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864" r:id="rId3"/>
  </p:sldMasterIdLst>
  <p:notesMasterIdLst>
    <p:notesMasterId r:id="rId145"/>
  </p:notesMasterIdLst>
  <p:sldIdLst>
    <p:sldId id="256" r:id="rId4"/>
    <p:sldId id="258" r:id="rId5"/>
    <p:sldId id="351" r:id="rId6"/>
    <p:sldId id="420" r:id="rId7"/>
    <p:sldId id="412" r:id="rId8"/>
    <p:sldId id="299" r:id="rId9"/>
    <p:sldId id="273" r:id="rId10"/>
    <p:sldId id="408" r:id="rId11"/>
    <p:sldId id="409" r:id="rId12"/>
    <p:sldId id="350" r:id="rId13"/>
    <p:sldId id="386" r:id="rId14"/>
    <p:sldId id="387" r:id="rId15"/>
    <p:sldId id="300" r:id="rId16"/>
    <p:sldId id="384" r:id="rId17"/>
    <p:sldId id="385" r:id="rId18"/>
    <p:sldId id="370" r:id="rId19"/>
    <p:sldId id="432" r:id="rId20"/>
    <p:sldId id="301" r:id="rId21"/>
    <p:sldId id="303" r:id="rId22"/>
    <p:sldId id="277" r:id="rId23"/>
    <p:sldId id="345" r:id="rId24"/>
    <p:sldId id="352" r:id="rId25"/>
    <p:sldId id="279" r:id="rId26"/>
    <p:sldId id="353" r:id="rId27"/>
    <p:sldId id="304" r:id="rId28"/>
    <p:sldId id="305" r:id="rId29"/>
    <p:sldId id="272" r:id="rId30"/>
    <p:sldId id="306" r:id="rId31"/>
    <p:sldId id="433" r:id="rId32"/>
    <p:sldId id="383" r:id="rId33"/>
    <p:sldId id="344" r:id="rId34"/>
    <p:sldId id="381" r:id="rId35"/>
    <p:sldId id="343" r:id="rId36"/>
    <p:sldId id="347" r:id="rId37"/>
    <p:sldId id="378" r:id="rId38"/>
    <p:sldId id="431" r:id="rId39"/>
    <p:sldId id="415" r:id="rId40"/>
    <p:sldId id="421" r:id="rId41"/>
    <p:sldId id="283" r:id="rId42"/>
    <p:sldId id="259" r:id="rId43"/>
    <p:sldId id="406" r:id="rId44"/>
    <p:sldId id="419" r:id="rId45"/>
    <p:sldId id="418" r:id="rId46"/>
    <p:sldId id="390" r:id="rId47"/>
    <p:sldId id="309" r:id="rId48"/>
    <p:sldId id="307" r:id="rId49"/>
    <p:sldId id="404" r:id="rId50"/>
    <p:sldId id="403" r:id="rId51"/>
    <p:sldId id="405" r:id="rId52"/>
    <p:sldId id="414" r:id="rId53"/>
    <p:sldId id="308" r:id="rId54"/>
    <p:sldId id="372" r:id="rId55"/>
    <p:sldId id="373" r:id="rId56"/>
    <p:sldId id="374" r:id="rId57"/>
    <p:sldId id="371" r:id="rId58"/>
    <p:sldId id="311" r:id="rId59"/>
    <p:sldId id="355" r:id="rId60"/>
    <p:sldId id="278" r:id="rId61"/>
    <p:sldId id="312" r:id="rId62"/>
    <p:sldId id="356" r:id="rId63"/>
    <p:sldId id="410" r:id="rId64"/>
    <p:sldId id="380" r:id="rId65"/>
    <p:sldId id="313" r:id="rId66"/>
    <p:sldId id="328" r:id="rId67"/>
    <p:sldId id="329" r:id="rId68"/>
    <p:sldId id="398" r:id="rId69"/>
    <p:sldId id="349" r:id="rId70"/>
    <p:sldId id="382" r:id="rId71"/>
    <p:sldId id="330" r:id="rId72"/>
    <p:sldId id="327" r:id="rId73"/>
    <p:sldId id="357" r:id="rId74"/>
    <p:sldId id="333" r:id="rId75"/>
    <p:sldId id="394" r:id="rId76"/>
    <p:sldId id="358" r:id="rId77"/>
    <p:sldId id="359" r:id="rId78"/>
    <p:sldId id="361" r:id="rId79"/>
    <p:sldId id="331" r:id="rId80"/>
    <p:sldId id="360" r:id="rId81"/>
    <p:sldId id="401" r:id="rId82"/>
    <p:sldId id="332" r:id="rId83"/>
    <p:sldId id="427" r:id="rId84"/>
    <p:sldId id="428" r:id="rId85"/>
    <p:sldId id="429" r:id="rId86"/>
    <p:sldId id="334" r:id="rId87"/>
    <p:sldId id="335" r:id="rId88"/>
    <p:sldId id="336" r:id="rId89"/>
    <p:sldId id="400" r:id="rId90"/>
    <p:sldId id="411" r:id="rId91"/>
    <p:sldId id="430" r:id="rId92"/>
    <p:sldId id="426" r:id="rId93"/>
    <p:sldId id="316" r:id="rId94"/>
    <p:sldId id="317" r:id="rId95"/>
    <p:sldId id="319" r:id="rId96"/>
    <p:sldId id="302" r:id="rId97"/>
    <p:sldId id="369" r:id="rId98"/>
    <p:sldId id="413" r:id="rId99"/>
    <p:sldId id="324" r:id="rId100"/>
    <p:sldId id="362" r:id="rId101"/>
    <p:sldId id="375" r:id="rId102"/>
    <p:sldId id="379" r:id="rId103"/>
    <p:sldId id="376" r:id="rId104"/>
    <p:sldId id="363" r:id="rId105"/>
    <p:sldId id="393" r:id="rId106"/>
    <p:sldId id="365" r:id="rId107"/>
    <p:sldId id="364" r:id="rId108"/>
    <p:sldId id="389" r:id="rId109"/>
    <p:sldId id="391" r:id="rId110"/>
    <p:sldId id="416" r:id="rId111"/>
    <p:sldId id="417" r:id="rId112"/>
    <p:sldId id="346" r:id="rId113"/>
    <p:sldId id="422" r:id="rId114"/>
    <p:sldId id="423" r:id="rId115"/>
    <p:sldId id="314" r:id="rId116"/>
    <p:sldId id="315" r:id="rId117"/>
    <p:sldId id="323" r:id="rId118"/>
    <p:sldId id="388" r:id="rId119"/>
    <p:sldId id="321" r:id="rId120"/>
    <p:sldId id="322" r:id="rId121"/>
    <p:sldId id="325" r:id="rId122"/>
    <p:sldId id="326" r:id="rId123"/>
    <p:sldId id="367" r:id="rId124"/>
    <p:sldId id="395" r:id="rId125"/>
    <p:sldId id="366" r:id="rId126"/>
    <p:sldId id="377" r:id="rId127"/>
    <p:sldId id="402" r:id="rId128"/>
    <p:sldId id="274" r:id="rId129"/>
    <p:sldId id="276" r:id="rId130"/>
    <p:sldId id="434" r:id="rId131"/>
    <p:sldId id="392" r:id="rId132"/>
    <p:sldId id="396" r:id="rId133"/>
    <p:sldId id="397" r:id="rId134"/>
    <p:sldId id="399" r:id="rId135"/>
    <p:sldId id="368" r:id="rId136"/>
    <p:sldId id="337" r:id="rId137"/>
    <p:sldId id="338" r:id="rId138"/>
    <p:sldId id="339" r:id="rId139"/>
    <p:sldId id="340" r:id="rId140"/>
    <p:sldId id="341" r:id="rId141"/>
    <p:sldId id="342" r:id="rId142"/>
    <p:sldId id="281" r:id="rId143"/>
    <p:sldId id="260" r:id="rId144"/>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5pPr>
    <a:lvl6pPr marL="2286000" algn="l" defTabSz="914400" rtl="0" eaLnBrk="1" latinLnBrk="0" hangingPunct="1">
      <a:defRPr sz="2400" kern="1200">
        <a:solidFill>
          <a:schemeClr val="tx1"/>
        </a:solidFill>
        <a:latin typeface="Arial" panose="020B0604020202020204" pitchFamily="34" charset="0"/>
        <a:ea typeface="+mn-ea"/>
        <a:cs typeface="+mn-cs"/>
      </a:defRPr>
    </a:lvl6pPr>
    <a:lvl7pPr marL="2743200" algn="l" defTabSz="914400" rtl="0" eaLnBrk="1" latinLnBrk="0" hangingPunct="1">
      <a:defRPr sz="2400" kern="1200">
        <a:solidFill>
          <a:schemeClr val="tx1"/>
        </a:solidFill>
        <a:latin typeface="Arial" panose="020B0604020202020204" pitchFamily="34" charset="0"/>
        <a:ea typeface="+mn-ea"/>
        <a:cs typeface="+mn-cs"/>
      </a:defRPr>
    </a:lvl7pPr>
    <a:lvl8pPr marL="3200400" algn="l" defTabSz="914400" rtl="0" eaLnBrk="1" latinLnBrk="0" hangingPunct="1">
      <a:defRPr sz="2400" kern="1200">
        <a:solidFill>
          <a:schemeClr val="tx1"/>
        </a:solidFill>
        <a:latin typeface="Arial" panose="020B0604020202020204" pitchFamily="34" charset="0"/>
        <a:ea typeface="+mn-ea"/>
        <a:cs typeface="+mn-cs"/>
      </a:defRPr>
    </a:lvl8pPr>
    <a:lvl9pPr marL="3657600" algn="l" defTabSz="914400" rtl="0" eaLnBrk="1" latinLnBrk="0" hangingPunct="1">
      <a:defRPr sz="24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66"/>
    <a:srgbClr val="E6C486"/>
    <a:srgbClr val="DDD0BF"/>
    <a:srgbClr val="F6E9BD"/>
    <a:srgbClr val="FFFF00"/>
    <a:srgbClr val="CC0000"/>
    <a:srgbClr val="FF9900"/>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414" autoAdjust="0"/>
    <p:restoredTop sz="99281" autoAdjust="0"/>
  </p:normalViewPr>
  <p:slideViewPr>
    <p:cSldViewPr>
      <p:cViewPr varScale="1">
        <p:scale>
          <a:sx n="125" d="100"/>
          <a:sy n="125" d="100"/>
        </p:scale>
        <p:origin x="1354" y="101"/>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808"/>
    </p:cViewPr>
  </p:sorterViewPr>
  <p:notesViewPr>
    <p:cSldViewPr>
      <p:cViewPr varScale="1">
        <p:scale>
          <a:sx n="46" d="100"/>
          <a:sy n="46" d="100"/>
        </p:scale>
        <p:origin x="-2290" y="-8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38" Type="http://schemas.openxmlformats.org/officeDocument/2006/relationships/slide" Target="slides/slide135.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144" Type="http://schemas.openxmlformats.org/officeDocument/2006/relationships/slide" Target="slides/slide141.xml"/><Relationship Id="rId149" Type="http://schemas.openxmlformats.org/officeDocument/2006/relationships/tableStyles" Target="tableStyles.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slide" Target="slides/slide131.xml"/><Relationship Id="rId139" Type="http://schemas.openxmlformats.org/officeDocument/2006/relationships/slide" Target="slides/slide136.xml"/><Relationship Id="rId80" Type="http://schemas.openxmlformats.org/officeDocument/2006/relationships/slide" Target="slides/slide77.xml"/><Relationship Id="rId85" Type="http://schemas.openxmlformats.org/officeDocument/2006/relationships/slide" Target="slides/slide82.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slide" Target="slides/slide105.xml"/><Relationship Id="rId116" Type="http://schemas.openxmlformats.org/officeDocument/2006/relationships/slide" Target="slides/slide113.xml"/><Relationship Id="rId124" Type="http://schemas.openxmlformats.org/officeDocument/2006/relationships/slide" Target="slides/slide121.xml"/><Relationship Id="rId129" Type="http://schemas.openxmlformats.org/officeDocument/2006/relationships/slide" Target="slides/slide126.xml"/><Relationship Id="rId137" Type="http://schemas.openxmlformats.org/officeDocument/2006/relationships/slide" Target="slides/slide13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slide" Target="slides/slide108.xml"/><Relationship Id="rId132" Type="http://schemas.openxmlformats.org/officeDocument/2006/relationships/slide" Target="slides/slide129.xml"/><Relationship Id="rId140" Type="http://schemas.openxmlformats.org/officeDocument/2006/relationships/slide" Target="slides/slide137.xml"/><Relationship Id="rId14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slide" Target="slides/slide111.xml"/><Relationship Id="rId119" Type="http://schemas.openxmlformats.org/officeDocument/2006/relationships/slide" Target="slides/slide116.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30" Type="http://schemas.openxmlformats.org/officeDocument/2006/relationships/slide" Target="slides/slide127.xml"/><Relationship Id="rId135" Type="http://schemas.openxmlformats.org/officeDocument/2006/relationships/slide" Target="slides/slide132.xml"/><Relationship Id="rId143" Type="http://schemas.openxmlformats.org/officeDocument/2006/relationships/slide" Target="slides/slide140.xml"/><Relationship Id="rId148"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18A97F4F-A417-8F47-1C49-A0D411A8D384}"/>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spcBef>
                <a:spcPct val="20000"/>
              </a:spcBef>
              <a:buFontTx/>
              <a:buChar char="•"/>
              <a:defRPr sz="1200">
                <a:latin typeface="Arial" charset="0"/>
              </a:defRPr>
            </a:lvl1pPr>
          </a:lstStyle>
          <a:p>
            <a:pPr>
              <a:defRPr/>
            </a:pPr>
            <a:endParaRPr lang="en-US"/>
          </a:p>
        </p:txBody>
      </p:sp>
      <p:sp>
        <p:nvSpPr>
          <p:cNvPr id="79875" name="Rectangle 3">
            <a:extLst>
              <a:ext uri="{FF2B5EF4-FFF2-40B4-BE49-F238E27FC236}">
                <a16:creationId xmlns:a16="http://schemas.microsoft.com/office/drawing/2014/main" id="{DC00B17D-E412-236C-0FE7-5175E1E2E6B9}"/>
              </a:ext>
            </a:extLst>
          </p:cNvPr>
          <p:cNvSpPr>
            <a:spLocks noGrp="1" noChangeArrowheads="1"/>
          </p:cNvSpPr>
          <p:nvPr>
            <p:ph type="dt" idx="1"/>
          </p:nvPr>
        </p:nvSpPr>
        <p:spPr bwMode="auto">
          <a:xfrm>
            <a:off x="388620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spcBef>
                <a:spcPct val="20000"/>
              </a:spcBef>
              <a:buFontTx/>
              <a:buChar char="•"/>
              <a:defRPr sz="1200">
                <a:latin typeface="Arial" charset="0"/>
              </a:defRPr>
            </a:lvl1pPr>
          </a:lstStyle>
          <a:p>
            <a:pPr>
              <a:defRPr/>
            </a:pPr>
            <a:fld id="{96DAB611-5154-4B3F-935A-D8626CB44C4E}" type="datetimeFigureOut">
              <a:rPr lang="en-US"/>
              <a:pPr>
                <a:defRPr/>
              </a:pPr>
              <a:t>5/17/2023</a:t>
            </a:fld>
            <a:endParaRPr lang="en-US"/>
          </a:p>
        </p:txBody>
      </p:sp>
      <p:sp>
        <p:nvSpPr>
          <p:cNvPr id="8196" name="Rectangle 4">
            <a:extLst>
              <a:ext uri="{FF2B5EF4-FFF2-40B4-BE49-F238E27FC236}">
                <a16:creationId xmlns:a16="http://schemas.microsoft.com/office/drawing/2014/main" id="{F30A7A68-7308-DD21-BD4C-50D92459515C}"/>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9877" name="Rectangle 5">
            <a:extLst>
              <a:ext uri="{FF2B5EF4-FFF2-40B4-BE49-F238E27FC236}">
                <a16:creationId xmlns:a16="http://schemas.microsoft.com/office/drawing/2014/main" id="{E70953C2-CF59-7C88-6D0F-C7EC755019E9}"/>
              </a:ext>
            </a:extLst>
          </p:cNvPr>
          <p:cNvSpPr>
            <a:spLocks noGrp="1" noChangeArrowheads="1"/>
          </p:cNvSpPr>
          <p:nvPr>
            <p:ph type="body" sz="quarter" idx="3"/>
          </p:nvPr>
        </p:nvSpPr>
        <p:spPr bwMode="auto">
          <a:xfrm>
            <a:off x="914400" y="4343400"/>
            <a:ext cx="50292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9878" name="Rectangle 6">
            <a:extLst>
              <a:ext uri="{FF2B5EF4-FFF2-40B4-BE49-F238E27FC236}">
                <a16:creationId xmlns:a16="http://schemas.microsoft.com/office/drawing/2014/main" id="{5DF563CC-8616-0394-2068-3DF564372394}"/>
              </a:ext>
            </a:extLst>
          </p:cNvPr>
          <p:cNvSpPr>
            <a:spLocks noGrp="1" noChangeArrowheads="1"/>
          </p:cNvSpPr>
          <p:nvPr>
            <p:ph type="ftr" sz="quarter" idx="4"/>
          </p:nvPr>
        </p:nvSpPr>
        <p:spPr bwMode="auto">
          <a:xfrm>
            <a:off x="0" y="8686800"/>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spcBef>
                <a:spcPct val="20000"/>
              </a:spcBef>
              <a:buFontTx/>
              <a:buChar char="•"/>
              <a:defRPr sz="1200">
                <a:latin typeface="Arial" charset="0"/>
              </a:defRPr>
            </a:lvl1pPr>
          </a:lstStyle>
          <a:p>
            <a:pPr>
              <a:defRPr/>
            </a:pPr>
            <a:endParaRPr lang="en-US"/>
          </a:p>
        </p:txBody>
      </p:sp>
      <p:sp>
        <p:nvSpPr>
          <p:cNvPr id="79879" name="Rectangle 7">
            <a:extLst>
              <a:ext uri="{FF2B5EF4-FFF2-40B4-BE49-F238E27FC236}">
                <a16:creationId xmlns:a16="http://schemas.microsoft.com/office/drawing/2014/main" id="{DBBCFD4D-611B-EAB7-F5CD-762DBFBCACB9}"/>
              </a:ext>
            </a:extLst>
          </p:cNvPr>
          <p:cNvSpPr>
            <a:spLocks noGrp="1" noChangeArrowheads="1"/>
          </p:cNvSpPr>
          <p:nvPr>
            <p:ph type="sldNum" sz="quarter" idx="5"/>
          </p:nvPr>
        </p:nvSpPr>
        <p:spPr bwMode="auto">
          <a:xfrm>
            <a:off x="3886200" y="8686800"/>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spcBef>
                <a:spcPct val="20000"/>
              </a:spcBef>
              <a:buFontTx/>
              <a:buChar char="•"/>
              <a:defRPr sz="1200"/>
            </a:lvl1pPr>
          </a:lstStyle>
          <a:p>
            <a:pPr>
              <a:defRPr/>
            </a:pPr>
            <a:fld id="{2C50D1B7-48AA-40E2-91AA-07A2EE65609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C2AE120E-A76D-77A7-BB82-86F18E558CC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4F5C0FD-166E-24C2-C1A1-F390F329CDF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72119BC-EA3C-CD96-0B97-FA2C37EC8F88}"/>
              </a:ext>
            </a:extLst>
          </p:cNvPr>
          <p:cNvSpPr>
            <a:spLocks noGrp="1" noChangeArrowheads="1"/>
          </p:cNvSpPr>
          <p:nvPr>
            <p:ph type="sldNum" sz="quarter" idx="12"/>
          </p:nvPr>
        </p:nvSpPr>
        <p:spPr>
          <a:ln/>
        </p:spPr>
        <p:txBody>
          <a:bodyPr/>
          <a:lstStyle>
            <a:lvl1pPr>
              <a:defRPr/>
            </a:lvl1pPr>
          </a:lstStyle>
          <a:p>
            <a:pPr>
              <a:defRPr/>
            </a:pPr>
            <a:fld id="{7CEC5618-CC7A-4967-ADF2-0396323E7EFF}" type="slidenum">
              <a:rPr lang="en-US" altLang="en-US"/>
              <a:pPr>
                <a:defRPr/>
              </a:pPr>
              <a:t>‹#›</a:t>
            </a:fld>
            <a:endParaRPr lang="en-US" altLang="en-US"/>
          </a:p>
        </p:txBody>
      </p:sp>
    </p:spTree>
    <p:extLst>
      <p:ext uri="{BB962C8B-B14F-4D97-AF65-F5344CB8AC3E}">
        <p14:creationId xmlns:p14="http://schemas.microsoft.com/office/powerpoint/2010/main" val="4019700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E843C48-35FB-F9E7-81B2-268E6F90835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E733366-AC9F-33EE-62DD-EEF9002F175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4655954-B968-A4A0-931A-30F47B32E476}"/>
              </a:ext>
            </a:extLst>
          </p:cNvPr>
          <p:cNvSpPr>
            <a:spLocks noGrp="1" noChangeArrowheads="1"/>
          </p:cNvSpPr>
          <p:nvPr>
            <p:ph type="sldNum" sz="quarter" idx="12"/>
          </p:nvPr>
        </p:nvSpPr>
        <p:spPr>
          <a:ln/>
        </p:spPr>
        <p:txBody>
          <a:bodyPr/>
          <a:lstStyle>
            <a:lvl1pPr>
              <a:defRPr/>
            </a:lvl1pPr>
          </a:lstStyle>
          <a:p>
            <a:pPr>
              <a:defRPr/>
            </a:pPr>
            <a:fld id="{6DF166A7-5475-466C-832E-DC6ADC91D8D8}" type="slidenum">
              <a:rPr lang="en-US" altLang="en-US"/>
              <a:pPr>
                <a:defRPr/>
              </a:pPr>
              <a:t>‹#›</a:t>
            </a:fld>
            <a:endParaRPr lang="en-US" altLang="en-US"/>
          </a:p>
        </p:txBody>
      </p:sp>
    </p:spTree>
    <p:extLst>
      <p:ext uri="{BB962C8B-B14F-4D97-AF65-F5344CB8AC3E}">
        <p14:creationId xmlns:p14="http://schemas.microsoft.com/office/powerpoint/2010/main" val="40764642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2C62C8D-8F62-CFDC-1236-EEB0EABD4A0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96B847D-0E7E-9AA3-9DA7-287389B0B5E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F98AFD4-EAC0-506F-E923-E093CB57E399}"/>
              </a:ext>
            </a:extLst>
          </p:cNvPr>
          <p:cNvSpPr>
            <a:spLocks noGrp="1" noChangeArrowheads="1"/>
          </p:cNvSpPr>
          <p:nvPr>
            <p:ph type="sldNum" sz="quarter" idx="12"/>
          </p:nvPr>
        </p:nvSpPr>
        <p:spPr>
          <a:ln/>
        </p:spPr>
        <p:txBody>
          <a:bodyPr/>
          <a:lstStyle>
            <a:lvl1pPr>
              <a:defRPr/>
            </a:lvl1pPr>
          </a:lstStyle>
          <a:p>
            <a:pPr>
              <a:defRPr/>
            </a:pPr>
            <a:fld id="{954D4D4C-4BF1-45D6-A60F-3FA00C4D2B0E}" type="slidenum">
              <a:rPr lang="en-US" altLang="en-US"/>
              <a:pPr>
                <a:defRPr/>
              </a:pPr>
              <a:t>‹#›</a:t>
            </a:fld>
            <a:endParaRPr lang="en-US" altLang="en-US"/>
          </a:p>
        </p:txBody>
      </p:sp>
    </p:spTree>
    <p:extLst>
      <p:ext uri="{BB962C8B-B14F-4D97-AF65-F5344CB8AC3E}">
        <p14:creationId xmlns:p14="http://schemas.microsoft.com/office/powerpoint/2010/main" val="32236641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361637"/>
          </a:xfrm>
          <a:prstGeom prst="rect">
            <a:avLst/>
          </a:prstGeom>
        </p:spPr>
        <p:txBody>
          <a:bodyPr/>
          <a:lstStyle>
            <a:lvl1pPr>
              <a:defRPr/>
            </a:lvl1pPr>
          </a:lstStyle>
          <a:p>
            <a:endParaRPr/>
          </a:p>
        </p:txBody>
      </p:sp>
      <p:sp>
        <p:nvSpPr>
          <p:cNvPr id="3" name="Holder 3"/>
          <p:cNvSpPr>
            <a:spLocks noGrp="1"/>
          </p:cNvSpPr>
          <p:nvPr>
            <p:ph type="subTitle" idx="4"/>
          </p:nvPr>
        </p:nvSpPr>
        <p:spPr>
          <a:xfrm>
            <a:off x="1371600" y="3840480"/>
            <a:ext cx="6400800" cy="361637"/>
          </a:xfrm>
          <a:prstGeom prst="rect">
            <a:avLst/>
          </a:prstGeom>
        </p:spPr>
        <p:txBody>
          <a:bodyPr/>
          <a:lstStyle>
            <a:lvl1pPr>
              <a:defRPr/>
            </a:lvl1pPr>
          </a:lstStyle>
          <a:p>
            <a:endParaRPr/>
          </a:p>
        </p:txBody>
      </p:sp>
      <p:sp>
        <p:nvSpPr>
          <p:cNvPr id="4" name="Holder 4">
            <a:extLst>
              <a:ext uri="{FF2B5EF4-FFF2-40B4-BE49-F238E27FC236}">
                <a16:creationId xmlns:a16="http://schemas.microsoft.com/office/drawing/2014/main" id="{258BC810-3BB2-1D4F-7EFB-D282E16CCD13}"/>
              </a:ext>
            </a:extLst>
          </p:cNvPr>
          <p:cNvSpPr>
            <a:spLocks noGrp="1"/>
          </p:cNvSpPr>
          <p:nvPr>
            <p:ph type="ftr" sz="quarter" idx="10"/>
          </p:nvPr>
        </p:nvSpPr>
        <p:spPr/>
        <p:txBody>
          <a:bodyPr/>
          <a:lstStyle>
            <a:lvl1pPr>
              <a:defRPr/>
            </a:lvl1pPr>
          </a:lstStyle>
          <a:p>
            <a:pPr>
              <a:defRPr/>
            </a:pPr>
            <a:endParaRPr/>
          </a:p>
        </p:txBody>
      </p:sp>
      <p:sp>
        <p:nvSpPr>
          <p:cNvPr id="5" name="Holder 5">
            <a:extLst>
              <a:ext uri="{FF2B5EF4-FFF2-40B4-BE49-F238E27FC236}">
                <a16:creationId xmlns:a16="http://schemas.microsoft.com/office/drawing/2014/main" id="{457D57BD-C422-D4B9-A69C-D777C70B0251}"/>
              </a:ext>
            </a:extLst>
          </p:cNvPr>
          <p:cNvSpPr>
            <a:spLocks noGrp="1"/>
          </p:cNvSpPr>
          <p:nvPr>
            <p:ph type="dt" sz="half" idx="11"/>
          </p:nvPr>
        </p:nvSpPr>
        <p:spPr/>
        <p:txBody>
          <a:bodyPr/>
          <a:lstStyle>
            <a:lvl1pPr>
              <a:defRPr/>
            </a:lvl1pPr>
          </a:lstStyle>
          <a:p>
            <a:pPr>
              <a:defRPr/>
            </a:pPr>
            <a:fld id="{30D5E5A5-FE42-4852-BC40-58851A8FC190}" type="datetimeFigureOut">
              <a:rPr lang="en-US"/>
              <a:pPr>
                <a:defRPr/>
              </a:pPr>
              <a:t>5/17/2023</a:t>
            </a:fld>
            <a:endParaRPr lang="en-US"/>
          </a:p>
        </p:txBody>
      </p:sp>
      <p:sp>
        <p:nvSpPr>
          <p:cNvPr id="6" name="Holder 6">
            <a:extLst>
              <a:ext uri="{FF2B5EF4-FFF2-40B4-BE49-F238E27FC236}">
                <a16:creationId xmlns:a16="http://schemas.microsoft.com/office/drawing/2014/main" id="{1C9E4C5D-4769-F69C-A833-A4A83BABE5F4}"/>
              </a:ext>
            </a:extLst>
          </p:cNvPr>
          <p:cNvSpPr>
            <a:spLocks noGrp="1"/>
          </p:cNvSpPr>
          <p:nvPr>
            <p:ph type="sldNum" sz="quarter" idx="12"/>
          </p:nvPr>
        </p:nvSpPr>
        <p:spPr/>
        <p:txBody>
          <a:bodyPr/>
          <a:lstStyle>
            <a:lvl1pPr>
              <a:defRPr/>
            </a:lvl1pPr>
          </a:lstStyle>
          <a:p>
            <a:pPr>
              <a:defRPr/>
            </a:pPr>
            <a:fld id="{0A6590F0-50D0-48FA-B079-C12D73AFD2AE}" type="slidenum">
              <a:rPr/>
              <a:pPr>
                <a:defRPr/>
              </a:pPr>
              <a:t>‹#›</a:t>
            </a:fld>
            <a:endParaRPr/>
          </a:p>
        </p:txBody>
      </p:sp>
    </p:spTree>
    <p:extLst>
      <p:ext uri="{BB962C8B-B14F-4D97-AF65-F5344CB8AC3E}">
        <p14:creationId xmlns:p14="http://schemas.microsoft.com/office/powerpoint/2010/main" val="38267956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440296" y="1281739"/>
            <a:ext cx="6263409" cy="319190"/>
          </a:xfrm>
        </p:spPr>
        <p:txBody>
          <a:bodyPr/>
          <a:lstStyle>
            <a:lvl1pPr>
              <a:defRPr sz="2074" b="1" i="1" u="sng">
                <a:solidFill>
                  <a:srgbClr val="7B5E2F"/>
                </a:solidFill>
                <a:latin typeface="Times New Roman"/>
                <a:cs typeface="Times New Roman"/>
              </a:defRPr>
            </a:lvl1pPr>
          </a:lstStyle>
          <a:p>
            <a:endParaRPr/>
          </a:p>
        </p:txBody>
      </p:sp>
      <p:sp>
        <p:nvSpPr>
          <p:cNvPr id="3" name="Holder 3"/>
          <p:cNvSpPr>
            <a:spLocks noGrp="1"/>
          </p:cNvSpPr>
          <p:nvPr>
            <p:ph type="body" idx="1"/>
          </p:nvPr>
        </p:nvSpPr>
        <p:spPr>
          <a:xfrm>
            <a:off x="1041401" y="2170846"/>
            <a:ext cx="7061199" cy="319190"/>
          </a:xfrm>
        </p:spPr>
        <p:txBody>
          <a:bodyPr/>
          <a:lstStyle>
            <a:lvl1pPr>
              <a:defRPr sz="2074" b="0" i="0">
                <a:solidFill>
                  <a:schemeClr val="tx1"/>
                </a:solidFill>
                <a:latin typeface="Times New Roman"/>
                <a:cs typeface="Times New Roman"/>
              </a:defRPr>
            </a:lvl1pPr>
          </a:lstStyle>
          <a:p>
            <a:endParaRPr/>
          </a:p>
        </p:txBody>
      </p:sp>
      <p:sp>
        <p:nvSpPr>
          <p:cNvPr id="4" name="Holder 4">
            <a:extLst>
              <a:ext uri="{FF2B5EF4-FFF2-40B4-BE49-F238E27FC236}">
                <a16:creationId xmlns:a16="http://schemas.microsoft.com/office/drawing/2014/main" id="{6D6330B3-B468-EA96-BD01-BE0BC7B0845C}"/>
              </a:ext>
            </a:extLst>
          </p:cNvPr>
          <p:cNvSpPr>
            <a:spLocks noGrp="1"/>
          </p:cNvSpPr>
          <p:nvPr>
            <p:ph type="ftr" sz="quarter" idx="10"/>
          </p:nvPr>
        </p:nvSpPr>
        <p:spPr/>
        <p:txBody>
          <a:bodyPr/>
          <a:lstStyle>
            <a:lvl1pPr>
              <a:defRPr/>
            </a:lvl1pPr>
          </a:lstStyle>
          <a:p>
            <a:pPr>
              <a:defRPr/>
            </a:pPr>
            <a:endParaRPr/>
          </a:p>
        </p:txBody>
      </p:sp>
      <p:sp>
        <p:nvSpPr>
          <p:cNvPr id="5" name="Holder 5">
            <a:extLst>
              <a:ext uri="{FF2B5EF4-FFF2-40B4-BE49-F238E27FC236}">
                <a16:creationId xmlns:a16="http://schemas.microsoft.com/office/drawing/2014/main" id="{1B708308-7817-5696-B469-5A4074BA9D08}"/>
              </a:ext>
            </a:extLst>
          </p:cNvPr>
          <p:cNvSpPr>
            <a:spLocks noGrp="1"/>
          </p:cNvSpPr>
          <p:nvPr>
            <p:ph type="dt" sz="half" idx="11"/>
          </p:nvPr>
        </p:nvSpPr>
        <p:spPr/>
        <p:txBody>
          <a:bodyPr/>
          <a:lstStyle>
            <a:lvl1pPr>
              <a:defRPr/>
            </a:lvl1pPr>
          </a:lstStyle>
          <a:p>
            <a:pPr>
              <a:defRPr/>
            </a:pPr>
            <a:fld id="{5ECA60E4-E49B-43D0-AF6A-A4CC7D49213B}" type="datetimeFigureOut">
              <a:rPr lang="en-US"/>
              <a:pPr>
                <a:defRPr/>
              </a:pPr>
              <a:t>5/17/2023</a:t>
            </a:fld>
            <a:endParaRPr lang="en-US"/>
          </a:p>
        </p:txBody>
      </p:sp>
      <p:sp>
        <p:nvSpPr>
          <p:cNvPr id="6" name="Holder 6">
            <a:extLst>
              <a:ext uri="{FF2B5EF4-FFF2-40B4-BE49-F238E27FC236}">
                <a16:creationId xmlns:a16="http://schemas.microsoft.com/office/drawing/2014/main" id="{06E51DD3-B485-2014-5BFC-E0401EFC9F92}"/>
              </a:ext>
            </a:extLst>
          </p:cNvPr>
          <p:cNvSpPr>
            <a:spLocks noGrp="1"/>
          </p:cNvSpPr>
          <p:nvPr>
            <p:ph type="sldNum" sz="quarter" idx="12"/>
          </p:nvPr>
        </p:nvSpPr>
        <p:spPr/>
        <p:txBody>
          <a:bodyPr/>
          <a:lstStyle>
            <a:lvl1pPr>
              <a:defRPr/>
            </a:lvl1pPr>
          </a:lstStyle>
          <a:p>
            <a:pPr>
              <a:defRPr/>
            </a:pPr>
            <a:fld id="{C6D56364-E5A9-4615-B6FB-396F53D5E661}" type="slidenum">
              <a:rPr/>
              <a:pPr>
                <a:defRPr/>
              </a:pPr>
              <a:t>‹#›</a:t>
            </a:fld>
            <a:endParaRPr/>
          </a:p>
        </p:txBody>
      </p:sp>
    </p:spTree>
    <p:extLst>
      <p:ext uri="{BB962C8B-B14F-4D97-AF65-F5344CB8AC3E}">
        <p14:creationId xmlns:p14="http://schemas.microsoft.com/office/powerpoint/2010/main" val="33259295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440296" y="1281739"/>
            <a:ext cx="6263409" cy="319190"/>
          </a:xfrm>
        </p:spPr>
        <p:txBody>
          <a:bodyPr/>
          <a:lstStyle>
            <a:lvl1pPr>
              <a:defRPr sz="2074" b="1" i="1" u="sng">
                <a:solidFill>
                  <a:srgbClr val="7B5E2F"/>
                </a:solidFill>
                <a:latin typeface="Times New Roman"/>
                <a:cs typeface="Times New Roman"/>
              </a:defRPr>
            </a:lvl1pPr>
          </a:lstStyle>
          <a:p>
            <a:endParaRPr/>
          </a:p>
        </p:txBody>
      </p:sp>
      <p:sp>
        <p:nvSpPr>
          <p:cNvPr id="3" name="Holder 3"/>
          <p:cNvSpPr>
            <a:spLocks noGrp="1"/>
          </p:cNvSpPr>
          <p:nvPr>
            <p:ph sz="half" idx="2"/>
          </p:nvPr>
        </p:nvSpPr>
        <p:spPr>
          <a:xfrm>
            <a:off x="457200" y="1577340"/>
            <a:ext cx="3977640" cy="361637"/>
          </a:xfrm>
          <a:prstGeom prst="rect">
            <a:avLst/>
          </a:prstGeom>
        </p:spPr>
        <p:txBody>
          <a:bodyPr/>
          <a:lstStyle>
            <a:lvl1pPr>
              <a:defRPr/>
            </a:lvl1pPr>
          </a:lstStyle>
          <a:p>
            <a:endParaRPr/>
          </a:p>
        </p:txBody>
      </p:sp>
      <p:sp>
        <p:nvSpPr>
          <p:cNvPr id="4" name="Holder 4"/>
          <p:cNvSpPr>
            <a:spLocks noGrp="1"/>
          </p:cNvSpPr>
          <p:nvPr>
            <p:ph sz="half" idx="3"/>
          </p:nvPr>
        </p:nvSpPr>
        <p:spPr>
          <a:xfrm>
            <a:off x="4709160" y="1577340"/>
            <a:ext cx="3977640" cy="361637"/>
          </a:xfrm>
          <a:prstGeom prst="rect">
            <a:avLst/>
          </a:prstGeom>
        </p:spPr>
        <p:txBody>
          <a:bodyPr/>
          <a:lstStyle>
            <a:lvl1pPr>
              <a:defRPr/>
            </a:lvl1pPr>
          </a:lstStyle>
          <a:p>
            <a:endParaRPr/>
          </a:p>
        </p:txBody>
      </p:sp>
      <p:sp>
        <p:nvSpPr>
          <p:cNvPr id="5" name="Holder 4">
            <a:extLst>
              <a:ext uri="{FF2B5EF4-FFF2-40B4-BE49-F238E27FC236}">
                <a16:creationId xmlns:a16="http://schemas.microsoft.com/office/drawing/2014/main" id="{DC256319-0E11-F6BC-AB01-31F7A19D662E}"/>
              </a:ext>
            </a:extLst>
          </p:cNvPr>
          <p:cNvSpPr>
            <a:spLocks noGrp="1"/>
          </p:cNvSpPr>
          <p:nvPr>
            <p:ph type="ftr" sz="quarter" idx="10"/>
          </p:nvPr>
        </p:nvSpPr>
        <p:spPr/>
        <p:txBody>
          <a:bodyPr/>
          <a:lstStyle>
            <a:lvl1pPr>
              <a:defRPr/>
            </a:lvl1pPr>
          </a:lstStyle>
          <a:p>
            <a:pPr>
              <a:defRPr/>
            </a:pPr>
            <a:endParaRPr/>
          </a:p>
        </p:txBody>
      </p:sp>
      <p:sp>
        <p:nvSpPr>
          <p:cNvPr id="6" name="Holder 5">
            <a:extLst>
              <a:ext uri="{FF2B5EF4-FFF2-40B4-BE49-F238E27FC236}">
                <a16:creationId xmlns:a16="http://schemas.microsoft.com/office/drawing/2014/main" id="{9AE531D0-17BF-E877-7165-06CD9AD7ECD3}"/>
              </a:ext>
            </a:extLst>
          </p:cNvPr>
          <p:cNvSpPr>
            <a:spLocks noGrp="1"/>
          </p:cNvSpPr>
          <p:nvPr>
            <p:ph type="dt" sz="half" idx="11"/>
          </p:nvPr>
        </p:nvSpPr>
        <p:spPr/>
        <p:txBody>
          <a:bodyPr/>
          <a:lstStyle>
            <a:lvl1pPr>
              <a:defRPr/>
            </a:lvl1pPr>
          </a:lstStyle>
          <a:p>
            <a:pPr>
              <a:defRPr/>
            </a:pPr>
            <a:fld id="{45A124A2-5892-4C81-A7CF-1D4074AEDB0C}" type="datetimeFigureOut">
              <a:rPr lang="en-US"/>
              <a:pPr>
                <a:defRPr/>
              </a:pPr>
              <a:t>5/17/2023</a:t>
            </a:fld>
            <a:endParaRPr lang="en-US"/>
          </a:p>
        </p:txBody>
      </p:sp>
      <p:sp>
        <p:nvSpPr>
          <p:cNvPr id="7" name="Holder 6">
            <a:extLst>
              <a:ext uri="{FF2B5EF4-FFF2-40B4-BE49-F238E27FC236}">
                <a16:creationId xmlns:a16="http://schemas.microsoft.com/office/drawing/2014/main" id="{A69A8D72-20A3-B6D8-6A84-1707C68F8BAC}"/>
              </a:ext>
            </a:extLst>
          </p:cNvPr>
          <p:cNvSpPr>
            <a:spLocks noGrp="1"/>
          </p:cNvSpPr>
          <p:nvPr>
            <p:ph type="sldNum" sz="quarter" idx="12"/>
          </p:nvPr>
        </p:nvSpPr>
        <p:spPr/>
        <p:txBody>
          <a:bodyPr/>
          <a:lstStyle>
            <a:lvl1pPr>
              <a:defRPr/>
            </a:lvl1pPr>
          </a:lstStyle>
          <a:p>
            <a:pPr>
              <a:defRPr/>
            </a:pPr>
            <a:fld id="{1E3AAF77-FA63-4D3E-84E4-83691FC9E3CE}" type="slidenum">
              <a:rPr/>
              <a:pPr>
                <a:defRPr/>
              </a:pPr>
              <a:t>‹#›</a:t>
            </a:fld>
            <a:endParaRPr/>
          </a:p>
        </p:txBody>
      </p:sp>
    </p:spTree>
    <p:extLst>
      <p:ext uri="{BB962C8B-B14F-4D97-AF65-F5344CB8AC3E}">
        <p14:creationId xmlns:p14="http://schemas.microsoft.com/office/powerpoint/2010/main" val="36131060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440296" y="1281739"/>
            <a:ext cx="6263409" cy="319190"/>
          </a:xfrm>
        </p:spPr>
        <p:txBody>
          <a:bodyPr/>
          <a:lstStyle>
            <a:lvl1pPr>
              <a:defRPr sz="2074" b="1" i="1" u="sng">
                <a:solidFill>
                  <a:srgbClr val="7B5E2F"/>
                </a:solidFill>
                <a:latin typeface="Times New Roman"/>
                <a:cs typeface="Times New Roman"/>
              </a:defRPr>
            </a:lvl1pPr>
          </a:lstStyle>
          <a:p>
            <a:endParaRPr/>
          </a:p>
        </p:txBody>
      </p:sp>
      <p:sp>
        <p:nvSpPr>
          <p:cNvPr id="3" name="Holder 3">
            <a:extLst>
              <a:ext uri="{FF2B5EF4-FFF2-40B4-BE49-F238E27FC236}">
                <a16:creationId xmlns:a16="http://schemas.microsoft.com/office/drawing/2014/main" id="{182BC794-C268-DAAD-6291-358221044FB5}"/>
              </a:ext>
            </a:extLst>
          </p:cNvPr>
          <p:cNvSpPr>
            <a:spLocks noGrp="1"/>
          </p:cNvSpPr>
          <p:nvPr>
            <p:ph type="ftr" sz="quarter" idx="10"/>
          </p:nvPr>
        </p:nvSpPr>
        <p:spPr/>
        <p:txBody>
          <a:bodyPr/>
          <a:lstStyle>
            <a:lvl1pPr algn="ctr">
              <a:defRPr>
                <a:solidFill>
                  <a:schemeClr val="tx1">
                    <a:tint val="75000"/>
                  </a:schemeClr>
                </a:solidFill>
              </a:defRPr>
            </a:lvl1pPr>
          </a:lstStyle>
          <a:p>
            <a:pPr>
              <a:defRPr/>
            </a:pPr>
            <a:endParaRPr/>
          </a:p>
        </p:txBody>
      </p:sp>
      <p:sp>
        <p:nvSpPr>
          <p:cNvPr id="4" name="Holder 4">
            <a:extLst>
              <a:ext uri="{FF2B5EF4-FFF2-40B4-BE49-F238E27FC236}">
                <a16:creationId xmlns:a16="http://schemas.microsoft.com/office/drawing/2014/main" id="{BE6515C3-01BE-44EB-7D33-8FBA6E6C0649}"/>
              </a:ext>
            </a:extLst>
          </p:cNvPr>
          <p:cNvSpPr>
            <a:spLocks noGrp="1"/>
          </p:cNvSpPr>
          <p:nvPr>
            <p:ph type="dt" sz="half" idx="11"/>
          </p:nvPr>
        </p:nvSpPr>
        <p:spPr/>
        <p:txBody>
          <a:bodyPr/>
          <a:lstStyle>
            <a:lvl1pPr algn="l">
              <a:defRPr>
                <a:solidFill>
                  <a:schemeClr val="tx1">
                    <a:tint val="75000"/>
                  </a:schemeClr>
                </a:solidFill>
              </a:defRPr>
            </a:lvl1pPr>
          </a:lstStyle>
          <a:p>
            <a:pPr>
              <a:defRPr/>
            </a:pPr>
            <a:fld id="{B05960B4-B9B8-443C-B07D-2FA1919C2B4A}" type="datetimeFigureOut">
              <a:rPr lang="en-US"/>
              <a:pPr>
                <a:defRPr/>
              </a:pPr>
              <a:t>5/17/2023</a:t>
            </a:fld>
            <a:endParaRPr lang="en-US"/>
          </a:p>
        </p:txBody>
      </p:sp>
      <p:sp>
        <p:nvSpPr>
          <p:cNvPr id="5" name="Holder 5">
            <a:extLst>
              <a:ext uri="{FF2B5EF4-FFF2-40B4-BE49-F238E27FC236}">
                <a16:creationId xmlns:a16="http://schemas.microsoft.com/office/drawing/2014/main" id="{D5F7A637-0E8A-B889-14CB-591740372823}"/>
              </a:ext>
            </a:extLst>
          </p:cNvPr>
          <p:cNvSpPr>
            <a:spLocks noGrp="1"/>
          </p:cNvSpPr>
          <p:nvPr>
            <p:ph type="sldNum" sz="quarter" idx="12"/>
          </p:nvPr>
        </p:nvSpPr>
        <p:spPr/>
        <p:txBody>
          <a:bodyPr/>
          <a:lstStyle>
            <a:lvl1pPr algn="r">
              <a:defRPr>
                <a:solidFill>
                  <a:schemeClr val="tx1">
                    <a:tint val="75000"/>
                  </a:schemeClr>
                </a:solidFill>
              </a:defRPr>
            </a:lvl1pPr>
          </a:lstStyle>
          <a:p>
            <a:pPr>
              <a:defRPr/>
            </a:pPr>
            <a:fld id="{A1210625-FA18-4C35-A6E5-8E5E758A3B51}" type="slidenum">
              <a:rPr/>
              <a:pPr>
                <a:defRPr/>
              </a:pPr>
              <a:t>‹#›</a:t>
            </a:fld>
            <a:endParaRPr/>
          </a:p>
        </p:txBody>
      </p:sp>
    </p:spTree>
    <p:extLst>
      <p:ext uri="{BB962C8B-B14F-4D97-AF65-F5344CB8AC3E}">
        <p14:creationId xmlns:p14="http://schemas.microsoft.com/office/powerpoint/2010/main" val="19729322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Blank">
    <p:spTree>
      <p:nvGrpSpPr>
        <p:cNvPr id="1" name=""/>
        <p:cNvGrpSpPr/>
        <p:nvPr/>
      </p:nvGrpSpPr>
      <p:grpSpPr>
        <a:xfrm>
          <a:off x="0" y="0"/>
          <a:ext cx="0" cy="0"/>
          <a:chOff x="0" y="0"/>
          <a:chExt cx="0" cy="0"/>
        </a:xfrm>
      </p:grpSpPr>
      <p:pic>
        <p:nvPicPr>
          <p:cNvPr id="2" name="bg object 16">
            <a:extLst>
              <a:ext uri="{FF2B5EF4-FFF2-40B4-BE49-F238E27FC236}">
                <a16:creationId xmlns:a16="http://schemas.microsoft.com/office/drawing/2014/main" id="{F524950D-E689-D3B7-C46B-A560D999D7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9288"/>
            <a:ext cx="9144000" cy="555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bg object 17">
            <a:extLst>
              <a:ext uri="{FF2B5EF4-FFF2-40B4-BE49-F238E27FC236}">
                <a16:creationId xmlns:a16="http://schemas.microsoft.com/office/drawing/2014/main" id="{7F5C0748-35E1-008F-22D9-DC1D85A160D7}"/>
              </a:ext>
            </a:extLst>
          </p:cNvPr>
          <p:cNvSpPr/>
          <p:nvPr/>
        </p:nvSpPr>
        <p:spPr>
          <a:xfrm>
            <a:off x="293688" y="950913"/>
            <a:ext cx="8562975" cy="0"/>
          </a:xfrm>
          <a:custGeom>
            <a:avLst/>
            <a:gdLst/>
            <a:ahLst/>
            <a:cxnLst/>
            <a:rect l="l" t="t" r="r" b="b"/>
            <a:pathLst>
              <a:path w="9418320">
                <a:moveTo>
                  <a:pt x="0" y="0"/>
                </a:moveTo>
                <a:lnTo>
                  <a:pt x="9417776" y="0"/>
                </a:lnTo>
              </a:path>
            </a:pathLst>
          </a:custGeom>
          <a:ln w="5999">
            <a:solidFill>
              <a:srgbClr val="D1C9A7"/>
            </a:solidFill>
          </a:ln>
        </p:spPr>
        <p:txBody>
          <a:bodyPr lIns="0" tIns="0" rIns="0" bIns="0"/>
          <a:lstStyle/>
          <a:p>
            <a:pPr>
              <a:defRPr/>
            </a:pPr>
            <a:endParaRPr sz="2118"/>
          </a:p>
        </p:txBody>
      </p:sp>
      <p:pic>
        <p:nvPicPr>
          <p:cNvPr id="4" name="bg object 18">
            <a:extLst>
              <a:ext uri="{FF2B5EF4-FFF2-40B4-BE49-F238E27FC236}">
                <a16:creationId xmlns:a16="http://schemas.microsoft.com/office/drawing/2014/main" id="{D51C3A51-2E9D-D4B9-648A-C1D84E0797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47138" y="950913"/>
            <a:ext cx="15875" cy="494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bg object 19">
            <a:extLst>
              <a:ext uri="{FF2B5EF4-FFF2-40B4-BE49-F238E27FC236}">
                <a16:creationId xmlns:a16="http://schemas.microsoft.com/office/drawing/2014/main" id="{5A00211F-62D6-812A-8B98-31B84D036F95}"/>
              </a:ext>
            </a:extLst>
          </p:cNvPr>
          <p:cNvSpPr/>
          <p:nvPr/>
        </p:nvSpPr>
        <p:spPr>
          <a:xfrm>
            <a:off x="8850313" y="957263"/>
            <a:ext cx="0" cy="4938712"/>
          </a:xfrm>
          <a:custGeom>
            <a:avLst/>
            <a:gdLst/>
            <a:ahLst/>
            <a:cxnLst/>
            <a:rect l="l" t="t" r="r" b="b"/>
            <a:pathLst>
              <a:path h="5597525">
                <a:moveTo>
                  <a:pt x="0" y="0"/>
                </a:moveTo>
                <a:lnTo>
                  <a:pt x="0" y="5597289"/>
                </a:lnTo>
              </a:path>
            </a:pathLst>
          </a:custGeom>
          <a:ln w="5999">
            <a:solidFill>
              <a:srgbClr val="D1C9A7"/>
            </a:solidFill>
          </a:ln>
        </p:spPr>
        <p:txBody>
          <a:bodyPr lIns="0" tIns="0" rIns="0" bIns="0"/>
          <a:lstStyle/>
          <a:p>
            <a:pPr>
              <a:defRPr/>
            </a:pPr>
            <a:endParaRPr sz="2118"/>
          </a:p>
        </p:txBody>
      </p:sp>
      <p:pic>
        <p:nvPicPr>
          <p:cNvPr id="6" name="bg object 20">
            <a:extLst>
              <a:ext uri="{FF2B5EF4-FFF2-40B4-BE49-F238E27FC236}">
                <a16:creationId xmlns:a16="http://schemas.microsoft.com/office/drawing/2014/main" id="{B1EF0723-D7BA-989E-2877-8435520AF0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925" y="5892800"/>
            <a:ext cx="8572500" cy="1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bg object 21">
            <a:extLst>
              <a:ext uri="{FF2B5EF4-FFF2-40B4-BE49-F238E27FC236}">
                <a16:creationId xmlns:a16="http://schemas.microsoft.com/office/drawing/2014/main" id="{AA5BF1E2-0623-0D59-1213-5B572743CD69}"/>
              </a:ext>
            </a:extLst>
          </p:cNvPr>
          <p:cNvSpPr/>
          <p:nvPr/>
        </p:nvSpPr>
        <p:spPr>
          <a:xfrm>
            <a:off x="293688" y="5895975"/>
            <a:ext cx="8562975" cy="0"/>
          </a:xfrm>
          <a:custGeom>
            <a:avLst/>
            <a:gdLst/>
            <a:ahLst/>
            <a:cxnLst/>
            <a:rect l="l" t="t" r="r" b="b"/>
            <a:pathLst>
              <a:path w="9418320" h="634">
                <a:moveTo>
                  <a:pt x="0" y="0"/>
                </a:moveTo>
                <a:lnTo>
                  <a:pt x="9417776" y="60"/>
                </a:lnTo>
              </a:path>
            </a:pathLst>
          </a:custGeom>
          <a:ln w="5999">
            <a:solidFill>
              <a:srgbClr val="D1C9A7"/>
            </a:solidFill>
          </a:ln>
        </p:spPr>
        <p:txBody>
          <a:bodyPr lIns="0" tIns="0" rIns="0" bIns="0"/>
          <a:lstStyle/>
          <a:p>
            <a:pPr>
              <a:defRPr/>
            </a:pPr>
            <a:endParaRPr sz="2118"/>
          </a:p>
        </p:txBody>
      </p:sp>
      <p:pic>
        <p:nvPicPr>
          <p:cNvPr id="8" name="bg object 22">
            <a:extLst>
              <a:ext uri="{FF2B5EF4-FFF2-40B4-BE49-F238E27FC236}">
                <a16:creationId xmlns:a16="http://schemas.microsoft.com/office/drawing/2014/main" id="{601A9559-9E00-8251-631E-D2FD1582AA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750" y="954088"/>
            <a:ext cx="15875" cy="494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bg object 23">
            <a:extLst>
              <a:ext uri="{FF2B5EF4-FFF2-40B4-BE49-F238E27FC236}">
                <a16:creationId xmlns:a16="http://schemas.microsoft.com/office/drawing/2014/main" id="{A343BDFF-CBD8-10DD-52A2-F94090ED7D77}"/>
              </a:ext>
            </a:extLst>
          </p:cNvPr>
          <p:cNvSpPr/>
          <p:nvPr/>
        </p:nvSpPr>
        <p:spPr>
          <a:xfrm>
            <a:off x="288925" y="958850"/>
            <a:ext cx="0" cy="4940300"/>
          </a:xfrm>
          <a:custGeom>
            <a:avLst/>
            <a:gdLst/>
            <a:ahLst/>
            <a:cxnLst/>
            <a:rect l="l" t="t" r="r" b="b"/>
            <a:pathLst>
              <a:path h="5598159">
                <a:moveTo>
                  <a:pt x="0" y="0"/>
                </a:moveTo>
                <a:lnTo>
                  <a:pt x="0" y="5597921"/>
                </a:lnTo>
              </a:path>
            </a:pathLst>
          </a:custGeom>
          <a:ln w="5999">
            <a:solidFill>
              <a:srgbClr val="D1C9A7"/>
            </a:solidFill>
          </a:ln>
        </p:spPr>
        <p:txBody>
          <a:bodyPr lIns="0" tIns="0" rIns="0" bIns="0"/>
          <a:lstStyle/>
          <a:p>
            <a:pPr>
              <a:defRPr/>
            </a:pPr>
            <a:endParaRPr sz="2118"/>
          </a:p>
        </p:txBody>
      </p:sp>
      <p:sp>
        <p:nvSpPr>
          <p:cNvPr id="10" name="Holder 2">
            <a:extLst>
              <a:ext uri="{FF2B5EF4-FFF2-40B4-BE49-F238E27FC236}">
                <a16:creationId xmlns:a16="http://schemas.microsoft.com/office/drawing/2014/main" id="{D3215618-3E05-E833-CA9C-62EF4BC22DA6}"/>
              </a:ext>
            </a:extLst>
          </p:cNvPr>
          <p:cNvSpPr>
            <a:spLocks noGrp="1"/>
          </p:cNvSpPr>
          <p:nvPr>
            <p:ph type="ftr" sz="quarter" idx="10"/>
          </p:nvPr>
        </p:nvSpPr>
        <p:spPr/>
        <p:txBody>
          <a:bodyPr/>
          <a:lstStyle>
            <a:lvl1pPr algn="ctr">
              <a:defRPr>
                <a:solidFill>
                  <a:schemeClr val="tx1">
                    <a:tint val="75000"/>
                  </a:schemeClr>
                </a:solidFill>
              </a:defRPr>
            </a:lvl1pPr>
          </a:lstStyle>
          <a:p>
            <a:pPr>
              <a:defRPr/>
            </a:pPr>
            <a:endParaRPr/>
          </a:p>
        </p:txBody>
      </p:sp>
      <p:sp>
        <p:nvSpPr>
          <p:cNvPr id="11" name="Holder 3">
            <a:extLst>
              <a:ext uri="{FF2B5EF4-FFF2-40B4-BE49-F238E27FC236}">
                <a16:creationId xmlns:a16="http://schemas.microsoft.com/office/drawing/2014/main" id="{BB865470-204A-3119-601C-D30FD426D2EB}"/>
              </a:ext>
            </a:extLst>
          </p:cNvPr>
          <p:cNvSpPr>
            <a:spLocks noGrp="1"/>
          </p:cNvSpPr>
          <p:nvPr>
            <p:ph type="dt" sz="half" idx="11"/>
          </p:nvPr>
        </p:nvSpPr>
        <p:spPr/>
        <p:txBody>
          <a:bodyPr/>
          <a:lstStyle>
            <a:lvl1pPr algn="l">
              <a:defRPr>
                <a:solidFill>
                  <a:schemeClr val="tx1">
                    <a:tint val="75000"/>
                  </a:schemeClr>
                </a:solidFill>
              </a:defRPr>
            </a:lvl1pPr>
          </a:lstStyle>
          <a:p>
            <a:pPr>
              <a:defRPr/>
            </a:pPr>
            <a:fld id="{CBFDC6C3-42F0-4209-A60B-93174AA088BA}" type="datetimeFigureOut">
              <a:rPr lang="en-US"/>
              <a:pPr>
                <a:defRPr/>
              </a:pPr>
              <a:t>5/17/2023</a:t>
            </a:fld>
            <a:endParaRPr lang="en-US"/>
          </a:p>
        </p:txBody>
      </p:sp>
      <p:sp>
        <p:nvSpPr>
          <p:cNvPr id="12" name="Holder 4">
            <a:extLst>
              <a:ext uri="{FF2B5EF4-FFF2-40B4-BE49-F238E27FC236}">
                <a16:creationId xmlns:a16="http://schemas.microsoft.com/office/drawing/2014/main" id="{5998FBD2-BC25-9D59-9C45-EF55D8ED45C9}"/>
              </a:ext>
            </a:extLst>
          </p:cNvPr>
          <p:cNvSpPr>
            <a:spLocks noGrp="1"/>
          </p:cNvSpPr>
          <p:nvPr>
            <p:ph type="sldNum" sz="quarter" idx="12"/>
          </p:nvPr>
        </p:nvSpPr>
        <p:spPr/>
        <p:txBody>
          <a:bodyPr/>
          <a:lstStyle>
            <a:lvl1pPr algn="r">
              <a:defRPr>
                <a:solidFill>
                  <a:schemeClr val="tx1">
                    <a:tint val="75000"/>
                  </a:schemeClr>
                </a:solidFill>
              </a:defRPr>
            </a:lvl1pPr>
          </a:lstStyle>
          <a:p>
            <a:pPr>
              <a:defRPr/>
            </a:pPr>
            <a:fld id="{24716AE2-9A6D-4E9F-A896-242C4BB5D5CF}" type="slidenum">
              <a:rPr/>
              <a:pPr>
                <a:defRPr/>
              </a:pPr>
              <a:t>‹#›</a:t>
            </a:fld>
            <a:endParaRPr/>
          </a:p>
        </p:txBody>
      </p:sp>
    </p:spTree>
    <p:extLst>
      <p:ext uri="{BB962C8B-B14F-4D97-AF65-F5344CB8AC3E}">
        <p14:creationId xmlns:p14="http://schemas.microsoft.com/office/powerpoint/2010/main" val="41353277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361637"/>
          </a:xfrm>
          <a:prstGeom prst="rect">
            <a:avLst/>
          </a:prstGeom>
        </p:spPr>
        <p:txBody>
          <a:bodyPr/>
          <a:lstStyle>
            <a:lvl1pPr>
              <a:defRPr/>
            </a:lvl1pPr>
          </a:lstStyle>
          <a:p>
            <a:endParaRPr/>
          </a:p>
        </p:txBody>
      </p:sp>
      <p:sp>
        <p:nvSpPr>
          <p:cNvPr id="3" name="Holder 3"/>
          <p:cNvSpPr>
            <a:spLocks noGrp="1"/>
          </p:cNvSpPr>
          <p:nvPr>
            <p:ph type="subTitle" idx="4"/>
          </p:nvPr>
        </p:nvSpPr>
        <p:spPr>
          <a:xfrm>
            <a:off x="1371600" y="3840480"/>
            <a:ext cx="6400800" cy="361637"/>
          </a:xfrm>
          <a:prstGeom prst="rect">
            <a:avLst/>
          </a:prstGeom>
        </p:spPr>
        <p:txBody>
          <a:bodyPr/>
          <a:lstStyle>
            <a:lvl1pPr>
              <a:defRPr/>
            </a:lvl1pPr>
          </a:lstStyle>
          <a:p>
            <a:endParaRPr/>
          </a:p>
        </p:txBody>
      </p:sp>
      <p:sp>
        <p:nvSpPr>
          <p:cNvPr id="4" name="Holder 4">
            <a:extLst>
              <a:ext uri="{FF2B5EF4-FFF2-40B4-BE49-F238E27FC236}">
                <a16:creationId xmlns:a16="http://schemas.microsoft.com/office/drawing/2014/main" id="{1BA8FBE0-D664-F7A6-6A26-403A06CCFF0A}"/>
              </a:ext>
            </a:extLst>
          </p:cNvPr>
          <p:cNvSpPr>
            <a:spLocks noGrp="1"/>
          </p:cNvSpPr>
          <p:nvPr>
            <p:ph type="ftr" sz="quarter" idx="10"/>
          </p:nvPr>
        </p:nvSpPr>
        <p:spPr/>
        <p:txBody>
          <a:bodyPr/>
          <a:lstStyle>
            <a:lvl1pPr>
              <a:defRPr/>
            </a:lvl1pPr>
          </a:lstStyle>
          <a:p>
            <a:pPr>
              <a:defRPr/>
            </a:pPr>
            <a:endParaRPr/>
          </a:p>
        </p:txBody>
      </p:sp>
      <p:sp>
        <p:nvSpPr>
          <p:cNvPr id="5" name="Holder 5">
            <a:extLst>
              <a:ext uri="{FF2B5EF4-FFF2-40B4-BE49-F238E27FC236}">
                <a16:creationId xmlns:a16="http://schemas.microsoft.com/office/drawing/2014/main" id="{A99BFA9D-E3E2-2A23-CA56-B88C3C1C6FE7}"/>
              </a:ext>
            </a:extLst>
          </p:cNvPr>
          <p:cNvSpPr>
            <a:spLocks noGrp="1"/>
          </p:cNvSpPr>
          <p:nvPr>
            <p:ph type="dt" sz="half" idx="11"/>
          </p:nvPr>
        </p:nvSpPr>
        <p:spPr/>
        <p:txBody>
          <a:bodyPr/>
          <a:lstStyle>
            <a:lvl1pPr>
              <a:defRPr/>
            </a:lvl1pPr>
          </a:lstStyle>
          <a:p>
            <a:pPr>
              <a:defRPr/>
            </a:pPr>
            <a:fld id="{8E5A7B4C-058C-40EE-96B7-E4902E6D48EC}" type="datetimeFigureOut">
              <a:rPr lang="en-US"/>
              <a:pPr>
                <a:defRPr/>
              </a:pPr>
              <a:t>5/17/2023</a:t>
            </a:fld>
            <a:endParaRPr lang="en-US"/>
          </a:p>
        </p:txBody>
      </p:sp>
      <p:sp>
        <p:nvSpPr>
          <p:cNvPr id="6" name="Holder 6">
            <a:extLst>
              <a:ext uri="{FF2B5EF4-FFF2-40B4-BE49-F238E27FC236}">
                <a16:creationId xmlns:a16="http://schemas.microsoft.com/office/drawing/2014/main" id="{A2DEBCEC-BF7D-1F66-356D-ADDCA8F8B9BC}"/>
              </a:ext>
            </a:extLst>
          </p:cNvPr>
          <p:cNvSpPr>
            <a:spLocks noGrp="1"/>
          </p:cNvSpPr>
          <p:nvPr>
            <p:ph type="sldNum" sz="quarter" idx="12"/>
          </p:nvPr>
        </p:nvSpPr>
        <p:spPr/>
        <p:txBody>
          <a:bodyPr/>
          <a:lstStyle>
            <a:lvl1pPr>
              <a:defRPr/>
            </a:lvl1pPr>
          </a:lstStyle>
          <a:p>
            <a:pPr>
              <a:defRPr/>
            </a:pPr>
            <a:fld id="{D5B3DEA6-9473-42B8-A59A-FC45E7033300}" type="slidenum">
              <a:rPr/>
              <a:pPr>
                <a:defRPr/>
              </a:pPr>
              <a:t>‹#›</a:t>
            </a:fld>
            <a:endParaRPr/>
          </a:p>
        </p:txBody>
      </p:sp>
    </p:spTree>
    <p:extLst>
      <p:ext uri="{BB962C8B-B14F-4D97-AF65-F5344CB8AC3E}">
        <p14:creationId xmlns:p14="http://schemas.microsoft.com/office/powerpoint/2010/main" val="31363396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440296" y="1281739"/>
            <a:ext cx="6263409" cy="319190"/>
          </a:xfrm>
        </p:spPr>
        <p:txBody>
          <a:bodyPr/>
          <a:lstStyle>
            <a:lvl1pPr>
              <a:defRPr sz="2074" b="1" i="1" u="sng">
                <a:solidFill>
                  <a:srgbClr val="7B5E2F"/>
                </a:solidFill>
                <a:latin typeface="Times New Roman"/>
                <a:cs typeface="Times New Roman"/>
              </a:defRPr>
            </a:lvl1pPr>
          </a:lstStyle>
          <a:p>
            <a:endParaRPr/>
          </a:p>
        </p:txBody>
      </p:sp>
      <p:sp>
        <p:nvSpPr>
          <p:cNvPr id="3" name="Holder 3"/>
          <p:cNvSpPr>
            <a:spLocks noGrp="1"/>
          </p:cNvSpPr>
          <p:nvPr>
            <p:ph type="body" idx="1"/>
          </p:nvPr>
        </p:nvSpPr>
        <p:spPr>
          <a:xfrm>
            <a:off x="1041401" y="2170846"/>
            <a:ext cx="7061199" cy="319190"/>
          </a:xfrm>
        </p:spPr>
        <p:txBody>
          <a:bodyPr/>
          <a:lstStyle>
            <a:lvl1pPr>
              <a:defRPr sz="2074" b="0" i="0">
                <a:solidFill>
                  <a:schemeClr val="tx1"/>
                </a:solidFill>
                <a:latin typeface="Times New Roman"/>
                <a:cs typeface="Times New Roman"/>
              </a:defRPr>
            </a:lvl1pPr>
          </a:lstStyle>
          <a:p>
            <a:endParaRPr/>
          </a:p>
        </p:txBody>
      </p:sp>
      <p:sp>
        <p:nvSpPr>
          <p:cNvPr id="4" name="Holder 4">
            <a:extLst>
              <a:ext uri="{FF2B5EF4-FFF2-40B4-BE49-F238E27FC236}">
                <a16:creationId xmlns:a16="http://schemas.microsoft.com/office/drawing/2014/main" id="{A3A01D2A-886C-5985-208E-17B38A68A1EC}"/>
              </a:ext>
            </a:extLst>
          </p:cNvPr>
          <p:cNvSpPr>
            <a:spLocks noGrp="1"/>
          </p:cNvSpPr>
          <p:nvPr>
            <p:ph type="ftr" sz="quarter" idx="10"/>
          </p:nvPr>
        </p:nvSpPr>
        <p:spPr/>
        <p:txBody>
          <a:bodyPr/>
          <a:lstStyle>
            <a:lvl1pPr>
              <a:defRPr/>
            </a:lvl1pPr>
          </a:lstStyle>
          <a:p>
            <a:pPr>
              <a:defRPr/>
            </a:pPr>
            <a:endParaRPr/>
          </a:p>
        </p:txBody>
      </p:sp>
      <p:sp>
        <p:nvSpPr>
          <p:cNvPr id="5" name="Holder 5">
            <a:extLst>
              <a:ext uri="{FF2B5EF4-FFF2-40B4-BE49-F238E27FC236}">
                <a16:creationId xmlns:a16="http://schemas.microsoft.com/office/drawing/2014/main" id="{DE53A9D8-BBC6-DF33-F1A7-133038EAA760}"/>
              </a:ext>
            </a:extLst>
          </p:cNvPr>
          <p:cNvSpPr>
            <a:spLocks noGrp="1"/>
          </p:cNvSpPr>
          <p:nvPr>
            <p:ph type="dt" sz="half" idx="11"/>
          </p:nvPr>
        </p:nvSpPr>
        <p:spPr/>
        <p:txBody>
          <a:bodyPr/>
          <a:lstStyle>
            <a:lvl1pPr>
              <a:defRPr/>
            </a:lvl1pPr>
          </a:lstStyle>
          <a:p>
            <a:pPr>
              <a:defRPr/>
            </a:pPr>
            <a:fld id="{B3189B5C-DAB5-4FDF-9E5F-2689A365B609}" type="datetimeFigureOut">
              <a:rPr lang="en-US"/>
              <a:pPr>
                <a:defRPr/>
              </a:pPr>
              <a:t>5/17/2023</a:t>
            </a:fld>
            <a:endParaRPr lang="en-US"/>
          </a:p>
        </p:txBody>
      </p:sp>
      <p:sp>
        <p:nvSpPr>
          <p:cNvPr id="6" name="Holder 6">
            <a:extLst>
              <a:ext uri="{FF2B5EF4-FFF2-40B4-BE49-F238E27FC236}">
                <a16:creationId xmlns:a16="http://schemas.microsoft.com/office/drawing/2014/main" id="{E94784B6-2803-B352-8C76-464FC9B334D3}"/>
              </a:ext>
            </a:extLst>
          </p:cNvPr>
          <p:cNvSpPr>
            <a:spLocks noGrp="1"/>
          </p:cNvSpPr>
          <p:nvPr>
            <p:ph type="sldNum" sz="quarter" idx="12"/>
          </p:nvPr>
        </p:nvSpPr>
        <p:spPr/>
        <p:txBody>
          <a:bodyPr/>
          <a:lstStyle>
            <a:lvl1pPr>
              <a:defRPr/>
            </a:lvl1pPr>
          </a:lstStyle>
          <a:p>
            <a:pPr>
              <a:defRPr/>
            </a:pPr>
            <a:fld id="{7CC2C1C4-5604-42A8-8E46-D5D71961D22D}" type="slidenum">
              <a:rPr/>
              <a:pPr>
                <a:defRPr/>
              </a:pPr>
              <a:t>‹#›</a:t>
            </a:fld>
            <a:endParaRPr/>
          </a:p>
        </p:txBody>
      </p:sp>
    </p:spTree>
    <p:extLst>
      <p:ext uri="{BB962C8B-B14F-4D97-AF65-F5344CB8AC3E}">
        <p14:creationId xmlns:p14="http://schemas.microsoft.com/office/powerpoint/2010/main" val="2178214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440296" y="1281739"/>
            <a:ext cx="6263409" cy="319190"/>
          </a:xfrm>
        </p:spPr>
        <p:txBody>
          <a:bodyPr/>
          <a:lstStyle>
            <a:lvl1pPr>
              <a:defRPr sz="2074" b="1" i="1" u="sng">
                <a:solidFill>
                  <a:srgbClr val="7B5E2F"/>
                </a:solidFill>
                <a:latin typeface="Times New Roman"/>
                <a:cs typeface="Times New Roman"/>
              </a:defRPr>
            </a:lvl1pPr>
          </a:lstStyle>
          <a:p>
            <a:endParaRPr/>
          </a:p>
        </p:txBody>
      </p:sp>
      <p:sp>
        <p:nvSpPr>
          <p:cNvPr id="3" name="Holder 3"/>
          <p:cNvSpPr>
            <a:spLocks noGrp="1"/>
          </p:cNvSpPr>
          <p:nvPr>
            <p:ph sz="half" idx="2"/>
          </p:nvPr>
        </p:nvSpPr>
        <p:spPr>
          <a:xfrm>
            <a:off x="457200" y="1577340"/>
            <a:ext cx="3977640" cy="361637"/>
          </a:xfrm>
          <a:prstGeom prst="rect">
            <a:avLst/>
          </a:prstGeom>
        </p:spPr>
        <p:txBody>
          <a:bodyPr/>
          <a:lstStyle>
            <a:lvl1pPr>
              <a:defRPr/>
            </a:lvl1pPr>
          </a:lstStyle>
          <a:p>
            <a:endParaRPr/>
          </a:p>
        </p:txBody>
      </p:sp>
      <p:sp>
        <p:nvSpPr>
          <p:cNvPr id="4" name="Holder 4"/>
          <p:cNvSpPr>
            <a:spLocks noGrp="1"/>
          </p:cNvSpPr>
          <p:nvPr>
            <p:ph sz="half" idx="3"/>
          </p:nvPr>
        </p:nvSpPr>
        <p:spPr>
          <a:xfrm>
            <a:off x="4709160" y="1577340"/>
            <a:ext cx="3977640" cy="361637"/>
          </a:xfrm>
          <a:prstGeom prst="rect">
            <a:avLst/>
          </a:prstGeom>
        </p:spPr>
        <p:txBody>
          <a:bodyPr/>
          <a:lstStyle>
            <a:lvl1pPr>
              <a:defRPr/>
            </a:lvl1pPr>
          </a:lstStyle>
          <a:p>
            <a:endParaRPr/>
          </a:p>
        </p:txBody>
      </p:sp>
      <p:sp>
        <p:nvSpPr>
          <p:cNvPr id="5" name="Holder 4">
            <a:extLst>
              <a:ext uri="{FF2B5EF4-FFF2-40B4-BE49-F238E27FC236}">
                <a16:creationId xmlns:a16="http://schemas.microsoft.com/office/drawing/2014/main" id="{3720BA56-FDD2-3EC2-6F97-ACFEADD96A94}"/>
              </a:ext>
            </a:extLst>
          </p:cNvPr>
          <p:cNvSpPr>
            <a:spLocks noGrp="1"/>
          </p:cNvSpPr>
          <p:nvPr>
            <p:ph type="ftr" sz="quarter" idx="10"/>
          </p:nvPr>
        </p:nvSpPr>
        <p:spPr/>
        <p:txBody>
          <a:bodyPr/>
          <a:lstStyle>
            <a:lvl1pPr>
              <a:defRPr/>
            </a:lvl1pPr>
          </a:lstStyle>
          <a:p>
            <a:pPr>
              <a:defRPr/>
            </a:pPr>
            <a:endParaRPr/>
          </a:p>
        </p:txBody>
      </p:sp>
      <p:sp>
        <p:nvSpPr>
          <p:cNvPr id="6" name="Holder 5">
            <a:extLst>
              <a:ext uri="{FF2B5EF4-FFF2-40B4-BE49-F238E27FC236}">
                <a16:creationId xmlns:a16="http://schemas.microsoft.com/office/drawing/2014/main" id="{46158768-803F-C44B-1654-B9966FBFE3E5}"/>
              </a:ext>
            </a:extLst>
          </p:cNvPr>
          <p:cNvSpPr>
            <a:spLocks noGrp="1"/>
          </p:cNvSpPr>
          <p:nvPr>
            <p:ph type="dt" sz="half" idx="11"/>
          </p:nvPr>
        </p:nvSpPr>
        <p:spPr/>
        <p:txBody>
          <a:bodyPr/>
          <a:lstStyle>
            <a:lvl1pPr>
              <a:defRPr/>
            </a:lvl1pPr>
          </a:lstStyle>
          <a:p>
            <a:pPr>
              <a:defRPr/>
            </a:pPr>
            <a:fld id="{D9FB7238-EA05-406C-BAEA-69CBEFE7A3B7}" type="datetimeFigureOut">
              <a:rPr lang="en-US"/>
              <a:pPr>
                <a:defRPr/>
              </a:pPr>
              <a:t>5/17/2023</a:t>
            </a:fld>
            <a:endParaRPr lang="en-US"/>
          </a:p>
        </p:txBody>
      </p:sp>
      <p:sp>
        <p:nvSpPr>
          <p:cNvPr id="7" name="Holder 6">
            <a:extLst>
              <a:ext uri="{FF2B5EF4-FFF2-40B4-BE49-F238E27FC236}">
                <a16:creationId xmlns:a16="http://schemas.microsoft.com/office/drawing/2014/main" id="{D56B1212-AB80-E80B-8702-DF283B622D76}"/>
              </a:ext>
            </a:extLst>
          </p:cNvPr>
          <p:cNvSpPr>
            <a:spLocks noGrp="1"/>
          </p:cNvSpPr>
          <p:nvPr>
            <p:ph type="sldNum" sz="quarter" idx="12"/>
          </p:nvPr>
        </p:nvSpPr>
        <p:spPr/>
        <p:txBody>
          <a:bodyPr/>
          <a:lstStyle>
            <a:lvl1pPr>
              <a:defRPr/>
            </a:lvl1pPr>
          </a:lstStyle>
          <a:p>
            <a:pPr>
              <a:defRPr/>
            </a:pPr>
            <a:fld id="{058D35EC-701A-4CDA-A7E9-B017EA932B8A}" type="slidenum">
              <a:rPr/>
              <a:pPr>
                <a:defRPr/>
              </a:pPr>
              <a:t>‹#›</a:t>
            </a:fld>
            <a:endParaRPr/>
          </a:p>
        </p:txBody>
      </p:sp>
    </p:spTree>
    <p:extLst>
      <p:ext uri="{BB962C8B-B14F-4D97-AF65-F5344CB8AC3E}">
        <p14:creationId xmlns:p14="http://schemas.microsoft.com/office/powerpoint/2010/main" val="33549242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05969A6-3472-5758-10B0-E7BB4D1B2AD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D233231-9752-4C95-E4BF-0CAB7997CEA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7F91CAB-B991-E8FC-BD15-841644BD38D7}"/>
              </a:ext>
            </a:extLst>
          </p:cNvPr>
          <p:cNvSpPr>
            <a:spLocks noGrp="1" noChangeArrowheads="1"/>
          </p:cNvSpPr>
          <p:nvPr>
            <p:ph type="sldNum" sz="quarter" idx="12"/>
          </p:nvPr>
        </p:nvSpPr>
        <p:spPr>
          <a:ln/>
        </p:spPr>
        <p:txBody>
          <a:bodyPr/>
          <a:lstStyle>
            <a:lvl1pPr>
              <a:defRPr/>
            </a:lvl1pPr>
          </a:lstStyle>
          <a:p>
            <a:pPr>
              <a:defRPr/>
            </a:pPr>
            <a:fld id="{0D2F306A-C2F9-4590-BD50-C32697EF5937}" type="slidenum">
              <a:rPr lang="en-US" altLang="en-US"/>
              <a:pPr>
                <a:defRPr/>
              </a:pPr>
              <a:t>‹#›</a:t>
            </a:fld>
            <a:endParaRPr lang="en-US" altLang="en-US"/>
          </a:p>
        </p:txBody>
      </p:sp>
    </p:spTree>
    <p:extLst>
      <p:ext uri="{BB962C8B-B14F-4D97-AF65-F5344CB8AC3E}">
        <p14:creationId xmlns:p14="http://schemas.microsoft.com/office/powerpoint/2010/main" val="32246704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440296" y="1281739"/>
            <a:ext cx="6263409" cy="319190"/>
          </a:xfrm>
        </p:spPr>
        <p:txBody>
          <a:bodyPr/>
          <a:lstStyle>
            <a:lvl1pPr>
              <a:defRPr sz="2074" b="1" i="1" u="sng">
                <a:solidFill>
                  <a:srgbClr val="7B5E2F"/>
                </a:solidFill>
                <a:latin typeface="Times New Roman"/>
                <a:cs typeface="Times New Roman"/>
              </a:defRPr>
            </a:lvl1pPr>
          </a:lstStyle>
          <a:p>
            <a:endParaRPr/>
          </a:p>
        </p:txBody>
      </p:sp>
      <p:sp>
        <p:nvSpPr>
          <p:cNvPr id="3" name="Holder 3">
            <a:extLst>
              <a:ext uri="{FF2B5EF4-FFF2-40B4-BE49-F238E27FC236}">
                <a16:creationId xmlns:a16="http://schemas.microsoft.com/office/drawing/2014/main" id="{1459CF69-ED6A-2F25-F07B-4AE6EEC0A3CD}"/>
              </a:ext>
            </a:extLst>
          </p:cNvPr>
          <p:cNvSpPr>
            <a:spLocks noGrp="1"/>
          </p:cNvSpPr>
          <p:nvPr>
            <p:ph type="ftr" sz="quarter" idx="10"/>
          </p:nvPr>
        </p:nvSpPr>
        <p:spPr/>
        <p:txBody>
          <a:bodyPr/>
          <a:lstStyle>
            <a:lvl1pPr algn="ctr">
              <a:defRPr>
                <a:solidFill>
                  <a:schemeClr val="tx1">
                    <a:tint val="75000"/>
                  </a:schemeClr>
                </a:solidFill>
              </a:defRPr>
            </a:lvl1pPr>
          </a:lstStyle>
          <a:p>
            <a:pPr>
              <a:defRPr/>
            </a:pPr>
            <a:endParaRPr/>
          </a:p>
        </p:txBody>
      </p:sp>
      <p:sp>
        <p:nvSpPr>
          <p:cNvPr id="4" name="Holder 4">
            <a:extLst>
              <a:ext uri="{FF2B5EF4-FFF2-40B4-BE49-F238E27FC236}">
                <a16:creationId xmlns:a16="http://schemas.microsoft.com/office/drawing/2014/main" id="{E5B7902A-2552-B1E7-A1C2-D641FA00F187}"/>
              </a:ext>
            </a:extLst>
          </p:cNvPr>
          <p:cNvSpPr>
            <a:spLocks noGrp="1"/>
          </p:cNvSpPr>
          <p:nvPr>
            <p:ph type="dt" sz="half" idx="11"/>
          </p:nvPr>
        </p:nvSpPr>
        <p:spPr/>
        <p:txBody>
          <a:bodyPr/>
          <a:lstStyle>
            <a:lvl1pPr algn="l">
              <a:defRPr>
                <a:solidFill>
                  <a:schemeClr val="tx1">
                    <a:tint val="75000"/>
                  </a:schemeClr>
                </a:solidFill>
              </a:defRPr>
            </a:lvl1pPr>
          </a:lstStyle>
          <a:p>
            <a:pPr>
              <a:defRPr/>
            </a:pPr>
            <a:fld id="{05D6803C-38CF-414B-8944-0D9BC6E60D32}" type="datetimeFigureOut">
              <a:rPr lang="en-US"/>
              <a:pPr>
                <a:defRPr/>
              </a:pPr>
              <a:t>5/17/2023</a:t>
            </a:fld>
            <a:endParaRPr lang="en-US"/>
          </a:p>
        </p:txBody>
      </p:sp>
      <p:sp>
        <p:nvSpPr>
          <p:cNvPr id="5" name="Holder 5">
            <a:extLst>
              <a:ext uri="{FF2B5EF4-FFF2-40B4-BE49-F238E27FC236}">
                <a16:creationId xmlns:a16="http://schemas.microsoft.com/office/drawing/2014/main" id="{DDB253F9-1C82-F60F-FB6C-246ED1D5EDEE}"/>
              </a:ext>
            </a:extLst>
          </p:cNvPr>
          <p:cNvSpPr>
            <a:spLocks noGrp="1"/>
          </p:cNvSpPr>
          <p:nvPr>
            <p:ph type="sldNum" sz="quarter" idx="12"/>
          </p:nvPr>
        </p:nvSpPr>
        <p:spPr/>
        <p:txBody>
          <a:bodyPr/>
          <a:lstStyle>
            <a:lvl1pPr algn="r">
              <a:defRPr>
                <a:solidFill>
                  <a:schemeClr val="tx1">
                    <a:tint val="75000"/>
                  </a:schemeClr>
                </a:solidFill>
              </a:defRPr>
            </a:lvl1pPr>
          </a:lstStyle>
          <a:p>
            <a:pPr>
              <a:defRPr/>
            </a:pPr>
            <a:fld id="{406EEE03-8AF1-478D-995D-13BF2C1EB71B}" type="slidenum">
              <a:rPr/>
              <a:pPr>
                <a:defRPr/>
              </a:pPr>
              <a:t>‹#›</a:t>
            </a:fld>
            <a:endParaRPr/>
          </a:p>
        </p:txBody>
      </p:sp>
    </p:spTree>
    <p:extLst>
      <p:ext uri="{BB962C8B-B14F-4D97-AF65-F5344CB8AC3E}">
        <p14:creationId xmlns:p14="http://schemas.microsoft.com/office/powerpoint/2010/main" val="558278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 preserve="1">
  <p:cSld name="Blank">
    <p:spTree>
      <p:nvGrpSpPr>
        <p:cNvPr id="1" name=""/>
        <p:cNvGrpSpPr/>
        <p:nvPr/>
      </p:nvGrpSpPr>
      <p:grpSpPr>
        <a:xfrm>
          <a:off x="0" y="0"/>
          <a:ext cx="0" cy="0"/>
          <a:chOff x="0" y="0"/>
          <a:chExt cx="0" cy="0"/>
        </a:xfrm>
      </p:grpSpPr>
      <p:pic>
        <p:nvPicPr>
          <p:cNvPr id="2" name="bg object 16">
            <a:extLst>
              <a:ext uri="{FF2B5EF4-FFF2-40B4-BE49-F238E27FC236}">
                <a16:creationId xmlns:a16="http://schemas.microsoft.com/office/drawing/2014/main" id="{11924DEA-23D0-76FA-0DDF-C8741C9D3A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9288"/>
            <a:ext cx="9144000" cy="555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bg object 17">
            <a:extLst>
              <a:ext uri="{FF2B5EF4-FFF2-40B4-BE49-F238E27FC236}">
                <a16:creationId xmlns:a16="http://schemas.microsoft.com/office/drawing/2014/main" id="{BCB76D97-BCFC-868D-B6A6-F9F7F531A205}"/>
              </a:ext>
            </a:extLst>
          </p:cNvPr>
          <p:cNvSpPr/>
          <p:nvPr/>
        </p:nvSpPr>
        <p:spPr>
          <a:xfrm>
            <a:off x="293688" y="950913"/>
            <a:ext cx="8562975" cy="0"/>
          </a:xfrm>
          <a:custGeom>
            <a:avLst/>
            <a:gdLst/>
            <a:ahLst/>
            <a:cxnLst/>
            <a:rect l="l" t="t" r="r" b="b"/>
            <a:pathLst>
              <a:path w="9418320">
                <a:moveTo>
                  <a:pt x="0" y="0"/>
                </a:moveTo>
                <a:lnTo>
                  <a:pt x="9417776" y="0"/>
                </a:lnTo>
              </a:path>
            </a:pathLst>
          </a:custGeom>
          <a:ln w="5999">
            <a:solidFill>
              <a:srgbClr val="D1C9A7"/>
            </a:solidFill>
          </a:ln>
        </p:spPr>
        <p:txBody>
          <a:bodyPr lIns="0" tIns="0" rIns="0" bIns="0"/>
          <a:lstStyle/>
          <a:p>
            <a:pPr>
              <a:defRPr/>
            </a:pPr>
            <a:endParaRPr sz="2118"/>
          </a:p>
        </p:txBody>
      </p:sp>
      <p:pic>
        <p:nvPicPr>
          <p:cNvPr id="4" name="bg object 18">
            <a:extLst>
              <a:ext uri="{FF2B5EF4-FFF2-40B4-BE49-F238E27FC236}">
                <a16:creationId xmlns:a16="http://schemas.microsoft.com/office/drawing/2014/main" id="{3F8C64D8-24F7-ABD7-A455-CFAAEFC9BE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47138" y="950913"/>
            <a:ext cx="15875" cy="494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bg object 19">
            <a:extLst>
              <a:ext uri="{FF2B5EF4-FFF2-40B4-BE49-F238E27FC236}">
                <a16:creationId xmlns:a16="http://schemas.microsoft.com/office/drawing/2014/main" id="{763F3525-5042-1D97-D434-E8B538F39477}"/>
              </a:ext>
            </a:extLst>
          </p:cNvPr>
          <p:cNvSpPr/>
          <p:nvPr/>
        </p:nvSpPr>
        <p:spPr>
          <a:xfrm>
            <a:off x="8850313" y="957263"/>
            <a:ext cx="0" cy="4938712"/>
          </a:xfrm>
          <a:custGeom>
            <a:avLst/>
            <a:gdLst/>
            <a:ahLst/>
            <a:cxnLst/>
            <a:rect l="l" t="t" r="r" b="b"/>
            <a:pathLst>
              <a:path h="5597525">
                <a:moveTo>
                  <a:pt x="0" y="0"/>
                </a:moveTo>
                <a:lnTo>
                  <a:pt x="0" y="5597289"/>
                </a:lnTo>
              </a:path>
            </a:pathLst>
          </a:custGeom>
          <a:ln w="5999">
            <a:solidFill>
              <a:srgbClr val="D1C9A7"/>
            </a:solidFill>
          </a:ln>
        </p:spPr>
        <p:txBody>
          <a:bodyPr lIns="0" tIns="0" rIns="0" bIns="0"/>
          <a:lstStyle/>
          <a:p>
            <a:pPr>
              <a:defRPr/>
            </a:pPr>
            <a:endParaRPr sz="2118"/>
          </a:p>
        </p:txBody>
      </p:sp>
      <p:pic>
        <p:nvPicPr>
          <p:cNvPr id="6" name="bg object 20">
            <a:extLst>
              <a:ext uri="{FF2B5EF4-FFF2-40B4-BE49-F238E27FC236}">
                <a16:creationId xmlns:a16="http://schemas.microsoft.com/office/drawing/2014/main" id="{4A4C8290-E573-B983-5A9B-94319180C4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925" y="5892800"/>
            <a:ext cx="8572500" cy="1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bg object 21">
            <a:extLst>
              <a:ext uri="{FF2B5EF4-FFF2-40B4-BE49-F238E27FC236}">
                <a16:creationId xmlns:a16="http://schemas.microsoft.com/office/drawing/2014/main" id="{9343A534-5261-38E4-421E-4D2C28B0126B}"/>
              </a:ext>
            </a:extLst>
          </p:cNvPr>
          <p:cNvSpPr/>
          <p:nvPr/>
        </p:nvSpPr>
        <p:spPr>
          <a:xfrm>
            <a:off x="293688" y="5895975"/>
            <a:ext cx="8562975" cy="0"/>
          </a:xfrm>
          <a:custGeom>
            <a:avLst/>
            <a:gdLst/>
            <a:ahLst/>
            <a:cxnLst/>
            <a:rect l="l" t="t" r="r" b="b"/>
            <a:pathLst>
              <a:path w="9418320" h="634">
                <a:moveTo>
                  <a:pt x="0" y="0"/>
                </a:moveTo>
                <a:lnTo>
                  <a:pt x="9417776" y="60"/>
                </a:lnTo>
              </a:path>
            </a:pathLst>
          </a:custGeom>
          <a:ln w="5999">
            <a:solidFill>
              <a:srgbClr val="D1C9A7"/>
            </a:solidFill>
          </a:ln>
        </p:spPr>
        <p:txBody>
          <a:bodyPr lIns="0" tIns="0" rIns="0" bIns="0"/>
          <a:lstStyle/>
          <a:p>
            <a:pPr>
              <a:defRPr/>
            </a:pPr>
            <a:endParaRPr sz="2118"/>
          </a:p>
        </p:txBody>
      </p:sp>
      <p:pic>
        <p:nvPicPr>
          <p:cNvPr id="8" name="bg object 22">
            <a:extLst>
              <a:ext uri="{FF2B5EF4-FFF2-40B4-BE49-F238E27FC236}">
                <a16:creationId xmlns:a16="http://schemas.microsoft.com/office/drawing/2014/main" id="{10FD4235-C74A-CBEC-E233-FA812741CE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750" y="954088"/>
            <a:ext cx="15875" cy="494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bg object 23">
            <a:extLst>
              <a:ext uri="{FF2B5EF4-FFF2-40B4-BE49-F238E27FC236}">
                <a16:creationId xmlns:a16="http://schemas.microsoft.com/office/drawing/2014/main" id="{069C6E21-4F8E-A8A8-AA8A-A2EB7B24EE98}"/>
              </a:ext>
            </a:extLst>
          </p:cNvPr>
          <p:cNvSpPr/>
          <p:nvPr/>
        </p:nvSpPr>
        <p:spPr>
          <a:xfrm>
            <a:off x="288925" y="958850"/>
            <a:ext cx="0" cy="4940300"/>
          </a:xfrm>
          <a:custGeom>
            <a:avLst/>
            <a:gdLst/>
            <a:ahLst/>
            <a:cxnLst/>
            <a:rect l="l" t="t" r="r" b="b"/>
            <a:pathLst>
              <a:path h="5598159">
                <a:moveTo>
                  <a:pt x="0" y="0"/>
                </a:moveTo>
                <a:lnTo>
                  <a:pt x="0" y="5597921"/>
                </a:lnTo>
              </a:path>
            </a:pathLst>
          </a:custGeom>
          <a:ln w="5999">
            <a:solidFill>
              <a:srgbClr val="D1C9A7"/>
            </a:solidFill>
          </a:ln>
        </p:spPr>
        <p:txBody>
          <a:bodyPr lIns="0" tIns="0" rIns="0" bIns="0"/>
          <a:lstStyle/>
          <a:p>
            <a:pPr>
              <a:defRPr/>
            </a:pPr>
            <a:endParaRPr sz="2118"/>
          </a:p>
        </p:txBody>
      </p:sp>
      <p:sp>
        <p:nvSpPr>
          <p:cNvPr id="10" name="Holder 2">
            <a:extLst>
              <a:ext uri="{FF2B5EF4-FFF2-40B4-BE49-F238E27FC236}">
                <a16:creationId xmlns:a16="http://schemas.microsoft.com/office/drawing/2014/main" id="{E97975A7-64FD-3469-4528-3D30BE468C5B}"/>
              </a:ext>
            </a:extLst>
          </p:cNvPr>
          <p:cNvSpPr>
            <a:spLocks noGrp="1"/>
          </p:cNvSpPr>
          <p:nvPr>
            <p:ph type="ftr" sz="quarter" idx="10"/>
          </p:nvPr>
        </p:nvSpPr>
        <p:spPr/>
        <p:txBody>
          <a:bodyPr/>
          <a:lstStyle>
            <a:lvl1pPr algn="ctr">
              <a:defRPr>
                <a:solidFill>
                  <a:schemeClr val="tx1">
                    <a:tint val="75000"/>
                  </a:schemeClr>
                </a:solidFill>
              </a:defRPr>
            </a:lvl1pPr>
          </a:lstStyle>
          <a:p>
            <a:pPr>
              <a:defRPr/>
            </a:pPr>
            <a:endParaRPr/>
          </a:p>
        </p:txBody>
      </p:sp>
      <p:sp>
        <p:nvSpPr>
          <p:cNvPr id="11" name="Holder 3">
            <a:extLst>
              <a:ext uri="{FF2B5EF4-FFF2-40B4-BE49-F238E27FC236}">
                <a16:creationId xmlns:a16="http://schemas.microsoft.com/office/drawing/2014/main" id="{BAEB290D-9477-7FAE-5100-6E454741F13F}"/>
              </a:ext>
            </a:extLst>
          </p:cNvPr>
          <p:cNvSpPr>
            <a:spLocks noGrp="1"/>
          </p:cNvSpPr>
          <p:nvPr>
            <p:ph type="dt" sz="half" idx="11"/>
          </p:nvPr>
        </p:nvSpPr>
        <p:spPr/>
        <p:txBody>
          <a:bodyPr/>
          <a:lstStyle>
            <a:lvl1pPr algn="l">
              <a:defRPr>
                <a:solidFill>
                  <a:schemeClr val="tx1">
                    <a:tint val="75000"/>
                  </a:schemeClr>
                </a:solidFill>
              </a:defRPr>
            </a:lvl1pPr>
          </a:lstStyle>
          <a:p>
            <a:pPr>
              <a:defRPr/>
            </a:pPr>
            <a:fld id="{E7520D29-F8A6-495A-9D71-C18514BA0A63}" type="datetimeFigureOut">
              <a:rPr lang="en-US"/>
              <a:pPr>
                <a:defRPr/>
              </a:pPr>
              <a:t>5/17/2023</a:t>
            </a:fld>
            <a:endParaRPr lang="en-US"/>
          </a:p>
        </p:txBody>
      </p:sp>
      <p:sp>
        <p:nvSpPr>
          <p:cNvPr id="12" name="Holder 4">
            <a:extLst>
              <a:ext uri="{FF2B5EF4-FFF2-40B4-BE49-F238E27FC236}">
                <a16:creationId xmlns:a16="http://schemas.microsoft.com/office/drawing/2014/main" id="{3A2FFF8F-51D2-5409-C432-474CE9543F04}"/>
              </a:ext>
            </a:extLst>
          </p:cNvPr>
          <p:cNvSpPr>
            <a:spLocks noGrp="1"/>
          </p:cNvSpPr>
          <p:nvPr>
            <p:ph type="sldNum" sz="quarter" idx="12"/>
          </p:nvPr>
        </p:nvSpPr>
        <p:spPr/>
        <p:txBody>
          <a:bodyPr/>
          <a:lstStyle>
            <a:lvl1pPr algn="r">
              <a:defRPr>
                <a:solidFill>
                  <a:schemeClr val="tx1">
                    <a:tint val="75000"/>
                  </a:schemeClr>
                </a:solidFill>
              </a:defRPr>
            </a:lvl1pPr>
          </a:lstStyle>
          <a:p>
            <a:pPr>
              <a:defRPr/>
            </a:pPr>
            <a:fld id="{17F9897C-9B5E-4E3C-B054-8E12131F4BEB}" type="slidenum">
              <a:rPr/>
              <a:pPr>
                <a:defRPr/>
              </a:pPr>
              <a:t>‹#›</a:t>
            </a:fld>
            <a:endParaRPr/>
          </a:p>
        </p:txBody>
      </p:sp>
    </p:spTree>
    <p:extLst>
      <p:ext uri="{BB962C8B-B14F-4D97-AF65-F5344CB8AC3E}">
        <p14:creationId xmlns:p14="http://schemas.microsoft.com/office/powerpoint/2010/main" val="3145599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D802AAAC-76F7-7406-2153-CA03FDF709A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5DB528E-84B9-E197-EE1D-5E2B884BB9B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BDAF919-C77E-5C64-6A08-A607421B144E}"/>
              </a:ext>
            </a:extLst>
          </p:cNvPr>
          <p:cNvSpPr>
            <a:spLocks noGrp="1" noChangeArrowheads="1"/>
          </p:cNvSpPr>
          <p:nvPr>
            <p:ph type="sldNum" sz="quarter" idx="12"/>
          </p:nvPr>
        </p:nvSpPr>
        <p:spPr>
          <a:ln/>
        </p:spPr>
        <p:txBody>
          <a:bodyPr/>
          <a:lstStyle>
            <a:lvl1pPr>
              <a:defRPr/>
            </a:lvl1pPr>
          </a:lstStyle>
          <a:p>
            <a:pPr>
              <a:defRPr/>
            </a:pPr>
            <a:fld id="{893E09DD-2692-4CA2-AD14-F515D3ED8323}" type="slidenum">
              <a:rPr lang="en-US" altLang="en-US"/>
              <a:pPr>
                <a:defRPr/>
              </a:pPr>
              <a:t>‹#›</a:t>
            </a:fld>
            <a:endParaRPr lang="en-US" altLang="en-US"/>
          </a:p>
        </p:txBody>
      </p:sp>
    </p:spTree>
    <p:extLst>
      <p:ext uri="{BB962C8B-B14F-4D97-AF65-F5344CB8AC3E}">
        <p14:creationId xmlns:p14="http://schemas.microsoft.com/office/powerpoint/2010/main" val="13937633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8A4216D-3098-1200-02A3-43422DC6DCD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665F3B3-B4B5-63DC-ABF5-5EB3C6F007B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3568583-D2E8-84FA-1E2C-41D67D85A715}"/>
              </a:ext>
            </a:extLst>
          </p:cNvPr>
          <p:cNvSpPr>
            <a:spLocks noGrp="1" noChangeArrowheads="1"/>
          </p:cNvSpPr>
          <p:nvPr>
            <p:ph type="sldNum" sz="quarter" idx="12"/>
          </p:nvPr>
        </p:nvSpPr>
        <p:spPr>
          <a:ln/>
        </p:spPr>
        <p:txBody>
          <a:bodyPr/>
          <a:lstStyle>
            <a:lvl1pPr>
              <a:defRPr/>
            </a:lvl1pPr>
          </a:lstStyle>
          <a:p>
            <a:pPr>
              <a:defRPr/>
            </a:pPr>
            <a:fld id="{195EE114-8D02-43E2-8700-6DAC7BBD2E4F}" type="slidenum">
              <a:rPr lang="en-US" altLang="en-US"/>
              <a:pPr>
                <a:defRPr/>
              </a:pPr>
              <a:t>‹#›</a:t>
            </a:fld>
            <a:endParaRPr lang="en-US" altLang="en-US"/>
          </a:p>
        </p:txBody>
      </p:sp>
    </p:spTree>
    <p:extLst>
      <p:ext uri="{BB962C8B-B14F-4D97-AF65-F5344CB8AC3E}">
        <p14:creationId xmlns:p14="http://schemas.microsoft.com/office/powerpoint/2010/main" val="33057998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B60CA39-BD44-17AF-914E-F7F1D4F3D672}"/>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F8F6855-C151-CE02-F30A-D185CB817B8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FAD26D04-C067-0453-44E2-883ECA57ABFA}"/>
              </a:ext>
            </a:extLst>
          </p:cNvPr>
          <p:cNvSpPr>
            <a:spLocks noGrp="1" noChangeArrowheads="1"/>
          </p:cNvSpPr>
          <p:nvPr>
            <p:ph type="sldNum" sz="quarter" idx="12"/>
          </p:nvPr>
        </p:nvSpPr>
        <p:spPr>
          <a:ln/>
        </p:spPr>
        <p:txBody>
          <a:bodyPr/>
          <a:lstStyle>
            <a:lvl1pPr>
              <a:defRPr/>
            </a:lvl1pPr>
          </a:lstStyle>
          <a:p>
            <a:pPr>
              <a:defRPr/>
            </a:pPr>
            <a:fld id="{4C850640-9B16-45D9-BABF-928624CB2225}" type="slidenum">
              <a:rPr lang="en-US" altLang="en-US"/>
              <a:pPr>
                <a:defRPr/>
              </a:pPr>
              <a:t>‹#›</a:t>
            </a:fld>
            <a:endParaRPr lang="en-US" altLang="en-US"/>
          </a:p>
        </p:txBody>
      </p:sp>
    </p:spTree>
    <p:extLst>
      <p:ext uri="{BB962C8B-B14F-4D97-AF65-F5344CB8AC3E}">
        <p14:creationId xmlns:p14="http://schemas.microsoft.com/office/powerpoint/2010/main" val="29389721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91A542A-DBC4-DFB3-DDAD-7DB36F1D4E1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2E159ECE-157E-25FA-2399-AAD133B837E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5DE75BA6-55D7-2D39-A608-32FB3CCFEBF2}"/>
              </a:ext>
            </a:extLst>
          </p:cNvPr>
          <p:cNvSpPr>
            <a:spLocks noGrp="1" noChangeArrowheads="1"/>
          </p:cNvSpPr>
          <p:nvPr>
            <p:ph type="sldNum" sz="quarter" idx="12"/>
          </p:nvPr>
        </p:nvSpPr>
        <p:spPr>
          <a:ln/>
        </p:spPr>
        <p:txBody>
          <a:bodyPr/>
          <a:lstStyle>
            <a:lvl1pPr>
              <a:defRPr/>
            </a:lvl1pPr>
          </a:lstStyle>
          <a:p>
            <a:pPr>
              <a:defRPr/>
            </a:pPr>
            <a:fld id="{150ABF6D-6A26-4CF6-81CE-30C8D6A48AFB}" type="slidenum">
              <a:rPr lang="en-US" altLang="en-US"/>
              <a:pPr>
                <a:defRPr/>
              </a:pPr>
              <a:t>‹#›</a:t>
            </a:fld>
            <a:endParaRPr lang="en-US" altLang="en-US"/>
          </a:p>
        </p:txBody>
      </p:sp>
    </p:spTree>
    <p:extLst>
      <p:ext uri="{BB962C8B-B14F-4D97-AF65-F5344CB8AC3E}">
        <p14:creationId xmlns:p14="http://schemas.microsoft.com/office/powerpoint/2010/main" val="96706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0CF9871-D293-00D5-CEF8-73D173B00CFB}"/>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2E976245-94E3-86E6-B2B4-6FD0537E5F9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C5CC125A-74DE-0B03-D56F-F7128C90F40F}"/>
              </a:ext>
            </a:extLst>
          </p:cNvPr>
          <p:cNvSpPr>
            <a:spLocks noGrp="1" noChangeArrowheads="1"/>
          </p:cNvSpPr>
          <p:nvPr>
            <p:ph type="sldNum" sz="quarter" idx="12"/>
          </p:nvPr>
        </p:nvSpPr>
        <p:spPr>
          <a:ln/>
        </p:spPr>
        <p:txBody>
          <a:bodyPr/>
          <a:lstStyle>
            <a:lvl1pPr>
              <a:defRPr/>
            </a:lvl1pPr>
          </a:lstStyle>
          <a:p>
            <a:pPr>
              <a:defRPr/>
            </a:pPr>
            <a:fld id="{FF075537-A3BC-4E3A-9510-E8765B47A766}" type="slidenum">
              <a:rPr lang="en-US" altLang="en-US"/>
              <a:pPr>
                <a:defRPr/>
              </a:pPr>
              <a:t>‹#›</a:t>
            </a:fld>
            <a:endParaRPr lang="en-US" altLang="en-US"/>
          </a:p>
        </p:txBody>
      </p:sp>
    </p:spTree>
    <p:extLst>
      <p:ext uri="{BB962C8B-B14F-4D97-AF65-F5344CB8AC3E}">
        <p14:creationId xmlns:p14="http://schemas.microsoft.com/office/powerpoint/2010/main" val="32788498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DF25549-5AA2-98E3-5D0E-FC58EE1794C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ED17A76-4D58-53EB-9E95-D1EC717DED0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FF3282B-DBAE-0D55-DD59-9120908EA32B}"/>
              </a:ext>
            </a:extLst>
          </p:cNvPr>
          <p:cNvSpPr>
            <a:spLocks noGrp="1" noChangeArrowheads="1"/>
          </p:cNvSpPr>
          <p:nvPr>
            <p:ph type="sldNum" sz="quarter" idx="12"/>
          </p:nvPr>
        </p:nvSpPr>
        <p:spPr>
          <a:ln/>
        </p:spPr>
        <p:txBody>
          <a:bodyPr/>
          <a:lstStyle>
            <a:lvl1pPr>
              <a:defRPr/>
            </a:lvl1pPr>
          </a:lstStyle>
          <a:p>
            <a:pPr>
              <a:defRPr/>
            </a:pPr>
            <a:fld id="{C5BB546C-5945-4CBD-B638-12CF6776BAAA}" type="slidenum">
              <a:rPr lang="en-US" altLang="en-US"/>
              <a:pPr>
                <a:defRPr/>
              </a:pPr>
              <a:t>‹#›</a:t>
            </a:fld>
            <a:endParaRPr lang="en-US" altLang="en-US"/>
          </a:p>
        </p:txBody>
      </p:sp>
    </p:spTree>
    <p:extLst>
      <p:ext uri="{BB962C8B-B14F-4D97-AF65-F5344CB8AC3E}">
        <p14:creationId xmlns:p14="http://schemas.microsoft.com/office/powerpoint/2010/main" val="25462577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619DC7C-64D3-EA7C-7CD5-D7B6763693A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5A4C849-381E-B283-EE30-E086D309515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20D3FF1-E5EA-EC69-0E9A-EE484458EE1D}"/>
              </a:ext>
            </a:extLst>
          </p:cNvPr>
          <p:cNvSpPr>
            <a:spLocks noGrp="1" noChangeArrowheads="1"/>
          </p:cNvSpPr>
          <p:nvPr>
            <p:ph type="sldNum" sz="quarter" idx="12"/>
          </p:nvPr>
        </p:nvSpPr>
        <p:spPr>
          <a:ln/>
        </p:spPr>
        <p:txBody>
          <a:bodyPr/>
          <a:lstStyle>
            <a:lvl1pPr>
              <a:defRPr/>
            </a:lvl1pPr>
          </a:lstStyle>
          <a:p>
            <a:pPr>
              <a:defRPr/>
            </a:pPr>
            <a:fld id="{00E0895E-7FFC-485C-89AB-92F3C3225DD3}" type="slidenum">
              <a:rPr lang="en-US" altLang="en-US"/>
              <a:pPr>
                <a:defRPr/>
              </a:pPr>
              <a:t>‹#›</a:t>
            </a:fld>
            <a:endParaRPr lang="en-US" altLang="en-US"/>
          </a:p>
        </p:txBody>
      </p:sp>
    </p:spTree>
    <p:extLst>
      <p:ext uri="{BB962C8B-B14F-4D97-AF65-F5344CB8AC3E}">
        <p14:creationId xmlns:p14="http://schemas.microsoft.com/office/powerpoint/2010/main" val="39371384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png"/><Relationship Id="rId3" Type="http://schemas.openxmlformats.org/officeDocument/2006/relationships/slideLayout" Target="../slideLayouts/slideLayout14.xml"/><Relationship Id="rId7" Type="http://schemas.openxmlformats.org/officeDocument/2006/relationships/image" Target="../media/image1.png"/><Relationship Id="rId12" Type="http://schemas.openxmlformats.org/officeDocument/2006/relationships/image" Target="../media/image6.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11" Type="http://schemas.openxmlformats.org/officeDocument/2006/relationships/image" Target="../media/image5.png"/><Relationship Id="rId5" Type="http://schemas.openxmlformats.org/officeDocument/2006/relationships/slideLayout" Target="../slideLayouts/slideLayout16.xml"/><Relationship Id="rId10" Type="http://schemas.openxmlformats.org/officeDocument/2006/relationships/image" Target="../media/image4.png"/><Relationship Id="rId4" Type="http://schemas.openxmlformats.org/officeDocument/2006/relationships/slideLayout" Target="../slideLayouts/slideLayout15.xml"/><Relationship Id="rId9" Type="http://schemas.openxmlformats.org/officeDocument/2006/relationships/image" Target="../media/image3.png"/><Relationship Id="rId14" Type="http://schemas.openxmlformats.org/officeDocument/2006/relationships/image" Target="../media/image8.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png"/><Relationship Id="rId3" Type="http://schemas.openxmlformats.org/officeDocument/2006/relationships/slideLayout" Target="../slideLayouts/slideLayout19.xml"/><Relationship Id="rId7" Type="http://schemas.openxmlformats.org/officeDocument/2006/relationships/image" Target="../media/image1.png"/><Relationship Id="rId12" Type="http://schemas.openxmlformats.org/officeDocument/2006/relationships/image" Target="../media/image6.png"/><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theme" Target="../theme/theme3.xml"/><Relationship Id="rId11" Type="http://schemas.openxmlformats.org/officeDocument/2006/relationships/image" Target="../media/image5.png"/><Relationship Id="rId5" Type="http://schemas.openxmlformats.org/officeDocument/2006/relationships/slideLayout" Target="../slideLayouts/slideLayout21.xml"/><Relationship Id="rId10" Type="http://schemas.openxmlformats.org/officeDocument/2006/relationships/image" Target="../media/image4.png"/><Relationship Id="rId4" Type="http://schemas.openxmlformats.org/officeDocument/2006/relationships/slideLayout" Target="../slideLayouts/slideLayout20.xml"/><Relationship Id="rId9" Type="http://schemas.openxmlformats.org/officeDocument/2006/relationships/image" Target="../media/image3.png"/><Relationship Id="rId14"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E0A6355-BCDC-50E6-D623-4C60E516872C}"/>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FEF57B8A-86CA-F8AA-E862-4314CC770B99}"/>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27DC25E8-44B7-2CC3-E5D3-4E1B01A3CF00}"/>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spcBef>
                <a:spcPct val="0"/>
              </a:spcBef>
              <a:buFontTx/>
              <a:buNone/>
              <a:defRPr sz="1400">
                <a:latin typeface="Arial" charset="0"/>
              </a:defRPr>
            </a:lvl1pPr>
          </a:lstStyle>
          <a:p>
            <a:pPr>
              <a:defRPr/>
            </a:pPr>
            <a:endParaRPr lang="en-US"/>
          </a:p>
        </p:txBody>
      </p:sp>
      <p:sp>
        <p:nvSpPr>
          <p:cNvPr id="1029" name="Rectangle 5">
            <a:extLst>
              <a:ext uri="{FF2B5EF4-FFF2-40B4-BE49-F238E27FC236}">
                <a16:creationId xmlns:a16="http://schemas.microsoft.com/office/drawing/2014/main" id="{1CD86AFD-A3E6-80E5-AA59-03E51B0942A8}"/>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spcBef>
                <a:spcPct val="0"/>
              </a:spcBef>
              <a:buFontTx/>
              <a:buNone/>
              <a:defRPr sz="1400">
                <a:latin typeface="Arial" charset="0"/>
              </a:defRPr>
            </a:lvl1pPr>
          </a:lstStyle>
          <a:p>
            <a:pPr>
              <a:defRPr/>
            </a:pPr>
            <a:endParaRPr lang="en-US"/>
          </a:p>
        </p:txBody>
      </p:sp>
      <p:sp>
        <p:nvSpPr>
          <p:cNvPr id="1030" name="Rectangle 6">
            <a:extLst>
              <a:ext uri="{FF2B5EF4-FFF2-40B4-BE49-F238E27FC236}">
                <a16:creationId xmlns:a16="http://schemas.microsoft.com/office/drawing/2014/main" id="{EDCC4813-6CAC-D94D-7D80-7B132E562C6F}"/>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E48E01A0-00D5-4C35-920F-83962B4CE25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bg object 16">
            <a:extLst>
              <a:ext uri="{FF2B5EF4-FFF2-40B4-BE49-F238E27FC236}">
                <a16:creationId xmlns:a16="http://schemas.microsoft.com/office/drawing/2014/main" id="{3170874D-1EA8-0C83-B06B-7100B184818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649288"/>
            <a:ext cx="9144000" cy="555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bg object 17">
            <a:extLst>
              <a:ext uri="{FF2B5EF4-FFF2-40B4-BE49-F238E27FC236}">
                <a16:creationId xmlns:a16="http://schemas.microsoft.com/office/drawing/2014/main" id="{6F9F8E6C-E6C1-01AB-E98B-CF6D993FFD7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2575" y="935038"/>
            <a:ext cx="8594725"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bg object 18">
            <a:extLst>
              <a:ext uri="{FF2B5EF4-FFF2-40B4-BE49-F238E27FC236}">
                <a16:creationId xmlns:a16="http://schemas.microsoft.com/office/drawing/2014/main" id="{F7A395BF-D47B-5D6C-A68E-8D388FAAF577}"/>
              </a:ext>
            </a:extLst>
          </p:cNvPr>
          <p:cNvSpPr/>
          <p:nvPr/>
        </p:nvSpPr>
        <p:spPr>
          <a:xfrm>
            <a:off x="798513" y="950913"/>
            <a:ext cx="7550150" cy="0"/>
          </a:xfrm>
          <a:custGeom>
            <a:avLst/>
            <a:gdLst/>
            <a:ahLst/>
            <a:cxnLst/>
            <a:rect l="l" t="t" r="r" b="b"/>
            <a:pathLst>
              <a:path w="8305800">
                <a:moveTo>
                  <a:pt x="0" y="0"/>
                </a:moveTo>
                <a:lnTo>
                  <a:pt x="8305772" y="0"/>
                </a:lnTo>
              </a:path>
            </a:pathLst>
          </a:custGeom>
          <a:ln w="5999">
            <a:solidFill>
              <a:srgbClr val="D1C9A7"/>
            </a:solidFill>
          </a:ln>
        </p:spPr>
        <p:txBody>
          <a:bodyPr lIns="0" tIns="0" rIns="0" bIns="0"/>
          <a:lstStyle/>
          <a:p>
            <a:pPr>
              <a:defRPr/>
            </a:pPr>
            <a:endParaRPr sz="2118"/>
          </a:p>
        </p:txBody>
      </p:sp>
      <p:pic>
        <p:nvPicPr>
          <p:cNvPr id="2053" name="bg object 19">
            <a:extLst>
              <a:ext uri="{FF2B5EF4-FFF2-40B4-BE49-F238E27FC236}">
                <a16:creationId xmlns:a16="http://schemas.microsoft.com/office/drawing/2014/main" id="{1CA98650-8278-BE9C-645A-C1BEFDB47B6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47138" y="1470025"/>
            <a:ext cx="15875" cy="443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bg object 20">
            <a:extLst>
              <a:ext uri="{FF2B5EF4-FFF2-40B4-BE49-F238E27FC236}">
                <a16:creationId xmlns:a16="http://schemas.microsoft.com/office/drawing/2014/main" id="{14BAC4EF-236D-AD33-9E8A-F87748C2B510}"/>
              </a:ext>
            </a:extLst>
          </p:cNvPr>
          <p:cNvSpPr/>
          <p:nvPr/>
        </p:nvSpPr>
        <p:spPr>
          <a:xfrm>
            <a:off x="8850313" y="1476375"/>
            <a:ext cx="0" cy="4419600"/>
          </a:xfrm>
          <a:custGeom>
            <a:avLst/>
            <a:gdLst/>
            <a:ahLst/>
            <a:cxnLst/>
            <a:rect l="l" t="t" r="r" b="b"/>
            <a:pathLst>
              <a:path w="634" h="5009515">
                <a:moveTo>
                  <a:pt x="59" y="0"/>
                </a:moveTo>
                <a:lnTo>
                  <a:pt x="0" y="5009364"/>
                </a:lnTo>
              </a:path>
            </a:pathLst>
          </a:custGeom>
          <a:ln w="5987">
            <a:solidFill>
              <a:srgbClr val="D1C9A7"/>
            </a:solidFill>
          </a:ln>
        </p:spPr>
        <p:txBody>
          <a:bodyPr lIns="0" tIns="0" rIns="0" bIns="0"/>
          <a:lstStyle/>
          <a:p>
            <a:pPr>
              <a:defRPr/>
            </a:pPr>
            <a:endParaRPr sz="2118"/>
          </a:p>
        </p:txBody>
      </p:sp>
      <p:pic>
        <p:nvPicPr>
          <p:cNvPr id="2055" name="bg object 21">
            <a:extLst>
              <a:ext uri="{FF2B5EF4-FFF2-40B4-BE49-F238E27FC236}">
                <a16:creationId xmlns:a16="http://schemas.microsoft.com/office/drawing/2014/main" id="{FB6FF6FC-6EF5-28CF-4B97-A5B09273DA2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2575" y="5892800"/>
            <a:ext cx="8572500" cy="1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bg object 22">
            <a:extLst>
              <a:ext uri="{FF2B5EF4-FFF2-40B4-BE49-F238E27FC236}">
                <a16:creationId xmlns:a16="http://schemas.microsoft.com/office/drawing/2014/main" id="{3AB93B7C-F152-C257-C6AB-67331E9FFE73}"/>
              </a:ext>
            </a:extLst>
          </p:cNvPr>
          <p:cNvSpPr/>
          <p:nvPr/>
        </p:nvSpPr>
        <p:spPr>
          <a:xfrm>
            <a:off x="288925" y="5895975"/>
            <a:ext cx="8561388" cy="0"/>
          </a:xfrm>
          <a:custGeom>
            <a:avLst/>
            <a:gdLst/>
            <a:ahLst/>
            <a:cxnLst/>
            <a:rect l="l" t="t" r="r" b="b"/>
            <a:pathLst>
              <a:path w="9418320" h="634">
                <a:moveTo>
                  <a:pt x="0" y="0"/>
                </a:moveTo>
                <a:lnTo>
                  <a:pt x="9417776" y="68"/>
                </a:lnTo>
              </a:path>
            </a:pathLst>
          </a:custGeom>
          <a:ln w="5999">
            <a:solidFill>
              <a:srgbClr val="D1C9A7"/>
            </a:solidFill>
          </a:ln>
        </p:spPr>
        <p:txBody>
          <a:bodyPr lIns="0" tIns="0" rIns="0" bIns="0"/>
          <a:lstStyle/>
          <a:p>
            <a:pPr>
              <a:defRPr/>
            </a:pPr>
            <a:endParaRPr sz="2118"/>
          </a:p>
        </p:txBody>
      </p:sp>
      <p:pic>
        <p:nvPicPr>
          <p:cNvPr id="2057" name="bg object 23">
            <a:extLst>
              <a:ext uri="{FF2B5EF4-FFF2-40B4-BE49-F238E27FC236}">
                <a16:creationId xmlns:a16="http://schemas.microsoft.com/office/drawing/2014/main" id="{0A81571C-118A-30DA-57C3-C39822DA306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8925" y="2097088"/>
            <a:ext cx="8566150" cy="1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bg object 24">
            <a:extLst>
              <a:ext uri="{FF2B5EF4-FFF2-40B4-BE49-F238E27FC236}">
                <a16:creationId xmlns:a16="http://schemas.microsoft.com/office/drawing/2014/main" id="{E67FD969-DF80-5318-F7D1-5F7BBD50EE3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8925" y="2097088"/>
            <a:ext cx="8566150" cy="4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bg object 25">
            <a:extLst>
              <a:ext uri="{FF2B5EF4-FFF2-40B4-BE49-F238E27FC236}">
                <a16:creationId xmlns:a16="http://schemas.microsoft.com/office/drawing/2014/main" id="{51EF05CD-C032-7D4D-9CD1-BD5051998C95}"/>
              </a:ext>
            </a:extLst>
          </p:cNvPr>
          <p:cNvSpPr/>
          <p:nvPr/>
        </p:nvSpPr>
        <p:spPr>
          <a:xfrm>
            <a:off x="293688" y="2132013"/>
            <a:ext cx="8556625" cy="0"/>
          </a:xfrm>
          <a:custGeom>
            <a:avLst/>
            <a:gdLst/>
            <a:ahLst/>
            <a:cxnLst/>
            <a:rect l="l" t="t" r="r" b="b"/>
            <a:pathLst>
              <a:path w="9411970">
                <a:moveTo>
                  <a:pt x="0" y="0"/>
                </a:moveTo>
                <a:lnTo>
                  <a:pt x="9411789" y="0"/>
                </a:lnTo>
              </a:path>
            </a:pathLst>
          </a:custGeom>
          <a:ln w="5999">
            <a:solidFill>
              <a:srgbClr val="D1C9A7"/>
            </a:solidFill>
          </a:ln>
        </p:spPr>
        <p:txBody>
          <a:bodyPr lIns="0" tIns="0" rIns="0" bIns="0"/>
          <a:lstStyle/>
          <a:p>
            <a:pPr>
              <a:defRPr/>
            </a:pPr>
            <a:endParaRPr sz="2118"/>
          </a:p>
        </p:txBody>
      </p:sp>
      <p:pic>
        <p:nvPicPr>
          <p:cNvPr id="2060" name="bg object 26">
            <a:extLst>
              <a:ext uri="{FF2B5EF4-FFF2-40B4-BE49-F238E27FC236}">
                <a16:creationId xmlns:a16="http://schemas.microsoft.com/office/drawing/2014/main" id="{78A4BE1A-1CF6-1708-334C-178918BA5FB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843963" y="5894388"/>
            <a:ext cx="55562" cy="4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bg object 27">
            <a:extLst>
              <a:ext uri="{FF2B5EF4-FFF2-40B4-BE49-F238E27FC236}">
                <a16:creationId xmlns:a16="http://schemas.microsoft.com/office/drawing/2014/main" id="{4568062C-82A8-1396-26AB-811F37E4F52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85750" y="1473200"/>
            <a:ext cx="15875" cy="443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bg object 28">
            <a:extLst>
              <a:ext uri="{FF2B5EF4-FFF2-40B4-BE49-F238E27FC236}">
                <a16:creationId xmlns:a16="http://schemas.microsoft.com/office/drawing/2014/main" id="{7729E158-FB12-2E03-C8C3-F675773C4CB2}"/>
              </a:ext>
            </a:extLst>
          </p:cNvPr>
          <p:cNvSpPr/>
          <p:nvPr/>
        </p:nvSpPr>
        <p:spPr>
          <a:xfrm>
            <a:off x="288925" y="1477963"/>
            <a:ext cx="0" cy="4421187"/>
          </a:xfrm>
          <a:custGeom>
            <a:avLst/>
            <a:gdLst/>
            <a:ahLst/>
            <a:cxnLst/>
            <a:rect l="l" t="t" r="r" b="b"/>
            <a:pathLst>
              <a:path h="5009515">
                <a:moveTo>
                  <a:pt x="0" y="0"/>
                </a:moveTo>
                <a:lnTo>
                  <a:pt x="0" y="5009367"/>
                </a:lnTo>
              </a:path>
            </a:pathLst>
          </a:custGeom>
          <a:ln w="5999">
            <a:solidFill>
              <a:srgbClr val="D1C9A7"/>
            </a:solidFill>
          </a:ln>
        </p:spPr>
        <p:txBody>
          <a:bodyPr lIns="0" tIns="0" rIns="0" bIns="0"/>
          <a:lstStyle/>
          <a:p>
            <a:pPr>
              <a:defRPr/>
            </a:pPr>
            <a:endParaRPr sz="2118"/>
          </a:p>
        </p:txBody>
      </p:sp>
      <p:sp>
        <p:nvSpPr>
          <p:cNvPr id="2" name="Holder 2">
            <a:extLst>
              <a:ext uri="{FF2B5EF4-FFF2-40B4-BE49-F238E27FC236}">
                <a16:creationId xmlns:a16="http://schemas.microsoft.com/office/drawing/2014/main" id="{8ACA7EA6-5BA9-8B9C-ACF5-A94DC34D9273}"/>
              </a:ext>
            </a:extLst>
          </p:cNvPr>
          <p:cNvSpPr>
            <a:spLocks noGrp="1"/>
          </p:cNvSpPr>
          <p:nvPr>
            <p:ph type="title"/>
          </p:nvPr>
        </p:nvSpPr>
        <p:spPr>
          <a:xfrm>
            <a:off x="1439863" y="1281113"/>
            <a:ext cx="6264275" cy="361950"/>
          </a:xfrm>
          <a:prstGeom prst="rect">
            <a:avLst/>
          </a:prstGeom>
        </p:spPr>
        <p:txBody>
          <a:bodyPr wrap="square" lIns="0" tIns="0" rIns="0" bIns="0">
            <a:spAutoFit/>
          </a:bodyPr>
          <a:lstStyle>
            <a:lvl1pPr>
              <a:defRPr sz="2350" b="1" i="1" u="sng">
                <a:solidFill>
                  <a:srgbClr val="7B5E2F"/>
                </a:solidFill>
                <a:latin typeface="Times New Roman"/>
                <a:cs typeface="Times New Roman"/>
              </a:defRPr>
            </a:lvl1pPr>
          </a:lstStyle>
          <a:p>
            <a:endParaRPr/>
          </a:p>
        </p:txBody>
      </p:sp>
      <p:sp>
        <p:nvSpPr>
          <p:cNvPr id="3" name="Holder 3">
            <a:extLst>
              <a:ext uri="{FF2B5EF4-FFF2-40B4-BE49-F238E27FC236}">
                <a16:creationId xmlns:a16="http://schemas.microsoft.com/office/drawing/2014/main" id="{AA45925A-D318-EBF9-1B58-E8A14423156F}"/>
              </a:ext>
            </a:extLst>
          </p:cNvPr>
          <p:cNvSpPr>
            <a:spLocks noGrp="1"/>
          </p:cNvSpPr>
          <p:nvPr>
            <p:ph type="body" idx="1"/>
          </p:nvPr>
        </p:nvSpPr>
        <p:spPr>
          <a:xfrm>
            <a:off x="1041400" y="2170113"/>
            <a:ext cx="7061200" cy="361950"/>
          </a:xfrm>
          <a:prstGeom prst="rect">
            <a:avLst/>
          </a:prstGeom>
        </p:spPr>
        <p:txBody>
          <a:bodyPr wrap="square" lIns="0" tIns="0" rIns="0" bIns="0">
            <a:spAutoFit/>
          </a:bodyPr>
          <a:lstStyle>
            <a:lvl1pPr>
              <a:defRPr sz="2350" b="0" i="0">
                <a:solidFill>
                  <a:schemeClr val="tx1"/>
                </a:solidFill>
                <a:latin typeface="Times New Roman"/>
                <a:cs typeface="Times New Roman"/>
              </a:defRPr>
            </a:lvl1pPr>
          </a:lstStyle>
          <a:p>
            <a:endParaRPr/>
          </a:p>
        </p:txBody>
      </p:sp>
      <p:sp>
        <p:nvSpPr>
          <p:cNvPr id="4" name="Holder 4">
            <a:extLst>
              <a:ext uri="{FF2B5EF4-FFF2-40B4-BE49-F238E27FC236}">
                <a16:creationId xmlns:a16="http://schemas.microsoft.com/office/drawing/2014/main" id="{DE9CD0B1-4C77-0859-AE2B-3F138546780A}"/>
              </a:ext>
            </a:extLst>
          </p:cNvPr>
          <p:cNvSpPr>
            <a:spLocks noGrp="1"/>
          </p:cNvSpPr>
          <p:nvPr>
            <p:ph type="ftr" sz="quarter" idx="5"/>
          </p:nvPr>
        </p:nvSpPr>
        <p:spPr>
          <a:xfrm>
            <a:off x="3108325" y="6378575"/>
            <a:ext cx="2927350" cy="368300"/>
          </a:xfrm>
          <a:prstGeom prst="rect">
            <a:avLst/>
          </a:prstGeom>
        </p:spPr>
        <p:txBody>
          <a:bodyPr wrap="square" lIns="0" tIns="0" rIns="0" bIns="0">
            <a:spAutoFit/>
          </a:bodyPr>
          <a:lstStyle>
            <a:lvl1pPr algn="ctr">
              <a:defRPr>
                <a:solidFill>
                  <a:schemeClr val="tx1">
                    <a:tint val="75000"/>
                  </a:schemeClr>
                </a:solidFill>
              </a:defRPr>
            </a:lvl1pPr>
          </a:lstStyle>
          <a:p>
            <a:pPr>
              <a:defRPr/>
            </a:pPr>
            <a:endParaRPr/>
          </a:p>
        </p:txBody>
      </p:sp>
      <p:sp>
        <p:nvSpPr>
          <p:cNvPr id="5" name="Holder 5">
            <a:extLst>
              <a:ext uri="{FF2B5EF4-FFF2-40B4-BE49-F238E27FC236}">
                <a16:creationId xmlns:a16="http://schemas.microsoft.com/office/drawing/2014/main" id="{B3F98B9F-AB5A-565C-9E71-FEAA8C835F5C}"/>
              </a:ext>
            </a:extLst>
          </p:cNvPr>
          <p:cNvSpPr>
            <a:spLocks noGrp="1"/>
          </p:cNvSpPr>
          <p:nvPr>
            <p:ph type="dt" sz="half" idx="6"/>
          </p:nvPr>
        </p:nvSpPr>
        <p:spPr>
          <a:xfrm>
            <a:off x="457200" y="6378575"/>
            <a:ext cx="2103438" cy="368300"/>
          </a:xfrm>
          <a:prstGeom prst="rect">
            <a:avLst/>
          </a:prstGeom>
        </p:spPr>
        <p:txBody>
          <a:bodyPr wrap="square" lIns="0" tIns="0" rIns="0" bIns="0">
            <a:spAutoFit/>
          </a:bodyPr>
          <a:lstStyle>
            <a:lvl1pPr algn="l">
              <a:defRPr>
                <a:solidFill>
                  <a:schemeClr val="tx1">
                    <a:tint val="75000"/>
                  </a:schemeClr>
                </a:solidFill>
              </a:defRPr>
            </a:lvl1pPr>
          </a:lstStyle>
          <a:p>
            <a:pPr>
              <a:defRPr/>
            </a:pPr>
            <a:fld id="{402CE9EA-2D3F-4B3A-B80C-954E4B98B13A}" type="datetimeFigureOut">
              <a:rPr lang="en-US"/>
              <a:pPr>
                <a:defRPr/>
              </a:pPr>
              <a:t>5/17/2023</a:t>
            </a:fld>
            <a:endParaRPr lang="en-US"/>
          </a:p>
        </p:txBody>
      </p:sp>
      <p:sp>
        <p:nvSpPr>
          <p:cNvPr id="6" name="Holder 6">
            <a:extLst>
              <a:ext uri="{FF2B5EF4-FFF2-40B4-BE49-F238E27FC236}">
                <a16:creationId xmlns:a16="http://schemas.microsoft.com/office/drawing/2014/main" id="{2EA69552-F011-FA77-AB1A-95382034C555}"/>
              </a:ext>
            </a:extLst>
          </p:cNvPr>
          <p:cNvSpPr>
            <a:spLocks noGrp="1"/>
          </p:cNvSpPr>
          <p:nvPr>
            <p:ph type="sldNum" sz="quarter" idx="7"/>
          </p:nvPr>
        </p:nvSpPr>
        <p:spPr>
          <a:xfrm>
            <a:off x="6583363" y="6378575"/>
            <a:ext cx="2103437" cy="368300"/>
          </a:xfrm>
          <a:prstGeom prst="rect">
            <a:avLst/>
          </a:prstGeom>
        </p:spPr>
        <p:txBody>
          <a:bodyPr wrap="square" lIns="0" tIns="0" rIns="0" bIns="0">
            <a:spAutoFit/>
          </a:bodyPr>
          <a:lstStyle>
            <a:lvl1pPr algn="r">
              <a:defRPr>
                <a:solidFill>
                  <a:schemeClr val="tx1">
                    <a:tint val="75000"/>
                  </a:schemeClr>
                </a:solidFill>
              </a:defRPr>
            </a:lvl1pPr>
          </a:lstStyle>
          <a:p>
            <a:pPr>
              <a:defRPr/>
            </a:pPr>
            <a:fld id="{55A1F65D-4D37-4E63-9BFE-2AFE628232B1}" type="slidenum">
              <a:rPr/>
              <a:pPr>
                <a:defRPr/>
              </a:pPr>
              <a:t>‹#›</a:t>
            </a:fld>
            <a:endParaRPr/>
          </a:p>
        </p:txBody>
      </p:sp>
    </p:spTree>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6" r:id="rId4"/>
    <p:sldLayoutId id="2147483917" r:id="rId5"/>
  </p:sldLayoutIdLst>
  <p:txStyles>
    <p:titleStyle>
      <a:lvl1pPr algn="ctr" rtl="0" eaLnBrk="0" fontAlgn="base" hangingPunct="0">
        <a:spcBef>
          <a:spcPct val="0"/>
        </a:spcBef>
        <a:spcAft>
          <a:spcPct val="0"/>
        </a:spcAft>
        <a:defRPr>
          <a:solidFill>
            <a:schemeClr val="tx2"/>
          </a:solidFill>
          <a:latin typeface="+mj-lt"/>
          <a:ea typeface="+mj-ea"/>
          <a:cs typeface="+mj-cs"/>
        </a:defRPr>
      </a:lvl1pPr>
      <a:lvl2pPr algn="ctr" rtl="0" eaLnBrk="0" fontAlgn="base" hangingPunct="0">
        <a:spcBef>
          <a:spcPct val="0"/>
        </a:spcBef>
        <a:spcAft>
          <a:spcPct val="0"/>
        </a:spcAft>
        <a:defRPr>
          <a:solidFill>
            <a:schemeClr val="tx2"/>
          </a:solidFill>
          <a:latin typeface="Calibri" panose="020F0502020204030204" pitchFamily="34" charset="0"/>
        </a:defRPr>
      </a:lvl2pPr>
      <a:lvl3pPr algn="ctr" rtl="0" eaLnBrk="0" fontAlgn="base" hangingPunct="0">
        <a:spcBef>
          <a:spcPct val="0"/>
        </a:spcBef>
        <a:spcAft>
          <a:spcPct val="0"/>
        </a:spcAft>
        <a:defRPr>
          <a:solidFill>
            <a:schemeClr val="tx2"/>
          </a:solidFill>
          <a:latin typeface="Calibri" panose="020F0502020204030204" pitchFamily="34" charset="0"/>
        </a:defRPr>
      </a:lvl3pPr>
      <a:lvl4pPr algn="ctr" rtl="0" eaLnBrk="0" fontAlgn="base" hangingPunct="0">
        <a:spcBef>
          <a:spcPct val="0"/>
        </a:spcBef>
        <a:spcAft>
          <a:spcPct val="0"/>
        </a:spcAft>
        <a:defRPr>
          <a:solidFill>
            <a:schemeClr val="tx2"/>
          </a:solidFill>
          <a:latin typeface="Calibri" panose="020F0502020204030204" pitchFamily="34" charset="0"/>
        </a:defRPr>
      </a:lvl4pPr>
      <a:lvl5pPr algn="ctr" rtl="0" eaLnBrk="0" fontAlgn="base" hangingPunct="0">
        <a:spcBef>
          <a:spcPct val="0"/>
        </a:spcBef>
        <a:spcAft>
          <a:spcPct val="0"/>
        </a:spcAft>
        <a:defRPr>
          <a:solidFill>
            <a:schemeClr val="tx2"/>
          </a:solidFill>
          <a:latin typeface="Calibri" panose="020F0502020204030204" pitchFamily="34" charset="0"/>
        </a:defRPr>
      </a:lvl5pPr>
      <a:lvl6pPr marL="457200" algn="ctr" rtl="0" eaLnBrk="0" fontAlgn="base" hangingPunct="0">
        <a:spcBef>
          <a:spcPct val="0"/>
        </a:spcBef>
        <a:spcAft>
          <a:spcPct val="0"/>
        </a:spcAft>
        <a:defRPr>
          <a:solidFill>
            <a:schemeClr val="tx2"/>
          </a:solidFill>
          <a:latin typeface="Calibri" panose="020F0502020204030204" pitchFamily="34" charset="0"/>
        </a:defRPr>
      </a:lvl6pPr>
      <a:lvl7pPr marL="914400" algn="ctr" rtl="0" eaLnBrk="0" fontAlgn="base" hangingPunct="0">
        <a:spcBef>
          <a:spcPct val="0"/>
        </a:spcBef>
        <a:spcAft>
          <a:spcPct val="0"/>
        </a:spcAft>
        <a:defRPr>
          <a:solidFill>
            <a:schemeClr val="tx2"/>
          </a:solidFill>
          <a:latin typeface="Calibri" panose="020F0502020204030204" pitchFamily="34" charset="0"/>
        </a:defRPr>
      </a:lvl7pPr>
      <a:lvl8pPr marL="1371600" algn="ctr" rtl="0" eaLnBrk="0" fontAlgn="base" hangingPunct="0">
        <a:spcBef>
          <a:spcPct val="0"/>
        </a:spcBef>
        <a:spcAft>
          <a:spcPct val="0"/>
        </a:spcAft>
        <a:defRPr>
          <a:solidFill>
            <a:schemeClr val="tx2"/>
          </a:solidFill>
          <a:latin typeface="Calibri" panose="020F0502020204030204" pitchFamily="34" charset="0"/>
        </a:defRPr>
      </a:lvl8pPr>
      <a:lvl9pPr marL="1828800" algn="ctr" rtl="0" eaLnBrk="0" fontAlgn="base" hangingPunct="0">
        <a:spcBef>
          <a:spcPct val="0"/>
        </a:spcBef>
        <a:spcAft>
          <a:spcPct val="0"/>
        </a:spcAft>
        <a:defRPr>
          <a:solidFill>
            <a:schemeClr val="tx2"/>
          </a:solidFill>
          <a:latin typeface="Calibri" panose="020F0502020204030204" pitchFamily="34" charset="0"/>
        </a:defRPr>
      </a:lvl9pPr>
    </p:titleStyle>
    <p:bodyStyle>
      <a:lvl1pPr algn="l" rtl="0" eaLnBrk="0" fontAlgn="base" hangingPunct="0">
        <a:spcBef>
          <a:spcPct val="20000"/>
        </a:spcBef>
        <a:spcAft>
          <a:spcPct val="0"/>
        </a:spcAft>
        <a:defRPr>
          <a:solidFill>
            <a:schemeClr val="tx1"/>
          </a:solidFill>
          <a:latin typeface="+mn-lt"/>
          <a:ea typeface="+mn-ea"/>
          <a:cs typeface="+mn-cs"/>
        </a:defRPr>
      </a:lvl1pPr>
      <a:lvl2pPr marL="403225" algn="l" rtl="0" eaLnBrk="0" fontAlgn="base" hangingPunct="0">
        <a:spcBef>
          <a:spcPct val="20000"/>
        </a:spcBef>
        <a:spcAft>
          <a:spcPct val="0"/>
        </a:spcAft>
        <a:defRPr>
          <a:solidFill>
            <a:schemeClr val="tx1"/>
          </a:solidFill>
          <a:latin typeface="+mn-lt"/>
          <a:ea typeface="+mn-ea"/>
          <a:cs typeface="+mn-cs"/>
        </a:defRPr>
      </a:lvl2pPr>
      <a:lvl3pPr marL="806450" algn="l" rtl="0" eaLnBrk="0" fontAlgn="base" hangingPunct="0">
        <a:spcBef>
          <a:spcPct val="20000"/>
        </a:spcBef>
        <a:spcAft>
          <a:spcPct val="0"/>
        </a:spcAft>
        <a:defRPr>
          <a:solidFill>
            <a:schemeClr val="tx1"/>
          </a:solidFill>
          <a:latin typeface="+mn-lt"/>
          <a:ea typeface="+mn-ea"/>
          <a:cs typeface="+mn-cs"/>
        </a:defRPr>
      </a:lvl3pPr>
      <a:lvl4pPr marL="1209675" algn="l" rtl="0" eaLnBrk="0" fontAlgn="base" hangingPunct="0">
        <a:spcBef>
          <a:spcPct val="20000"/>
        </a:spcBef>
        <a:spcAft>
          <a:spcPct val="0"/>
        </a:spcAft>
        <a:defRPr>
          <a:solidFill>
            <a:schemeClr val="tx1"/>
          </a:solidFill>
          <a:latin typeface="+mn-lt"/>
          <a:ea typeface="+mn-ea"/>
          <a:cs typeface="+mn-cs"/>
        </a:defRPr>
      </a:lvl4pPr>
      <a:lvl5pPr marL="1612900" algn="l" rtl="0" eaLnBrk="0" fontAlgn="base" hangingPunct="0">
        <a:spcBef>
          <a:spcPct val="20000"/>
        </a:spcBef>
        <a:spcAft>
          <a:spcPct val="0"/>
        </a:spcAft>
        <a:defRPr>
          <a:solidFill>
            <a:schemeClr val="tx1"/>
          </a:solidFill>
          <a:latin typeface="+mn-lt"/>
          <a:ea typeface="+mn-ea"/>
          <a:cs typeface="+mn-cs"/>
        </a:defRPr>
      </a:lvl5pPr>
      <a:lvl6pPr marL="2017166">
        <a:defRPr>
          <a:latin typeface="+mn-lt"/>
          <a:ea typeface="+mn-ea"/>
          <a:cs typeface="+mn-cs"/>
        </a:defRPr>
      </a:lvl6pPr>
      <a:lvl7pPr marL="2420600">
        <a:defRPr>
          <a:latin typeface="+mn-lt"/>
          <a:ea typeface="+mn-ea"/>
          <a:cs typeface="+mn-cs"/>
        </a:defRPr>
      </a:lvl7pPr>
      <a:lvl8pPr marL="2824033">
        <a:defRPr>
          <a:latin typeface="+mn-lt"/>
          <a:ea typeface="+mn-ea"/>
          <a:cs typeface="+mn-cs"/>
        </a:defRPr>
      </a:lvl8pPr>
      <a:lvl9pPr marL="3227466">
        <a:defRPr>
          <a:latin typeface="+mn-lt"/>
          <a:ea typeface="+mn-ea"/>
          <a:cs typeface="+mn-cs"/>
        </a:defRPr>
      </a:lvl9pPr>
    </p:bodyStyle>
    <p:otherStyle>
      <a:lvl1pPr marL="0">
        <a:defRPr>
          <a:latin typeface="+mn-lt"/>
          <a:ea typeface="+mn-ea"/>
          <a:cs typeface="+mn-cs"/>
        </a:defRPr>
      </a:lvl1pPr>
      <a:lvl2pPr marL="403433">
        <a:defRPr>
          <a:latin typeface="+mn-lt"/>
          <a:ea typeface="+mn-ea"/>
          <a:cs typeface="+mn-cs"/>
        </a:defRPr>
      </a:lvl2pPr>
      <a:lvl3pPr marL="806867">
        <a:defRPr>
          <a:latin typeface="+mn-lt"/>
          <a:ea typeface="+mn-ea"/>
          <a:cs typeface="+mn-cs"/>
        </a:defRPr>
      </a:lvl3pPr>
      <a:lvl4pPr marL="1210300">
        <a:defRPr>
          <a:latin typeface="+mn-lt"/>
          <a:ea typeface="+mn-ea"/>
          <a:cs typeface="+mn-cs"/>
        </a:defRPr>
      </a:lvl4pPr>
      <a:lvl5pPr marL="1613733">
        <a:defRPr>
          <a:latin typeface="+mn-lt"/>
          <a:ea typeface="+mn-ea"/>
          <a:cs typeface="+mn-cs"/>
        </a:defRPr>
      </a:lvl5pPr>
      <a:lvl6pPr marL="2017166">
        <a:defRPr>
          <a:latin typeface="+mn-lt"/>
          <a:ea typeface="+mn-ea"/>
          <a:cs typeface="+mn-cs"/>
        </a:defRPr>
      </a:lvl6pPr>
      <a:lvl7pPr marL="2420600">
        <a:defRPr>
          <a:latin typeface="+mn-lt"/>
          <a:ea typeface="+mn-ea"/>
          <a:cs typeface="+mn-cs"/>
        </a:defRPr>
      </a:lvl7pPr>
      <a:lvl8pPr marL="2824033">
        <a:defRPr>
          <a:latin typeface="+mn-lt"/>
          <a:ea typeface="+mn-ea"/>
          <a:cs typeface="+mn-cs"/>
        </a:defRPr>
      </a:lvl8pPr>
      <a:lvl9pPr marL="3227466">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bg object 16">
            <a:extLst>
              <a:ext uri="{FF2B5EF4-FFF2-40B4-BE49-F238E27FC236}">
                <a16:creationId xmlns:a16="http://schemas.microsoft.com/office/drawing/2014/main" id="{A32C18A9-3D3F-7AD1-5EA5-86D7A5E05DF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649288"/>
            <a:ext cx="9144000" cy="555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bg object 17">
            <a:extLst>
              <a:ext uri="{FF2B5EF4-FFF2-40B4-BE49-F238E27FC236}">
                <a16:creationId xmlns:a16="http://schemas.microsoft.com/office/drawing/2014/main" id="{DDFB4C43-5CE5-81FF-0E85-5EB55A8D4FA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2575" y="935038"/>
            <a:ext cx="8594725"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bg object 18">
            <a:extLst>
              <a:ext uri="{FF2B5EF4-FFF2-40B4-BE49-F238E27FC236}">
                <a16:creationId xmlns:a16="http://schemas.microsoft.com/office/drawing/2014/main" id="{FDF84018-518F-8BA9-D58E-17CAAF86C0F2}"/>
              </a:ext>
            </a:extLst>
          </p:cNvPr>
          <p:cNvSpPr/>
          <p:nvPr/>
        </p:nvSpPr>
        <p:spPr>
          <a:xfrm>
            <a:off x="798513" y="950913"/>
            <a:ext cx="7550150" cy="0"/>
          </a:xfrm>
          <a:custGeom>
            <a:avLst/>
            <a:gdLst/>
            <a:ahLst/>
            <a:cxnLst/>
            <a:rect l="l" t="t" r="r" b="b"/>
            <a:pathLst>
              <a:path w="8305800">
                <a:moveTo>
                  <a:pt x="0" y="0"/>
                </a:moveTo>
                <a:lnTo>
                  <a:pt x="8305772" y="0"/>
                </a:lnTo>
              </a:path>
            </a:pathLst>
          </a:custGeom>
          <a:ln w="5999">
            <a:solidFill>
              <a:srgbClr val="D1C9A7"/>
            </a:solidFill>
          </a:ln>
        </p:spPr>
        <p:txBody>
          <a:bodyPr lIns="0" tIns="0" rIns="0" bIns="0"/>
          <a:lstStyle/>
          <a:p>
            <a:pPr>
              <a:defRPr/>
            </a:pPr>
            <a:endParaRPr sz="2118"/>
          </a:p>
        </p:txBody>
      </p:sp>
      <p:pic>
        <p:nvPicPr>
          <p:cNvPr id="3077" name="bg object 19">
            <a:extLst>
              <a:ext uri="{FF2B5EF4-FFF2-40B4-BE49-F238E27FC236}">
                <a16:creationId xmlns:a16="http://schemas.microsoft.com/office/drawing/2014/main" id="{E24BD28C-5FB6-908C-0450-599587521E8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47138" y="1470025"/>
            <a:ext cx="15875" cy="443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bg object 20">
            <a:extLst>
              <a:ext uri="{FF2B5EF4-FFF2-40B4-BE49-F238E27FC236}">
                <a16:creationId xmlns:a16="http://schemas.microsoft.com/office/drawing/2014/main" id="{3B1855D6-570D-2B75-5FC6-34EA260C0167}"/>
              </a:ext>
            </a:extLst>
          </p:cNvPr>
          <p:cNvSpPr/>
          <p:nvPr/>
        </p:nvSpPr>
        <p:spPr>
          <a:xfrm>
            <a:off x="8850313" y="1476375"/>
            <a:ext cx="0" cy="4419600"/>
          </a:xfrm>
          <a:custGeom>
            <a:avLst/>
            <a:gdLst/>
            <a:ahLst/>
            <a:cxnLst/>
            <a:rect l="l" t="t" r="r" b="b"/>
            <a:pathLst>
              <a:path w="634" h="5009515">
                <a:moveTo>
                  <a:pt x="59" y="0"/>
                </a:moveTo>
                <a:lnTo>
                  <a:pt x="0" y="5009364"/>
                </a:lnTo>
              </a:path>
            </a:pathLst>
          </a:custGeom>
          <a:ln w="5987">
            <a:solidFill>
              <a:srgbClr val="D1C9A7"/>
            </a:solidFill>
          </a:ln>
        </p:spPr>
        <p:txBody>
          <a:bodyPr lIns="0" tIns="0" rIns="0" bIns="0"/>
          <a:lstStyle/>
          <a:p>
            <a:pPr>
              <a:defRPr/>
            </a:pPr>
            <a:endParaRPr sz="2118"/>
          </a:p>
        </p:txBody>
      </p:sp>
      <p:pic>
        <p:nvPicPr>
          <p:cNvPr id="3079" name="bg object 21">
            <a:extLst>
              <a:ext uri="{FF2B5EF4-FFF2-40B4-BE49-F238E27FC236}">
                <a16:creationId xmlns:a16="http://schemas.microsoft.com/office/drawing/2014/main" id="{18227F9B-6A24-D6CB-2A33-F39D46766A0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2575" y="5892800"/>
            <a:ext cx="8572500" cy="1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bg object 22">
            <a:extLst>
              <a:ext uri="{FF2B5EF4-FFF2-40B4-BE49-F238E27FC236}">
                <a16:creationId xmlns:a16="http://schemas.microsoft.com/office/drawing/2014/main" id="{EE6A1A89-40BD-E027-E633-9A847D0109E6}"/>
              </a:ext>
            </a:extLst>
          </p:cNvPr>
          <p:cNvSpPr/>
          <p:nvPr/>
        </p:nvSpPr>
        <p:spPr>
          <a:xfrm>
            <a:off x="288925" y="5895975"/>
            <a:ext cx="8561388" cy="0"/>
          </a:xfrm>
          <a:custGeom>
            <a:avLst/>
            <a:gdLst/>
            <a:ahLst/>
            <a:cxnLst/>
            <a:rect l="l" t="t" r="r" b="b"/>
            <a:pathLst>
              <a:path w="9418320" h="634">
                <a:moveTo>
                  <a:pt x="0" y="0"/>
                </a:moveTo>
                <a:lnTo>
                  <a:pt x="9417776" y="68"/>
                </a:lnTo>
              </a:path>
            </a:pathLst>
          </a:custGeom>
          <a:ln w="5999">
            <a:solidFill>
              <a:srgbClr val="D1C9A7"/>
            </a:solidFill>
          </a:ln>
        </p:spPr>
        <p:txBody>
          <a:bodyPr lIns="0" tIns="0" rIns="0" bIns="0"/>
          <a:lstStyle/>
          <a:p>
            <a:pPr>
              <a:defRPr/>
            </a:pPr>
            <a:endParaRPr sz="2118"/>
          </a:p>
        </p:txBody>
      </p:sp>
      <p:pic>
        <p:nvPicPr>
          <p:cNvPr id="3081" name="bg object 23">
            <a:extLst>
              <a:ext uri="{FF2B5EF4-FFF2-40B4-BE49-F238E27FC236}">
                <a16:creationId xmlns:a16="http://schemas.microsoft.com/office/drawing/2014/main" id="{62B78D65-063D-9CF7-24D1-3A97021D0F1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8925" y="2097088"/>
            <a:ext cx="8566150" cy="1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 name="bg object 24">
            <a:extLst>
              <a:ext uri="{FF2B5EF4-FFF2-40B4-BE49-F238E27FC236}">
                <a16:creationId xmlns:a16="http://schemas.microsoft.com/office/drawing/2014/main" id="{063C3972-7822-DF55-AB58-EBAD469FDC6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8925" y="2097088"/>
            <a:ext cx="8566150" cy="4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bg object 25">
            <a:extLst>
              <a:ext uri="{FF2B5EF4-FFF2-40B4-BE49-F238E27FC236}">
                <a16:creationId xmlns:a16="http://schemas.microsoft.com/office/drawing/2014/main" id="{FCD9AA70-7967-168F-060F-CA8A01F264DC}"/>
              </a:ext>
            </a:extLst>
          </p:cNvPr>
          <p:cNvSpPr/>
          <p:nvPr/>
        </p:nvSpPr>
        <p:spPr>
          <a:xfrm>
            <a:off x="293688" y="2132013"/>
            <a:ext cx="8556625" cy="0"/>
          </a:xfrm>
          <a:custGeom>
            <a:avLst/>
            <a:gdLst/>
            <a:ahLst/>
            <a:cxnLst/>
            <a:rect l="l" t="t" r="r" b="b"/>
            <a:pathLst>
              <a:path w="9411970">
                <a:moveTo>
                  <a:pt x="0" y="0"/>
                </a:moveTo>
                <a:lnTo>
                  <a:pt x="9411789" y="0"/>
                </a:lnTo>
              </a:path>
            </a:pathLst>
          </a:custGeom>
          <a:ln w="5999">
            <a:solidFill>
              <a:srgbClr val="D1C9A7"/>
            </a:solidFill>
          </a:ln>
        </p:spPr>
        <p:txBody>
          <a:bodyPr lIns="0" tIns="0" rIns="0" bIns="0"/>
          <a:lstStyle/>
          <a:p>
            <a:pPr>
              <a:defRPr/>
            </a:pPr>
            <a:endParaRPr sz="2118"/>
          </a:p>
        </p:txBody>
      </p:sp>
      <p:pic>
        <p:nvPicPr>
          <p:cNvPr id="3084" name="bg object 26">
            <a:extLst>
              <a:ext uri="{FF2B5EF4-FFF2-40B4-BE49-F238E27FC236}">
                <a16:creationId xmlns:a16="http://schemas.microsoft.com/office/drawing/2014/main" id="{26129D72-119A-C5F4-5B3C-E298A43E31F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843963" y="5894388"/>
            <a:ext cx="55562" cy="4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5" name="bg object 27">
            <a:extLst>
              <a:ext uri="{FF2B5EF4-FFF2-40B4-BE49-F238E27FC236}">
                <a16:creationId xmlns:a16="http://schemas.microsoft.com/office/drawing/2014/main" id="{3E80A9CF-FB16-FD02-DA38-BABAD0BB422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85750" y="1473200"/>
            <a:ext cx="15875" cy="443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bg object 28">
            <a:extLst>
              <a:ext uri="{FF2B5EF4-FFF2-40B4-BE49-F238E27FC236}">
                <a16:creationId xmlns:a16="http://schemas.microsoft.com/office/drawing/2014/main" id="{81CA170A-CCD2-F26B-C986-8161EC4843B6}"/>
              </a:ext>
            </a:extLst>
          </p:cNvPr>
          <p:cNvSpPr/>
          <p:nvPr/>
        </p:nvSpPr>
        <p:spPr>
          <a:xfrm>
            <a:off x="288925" y="1477963"/>
            <a:ext cx="0" cy="4421187"/>
          </a:xfrm>
          <a:custGeom>
            <a:avLst/>
            <a:gdLst/>
            <a:ahLst/>
            <a:cxnLst/>
            <a:rect l="l" t="t" r="r" b="b"/>
            <a:pathLst>
              <a:path h="5009515">
                <a:moveTo>
                  <a:pt x="0" y="0"/>
                </a:moveTo>
                <a:lnTo>
                  <a:pt x="0" y="5009367"/>
                </a:lnTo>
              </a:path>
            </a:pathLst>
          </a:custGeom>
          <a:ln w="5999">
            <a:solidFill>
              <a:srgbClr val="D1C9A7"/>
            </a:solidFill>
          </a:ln>
        </p:spPr>
        <p:txBody>
          <a:bodyPr lIns="0" tIns="0" rIns="0" bIns="0"/>
          <a:lstStyle/>
          <a:p>
            <a:pPr>
              <a:defRPr/>
            </a:pPr>
            <a:endParaRPr sz="2118"/>
          </a:p>
        </p:txBody>
      </p:sp>
      <p:sp>
        <p:nvSpPr>
          <p:cNvPr id="2" name="Holder 2">
            <a:extLst>
              <a:ext uri="{FF2B5EF4-FFF2-40B4-BE49-F238E27FC236}">
                <a16:creationId xmlns:a16="http://schemas.microsoft.com/office/drawing/2014/main" id="{224B3539-EC68-3611-60F0-C910F5995B6E}"/>
              </a:ext>
            </a:extLst>
          </p:cNvPr>
          <p:cNvSpPr>
            <a:spLocks noGrp="1"/>
          </p:cNvSpPr>
          <p:nvPr>
            <p:ph type="title"/>
          </p:nvPr>
        </p:nvSpPr>
        <p:spPr>
          <a:xfrm>
            <a:off x="1439863" y="1281113"/>
            <a:ext cx="6264275" cy="361950"/>
          </a:xfrm>
          <a:prstGeom prst="rect">
            <a:avLst/>
          </a:prstGeom>
        </p:spPr>
        <p:txBody>
          <a:bodyPr wrap="square" lIns="0" tIns="0" rIns="0" bIns="0">
            <a:spAutoFit/>
          </a:bodyPr>
          <a:lstStyle>
            <a:lvl1pPr>
              <a:defRPr sz="2350" b="1" i="1" u="sng">
                <a:solidFill>
                  <a:srgbClr val="7B5E2F"/>
                </a:solidFill>
                <a:latin typeface="Times New Roman"/>
                <a:cs typeface="Times New Roman"/>
              </a:defRPr>
            </a:lvl1pPr>
          </a:lstStyle>
          <a:p>
            <a:endParaRPr/>
          </a:p>
        </p:txBody>
      </p:sp>
      <p:sp>
        <p:nvSpPr>
          <p:cNvPr id="3" name="Holder 3">
            <a:extLst>
              <a:ext uri="{FF2B5EF4-FFF2-40B4-BE49-F238E27FC236}">
                <a16:creationId xmlns:a16="http://schemas.microsoft.com/office/drawing/2014/main" id="{87A216B3-C23F-A316-8E0A-61BC13555067}"/>
              </a:ext>
            </a:extLst>
          </p:cNvPr>
          <p:cNvSpPr>
            <a:spLocks noGrp="1"/>
          </p:cNvSpPr>
          <p:nvPr>
            <p:ph type="body" idx="1"/>
          </p:nvPr>
        </p:nvSpPr>
        <p:spPr>
          <a:xfrm>
            <a:off x="1041400" y="2170113"/>
            <a:ext cx="7061200" cy="361950"/>
          </a:xfrm>
          <a:prstGeom prst="rect">
            <a:avLst/>
          </a:prstGeom>
        </p:spPr>
        <p:txBody>
          <a:bodyPr wrap="square" lIns="0" tIns="0" rIns="0" bIns="0">
            <a:spAutoFit/>
          </a:bodyPr>
          <a:lstStyle>
            <a:lvl1pPr>
              <a:defRPr sz="2350" b="0" i="0">
                <a:solidFill>
                  <a:schemeClr val="tx1"/>
                </a:solidFill>
                <a:latin typeface="Times New Roman"/>
                <a:cs typeface="Times New Roman"/>
              </a:defRPr>
            </a:lvl1pPr>
          </a:lstStyle>
          <a:p>
            <a:endParaRPr/>
          </a:p>
        </p:txBody>
      </p:sp>
      <p:sp>
        <p:nvSpPr>
          <p:cNvPr id="4" name="Holder 4">
            <a:extLst>
              <a:ext uri="{FF2B5EF4-FFF2-40B4-BE49-F238E27FC236}">
                <a16:creationId xmlns:a16="http://schemas.microsoft.com/office/drawing/2014/main" id="{B7450871-2B7B-C855-B7D0-89AF33C98AD4}"/>
              </a:ext>
            </a:extLst>
          </p:cNvPr>
          <p:cNvSpPr>
            <a:spLocks noGrp="1"/>
          </p:cNvSpPr>
          <p:nvPr>
            <p:ph type="ftr" sz="quarter" idx="5"/>
          </p:nvPr>
        </p:nvSpPr>
        <p:spPr>
          <a:xfrm>
            <a:off x="3108325" y="6378575"/>
            <a:ext cx="2927350" cy="368300"/>
          </a:xfrm>
          <a:prstGeom prst="rect">
            <a:avLst/>
          </a:prstGeom>
        </p:spPr>
        <p:txBody>
          <a:bodyPr wrap="square" lIns="0" tIns="0" rIns="0" bIns="0">
            <a:spAutoFit/>
          </a:bodyPr>
          <a:lstStyle>
            <a:lvl1pPr algn="ctr">
              <a:defRPr>
                <a:solidFill>
                  <a:schemeClr val="tx1">
                    <a:tint val="75000"/>
                  </a:schemeClr>
                </a:solidFill>
              </a:defRPr>
            </a:lvl1pPr>
          </a:lstStyle>
          <a:p>
            <a:pPr>
              <a:defRPr/>
            </a:pPr>
            <a:endParaRPr/>
          </a:p>
        </p:txBody>
      </p:sp>
      <p:sp>
        <p:nvSpPr>
          <p:cNvPr id="5" name="Holder 5">
            <a:extLst>
              <a:ext uri="{FF2B5EF4-FFF2-40B4-BE49-F238E27FC236}">
                <a16:creationId xmlns:a16="http://schemas.microsoft.com/office/drawing/2014/main" id="{60508B04-C9A2-0CA1-0B61-D97D135B7966}"/>
              </a:ext>
            </a:extLst>
          </p:cNvPr>
          <p:cNvSpPr>
            <a:spLocks noGrp="1"/>
          </p:cNvSpPr>
          <p:nvPr>
            <p:ph type="dt" sz="half" idx="6"/>
          </p:nvPr>
        </p:nvSpPr>
        <p:spPr>
          <a:xfrm>
            <a:off x="457200" y="6378575"/>
            <a:ext cx="2103438" cy="368300"/>
          </a:xfrm>
          <a:prstGeom prst="rect">
            <a:avLst/>
          </a:prstGeom>
        </p:spPr>
        <p:txBody>
          <a:bodyPr wrap="square" lIns="0" tIns="0" rIns="0" bIns="0">
            <a:spAutoFit/>
          </a:bodyPr>
          <a:lstStyle>
            <a:lvl1pPr algn="l">
              <a:defRPr>
                <a:solidFill>
                  <a:schemeClr val="tx1">
                    <a:tint val="75000"/>
                  </a:schemeClr>
                </a:solidFill>
              </a:defRPr>
            </a:lvl1pPr>
          </a:lstStyle>
          <a:p>
            <a:pPr>
              <a:defRPr/>
            </a:pPr>
            <a:fld id="{15A57708-C88F-4940-8A07-AF524053C50E}" type="datetimeFigureOut">
              <a:rPr lang="en-US"/>
              <a:pPr>
                <a:defRPr/>
              </a:pPr>
              <a:t>5/17/2023</a:t>
            </a:fld>
            <a:endParaRPr lang="en-US"/>
          </a:p>
        </p:txBody>
      </p:sp>
      <p:sp>
        <p:nvSpPr>
          <p:cNvPr id="6" name="Holder 6">
            <a:extLst>
              <a:ext uri="{FF2B5EF4-FFF2-40B4-BE49-F238E27FC236}">
                <a16:creationId xmlns:a16="http://schemas.microsoft.com/office/drawing/2014/main" id="{BB711D3A-5B58-E254-763D-B53D54837659}"/>
              </a:ext>
            </a:extLst>
          </p:cNvPr>
          <p:cNvSpPr>
            <a:spLocks noGrp="1"/>
          </p:cNvSpPr>
          <p:nvPr>
            <p:ph type="sldNum" sz="quarter" idx="7"/>
          </p:nvPr>
        </p:nvSpPr>
        <p:spPr>
          <a:xfrm>
            <a:off x="6583363" y="6378575"/>
            <a:ext cx="2103437" cy="368300"/>
          </a:xfrm>
          <a:prstGeom prst="rect">
            <a:avLst/>
          </a:prstGeom>
        </p:spPr>
        <p:txBody>
          <a:bodyPr wrap="square" lIns="0" tIns="0" rIns="0" bIns="0">
            <a:spAutoFit/>
          </a:bodyPr>
          <a:lstStyle>
            <a:lvl1pPr algn="r">
              <a:defRPr>
                <a:solidFill>
                  <a:schemeClr val="tx1">
                    <a:tint val="75000"/>
                  </a:schemeClr>
                </a:solidFill>
              </a:defRPr>
            </a:lvl1pPr>
          </a:lstStyle>
          <a:p>
            <a:pPr>
              <a:defRPr/>
            </a:pPr>
            <a:fld id="{91D74680-39E4-4137-AF93-095D54705B97}" type="slidenum">
              <a:rPr/>
              <a:pPr>
                <a:defRPr/>
              </a:pPr>
              <a:t>‹#›</a:t>
            </a:fld>
            <a:endParaRPr/>
          </a:p>
        </p:txBody>
      </p:sp>
    </p:spTree>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8" r:id="rId4"/>
    <p:sldLayoutId id="2147483919" r:id="rId5"/>
  </p:sldLayoutIdLst>
  <p:txStyles>
    <p:titleStyle>
      <a:lvl1pPr algn="ctr" rtl="0" eaLnBrk="0" fontAlgn="base" hangingPunct="0">
        <a:spcBef>
          <a:spcPct val="0"/>
        </a:spcBef>
        <a:spcAft>
          <a:spcPct val="0"/>
        </a:spcAft>
        <a:defRPr>
          <a:solidFill>
            <a:schemeClr val="tx2"/>
          </a:solidFill>
          <a:latin typeface="+mj-lt"/>
          <a:ea typeface="+mj-ea"/>
          <a:cs typeface="+mj-cs"/>
        </a:defRPr>
      </a:lvl1pPr>
      <a:lvl2pPr algn="ctr" rtl="0" eaLnBrk="0" fontAlgn="base" hangingPunct="0">
        <a:spcBef>
          <a:spcPct val="0"/>
        </a:spcBef>
        <a:spcAft>
          <a:spcPct val="0"/>
        </a:spcAft>
        <a:defRPr>
          <a:solidFill>
            <a:schemeClr val="tx2"/>
          </a:solidFill>
          <a:latin typeface="Calibri" panose="020F0502020204030204" pitchFamily="34" charset="0"/>
        </a:defRPr>
      </a:lvl2pPr>
      <a:lvl3pPr algn="ctr" rtl="0" eaLnBrk="0" fontAlgn="base" hangingPunct="0">
        <a:spcBef>
          <a:spcPct val="0"/>
        </a:spcBef>
        <a:spcAft>
          <a:spcPct val="0"/>
        </a:spcAft>
        <a:defRPr>
          <a:solidFill>
            <a:schemeClr val="tx2"/>
          </a:solidFill>
          <a:latin typeface="Calibri" panose="020F0502020204030204" pitchFamily="34" charset="0"/>
        </a:defRPr>
      </a:lvl3pPr>
      <a:lvl4pPr algn="ctr" rtl="0" eaLnBrk="0" fontAlgn="base" hangingPunct="0">
        <a:spcBef>
          <a:spcPct val="0"/>
        </a:spcBef>
        <a:spcAft>
          <a:spcPct val="0"/>
        </a:spcAft>
        <a:defRPr>
          <a:solidFill>
            <a:schemeClr val="tx2"/>
          </a:solidFill>
          <a:latin typeface="Calibri" panose="020F0502020204030204" pitchFamily="34" charset="0"/>
        </a:defRPr>
      </a:lvl4pPr>
      <a:lvl5pPr algn="ctr" rtl="0" eaLnBrk="0" fontAlgn="base" hangingPunct="0">
        <a:spcBef>
          <a:spcPct val="0"/>
        </a:spcBef>
        <a:spcAft>
          <a:spcPct val="0"/>
        </a:spcAft>
        <a:defRPr>
          <a:solidFill>
            <a:schemeClr val="tx2"/>
          </a:solidFill>
          <a:latin typeface="Calibri" panose="020F0502020204030204" pitchFamily="34" charset="0"/>
        </a:defRPr>
      </a:lvl5pPr>
      <a:lvl6pPr marL="457200" algn="ctr" rtl="0" eaLnBrk="0" fontAlgn="base" hangingPunct="0">
        <a:spcBef>
          <a:spcPct val="0"/>
        </a:spcBef>
        <a:spcAft>
          <a:spcPct val="0"/>
        </a:spcAft>
        <a:defRPr>
          <a:solidFill>
            <a:schemeClr val="tx2"/>
          </a:solidFill>
          <a:latin typeface="Calibri" panose="020F0502020204030204" pitchFamily="34" charset="0"/>
        </a:defRPr>
      </a:lvl6pPr>
      <a:lvl7pPr marL="914400" algn="ctr" rtl="0" eaLnBrk="0" fontAlgn="base" hangingPunct="0">
        <a:spcBef>
          <a:spcPct val="0"/>
        </a:spcBef>
        <a:spcAft>
          <a:spcPct val="0"/>
        </a:spcAft>
        <a:defRPr>
          <a:solidFill>
            <a:schemeClr val="tx2"/>
          </a:solidFill>
          <a:latin typeface="Calibri" panose="020F0502020204030204" pitchFamily="34" charset="0"/>
        </a:defRPr>
      </a:lvl7pPr>
      <a:lvl8pPr marL="1371600" algn="ctr" rtl="0" eaLnBrk="0" fontAlgn="base" hangingPunct="0">
        <a:spcBef>
          <a:spcPct val="0"/>
        </a:spcBef>
        <a:spcAft>
          <a:spcPct val="0"/>
        </a:spcAft>
        <a:defRPr>
          <a:solidFill>
            <a:schemeClr val="tx2"/>
          </a:solidFill>
          <a:latin typeface="Calibri" panose="020F0502020204030204" pitchFamily="34" charset="0"/>
        </a:defRPr>
      </a:lvl8pPr>
      <a:lvl9pPr marL="1828800" algn="ctr" rtl="0" eaLnBrk="0" fontAlgn="base" hangingPunct="0">
        <a:spcBef>
          <a:spcPct val="0"/>
        </a:spcBef>
        <a:spcAft>
          <a:spcPct val="0"/>
        </a:spcAft>
        <a:defRPr>
          <a:solidFill>
            <a:schemeClr val="tx2"/>
          </a:solidFill>
          <a:latin typeface="Calibri" panose="020F0502020204030204" pitchFamily="34" charset="0"/>
        </a:defRPr>
      </a:lvl9pPr>
    </p:titleStyle>
    <p:bodyStyle>
      <a:lvl1pPr algn="l" rtl="0" eaLnBrk="0" fontAlgn="base" hangingPunct="0">
        <a:spcBef>
          <a:spcPct val="20000"/>
        </a:spcBef>
        <a:spcAft>
          <a:spcPct val="0"/>
        </a:spcAft>
        <a:defRPr>
          <a:solidFill>
            <a:schemeClr val="tx1"/>
          </a:solidFill>
          <a:latin typeface="+mn-lt"/>
          <a:ea typeface="+mn-ea"/>
          <a:cs typeface="+mn-cs"/>
        </a:defRPr>
      </a:lvl1pPr>
      <a:lvl2pPr marL="403225" algn="l" rtl="0" eaLnBrk="0" fontAlgn="base" hangingPunct="0">
        <a:spcBef>
          <a:spcPct val="20000"/>
        </a:spcBef>
        <a:spcAft>
          <a:spcPct val="0"/>
        </a:spcAft>
        <a:defRPr>
          <a:solidFill>
            <a:schemeClr val="tx1"/>
          </a:solidFill>
          <a:latin typeface="+mn-lt"/>
          <a:ea typeface="+mn-ea"/>
          <a:cs typeface="+mn-cs"/>
        </a:defRPr>
      </a:lvl2pPr>
      <a:lvl3pPr marL="806450" algn="l" rtl="0" eaLnBrk="0" fontAlgn="base" hangingPunct="0">
        <a:spcBef>
          <a:spcPct val="20000"/>
        </a:spcBef>
        <a:spcAft>
          <a:spcPct val="0"/>
        </a:spcAft>
        <a:defRPr>
          <a:solidFill>
            <a:schemeClr val="tx1"/>
          </a:solidFill>
          <a:latin typeface="+mn-lt"/>
          <a:ea typeface="+mn-ea"/>
          <a:cs typeface="+mn-cs"/>
        </a:defRPr>
      </a:lvl3pPr>
      <a:lvl4pPr marL="1209675" algn="l" rtl="0" eaLnBrk="0" fontAlgn="base" hangingPunct="0">
        <a:spcBef>
          <a:spcPct val="20000"/>
        </a:spcBef>
        <a:spcAft>
          <a:spcPct val="0"/>
        </a:spcAft>
        <a:defRPr>
          <a:solidFill>
            <a:schemeClr val="tx1"/>
          </a:solidFill>
          <a:latin typeface="+mn-lt"/>
          <a:ea typeface="+mn-ea"/>
          <a:cs typeface="+mn-cs"/>
        </a:defRPr>
      </a:lvl4pPr>
      <a:lvl5pPr marL="1612900" algn="l" rtl="0" eaLnBrk="0" fontAlgn="base" hangingPunct="0">
        <a:spcBef>
          <a:spcPct val="20000"/>
        </a:spcBef>
        <a:spcAft>
          <a:spcPct val="0"/>
        </a:spcAft>
        <a:defRPr>
          <a:solidFill>
            <a:schemeClr val="tx1"/>
          </a:solidFill>
          <a:latin typeface="+mn-lt"/>
          <a:ea typeface="+mn-ea"/>
          <a:cs typeface="+mn-cs"/>
        </a:defRPr>
      </a:lvl5pPr>
      <a:lvl6pPr marL="2017166">
        <a:defRPr>
          <a:latin typeface="+mn-lt"/>
          <a:ea typeface="+mn-ea"/>
          <a:cs typeface="+mn-cs"/>
        </a:defRPr>
      </a:lvl6pPr>
      <a:lvl7pPr marL="2420600">
        <a:defRPr>
          <a:latin typeface="+mn-lt"/>
          <a:ea typeface="+mn-ea"/>
          <a:cs typeface="+mn-cs"/>
        </a:defRPr>
      </a:lvl7pPr>
      <a:lvl8pPr marL="2824033">
        <a:defRPr>
          <a:latin typeface="+mn-lt"/>
          <a:ea typeface="+mn-ea"/>
          <a:cs typeface="+mn-cs"/>
        </a:defRPr>
      </a:lvl8pPr>
      <a:lvl9pPr marL="3227466">
        <a:defRPr>
          <a:latin typeface="+mn-lt"/>
          <a:ea typeface="+mn-ea"/>
          <a:cs typeface="+mn-cs"/>
        </a:defRPr>
      </a:lvl9pPr>
    </p:bodyStyle>
    <p:otherStyle>
      <a:lvl1pPr marL="0">
        <a:defRPr>
          <a:latin typeface="+mn-lt"/>
          <a:ea typeface="+mn-ea"/>
          <a:cs typeface="+mn-cs"/>
        </a:defRPr>
      </a:lvl1pPr>
      <a:lvl2pPr marL="403433">
        <a:defRPr>
          <a:latin typeface="+mn-lt"/>
          <a:ea typeface="+mn-ea"/>
          <a:cs typeface="+mn-cs"/>
        </a:defRPr>
      </a:lvl2pPr>
      <a:lvl3pPr marL="806867">
        <a:defRPr>
          <a:latin typeface="+mn-lt"/>
          <a:ea typeface="+mn-ea"/>
          <a:cs typeface="+mn-cs"/>
        </a:defRPr>
      </a:lvl3pPr>
      <a:lvl4pPr marL="1210300">
        <a:defRPr>
          <a:latin typeface="+mn-lt"/>
          <a:ea typeface="+mn-ea"/>
          <a:cs typeface="+mn-cs"/>
        </a:defRPr>
      </a:lvl4pPr>
      <a:lvl5pPr marL="1613733">
        <a:defRPr>
          <a:latin typeface="+mn-lt"/>
          <a:ea typeface="+mn-ea"/>
          <a:cs typeface="+mn-cs"/>
        </a:defRPr>
      </a:lvl5pPr>
      <a:lvl6pPr marL="2017166">
        <a:defRPr>
          <a:latin typeface="+mn-lt"/>
          <a:ea typeface="+mn-ea"/>
          <a:cs typeface="+mn-cs"/>
        </a:defRPr>
      </a:lvl6pPr>
      <a:lvl7pPr marL="2420600">
        <a:defRPr>
          <a:latin typeface="+mn-lt"/>
          <a:ea typeface="+mn-ea"/>
          <a:cs typeface="+mn-cs"/>
        </a:defRPr>
      </a:lvl7pPr>
      <a:lvl8pPr marL="2824033">
        <a:defRPr>
          <a:latin typeface="+mn-lt"/>
          <a:ea typeface="+mn-ea"/>
          <a:cs typeface="+mn-cs"/>
        </a:defRPr>
      </a:lvl8pPr>
      <a:lvl9pPr marL="3227466">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4.png"/><Relationship Id="rId3" Type="http://schemas.openxmlformats.org/officeDocument/2006/relationships/image" Target="../media/image14.jpeg"/><Relationship Id="rId7" Type="http://schemas.openxmlformats.org/officeDocument/2006/relationships/image" Target="../media/image18.jpeg"/><Relationship Id="rId12" Type="http://schemas.openxmlformats.org/officeDocument/2006/relationships/image" Target="../media/image23.jpeg"/><Relationship Id="rId2" Type="http://schemas.openxmlformats.org/officeDocument/2006/relationships/image" Target="../media/image13.jpeg"/><Relationship Id="rId1" Type="http://schemas.openxmlformats.org/officeDocument/2006/relationships/slideLayout" Target="../slideLayouts/slideLayout1.xml"/><Relationship Id="rId6" Type="http://schemas.openxmlformats.org/officeDocument/2006/relationships/image" Target="../media/image17.jpeg"/><Relationship Id="rId11" Type="http://schemas.openxmlformats.org/officeDocument/2006/relationships/image" Target="../media/image22.png"/><Relationship Id="rId5" Type="http://schemas.openxmlformats.org/officeDocument/2006/relationships/image" Target="../media/image16.jpeg"/><Relationship Id="rId15" Type="http://schemas.openxmlformats.org/officeDocument/2006/relationships/image" Target="../media/image26.pn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20.png"/><Relationship Id="rId14" Type="http://schemas.openxmlformats.org/officeDocument/2006/relationships/image" Target="../media/image25.jpe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video" Target="https://www.youtube.com/embed/i0Q4zPR4G7M" TargetMode="External"/></Relationships>
</file>

<file path=ppt/slides/_rels/slide100.xml.rels><?xml version="1.0" encoding="UTF-8" standalone="yes"?>
<Relationships xmlns="http://schemas.openxmlformats.org/package/2006/relationships"><Relationship Id="rId2" Type="http://schemas.openxmlformats.org/officeDocument/2006/relationships/image" Target="../media/image232.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233.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image" Target="../media/image234.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image" Target="../media/image235.jpeg"/><Relationship Id="rId1" Type="http://schemas.openxmlformats.org/officeDocument/2006/relationships/slideLayout" Target="../slideLayouts/slideLayout2.xml"/><Relationship Id="rId4" Type="http://schemas.openxmlformats.org/officeDocument/2006/relationships/image" Target="../media/image237.png"/></Relationships>
</file>

<file path=ppt/slides/_rels/slide104.xml.rels><?xml version="1.0" encoding="UTF-8" standalone="yes"?>
<Relationships xmlns="http://schemas.openxmlformats.org/package/2006/relationships"><Relationship Id="rId2" Type="http://schemas.openxmlformats.org/officeDocument/2006/relationships/image" Target="../media/image238.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239.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239.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241.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24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2.png"/><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10.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image" Target="../media/image242.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hyperlink" Target="https://www.history.com/tag/progressive-era" TargetMode="External"/><Relationship Id="rId2" Type="http://schemas.openxmlformats.org/officeDocument/2006/relationships/image" Target="../media/image244.png"/><Relationship Id="rId1" Type="http://schemas.openxmlformats.org/officeDocument/2006/relationships/slideLayout" Target="../slideLayouts/slideLayout2.xml"/><Relationship Id="rId6" Type="http://schemas.openxmlformats.org/officeDocument/2006/relationships/hyperlink" Target="https://www.history.com/news/gilded-age-corruption-corporate-wealth" TargetMode="External"/><Relationship Id="rId5" Type="http://schemas.openxmlformats.org/officeDocument/2006/relationships/hyperlink" Target="https://www.history.com/topics/us-presidents/theodore-roosevelt" TargetMode="External"/><Relationship Id="rId4" Type="http://schemas.openxmlformats.org/officeDocument/2006/relationships/hyperlink" Target="https://www.history.com/news/7-things-you-may-not-know-about-the-jungle" TargetMode="External"/></Relationships>
</file>

<file path=ppt/slides/_rels/slide112.xml.rels><?xml version="1.0" encoding="UTF-8" standalone="yes"?>
<Relationships xmlns="http://schemas.openxmlformats.org/package/2006/relationships"><Relationship Id="rId3" Type="http://schemas.openxmlformats.org/officeDocument/2006/relationships/hyperlink" Target="https://www.history.com/topics/us-presidents/rutherford-b-hayes" TargetMode="External"/><Relationship Id="rId2" Type="http://schemas.openxmlformats.org/officeDocument/2006/relationships/image" Target="../media/image244.png"/><Relationship Id="rId1" Type="http://schemas.openxmlformats.org/officeDocument/2006/relationships/slideLayout" Target="../slideLayouts/slideLayout2.xml"/><Relationship Id="rId6" Type="http://schemas.openxmlformats.org/officeDocument/2006/relationships/image" Target="../media/image246.png"/><Relationship Id="rId5" Type="http://schemas.openxmlformats.org/officeDocument/2006/relationships/image" Target="../media/image245.png"/><Relationship Id="rId4" Type="http://schemas.openxmlformats.org/officeDocument/2006/relationships/hyperlink" Target="https://www.history.com/news/gilded-age-corruption-corporate-wealth" TargetMode="External"/></Relationships>
</file>

<file path=ppt/slides/_rels/slide113.xml.rels><?xml version="1.0" encoding="UTF-8" standalone="yes"?>
<Relationships xmlns="http://schemas.openxmlformats.org/package/2006/relationships"><Relationship Id="rId3" Type="http://schemas.openxmlformats.org/officeDocument/2006/relationships/image" Target="../media/image248.jpeg"/><Relationship Id="rId2" Type="http://schemas.openxmlformats.org/officeDocument/2006/relationships/image" Target="../media/image247.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250.jpeg"/><Relationship Id="rId2" Type="http://schemas.openxmlformats.org/officeDocument/2006/relationships/image" Target="../media/image249.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252.jpeg"/><Relationship Id="rId2" Type="http://schemas.openxmlformats.org/officeDocument/2006/relationships/image" Target="../media/image251.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252.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254.jpeg"/><Relationship Id="rId2" Type="http://schemas.openxmlformats.org/officeDocument/2006/relationships/image" Target="../media/image253.jpeg"/><Relationship Id="rId1" Type="http://schemas.openxmlformats.org/officeDocument/2006/relationships/slideLayout" Target="../slideLayouts/slideLayout2.xml"/><Relationship Id="rId4" Type="http://schemas.openxmlformats.org/officeDocument/2006/relationships/image" Target="../media/image255.jpeg"/></Relationships>
</file>

<file path=ppt/slides/_rels/slide118.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image" Target="../media/image256.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259.jpeg"/><Relationship Id="rId2" Type="http://schemas.openxmlformats.org/officeDocument/2006/relationships/image" Target="../media/image25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jpeg"/><Relationship Id="rId7" Type="http://schemas.openxmlformats.org/officeDocument/2006/relationships/image" Target="../media/image42.png"/><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20.xml.rels><?xml version="1.0" encoding="UTF-8" standalone="yes"?>
<Relationships xmlns="http://schemas.openxmlformats.org/package/2006/relationships"><Relationship Id="rId3" Type="http://schemas.openxmlformats.org/officeDocument/2006/relationships/image" Target="../media/image261.jpeg"/><Relationship Id="rId2" Type="http://schemas.openxmlformats.org/officeDocument/2006/relationships/image" Target="../media/image260.jpeg"/><Relationship Id="rId1" Type="http://schemas.openxmlformats.org/officeDocument/2006/relationships/slideLayout" Target="../slideLayouts/slideLayout2.xml"/><Relationship Id="rId4" Type="http://schemas.openxmlformats.org/officeDocument/2006/relationships/image" Target="../media/image262.png"/></Relationships>
</file>

<file path=ppt/slides/_rels/slide121.xml.rels><?xml version="1.0" encoding="UTF-8" standalone="yes"?>
<Relationships xmlns="http://schemas.openxmlformats.org/package/2006/relationships"><Relationship Id="rId2" Type="http://schemas.openxmlformats.org/officeDocument/2006/relationships/image" Target="../media/image263.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image" Target="../media/image264.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266.emf"/><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267.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269.jpeg"/><Relationship Id="rId2" Type="http://schemas.openxmlformats.org/officeDocument/2006/relationships/image" Target="../media/image268.jpeg"/><Relationship Id="rId1" Type="http://schemas.openxmlformats.org/officeDocument/2006/relationships/slideLayout" Target="../slideLayouts/slideLayout13.xml"/><Relationship Id="rId4" Type="http://schemas.openxmlformats.org/officeDocument/2006/relationships/image" Target="../media/image270.jpeg"/></Relationships>
</file>

<file path=ppt/slides/_rels/slide127.xml.rels><?xml version="1.0" encoding="UTF-8" standalone="yes"?>
<Relationships xmlns="http://schemas.openxmlformats.org/package/2006/relationships"><Relationship Id="rId3" Type="http://schemas.openxmlformats.org/officeDocument/2006/relationships/image" Target="../media/image271.jpeg"/><Relationship Id="rId2" Type="http://schemas.openxmlformats.org/officeDocument/2006/relationships/image" Target="../media/image268.jpeg"/><Relationship Id="rId1" Type="http://schemas.openxmlformats.org/officeDocument/2006/relationships/slideLayout" Target="../slideLayouts/slideLayout13.xml"/><Relationship Id="rId4" Type="http://schemas.openxmlformats.org/officeDocument/2006/relationships/image" Target="../media/image272.jpeg"/></Relationships>
</file>

<file path=ppt/slides/_rels/slide128.xml.rels><?xml version="1.0" encoding="UTF-8" standalone="yes"?>
<Relationships xmlns="http://schemas.openxmlformats.org/package/2006/relationships"><Relationship Id="rId2" Type="http://schemas.openxmlformats.org/officeDocument/2006/relationships/hyperlink" Target="https://quizlet.com/569415684/apush-leq-on-evaluate-the-extent-to-which-progressive-movement-fostered-political-change-in-the-us-from-1890-1920-flash-cards/" TargetMode="External"/><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273.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274.jpe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276.jpeg"/><Relationship Id="rId2" Type="http://schemas.openxmlformats.org/officeDocument/2006/relationships/image" Target="../media/image275.jpeg"/><Relationship Id="rId1" Type="http://schemas.openxmlformats.org/officeDocument/2006/relationships/slideLayout" Target="../slideLayouts/slideLayout2.xml"/><Relationship Id="rId4" Type="http://schemas.openxmlformats.org/officeDocument/2006/relationships/image" Target="../media/image277.jpeg"/></Relationships>
</file>

<file path=ppt/slides/_rels/slide137.xml.rels><?xml version="1.0" encoding="UTF-8" standalone="yes"?>
<Relationships xmlns="http://schemas.openxmlformats.org/package/2006/relationships"><Relationship Id="rId3" Type="http://schemas.openxmlformats.org/officeDocument/2006/relationships/image" Target="../media/image279.jpeg"/><Relationship Id="rId2" Type="http://schemas.openxmlformats.org/officeDocument/2006/relationships/image" Target="../media/image278.jpeg"/><Relationship Id="rId1" Type="http://schemas.openxmlformats.org/officeDocument/2006/relationships/slideLayout" Target="../slideLayouts/slideLayout2.xml"/><Relationship Id="rId4" Type="http://schemas.openxmlformats.org/officeDocument/2006/relationships/image" Target="../media/image280.jpeg"/></Relationships>
</file>

<file path=ppt/slides/_rels/slide138.xml.rels><?xml version="1.0" encoding="UTF-8" standalone="yes"?>
<Relationships xmlns="http://schemas.openxmlformats.org/package/2006/relationships"><Relationship Id="rId3" Type="http://schemas.openxmlformats.org/officeDocument/2006/relationships/image" Target="../media/image282.jpeg"/><Relationship Id="rId2" Type="http://schemas.openxmlformats.org/officeDocument/2006/relationships/image" Target="../media/image281.jpeg"/><Relationship Id="rId1" Type="http://schemas.openxmlformats.org/officeDocument/2006/relationships/slideLayout" Target="../slideLayouts/slideLayout2.xml"/><Relationship Id="rId4" Type="http://schemas.openxmlformats.org/officeDocument/2006/relationships/image" Target="../media/image283.jpeg"/></Relationships>
</file>

<file path=ppt/slides/_rels/slide139.xml.rels><?xml version="1.0" encoding="UTF-8" standalone="yes"?>
<Relationships xmlns="http://schemas.openxmlformats.org/package/2006/relationships"><Relationship Id="rId3" Type="http://schemas.openxmlformats.org/officeDocument/2006/relationships/image" Target="../media/image285.jpeg"/><Relationship Id="rId2" Type="http://schemas.openxmlformats.org/officeDocument/2006/relationships/image" Target="../media/image284.jpeg"/><Relationship Id="rId1" Type="http://schemas.openxmlformats.org/officeDocument/2006/relationships/slideLayout" Target="../slideLayouts/slideLayout2.xml"/><Relationship Id="rId4" Type="http://schemas.openxmlformats.org/officeDocument/2006/relationships/image" Target="../media/image286.jpeg"/></Relationships>
</file>

<file path=ppt/slides/_rels/slide1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288.jpeg"/><Relationship Id="rId2" Type="http://schemas.openxmlformats.org/officeDocument/2006/relationships/image" Target="../media/image287.jpeg"/><Relationship Id="rId1" Type="http://schemas.openxmlformats.org/officeDocument/2006/relationships/slideLayout" Target="../slideLayouts/slideLayout2.xml"/><Relationship Id="rId4" Type="http://schemas.openxmlformats.org/officeDocument/2006/relationships/image" Target="../media/image289.jpeg"/></Relationships>
</file>

<file path=ppt/slides/_rels/slide141.xml.rels><?xml version="1.0" encoding="UTF-8" standalone="yes"?>
<Relationships xmlns="http://schemas.openxmlformats.org/package/2006/relationships"><Relationship Id="rId3" Type="http://schemas.openxmlformats.org/officeDocument/2006/relationships/image" Target="../media/image291.jpeg"/><Relationship Id="rId2" Type="http://schemas.openxmlformats.org/officeDocument/2006/relationships/image" Target="../media/image290.jpeg"/><Relationship Id="rId1" Type="http://schemas.openxmlformats.org/officeDocument/2006/relationships/slideLayout" Target="../slideLayouts/slideLayout2.xml"/><Relationship Id="rId4" Type="http://schemas.openxmlformats.org/officeDocument/2006/relationships/image" Target="../media/image292.jpe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hyperlink" Target="https://youtu.be/PUoO4T_23pA?t=43" TargetMode="External"/><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jpeg"/></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jpeg"/></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2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5" Type="http://schemas.openxmlformats.org/officeDocument/2006/relationships/image" Target="../media/image71.emf"/><Relationship Id="rId4" Type="http://schemas.openxmlformats.org/officeDocument/2006/relationships/image" Target="../media/image70.jpeg"/></Relationships>
</file>

<file path=ppt/slides/_rels/slide2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hyperlink" Target="http://www.google.com/url?sa=i&amp;rct=j&amp;q=&amp;esrc=s&amp;frm=1&amp;source=images&amp;cd=&amp;cad=rja&amp;docid=VBW5ITzHyUgZuM&amp;tbnid=jFDABeHYHBKwnM:&amp;ved=0CAUQjRw&amp;url=http://info.whistleblowersecurity.com/blog/?Author%3DDean%20Giampietro&amp;ei=0Ap0UtHZKMGz2QWY7IC4Aw&amp;bvm=bv.55819444,d.b2I&amp;psig=AFQjCNGcDbWxfm3YA5ijFiKSoBn4vgifcg&amp;ust=1383423029949393"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slideLayout" Target="../slideLayouts/slideLayout2.xml"/><Relationship Id="rId1" Type="http://schemas.openxmlformats.org/officeDocument/2006/relationships/video" Target="https://www.youtube.com/embed/OuukM9OY-is?feature=oembed"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3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2.xml"/><Relationship Id="rId5" Type="http://schemas.openxmlformats.org/officeDocument/2006/relationships/image" Target="../media/image92.jpeg"/><Relationship Id="rId4" Type="http://schemas.openxmlformats.org/officeDocument/2006/relationships/image" Target="../media/image91.jpeg"/></Relationships>
</file>

<file path=ppt/slides/_rels/slide3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theconversation.com/when-energy-drinks-actually-contained-radioactive-energy-67976" TargetMode="External"/><Relationship Id="rId2" Type="http://schemas.openxmlformats.org/officeDocument/2006/relationships/image" Target="../media/image94.png"/><Relationship Id="rId1" Type="http://schemas.openxmlformats.org/officeDocument/2006/relationships/slideLayout" Target="../slideLayouts/slideLayout2.xml"/><Relationship Id="rId4" Type="http://schemas.openxmlformats.org/officeDocument/2006/relationships/image" Target="../media/image95.gif"/></Relationships>
</file>

<file path=ppt/slides/_rels/slide38.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8.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png"/></Relationships>
</file>

<file path=ppt/slides/_rels/slide4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2.xml"/><Relationship Id="rId4" Type="http://schemas.openxmlformats.org/officeDocument/2006/relationships/image" Target="../media/image99.jpeg"/></Relationships>
</file>

<file path=ppt/slides/_rels/slide41.xml.rels><?xml version="1.0" encoding="UTF-8" standalone="yes"?>
<Relationships xmlns="http://schemas.openxmlformats.org/package/2006/relationships"><Relationship Id="rId3" Type="http://schemas.openxmlformats.org/officeDocument/2006/relationships/hyperlink" Target="https://www.history.com/topics/womens-history/jane-addams" TargetMode="External"/><Relationship Id="rId2" Type="http://schemas.openxmlformats.org/officeDocument/2006/relationships/image" Target="../media/image97.jpeg"/><Relationship Id="rId1" Type="http://schemas.openxmlformats.org/officeDocument/2006/relationships/slideLayout" Target="../slideLayouts/slideLayout2.xml"/><Relationship Id="rId5" Type="http://schemas.openxmlformats.org/officeDocument/2006/relationships/image" Target="../media/image99.jpeg"/><Relationship Id="rId4" Type="http://schemas.openxmlformats.org/officeDocument/2006/relationships/image" Target="../media/image98.jpeg"/></Relationships>
</file>

<file path=ppt/slides/_rels/slide42.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2.xml"/><Relationship Id="rId4" Type="http://schemas.openxmlformats.org/officeDocument/2006/relationships/image" Target="../media/image104.jpeg"/></Relationships>
</file>

<file path=ppt/slides/_rels/slide4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jpeg"/><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47.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hyperlink" Target="https://www.biography.com/activist/ida-b-wells" TargetMode="External"/><Relationship Id="rId1" Type="http://schemas.openxmlformats.org/officeDocument/2006/relationships/slideLayout" Target="../slideLayouts/slideLayout2.xml"/><Relationship Id="rId5" Type="http://schemas.openxmlformats.org/officeDocument/2006/relationships/image" Target="../media/image107.png"/><Relationship Id="rId4" Type="http://schemas.openxmlformats.org/officeDocument/2006/relationships/image" Target="../media/image106.png"/></Relationships>
</file>

<file path=ppt/slides/_rels/slide4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jpeg"/><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49.xml.rels><?xml version="1.0" encoding="UTF-8" standalone="yes"?>
<Relationships xmlns="http://schemas.openxmlformats.org/package/2006/relationships"><Relationship Id="rId3" Type="http://schemas.openxmlformats.org/officeDocument/2006/relationships/hyperlink" Target="https://www.youtube.com/watch?v=8f7TUBvbgrI" TargetMode="External"/><Relationship Id="rId2" Type="http://schemas.openxmlformats.org/officeDocument/2006/relationships/image" Target="../media/image108.jpeg"/><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slideLayout" Target="../slideLayouts/slideLayout2.xml"/><Relationship Id="rId1" Type="http://schemas.openxmlformats.org/officeDocument/2006/relationships/video" Target="https://www.youtube.com/embed/8f7TUBvbgrI?feature=oembed"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png"/><Relationship Id="rId1" Type="http://schemas.openxmlformats.org/officeDocument/2006/relationships/slideLayout" Target="../slideLayouts/slideLayout2.xml"/><Relationship Id="rId5" Type="http://schemas.openxmlformats.org/officeDocument/2006/relationships/image" Target="../media/image114.jpeg"/><Relationship Id="rId4" Type="http://schemas.openxmlformats.org/officeDocument/2006/relationships/image" Target="../media/image113.jpeg"/></Relationships>
</file>

<file path=ppt/slides/_rels/slide52.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2.xml"/><Relationship Id="rId4" Type="http://schemas.openxmlformats.org/officeDocument/2006/relationships/image" Target="../media/image122.jpeg"/></Relationships>
</file>

<file path=ppt/slides/_rels/slide57.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130.jpeg"/><Relationship Id="rId7" Type="http://schemas.openxmlformats.org/officeDocument/2006/relationships/image" Target="../media/image134.jpeg"/><Relationship Id="rId2" Type="http://schemas.openxmlformats.org/officeDocument/2006/relationships/image" Target="../media/image129.png"/><Relationship Id="rId1" Type="http://schemas.openxmlformats.org/officeDocument/2006/relationships/slideLayout" Target="../slideLayouts/slideLayout2.xml"/><Relationship Id="rId6" Type="http://schemas.openxmlformats.org/officeDocument/2006/relationships/image" Target="../media/image133.jpeg"/><Relationship Id="rId5" Type="http://schemas.openxmlformats.org/officeDocument/2006/relationships/image" Target="../media/image132.jpeg"/><Relationship Id="rId4" Type="http://schemas.openxmlformats.org/officeDocument/2006/relationships/image" Target="../media/image131.jpeg"/></Relationships>
</file>

<file path=ppt/slides/_rels/slide64.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2.xml"/><Relationship Id="rId6" Type="http://schemas.openxmlformats.org/officeDocument/2006/relationships/image" Target="../media/image142.jpeg"/><Relationship Id="rId5" Type="http://schemas.openxmlformats.org/officeDocument/2006/relationships/image" Target="../media/image141.png"/><Relationship Id="rId4" Type="http://schemas.openxmlformats.org/officeDocument/2006/relationships/image" Target="../media/image140.jpeg"/></Relationships>
</file>

<file path=ppt/slides/_rels/slide66.xml.rels><?xml version="1.0" encoding="UTF-8" standalone="yes"?>
<Relationships xmlns="http://schemas.openxmlformats.org/package/2006/relationships"><Relationship Id="rId8" Type="http://schemas.openxmlformats.org/officeDocument/2006/relationships/image" Target="../media/image147.jpeg"/><Relationship Id="rId3" Type="http://schemas.openxmlformats.org/officeDocument/2006/relationships/image" Target="../media/image136.jpeg"/><Relationship Id="rId7" Type="http://schemas.openxmlformats.org/officeDocument/2006/relationships/image" Target="../media/image146.jpeg"/><Relationship Id="rId2" Type="http://schemas.openxmlformats.org/officeDocument/2006/relationships/image" Target="../media/image143.jpeg"/><Relationship Id="rId1" Type="http://schemas.openxmlformats.org/officeDocument/2006/relationships/slideLayout" Target="../slideLayouts/slideLayout2.xml"/><Relationship Id="rId6" Type="http://schemas.openxmlformats.org/officeDocument/2006/relationships/image" Target="../media/image145.png"/><Relationship Id="rId5" Type="http://schemas.openxmlformats.org/officeDocument/2006/relationships/hyperlink" Target="https://www.youtube.com/watch?v=94qXo-UpSVs" TargetMode="External"/><Relationship Id="rId4" Type="http://schemas.openxmlformats.org/officeDocument/2006/relationships/image" Target="../media/image144.jpeg"/><Relationship Id="rId9" Type="http://schemas.openxmlformats.org/officeDocument/2006/relationships/image" Target="../media/image148.jpeg"/></Relationships>
</file>

<file path=ppt/slides/_rels/slide67.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slideLayout" Target="../slideLayouts/slideLayout2.xml"/><Relationship Id="rId1" Type="http://schemas.openxmlformats.org/officeDocument/2006/relationships/video" Target="https://www.youtube.com/embed/FguWSsW21CQ"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png"/><Relationship Id="rId1" Type="http://schemas.openxmlformats.org/officeDocument/2006/relationships/slideLayout" Target="../slideLayouts/slideLayout2.xml"/><Relationship Id="rId5" Type="http://schemas.openxmlformats.org/officeDocument/2006/relationships/image" Target="../media/image153.png"/><Relationship Id="rId4" Type="http://schemas.openxmlformats.org/officeDocument/2006/relationships/image" Target="../media/image152.png"/></Relationships>
</file>

<file path=ppt/slides/_rels/slide69.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56.jpeg"/><Relationship Id="rId1" Type="http://schemas.openxmlformats.org/officeDocument/2006/relationships/slideLayout" Target="../slideLayouts/slideLayout2.xml"/><Relationship Id="rId5" Type="http://schemas.openxmlformats.org/officeDocument/2006/relationships/image" Target="../media/image159.jpeg"/><Relationship Id="rId4" Type="http://schemas.openxmlformats.org/officeDocument/2006/relationships/image" Target="../media/image158.jpeg"/></Relationships>
</file>

<file path=ppt/slides/_rels/slide71.xml.rels><?xml version="1.0" encoding="UTF-8" standalone="yes"?>
<Relationships xmlns="http://schemas.openxmlformats.org/package/2006/relationships"><Relationship Id="rId8" Type="http://schemas.openxmlformats.org/officeDocument/2006/relationships/image" Target="../media/image166.png"/><Relationship Id="rId3" Type="http://schemas.openxmlformats.org/officeDocument/2006/relationships/image" Target="../media/image161.png"/><Relationship Id="rId7" Type="http://schemas.openxmlformats.org/officeDocument/2006/relationships/image" Target="../media/image165.png"/><Relationship Id="rId2" Type="http://schemas.openxmlformats.org/officeDocument/2006/relationships/image" Target="../media/image160.png"/><Relationship Id="rId1" Type="http://schemas.openxmlformats.org/officeDocument/2006/relationships/slideLayout" Target="../slideLayouts/slideLayout2.xml"/><Relationship Id="rId6" Type="http://schemas.openxmlformats.org/officeDocument/2006/relationships/image" Target="../media/image164.png"/><Relationship Id="rId5" Type="http://schemas.openxmlformats.org/officeDocument/2006/relationships/image" Target="../media/image163.png"/><Relationship Id="rId4" Type="http://schemas.openxmlformats.org/officeDocument/2006/relationships/image" Target="../media/image162.png"/></Relationships>
</file>

<file path=ppt/slides/_rels/slide72.xml.rels><?xml version="1.0" encoding="UTF-8" standalone="yes"?>
<Relationships xmlns="http://schemas.openxmlformats.org/package/2006/relationships"><Relationship Id="rId8" Type="http://schemas.openxmlformats.org/officeDocument/2006/relationships/image" Target="../media/image172.png"/><Relationship Id="rId3" Type="http://schemas.openxmlformats.org/officeDocument/2006/relationships/image" Target="../media/image168.png"/><Relationship Id="rId7" Type="http://schemas.openxmlformats.org/officeDocument/2006/relationships/image" Target="../media/image171.png"/><Relationship Id="rId2" Type="http://schemas.openxmlformats.org/officeDocument/2006/relationships/image" Target="../media/image167.jpeg"/><Relationship Id="rId1" Type="http://schemas.openxmlformats.org/officeDocument/2006/relationships/slideLayout" Target="../slideLayouts/slideLayout2.xml"/><Relationship Id="rId6" Type="http://schemas.openxmlformats.org/officeDocument/2006/relationships/hyperlink" Target="https://www.youtube.com/watch?v=WQLbisRfs20&amp;list=PLKLPv4qrwpDfvOsY30zhrdoQe8LMbq-BD&amp;index=7" TargetMode="External"/><Relationship Id="rId5" Type="http://schemas.openxmlformats.org/officeDocument/2006/relationships/image" Target="../media/image170.jpeg"/><Relationship Id="rId4" Type="http://schemas.openxmlformats.org/officeDocument/2006/relationships/image" Target="../media/image169.jpeg"/></Relationships>
</file>

<file path=ppt/slides/_rels/slide7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2.xml"/><Relationship Id="rId5" Type="http://schemas.openxmlformats.org/officeDocument/2006/relationships/image" Target="../media/image177.png"/><Relationship Id="rId4" Type="http://schemas.openxmlformats.org/officeDocument/2006/relationships/image" Target="../media/image176.png"/></Relationships>
</file>

<file path=ppt/slides/_rels/slide75.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2.xml"/><Relationship Id="rId6" Type="http://schemas.openxmlformats.org/officeDocument/2006/relationships/image" Target="../media/image182.jpeg"/><Relationship Id="rId5" Type="http://schemas.openxmlformats.org/officeDocument/2006/relationships/image" Target="../media/image181.png"/><Relationship Id="rId4" Type="http://schemas.openxmlformats.org/officeDocument/2006/relationships/image" Target="../media/image180.png"/></Relationships>
</file>

<file path=ppt/slides/_rels/slide76.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png"/><Relationship Id="rId1" Type="http://schemas.openxmlformats.org/officeDocument/2006/relationships/slideLayout" Target="../slideLayouts/slideLayout2.xml"/><Relationship Id="rId4" Type="http://schemas.openxmlformats.org/officeDocument/2006/relationships/image" Target="../media/image185.png"/></Relationships>
</file>

<file path=ppt/slides/_rels/slide77.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image" Target="../media/image189.jpeg"/><Relationship Id="rId1" Type="http://schemas.openxmlformats.org/officeDocument/2006/relationships/slideLayout" Target="../slideLayouts/slideLayout2.xml"/><Relationship Id="rId5" Type="http://schemas.openxmlformats.org/officeDocument/2006/relationships/image" Target="../media/image192.jpeg"/><Relationship Id="rId4" Type="http://schemas.openxmlformats.org/officeDocument/2006/relationships/image" Target="../media/image191.jpeg"/></Relationships>
</file>

<file path=ppt/slides/_rels/slide81.xml.rels><?xml version="1.0" encoding="UTF-8" standalone="yes"?>
<Relationships xmlns="http://schemas.openxmlformats.org/package/2006/relationships"><Relationship Id="rId3" Type="http://schemas.openxmlformats.org/officeDocument/2006/relationships/image" Target="../media/image190.jpeg"/><Relationship Id="rId7" Type="http://schemas.openxmlformats.org/officeDocument/2006/relationships/image" Target="../media/image193.png"/><Relationship Id="rId2" Type="http://schemas.openxmlformats.org/officeDocument/2006/relationships/image" Target="../media/image189.jpeg"/><Relationship Id="rId1" Type="http://schemas.openxmlformats.org/officeDocument/2006/relationships/slideLayout" Target="../slideLayouts/slideLayout2.xml"/><Relationship Id="rId6" Type="http://schemas.openxmlformats.org/officeDocument/2006/relationships/hyperlink" Target="https://www.nps.gov/articles/declaration-of-sentiments.htm#:~:text=Elizabeth%20Cady%20Stanton%20wrote%20the,gender%20inequality%20in%20the%20U.S." TargetMode="External"/><Relationship Id="rId5" Type="http://schemas.openxmlformats.org/officeDocument/2006/relationships/image" Target="../media/image192.jpeg"/><Relationship Id="rId4" Type="http://schemas.openxmlformats.org/officeDocument/2006/relationships/image" Target="../media/image191.jpeg"/></Relationships>
</file>

<file path=ppt/slides/_rels/slide82.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3.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image" Target="../media/image196.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image" Target="../media/image198.jpeg"/><Relationship Id="rId1" Type="http://schemas.openxmlformats.org/officeDocument/2006/relationships/slideLayout" Target="../slideLayouts/slideLayout2.xml"/><Relationship Id="rId4" Type="http://schemas.openxmlformats.org/officeDocument/2006/relationships/image" Target="../media/image200.png"/></Relationships>
</file>

<file path=ppt/slides/_rels/slide86.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image" Target="../media/image201.png"/><Relationship Id="rId1" Type="http://schemas.openxmlformats.org/officeDocument/2006/relationships/slideLayout" Target="../slideLayouts/slideLayout2.xml"/><Relationship Id="rId5" Type="http://schemas.openxmlformats.org/officeDocument/2006/relationships/image" Target="../media/image204.png"/><Relationship Id="rId4" Type="http://schemas.openxmlformats.org/officeDocument/2006/relationships/image" Target="../media/image203.png"/></Relationships>
</file>

<file path=ppt/slides/_rels/slide87.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image" Target="../media/image205.png"/><Relationship Id="rId1" Type="http://schemas.openxmlformats.org/officeDocument/2006/relationships/slideLayout" Target="../slideLayouts/slideLayout2.xml"/><Relationship Id="rId5" Type="http://schemas.openxmlformats.org/officeDocument/2006/relationships/image" Target="../media/image207.png"/><Relationship Id="rId4" Type="http://schemas.openxmlformats.org/officeDocument/2006/relationships/hyperlink" Target="http://commons.wikimedia.org/wiki/User:Lokal_Profil" TargetMode="External"/></Relationships>
</file>

<file path=ppt/slides/_rels/slide88.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211.jpeg"/><Relationship Id="rId7" Type="http://schemas.openxmlformats.org/officeDocument/2006/relationships/image" Target="../media/image214.png"/><Relationship Id="rId2" Type="http://schemas.openxmlformats.org/officeDocument/2006/relationships/image" Target="../media/image210.jpeg"/><Relationship Id="rId1" Type="http://schemas.openxmlformats.org/officeDocument/2006/relationships/slideLayout" Target="../slideLayouts/slideLayout2.xml"/><Relationship Id="rId6" Type="http://schemas.openxmlformats.org/officeDocument/2006/relationships/image" Target="../media/image213.png"/><Relationship Id="rId5" Type="http://schemas.openxmlformats.org/officeDocument/2006/relationships/image" Target="../media/image23.jpeg"/><Relationship Id="rId4" Type="http://schemas.openxmlformats.org/officeDocument/2006/relationships/image" Target="../media/image212.jpeg"/></Relationships>
</file>

<file path=ppt/slides/_rels/slide92.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image" Target="../media/image215.jpeg"/><Relationship Id="rId1" Type="http://schemas.openxmlformats.org/officeDocument/2006/relationships/slideLayout" Target="../slideLayouts/slideLayout2.xml"/><Relationship Id="rId4" Type="http://schemas.openxmlformats.org/officeDocument/2006/relationships/image" Target="../media/image217.jpeg"/></Relationships>
</file>

<file path=ppt/slides/_rels/slide93.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image" Target="../media/image218.jpeg"/><Relationship Id="rId1" Type="http://schemas.openxmlformats.org/officeDocument/2006/relationships/slideLayout" Target="../slideLayouts/slideLayout2.xml"/><Relationship Id="rId6" Type="http://schemas.openxmlformats.org/officeDocument/2006/relationships/image" Target="../media/image221.jpeg"/><Relationship Id="rId5" Type="http://schemas.openxmlformats.org/officeDocument/2006/relationships/image" Target="../media/image220.jpeg"/><Relationship Id="rId4" Type="http://schemas.openxmlformats.org/officeDocument/2006/relationships/hyperlink" Target="http://www.google.com/url?sa=i&amp;rct=j&amp;q=&amp;esrc=s&amp;frm=1&amp;source=images&amp;cd=&amp;cad=rja&amp;docid=bvpnvMaSEfrfLM&amp;tbnid=PH9b7CtG4O6tOM:&amp;ved=0CAUQjRw&amp;url=http://karissablakemadisonpaola.blogspot.com/2012/10/the-pure-food-and-drug-act.html&amp;ei=uqF7UoyuF4q4kQe2wID4CQ&amp;bvm=bv.56146854,d.cWc&amp;psig=AFQjCNFhRGOW9QHuk_bZD02En9rmgp0nwg&amp;ust=1383920429367307" TargetMode="External"/></Relationships>
</file>

<file path=ppt/slides/_rels/slide94.xml.rels><?xml version="1.0" encoding="UTF-8" standalone="yes"?>
<Relationships xmlns="http://schemas.openxmlformats.org/package/2006/relationships"><Relationship Id="rId2" Type="http://schemas.openxmlformats.org/officeDocument/2006/relationships/image" Target="../media/image222.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image" Target="../media/image223.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225.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image" Target="../media/image226.jpeg"/><Relationship Id="rId1" Type="http://schemas.openxmlformats.org/officeDocument/2006/relationships/slideLayout" Target="../slideLayouts/slideLayout2.xml"/><Relationship Id="rId5" Type="http://schemas.openxmlformats.org/officeDocument/2006/relationships/image" Target="../media/image228.png"/><Relationship Id="rId4" Type="http://schemas.openxmlformats.org/officeDocument/2006/relationships/image" Target="../media/image227.png"/></Relationships>
</file>

<file path=ppt/slides/_rels/slide98.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image" Target="../media/image229.png"/><Relationship Id="rId1" Type="http://schemas.openxmlformats.org/officeDocument/2006/relationships/slideLayout" Target="../slideLayouts/slideLayout2.xml"/><Relationship Id="rId4" Type="http://schemas.openxmlformats.org/officeDocument/2006/relationships/image" Target="../media/image223.png"/></Relationships>
</file>

<file path=ppt/slides/_rels/slide99.xml.rels><?xml version="1.0" encoding="UTF-8" standalone="yes"?>
<Relationships xmlns="http://schemas.openxmlformats.org/package/2006/relationships"><Relationship Id="rId2" Type="http://schemas.openxmlformats.org/officeDocument/2006/relationships/image" Target="../media/image23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2">
            <a:extLst>
              <a:ext uri="{FF2B5EF4-FFF2-40B4-BE49-F238E27FC236}">
                <a16:creationId xmlns:a16="http://schemas.microsoft.com/office/drawing/2014/main" id="{0932352A-410C-3AE1-33C8-EA6135C592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6513" y="0"/>
            <a:ext cx="4027487" cy="248126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51" name="Picture 21">
            <a:extLst>
              <a:ext uri="{FF2B5EF4-FFF2-40B4-BE49-F238E27FC236}">
                <a16:creationId xmlns:a16="http://schemas.microsoft.com/office/drawing/2014/main" id="{3E5AB8DD-5DDA-415E-FE2F-C15D84126D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0"/>
            <a:ext cx="3167063" cy="25146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52" name="Picture 12" descr="suffrage 5">
            <a:extLst>
              <a:ext uri="{FF2B5EF4-FFF2-40B4-BE49-F238E27FC236}">
                <a16:creationId xmlns:a16="http://schemas.microsoft.com/office/drawing/2014/main" id="{6F9C98BB-0495-0563-A3D7-70EF7DB585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691" r="29185"/>
          <a:stretch>
            <a:fillRect/>
          </a:stretch>
        </p:blipFill>
        <p:spPr bwMode="auto">
          <a:xfrm>
            <a:off x="0" y="2590800"/>
            <a:ext cx="1828800" cy="17526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53" name="Picture 6" descr="Sinclair-Jungle">
            <a:extLst>
              <a:ext uri="{FF2B5EF4-FFF2-40B4-BE49-F238E27FC236}">
                <a16:creationId xmlns:a16="http://schemas.microsoft.com/office/drawing/2014/main" id="{AFCD9154-07A5-0DD1-5A5F-CF567DDD8C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800225" cy="25146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55" name="Picture 5" descr="Pure Food Act 2">
            <a:extLst>
              <a:ext uri="{FF2B5EF4-FFF2-40B4-BE49-F238E27FC236}">
                <a16:creationId xmlns:a16="http://schemas.microsoft.com/office/drawing/2014/main" id="{9F8177EB-F735-A8DC-B8A2-FE3BCC31F13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431087">
            <a:off x="4389438" y="217488"/>
            <a:ext cx="873125" cy="900112"/>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41B6C854-1894-B9F3-1AE2-2524165AD07D}"/>
              </a:ext>
            </a:extLst>
          </p:cNvPr>
          <p:cNvSpPr/>
          <p:nvPr/>
        </p:nvSpPr>
        <p:spPr>
          <a:xfrm>
            <a:off x="3163593" y="4338697"/>
            <a:ext cx="3542007" cy="2579168"/>
          </a:xfrm>
          <a:prstGeom prst="rect">
            <a:avLst/>
          </a:prstGeom>
          <a:gradFill>
            <a:gsLst>
              <a:gs pos="0">
                <a:srgbClr val="E6DCAC">
                  <a:lumMod val="22000"/>
                  <a:lumOff val="78000"/>
                </a:srgbClr>
              </a:gs>
              <a:gs pos="12000">
                <a:srgbClr val="E6D78A"/>
              </a:gs>
              <a:gs pos="30000">
                <a:srgbClr val="C7AC4C"/>
              </a:gs>
              <a:gs pos="45000">
                <a:srgbClr val="E6D78A"/>
              </a:gs>
              <a:gs pos="77000">
                <a:srgbClr val="C7AC4C"/>
              </a:gs>
              <a:gs pos="100000">
                <a:srgbClr val="E6DCAC"/>
              </a:gs>
            </a:gsLst>
            <a:lin ang="5400000" scaled="0"/>
          </a:gradFill>
        </p:spPr>
        <p:txBody>
          <a:bodyPr>
            <a:spAutoFit/>
          </a:bodyPr>
          <a:lstStyle/>
          <a:p>
            <a:pPr algn="ctr" eaLnBrk="1" hangingPunct="1">
              <a:spcBef>
                <a:spcPct val="20000"/>
              </a:spcBef>
              <a:defRPr/>
            </a:pPr>
            <a:r>
              <a:rPr lang="en-US" sz="40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Arial" charset="0"/>
              </a:rPr>
              <a:t>The  Progressive</a:t>
            </a:r>
          </a:p>
          <a:p>
            <a:pPr algn="ctr" eaLnBrk="1" hangingPunct="1">
              <a:spcBef>
                <a:spcPct val="20000"/>
              </a:spcBef>
              <a:defRPr/>
            </a:pPr>
            <a:r>
              <a:rPr lang="en-US" sz="40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Arial" charset="0"/>
              </a:rPr>
              <a:t>Era</a:t>
            </a:r>
          </a:p>
          <a:p>
            <a:pPr algn="ctr" eaLnBrk="1" hangingPunct="1">
              <a:spcBef>
                <a:spcPct val="20000"/>
              </a:spcBef>
              <a:defRPr/>
            </a:pPr>
            <a:r>
              <a:rPr lang="en-US" sz="2800" b="1" dirty="0" err="1">
                <a:latin typeface="Arial" charset="0"/>
              </a:rPr>
              <a:t>Chpt</a:t>
            </a:r>
            <a:r>
              <a:rPr lang="en-US" sz="2800" b="1" dirty="0">
                <a:latin typeface="Arial" charset="0"/>
              </a:rPr>
              <a:t>. 7</a:t>
            </a:r>
            <a:endParaRPr lang="en-US" sz="40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Arial" charset="0"/>
            </a:endParaRPr>
          </a:p>
        </p:txBody>
      </p:sp>
      <p:pic>
        <p:nvPicPr>
          <p:cNvPr id="2056" name="Picture 20">
            <a:extLst>
              <a:ext uri="{FF2B5EF4-FFF2-40B4-BE49-F238E27FC236}">
                <a16:creationId xmlns:a16="http://schemas.microsoft.com/office/drawing/2014/main" id="{F5D345BC-69A0-4B92-0F3B-E4C9C3ECF74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38" y="4441825"/>
            <a:ext cx="3067051" cy="24161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57" name="Picture 23">
            <a:extLst>
              <a:ext uri="{FF2B5EF4-FFF2-40B4-BE49-F238E27FC236}">
                <a16:creationId xmlns:a16="http://schemas.microsoft.com/office/drawing/2014/main" id="{1D95F5AC-3EA4-922A-9320-01638112658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77088" y="2514600"/>
            <a:ext cx="1966912" cy="1824038"/>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58" name="Picture 14" descr="agriculture">
            <a:extLst>
              <a:ext uri="{FF2B5EF4-FFF2-40B4-BE49-F238E27FC236}">
                <a16:creationId xmlns:a16="http://schemas.microsoft.com/office/drawing/2014/main" id="{EF4FB7BF-C652-3899-15BC-D3B239E4ED4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00600" y="2514600"/>
            <a:ext cx="2286000" cy="18288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59" name="Picture 19">
            <a:extLst>
              <a:ext uri="{FF2B5EF4-FFF2-40B4-BE49-F238E27FC236}">
                <a16:creationId xmlns:a16="http://schemas.microsoft.com/office/drawing/2014/main" id="{71A3D759-0037-06A9-9344-3241A9D4332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05600" y="4441825"/>
            <a:ext cx="2419350" cy="24161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60" name="Picture 24">
            <a:extLst>
              <a:ext uri="{FF2B5EF4-FFF2-40B4-BE49-F238E27FC236}">
                <a16:creationId xmlns:a16="http://schemas.microsoft.com/office/drawing/2014/main" id="{EBBB3297-F0C1-FF4C-46E8-0E465B27A9A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52663" y="4543425"/>
            <a:ext cx="787400" cy="785813"/>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61" name="Picture 10">
            <a:extLst>
              <a:ext uri="{FF2B5EF4-FFF2-40B4-BE49-F238E27FC236}">
                <a16:creationId xmlns:a16="http://schemas.microsoft.com/office/drawing/2014/main" id="{4DA68B66-9FF5-8EC4-9BC0-87387C7A8C0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05000" y="2590800"/>
            <a:ext cx="2797175" cy="173672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230" name="Picture 13">
            <a:extLst>
              <a:ext uri="{FF2B5EF4-FFF2-40B4-BE49-F238E27FC236}">
                <a16:creationId xmlns:a16="http://schemas.microsoft.com/office/drawing/2014/main" id="{531B6DF9-91A1-9008-C9E2-E1DC4AD0C108}"/>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5643563" y="5572125"/>
            <a:ext cx="957262" cy="126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1" name="Picture 15">
            <a:extLst>
              <a:ext uri="{FF2B5EF4-FFF2-40B4-BE49-F238E27FC236}">
                <a16:creationId xmlns:a16="http://schemas.microsoft.com/office/drawing/2014/main" id="{BD048A31-9228-F498-F918-E97406258614}"/>
              </a:ext>
            </a:extLst>
          </p:cNvPr>
          <p:cNvPicPr>
            <a:picLocks noChangeAspect="1"/>
          </p:cNvPicPr>
          <p:nvPr/>
        </p:nvPicPr>
        <p:blipFill>
          <a:blip r:embed="rId14">
            <a:extLst>
              <a:ext uri="{28A0092B-C50C-407E-A947-70E740481C1C}">
                <a14:useLocalDpi xmlns:a14="http://schemas.microsoft.com/office/drawing/2010/main" val="0"/>
              </a:ext>
            </a:extLst>
          </a:blip>
          <a:srcRect t="1785" r="2" b="2"/>
          <a:stretch>
            <a:fillRect/>
          </a:stretch>
        </p:blipFill>
        <p:spPr bwMode="auto">
          <a:xfrm>
            <a:off x="3224213" y="5572125"/>
            <a:ext cx="696912"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2" name="Picture 16">
            <a:extLst>
              <a:ext uri="{FF2B5EF4-FFF2-40B4-BE49-F238E27FC236}">
                <a16:creationId xmlns:a16="http://schemas.microsoft.com/office/drawing/2014/main" id="{75537A5D-6F1D-E40F-2A5F-76BB1CAE1EE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l="9418" r="8041" b="-2"/>
          <a:stretch>
            <a:fillRect/>
          </a:stretch>
        </p:blipFill>
        <p:spPr bwMode="auto">
          <a:xfrm>
            <a:off x="3276600" y="4403725"/>
            <a:ext cx="522288"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afterEffect">
                                  <p:stCondLst>
                                    <p:cond delay="0"/>
                                  </p:stCondLst>
                                  <p:childTnLst>
                                    <p:set>
                                      <p:cBhvr>
                                        <p:cTn id="6" dur="1" fill="hold">
                                          <p:stCondLst>
                                            <p:cond delay="0"/>
                                          </p:stCondLst>
                                        </p:cTn>
                                        <p:tgtEl>
                                          <p:spTgt spid="2057"/>
                                        </p:tgtEl>
                                        <p:attrNameLst>
                                          <p:attrName>style.visibility</p:attrName>
                                        </p:attrNameLst>
                                      </p:cBhvr>
                                      <p:to>
                                        <p:strVal val="visible"/>
                                      </p:to>
                                    </p:set>
                                    <p:animEffect transition="in" filter="box(out)">
                                      <p:cBhvr>
                                        <p:cTn id="7" dur="2000"/>
                                        <p:tgtEl>
                                          <p:spTgt spid="2057"/>
                                        </p:tgtEl>
                                      </p:cBhvr>
                                    </p:animEffect>
                                  </p:childTnLst>
                                </p:cTn>
                              </p:par>
                            </p:childTnLst>
                          </p:cTn>
                        </p:par>
                        <p:par>
                          <p:cTn id="8" fill="hold" nodeType="afterGroup">
                            <p:stCondLst>
                              <p:cond delay="2000"/>
                            </p:stCondLst>
                            <p:childTnLst>
                              <p:par>
                                <p:cTn id="9" presetID="4" presetClass="entr" presetSubtype="32" fill="hold" nodeType="afterEffect">
                                  <p:stCondLst>
                                    <p:cond delay="0"/>
                                  </p:stCondLst>
                                  <p:childTnLst>
                                    <p:set>
                                      <p:cBhvr>
                                        <p:cTn id="10" dur="1" fill="hold">
                                          <p:stCondLst>
                                            <p:cond delay="0"/>
                                          </p:stCondLst>
                                        </p:cTn>
                                        <p:tgtEl>
                                          <p:spTgt spid="2051"/>
                                        </p:tgtEl>
                                        <p:attrNameLst>
                                          <p:attrName>style.visibility</p:attrName>
                                        </p:attrNameLst>
                                      </p:cBhvr>
                                      <p:to>
                                        <p:strVal val="visible"/>
                                      </p:to>
                                    </p:set>
                                    <p:animEffect transition="in" filter="box(out)">
                                      <p:cBhvr>
                                        <p:cTn id="11" dur="2000"/>
                                        <p:tgtEl>
                                          <p:spTgt spid="2051"/>
                                        </p:tgtEl>
                                      </p:cBhvr>
                                    </p:animEffect>
                                  </p:childTnLst>
                                </p:cTn>
                              </p:par>
                            </p:childTnLst>
                          </p:cTn>
                        </p:par>
                        <p:par>
                          <p:cTn id="12" fill="hold" nodeType="afterGroup">
                            <p:stCondLst>
                              <p:cond delay="4000"/>
                            </p:stCondLst>
                            <p:childTnLst>
                              <p:par>
                                <p:cTn id="13" presetID="4" presetClass="entr" presetSubtype="32" fill="hold" nodeType="after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box(out)">
                                      <p:cBhvr>
                                        <p:cTn id="15" dur="2000"/>
                                        <p:tgtEl>
                                          <p:spTgt spid="2050"/>
                                        </p:tgtEl>
                                      </p:cBhvr>
                                    </p:animEffect>
                                  </p:childTnLst>
                                </p:cTn>
                              </p:par>
                            </p:childTnLst>
                          </p:cTn>
                        </p:par>
                        <p:par>
                          <p:cTn id="16" fill="hold" nodeType="afterGroup">
                            <p:stCondLst>
                              <p:cond delay="6000"/>
                            </p:stCondLst>
                            <p:childTnLst>
                              <p:par>
                                <p:cTn id="17" presetID="4" presetClass="entr" presetSubtype="32" fill="hold" nodeType="afterEffect">
                                  <p:stCondLst>
                                    <p:cond delay="0"/>
                                  </p:stCondLst>
                                  <p:childTnLst>
                                    <p:set>
                                      <p:cBhvr>
                                        <p:cTn id="18" dur="1" fill="hold">
                                          <p:stCondLst>
                                            <p:cond delay="0"/>
                                          </p:stCondLst>
                                        </p:cTn>
                                        <p:tgtEl>
                                          <p:spTgt spid="2055"/>
                                        </p:tgtEl>
                                        <p:attrNameLst>
                                          <p:attrName>style.visibility</p:attrName>
                                        </p:attrNameLst>
                                      </p:cBhvr>
                                      <p:to>
                                        <p:strVal val="visible"/>
                                      </p:to>
                                    </p:set>
                                    <p:animEffect transition="in" filter="box(out)">
                                      <p:cBhvr>
                                        <p:cTn id="19" dur="2000"/>
                                        <p:tgtEl>
                                          <p:spTgt spid="2055"/>
                                        </p:tgtEl>
                                      </p:cBhvr>
                                    </p:animEffect>
                                  </p:childTnLst>
                                </p:cTn>
                              </p:par>
                            </p:childTnLst>
                          </p:cTn>
                        </p:par>
                        <p:par>
                          <p:cTn id="20" fill="hold" nodeType="afterGroup">
                            <p:stCondLst>
                              <p:cond delay="8000"/>
                            </p:stCondLst>
                            <p:childTnLst>
                              <p:par>
                                <p:cTn id="21" presetID="32" presetClass="emph" presetSubtype="0" repeatCount="indefinite" fill="hold" nodeType="afterEffect">
                                  <p:stCondLst>
                                    <p:cond delay="0"/>
                                  </p:stCondLst>
                                  <p:endCondLst>
                                    <p:cond evt="onNext" delay="0">
                                      <p:tgtEl>
                                        <p:sldTgt/>
                                      </p:tgtEl>
                                    </p:cond>
                                  </p:endCondLst>
                                  <p:childTnLst>
                                    <p:animRot by="120000">
                                      <p:cBhvr>
                                        <p:cTn id="22" dur="100" fill="hold">
                                          <p:stCondLst>
                                            <p:cond delay="0"/>
                                          </p:stCondLst>
                                        </p:cTn>
                                        <p:tgtEl>
                                          <p:spTgt spid="2055"/>
                                        </p:tgtEl>
                                        <p:attrNameLst>
                                          <p:attrName>r</p:attrName>
                                        </p:attrNameLst>
                                      </p:cBhvr>
                                    </p:animRot>
                                    <p:animRot by="-240000">
                                      <p:cBhvr>
                                        <p:cTn id="23" dur="200" fill="hold">
                                          <p:stCondLst>
                                            <p:cond delay="200"/>
                                          </p:stCondLst>
                                        </p:cTn>
                                        <p:tgtEl>
                                          <p:spTgt spid="2055"/>
                                        </p:tgtEl>
                                        <p:attrNameLst>
                                          <p:attrName>r</p:attrName>
                                        </p:attrNameLst>
                                      </p:cBhvr>
                                    </p:animRot>
                                    <p:animRot by="240000">
                                      <p:cBhvr>
                                        <p:cTn id="24" dur="200" fill="hold">
                                          <p:stCondLst>
                                            <p:cond delay="400"/>
                                          </p:stCondLst>
                                        </p:cTn>
                                        <p:tgtEl>
                                          <p:spTgt spid="2055"/>
                                        </p:tgtEl>
                                        <p:attrNameLst>
                                          <p:attrName>r</p:attrName>
                                        </p:attrNameLst>
                                      </p:cBhvr>
                                    </p:animRot>
                                    <p:animRot by="-240000">
                                      <p:cBhvr>
                                        <p:cTn id="25" dur="200" fill="hold">
                                          <p:stCondLst>
                                            <p:cond delay="600"/>
                                          </p:stCondLst>
                                        </p:cTn>
                                        <p:tgtEl>
                                          <p:spTgt spid="2055"/>
                                        </p:tgtEl>
                                        <p:attrNameLst>
                                          <p:attrName>r</p:attrName>
                                        </p:attrNameLst>
                                      </p:cBhvr>
                                    </p:animRot>
                                    <p:animRot by="120000">
                                      <p:cBhvr>
                                        <p:cTn id="26" dur="200" fill="hold">
                                          <p:stCondLst>
                                            <p:cond delay="800"/>
                                          </p:stCondLst>
                                        </p:cTn>
                                        <p:tgtEl>
                                          <p:spTgt spid="2055"/>
                                        </p:tgtEl>
                                        <p:attrNameLst>
                                          <p:attrName>r</p:attrName>
                                        </p:attrNameLst>
                                      </p:cBhvr>
                                    </p:animRot>
                                  </p:childTnLst>
                                </p:cTn>
                              </p:par>
                            </p:childTnLst>
                          </p:cTn>
                        </p:par>
                        <p:par>
                          <p:cTn id="27" fill="hold" nodeType="afterGroup">
                            <p:stCondLst>
                              <p:cond delay="9000"/>
                            </p:stCondLst>
                            <p:childTnLst>
                              <p:par>
                                <p:cTn id="28" presetID="4" presetClass="entr" presetSubtype="32" fill="hold" nodeType="afterEffect">
                                  <p:stCondLst>
                                    <p:cond delay="0"/>
                                  </p:stCondLst>
                                  <p:childTnLst>
                                    <p:set>
                                      <p:cBhvr>
                                        <p:cTn id="29" dur="1" fill="hold">
                                          <p:stCondLst>
                                            <p:cond delay="0"/>
                                          </p:stCondLst>
                                        </p:cTn>
                                        <p:tgtEl>
                                          <p:spTgt spid="2052"/>
                                        </p:tgtEl>
                                        <p:attrNameLst>
                                          <p:attrName>style.visibility</p:attrName>
                                        </p:attrNameLst>
                                      </p:cBhvr>
                                      <p:to>
                                        <p:strVal val="visible"/>
                                      </p:to>
                                    </p:set>
                                    <p:animEffect transition="in" filter="box(out)">
                                      <p:cBhvr>
                                        <p:cTn id="30" dur="2000"/>
                                        <p:tgtEl>
                                          <p:spTgt spid="2052"/>
                                        </p:tgtEl>
                                      </p:cBhvr>
                                    </p:animEffect>
                                  </p:childTnLst>
                                </p:cTn>
                              </p:par>
                            </p:childTnLst>
                          </p:cTn>
                        </p:par>
                        <p:par>
                          <p:cTn id="31" fill="hold" nodeType="afterGroup">
                            <p:stCondLst>
                              <p:cond delay="11000"/>
                            </p:stCondLst>
                            <p:childTnLst>
                              <p:par>
                                <p:cTn id="32" presetID="4" presetClass="entr" presetSubtype="32" fill="hold" nodeType="afterEffect">
                                  <p:stCondLst>
                                    <p:cond delay="0"/>
                                  </p:stCondLst>
                                  <p:childTnLst>
                                    <p:set>
                                      <p:cBhvr>
                                        <p:cTn id="33" dur="1" fill="hold">
                                          <p:stCondLst>
                                            <p:cond delay="0"/>
                                          </p:stCondLst>
                                        </p:cTn>
                                        <p:tgtEl>
                                          <p:spTgt spid="2058"/>
                                        </p:tgtEl>
                                        <p:attrNameLst>
                                          <p:attrName>style.visibility</p:attrName>
                                        </p:attrNameLst>
                                      </p:cBhvr>
                                      <p:to>
                                        <p:strVal val="visible"/>
                                      </p:to>
                                    </p:set>
                                    <p:animEffect transition="in" filter="box(out)">
                                      <p:cBhvr>
                                        <p:cTn id="34" dur="2000"/>
                                        <p:tgtEl>
                                          <p:spTgt spid="2058"/>
                                        </p:tgtEl>
                                      </p:cBhvr>
                                    </p:animEffect>
                                  </p:childTnLst>
                                </p:cTn>
                              </p:par>
                            </p:childTnLst>
                          </p:cTn>
                        </p:par>
                        <p:par>
                          <p:cTn id="35" fill="hold" nodeType="afterGroup">
                            <p:stCondLst>
                              <p:cond delay="13000"/>
                            </p:stCondLst>
                            <p:childTnLst>
                              <p:par>
                                <p:cTn id="36" presetID="4" presetClass="entr" presetSubtype="32" fill="hold" nodeType="afterEffect">
                                  <p:stCondLst>
                                    <p:cond delay="0"/>
                                  </p:stCondLst>
                                  <p:childTnLst>
                                    <p:set>
                                      <p:cBhvr>
                                        <p:cTn id="37" dur="1" fill="hold">
                                          <p:stCondLst>
                                            <p:cond delay="0"/>
                                          </p:stCondLst>
                                        </p:cTn>
                                        <p:tgtEl>
                                          <p:spTgt spid="2053"/>
                                        </p:tgtEl>
                                        <p:attrNameLst>
                                          <p:attrName>style.visibility</p:attrName>
                                        </p:attrNameLst>
                                      </p:cBhvr>
                                      <p:to>
                                        <p:strVal val="visible"/>
                                      </p:to>
                                    </p:set>
                                    <p:animEffect transition="in" filter="box(out)">
                                      <p:cBhvr>
                                        <p:cTn id="38" dur="2000"/>
                                        <p:tgtEl>
                                          <p:spTgt spid="2053"/>
                                        </p:tgtEl>
                                      </p:cBhvr>
                                    </p:animEffect>
                                  </p:childTnLst>
                                </p:cTn>
                              </p:par>
                            </p:childTnLst>
                          </p:cTn>
                        </p:par>
                        <p:par>
                          <p:cTn id="39" fill="hold" nodeType="afterGroup">
                            <p:stCondLst>
                              <p:cond delay="15000"/>
                            </p:stCondLst>
                            <p:childTnLst>
                              <p:par>
                                <p:cTn id="40" presetID="4" presetClass="entr" presetSubtype="32" fill="hold" nodeType="afterEffect">
                                  <p:stCondLst>
                                    <p:cond delay="0"/>
                                  </p:stCondLst>
                                  <p:childTnLst>
                                    <p:set>
                                      <p:cBhvr>
                                        <p:cTn id="41" dur="1" fill="hold">
                                          <p:stCondLst>
                                            <p:cond delay="0"/>
                                          </p:stCondLst>
                                        </p:cTn>
                                        <p:tgtEl>
                                          <p:spTgt spid="2056"/>
                                        </p:tgtEl>
                                        <p:attrNameLst>
                                          <p:attrName>style.visibility</p:attrName>
                                        </p:attrNameLst>
                                      </p:cBhvr>
                                      <p:to>
                                        <p:strVal val="visible"/>
                                      </p:to>
                                    </p:set>
                                    <p:animEffect transition="in" filter="box(out)">
                                      <p:cBhvr>
                                        <p:cTn id="42" dur="2000"/>
                                        <p:tgtEl>
                                          <p:spTgt spid="2056"/>
                                        </p:tgtEl>
                                      </p:cBhvr>
                                    </p:animEffect>
                                  </p:childTnLst>
                                </p:cTn>
                              </p:par>
                            </p:childTnLst>
                          </p:cTn>
                        </p:par>
                        <p:par>
                          <p:cTn id="43" fill="hold" nodeType="afterGroup">
                            <p:stCondLst>
                              <p:cond delay="17000"/>
                            </p:stCondLst>
                            <p:childTnLst>
                              <p:par>
                                <p:cTn id="44" presetID="4" presetClass="entr" presetSubtype="32" fill="hold" nodeType="afterEffect">
                                  <p:stCondLst>
                                    <p:cond delay="0"/>
                                  </p:stCondLst>
                                  <p:childTnLst>
                                    <p:set>
                                      <p:cBhvr>
                                        <p:cTn id="45" dur="1" fill="hold">
                                          <p:stCondLst>
                                            <p:cond delay="0"/>
                                          </p:stCondLst>
                                        </p:cTn>
                                        <p:tgtEl>
                                          <p:spTgt spid="2060"/>
                                        </p:tgtEl>
                                        <p:attrNameLst>
                                          <p:attrName>style.visibility</p:attrName>
                                        </p:attrNameLst>
                                      </p:cBhvr>
                                      <p:to>
                                        <p:strVal val="visible"/>
                                      </p:to>
                                    </p:set>
                                    <p:animEffect transition="in" filter="box(out)">
                                      <p:cBhvr>
                                        <p:cTn id="46" dur="2000"/>
                                        <p:tgtEl>
                                          <p:spTgt spid="2060"/>
                                        </p:tgtEl>
                                      </p:cBhvr>
                                    </p:animEffect>
                                  </p:childTnLst>
                                </p:cTn>
                              </p:par>
                            </p:childTnLst>
                          </p:cTn>
                        </p:par>
                        <p:par>
                          <p:cTn id="47" fill="hold" nodeType="afterGroup">
                            <p:stCondLst>
                              <p:cond delay="19000"/>
                            </p:stCondLst>
                            <p:childTnLst>
                              <p:par>
                                <p:cTn id="48" presetID="4" presetClass="entr" presetSubtype="32" fill="hold" nodeType="afterEffect">
                                  <p:stCondLst>
                                    <p:cond delay="0"/>
                                  </p:stCondLst>
                                  <p:childTnLst>
                                    <p:set>
                                      <p:cBhvr>
                                        <p:cTn id="49" dur="1" fill="hold">
                                          <p:stCondLst>
                                            <p:cond delay="0"/>
                                          </p:stCondLst>
                                        </p:cTn>
                                        <p:tgtEl>
                                          <p:spTgt spid="2059"/>
                                        </p:tgtEl>
                                        <p:attrNameLst>
                                          <p:attrName>style.visibility</p:attrName>
                                        </p:attrNameLst>
                                      </p:cBhvr>
                                      <p:to>
                                        <p:strVal val="visible"/>
                                      </p:to>
                                    </p:set>
                                    <p:animEffect transition="in" filter="box(out)">
                                      <p:cBhvr>
                                        <p:cTn id="50" dur="2000"/>
                                        <p:tgtEl>
                                          <p:spTgt spid="2059"/>
                                        </p:tgtEl>
                                      </p:cBhvr>
                                    </p:animEffect>
                                  </p:childTnLst>
                                </p:cTn>
                              </p:par>
                            </p:childTnLst>
                          </p:cTn>
                        </p:par>
                        <p:par>
                          <p:cTn id="51" fill="hold" nodeType="afterGroup">
                            <p:stCondLst>
                              <p:cond delay="21000"/>
                            </p:stCondLst>
                            <p:childTnLst>
                              <p:par>
                                <p:cTn id="52" presetID="4" presetClass="entr" presetSubtype="32" fill="hold" nodeType="afterEffect">
                                  <p:stCondLst>
                                    <p:cond delay="0"/>
                                  </p:stCondLst>
                                  <p:childTnLst>
                                    <p:set>
                                      <p:cBhvr>
                                        <p:cTn id="53" dur="1" fill="hold">
                                          <p:stCondLst>
                                            <p:cond delay="0"/>
                                          </p:stCondLst>
                                        </p:cTn>
                                        <p:tgtEl>
                                          <p:spTgt spid="2061"/>
                                        </p:tgtEl>
                                        <p:attrNameLst>
                                          <p:attrName>style.visibility</p:attrName>
                                        </p:attrNameLst>
                                      </p:cBhvr>
                                      <p:to>
                                        <p:strVal val="visible"/>
                                      </p:to>
                                    </p:set>
                                    <p:animEffect transition="in" filter="box(out)">
                                      <p:cBhvr>
                                        <p:cTn id="54" dur="2000"/>
                                        <p:tgtEl>
                                          <p:spTgt spid="20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D2CAE109-6DB4-1B8E-25AE-C0BB8EF6E9BE}"/>
              </a:ext>
            </a:extLst>
          </p:cNvPr>
          <p:cNvSpPr>
            <a:spLocks noGrp="1" noChangeArrowheads="1"/>
          </p:cNvSpPr>
          <p:nvPr>
            <p:ph type="title"/>
          </p:nvPr>
        </p:nvSpPr>
        <p:spPr>
          <a:xfrm>
            <a:off x="457200" y="0"/>
            <a:ext cx="8229600" cy="533400"/>
          </a:xfrm>
        </p:spPr>
        <p:txBody>
          <a:bodyPr/>
          <a:lstStyle/>
          <a:p>
            <a:r>
              <a:rPr lang="en-US" altLang="en-US" sz="2800"/>
              <a:t>The Progressive Era with Mr. Green</a:t>
            </a:r>
          </a:p>
        </p:txBody>
      </p:sp>
      <p:pic>
        <p:nvPicPr>
          <p:cNvPr id="7171" name="i0Q4zPR4G7M">
            <a:extLst>
              <a:ext uri="{FF2B5EF4-FFF2-40B4-BE49-F238E27FC236}">
                <a16:creationId xmlns:a16="http://schemas.microsoft.com/office/drawing/2014/main" id="{38FF3D94-ED7B-892E-09DA-EB27B5A23C15}"/>
              </a:ext>
            </a:extLst>
          </p:cNvPr>
          <p:cNvPicPr>
            <a:picLocks noGrp="1" noRot="1" noChangeAspect="1" noChangeArrowheads="1"/>
          </p:cNvPicPr>
          <p:nvPr>
            <p:ph idx="1"/>
            <a:videoFile r:link="rId1"/>
          </p:nvPr>
        </p:nvPicPr>
        <p:blipFill>
          <a:blip r:embed="rId3">
            <a:extLst>
              <a:ext uri="{28A0092B-C50C-407E-A947-70E740481C1C}">
                <a14:useLocalDpi xmlns:a14="http://schemas.microsoft.com/office/drawing/2010/main" val="0"/>
              </a:ext>
            </a:extLst>
          </a:blip>
          <a:srcRect/>
          <a:stretch>
            <a:fillRect/>
          </a:stretch>
        </p:blipFill>
        <p:spPr>
          <a:xfrm>
            <a:off x="381000" y="838200"/>
            <a:ext cx="8382000" cy="5638800"/>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171"/>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7171"/>
                                        </p:tgtEl>
                                      </p:cBhvr>
                                    </p:cmd>
                                  </p:childTnLst>
                                </p:cTn>
                              </p:par>
                            </p:childTnLst>
                          </p:cTn>
                        </p:par>
                      </p:childTnLst>
                    </p:cTn>
                  </p:par>
                </p:childTnLst>
              </p:cTn>
              <p:nextCondLst>
                <p:cond evt="onClick" delay="0">
                  <p:tgtEl>
                    <p:spTgt spid="7171"/>
                  </p:tgtEl>
                </p:cond>
              </p:nextCondLst>
            </p:seq>
            <p:video>
              <p:cMediaNode vol="80000">
                <p:cTn id="7" fill="hold" display="0">
                  <p:stCondLst>
                    <p:cond delay="indefinite"/>
                  </p:stCondLst>
                </p:cTn>
                <p:tgtEl>
                  <p:spTgt spid="7171"/>
                </p:tgtEl>
              </p:cMediaNode>
            </p:video>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Content Placeholder 3">
            <a:extLst>
              <a:ext uri="{FF2B5EF4-FFF2-40B4-BE49-F238E27FC236}">
                <a16:creationId xmlns:a16="http://schemas.microsoft.com/office/drawing/2014/main" id="{9D2DAE7D-4DF4-F19E-1A63-59F86028D28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38163" y="376238"/>
            <a:ext cx="8067675" cy="6105525"/>
          </a:xfrm>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3">
            <a:extLst>
              <a:ext uri="{FF2B5EF4-FFF2-40B4-BE49-F238E27FC236}">
                <a16:creationId xmlns:a16="http://schemas.microsoft.com/office/drawing/2014/main" id="{C93FEEC8-F33D-CA4D-DC16-AE02E1D47E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340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0F27BEDC-72DE-8ADD-B330-D321BB4DF361}"/>
              </a:ext>
            </a:extLst>
          </p:cNvPr>
          <p:cNvSpPr txBox="1">
            <a:spLocks noChangeArrowheads="1"/>
          </p:cNvSpPr>
          <p:nvPr/>
        </p:nvSpPr>
        <p:spPr bwMode="auto">
          <a:xfrm rot="-495365">
            <a:off x="2452688" y="1978025"/>
            <a:ext cx="42386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a:solidFill>
                  <a:srgbClr val="FF0000"/>
                </a:solidFill>
              </a:rPr>
              <a:t>Not a government take over</a:t>
            </a:r>
          </a:p>
        </p:txBody>
      </p:sp>
      <p:sp>
        <p:nvSpPr>
          <p:cNvPr id="103428" name="Rectangle 5">
            <a:extLst>
              <a:ext uri="{FF2B5EF4-FFF2-40B4-BE49-F238E27FC236}">
                <a16:creationId xmlns:a16="http://schemas.microsoft.com/office/drawing/2014/main" id="{B771BAAC-DE5C-CDB7-B5A4-4F2D32BA6EFB}"/>
              </a:ext>
            </a:extLst>
          </p:cNvPr>
          <p:cNvSpPr>
            <a:spLocks noChangeArrowheads="1"/>
          </p:cNvSpPr>
          <p:nvPr/>
        </p:nvSpPr>
        <p:spPr bwMode="auto">
          <a:xfrm>
            <a:off x="76200" y="0"/>
            <a:ext cx="90678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100"/>
              <a:t>On January 1 1984 AT&amp;T became a long-distance company, while seven regional Bell Operating Companies (RBOCs) took control of the nation's local phone networks. </a:t>
            </a:r>
          </a:p>
          <a:p>
            <a:pPr>
              <a:spcBef>
                <a:spcPct val="0"/>
              </a:spcBef>
              <a:buFontTx/>
              <a:buNone/>
            </a:pPr>
            <a:r>
              <a:rPr lang="en-US" altLang="en-US" sz="2100"/>
              <a:t>The break up of the telephone                   monopoly was a big event.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4">
            <a:extLst>
              <a:ext uri="{FF2B5EF4-FFF2-40B4-BE49-F238E27FC236}">
                <a16:creationId xmlns:a16="http://schemas.microsoft.com/office/drawing/2014/main" id="{96B291D6-682A-FA2A-E200-AC35D37FE72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228600"/>
            <a:ext cx="44704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1" name="TextBox 1">
            <a:extLst>
              <a:ext uri="{FF2B5EF4-FFF2-40B4-BE49-F238E27FC236}">
                <a16:creationId xmlns:a16="http://schemas.microsoft.com/office/drawing/2014/main" id="{A0D7D77D-B71B-2F28-25B4-FBD81D32D5B5}"/>
              </a:ext>
            </a:extLst>
          </p:cNvPr>
          <p:cNvSpPr txBox="1">
            <a:spLocks noChangeArrowheads="1"/>
          </p:cNvSpPr>
          <p:nvPr/>
        </p:nvSpPr>
        <p:spPr bwMode="auto">
          <a:xfrm>
            <a:off x="185738" y="4876800"/>
            <a:ext cx="44196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t>How do these cartoons illustrate TR view on how monopolies (trusts) should be treated by the federal govt?</a:t>
            </a:r>
          </a:p>
        </p:txBody>
      </p:sp>
      <p:pic>
        <p:nvPicPr>
          <p:cNvPr id="104452" name="Picture 6" descr="Related image">
            <a:extLst>
              <a:ext uri="{FF2B5EF4-FFF2-40B4-BE49-F238E27FC236}">
                <a16:creationId xmlns:a16="http://schemas.microsoft.com/office/drawing/2014/main" id="{CC362A6A-59C6-C5CE-04A7-44AFBB8015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228600"/>
            <a:ext cx="4586287"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6" descr="Related image">
            <a:extLst>
              <a:ext uri="{FF2B5EF4-FFF2-40B4-BE49-F238E27FC236}">
                <a16:creationId xmlns:a16="http://schemas.microsoft.com/office/drawing/2014/main" id="{EA1016EA-C4DD-1CBE-E645-CB370C4691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14288"/>
            <a:ext cx="4565650" cy="487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5" name="Rectangle 1">
            <a:extLst>
              <a:ext uri="{FF2B5EF4-FFF2-40B4-BE49-F238E27FC236}">
                <a16:creationId xmlns:a16="http://schemas.microsoft.com/office/drawing/2014/main" id="{51C192A4-CDFF-4659-94BB-57D20F9E1807}"/>
              </a:ext>
            </a:extLst>
          </p:cNvPr>
          <p:cNvSpPr>
            <a:spLocks noChangeArrowheads="1"/>
          </p:cNvSpPr>
          <p:nvPr/>
        </p:nvSpPr>
        <p:spPr bwMode="auto">
          <a:xfrm>
            <a:off x="0" y="5103813"/>
            <a:ext cx="914400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t>What is the overall message of this cartoon?</a:t>
            </a:r>
          </a:p>
          <a:p>
            <a:pPr>
              <a:spcBef>
                <a:spcPct val="0"/>
              </a:spcBef>
              <a:buFontTx/>
              <a:buNone/>
            </a:pPr>
            <a:r>
              <a:rPr lang="en-US" altLang="en-US" sz="1800"/>
              <a:t>The cartoon shows that Teddy Roosevelt believed there were "good trusts" and "bad trusts" and that he set out to </a:t>
            </a:r>
            <a:r>
              <a:rPr lang="en-US" altLang="en-US" sz="1800" b="1">
                <a:solidFill>
                  <a:srgbClr val="FF0000"/>
                </a:solidFill>
              </a:rPr>
              <a:t>STOP </a:t>
            </a:r>
            <a:r>
              <a:rPr lang="en-US" altLang="en-US" sz="1800"/>
              <a:t>the "</a:t>
            </a:r>
            <a:r>
              <a:rPr lang="en-US" altLang="en-US" sz="1800" b="1">
                <a:solidFill>
                  <a:srgbClr val="FF0000"/>
                </a:solidFill>
              </a:rPr>
              <a:t>bad trusts</a:t>
            </a:r>
            <a:r>
              <a:rPr lang="en-US" altLang="en-US" sz="1800"/>
              <a:t>". He cracked down on bad trusts by </a:t>
            </a:r>
            <a:r>
              <a:rPr lang="en-US" altLang="en-US" sz="1800" b="1">
                <a:solidFill>
                  <a:srgbClr val="FF0000"/>
                </a:solidFill>
              </a:rPr>
              <a:t>dissolving them</a:t>
            </a:r>
            <a:r>
              <a:rPr lang="en-US" altLang="en-US" sz="1800"/>
              <a:t>. He had no wish to take down the "good trusts," but the trusts that were destroyed by Teddy Roosevelt became symbols, so that other trusts would reform themselves.</a:t>
            </a:r>
          </a:p>
        </p:txBody>
      </p:sp>
      <p:sp>
        <p:nvSpPr>
          <p:cNvPr id="6" name="Oval 5">
            <a:extLst>
              <a:ext uri="{FF2B5EF4-FFF2-40B4-BE49-F238E27FC236}">
                <a16:creationId xmlns:a16="http://schemas.microsoft.com/office/drawing/2014/main" id="{AB507FBF-5121-500F-7B73-59808888DBBB}"/>
              </a:ext>
            </a:extLst>
          </p:cNvPr>
          <p:cNvSpPr>
            <a:spLocks noChangeArrowheads="1"/>
          </p:cNvSpPr>
          <p:nvPr/>
        </p:nvSpPr>
        <p:spPr bwMode="auto">
          <a:xfrm rot="-1067085">
            <a:off x="103188" y="2860675"/>
            <a:ext cx="838200" cy="457200"/>
          </a:xfrm>
          <a:prstGeom prst="ellipse">
            <a:avLst/>
          </a:prstGeom>
          <a:noFill/>
          <a:ln w="3175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en-US" altLang="en-US" sz="2400"/>
          </a:p>
        </p:txBody>
      </p:sp>
      <p:sp>
        <p:nvSpPr>
          <p:cNvPr id="7" name="Oval 6">
            <a:extLst>
              <a:ext uri="{FF2B5EF4-FFF2-40B4-BE49-F238E27FC236}">
                <a16:creationId xmlns:a16="http://schemas.microsoft.com/office/drawing/2014/main" id="{8C2CD47A-C4C5-9129-FDC1-E9D6B597A0C7}"/>
              </a:ext>
            </a:extLst>
          </p:cNvPr>
          <p:cNvSpPr>
            <a:spLocks noChangeArrowheads="1"/>
          </p:cNvSpPr>
          <p:nvPr/>
        </p:nvSpPr>
        <p:spPr bwMode="auto">
          <a:xfrm rot="279042">
            <a:off x="1246188" y="3182938"/>
            <a:ext cx="1479550" cy="730250"/>
          </a:xfrm>
          <a:prstGeom prst="ellipse">
            <a:avLst/>
          </a:prstGeom>
          <a:noFill/>
          <a:ln w="3175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en-US" altLang="en-US" sz="2400"/>
          </a:p>
        </p:txBody>
      </p:sp>
      <p:sp>
        <p:nvSpPr>
          <p:cNvPr id="105478" name="Rectangle 2">
            <a:extLst>
              <a:ext uri="{FF2B5EF4-FFF2-40B4-BE49-F238E27FC236}">
                <a16:creationId xmlns:a16="http://schemas.microsoft.com/office/drawing/2014/main" id="{2067C5F6-0BB6-6E75-1B2B-E978139B5409}"/>
              </a:ext>
            </a:extLst>
          </p:cNvPr>
          <p:cNvSpPr>
            <a:spLocks noChangeArrowheads="1"/>
          </p:cNvSpPr>
          <p:nvPr/>
        </p:nvSpPr>
        <p:spPr bwMode="auto">
          <a:xfrm>
            <a:off x="4678363" y="1225550"/>
            <a:ext cx="40640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t>What does each "character" in the cartoon represent?</a:t>
            </a:r>
          </a:p>
          <a:p>
            <a:pPr>
              <a:spcBef>
                <a:spcPct val="0"/>
              </a:spcBef>
              <a:buFontTx/>
              <a:buNone/>
            </a:pPr>
            <a:r>
              <a:rPr lang="en-US" altLang="en-US" sz="1800"/>
              <a:t>The man in the middle with a rifle represents </a:t>
            </a:r>
            <a:r>
              <a:rPr lang="en-US" altLang="en-US" sz="1800" b="1"/>
              <a:t>Teddy Roosevelt</a:t>
            </a:r>
            <a:r>
              <a:rPr lang="en-US" altLang="en-US" sz="1800"/>
              <a:t>. The </a:t>
            </a:r>
            <a:r>
              <a:rPr lang="en-US" altLang="en-US" sz="1800" b="1"/>
              <a:t>bears represents trusts</a:t>
            </a:r>
            <a:r>
              <a:rPr lang="en-US" altLang="en-US" sz="1800"/>
              <a:t>. The bear labeled "</a:t>
            </a:r>
            <a:r>
              <a:rPr lang="en-US" altLang="en-US" sz="1800" b="1"/>
              <a:t>bad trust</a:t>
            </a:r>
            <a:r>
              <a:rPr lang="en-US" altLang="en-US" sz="1800"/>
              <a:t>" represents the corrupt trusts whereas the bear labeled "</a:t>
            </a:r>
            <a:r>
              <a:rPr lang="en-US" altLang="en-US" sz="1800" b="1"/>
              <a:t>good trusts</a:t>
            </a:r>
            <a:r>
              <a:rPr lang="en-US" altLang="en-US" sz="1800"/>
              <a:t>" represents the trusts that are not as corrupt  The </a:t>
            </a:r>
            <a:r>
              <a:rPr lang="en-US" altLang="en-US" sz="1800" b="1"/>
              <a:t>bear that is not labeled </a:t>
            </a:r>
            <a:r>
              <a:rPr lang="en-US" altLang="en-US" sz="1800"/>
              <a:t>on the right side is considered a hard-working, non-corrupt corporations.</a:t>
            </a:r>
          </a:p>
        </p:txBody>
      </p:sp>
      <p:pic>
        <p:nvPicPr>
          <p:cNvPr id="105479" name="Picture 7">
            <a:extLst>
              <a:ext uri="{FF2B5EF4-FFF2-40B4-BE49-F238E27FC236}">
                <a16:creationId xmlns:a16="http://schemas.microsoft.com/office/drawing/2014/main" id="{90989B7F-ACBC-2BD5-F7F6-951F8C1868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2175" y="0"/>
            <a:ext cx="3386138"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5480" name="Straight Arrow Connector 11">
            <a:extLst>
              <a:ext uri="{FF2B5EF4-FFF2-40B4-BE49-F238E27FC236}">
                <a16:creationId xmlns:a16="http://schemas.microsoft.com/office/drawing/2014/main" id="{1261F2C7-613F-F494-5754-149360E224B4}"/>
              </a:ext>
            </a:extLst>
          </p:cNvPr>
          <p:cNvCxnSpPr>
            <a:cxnSpLocks/>
          </p:cNvCxnSpPr>
          <p:nvPr/>
        </p:nvCxnSpPr>
        <p:spPr bwMode="auto">
          <a:xfrm>
            <a:off x="4040188" y="2667000"/>
            <a:ext cx="638175" cy="1108075"/>
          </a:xfrm>
          <a:prstGeom prst="straightConnector1">
            <a:avLst/>
          </a:prstGeom>
          <a:noFill/>
          <a:ln w="4445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5481" name="Isosceles Triangle 14">
            <a:extLst>
              <a:ext uri="{FF2B5EF4-FFF2-40B4-BE49-F238E27FC236}">
                <a16:creationId xmlns:a16="http://schemas.microsoft.com/office/drawing/2014/main" id="{3DFF5C20-C3D2-B950-D19E-60858186E679}"/>
              </a:ext>
            </a:extLst>
          </p:cNvPr>
          <p:cNvSpPr>
            <a:spLocks noChangeArrowheads="1"/>
          </p:cNvSpPr>
          <p:nvPr/>
        </p:nvSpPr>
        <p:spPr bwMode="auto">
          <a:xfrm rot="8665235">
            <a:off x="4478338" y="3636963"/>
            <a:ext cx="366712" cy="185737"/>
          </a:xfrm>
          <a:prstGeom prst="triangle">
            <a:avLst>
              <a:gd name="adj" fmla="val 500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en-US" altLang="en-US" sz="2400"/>
          </a:p>
        </p:txBody>
      </p:sp>
      <p:pic>
        <p:nvPicPr>
          <p:cNvPr id="4" name="Picture 3">
            <a:extLst>
              <a:ext uri="{FF2B5EF4-FFF2-40B4-BE49-F238E27FC236}">
                <a16:creationId xmlns:a16="http://schemas.microsoft.com/office/drawing/2014/main" id="{F3A283BA-41B7-8059-966E-5F5D771B5F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401612">
            <a:off x="996950" y="273050"/>
            <a:ext cx="5049838" cy="627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31" presetClass="exit" presetSubtype="0" fill="hold" nodeType="clickEffect">
                                  <p:stCondLst>
                                    <p:cond delay="0"/>
                                  </p:stCondLst>
                                  <p:childTnLst>
                                    <p:anim calcmode="lin" valueType="num">
                                      <p:cBhvr>
                                        <p:cTn id="27" dur="1000"/>
                                        <p:tgtEl>
                                          <p:spTgt spid="4"/>
                                        </p:tgtEl>
                                        <p:attrNameLst>
                                          <p:attrName>ppt_w</p:attrName>
                                        </p:attrNameLst>
                                      </p:cBhvr>
                                      <p:tavLst>
                                        <p:tav tm="0">
                                          <p:val>
                                            <p:strVal val="ppt_w"/>
                                          </p:val>
                                        </p:tav>
                                        <p:tav tm="100000">
                                          <p:val>
                                            <p:fltVal val="0"/>
                                          </p:val>
                                        </p:tav>
                                      </p:tavLst>
                                    </p:anim>
                                    <p:anim calcmode="lin" valueType="num">
                                      <p:cBhvr>
                                        <p:cTn id="28" dur="1000"/>
                                        <p:tgtEl>
                                          <p:spTgt spid="4"/>
                                        </p:tgtEl>
                                        <p:attrNameLst>
                                          <p:attrName>ppt_h</p:attrName>
                                        </p:attrNameLst>
                                      </p:cBhvr>
                                      <p:tavLst>
                                        <p:tav tm="0">
                                          <p:val>
                                            <p:strVal val="ppt_h"/>
                                          </p:val>
                                        </p:tav>
                                        <p:tav tm="100000">
                                          <p:val>
                                            <p:fltVal val="0"/>
                                          </p:val>
                                        </p:tav>
                                      </p:tavLst>
                                    </p:anim>
                                    <p:anim calcmode="lin" valueType="num">
                                      <p:cBhvr>
                                        <p:cTn id="29" dur="1000"/>
                                        <p:tgtEl>
                                          <p:spTgt spid="4"/>
                                        </p:tgtEl>
                                        <p:attrNameLst>
                                          <p:attrName>style.rotation</p:attrName>
                                        </p:attrNameLst>
                                      </p:cBhvr>
                                      <p:tavLst>
                                        <p:tav tm="0">
                                          <p:val>
                                            <p:fltVal val="0"/>
                                          </p:val>
                                        </p:tav>
                                        <p:tav tm="100000">
                                          <p:val>
                                            <p:fltVal val="90"/>
                                          </p:val>
                                        </p:tav>
                                      </p:tavLst>
                                    </p:anim>
                                    <p:animEffect transition="out" filter="fade">
                                      <p:cBhvr>
                                        <p:cTn id="30" dur="1000"/>
                                        <p:tgtEl>
                                          <p:spTgt spid="4"/>
                                        </p:tgtEl>
                                      </p:cBhvr>
                                    </p:animEffect>
                                    <p:set>
                                      <p:cBhvr>
                                        <p:cTn id="31"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a:extLst>
              <a:ext uri="{FF2B5EF4-FFF2-40B4-BE49-F238E27FC236}">
                <a16:creationId xmlns:a16="http://schemas.microsoft.com/office/drawing/2014/main" id="{3C148678-8F0C-5502-0F96-1DCA2B16A05D}"/>
              </a:ext>
            </a:extLst>
          </p:cNvPr>
          <p:cNvSpPr>
            <a:spLocks noGrp="1" noChangeArrowheads="1"/>
          </p:cNvSpPr>
          <p:nvPr>
            <p:ph type="title"/>
          </p:nvPr>
        </p:nvSpPr>
        <p:spPr>
          <a:xfrm>
            <a:off x="685800" y="0"/>
            <a:ext cx="7696200" cy="381000"/>
          </a:xfrm>
        </p:spPr>
        <p:txBody>
          <a:bodyPr/>
          <a:lstStyle/>
          <a:p>
            <a:r>
              <a:rPr lang="en-US" altLang="en-US" sz="2800"/>
              <a:t>Roosevelt Versus the Trusts</a:t>
            </a:r>
          </a:p>
        </p:txBody>
      </p:sp>
      <p:pic>
        <p:nvPicPr>
          <p:cNvPr id="106499" name="Picture 4">
            <a:extLst>
              <a:ext uri="{FF2B5EF4-FFF2-40B4-BE49-F238E27FC236}">
                <a16:creationId xmlns:a16="http://schemas.microsoft.com/office/drawing/2014/main" id="{93EFCD5D-3160-38FD-1845-1DC144673F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81000"/>
            <a:ext cx="8610600" cy="5575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106500" name="TextBox 2">
            <a:extLst>
              <a:ext uri="{FF2B5EF4-FFF2-40B4-BE49-F238E27FC236}">
                <a16:creationId xmlns:a16="http://schemas.microsoft.com/office/drawing/2014/main" id="{550289F6-99D9-A4E4-4D20-F3AF0FA6C648}"/>
              </a:ext>
            </a:extLst>
          </p:cNvPr>
          <p:cNvSpPr txBox="1">
            <a:spLocks noChangeArrowheads="1"/>
          </p:cNvSpPr>
          <p:nvPr/>
        </p:nvSpPr>
        <p:spPr bwMode="auto">
          <a:xfrm>
            <a:off x="76200" y="6032500"/>
            <a:ext cx="89154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700"/>
              <a:t>What do the giants in the political cartoon represent?</a:t>
            </a:r>
          </a:p>
          <a:p>
            <a:pPr>
              <a:spcBef>
                <a:spcPct val="0"/>
              </a:spcBef>
              <a:buFontTx/>
              <a:buNone/>
            </a:pPr>
            <a:r>
              <a:rPr lang="en-US" altLang="en-US" sz="1700"/>
              <a:t>What point does the cartoon make by picturing Roosevelt as tiny in relation to the giants?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Content Placeholder 3">
            <a:extLst>
              <a:ext uri="{FF2B5EF4-FFF2-40B4-BE49-F238E27FC236}">
                <a16:creationId xmlns:a16="http://schemas.microsoft.com/office/drawing/2014/main" id="{1FABEE2E-CE7B-8909-717A-3A4B540734D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85800" y="0"/>
            <a:ext cx="7024688" cy="5018088"/>
          </a:xfrm>
        </p:spPr>
      </p:pic>
      <p:sp>
        <p:nvSpPr>
          <p:cNvPr id="5" name="TextBox 4">
            <a:extLst>
              <a:ext uri="{FF2B5EF4-FFF2-40B4-BE49-F238E27FC236}">
                <a16:creationId xmlns:a16="http://schemas.microsoft.com/office/drawing/2014/main" id="{4F3524BD-4E46-285E-C23E-317C9ECFF8F9}"/>
              </a:ext>
            </a:extLst>
          </p:cNvPr>
          <p:cNvSpPr txBox="1"/>
          <p:nvPr/>
        </p:nvSpPr>
        <p:spPr>
          <a:xfrm>
            <a:off x="685800" y="5018088"/>
            <a:ext cx="7916863" cy="1477962"/>
          </a:xfrm>
          <a:prstGeom prst="rect">
            <a:avLst/>
          </a:prstGeom>
          <a:noFill/>
        </p:spPr>
        <p:txBody>
          <a:bodyPr wrap="none">
            <a:spAutoFit/>
          </a:bodyPr>
          <a:lstStyle/>
          <a:p>
            <a:pPr>
              <a:defRPr/>
            </a:pPr>
            <a:r>
              <a:rPr lang="en-US" sz="1800" dirty="0"/>
              <a:t>Which statement best describes the cartoon</a:t>
            </a:r>
          </a:p>
          <a:p>
            <a:pPr>
              <a:defRPr/>
            </a:pPr>
            <a:r>
              <a:rPr lang="en-US" sz="1800" dirty="0"/>
              <a:t>a.  Monopolies must be destroyed even with violence.</a:t>
            </a:r>
          </a:p>
          <a:p>
            <a:pPr marL="342900" indent="-342900">
              <a:buFontTx/>
              <a:buAutoNum type="alphaLcPeriod" startAt="2"/>
              <a:defRPr/>
            </a:pPr>
            <a:r>
              <a:rPr lang="en-US" sz="1800" dirty="0"/>
              <a:t>Monopolies should be brought under direct control of the federal govt.</a:t>
            </a:r>
          </a:p>
          <a:p>
            <a:pPr marL="342900" indent="-342900">
              <a:buFontTx/>
              <a:buAutoNum type="alphaLcPeriod" startAt="2"/>
              <a:defRPr/>
            </a:pPr>
            <a:r>
              <a:rPr lang="en-US" sz="1800" dirty="0"/>
              <a:t>Monopolies should be broken up into smaller companies.</a:t>
            </a:r>
          </a:p>
          <a:p>
            <a:pPr marL="342900" indent="-342900">
              <a:buFontTx/>
              <a:buAutoNum type="alphaLcPeriod" startAt="2"/>
              <a:defRPr/>
            </a:pPr>
            <a:r>
              <a:rPr lang="en-US" sz="1800" dirty="0"/>
              <a:t>Monopolies that misbehave should be broken up into smaller companies.</a:t>
            </a:r>
          </a:p>
        </p:txBody>
      </p:sp>
      <p:sp>
        <p:nvSpPr>
          <p:cNvPr id="3" name="Oval 2">
            <a:extLst>
              <a:ext uri="{FF2B5EF4-FFF2-40B4-BE49-F238E27FC236}">
                <a16:creationId xmlns:a16="http://schemas.microsoft.com/office/drawing/2014/main" id="{041BA72D-5E4E-F1B9-FB57-6021FEFB53B0}"/>
              </a:ext>
            </a:extLst>
          </p:cNvPr>
          <p:cNvSpPr>
            <a:spLocks noChangeArrowheads="1"/>
          </p:cNvSpPr>
          <p:nvPr/>
        </p:nvSpPr>
        <p:spPr bwMode="auto">
          <a:xfrm>
            <a:off x="709613" y="6164263"/>
            <a:ext cx="381000" cy="331787"/>
          </a:xfrm>
          <a:prstGeom prst="ellipse">
            <a:avLst/>
          </a:prstGeom>
          <a:noFill/>
          <a:ln w="3175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en-US" altLang="en-US" sz="2400"/>
          </a:p>
        </p:txBody>
      </p:sp>
      <p:pic>
        <p:nvPicPr>
          <p:cNvPr id="6" name="Content Placeholder 3">
            <a:extLst>
              <a:ext uri="{FF2B5EF4-FFF2-40B4-BE49-F238E27FC236}">
                <a16:creationId xmlns:a16="http://schemas.microsoft.com/office/drawing/2014/main" id="{66D3F6FE-80BF-3A1A-0033-285CEC90C0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0538" y="-76200"/>
            <a:ext cx="4876800" cy="5018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80">
                                          <p:stCondLst>
                                            <p:cond delay="0"/>
                                          </p:stCondLst>
                                        </p:cTn>
                                        <p:tgtEl>
                                          <p:spTgt spid="3"/>
                                        </p:tgtEl>
                                      </p:cBhvr>
                                    </p:animEffect>
                                    <p:anim calcmode="lin" valueType="num">
                                      <p:cBhvr>
                                        <p:cTn id="1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1" dur="26">
                                          <p:stCondLst>
                                            <p:cond delay="650"/>
                                          </p:stCondLst>
                                        </p:cTn>
                                        <p:tgtEl>
                                          <p:spTgt spid="3"/>
                                        </p:tgtEl>
                                      </p:cBhvr>
                                      <p:to x="100000" y="60000"/>
                                    </p:animScale>
                                    <p:animScale>
                                      <p:cBhvr>
                                        <p:cTn id="22" dur="166" decel="50000">
                                          <p:stCondLst>
                                            <p:cond delay="676"/>
                                          </p:stCondLst>
                                        </p:cTn>
                                        <p:tgtEl>
                                          <p:spTgt spid="3"/>
                                        </p:tgtEl>
                                      </p:cBhvr>
                                      <p:to x="100000" y="100000"/>
                                    </p:animScale>
                                    <p:animScale>
                                      <p:cBhvr>
                                        <p:cTn id="23" dur="26">
                                          <p:stCondLst>
                                            <p:cond delay="1312"/>
                                          </p:stCondLst>
                                        </p:cTn>
                                        <p:tgtEl>
                                          <p:spTgt spid="3"/>
                                        </p:tgtEl>
                                      </p:cBhvr>
                                      <p:to x="100000" y="80000"/>
                                    </p:animScale>
                                    <p:animScale>
                                      <p:cBhvr>
                                        <p:cTn id="24" dur="166" decel="50000">
                                          <p:stCondLst>
                                            <p:cond delay="1338"/>
                                          </p:stCondLst>
                                        </p:cTn>
                                        <p:tgtEl>
                                          <p:spTgt spid="3"/>
                                        </p:tgtEl>
                                      </p:cBhvr>
                                      <p:to x="100000" y="100000"/>
                                    </p:animScale>
                                    <p:animScale>
                                      <p:cBhvr>
                                        <p:cTn id="25" dur="26">
                                          <p:stCondLst>
                                            <p:cond delay="1642"/>
                                          </p:stCondLst>
                                        </p:cTn>
                                        <p:tgtEl>
                                          <p:spTgt spid="3"/>
                                        </p:tgtEl>
                                      </p:cBhvr>
                                      <p:to x="100000" y="90000"/>
                                    </p:animScale>
                                    <p:animScale>
                                      <p:cBhvr>
                                        <p:cTn id="26" dur="166" decel="50000">
                                          <p:stCondLst>
                                            <p:cond delay="1668"/>
                                          </p:stCondLst>
                                        </p:cTn>
                                        <p:tgtEl>
                                          <p:spTgt spid="3"/>
                                        </p:tgtEl>
                                      </p:cBhvr>
                                      <p:to x="100000" y="100000"/>
                                    </p:animScale>
                                    <p:animScale>
                                      <p:cBhvr>
                                        <p:cTn id="27" dur="26">
                                          <p:stCondLst>
                                            <p:cond delay="1808"/>
                                          </p:stCondLst>
                                        </p:cTn>
                                        <p:tgtEl>
                                          <p:spTgt spid="3"/>
                                        </p:tgtEl>
                                      </p:cBhvr>
                                      <p:to x="100000" y="95000"/>
                                    </p:animScale>
                                    <p:animScale>
                                      <p:cBhvr>
                                        <p:cTn id="28"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Content Placeholder 3">
            <a:extLst>
              <a:ext uri="{FF2B5EF4-FFF2-40B4-BE49-F238E27FC236}">
                <a16:creationId xmlns:a16="http://schemas.microsoft.com/office/drawing/2014/main" id="{6D0E9A28-0C4D-9AA0-0FFE-9DC65165D20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65163" y="0"/>
            <a:ext cx="7024687" cy="5018088"/>
          </a:xfrm>
        </p:spPr>
      </p:pic>
      <p:sp>
        <p:nvSpPr>
          <p:cNvPr id="108547" name="TextBox 4">
            <a:extLst>
              <a:ext uri="{FF2B5EF4-FFF2-40B4-BE49-F238E27FC236}">
                <a16:creationId xmlns:a16="http://schemas.microsoft.com/office/drawing/2014/main" id="{C0D15AD9-9C3B-7C00-AB3D-310B5608966C}"/>
              </a:ext>
            </a:extLst>
          </p:cNvPr>
          <p:cNvSpPr txBox="1">
            <a:spLocks noChangeArrowheads="1"/>
          </p:cNvSpPr>
          <p:nvPr/>
        </p:nvSpPr>
        <p:spPr bwMode="auto">
          <a:xfrm>
            <a:off x="173038" y="4926013"/>
            <a:ext cx="830580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In the cartoon above, President Theodore Roosevelt is depicted doing which of the following?</a:t>
            </a:r>
          </a:p>
          <a:p>
            <a:pPr>
              <a:spcBef>
                <a:spcPct val="0"/>
              </a:spcBef>
              <a:buFontTx/>
              <a:buNone/>
            </a:pPr>
            <a:r>
              <a:rPr lang="en-US" altLang="en-US" sz="1800" b="1"/>
              <a:t>A. Standing guard to protect big business</a:t>
            </a:r>
          </a:p>
          <a:p>
            <a:pPr>
              <a:spcBef>
                <a:spcPct val="0"/>
              </a:spcBef>
              <a:buFontTx/>
              <a:buNone/>
            </a:pPr>
            <a:r>
              <a:rPr lang="en-US" altLang="en-US" sz="1800" b="1"/>
              <a:t>B. Enforcing the Sherman Anti‐Trust Act</a:t>
            </a:r>
          </a:p>
          <a:p>
            <a:pPr>
              <a:spcBef>
                <a:spcPct val="0"/>
              </a:spcBef>
              <a:buFontTx/>
              <a:buNone/>
            </a:pPr>
            <a:r>
              <a:rPr lang="en-US" altLang="en-US" sz="1800" b="1"/>
              <a:t>C. Leading a government take‐over of large industries</a:t>
            </a:r>
          </a:p>
          <a:p>
            <a:pPr>
              <a:spcBef>
                <a:spcPct val="0"/>
              </a:spcBef>
              <a:buFontTx/>
              <a:buNone/>
            </a:pPr>
            <a:r>
              <a:rPr lang="en-US" altLang="en-US" sz="1800" b="1"/>
              <a:t>D. Putting an end to industries that might harm the environment</a:t>
            </a:r>
            <a:endParaRPr lang="en-US" altLang="en-US" sz="1400"/>
          </a:p>
        </p:txBody>
      </p:sp>
      <p:sp>
        <p:nvSpPr>
          <p:cNvPr id="3" name="Oval 2">
            <a:extLst>
              <a:ext uri="{FF2B5EF4-FFF2-40B4-BE49-F238E27FC236}">
                <a16:creationId xmlns:a16="http://schemas.microsoft.com/office/drawing/2014/main" id="{204D1DF5-B03C-8B0F-065D-2D8A497EEFAD}"/>
              </a:ext>
            </a:extLst>
          </p:cNvPr>
          <p:cNvSpPr>
            <a:spLocks noChangeArrowheads="1"/>
          </p:cNvSpPr>
          <p:nvPr/>
        </p:nvSpPr>
        <p:spPr bwMode="auto">
          <a:xfrm>
            <a:off x="163513" y="5786438"/>
            <a:ext cx="381000" cy="331787"/>
          </a:xfrm>
          <a:prstGeom prst="ellipse">
            <a:avLst/>
          </a:prstGeom>
          <a:noFill/>
          <a:ln w="3175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en-US" altLang="en-US" sz="2400"/>
          </a:p>
        </p:txBody>
      </p:sp>
      <p:pic>
        <p:nvPicPr>
          <p:cNvPr id="5" name="Content Placeholder 3">
            <a:extLst>
              <a:ext uri="{FF2B5EF4-FFF2-40B4-BE49-F238E27FC236}">
                <a16:creationId xmlns:a16="http://schemas.microsoft.com/office/drawing/2014/main" id="{E213BB86-38A9-2211-7C52-43BF74151C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0538" y="-76200"/>
            <a:ext cx="4876800" cy="5018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3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1000" fill="hold"/>
                                        <p:tgtEl>
                                          <p:spTgt spid="5"/>
                                        </p:tgtEl>
                                        <p:attrNameLst>
                                          <p:attrName>ppt_w</p:attrName>
                                        </p:attrNameLst>
                                      </p:cBhvr>
                                      <p:tavLst>
                                        <p:tav tm="0">
                                          <p:val>
                                            <p:fltVal val="0"/>
                                          </p:val>
                                        </p:tav>
                                        <p:tav tm="100000">
                                          <p:val>
                                            <p:strVal val="#ppt_w"/>
                                          </p:val>
                                        </p:tav>
                                      </p:tavLst>
                                    </p:anim>
                                    <p:anim calcmode="lin" valueType="num">
                                      <p:cBhvr>
                                        <p:cTn id="26" dur="1000" fill="hold"/>
                                        <p:tgtEl>
                                          <p:spTgt spid="5"/>
                                        </p:tgtEl>
                                        <p:attrNameLst>
                                          <p:attrName>ppt_h</p:attrName>
                                        </p:attrNameLst>
                                      </p:cBhvr>
                                      <p:tavLst>
                                        <p:tav tm="0">
                                          <p:val>
                                            <p:fltVal val="0"/>
                                          </p:val>
                                        </p:tav>
                                        <p:tav tm="100000">
                                          <p:val>
                                            <p:strVal val="#ppt_h"/>
                                          </p:val>
                                        </p:tav>
                                      </p:tavLst>
                                    </p:anim>
                                    <p:anim calcmode="lin" valueType="num">
                                      <p:cBhvr>
                                        <p:cTn id="27" dur="1000" fill="hold"/>
                                        <p:tgtEl>
                                          <p:spTgt spid="5"/>
                                        </p:tgtEl>
                                        <p:attrNameLst>
                                          <p:attrName>style.rotation</p:attrName>
                                        </p:attrNameLst>
                                      </p:cBhvr>
                                      <p:tavLst>
                                        <p:tav tm="0">
                                          <p:val>
                                            <p:fltVal val="90"/>
                                          </p:val>
                                        </p:tav>
                                        <p:tav tm="100000">
                                          <p:val>
                                            <p:fltVal val="0"/>
                                          </p:val>
                                        </p:tav>
                                      </p:tavLst>
                                    </p:anim>
                                    <p:animEffect transition="in" filter="fade">
                                      <p:cBhvr>
                                        <p:cTn id="2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3">
            <a:extLst>
              <a:ext uri="{FF2B5EF4-FFF2-40B4-BE49-F238E27FC236}">
                <a16:creationId xmlns:a16="http://schemas.microsoft.com/office/drawing/2014/main" id="{A704E7EA-8C5C-0434-7F96-AAF017A4B538}"/>
              </a:ext>
            </a:extLst>
          </p:cNvPr>
          <p:cNvSpPr>
            <a:spLocks noChangeArrowheads="1"/>
          </p:cNvSpPr>
          <p:nvPr/>
        </p:nvSpPr>
        <p:spPr bwMode="auto">
          <a:xfrm>
            <a:off x="152400" y="1536700"/>
            <a:ext cx="89154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t>President Theodore Roosevelt earned a reputation as a trustbuster because he </a:t>
            </a:r>
          </a:p>
          <a:p>
            <a:pPr>
              <a:spcBef>
                <a:spcPct val="0"/>
              </a:spcBef>
              <a:buFontTx/>
              <a:buNone/>
            </a:pPr>
            <a:r>
              <a:rPr lang="en-US" altLang="en-US" sz="2400"/>
              <a:t>a.  favored the conservation of natural resources </a:t>
            </a:r>
          </a:p>
          <a:p>
            <a:pPr>
              <a:spcBef>
                <a:spcPct val="0"/>
              </a:spcBef>
              <a:buFontTx/>
              <a:buNone/>
            </a:pPr>
            <a:r>
              <a:rPr lang="en-US" altLang="en-US" sz="2400"/>
              <a:t>b.  used court actions to break up business monopolies </a:t>
            </a:r>
          </a:p>
          <a:p>
            <a:pPr>
              <a:spcBef>
                <a:spcPct val="0"/>
              </a:spcBef>
              <a:buFontTx/>
              <a:buNone/>
            </a:pPr>
            <a:r>
              <a:rPr lang="en-US" altLang="en-US" sz="2400"/>
              <a:t>c.  sided with labor unions against big business </a:t>
            </a:r>
          </a:p>
          <a:p>
            <a:pPr>
              <a:spcBef>
                <a:spcPct val="0"/>
              </a:spcBef>
              <a:buFontTx/>
              <a:buNone/>
            </a:pPr>
            <a:r>
              <a:rPr lang="en-US" altLang="en-US" sz="2400"/>
              <a:t>d.  opposed the efforts of consumer advocates </a:t>
            </a:r>
          </a:p>
        </p:txBody>
      </p:sp>
      <p:sp>
        <p:nvSpPr>
          <p:cNvPr id="5" name="Oval 4">
            <a:extLst>
              <a:ext uri="{FF2B5EF4-FFF2-40B4-BE49-F238E27FC236}">
                <a16:creationId xmlns:a16="http://schemas.microsoft.com/office/drawing/2014/main" id="{53E76E26-329E-DC7B-71B2-23B1A7AADD91}"/>
              </a:ext>
            </a:extLst>
          </p:cNvPr>
          <p:cNvSpPr>
            <a:spLocks noChangeArrowheads="1"/>
          </p:cNvSpPr>
          <p:nvPr/>
        </p:nvSpPr>
        <p:spPr bwMode="auto">
          <a:xfrm>
            <a:off x="149225" y="2709863"/>
            <a:ext cx="381000" cy="331787"/>
          </a:xfrm>
          <a:prstGeom prst="ellipse">
            <a:avLst/>
          </a:prstGeom>
          <a:noFill/>
          <a:ln w="3175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en-US" altLang="en-US" sz="2400"/>
          </a:p>
        </p:txBody>
      </p:sp>
      <p:sp>
        <p:nvSpPr>
          <p:cNvPr id="109572" name="TextBox 5">
            <a:extLst>
              <a:ext uri="{FF2B5EF4-FFF2-40B4-BE49-F238E27FC236}">
                <a16:creationId xmlns:a16="http://schemas.microsoft.com/office/drawing/2014/main" id="{36D2DB3F-6665-E97C-3B99-D603B66EB411}"/>
              </a:ext>
            </a:extLst>
          </p:cNvPr>
          <p:cNvSpPr txBox="1">
            <a:spLocks noChangeArrowheads="1"/>
          </p:cNvSpPr>
          <p:nvPr/>
        </p:nvSpPr>
        <p:spPr bwMode="auto">
          <a:xfrm>
            <a:off x="1905000" y="304800"/>
            <a:ext cx="42306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4000" b="1"/>
              <a:t>An EOC Moment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a:extLst>
              <a:ext uri="{FF2B5EF4-FFF2-40B4-BE49-F238E27FC236}">
                <a16:creationId xmlns:a16="http://schemas.microsoft.com/office/drawing/2014/main" id="{615B9701-9D95-2AD1-49B7-F401C2067130}"/>
              </a:ext>
            </a:extLst>
          </p:cNvPr>
          <p:cNvSpPr>
            <a:spLocks noGrp="1" noChangeArrowheads="1"/>
          </p:cNvSpPr>
          <p:nvPr>
            <p:ph type="title"/>
          </p:nvPr>
        </p:nvSpPr>
        <p:spPr>
          <a:xfrm>
            <a:off x="533400" y="-14288"/>
            <a:ext cx="8229600" cy="457201"/>
          </a:xfrm>
        </p:spPr>
        <p:txBody>
          <a:bodyPr/>
          <a:lstStyle/>
          <a:p>
            <a:r>
              <a:rPr lang="en-US" altLang="en-US" sz="2400" b="1"/>
              <a:t>The Conservation Movement</a:t>
            </a:r>
          </a:p>
        </p:txBody>
      </p:sp>
      <p:pic>
        <p:nvPicPr>
          <p:cNvPr id="110595" name="Picture 2" descr="Bridal Veil Falls, Yosemite Valley, California, 1871-1873 Painting by  Albert Bierstadt">
            <a:extLst>
              <a:ext uri="{FF2B5EF4-FFF2-40B4-BE49-F238E27FC236}">
                <a16:creationId xmlns:a16="http://schemas.microsoft.com/office/drawing/2014/main" id="{F2993044-713C-902C-0CDA-2C12D59D8DFC}"/>
              </a:ext>
            </a:extLst>
          </p:cNvPr>
          <p:cNvPicPr>
            <a:picLocks noChangeAspect="1" noChangeArrowheads="1"/>
          </p:cNvPicPr>
          <p:nvPr/>
        </p:nvPicPr>
        <p:blipFill>
          <a:blip r:embed="rId2">
            <a:alphaModFix amt="50000"/>
            <a:extLst>
              <a:ext uri="{28A0092B-C50C-407E-A947-70E740481C1C}">
                <a14:useLocalDpi xmlns:a14="http://schemas.microsoft.com/office/drawing/2010/main" val="0"/>
              </a:ext>
            </a:extLst>
          </a:blip>
          <a:srcRect/>
          <a:stretch>
            <a:fillRect/>
          </a:stretch>
        </p:blipFill>
        <p:spPr bwMode="auto">
          <a:xfrm>
            <a:off x="0" y="0"/>
            <a:ext cx="9144000" cy="68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6" name="TextBox 4">
            <a:extLst>
              <a:ext uri="{FF2B5EF4-FFF2-40B4-BE49-F238E27FC236}">
                <a16:creationId xmlns:a16="http://schemas.microsoft.com/office/drawing/2014/main" id="{E5ACB3AA-5721-B9C6-EC52-FEA3864A791F}"/>
              </a:ext>
            </a:extLst>
          </p:cNvPr>
          <p:cNvSpPr txBox="1">
            <a:spLocks noChangeArrowheads="1"/>
          </p:cNvSpPr>
          <p:nvPr/>
        </p:nvSpPr>
        <p:spPr bwMode="auto">
          <a:xfrm>
            <a:off x="0" y="455613"/>
            <a:ext cx="90678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b="1">
                <a:solidFill>
                  <a:srgbClr val="272727"/>
                </a:solidFill>
                <a:latin typeface="*Times New Roman-6878-Identity-"/>
              </a:rPr>
              <a:t>Concerns over deforestation sparked the conservation movement, and the</a:t>
            </a:r>
          </a:p>
          <a:p>
            <a:pPr>
              <a:spcBef>
                <a:spcPct val="0"/>
              </a:spcBef>
              <a:buFontTx/>
              <a:buNone/>
            </a:pPr>
            <a:r>
              <a:rPr lang="en-US" altLang="en-US" sz="2000" b="1">
                <a:solidFill>
                  <a:srgbClr val="272727"/>
                </a:solidFill>
                <a:latin typeface="*Times New Roman-6878-Identity-"/>
              </a:rPr>
              <a:t>breathtaking paintings and photographs of western landscapes helped to push Congress to preserve such western icons as Yosemite Valley as a California state park in 1864 (a national park in 1890), and to dedicate the Yellowstone area as the first </a:t>
            </a:r>
            <a:r>
              <a:rPr lang="en-US" altLang="en-US" sz="2000" b="1">
                <a:solidFill>
                  <a:srgbClr val="272626"/>
                </a:solidFill>
                <a:latin typeface="*Times New Roman-8175-Identity-"/>
              </a:rPr>
              <a:t>National Park in 1872.</a:t>
            </a:r>
            <a:endParaRPr lang="en-US" altLang="en-US" sz="2000" b="1"/>
          </a:p>
        </p:txBody>
      </p:sp>
      <p:sp>
        <p:nvSpPr>
          <p:cNvPr id="9" name="TextBox 8">
            <a:extLst>
              <a:ext uri="{FF2B5EF4-FFF2-40B4-BE49-F238E27FC236}">
                <a16:creationId xmlns:a16="http://schemas.microsoft.com/office/drawing/2014/main" id="{A4DB2297-F9E6-1CFE-C3FB-8871B04E7B7B}"/>
              </a:ext>
            </a:extLst>
          </p:cNvPr>
          <p:cNvSpPr txBox="1"/>
          <p:nvPr/>
        </p:nvSpPr>
        <p:spPr>
          <a:xfrm>
            <a:off x="0" y="2362200"/>
            <a:ext cx="9124950" cy="3786188"/>
          </a:xfrm>
          <a:prstGeom prst="rect">
            <a:avLst/>
          </a:prstGeom>
          <a:noFill/>
        </p:spPr>
        <p:txBody>
          <a:bodyPr>
            <a:spAutoFit/>
          </a:bodyPr>
          <a:lstStyle/>
          <a:p>
            <a:pPr>
              <a:defRPr/>
            </a:pPr>
            <a:r>
              <a:rPr lang="en-US" sz="2000" b="1" dirty="0"/>
              <a:t>With the closing of the frontier era, Americans grew increasingly concerned about the loss of public lands and the natural treasures they contained.</a:t>
            </a:r>
          </a:p>
          <a:p>
            <a:pPr>
              <a:defRPr/>
            </a:pPr>
            <a:r>
              <a:rPr lang="en-US" sz="2000" b="1" dirty="0"/>
              <a:t>The Forest Reserve Act of 1891 and the Forest Management Act of 1897 withdrew federal timberlands from development and regulated their use. </a:t>
            </a:r>
          </a:p>
          <a:p>
            <a:pPr>
              <a:defRPr/>
            </a:pPr>
            <a:endParaRPr lang="en-US" sz="2000" b="1" dirty="0"/>
          </a:p>
          <a:p>
            <a:pPr>
              <a:defRPr/>
            </a:pPr>
            <a:r>
              <a:rPr lang="en-US" sz="2000" b="1" dirty="0">
                <a:solidFill>
                  <a:srgbClr val="FF0000"/>
                </a:solidFill>
              </a:rPr>
              <a:t>"CONSERVATIONISTS" believed in scientific management and regulated use of natural resources</a:t>
            </a:r>
            <a:r>
              <a:rPr lang="en-US" sz="2000" b="1" dirty="0"/>
              <a:t>, </a:t>
            </a:r>
            <a:r>
              <a:rPr lang="en-US" sz="2000" b="1" dirty="0">
                <a:solidFill>
                  <a:schemeClr val="accent6">
                    <a:lumMod val="75000"/>
                  </a:schemeClr>
                </a:solidFill>
              </a:rPr>
              <a:t>"PRESERVATIONISTS," </a:t>
            </a:r>
            <a:r>
              <a:rPr lang="en-US" sz="2000" b="1" dirty="0"/>
              <a:t>such as </a:t>
            </a:r>
            <a:r>
              <a:rPr lang="en-US" sz="2000" b="1" dirty="0">
                <a:solidFill>
                  <a:schemeClr val="accent6">
                    <a:lumMod val="75000"/>
                  </a:schemeClr>
                </a:solidFill>
              </a:rPr>
              <a:t>John Muir</a:t>
            </a:r>
            <a:r>
              <a:rPr lang="en-US" sz="2000" b="1" dirty="0"/>
              <a:t>, a leading founder of the </a:t>
            </a:r>
            <a:r>
              <a:rPr lang="en-US" sz="2000" b="1" dirty="0">
                <a:solidFill>
                  <a:schemeClr val="accent6">
                    <a:lumMod val="75000"/>
                  </a:schemeClr>
                </a:solidFill>
              </a:rPr>
              <a:t>Sierra Club </a:t>
            </a:r>
            <a:r>
              <a:rPr lang="en-US" sz="2000" b="1" dirty="0"/>
              <a:t>in 1892, went a step further, and </a:t>
            </a:r>
            <a:r>
              <a:rPr lang="en-US" sz="2000" b="1" dirty="0">
                <a:solidFill>
                  <a:schemeClr val="accent6">
                    <a:lumMod val="75000"/>
                  </a:schemeClr>
                </a:solidFill>
              </a:rPr>
              <a:t>aimed to preserve natural areas from human interference</a:t>
            </a:r>
            <a:r>
              <a:rPr lang="en-US" sz="2000" b="1" dirty="0"/>
              <a:t>. The education efforts of the Arbor Day, Audubon Society, and the </a:t>
            </a:r>
            <a:r>
              <a:rPr lang="en-US" sz="2000" b="1" dirty="0">
                <a:solidFill>
                  <a:schemeClr val="accent6">
                    <a:lumMod val="75000"/>
                  </a:schemeClr>
                </a:solidFill>
              </a:rPr>
              <a:t>Sierra Club</a:t>
            </a:r>
            <a:r>
              <a:rPr lang="en-US" sz="2000" b="1" dirty="0"/>
              <a:t> were another sign of a growing conservation movement by 1900.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1">
            <a:extLst>
              <a:ext uri="{FF2B5EF4-FFF2-40B4-BE49-F238E27FC236}">
                <a16:creationId xmlns:a16="http://schemas.microsoft.com/office/drawing/2014/main" id="{60B852A2-7209-4FFB-D214-4479B61FE3FD}"/>
              </a:ext>
            </a:extLst>
          </p:cNvPr>
          <p:cNvSpPr>
            <a:spLocks noGrp="1" noChangeArrowheads="1"/>
          </p:cNvSpPr>
          <p:nvPr>
            <p:ph type="title"/>
          </p:nvPr>
        </p:nvSpPr>
        <p:spPr/>
        <p:txBody>
          <a:bodyPr/>
          <a:lstStyle/>
          <a:p>
            <a:endParaRPr lang="en-US" altLang="en-US"/>
          </a:p>
        </p:txBody>
      </p:sp>
      <p:sp>
        <p:nvSpPr>
          <p:cNvPr id="111619" name="Content Placeholder 2">
            <a:extLst>
              <a:ext uri="{FF2B5EF4-FFF2-40B4-BE49-F238E27FC236}">
                <a16:creationId xmlns:a16="http://schemas.microsoft.com/office/drawing/2014/main" id="{ED7A9BF2-8D6B-0A75-9D37-2BEB8E0BE379}"/>
              </a:ext>
            </a:extLst>
          </p:cNvPr>
          <p:cNvSpPr>
            <a:spLocks noGrp="1" noChangeArrowheads="1"/>
          </p:cNvSpPr>
          <p:nvPr>
            <p:ph idx="1"/>
          </p:nvPr>
        </p:nvSpPr>
        <p:spPr/>
        <p:txBody>
          <a:bodyPr/>
          <a:lstStyle/>
          <a:p>
            <a:endParaRPr lang="en-US" altLang="en-US"/>
          </a:p>
        </p:txBody>
      </p:sp>
      <p:pic>
        <p:nvPicPr>
          <p:cNvPr id="111620" name="Picture 2" descr="Bridal Veil Falls, Yosemite Valley, California, 1871-1873 Painting by  Albert Bierstadt">
            <a:extLst>
              <a:ext uri="{FF2B5EF4-FFF2-40B4-BE49-F238E27FC236}">
                <a16:creationId xmlns:a16="http://schemas.microsoft.com/office/drawing/2014/main" id="{1B328E10-5D86-D705-CBE1-5BABD8B228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24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1" name="TextBox 5">
            <a:extLst>
              <a:ext uri="{FF2B5EF4-FFF2-40B4-BE49-F238E27FC236}">
                <a16:creationId xmlns:a16="http://schemas.microsoft.com/office/drawing/2014/main" id="{21256EF7-1B85-09CC-B9DD-57F6A838FE53}"/>
              </a:ext>
            </a:extLst>
          </p:cNvPr>
          <p:cNvSpPr txBox="1">
            <a:spLocks noChangeArrowheads="1"/>
          </p:cNvSpPr>
          <p:nvPr/>
        </p:nvSpPr>
        <p:spPr bwMode="auto">
          <a:xfrm>
            <a:off x="304800" y="3175"/>
            <a:ext cx="5257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a:t>Yosemite Valley, California 1890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A2993114-4A5A-A90B-F1A5-6AB75E7278ED}"/>
              </a:ext>
            </a:extLst>
          </p:cNvPr>
          <p:cNvSpPr>
            <a:spLocks noGrp="1" noChangeArrowheads="1"/>
          </p:cNvSpPr>
          <p:nvPr>
            <p:ph type="title"/>
          </p:nvPr>
        </p:nvSpPr>
        <p:spPr>
          <a:xfrm>
            <a:off x="400050" y="0"/>
            <a:ext cx="5867400" cy="465138"/>
          </a:xfrm>
        </p:spPr>
        <p:txBody>
          <a:bodyPr/>
          <a:lstStyle/>
          <a:p>
            <a:r>
              <a:rPr lang="en-US" altLang="en-US" sz="2000" b="1"/>
              <a:t>The Social Gospel Movement 1870-1910s</a:t>
            </a:r>
          </a:p>
        </p:txBody>
      </p:sp>
      <p:pic>
        <p:nvPicPr>
          <p:cNvPr id="19459" name="Picture 2">
            <a:extLst>
              <a:ext uri="{FF2B5EF4-FFF2-40B4-BE49-F238E27FC236}">
                <a16:creationId xmlns:a16="http://schemas.microsoft.com/office/drawing/2014/main" id="{C894E42D-4480-E429-A89C-5C8970E8E6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0325" y="533400"/>
            <a:ext cx="2708275" cy="291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6">
            <a:extLst>
              <a:ext uri="{FF2B5EF4-FFF2-40B4-BE49-F238E27FC236}">
                <a16:creationId xmlns:a16="http://schemas.microsoft.com/office/drawing/2014/main" id="{51756FF1-B19A-1608-0E77-C35FCA2DF9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0325" y="3643313"/>
            <a:ext cx="2698750" cy="299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6">
            <a:extLst>
              <a:ext uri="{FF2B5EF4-FFF2-40B4-BE49-F238E27FC236}">
                <a16:creationId xmlns:a16="http://schemas.microsoft.com/office/drawing/2014/main" id="{D9417499-6C47-4C91-67BB-C715525386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7100" y="722313"/>
            <a:ext cx="1673225"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19462" name="Picture 2">
            <a:extLst>
              <a:ext uri="{FF2B5EF4-FFF2-40B4-BE49-F238E27FC236}">
                <a16:creationId xmlns:a16="http://schemas.microsoft.com/office/drawing/2014/main" id="{49FFC9F4-D988-2960-2F2F-C00F5883B9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050" y="352425"/>
            <a:ext cx="4311650" cy="658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5">
            <a:extLst>
              <a:ext uri="{FF2B5EF4-FFF2-40B4-BE49-F238E27FC236}">
                <a16:creationId xmlns:a16="http://schemas.microsoft.com/office/drawing/2014/main" id="{797D6083-FAD0-5D94-4181-853450BA555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6800" y="2398713"/>
            <a:ext cx="1670050"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11">
            <a:extLst>
              <a:ext uri="{FF2B5EF4-FFF2-40B4-BE49-F238E27FC236}">
                <a16:creationId xmlns:a16="http://schemas.microsoft.com/office/drawing/2014/main" id="{1DC86D18-6813-FA32-2962-032581E0469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83138" y="4378325"/>
            <a:ext cx="1555750"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15362"/>
                                        </p:tgtEl>
                                        <p:attrNameLst>
                                          <p:attrName>style.visibility</p:attrName>
                                        </p:attrNameLst>
                                      </p:cBhvr>
                                      <p:to>
                                        <p:strVal val="visible"/>
                                      </p:to>
                                    </p:set>
                                    <p:anim calcmode="lin" valueType="num">
                                      <p:cBhvr additive="base">
                                        <p:cTn id="7" dur="500" fill="hold"/>
                                        <p:tgtEl>
                                          <p:spTgt spid="15362"/>
                                        </p:tgtEl>
                                        <p:attrNameLst>
                                          <p:attrName>ppt_x</p:attrName>
                                        </p:attrNameLst>
                                      </p:cBhvr>
                                      <p:tavLst>
                                        <p:tav tm="0">
                                          <p:val>
                                            <p:strVal val="0-#ppt_w/2"/>
                                          </p:val>
                                        </p:tav>
                                        <p:tav tm="100000">
                                          <p:val>
                                            <p:strVal val="#ppt_x"/>
                                          </p:val>
                                        </p:tav>
                                      </p:tavLst>
                                    </p:anim>
                                    <p:anim calcmode="lin" valueType="num">
                                      <p:cBhvr additive="base">
                                        <p:cTn id="8" dur="500" fill="hold"/>
                                        <p:tgtEl>
                                          <p:spTgt spid="1536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a:extLst>
              <a:ext uri="{FF2B5EF4-FFF2-40B4-BE49-F238E27FC236}">
                <a16:creationId xmlns:a16="http://schemas.microsoft.com/office/drawing/2014/main" id="{E532C6D9-2D70-D241-E973-C6A4894FC028}"/>
              </a:ext>
            </a:extLst>
          </p:cNvPr>
          <p:cNvSpPr>
            <a:spLocks noGrp="1" noChangeArrowheads="1"/>
          </p:cNvSpPr>
          <p:nvPr>
            <p:ph type="title"/>
          </p:nvPr>
        </p:nvSpPr>
        <p:spPr>
          <a:xfrm>
            <a:off x="76200" y="0"/>
            <a:ext cx="9067800" cy="838200"/>
          </a:xfrm>
        </p:spPr>
        <p:txBody>
          <a:bodyPr/>
          <a:lstStyle/>
          <a:p>
            <a:r>
              <a:rPr lang="en-US" altLang="en-US" sz="4000" b="1"/>
              <a:t>Theodore Roosevelt</a:t>
            </a:r>
            <a:br>
              <a:rPr lang="en-US" altLang="en-US" sz="4000" b="1"/>
            </a:br>
            <a:r>
              <a:rPr lang="en-US" altLang="en-US" sz="2400" b="1"/>
              <a:t>1901 – 1909</a:t>
            </a:r>
            <a:endParaRPr lang="en-US" altLang="en-US" sz="4000" b="1"/>
          </a:p>
        </p:txBody>
      </p:sp>
      <p:sp>
        <p:nvSpPr>
          <p:cNvPr id="112643" name="Content Placeholder 2">
            <a:extLst>
              <a:ext uri="{FF2B5EF4-FFF2-40B4-BE49-F238E27FC236}">
                <a16:creationId xmlns:a16="http://schemas.microsoft.com/office/drawing/2014/main" id="{BD568B36-B707-35A7-D4FC-847A2365F888}"/>
              </a:ext>
            </a:extLst>
          </p:cNvPr>
          <p:cNvSpPr>
            <a:spLocks noGrp="1" noChangeArrowheads="1"/>
          </p:cNvSpPr>
          <p:nvPr>
            <p:ph idx="1"/>
          </p:nvPr>
        </p:nvSpPr>
        <p:spPr>
          <a:xfrm>
            <a:off x="304800" y="990600"/>
            <a:ext cx="8610600" cy="2517775"/>
          </a:xfrm>
        </p:spPr>
        <p:txBody>
          <a:bodyPr/>
          <a:lstStyle/>
          <a:p>
            <a:r>
              <a:rPr lang="en-US" altLang="en-US" sz="2400" dirty="0"/>
              <a:t>He was a big game hunter but, </a:t>
            </a:r>
            <a:r>
              <a:rPr lang="en-US" altLang="en-US" sz="2400" b="1" dirty="0"/>
              <a:t>conservation</a:t>
            </a:r>
            <a:r>
              <a:rPr lang="en-US" altLang="en-US" sz="2400" dirty="0"/>
              <a:t> of natural resources was important, and he stopped the government from selling off public lands and </a:t>
            </a:r>
            <a:r>
              <a:rPr lang="en-US" altLang="en-US" sz="2400" b="1" dirty="0"/>
              <a:t>added millions of acres to the national parks and forests.</a:t>
            </a:r>
          </a:p>
          <a:p>
            <a:r>
              <a:rPr lang="en-US" altLang="en-US" sz="2400" dirty="0"/>
              <a:t>Appointed Gifford Pinchot, a conservationist, head of the National Forestry Service.</a:t>
            </a:r>
          </a:p>
          <a:p>
            <a:endParaRPr lang="en-US" altLang="en-US" sz="2800" dirty="0"/>
          </a:p>
        </p:txBody>
      </p:sp>
      <p:pic>
        <p:nvPicPr>
          <p:cNvPr id="112644" name="Picture 2">
            <a:extLst>
              <a:ext uri="{FF2B5EF4-FFF2-40B4-BE49-F238E27FC236}">
                <a16:creationId xmlns:a16="http://schemas.microsoft.com/office/drawing/2014/main" id="{67A7826E-AE8C-D8AF-4E46-1508776CED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6088" y="3508375"/>
            <a:ext cx="3236912" cy="3236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45" name="Picture 3">
            <a:extLst>
              <a:ext uri="{FF2B5EF4-FFF2-40B4-BE49-F238E27FC236}">
                <a16:creationId xmlns:a16="http://schemas.microsoft.com/office/drawing/2014/main" id="{57CF7DA9-E5CA-9348-6699-C1B102BFC2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494088"/>
            <a:ext cx="4305300" cy="3135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DDD0BF"/>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C7233B8-1AEA-FA2A-DA62-D1F5F86786EF}"/>
              </a:ext>
            </a:extLst>
          </p:cNvPr>
          <p:cNvPicPr>
            <a:picLocks noChangeAspect="1"/>
          </p:cNvPicPr>
          <p:nvPr/>
        </p:nvPicPr>
        <p:blipFill>
          <a:blip r:embed="rId2">
            <a:alphaModFix amt="14000"/>
          </a:blip>
          <a:stretch>
            <a:fillRect/>
          </a:stretch>
        </p:blipFill>
        <p:spPr>
          <a:xfrm>
            <a:off x="0" y="609600"/>
            <a:ext cx="9144000" cy="5638800"/>
          </a:xfrm>
          <a:prstGeom prst="rect">
            <a:avLst/>
          </a:prstGeom>
        </p:spPr>
      </p:pic>
      <p:sp>
        <p:nvSpPr>
          <p:cNvPr id="2" name="Title 1">
            <a:extLst>
              <a:ext uri="{FF2B5EF4-FFF2-40B4-BE49-F238E27FC236}">
                <a16:creationId xmlns:a16="http://schemas.microsoft.com/office/drawing/2014/main" id="{2D198408-E025-6498-160D-86B9E2BC8ED9}"/>
              </a:ext>
            </a:extLst>
          </p:cNvPr>
          <p:cNvSpPr>
            <a:spLocks noGrp="1"/>
          </p:cNvSpPr>
          <p:nvPr>
            <p:ph type="title"/>
          </p:nvPr>
        </p:nvSpPr>
        <p:spPr>
          <a:xfrm>
            <a:off x="424343" y="44640"/>
            <a:ext cx="8229600" cy="275614"/>
          </a:xfrm>
        </p:spPr>
        <p:txBody>
          <a:bodyPr/>
          <a:lstStyle/>
          <a:p>
            <a:r>
              <a:rPr lang="en-US" sz="2200" b="1" dirty="0"/>
              <a:t>Gov Reforms at the Federal Level</a:t>
            </a:r>
          </a:p>
        </p:txBody>
      </p:sp>
      <p:sp>
        <p:nvSpPr>
          <p:cNvPr id="3" name="Content Placeholder 2">
            <a:extLst>
              <a:ext uri="{FF2B5EF4-FFF2-40B4-BE49-F238E27FC236}">
                <a16:creationId xmlns:a16="http://schemas.microsoft.com/office/drawing/2014/main" id="{579ADC8A-70F7-FD07-C04A-84C03BFD924F}"/>
              </a:ext>
            </a:extLst>
          </p:cNvPr>
          <p:cNvSpPr>
            <a:spLocks noGrp="1"/>
          </p:cNvSpPr>
          <p:nvPr>
            <p:ph idx="1"/>
          </p:nvPr>
        </p:nvSpPr>
        <p:spPr>
          <a:xfrm>
            <a:off x="0" y="320254"/>
            <a:ext cx="9225441" cy="6613946"/>
          </a:xfrm>
        </p:spPr>
        <p:txBody>
          <a:bodyPr/>
          <a:lstStyle/>
          <a:p>
            <a:pPr marL="0" indent="0" algn="l">
              <a:buNone/>
            </a:pPr>
            <a:r>
              <a:rPr lang="en-US" sz="2000" b="1" i="0" dirty="0">
                <a:solidFill>
                  <a:srgbClr val="181818"/>
                </a:solidFill>
                <a:effectLst/>
                <a:latin typeface="Garamond" panose="02020404030301010803" pitchFamily="18" charset="0"/>
                <a:ea typeface="Open Sans" panose="020B0606030504020204" pitchFamily="34" charset="0"/>
                <a:cs typeface="Open Sans" panose="020B0606030504020204" pitchFamily="34" charset="0"/>
              </a:rPr>
              <a:t>The dawn of the 20th century brought the dawn of the </a:t>
            </a:r>
            <a:r>
              <a:rPr lang="en-US" sz="2000" b="1" i="0" u="sng" dirty="0">
                <a:solidFill>
                  <a:srgbClr val="E80C30"/>
                </a:solidFill>
                <a:effectLst/>
                <a:latin typeface="Garamond" panose="02020404030301010803" pitchFamily="18" charset="0"/>
                <a:ea typeface="Open Sans" panose="020B0606030504020204" pitchFamily="34" charset="0"/>
                <a:cs typeface="Open Sans" panose="020B0606030504020204" pitchFamily="34" charset="0"/>
                <a:hlinkClick r:id="rId3"/>
              </a:rPr>
              <a:t>Progressive Era</a:t>
            </a:r>
            <a:r>
              <a:rPr lang="en-US" sz="2000" b="1" i="0" dirty="0">
                <a:solidFill>
                  <a:srgbClr val="181818"/>
                </a:solidFill>
                <a:effectLst/>
                <a:latin typeface="Garamond" panose="02020404030301010803" pitchFamily="18" charset="0"/>
                <a:ea typeface="Open Sans" panose="020B0606030504020204" pitchFamily="34" charset="0"/>
                <a:cs typeface="Open Sans" panose="020B0606030504020204" pitchFamily="34" charset="0"/>
              </a:rPr>
              <a:t> that ended the corruption of the Gilded Age. </a:t>
            </a:r>
            <a:r>
              <a:rPr lang="en-US" sz="2000" b="1" i="0" u="sng" dirty="0">
                <a:solidFill>
                  <a:srgbClr val="E80C30"/>
                </a:solidFill>
                <a:effectLst/>
                <a:latin typeface="Garamond" panose="02020404030301010803" pitchFamily="18" charset="0"/>
                <a:ea typeface="Open Sans" panose="020B0606030504020204" pitchFamily="34" charset="0"/>
                <a:cs typeface="Open Sans" panose="020B0606030504020204" pitchFamily="34" charset="0"/>
                <a:hlinkClick r:id="rId4"/>
              </a:rPr>
              <a:t>Muckraking reporters</a:t>
            </a:r>
            <a:r>
              <a:rPr lang="en-US" sz="2000" b="1" i="0" dirty="0">
                <a:solidFill>
                  <a:srgbClr val="181818"/>
                </a:solidFill>
                <a:effectLst/>
                <a:latin typeface="Garamond" panose="02020404030301010803" pitchFamily="18" charset="0"/>
                <a:ea typeface="Open Sans" panose="020B0606030504020204" pitchFamily="34" charset="0"/>
                <a:cs typeface="Open Sans" panose="020B0606030504020204" pitchFamily="34" charset="0"/>
              </a:rPr>
              <a:t> who exposed political corruption paved the way for the enactment of reforms by </a:t>
            </a:r>
            <a:r>
              <a:rPr lang="en-US" sz="2000" b="1" i="0" u="sng" dirty="0">
                <a:solidFill>
                  <a:srgbClr val="E80C30"/>
                </a:solidFill>
                <a:effectLst/>
                <a:latin typeface="Garamond" panose="02020404030301010803" pitchFamily="18" charset="0"/>
                <a:ea typeface="Open Sans" panose="020B0606030504020204" pitchFamily="34" charset="0"/>
                <a:cs typeface="Open Sans" panose="020B0606030504020204" pitchFamily="34" charset="0"/>
                <a:hlinkClick r:id="rId5"/>
              </a:rPr>
              <a:t>President Theodore Roosevelt</a:t>
            </a:r>
            <a:r>
              <a:rPr lang="en-US" sz="2000" b="1" i="0" dirty="0">
                <a:solidFill>
                  <a:srgbClr val="181818"/>
                </a:solidFill>
                <a:effectLst/>
                <a:latin typeface="Garamond" panose="02020404030301010803" pitchFamily="18" charset="0"/>
                <a:ea typeface="Open Sans" panose="020B0606030504020204" pitchFamily="34" charset="0"/>
                <a:cs typeface="Open Sans" panose="020B0606030504020204" pitchFamily="34" charset="0"/>
              </a:rPr>
              <a:t> that included tax and election reform as well as limitations on corporate power.</a:t>
            </a:r>
          </a:p>
          <a:p>
            <a:pPr marL="0" indent="0" algn="l">
              <a:buNone/>
            </a:pPr>
            <a:endParaRPr lang="en-US" sz="2000" dirty="0">
              <a:solidFill>
                <a:srgbClr val="181818"/>
              </a:solidFill>
              <a:latin typeface="Garamond" panose="02020404030301010803" pitchFamily="18" charset="0"/>
              <a:ea typeface="Open Sans" panose="020B0606030504020204" pitchFamily="34" charset="0"/>
              <a:cs typeface="Open Sans" panose="020B0606030504020204" pitchFamily="34" charset="0"/>
            </a:endParaRPr>
          </a:p>
          <a:p>
            <a:pPr marL="0" indent="0">
              <a:buNone/>
            </a:pPr>
            <a:r>
              <a:rPr lang="en-US" altLang="en-US" sz="2000" b="1" dirty="0">
                <a:latin typeface="Garamond" panose="02020404030301010803" pitchFamily="18" charset="0"/>
                <a:ea typeface="Open Sans" panose="020B0606030504020204" pitchFamily="34" charset="0"/>
                <a:cs typeface="Open Sans" panose="020B0606030504020204" pitchFamily="34" charset="0"/>
              </a:rPr>
              <a:t>Progressives believed that Government should fix these problems.</a:t>
            </a:r>
          </a:p>
          <a:p>
            <a:pPr marL="0" indent="0">
              <a:buNone/>
            </a:pPr>
            <a:r>
              <a:rPr lang="en-US" altLang="en-US" sz="2000" b="1" dirty="0">
                <a:latin typeface="Garamond" panose="02020404030301010803" pitchFamily="18" charset="0"/>
                <a:ea typeface="Open Sans" panose="020B0606030504020204" pitchFamily="34" charset="0"/>
                <a:cs typeface="Open Sans" panose="020B0606030504020204" pitchFamily="34" charset="0"/>
              </a:rPr>
              <a:t>but Government had become corrupted by big business and political machines. To achieve reform, the government itself had to be reformed</a:t>
            </a:r>
          </a:p>
          <a:p>
            <a:pPr marL="0" indent="0">
              <a:buNone/>
            </a:pPr>
            <a:endParaRPr lang="en-US" sz="2000" b="1" i="0" dirty="0">
              <a:solidFill>
                <a:srgbClr val="181818"/>
              </a:solidFill>
              <a:effectLst/>
              <a:latin typeface="Garamond" panose="02020404030301010803" pitchFamily="18" charset="0"/>
              <a:ea typeface="Open Sans" panose="020B0606030504020204" pitchFamily="34" charset="0"/>
              <a:cs typeface="Open Sans" panose="020B0606030504020204" pitchFamily="34" charset="0"/>
            </a:endParaRPr>
          </a:p>
          <a:p>
            <a:pPr marL="0" indent="0">
              <a:buNone/>
            </a:pPr>
            <a:r>
              <a:rPr lang="en-US" sz="2000" b="1" i="0" dirty="0">
                <a:solidFill>
                  <a:srgbClr val="181818"/>
                </a:solidFill>
                <a:effectLst/>
                <a:latin typeface="Garamond" panose="02020404030301010803" pitchFamily="18" charset="0"/>
                <a:ea typeface="Open Sans" panose="020B0606030504020204" pitchFamily="34" charset="0"/>
                <a:cs typeface="Open Sans" panose="020B0606030504020204" pitchFamily="34" charset="0"/>
              </a:rPr>
              <a:t>Public officials (gov </a:t>
            </a:r>
            <a:r>
              <a:rPr lang="en-US" sz="2000" b="1" dirty="0">
                <a:solidFill>
                  <a:srgbClr val="181818"/>
                </a:solidFill>
                <a:latin typeface="Garamond" panose="02020404030301010803" pitchFamily="18" charset="0"/>
                <a:ea typeface="Open Sans" panose="020B0606030504020204" pitchFamily="34" charset="0"/>
                <a:cs typeface="Open Sans" panose="020B0606030504020204" pitchFamily="34" charset="0"/>
              </a:rPr>
              <a:t>employees) </a:t>
            </a:r>
            <a:r>
              <a:rPr lang="en-US" sz="2000" b="1" i="0" dirty="0">
                <a:solidFill>
                  <a:srgbClr val="181818"/>
                </a:solidFill>
                <a:effectLst/>
                <a:latin typeface="Garamond" panose="02020404030301010803" pitchFamily="18" charset="0"/>
                <a:ea typeface="Open Sans" panose="020B0606030504020204" pitchFamily="34" charset="0"/>
                <a:cs typeface="Open Sans" panose="020B0606030504020204" pitchFamily="34" charset="0"/>
              </a:rPr>
              <a:t>were susceptible to corruption because many did not rely on salaries for income but on a cut of fees or taxes they collected, similar to sales commissions. “Taxes are kept down, but these offices are profit-garnering enterprises,” *White says of the Gilded Age’s fee-based governance</a:t>
            </a:r>
            <a:r>
              <a:rPr lang="en-US" sz="2000" b="0" i="0" dirty="0">
                <a:solidFill>
                  <a:srgbClr val="181818"/>
                </a:solidFill>
                <a:effectLst/>
                <a:latin typeface="Garamond" panose="02020404030301010803" pitchFamily="18" charset="0"/>
                <a:ea typeface="Open Sans" panose="020B0606030504020204" pitchFamily="34" charset="0"/>
                <a:cs typeface="Open Sans" panose="020B0606030504020204" pitchFamily="34" charset="0"/>
              </a:rPr>
              <a:t>.</a:t>
            </a:r>
          </a:p>
          <a:p>
            <a:pPr marL="0" indent="0">
              <a:buNone/>
            </a:pPr>
            <a:r>
              <a:rPr lang="en-US" sz="2000" b="1" i="0" dirty="0">
                <a:solidFill>
                  <a:srgbClr val="181818"/>
                </a:solidFill>
                <a:effectLst/>
                <a:latin typeface="Garamond" panose="02020404030301010803" pitchFamily="18" charset="0"/>
              </a:rPr>
              <a:t>Most postmasters, for instance, earned a percentage of stamps they sold, and public prosecutors received fees for each case they brought. White says this payment system easily morphed into bribery and fraud. For example, custom officials could collect half of the penalties paid on goods they said were undervalued for import—or be paid off to not report malfeasance.</a:t>
            </a:r>
            <a:endParaRPr lang="en-US" sz="2000" b="1" i="0" dirty="0">
              <a:solidFill>
                <a:srgbClr val="181818"/>
              </a:solidFill>
              <a:effectLst/>
              <a:latin typeface="Garamond" panose="02020404030301010803" pitchFamily="18" charset="0"/>
              <a:ea typeface="Open Sans" panose="020B0606030504020204" pitchFamily="34" charset="0"/>
              <a:cs typeface="Open Sans" panose="020B0606030504020204" pitchFamily="34" charset="0"/>
            </a:endParaRPr>
          </a:p>
          <a:p>
            <a:pPr marL="0" indent="0">
              <a:buNone/>
            </a:pPr>
            <a:endParaRPr lang="en-US" sz="2000" dirty="0">
              <a:solidFill>
                <a:srgbClr val="181818"/>
              </a:solidFill>
              <a:latin typeface="Garamond" panose="02020404030301010803" pitchFamily="18" charset="0"/>
              <a:ea typeface="Open Sans" panose="020B0606030504020204" pitchFamily="34" charset="0"/>
              <a:cs typeface="Open Sans" panose="020B0606030504020204" pitchFamily="34" charset="0"/>
            </a:endParaRPr>
          </a:p>
          <a:p>
            <a:pPr marL="0" indent="0">
              <a:buNone/>
            </a:pPr>
            <a:endParaRPr lang="en-US" sz="2000" dirty="0"/>
          </a:p>
        </p:txBody>
      </p:sp>
      <p:sp>
        <p:nvSpPr>
          <p:cNvPr id="5" name="TextBox 4">
            <a:extLst>
              <a:ext uri="{FF2B5EF4-FFF2-40B4-BE49-F238E27FC236}">
                <a16:creationId xmlns:a16="http://schemas.microsoft.com/office/drawing/2014/main" id="{295911F4-FE2F-B82B-8687-8B04DA9664DA}"/>
              </a:ext>
            </a:extLst>
          </p:cNvPr>
          <p:cNvSpPr txBox="1"/>
          <p:nvPr/>
        </p:nvSpPr>
        <p:spPr>
          <a:xfrm>
            <a:off x="4191000" y="6606278"/>
            <a:ext cx="4805843" cy="261610"/>
          </a:xfrm>
          <a:prstGeom prst="rect">
            <a:avLst/>
          </a:prstGeom>
          <a:noFill/>
        </p:spPr>
        <p:txBody>
          <a:bodyPr wrap="square">
            <a:spAutoFit/>
          </a:bodyPr>
          <a:lstStyle/>
          <a:p>
            <a:r>
              <a:rPr lang="en-US" sz="1100" dirty="0">
                <a:solidFill>
                  <a:srgbClr val="0070C0"/>
                </a:solidFill>
                <a:hlinkClick r:id="rId6">
                  <a:extLst>
                    <a:ext uri="{A12FA001-AC4F-418D-AE19-62706E023703}">
                      <ahyp:hlinkClr xmlns:ahyp="http://schemas.microsoft.com/office/drawing/2018/hyperlinkcolor" val="tx"/>
                    </a:ext>
                  </a:extLst>
                </a:hlinkClick>
              </a:rPr>
              <a:t>https://www.history.com/news/gilded-age-corruption-corporate-wealth</a:t>
            </a:r>
            <a:endParaRPr lang="en-US" sz="1100" dirty="0">
              <a:solidFill>
                <a:srgbClr val="0070C0"/>
              </a:solidFill>
            </a:endParaRPr>
          </a:p>
        </p:txBody>
      </p:sp>
      <p:sp>
        <p:nvSpPr>
          <p:cNvPr id="7" name="TextBox 6">
            <a:extLst>
              <a:ext uri="{FF2B5EF4-FFF2-40B4-BE49-F238E27FC236}">
                <a16:creationId xmlns:a16="http://schemas.microsoft.com/office/drawing/2014/main" id="{4044E80F-F683-6C8F-CC46-6B4B1A31F653}"/>
              </a:ext>
            </a:extLst>
          </p:cNvPr>
          <p:cNvSpPr txBox="1"/>
          <p:nvPr/>
        </p:nvSpPr>
        <p:spPr>
          <a:xfrm>
            <a:off x="-76200" y="6581001"/>
            <a:ext cx="3163045" cy="276999"/>
          </a:xfrm>
          <a:prstGeom prst="rect">
            <a:avLst/>
          </a:prstGeom>
          <a:noFill/>
        </p:spPr>
        <p:txBody>
          <a:bodyPr wrap="none" rtlCol="0">
            <a:spAutoFit/>
          </a:bodyPr>
          <a:lstStyle/>
          <a:p>
            <a:r>
              <a:rPr lang="en-US" sz="1200" b="1" dirty="0"/>
              <a:t>*</a:t>
            </a:r>
            <a:r>
              <a:rPr lang="en-US" sz="1050" b="1" i="0" dirty="0">
                <a:solidFill>
                  <a:srgbClr val="181818"/>
                </a:solidFill>
                <a:effectLst/>
                <a:latin typeface="open-sans"/>
              </a:rPr>
              <a:t>professor emeritus of history at Stanford University</a:t>
            </a:r>
            <a:endParaRPr lang="en-US" sz="1200" b="1" dirty="0"/>
          </a:p>
        </p:txBody>
      </p:sp>
    </p:spTree>
    <p:extLst>
      <p:ext uri="{BB962C8B-B14F-4D97-AF65-F5344CB8AC3E}">
        <p14:creationId xmlns:p14="http://schemas.microsoft.com/office/powerpoint/2010/main" val="115813684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DDD0BF"/>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C7233B8-1AEA-FA2A-DA62-D1F5F86786EF}"/>
              </a:ext>
            </a:extLst>
          </p:cNvPr>
          <p:cNvPicPr>
            <a:picLocks noChangeAspect="1"/>
          </p:cNvPicPr>
          <p:nvPr/>
        </p:nvPicPr>
        <p:blipFill>
          <a:blip r:embed="rId2">
            <a:alphaModFix amt="14000"/>
          </a:blip>
          <a:stretch>
            <a:fillRect/>
          </a:stretch>
        </p:blipFill>
        <p:spPr>
          <a:xfrm>
            <a:off x="-9088" y="592587"/>
            <a:ext cx="9144000" cy="5638800"/>
          </a:xfrm>
          <a:prstGeom prst="rect">
            <a:avLst/>
          </a:prstGeom>
        </p:spPr>
      </p:pic>
      <p:sp>
        <p:nvSpPr>
          <p:cNvPr id="2" name="Title 1">
            <a:extLst>
              <a:ext uri="{FF2B5EF4-FFF2-40B4-BE49-F238E27FC236}">
                <a16:creationId xmlns:a16="http://schemas.microsoft.com/office/drawing/2014/main" id="{2D198408-E025-6498-160D-86B9E2BC8ED9}"/>
              </a:ext>
            </a:extLst>
          </p:cNvPr>
          <p:cNvSpPr>
            <a:spLocks noGrp="1"/>
          </p:cNvSpPr>
          <p:nvPr>
            <p:ph type="title"/>
          </p:nvPr>
        </p:nvSpPr>
        <p:spPr>
          <a:xfrm>
            <a:off x="0" y="-1863"/>
            <a:ext cx="9144000" cy="275614"/>
          </a:xfrm>
          <a:solidFill>
            <a:srgbClr val="E6C486"/>
          </a:solidFill>
        </p:spPr>
        <p:txBody>
          <a:bodyPr/>
          <a:lstStyle/>
          <a:p>
            <a:pPr algn="l"/>
            <a:r>
              <a:rPr lang="en-US" sz="2200" b="1" dirty="0"/>
              <a:t>Gov Reforms at the Federal Level</a:t>
            </a:r>
          </a:p>
        </p:txBody>
      </p:sp>
      <p:sp>
        <p:nvSpPr>
          <p:cNvPr id="3" name="Content Placeholder 2">
            <a:extLst>
              <a:ext uri="{FF2B5EF4-FFF2-40B4-BE49-F238E27FC236}">
                <a16:creationId xmlns:a16="http://schemas.microsoft.com/office/drawing/2014/main" id="{579ADC8A-70F7-FD07-C04A-84C03BFD924F}"/>
              </a:ext>
            </a:extLst>
          </p:cNvPr>
          <p:cNvSpPr>
            <a:spLocks noGrp="1"/>
          </p:cNvSpPr>
          <p:nvPr>
            <p:ph idx="1"/>
          </p:nvPr>
        </p:nvSpPr>
        <p:spPr>
          <a:xfrm>
            <a:off x="6991" y="378195"/>
            <a:ext cx="5373848" cy="2871767"/>
          </a:xfrm>
        </p:spPr>
        <p:txBody>
          <a:bodyPr/>
          <a:lstStyle/>
          <a:p>
            <a:pPr marL="0" indent="0">
              <a:buNone/>
            </a:pPr>
            <a:r>
              <a:rPr lang="en-US" sz="2000" b="1" i="0" dirty="0">
                <a:solidFill>
                  <a:srgbClr val="181818"/>
                </a:solidFill>
                <a:effectLst/>
                <a:latin typeface="open-sans"/>
              </a:rPr>
              <a:t>“This is a government of the people, by the people and for the people no longer,” former president </a:t>
            </a:r>
            <a:r>
              <a:rPr lang="en-US" sz="2000" b="1" i="0" u="sng" dirty="0">
                <a:solidFill>
                  <a:srgbClr val="0070C0"/>
                </a:solidFill>
                <a:effectLst/>
                <a:latin typeface="open-sans"/>
                <a:hlinkClick r:id="rId3">
                  <a:extLst>
                    <a:ext uri="{A12FA001-AC4F-418D-AE19-62706E023703}">
                      <ahyp:hlinkClr xmlns:ahyp="http://schemas.microsoft.com/office/drawing/2018/hyperlinkcolor" val="tx"/>
                    </a:ext>
                  </a:extLst>
                </a:hlinkClick>
              </a:rPr>
              <a:t>Rutherford B. Hayes</a:t>
            </a:r>
            <a:r>
              <a:rPr lang="en-US" sz="2000" b="1" i="0" dirty="0">
                <a:solidFill>
                  <a:srgbClr val="0070C0"/>
                </a:solidFill>
                <a:effectLst/>
                <a:latin typeface="open-sans"/>
              </a:rPr>
              <a:t> </a:t>
            </a:r>
            <a:r>
              <a:rPr lang="en-US" sz="2000" b="1" i="0" dirty="0">
                <a:solidFill>
                  <a:srgbClr val="181818"/>
                </a:solidFill>
                <a:effectLst/>
                <a:latin typeface="open-sans"/>
              </a:rPr>
              <a:t>wrote in his diary in 1886. “It is a government by the corporations, of the corporations and for the corporations.” Politicians took spectacularly handsome bribes from corporations and demanded kickbacks as the helping hand, they extended often came with an open palm. </a:t>
            </a:r>
            <a:r>
              <a:rPr lang="en-US" sz="2000" b="1" i="0" dirty="0">
                <a:solidFill>
                  <a:srgbClr val="181818"/>
                </a:solidFill>
                <a:effectLst/>
                <a:latin typeface="Garamond" panose="02020404030301010803" pitchFamily="18" charset="0"/>
                <a:ea typeface="Open Sans" panose="020B0606030504020204" pitchFamily="34" charset="0"/>
                <a:cs typeface="Open Sans" panose="020B0606030504020204" pitchFamily="34" charset="0"/>
              </a:rPr>
              <a:t> </a:t>
            </a:r>
          </a:p>
          <a:p>
            <a:pPr marL="0" indent="0">
              <a:buNone/>
            </a:pPr>
            <a:endParaRPr lang="en-US" sz="2000" dirty="0">
              <a:solidFill>
                <a:srgbClr val="181818"/>
              </a:solidFill>
              <a:latin typeface="Garamond" panose="02020404030301010803" pitchFamily="18" charset="0"/>
              <a:ea typeface="Open Sans" panose="020B0606030504020204" pitchFamily="34" charset="0"/>
              <a:cs typeface="Open Sans" panose="020B0606030504020204" pitchFamily="34" charset="0"/>
            </a:endParaRPr>
          </a:p>
          <a:p>
            <a:pPr marL="0" indent="0">
              <a:buNone/>
            </a:pPr>
            <a:endParaRPr lang="en-US" sz="2000" dirty="0"/>
          </a:p>
        </p:txBody>
      </p:sp>
      <p:sp>
        <p:nvSpPr>
          <p:cNvPr id="5" name="TextBox 4">
            <a:extLst>
              <a:ext uri="{FF2B5EF4-FFF2-40B4-BE49-F238E27FC236}">
                <a16:creationId xmlns:a16="http://schemas.microsoft.com/office/drawing/2014/main" id="{295911F4-FE2F-B82B-8687-8B04DA9664DA}"/>
              </a:ext>
            </a:extLst>
          </p:cNvPr>
          <p:cNvSpPr txBox="1"/>
          <p:nvPr/>
        </p:nvSpPr>
        <p:spPr>
          <a:xfrm>
            <a:off x="3581400" y="6550223"/>
            <a:ext cx="5791200" cy="307777"/>
          </a:xfrm>
          <a:prstGeom prst="rect">
            <a:avLst/>
          </a:prstGeom>
          <a:noFill/>
        </p:spPr>
        <p:txBody>
          <a:bodyPr wrap="square">
            <a:spAutoFit/>
          </a:bodyPr>
          <a:lstStyle/>
          <a:p>
            <a:r>
              <a:rPr lang="en-US" sz="1400" dirty="0">
                <a:solidFill>
                  <a:srgbClr val="0070C0"/>
                </a:solidFill>
                <a:hlinkClick r:id="rId4">
                  <a:extLst>
                    <a:ext uri="{A12FA001-AC4F-418D-AE19-62706E023703}">
                      <ahyp:hlinkClr xmlns:ahyp="http://schemas.microsoft.com/office/drawing/2018/hyperlinkcolor" val="tx"/>
                    </a:ext>
                  </a:extLst>
                </a:hlinkClick>
              </a:rPr>
              <a:t>https://www.history.com/news/gilded-age-corruption-corporate-wealth</a:t>
            </a:r>
            <a:endParaRPr lang="en-US" sz="1400" dirty="0">
              <a:solidFill>
                <a:srgbClr val="0070C0"/>
              </a:solidFill>
            </a:endParaRPr>
          </a:p>
        </p:txBody>
      </p:sp>
      <p:sp>
        <p:nvSpPr>
          <p:cNvPr id="7" name="TextBox 6">
            <a:extLst>
              <a:ext uri="{FF2B5EF4-FFF2-40B4-BE49-F238E27FC236}">
                <a16:creationId xmlns:a16="http://schemas.microsoft.com/office/drawing/2014/main" id="{4044E80F-F683-6C8F-CC46-6B4B1A31F653}"/>
              </a:ext>
            </a:extLst>
          </p:cNvPr>
          <p:cNvSpPr txBox="1"/>
          <p:nvPr/>
        </p:nvSpPr>
        <p:spPr>
          <a:xfrm>
            <a:off x="5973964" y="6379039"/>
            <a:ext cx="3163045" cy="276999"/>
          </a:xfrm>
          <a:prstGeom prst="rect">
            <a:avLst/>
          </a:prstGeom>
          <a:noFill/>
        </p:spPr>
        <p:txBody>
          <a:bodyPr wrap="none" rtlCol="0">
            <a:spAutoFit/>
          </a:bodyPr>
          <a:lstStyle/>
          <a:p>
            <a:r>
              <a:rPr lang="en-US" sz="1200" b="1" dirty="0"/>
              <a:t>*</a:t>
            </a:r>
            <a:r>
              <a:rPr lang="en-US" sz="1050" b="1" i="0" dirty="0">
                <a:solidFill>
                  <a:srgbClr val="181818"/>
                </a:solidFill>
                <a:effectLst/>
                <a:latin typeface="open-sans"/>
              </a:rPr>
              <a:t>professor emeritus of history at Stanford University</a:t>
            </a:r>
            <a:endParaRPr lang="en-US" sz="1200" b="1" dirty="0"/>
          </a:p>
        </p:txBody>
      </p:sp>
      <p:pic>
        <p:nvPicPr>
          <p:cNvPr id="4" name="Picture 3">
            <a:extLst>
              <a:ext uri="{FF2B5EF4-FFF2-40B4-BE49-F238E27FC236}">
                <a16:creationId xmlns:a16="http://schemas.microsoft.com/office/drawing/2014/main" id="{FC90737D-7795-1CD6-FB5F-D54A5AAC34FD}"/>
              </a:ext>
            </a:extLst>
          </p:cNvPr>
          <p:cNvPicPr>
            <a:picLocks noChangeAspect="1"/>
          </p:cNvPicPr>
          <p:nvPr/>
        </p:nvPicPr>
        <p:blipFill>
          <a:blip r:embed="rId5"/>
          <a:stretch>
            <a:fillRect/>
          </a:stretch>
        </p:blipFill>
        <p:spPr>
          <a:xfrm>
            <a:off x="6579565" y="0"/>
            <a:ext cx="2557444" cy="3249962"/>
          </a:xfrm>
          <a:prstGeom prst="rect">
            <a:avLst/>
          </a:prstGeom>
        </p:spPr>
      </p:pic>
      <p:pic>
        <p:nvPicPr>
          <p:cNvPr id="8" name="Picture 7">
            <a:extLst>
              <a:ext uri="{FF2B5EF4-FFF2-40B4-BE49-F238E27FC236}">
                <a16:creationId xmlns:a16="http://schemas.microsoft.com/office/drawing/2014/main" id="{3C06A5EB-0D36-5EFD-E823-71A4E06EB671}"/>
              </a:ext>
            </a:extLst>
          </p:cNvPr>
          <p:cNvPicPr>
            <a:picLocks noChangeAspect="1"/>
          </p:cNvPicPr>
          <p:nvPr/>
        </p:nvPicPr>
        <p:blipFill>
          <a:blip r:embed="rId6"/>
          <a:stretch>
            <a:fillRect/>
          </a:stretch>
        </p:blipFill>
        <p:spPr>
          <a:xfrm>
            <a:off x="-6991" y="3277243"/>
            <a:ext cx="9144000" cy="3144473"/>
          </a:xfrm>
          <a:prstGeom prst="rect">
            <a:avLst/>
          </a:prstGeom>
        </p:spPr>
      </p:pic>
    </p:spTree>
    <p:extLst>
      <p:ext uri="{BB962C8B-B14F-4D97-AF65-F5344CB8AC3E}">
        <p14:creationId xmlns:p14="http://schemas.microsoft.com/office/powerpoint/2010/main" val="212110829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8" name="Picture 4">
            <a:extLst>
              <a:ext uri="{FF2B5EF4-FFF2-40B4-BE49-F238E27FC236}">
                <a16:creationId xmlns:a16="http://schemas.microsoft.com/office/drawing/2014/main" id="{F5A24A58-64AF-F934-1532-1A30FF50BF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9638" y="381000"/>
            <a:ext cx="2925762" cy="258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itle 1">
            <a:extLst>
              <a:ext uri="{FF2B5EF4-FFF2-40B4-BE49-F238E27FC236}">
                <a16:creationId xmlns:a16="http://schemas.microsoft.com/office/drawing/2014/main" id="{C9D972D9-40D6-BE70-954E-CE35AFD23153}"/>
              </a:ext>
            </a:extLst>
          </p:cNvPr>
          <p:cNvSpPr>
            <a:spLocks noGrp="1" noChangeArrowheads="1"/>
          </p:cNvSpPr>
          <p:nvPr>
            <p:ph type="title"/>
          </p:nvPr>
        </p:nvSpPr>
        <p:spPr>
          <a:xfrm>
            <a:off x="0" y="68263"/>
            <a:ext cx="6322031" cy="711200"/>
          </a:xfrm>
        </p:spPr>
        <p:txBody>
          <a:bodyPr/>
          <a:lstStyle/>
          <a:p>
            <a:r>
              <a:rPr lang="en-US" altLang="en-US" sz="3100" b="1" dirty="0"/>
              <a:t>Civil Service Reform &amp; the Creation of the Bureaucracy</a:t>
            </a:r>
          </a:p>
        </p:txBody>
      </p:sp>
      <p:sp>
        <p:nvSpPr>
          <p:cNvPr id="35844" name="Content Placeholder 2">
            <a:extLst>
              <a:ext uri="{FF2B5EF4-FFF2-40B4-BE49-F238E27FC236}">
                <a16:creationId xmlns:a16="http://schemas.microsoft.com/office/drawing/2014/main" id="{B6AFF295-3697-9B82-EE81-739B7BDFE970}"/>
              </a:ext>
            </a:extLst>
          </p:cNvPr>
          <p:cNvSpPr>
            <a:spLocks noGrp="1" noChangeArrowheads="1"/>
          </p:cNvSpPr>
          <p:nvPr>
            <p:ph idx="1"/>
          </p:nvPr>
        </p:nvSpPr>
        <p:spPr>
          <a:xfrm>
            <a:off x="0" y="1016000"/>
            <a:ext cx="6248400" cy="5003800"/>
          </a:xfrm>
        </p:spPr>
        <p:txBody>
          <a:bodyPr/>
          <a:lstStyle/>
          <a:p>
            <a:r>
              <a:rPr lang="en-US" altLang="en-US" sz="2800" dirty="0"/>
              <a:t>Much of the corruption in government could be traced to the ‘</a:t>
            </a:r>
            <a:r>
              <a:rPr lang="en-US" altLang="en-US" sz="2800" b="1" u="sng" dirty="0">
                <a:solidFill>
                  <a:srgbClr val="0070C0"/>
                </a:solidFill>
              </a:rPr>
              <a:t>spoils system</a:t>
            </a:r>
            <a:r>
              <a:rPr lang="en-US" altLang="en-US" sz="2800" dirty="0"/>
              <a:t>’.</a:t>
            </a:r>
          </a:p>
          <a:p>
            <a:r>
              <a:rPr lang="en-US" altLang="en-US" sz="2800" b="1" dirty="0">
                <a:solidFill>
                  <a:srgbClr val="0070C0"/>
                </a:solidFill>
              </a:rPr>
              <a:t>This gave government jobs as rewards to those who helped   get a candidate elected</a:t>
            </a:r>
            <a:r>
              <a:rPr lang="en-US" altLang="en-US" sz="2800" b="1" dirty="0"/>
              <a:t>.</a:t>
            </a:r>
          </a:p>
          <a:p>
            <a:r>
              <a:rPr lang="en-US" altLang="en-US" sz="2800" dirty="0"/>
              <a:t>These people were </a:t>
            </a:r>
            <a:r>
              <a:rPr lang="en-US" altLang="en-US" sz="2800" u="sng" dirty="0"/>
              <a:t>often not qualified for the job</a:t>
            </a:r>
            <a:r>
              <a:rPr lang="en-US" altLang="en-US" sz="2800" dirty="0"/>
              <a:t>.</a:t>
            </a:r>
          </a:p>
          <a:p>
            <a:r>
              <a:rPr lang="en-US" altLang="en-US" sz="2800" dirty="0"/>
              <a:t>When Pres. Garfield was assassinated by an office-seeker, Congress decided it was time to act. </a:t>
            </a:r>
          </a:p>
        </p:txBody>
      </p:sp>
      <p:pic>
        <p:nvPicPr>
          <p:cNvPr id="4" name="Picture 5">
            <a:extLst>
              <a:ext uri="{FF2B5EF4-FFF2-40B4-BE49-F238E27FC236}">
                <a16:creationId xmlns:a16="http://schemas.microsoft.com/office/drawing/2014/main" id="{8590A4EF-18A4-0B33-DFF0-8B00956E0B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4425" y="3276600"/>
            <a:ext cx="2733675"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7">
            <a:extLst>
              <a:ext uri="{FF2B5EF4-FFF2-40B4-BE49-F238E27FC236}">
                <a16:creationId xmlns:a16="http://schemas.microsoft.com/office/drawing/2014/main" id="{B8C18012-1F73-162A-AAC8-039A22815F8D}"/>
              </a:ext>
            </a:extLst>
          </p:cNvPr>
          <p:cNvSpPr txBox="1">
            <a:spLocks noChangeArrowheads="1"/>
          </p:cNvSpPr>
          <p:nvPr/>
        </p:nvSpPr>
        <p:spPr bwMode="auto">
          <a:xfrm>
            <a:off x="6218238" y="5537200"/>
            <a:ext cx="2697162"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600" b="1">
                <a:solidFill>
                  <a:srgbClr val="C00000"/>
                </a:solidFill>
              </a:rPr>
              <a:t>Pres. Garfield </a:t>
            </a:r>
          </a:p>
          <a:p>
            <a:pPr algn="ctr" eaLnBrk="1" hangingPunct="1">
              <a:spcBef>
                <a:spcPct val="50000"/>
              </a:spcBef>
              <a:buFontTx/>
              <a:buNone/>
            </a:pPr>
            <a:r>
              <a:rPr lang="en-US" altLang="en-US" sz="1600" b="1">
                <a:solidFill>
                  <a:srgbClr val="C00000"/>
                </a:solidFill>
              </a:rPr>
              <a:t>gets capped</a:t>
            </a:r>
          </a:p>
        </p:txBody>
      </p:sp>
      <p:sp>
        <p:nvSpPr>
          <p:cNvPr id="6" name="AutoShape 16">
            <a:extLst>
              <a:ext uri="{FF2B5EF4-FFF2-40B4-BE49-F238E27FC236}">
                <a16:creationId xmlns:a16="http://schemas.microsoft.com/office/drawing/2014/main" id="{1C80EC08-0A0A-216D-897B-6D2DA6C9AF64}"/>
              </a:ext>
            </a:extLst>
          </p:cNvPr>
          <p:cNvSpPr>
            <a:spLocks noChangeArrowheads="1"/>
          </p:cNvSpPr>
          <p:nvPr/>
        </p:nvSpPr>
        <p:spPr bwMode="auto">
          <a:xfrm>
            <a:off x="5707063" y="2667000"/>
            <a:ext cx="1022350" cy="914400"/>
          </a:xfrm>
          <a:prstGeom prst="cloudCallout">
            <a:avLst>
              <a:gd name="adj1" fmla="val 117222"/>
              <a:gd name="adj2" fmla="val 65583"/>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en-US" sz="1200" b="1">
                <a:solidFill>
                  <a:srgbClr val="FF0000"/>
                </a:solidFill>
              </a:rPr>
              <a:t>I’ve been shot !</a:t>
            </a:r>
          </a:p>
        </p:txBody>
      </p:sp>
      <p:sp>
        <p:nvSpPr>
          <p:cNvPr id="113672" name="Rectangle 1">
            <a:extLst>
              <a:ext uri="{FF2B5EF4-FFF2-40B4-BE49-F238E27FC236}">
                <a16:creationId xmlns:a16="http://schemas.microsoft.com/office/drawing/2014/main" id="{C39E2BBD-7702-50C7-5BE6-BD05EC021868}"/>
              </a:ext>
            </a:extLst>
          </p:cNvPr>
          <p:cNvSpPr>
            <a:spLocks noChangeArrowheads="1"/>
          </p:cNvSpPr>
          <p:nvPr/>
        </p:nvSpPr>
        <p:spPr bwMode="auto">
          <a:xfrm>
            <a:off x="6729413" y="6169025"/>
            <a:ext cx="18573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b="1"/>
              <a:t>September 19, 1881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35843"/>
                                        </p:tgtEl>
                                        <p:attrNameLst>
                                          <p:attrName>style.visibility</p:attrName>
                                        </p:attrNameLst>
                                      </p:cBhvr>
                                      <p:to>
                                        <p:strVal val="visible"/>
                                      </p:to>
                                    </p:set>
                                    <p:anim calcmode="lin" valueType="num">
                                      <p:cBhvr additive="base">
                                        <p:cTn id="7" dur="500" fill="hold"/>
                                        <p:tgtEl>
                                          <p:spTgt spid="35843"/>
                                        </p:tgtEl>
                                        <p:attrNameLst>
                                          <p:attrName>ppt_x</p:attrName>
                                        </p:attrNameLst>
                                      </p:cBhvr>
                                      <p:tavLst>
                                        <p:tav tm="0">
                                          <p:val>
                                            <p:strVal val="0-#ppt_w/2"/>
                                          </p:val>
                                        </p:tav>
                                        <p:tav tm="100000">
                                          <p:val>
                                            <p:strVal val="#ppt_x"/>
                                          </p:val>
                                        </p:tav>
                                      </p:tavLst>
                                    </p:anim>
                                    <p:anim calcmode="lin" valueType="num">
                                      <p:cBhvr additive="base">
                                        <p:cTn id="8" dur="500" fill="hold"/>
                                        <p:tgtEl>
                                          <p:spTgt spid="3584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8" fill="hold" nodeType="afterEffect">
                                  <p:stCondLst>
                                    <p:cond delay="0"/>
                                  </p:stCondLst>
                                  <p:childTnLst>
                                    <p:set>
                                      <p:cBhvr>
                                        <p:cTn id="11" dur="1" fill="hold">
                                          <p:stCondLst>
                                            <p:cond delay="0"/>
                                          </p:stCondLst>
                                        </p:cTn>
                                        <p:tgtEl>
                                          <p:spTgt spid="35844">
                                            <p:txEl>
                                              <p:pRg st="0" end="0"/>
                                            </p:txEl>
                                          </p:spTgt>
                                        </p:tgtEl>
                                        <p:attrNameLst>
                                          <p:attrName>style.visibility</p:attrName>
                                        </p:attrNameLst>
                                      </p:cBhvr>
                                      <p:to>
                                        <p:strVal val="visible"/>
                                      </p:to>
                                    </p:set>
                                    <p:animEffect transition="in" filter="wipe(left)">
                                      <p:cBhvr>
                                        <p:cTn id="12" dur="2000"/>
                                        <p:tgtEl>
                                          <p:spTgt spid="35844">
                                            <p:txEl>
                                              <p:pRg st="0" end="0"/>
                                            </p:txEl>
                                          </p:spTgt>
                                        </p:tgtEl>
                                      </p:cBhvr>
                                    </p:animEffect>
                                  </p:childTnLst>
                                </p:cTn>
                              </p:par>
                            </p:childTnLst>
                          </p:cTn>
                        </p:par>
                        <p:par>
                          <p:cTn id="13" fill="hold" nodeType="afterGroup">
                            <p:stCondLst>
                              <p:cond delay="2500"/>
                            </p:stCondLst>
                            <p:childTnLst>
                              <p:par>
                                <p:cTn id="14" presetID="21" presetClass="entr" presetSubtype="1" fill="hold" nodeType="afterEffect">
                                  <p:stCondLst>
                                    <p:cond delay="0"/>
                                  </p:stCondLst>
                                  <p:childTnLst>
                                    <p:set>
                                      <p:cBhvr>
                                        <p:cTn id="15" dur="1" fill="hold">
                                          <p:stCondLst>
                                            <p:cond delay="0"/>
                                          </p:stCondLst>
                                        </p:cTn>
                                        <p:tgtEl>
                                          <p:spTgt spid="36868"/>
                                        </p:tgtEl>
                                        <p:attrNameLst>
                                          <p:attrName>style.visibility</p:attrName>
                                        </p:attrNameLst>
                                      </p:cBhvr>
                                      <p:to>
                                        <p:strVal val="visible"/>
                                      </p:to>
                                    </p:set>
                                    <p:animEffect transition="in" filter="wheel(1)">
                                      <p:cBhvr>
                                        <p:cTn id="16" dur="2000"/>
                                        <p:tgtEl>
                                          <p:spTgt spid="36868"/>
                                        </p:tgtEl>
                                      </p:cBhvr>
                                    </p:animEffect>
                                  </p:childTnLst>
                                </p:cTn>
                              </p:par>
                            </p:childTnLst>
                          </p:cTn>
                        </p:par>
                        <p:par>
                          <p:cTn id="17" fill="hold" nodeType="afterGroup">
                            <p:stCondLst>
                              <p:cond delay="4500"/>
                            </p:stCondLst>
                            <p:childTnLst>
                              <p:par>
                                <p:cTn id="18" presetID="22" presetClass="entr" presetSubtype="8" fill="hold" nodeType="afterEffect">
                                  <p:stCondLst>
                                    <p:cond delay="0"/>
                                  </p:stCondLst>
                                  <p:childTnLst>
                                    <p:set>
                                      <p:cBhvr>
                                        <p:cTn id="19" dur="1" fill="hold">
                                          <p:stCondLst>
                                            <p:cond delay="0"/>
                                          </p:stCondLst>
                                        </p:cTn>
                                        <p:tgtEl>
                                          <p:spTgt spid="35844">
                                            <p:txEl>
                                              <p:pRg st="1" end="1"/>
                                            </p:txEl>
                                          </p:spTgt>
                                        </p:tgtEl>
                                        <p:attrNameLst>
                                          <p:attrName>style.visibility</p:attrName>
                                        </p:attrNameLst>
                                      </p:cBhvr>
                                      <p:to>
                                        <p:strVal val="visible"/>
                                      </p:to>
                                    </p:set>
                                    <p:animEffect transition="in" filter="wipe(left)">
                                      <p:cBhvr>
                                        <p:cTn id="20" dur="2000"/>
                                        <p:tgtEl>
                                          <p:spTgt spid="35844">
                                            <p:txEl>
                                              <p:pRg st="1" end="1"/>
                                            </p:txEl>
                                          </p:spTgt>
                                        </p:tgtEl>
                                      </p:cBhvr>
                                    </p:animEffect>
                                  </p:childTnLst>
                                </p:cTn>
                              </p:par>
                            </p:childTnLst>
                          </p:cTn>
                        </p:par>
                        <p:par>
                          <p:cTn id="21" fill="hold" nodeType="afterGroup">
                            <p:stCondLst>
                              <p:cond delay="6500"/>
                            </p:stCondLst>
                            <p:childTnLst>
                              <p:par>
                                <p:cTn id="22" presetID="1" presetClass="entr" presetSubtype="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childTnLst>
                                </p:cTn>
                              </p:par>
                            </p:childTnLst>
                          </p:cTn>
                        </p:par>
                        <p:par>
                          <p:cTn id="24" fill="hold" nodeType="afterGroup">
                            <p:stCondLst>
                              <p:cond delay="6500"/>
                            </p:stCondLst>
                            <p:childTnLst>
                              <p:par>
                                <p:cTn id="25" presetID="22" presetClass="entr" presetSubtype="8" fill="hold" nodeType="afterEffect">
                                  <p:stCondLst>
                                    <p:cond delay="1000"/>
                                  </p:stCondLst>
                                  <p:childTnLst>
                                    <p:set>
                                      <p:cBhvr>
                                        <p:cTn id="26" dur="1" fill="hold">
                                          <p:stCondLst>
                                            <p:cond delay="0"/>
                                          </p:stCondLst>
                                        </p:cTn>
                                        <p:tgtEl>
                                          <p:spTgt spid="35844">
                                            <p:txEl>
                                              <p:pRg st="2" end="2"/>
                                            </p:txEl>
                                          </p:spTgt>
                                        </p:tgtEl>
                                        <p:attrNameLst>
                                          <p:attrName>style.visibility</p:attrName>
                                        </p:attrNameLst>
                                      </p:cBhvr>
                                      <p:to>
                                        <p:strVal val="visible"/>
                                      </p:to>
                                    </p:set>
                                    <p:animEffect transition="in" filter="wipe(left)">
                                      <p:cBhvr>
                                        <p:cTn id="27" dur="2000"/>
                                        <p:tgtEl>
                                          <p:spTgt spid="35844">
                                            <p:txEl>
                                              <p:pRg st="2" end="2"/>
                                            </p:txEl>
                                          </p:spTgt>
                                        </p:tgtEl>
                                      </p:cBhvr>
                                    </p:animEffect>
                                  </p:childTnLst>
                                </p:cTn>
                              </p:par>
                            </p:childTnLst>
                          </p:cTn>
                        </p:par>
                        <p:par>
                          <p:cTn id="28" fill="hold" nodeType="afterGroup">
                            <p:stCondLst>
                              <p:cond delay="9500"/>
                            </p:stCondLst>
                            <p:childTnLst>
                              <p:par>
                                <p:cTn id="29" presetID="22" presetClass="entr" presetSubtype="8" fill="hold" nodeType="afterEffect">
                                  <p:stCondLst>
                                    <p:cond delay="1000"/>
                                  </p:stCondLst>
                                  <p:childTnLst>
                                    <p:set>
                                      <p:cBhvr>
                                        <p:cTn id="30" dur="1" fill="hold">
                                          <p:stCondLst>
                                            <p:cond delay="0"/>
                                          </p:stCondLst>
                                        </p:cTn>
                                        <p:tgtEl>
                                          <p:spTgt spid="35844">
                                            <p:txEl>
                                              <p:pRg st="3" end="3"/>
                                            </p:txEl>
                                          </p:spTgt>
                                        </p:tgtEl>
                                        <p:attrNameLst>
                                          <p:attrName>style.visibility</p:attrName>
                                        </p:attrNameLst>
                                      </p:cBhvr>
                                      <p:to>
                                        <p:strVal val="visible"/>
                                      </p:to>
                                    </p:set>
                                    <p:animEffect transition="in" filter="wipe(left)">
                                      <p:cBhvr>
                                        <p:cTn id="31" dur="2000"/>
                                        <p:tgtEl>
                                          <p:spTgt spid="35844">
                                            <p:txEl>
                                              <p:pRg st="3" end="3"/>
                                            </p:txEl>
                                          </p:spTgt>
                                        </p:tgtEl>
                                      </p:cBhvr>
                                    </p:animEffect>
                                  </p:childTnLst>
                                </p:cTn>
                              </p:par>
                              <p:par>
                                <p:cTn id="32" presetID="22" presetClass="entr" presetSubtype="4" fill="hold" nodeType="withEffect">
                                  <p:stCondLst>
                                    <p:cond delay="1000"/>
                                  </p:stCondLst>
                                  <p:childTnLst>
                                    <p:set>
                                      <p:cBhvr>
                                        <p:cTn id="33" dur="1" fill="hold">
                                          <p:stCondLst>
                                            <p:cond delay="0"/>
                                          </p:stCondLst>
                                        </p:cTn>
                                        <p:tgtEl>
                                          <p:spTgt spid="5">
                                            <p:txEl>
                                              <p:pRg st="0" end="0"/>
                                            </p:txEl>
                                          </p:spTgt>
                                        </p:tgtEl>
                                        <p:attrNameLst>
                                          <p:attrName>style.visibility</p:attrName>
                                        </p:attrNameLst>
                                      </p:cBhvr>
                                      <p:to>
                                        <p:strVal val="visible"/>
                                      </p:to>
                                    </p:set>
                                    <p:animEffect transition="in" filter="wipe(down)">
                                      <p:cBhvr>
                                        <p:cTn id="34" dur="2000"/>
                                        <p:tgtEl>
                                          <p:spTgt spid="5">
                                            <p:txEl>
                                              <p:pRg st="0" end="0"/>
                                            </p:txEl>
                                          </p:spTgt>
                                        </p:tgtEl>
                                      </p:cBhvr>
                                    </p:animEffect>
                                  </p:childTnLst>
                                </p:cTn>
                              </p:par>
                              <p:par>
                                <p:cTn id="35" presetID="22" presetClass="entr" presetSubtype="4" fill="hold" nodeType="withEffect">
                                  <p:stCondLst>
                                    <p:cond delay="1000"/>
                                  </p:stCondLst>
                                  <p:childTnLst>
                                    <p:set>
                                      <p:cBhvr>
                                        <p:cTn id="36" dur="1" fill="hold">
                                          <p:stCondLst>
                                            <p:cond delay="0"/>
                                          </p:stCondLst>
                                        </p:cTn>
                                        <p:tgtEl>
                                          <p:spTgt spid="5">
                                            <p:txEl>
                                              <p:pRg st="1" end="1"/>
                                            </p:txEl>
                                          </p:spTgt>
                                        </p:tgtEl>
                                        <p:attrNameLst>
                                          <p:attrName>style.visibility</p:attrName>
                                        </p:attrNameLst>
                                      </p:cBhvr>
                                      <p:to>
                                        <p:strVal val="visible"/>
                                      </p:to>
                                    </p:set>
                                    <p:animEffect transition="in" filter="wipe(down)">
                                      <p:cBhvr>
                                        <p:cTn id="37" dur="2000"/>
                                        <p:tgtEl>
                                          <p:spTgt spid="5">
                                            <p:txEl>
                                              <p:pRg st="1" end="1"/>
                                            </p:txEl>
                                          </p:spTgt>
                                        </p:tgtEl>
                                      </p:cBhvr>
                                    </p:animEffect>
                                  </p:childTnLst>
                                </p:cTn>
                              </p:par>
                            </p:childTnLst>
                          </p:cTn>
                        </p:par>
                        <p:par>
                          <p:cTn id="38" fill="hold" nodeType="afterGroup">
                            <p:stCondLst>
                              <p:cond delay="12500"/>
                            </p:stCondLst>
                            <p:childTnLst>
                              <p:par>
                                <p:cTn id="39" presetID="10" presetClass="entr" presetSubtype="0" fill="hold" grpId="0" nodeType="after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p:bldP spid="6"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F817C636-8AE4-EB33-786C-4AC40FADEC26}"/>
              </a:ext>
            </a:extLst>
          </p:cNvPr>
          <p:cNvSpPr>
            <a:spLocks noGrp="1" noChangeArrowheads="1"/>
          </p:cNvSpPr>
          <p:nvPr>
            <p:ph idx="1"/>
          </p:nvPr>
        </p:nvSpPr>
        <p:spPr>
          <a:xfrm>
            <a:off x="76200" y="1374218"/>
            <a:ext cx="6781800" cy="5067300"/>
          </a:xfrm>
        </p:spPr>
        <p:txBody>
          <a:bodyPr/>
          <a:lstStyle/>
          <a:p>
            <a:r>
              <a:rPr lang="en-US" altLang="en-US" sz="2000" b="1" dirty="0"/>
              <a:t>Pendleton Act</a:t>
            </a:r>
            <a:r>
              <a:rPr lang="en-US" altLang="en-US" sz="2000" dirty="0"/>
              <a:t> (1883) passed  by Congress created the             </a:t>
            </a:r>
            <a:r>
              <a:rPr lang="en-US" altLang="en-US" sz="2000" b="1" dirty="0"/>
              <a:t>Civil Service Commission.</a:t>
            </a:r>
          </a:p>
          <a:p>
            <a:r>
              <a:rPr lang="en-US" altLang="en-US" sz="2000" b="1" dirty="0">
                <a:solidFill>
                  <a:srgbClr val="FF0000"/>
                </a:solidFill>
              </a:rPr>
              <a:t>This commission gave exams that selected government appointees based on merit, not on who they knew.</a:t>
            </a:r>
          </a:p>
          <a:p>
            <a:r>
              <a:rPr lang="en-US" altLang="en-US" sz="2000" b="1" dirty="0">
                <a:solidFill>
                  <a:srgbClr val="FF0000"/>
                </a:solidFill>
              </a:rPr>
              <a:t>Helped to rid government of corruption and made it more efficient.</a:t>
            </a:r>
          </a:p>
          <a:p>
            <a:r>
              <a:rPr lang="en-US" sz="2000" dirty="0">
                <a:solidFill>
                  <a:srgbClr val="181818"/>
                </a:solidFill>
                <a:latin typeface="open-sans"/>
              </a:rPr>
              <a:t>The creation of a government bureaucracy ended the Gilded Age’s political corruption. </a:t>
            </a:r>
          </a:p>
          <a:p>
            <a:r>
              <a:rPr lang="en-US" sz="2000" dirty="0">
                <a:solidFill>
                  <a:srgbClr val="181818"/>
                </a:solidFill>
                <a:latin typeface="open-sans"/>
              </a:rPr>
              <a:t>Oversight laws were passed</a:t>
            </a:r>
          </a:p>
          <a:p>
            <a:r>
              <a:rPr lang="en-US" sz="2000" dirty="0">
                <a:solidFill>
                  <a:srgbClr val="181818"/>
                </a:solidFill>
                <a:latin typeface="open-sans"/>
              </a:rPr>
              <a:t>Fee based moved to salary-based pays system for federal workers</a:t>
            </a:r>
          </a:p>
          <a:p>
            <a:r>
              <a:rPr lang="en-US" sz="2000" dirty="0">
                <a:solidFill>
                  <a:srgbClr val="181818"/>
                </a:solidFill>
                <a:latin typeface="open-sans"/>
              </a:rPr>
              <a:t>“A series of laws providing oversight and a move away from fee-based governance to a salary resulted in a drop in corruption. The period between the Progressive Era and the 1960s and 1970s is among the least corrupt.</a:t>
            </a:r>
            <a:endParaRPr lang="en-US" altLang="en-US" sz="2000" b="1" dirty="0">
              <a:solidFill>
                <a:srgbClr val="FF0000"/>
              </a:solidFill>
            </a:endParaRPr>
          </a:p>
        </p:txBody>
      </p:sp>
      <p:pic>
        <p:nvPicPr>
          <p:cNvPr id="37894" name="Picture 6">
            <a:extLst>
              <a:ext uri="{FF2B5EF4-FFF2-40B4-BE49-F238E27FC236}">
                <a16:creationId xmlns:a16="http://schemas.microsoft.com/office/drawing/2014/main" id="{5F9176BC-376C-9FDE-4B38-7EEB50BD0B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7999" y="1975734"/>
            <a:ext cx="2243537" cy="2977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2">
            <a:extLst>
              <a:ext uri="{FF2B5EF4-FFF2-40B4-BE49-F238E27FC236}">
                <a16:creationId xmlns:a16="http://schemas.microsoft.com/office/drawing/2014/main" id="{9300E1C5-0133-AC12-7EBB-E609279F5E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0"/>
            <a:ext cx="2590800" cy="1506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a:extLst>
              <a:ext uri="{FF2B5EF4-FFF2-40B4-BE49-F238E27FC236}">
                <a16:creationId xmlns:a16="http://schemas.microsoft.com/office/drawing/2014/main" id="{227FD758-62ED-3990-2367-8C377655625A}"/>
              </a:ext>
            </a:extLst>
          </p:cNvPr>
          <p:cNvSpPr txBox="1">
            <a:spLocks noChangeArrowheads="1"/>
          </p:cNvSpPr>
          <p:nvPr/>
        </p:nvSpPr>
        <p:spPr bwMode="auto">
          <a:xfrm>
            <a:off x="-76200" y="255587"/>
            <a:ext cx="6322031" cy="71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altLang="en-US" sz="3100" b="1" kern="0" dirty="0"/>
              <a:t>Civil Service Reform &amp; the Creation of the Bureaucracy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1"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up)">
                                      <p:cBhvr>
                                        <p:cTn id="7" dur="500"/>
                                        <p:tgtEl>
                                          <p:spTgt spid="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mph" presetSubtype="0" fill="hold" nodeType="clickEffect">
                                  <p:stCondLst>
                                    <p:cond delay="0"/>
                                  </p:stCondLst>
                                  <p:childTnLst>
                                    <p:animScale>
                                      <p:cBhvr>
                                        <p:cTn id="11" dur="2000" fill="hold"/>
                                        <p:tgtEl>
                                          <p:spTgt spid="37892"/>
                                        </p:tgtEl>
                                      </p:cBhvr>
                                      <p:by x="150000" y="150000"/>
                                    </p:animScale>
                                  </p:childTnLst>
                                </p:cTn>
                              </p:par>
                              <p:par>
                                <p:cTn id="12" presetID="35" presetClass="path" presetSubtype="0" accel="50000" decel="50000" fill="hold" nodeType="withEffect">
                                  <p:stCondLst>
                                    <p:cond delay="0"/>
                                  </p:stCondLst>
                                  <p:childTnLst>
                                    <p:animMotion origin="layout" path="M -3.33333E-6 1.11111E-6 L -0.39583 0.39444 " pathEditMode="relative" rAng="0" ptsTypes="AA">
                                      <p:cBhvr>
                                        <p:cTn id="13" dur="2000" fill="hold"/>
                                        <p:tgtEl>
                                          <p:spTgt spid="37892"/>
                                        </p:tgtEl>
                                        <p:attrNameLst>
                                          <p:attrName>ppt_x</p:attrName>
                                          <p:attrName>ppt_y</p:attrName>
                                        </p:attrNameLst>
                                      </p:cBhvr>
                                      <p:rCtr x="-19792" y="19722"/>
                                    </p:animMotion>
                                  </p:childTnLst>
                                </p:cTn>
                              </p:par>
                            </p:childTnLst>
                          </p:cTn>
                        </p:par>
                      </p:childTnLst>
                    </p:cTn>
                  </p:par>
                  <p:par>
                    <p:cTn id="14" fill="hold" nodeType="clickPar">
                      <p:stCondLst>
                        <p:cond delay="indefinite"/>
                      </p:stCondLst>
                      <p:childTnLst>
                        <p:par>
                          <p:cTn id="15" fill="hold" nodeType="withGroup">
                            <p:stCondLst>
                              <p:cond delay="0"/>
                            </p:stCondLst>
                            <p:childTnLst>
                              <p:par>
                                <p:cTn id="16" presetID="6" presetClass="emph" presetSubtype="0" fill="hold" nodeType="clickEffect">
                                  <p:stCondLst>
                                    <p:cond delay="0"/>
                                  </p:stCondLst>
                                  <p:childTnLst>
                                    <p:animScale>
                                      <p:cBhvr>
                                        <p:cTn id="17" dur="2000" fill="hold"/>
                                        <p:tgtEl>
                                          <p:spTgt spid="37892"/>
                                        </p:tgtEl>
                                      </p:cBhvr>
                                      <p:by x="50000" y="50000"/>
                                    </p:animScale>
                                  </p:childTnLst>
                                </p:cTn>
                              </p:par>
                              <p:par>
                                <p:cTn id="18" presetID="63" presetClass="path" presetSubtype="0" accel="50000" decel="50000" fill="hold" nodeType="withEffect">
                                  <p:stCondLst>
                                    <p:cond delay="0"/>
                                  </p:stCondLst>
                                  <p:childTnLst>
                                    <p:animMotion origin="layout" path="M -0.39583 0.39444 L -0.00416 0.02778 " pathEditMode="relative" rAng="0" ptsTypes="AA">
                                      <p:cBhvr>
                                        <p:cTn id="19" dur="2000" fill="hold"/>
                                        <p:tgtEl>
                                          <p:spTgt spid="37892"/>
                                        </p:tgtEl>
                                        <p:attrNameLst>
                                          <p:attrName>ppt_x</p:attrName>
                                          <p:attrName>ppt_y</p:attrName>
                                        </p:attrNameLst>
                                      </p:cBhvr>
                                      <p:rCtr x="19583" y="-18333"/>
                                    </p:animMotion>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1" fill="hold" nodeType="clickEffect">
                                  <p:stCondLst>
                                    <p:cond delay="0"/>
                                  </p:stCondLst>
                                  <p:childTnLst>
                                    <p:set>
                                      <p:cBhvr>
                                        <p:cTn id="23" dur="1" fill="hold">
                                          <p:stCondLst>
                                            <p:cond delay="0"/>
                                          </p:stCondLst>
                                        </p:cTn>
                                        <p:tgtEl>
                                          <p:spTgt spid="6">
                                            <p:txEl>
                                              <p:pRg st="1" end="1"/>
                                            </p:txEl>
                                          </p:spTgt>
                                        </p:tgtEl>
                                        <p:attrNameLst>
                                          <p:attrName>style.visibility</p:attrName>
                                        </p:attrNameLst>
                                      </p:cBhvr>
                                      <p:to>
                                        <p:strVal val="visible"/>
                                      </p:to>
                                    </p:set>
                                    <p:animEffect transition="in" filter="wipe(up)">
                                      <p:cBhvr>
                                        <p:cTn id="24" dur="500"/>
                                        <p:tgtEl>
                                          <p:spTgt spid="6">
                                            <p:txEl>
                                              <p:pRg st="1" end="1"/>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1" fill="hold" nodeType="clickEffect">
                                  <p:stCondLst>
                                    <p:cond delay="0"/>
                                  </p:stCondLst>
                                  <p:childTnLst>
                                    <p:set>
                                      <p:cBhvr>
                                        <p:cTn id="28" dur="1" fill="hold">
                                          <p:stCondLst>
                                            <p:cond delay="0"/>
                                          </p:stCondLst>
                                        </p:cTn>
                                        <p:tgtEl>
                                          <p:spTgt spid="6">
                                            <p:txEl>
                                              <p:pRg st="2" end="2"/>
                                            </p:txEl>
                                          </p:spTgt>
                                        </p:tgtEl>
                                        <p:attrNameLst>
                                          <p:attrName>style.visibility</p:attrName>
                                        </p:attrNameLst>
                                      </p:cBhvr>
                                      <p:to>
                                        <p:strVal val="visible"/>
                                      </p:to>
                                    </p:set>
                                    <p:animEffect transition="in" filter="wipe(up)">
                                      <p:cBhvr>
                                        <p:cTn id="29" dur="500"/>
                                        <p:tgtEl>
                                          <p:spTgt spid="6">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6">
                                            <p:txEl>
                                              <p:pRg st="3" end="3"/>
                                            </p:txEl>
                                          </p:spTgt>
                                        </p:tgtEl>
                                        <p:attrNameLst>
                                          <p:attrName>style.visibility</p:attrName>
                                        </p:attrNameLst>
                                      </p:cBhvr>
                                      <p:to>
                                        <p:strVal val="visible"/>
                                      </p:to>
                                    </p:set>
                                    <p:animEffect transition="in" filter="wipe(up)">
                                      <p:cBhvr>
                                        <p:cTn id="34" dur="500"/>
                                        <p:tgtEl>
                                          <p:spTgt spid="6">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6">
                                            <p:txEl>
                                              <p:pRg st="4" end="4"/>
                                            </p:txEl>
                                          </p:spTgt>
                                        </p:tgtEl>
                                        <p:attrNameLst>
                                          <p:attrName>style.visibility</p:attrName>
                                        </p:attrNameLst>
                                      </p:cBhvr>
                                      <p:to>
                                        <p:strVal val="visible"/>
                                      </p:to>
                                    </p:set>
                                    <p:animEffect transition="in" filter="wipe(up)">
                                      <p:cBhvr>
                                        <p:cTn id="39" dur="500"/>
                                        <p:tgtEl>
                                          <p:spTgt spid="6">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6">
                                            <p:txEl>
                                              <p:pRg st="5" end="5"/>
                                            </p:txEl>
                                          </p:spTgt>
                                        </p:tgtEl>
                                        <p:attrNameLst>
                                          <p:attrName>style.visibility</p:attrName>
                                        </p:attrNameLst>
                                      </p:cBhvr>
                                      <p:to>
                                        <p:strVal val="visible"/>
                                      </p:to>
                                    </p:set>
                                    <p:animEffect transition="in" filter="wipe(up)">
                                      <p:cBhvr>
                                        <p:cTn id="44" dur="500"/>
                                        <p:tgtEl>
                                          <p:spTgt spid="6">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6">
                                            <p:txEl>
                                              <p:pRg st="6" end="6"/>
                                            </p:txEl>
                                          </p:spTgt>
                                        </p:tgtEl>
                                        <p:attrNameLst>
                                          <p:attrName>style.visibility</p:attrName>
                                        </p:attrNameLst>
                                      </p:cBhvr>
                                      <p:to>
                                        <p:strVal val="visible"/>
                                      </p:to>
                                    </p:set>
                                    <p:animEffect transition="in" filter="wipe(up)">
                                      <p:cBhvr>
                                        <p:cTn id="49" dur="500"/>
                                        <p:tgtEl>
                                          <p:spTgt spid="6">
                                            <p:txEl>
                                              <p:pRg st="6" end="6"/>
                                            </p:txEl>
                                          </p:spTgt>
                                        </p:tgtEl>
                                      </p:cBhvr>
                                    </p:animEffect>
                                  </p:childTnLst>
                                </p:cTn>
                              </p:par>
                              <p:par>
                                <p:cTn id="50" presetID="4" presetClass="entr" presetSubtype="32" fill="hold" nodeType="withEffect">
                                  <p:stCondLst>
                                    <p:cond delay="0"/>
                                  </p:stCondLst>
                                  <p:childTnLst>
                                    <p:set>
                                      <p:cBhvr>
                                        <p:cTn id="51" dur="1" fill="hold">
                                          <p:stCondLst>
                                            <p:cond delay="0"/>
                                          </p:stCondLst>
                                        </p:cTn>
                                        <p:tgtEl>
                                          <p:spTgt spid="37894"/>
                                        </p:tgtEl>
                                        <p:attrNameLst>
                                          <p:attrName>style.visibility</p:attrName>
                                        </p:attrNameLst>
                                      </p:cBhvr>
                                      <p:to>
                                        <p:strVal val="visible"/>
                                      </p:to>
                                    </p:set>
                                    <p:animEffect transition="in" filter="box(out)">
                                      <p:cBhvr>
                                        <p:cTn id="52" dur="1000"/>
                                        <p:tgtEl>
                                          <p:spTgt spid="37894"/>
                                        </p:tgtEl>
                                      </p:cBhvr>
                                    </p:animEffect>
                                  </p:childTnLst>
                                </p:cTn>
                              </p:par>
                              <p:par>
                                <p:cTn id="53" presetID="2" presetClass="entr" presetSubtype="8" fill="hold" grpId="0" nodeType="withEffect">
                                  <p:stCondLst>
                                    <p:cond delay="0"/>
                                  </p:stCondLst>
                                  <p:childTnLst>
                                    <p:set>
                                      <p:cBhvr>
                                        <p:cTn id="54" dur="1" fill="hold">
                                          <p:stCondLst>
                                            <p:cond delay="0"/>
                                          </p:stCondLst>
                                        </p:cTn>
                                        <p:tgtEl>
                                          <p:spTgt spid="3"/>
                                        </p:tgtEl>
                                        <p:attrNameLst>
                                          <p:attrName>style.visibility</p:attrName>
                                        </p:attrNameLst>
                                      </p:cBhvr>
                                      <p:to>
                                        <p:strVal val="visible"/>
                                      </p:to>
                                    </p:set>
                                    <p:anim calcmode="lin" valueType="num">
                                      <p:cBhvr additive="base">
                                        <p:cTn id="55" dur="500" fill="hold"/>
                                        <p:tgtEl>
                                          <p:spTgt spid="3"/>
                                        </p:tgtEl>
                                        <p:attrNameLst>
                                          <p:attrName>ppt_x</p:attrName>
                                        </p:attrNameLst>
                                      </p:cBhvr>
                                      <p:tavLst>
                                        <p:tav tm="0">
                                          <p:val>
                                            <p:strVal val="0-#ppt_w/2"/>
                                          </p:val>
                                        </p:tav>
                                        <p:tav tm="100000">
                                          <p:val>
                                            <p:strVal val="#ppt_x"/>
                                          </p:val>
                                        </p:tav>
                                      </p:tavLst>
                                    </p:anim>
                                    <p:anim calcmode="lin" valueType="num">
                                      <p:cBhvr additive="base">
                                        <p:cTn id="56"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Content Placeholder 2">
            <a:extLst>
              <a:ext uri="{FF2B5EF4-FFF2-40B4-BE49-F238E27FC236}">
                <a16:creationId xmlns:a16="http://schemas.microsoft.com/office/drawing/2014/main" id="{9282D453-6BFF-EABC-8011-0982BE0577D8}"/>
              </a:ext>
            </a:extLst>
          </p:cNvPr>
          <p:cNvSpPr>
            <a:spLocks noGrp="1" noChangeArrowheads="1"/>
          </p:cNvSpPr>
          <p:nvPr>
            <p:ph idx="1"/>
          </p:nvPr>
        </p:nvSpPr>
        <p:spPr>
          <a:xfrm>
            <a:off x="0" y="1981200"/>
            <a:ext cx="6629400" cy="4754563"/>
          </a:xfrm>
        </p:spPr>
        <p:txBody>
          <a:bodyPr/>
          <a:lstStyle/>
          <a:p>
            <a:r>
              <a:rPr lang="en-US" altLang="en-US" sz="2800"/>
              <a:t>Roosevelt served two terms as President before he decided not to run for a third time. </a:t>
            </a:r>
            <a:r>
              <a:rPr lang="en-US" altLang="en-US" sz="1800"/>
              <a:t>(no one had ever ran 3 times)</a:t>
            </a:r>
          </a:p>
          <a:p>
            <a:r>
              <a:rPr lang="en-US" altLang="en-US" sz="2800"/>
              <a:t>He supported his Vice-President </a:t>
            </a:r>
            <a:r>
              <a:rPr lang="en-US" altLang="en-US" sz="2800" b="1">
                <a:solidFill>
                  <a:srgbClr val="FF0000"/>
                </a:solidFill>
              </a:rPr>
              <a:t>William Howard Taft </a:t>
            </a:r>
            <a:r>
              <a:rPr lang="en-US" altLang="en-US" sz="2800"/>
              <a:t>as the Republican nominee for President.</a:t>
            </a:r>
          </a:p>
          <a:p>
            <a:r>
              <a:rPr lang="en-US" altLang="en-US" sz="2800"/>
              <a:t>Taft won the election of 1908 and continued with Roosevelt’s Progressive policies, for a while.</a:t>
            </a:r>
          </a:p>
        </p:txBody>
      </p:sp>
      <p:pic>
        <p:nvPicPr>
          <p:cNvPr id="44036" name="Picture 2">
            <a:extLst>
              <a:ext uri="{FF2B5EF4-FFF2-40B4-BE49-F238E27FC236}">
                <a16:creationId xmlns:a16="http://schemas.microsoft.com/office/drawing/2014/main" id="{854BB7AB-0927-5D40-7C11-CD043AF702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3276600"/>
            <a:ext cx="2625725"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a:extLst>
              <a:ext uri="{FF2B5EF4-FFF2-40B4-BE49-F238E27FC236}">
                <a16:creationId xmlns:a16="http://schemas.microsoft.com/office/drawing/2014/main" id="{EC91C020-C63F-ADE9-3374-B071B0CB804C}"/>
              </a:ext>
            </a:extLst>
          </p:cNvPr>
          <p:cNvSpPr txBox="1">
            <a:spLocks/>
          </p:cNvSpPr>
          <p:nvPr/>
        </p:nvSpPr>
        <p:spPr bwMode="auto">
          <a:xfrm>
            <a:off x="381000" y="1219200"/>
            <a:ext cx="5486400" cy="762000"/>
          </a:xfrm>
          <a:prstGeom prst="rect">
            <a:avLst/>
          </a:prstGeom>
          <a:noFill/>
          <a:ln>
            <a:noFill/>
          </a:ln>
          <a:effec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US" sz="3200" kern="0" dirty="0"/>
              <a:t>From Teddy to Taft</a:t>
            </a:r>
          </a:p>
        </p:txBody>
      </p:sp>
      <p:pic>
        <p:nvPicPr>
          <p:cNvPr id="44038" name="Picture 6">
            <a:extLst>
              <a:ext uri="{FF2B5EF4-FFF2-40B4-BE49-F238E27FC236}">
                <a16:creationId xmlns:a16="http://schemas.microsoft.com/office/drawing/2014/main" id="{A4514D12-59C2-B0CD-AA89-86241F823D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2100" y="247650"/>
            <a:ext cx="2362200" cy="26670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E7D28C90-6FDD-E656-9400-581B9778DE31}"/>
              </a:ext>
            </a:extLst>
          </p:cNvPr>
          <p:cNvSpPr>
            <a:spLocks noGrp="1" noChangeArrowheads="1"/>
          </p:cNvSpPr>
          <p:nvPr>
            <p:ph type="title"/>
          </p:nvPr>
        </p:nvSpPr>
        <p:spPr>
          <a:xfrm>
            <a:off x="0" y="-30163"/>
            <a:ext cx="6565356" cy="1143000"/>
          </a:xfrm>
        </p:spPr>
        <p:txBody>
          <a:bodyPr/>
          <a:lstStyle/>
          <a:p>
            <a:r>
              <a:rPr lang="en-US" altLang="en-US" b="1" dirty="0"/>
              <a:t>William Howard Taft</a:t>
            </a:r>
            <a:br>
              <a:rPr lang="en-US" altLang="en-US" b="1" dirty="0"/>
            </a:br>
            <a:r>
              <a:rPr lang="en-US" altLang="en-US" sz="2800" b="1" dirty="0"/>
              <a:t>1909 - 1912</a:t>
            </a:r>
            <a:endParaRPr lang="en-US" altLang="en-US" b="1" dirty="0"/>
          </a:p>
        </p:txBody>
      </p:sp>
      <p:sp>
        <p:nvSpPr>
          <p:cNvPr id="2" name="Rectangle 1">
            <a:extLst>
              <a:ext uri="{FF2B5EF4-FFF2-40B4-BE49-F238E27FC236}">
                <a16:creationId xmlns:a16="http://schemas.microsoft.com/office/drawing/2014/main" id="{170EDDA2-A6CA-315B-F4F1-A2B1BF0AE8F8}"/>
              </a:ext>
            </a:extLst>
          </p:cNvPr>
          <p:cNvSpPr/>
          <p:nvPr/>
        </p:nvSpPr>
        <p:spPr>
          <a:xfrm>
            <a:off x="6757077" y="1211226"/>
            <a:ext cx="332142" cy="369332"/>
          </a:xfrm>
          <a:prstGeom prst="rect">
            <a:avLst/>
          </a:prstGeom>
          <a:noFill/>
        </p:spPr>
        <p:txBody>
          <a:bodyPr wrap="none">
            <a:spAutoFit/>
          </a:bodyPr>
          <a:lstStyle/>
          <a:p>
            <a:pPr algn="ctr" eaLnBrk="1" hangingPunct="1">
              <a:spcBef>
                <a:spcPct val="20000"/>
              </a:spcBef>
              <a:defRPr/>
            </a:pPr>
            <a:r>
              <a:rPr lang="en-US" sz="1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charset="0"/>
              </a:rPr>
              <a:t>T</a:t>
            </a:r>
          </a:p>
        </p:txBody>
      </p:sp>
      <p:sp>
        <p:nvSpPr>
          <p:cNvPr id="9" name="Rectangle 8">
            <a:extLst>
              <a:ext uri="{FF2B5EF4-FFF2-40B4-BE49-F238E27FC236}">
                <a16:creationId xmlns:a16="http://schemas.microsoft.com/office/drawing/2014/main" id="{98A70CC9-BA75-5194-E49E-7D1CE1525225}"/>
              </a:ext>
            </a:extLst>
          </p:cNvPr>
          <p:cNvSpPr/>
          <p:nvPr/>
        </p:nvSpPr>
        <p:spPr>
          <a:xfrm>
            <a:off x="6923148" y="1281224"/>
            <a:ext cx="357791" cy="369332"/>
          </a:xfrm>
          <a:prstGeom prst="rect">
            <a:avLst/>
          </a:prstGeom>
          <a:noFill/>
        </p:spPr>
        <p:txBody>
          <a:bodyPr wrap="none">
            <a:spAutoFit/>
          </a:bodyPr>
          <a:lstStyle/>
          <a:p>
            <a:pPr algn="ctr" eaLnBrk="1" hangingPunct="1">
              <a:spcBef>
                <a:spcPct val="20000"/>
              </a:spcBef>
              <a:defRPr/>
            </a:pPr>
            <a:r>
              <a:rPr lang="en-US" sz="1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charset="0"/>
              </a:rPr>
              <a:t>A</a:t>
            </a:r>
          </a:p>
        </p:txBody>
      </p:sp>
      <p:sp>
        <p:nvSpPr>
          <p:cNvPr id="10" name="Rectangle 9">
            <a:extLst>
              <a:ext uri="{FF2B5EF4-FFF2-40B4-BE49-F238E27FC236}">
                <a16:creationId xmlns:a16="http://schemas.microsoft.com/office/drawing/2014/main" id="{BC13BDB6-FF5B-86C2-A628-7A697F324E0A}"/>
              </a:ext>
            </a:extLst>
          </p:cNvPr>
          <p:cNvSpPr/>
          <p:nvPr/>
        </p:nvSpPr>
        <p:spPr>
          <a:xfrm>
            <a:off x="7114867" y="1381715"/>
            <a:ext cx="332143" cy="369332"/>
          </a:xfrm>
          <a:prstGeom prst="rect">
            <a:avLst/>
          </a:prstGeom>
          <a:noFill/>
        </p:spPr>
        <p:txBody>
          <a:bodyPr wrap="none">
            <a:spAutoFit/>
          </a:bodyPr>
          <a:lstStyle/>
          <a:p>
            <a:pPr algn="ctr" eaLnBrk="1" hangingPunct="1">
              <a:spcBef>
                <a:spcPct val="20000"/>
              </a:spcBef>
              <a:defRPr/>
            </a:pPr>
            <a:r>
              <a:rPr lang="en-US" sz="1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charset="0"/>
              </a:rPr>
              <a:t>F</a:t>
            </a:r>
          </a:p>
        </p:txBody>
      </p:sp>
      <p:sp>
        <p:nvSpPr>
          <p:cNvPr id="11" name="Rectangle 10">
            <a:extLst>
              <a:ext uri="{FF2B5EF4-FFF2-40B4-BE49-F238E27FC236}">
                <a16:creationId xmlns:a16="http://schemas.microsoft.com/office/drawing/2014/main" id="{133B741F-0C54-EE79-310A-00680EA9144C}"/>
              </a:ext>
            </a:extLst>
          </p:cNvPr>
          <p:cNvSpPr/>
          <p:nvPr/>
        </p:nvSpPr>
        <p:spPr>
          <a:xfrm>
            <a:off x="7305320" y="1471206"/>
            <a:ext cx="332142" cy="369332"/>
          </a:xfrm>
          <a:prstGeom prst="rect">
            <a:avLst/>
          </a:prstGeom>
          <a:noFill/>
        </p:spPr>
        <p:txBody>
          <a:bodyPr wrap="none">
            <a:spAutoFit/>
          </a:bodyPr>
          <a:lstStyle/>
          <a:p>
            <a:pPr algn="ctr" eaLnBrk="1" hangingPunct="1">
              <a:spcBef>
                <a:spcPct val="20000"/>
              </a:spcBef>
              <a:defRPr/>
            </a:pPr>
            <a:r>
              <a:rPr lang="en-US" sz="1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charset="0"/>
              </a:rPr>
              <a:t>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par>
                          <p:cTn id="11" fill="hold" nodeType="afterGroup">
                            <p:stCondLst>
                              <p:cond delay="1000"/>
                            </p:stCondLst>
                            <p:childTnLst>
                              <p:par>
                                <p:cTn id="12" presetID="22" presetClass="entr" presetSubtype="8" fill="hold" nodeType="after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wipe(left)">
                                      <p:cBhvr>
                                        <p:cTn id="14" dur="500"/>
                                        <p:tgtEl>
                                          <p:spTgt spid="5">
                                            <p:txEl>
                                              <p:pRg st="0" end="0"/>
                                            </p:txEl>
                                          </p:spTgt>
                                        </p:tgtEl>
                                      </p:cBhvr>
                                    </p:animEffect>
                                  </p:childTnLst>
                                </p:cTn>
                              </p:par>
                              <p:par>
                                <p:cTn id="15" presetID="22" presetClass="entr" presetSubtype="8" fill="hold" nodeType="withEffect">
                                  <p:stCondLst>
                                    <p:cond delay="0"/>
                                  </p:stCondLst>
                                  <p:childTnLst>
                                    <p:set>
                                      <p:cBhvr>
                                        <p:cTn id="16" dur="1" fill="hold">
                                          <p:stCondLst>
                                            <p:cond delay="0"/>
                                          </p:stCondLst>
                                        </p:cTn>
                                        <p:tgtEl>
                                          <p:spTgt spid="44035">
                                            <p:txEl>
                                              <p:pRg st="0" end="0"/>
                                            </p:txEl>
                                          </p:spTgt>
                                        </p:tgtEl>
                                        <p:attrNameLst>
                                          <p:attrName>style.visibility</p:attrName>
                                        </p:attrNameLst>
                                      </p:cBhvr>
                                      <p:to>
                                        <p:strVal val="visible"/>
                                      </p:to>
                                    </p:set>
                                    <p:animEffect transition="in" filter="wipe(left)">
                                      <p:cBhvr>
                                        <p:cTn id="17" dur="500"/>
                                        <p:tgtEl>
                                          <p:spTgt spid="44035">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44035">
                                            <p:txEl>
                                              <p:pRg st="1" end="1"/>
                                            </p:txEl>
                                          </p:spTgt>
                                        </p:tgtEl>
                                        <p:attrNameLst>
                                          <p:attrName>style.visibility</p:attrName>
                                        </p:attrNameLst>
                                      </p:cBhvr>
                                      <p:to>
                                        <p:strVal val="visible"/>
                                      </p:to>
                                    </p:set>
                                    <p:animEffect transition="in" filter="wipe(left)">
                                      <p:cBhvr>
                                        <p:cTn id="22" dur="500"/>
                                        <p:tgtEl>
                                          <p:spTgt spid="44035">
                                            <p:txEl>
                                              <p:pRg st="1" end="1"/>
                                            </p:txEl>
                                          </p:spTgt>
                                        </p:tgtEl>
                                      </p:cBhvr>
                                    </p:animEffect>
                                  </p:childTnLst>
                                </p:cTn>
                              </p:par>
                            </p:childTnLst>
                          </p:cTn>
                        </p:par>
                        <p:par>
                          <p:cTn id="23" fill="hold" nodeType="afterGroup">
                            <p:stCondLst>
                              <p:cond delay="500"/>
                            </p:stCondLst>
                            <p:childTnLst>
                              <p:par>
                                <p:cTn id="24" presetID="1" presetClass="entr" presetSubtype="0" fill="hold" nodeType="afterEffect">
                                  <p:stCondLst>
                                    <p:cond delay="0"/>
                                  </p:stCondLst>
                                  <p:childTnLst>
                                    <p:set>
                                      <p:cBhvr>
                                        <p:cTn id="25" dur="1" fill="hold">
                                          <p:stCondLst>
                                            <p:cond delay="0"/>
                                          </p:stCondLst>
                                        </p:cTn>
                                        <p:tgtEl>
                                          <p:spTgt spid="44038"/>
                                        </p:tgtEl>
                                        <p:attrNameLst>
                                          <p:attrName>style.visibility</p:attrName>
                                        </p:attrNameLst>
                                      </p:cBhvr>
                                      <p:to>
                                        <p:strVal val="visible"/>
                                      </p:to>
                                    </p:set>
                                  </p:childTnLst>
                                </p:cTn>
                              </p:par>
                            </p:childTnLst>
                          </p:cTn>
                        </p:par>
                        <p:par>
                          <p:cTn id="26" fill="hold" nodeType="afterGroup">
                            <p:stCondLst>
                              <p:cond delay="500"/>
                            </p:stCondLst>
                            <p:childTnLst>
                              <p:par>
                                <p:cTn id="27" presetID="1" presetClass="entr" presetSubtype="0"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par>
                          <p:cTn id="29" fill="hold" nodeType="afterGroup">
                            <p:stCondLst>
                              <p:cond delay="500"/>
                            </p:stCondLst>
                            <p:childTnLst>
                              <p:par>
                                <p:cTn id="30" presetID="1" presetClass="entr" presetSubtype="0" fill="hold" nodeType="afterEffect">
                                  <p:stCondLst>
                                    <p:cond delay="0"/>
                                  </p:stCondLst>
                                  <p:childTnLst>
                                    <p:set>
                                      <p:cBhvr>
                                        <p:cTn id="31" dur="1" fill="hold">
                                          <p:stCondLst>
                                            <p:cond delay="0"/>
                                          </p:stCondLst>
                                        </p:cTn>
                                        <p:tgtEl>
                                          <p:spTgt spid="2"/>
                                        </p:tgtEl>
                                        <p:attrNameLst>
                                          <p:attrName>style.visibility</p:attrName>
                                        </p:attrNameLst>
                                      </p:cBhvr>
                                      <p:to>
                                        <p:strVal val="visible"/>
                                      </p:to>
                                    </p:set>
                                  </p:childTnLst>
                                </p:cTn>
                              </p:par>
                            </p:childTnLst>
                          </p:cTn>
                        </p:par>
                        <p:par>
                          <p:cTn id="32" fill="hold" nodeType="afterGroup">
                            <p:stCondLst>
                              <p:cond delay="500"/>
                            </p:stCondLst>
                            <p:childTnLst>
                              <p:par>
                                <p:cTn id="33" presetID="1" presetClass="entr" presetSubtype="0" fill="hold" nodeType="after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par>
                          <p:cTn id="35" fill="hold" nodeType="afterGroup">
                            <p:stCondLst>
                              <p:cond delay="1000"/>
                            </p:stCondLst>
                            <p:childTnLst>
                              <p:par>
                                <p:cTn id="36" presetID="1" presetClass="entr" presetSubtype="0" fill="hold" nodeType="afterEffect">
                                  <p:stCondLst>
                                    <p:cond delay="0"/>
                                  </p:stCondLst>
                                  <p:childTnLst>
                                    <p:set>
                                      <p:cBhvr>
                                        <p:cTn id="37" dur="1" fill="hold">
                                          <p:stCondLst>
                                            <p:cond delay="0"/>
                                          </p:stCondLst>
                                        </p:cTn>
                                        <p:tgtEl>
                                          <p:spTgt spid="11"/>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44035">
                                            <p:txEl>
                                              <p:pRg st="2" end="2"/>
                                            </p:txEl>
                                          </p:spTgt>
                                        </p:tgtEl>
                                        <p:attrNameLst>
                                          <p:attrName>style.visibility</p:attrName>
                                        </p:attrNameLst>
                                      </p:cBhvr>
                                      <p:to>
                                        <p:strVal val="visible"/>
                                      </p:to>
                                    </p:set>
                                    <p:animEffect transition="in" filter="wipe(left)">
                                      <p:cBhvr>
                                        <p:cTn id="42" dur="500"/>
                                        <p:tgtEl>
                                          <p:spTgt spid="44035">
                                            <p:txEl>
                                              <p:pRg st="2" end="2"/>
                                            </p:txEl>
                                          </p:spTgt>
                                        </p:tgtEl>
                                      </p:cBhvr>
                                    </p:animEffect>
                                  </p:childTnLst>
                                </p:cTn>
                              </p:par>
                              <p:par>
                                <p:cTn id="43" presetID="53" presetClass="entr" presetSubtype="16" fill="hold" nodeType="withEffect">
                                  <p:stCondLst>
                                    <p:cond delay="0"/>
                                  </p:stCondLst>
                                  <p:childTnLst>
                                    <p:set>
                                      <p:cBhvr>
                                        <p:cTn id="44" dur="1" fill="hold">
                                          <p:stCondLst>
                                            <p:cond delay="0"/>
                                          </p:stCondLst>
                                        </p:cTn>
                                        <p:tgtEl>
                                          <p:spTgt spid="44036"/>
                                        </p:tgtEl>
                                        <p:attrNameLst>
                                          <p:attrName>style.visibility</p:attrName>
                                        </p:attrNameLst>
                                      </p:cBhvr>
                                      <p:to>
                                        <p:strVal val="visible"/>
                                      </p:to>
                                    </p:set>
                                    <p:anim calcmode="lin" valueType="num">
                                      <p:cBhvr>
                                        <p:cTn id="45" dur="500" fill="hold"/>
                                        <p:tgtEl>
                                          <p:spTgt spid="44036"/>
                                        </p:tgtEl>
                                        <p:attrNameLst>
                                          <p:attrName>ppt_w</p:attrName>
                                        </p:attrNameLst>
                                      </p:cBhvr>
                                      <p:tavLst>
                                        <p:tav tm="0">
                                          <p:val>
                                            <p:fltVal val="0"/>
                                          </p:val>
                                        </p:tav>
                                        <p:tav tm="100000">
                                          <p:val>
                                            <p:strVal val="#ppt_w"/>
                                          </p:val>
                                        </p:tav>
                                      </p:tavLst>
                                    </p:anim>
                                    <p:anim calcmode="lin" valueType="num">
                                      <p:cBhvr>
                                        <p:cTn id="46" dur="500" fill="hold"/>
                                        <p:tgtEl>
                                          <p:spTgt spid="44036"/>
                                        </p:tgtEl>
                                        <p:attrNameLst>
                                          <p:attrName>ppt_h</p:attrName>
                                        </p:attrNameLst>
                                      </p:cBhvr>
                                      <p:tavLst>
                                        <p:tav tm="0">
                                          <p:val>
                                            <p:fltVal val="0"/>
                                          </p:val>
                                        </p:tav>
                                        <p:tav tm="100000">
                                          <p:val>
                                            <p:strVal val="#ppt_h"/>
                                          </p:val>
                                        </p:tav>
                                      </p:tavLst>
                                    </p:anim>
                                    <p:animEffect transition="in" filter="fade">
                                      <p:cBhvr>
                                        <p:cTn id="47" dur="500"/>
                                        <p:tgtEl>
                                          <p:spTgt spid="440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74ADE49F-7143-C4BF-1579-1011BCDDB8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1788" y="76200"/>
            <a:ext cx="5940425" cy="67056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Content Placeholder 2">
            <a:extLst>
              <a:ext uri="{FF2B5EF4-FFF2-40B4-BE49-F238E27FC236}">
                <a16:creationId xmlns:a16="http://schemas.microsoft.com/office/drawing/2014/main" id="{8DA5E245-BCF1-98BD-C12E-EF713679C7D4}"/>
              </a:ext>
            </a:extLst>
          </p:cNvPr>
          <p:cNvSpPr>
            <a:spLocks noGrp="1" noChangeArrowheads="1"/>
          </p:cNvSpPr>
          <p:nvPr>
            <p:ph idx="1"/>
          </p:nvPr>
        </p:nvSpPr>
        <p:spPr>
          <a:xfrm>
            <a:off x="0" y="765175"/>
            <a:ext cx="6172200" cy="5791200"/>
          </a:xfrm>
        </p:spPr>
        <p:txBody>
          <a:bodyPr/>
          <a:lstStyle/>
          <a:p>
            <a:r>
              <a:rPr lang="en-US" altLang="en-US" sz="2600"/>
              <a:t>Roosevelt supported Pres. Taft, until Taft began doing things not considered to be a part of the Progressive agenda.</a:t>
            </a:r>
          </a:p>
          <a:p>
            <a:r>
              <a:rPr lang="en-US" altLang="en-US" sz="2700"/>
              <a:t>Taft was nominated for President again in 1912, but Teddy decided to run against him.</a:t>
            </a:r>
          </a:p>
          <a:p>
            <a:r>
              <a:rPr lang="en-US" altLang="en-US" sz="2700"/>
              <a:t>Roosevelt started his own third party (The Progressive Party) nicknamed the </a:t>
            </a:r>
            <a:r>
              <a:rPr lang="en-US" altLang="en-US" sz="2700" b="1"/>
              <a:t>Bull Moose Party</a:t>
            </a:r>
            <a:r>
              <a:rPr lang="en-US" altLang="en-US" sz="2700"/>
              <a:t>.</a:t>
            </a:r>
          </a:p>
          <a:p>
            <a:r>
              <a:rPr lang="en-US" altLang="en-US" sz="2700"/>
              <a:t>But, Teddy’s 3</a:t>
            </a:r>
            <a:r>
              <a:rPr lang="en-US" altLang="en-US" sz="2700" baseline="30000"/>
              <a:t>rd</a:t>
            </a:r>
            <a:r>
              <a:rPr lang="en-US" altLang="en-US" sz="2700"/>
              <a:t> Party split the votes and neither Taft nor Roosevelt would win in 1912.</a:t>
            </a:r>
          </a:p>
        </p:txBody>
      </p:sp>
      <p:sp>
        <p:nvSpPr>
          <p:cNvPr id="44035" name="Title 1">
            <a:extLst>
              <a:ext uri="{FF2B5EF4-FFF2-40B4-BE49-F238E27FC236}">
                <a16:creationId xmlns:a16="http://schemas.microsoft.com/office/drawing/2014/main" id="{B74FD8DB-C7A0-220B-C8DA-77578B2A7796}"/>
              </a:ext>
            </a:extLst>
          </p:cNvPr>
          <p:cNvSpPr>
            <a:spLocks noGrp="1" noChangeArrowheads="1"/>
          </p:cNvSpPr>
          <p:nvPr>
            <p:ph type="title"/>
          </p:nvPr>
        </p:nvSpPr>
        <p:spPr>
          <a:xfrm>
            <a:off x="342900" y="79375"/>
            <a:ext cx="5486400" cy="685800"/>
          </a:xfrm>
        </p:spPr>
        <p:txBody>
          <a:bodyPr/>
          <a:lstStyle/>
          <a:p>
            <a:r>
              <a:rPr lang="en-US" altLang="en-US" sz="2800" b="1"/>
              <a:t>William Howard Taft</a:t>
            </a:r>
            <a:br>
              <a:rPr lang="en-US" altLang="en-US" sz="2800" b="1"/>
            </a:br>
            <a:r>
              <a:rPr lang="en-US" altLang="en-US" sz="2800" b="1"/>
              <a:t>1909 - 1912</a:t>
            </a:r>
          </a:p>
        </p:txBody>
      </p:sp>
      <p:pic>
        <p:nvPicPr>
          <p:cNvPr id="45060" name="Picture 4">
            <a:extLst>
              <a:ext uri="{FF2B5EF4-FFF2-40B4-BE49-F238E27FC236}">
                <a16:creationId xmlns:a16="http://schemas.microsoft.com/office/drawing/2014/main" id="{3234E815-5B19-5B08-4D5E-7798FEB51F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2254" t="7443" r="807" b="9236"/>
          <a:stretch>
            <a:fillRect/>
          </a:stretch>
        </p:blipFill>
        <p:spPr bwMode="auto">
          <a:xfrm>
            <a:off x="5943600" y="1828800"/>
            <a:ext cx="3101975" cy="167322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70F1BF1-B24F-2B4B-C9FF-588B74A6FA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248" t="5927" r="52888" b="10754"/>
          <a:stretch>
            <a:fillRect/>
          </a:stretch>
        </p:blipFill>
        <p:spPr bwMode="auto">
          <a:xfrm>
            <a:off x="5943600" y="79375"/>
            <a:ext cx="3128963" cy="167322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5061" name="Picture 5">
            <a:extLst>
              <a:ext uri="{FF2B5EF4-FFF2-40B4-BE49-F238E27FC236}">
                <a16:creationId xmlns:a16="http://schemas.microsoft.com/office/drawing/2014/main" id="{4E06767E-C48E-7048-4A5E-58FA440D6E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3795713"/>
            <a:ext cx="2438400" cy="28194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5063" name="Picture 7">
            <a:extLst>
              <a:ext uri="{FF2B5EF4-FFF2-40B4-BE49-F238E27FC236}">
                <a16:creationId xmlns:a16="http://schemas.microsoft.com/office/drawing/2014/main" id="{B3FA61F1-249B-BDD2-2B0E-5FE8C266F3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5813" y="4495800"/>
            <a:ext cx="612775"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4035"/>
                                        </p:tgtEl>
                                        <p:attrNameLst>
                                          <p:attrName>style.visibility</p:attrName>
                                        </p:attrNameLst>
                                      </p:cBhvr>
                                      <p:to>
                                        <p:strVal val="visible"/>
                                      </p:to>
                                    </p:set>
                                    <p:anim calcmode="lin" valueType="num">
                                      <p:cBhvr>
                                        <p:cTn id="7" dur="1000" fill="hold"/>
                                        <p:tgtEl>
                                          <p:spTgt spid="44035"/>
                                        </p:tgtEl>
                                        <p:attrNameLst>
                                          <p:attrName>ppt_w</p:attrName>
                                        </p:attrNameLst>
                                      </p:cBhvr>
                                      <p:tavLst>
                                        <p:tav tm="0">
                                          <p:val>
                                            <p:fltVal val="0"/>
                                          </p:val>
                                        </p:tav>
                                        <p:tav tm="100000">
                                          <p:val>
                                            <p:strVal val="#ppt_w"/>
                                          </p:val>
                                        </p:tav>
                                      </p:tavLst>
                                    </p:anim>
                                    <p:anim calcmode="lin" valueType="num">
                                      <p:cBhvr>
                                        <p:cTn id="8" dur="1000" fill="hold"/>
                                        <p:tgtEl>
                                          <p:spTgt spid="44035"/>
                                        </p:tgtEl>
                                        <p:attrNameLst>
                                          <p:attrName>ppt_h</p:attrName>
                                        </p:attrNameLst>
                                      </p:cBhvr>
                                      <p:tavLst>
                                        <p:tav tm="0">
                                          <p:val>
                                            <p:fltVal val="0"/>
                                          </p:val>
                                        </p:tav>
                                        <p:tav tm="100000">
                                          <p:val>
                                            <p:strVal val="#ppt_h"/>
                                          </p:val>
                                        </p:tav>
                                      </p:tavLst>
                                    </p:anim>
                                    <p:anim calcmode="lin" valueType="num">
                                      <p:cBhvr>
                                        <p:cTn id="9" dur="1000" fill="hold"/>
                                        <p:tgtEl>
                                          <p:spTgt spid="44035"/>
                                        </p:tgtEl>
                                        <p:attrNameLst>
                                          <p:attrName>style.rotation</p:attrName>
                                        </p:attrNameLst>
                                      </p:cBhvr>
                                      <p:tavLst>
                                        <p:tav tm="0">
                                          <p:val>
                                            <p:fltVal val="90"/>
                                          </p:val>
                                        </p:tav>
                                        <p:tav tm="100000">
                                          <p:val>
                                            <p:fltVal val="0"/>
                                          </p:val>
                                        </p:tav>
                                      </p:tavLst>
                                    </p:anim>
                                    <p:animEffect transition="in" filter="fade">
                                      <p:cBhvr>
                                        <p:cTn id="10" dur="1000"/>
                                        <p:tgtEl>
                                          <p:spTgt spid="44035"/>
                                        </p:tgtEl>
                                      </p:cBhvr>
                                    </p:animEffect>
                                  </p:childTnLst>
                                </p:cTn>
                              </p:par>
                            </p:childTnLst>
                          </p:cTn>
                        </p:par>
                        <p:par>
                          <p:cTn id="11" fill="hold" nodeType="afterGroup">
                            <p:stCondLst>
                              <p:cond delay="1000"/>
                            </p:stCondLst>
                            <p:childTnLst>
                              <p:par>
                                <p:cTn id="12" presetID="22" presetClass="entr" presetSubtype="8" fill="hold" nodeType="afterEffect">
                                  <p:stCondLst>
                                    <p:cond delay="0"/>
                                  </p:stCondLst>
                                  <p:childTnLst>
                                    <p:set>
                                      <p:cBhvr>
                                        <p:cTn id="13" dur="1" fill="hold">
                                          <p:stCondLst>
                                            <p:cond delay="0"/>
                                          </p:stCondLst>
                                        </p:cTn>
                                        <p:tgtEl>
                                          <p:spTgt spid="45059">
                                            <p:txEl>
                                              <p:pRg st="0" end="0"/>
                                            </p:txEl>
                                          </p:spTgt>
                                        </p:tgtEl>
                                        <p:attrNameLst>
                                          <p:attrName>style.visibility</p:attrName>
                                        </p:attrNameLst>
                                      </p:cBhvr>
                                      <p:to>
                                        <p:strVal val="visible"/>
                                      </p:to>
                                    </p:set>
                                    <p:animEffect transition="in" filter="wipe(left)">
                                      <p:cBhvr>
                                        <p:cTn id="14" dur="500"/>
                                        <p:tgtEl>
                                          <p:spTgt spid="45059">
                                            <p:txEl>
                                              <p:pRg st="0" end="0"/>
                                            </p:txEl>
                                          </p:spTgt>
                                        </p:tgtEl>
                                      </p:cBhvr>
                                    </p:animEffect>
                                  </p:childTnLst>
                                </p:cTn>
                              </p:par>
                            </p:childTnLst>
                          </p:cTn>
                        </p:par>
                        <p:par>
                          <p:cTn id="15" fill="hold" nodeType="afterGroup">
                            <p:stCondLst>
                              <p:cond delay="1500"/>
                            </p:stCondLst>
                            <p:childTnLst>
                              <p:par>
                                <p:cTn id="16" presetID="22" presetClass="entr" presetSubtype="8" fill="hold" nodeType="afterEffect">
                                  <p:stCondLst>
                                    <p:cond delay="0"/>
                                  </p:stCondLst>
                                  <p:childTnLst>
                                    <p:set>
                                      <p:cBhvr>
                                        <p:cTn id="17" dur="1" fill="hold">
                                          <p:stCondLst>
                                            <p:cond delay="0"/>
                                          </p:stCondLst>
                                        </p:cTn>
                                        <p:tgtEl>
                                          <p:spTgt spid="45059">
                                            <p:txEl>
                                              <p:pRg st="1" end="1"/>
                                            </p:txEl>
                                          </p:spTgt>
                                        </p:tgtEl>
                                        <p:attrNameLst>
                                          <p:attrName>style.visibility</p:attrName>
                                        </p:attrNameLst>
                                      </p:cBhvr>
                                      <p:to>
                                        <p:strVal val="visible"/>
                                      </p:to>
                                    </p:set>
                                    <p:animEffect transition="in" filter="wipe(left)">
                                      <p:cBhvr>
                                        <p:cTn id="18" dur="500"/>
                                        <p:tgtEl>
                                          <p:spTgt spid="45059">
                                            <p:txEl>
                                              <p:pRg st="1" end="1"/>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par>
                          <p:cTn id="22" fill="hold" nodeType="afterGroup">
                            <p:stCondLst>
                              <p:cond delay="2000"/>
                            </p:stCondLst>
                            <p:childTnLst>
                              <p:par>
                                <p:cTn id="23" presetID="16" presetClass="entr" presetSubtype="21" fill="hold" nodeType="afterEffect">
                                  <p:stCondLst>
                                    <p:cond delay="1500"/>
                                  </p:stCondLst>
                                  <p:childTnLst>
                                    <p:set>
                                      <p:cBhvr>
                                        <p:cTn id="24" dur="1" fill="hold">
                                          <p:stCondLst>
                                            <p:cond delay="0"/>
                                          </p:stCondLst>
                                        </p:cTn>
                                        <p:tgtEl>
                                          <p:spTgt spid="45060"/>
                                        </p:tgtEl>
                                        <p:attrNameLst>
                                          <p:attrName>style.visibility</p:attrName>
                                        </p:attrNameLst>
                                      </p:cBhvr>
                                      <p:to>
                                        <p:strVal val="visible"/>
                                      </p:to>
                                    </p:set>
                                    <p:animEffect transition="in" filter="barn(inVertical)">
                                      <p:cBhvr>
                                        <p:cTn id="25" dur="500"/>
                                        <p:tgtEl>
                                          <p:spTgt spid="45060"/>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nodeType="clickEffect">
                                  <p:stCondLst>
                                    <p:cond delay="0"/>
                                  </p:stCondLst>
                                  <p:childTnLst>
                                    <p:set>
                                      <p:cBhvr>
                                        <p:cTn id="29" dur="1" fill="hold">
                                          <p:stCondLst>
                                            <p:cond delay="0"/>
                                          </p:stCondLst>
                                        </p:cTn>
                                        <p:tgtEl>
                                          <p:spTgt spid="45059">
                                            <p:txEl>
                                              <p:pRg st="2" end="2"/>
                                            </p:txEl>
                                          </p:spTgt>
                                        </p:tgtEl>
                                        <p:attrNameLst>
                                          <p:attrName>style.visibility</p:attrName>
                                        </p:attrNameLst>
                                      </p:cBhvr>
                                      <p:to>
                                        <p:strVal val="visible"/>
                                      </p:to>
                                    </p:set>
                                    <p:animEffect transition="in" filter="wipe(left)">
                                      <p:cBhvr>
                                        <p:cTn id="30" dur="500"/>
                                        <p:tgtEl>
                                          <p:spTgt spid="45059">
                                            <p:txEl>
                                              <p:pRg st="2" end="2"/>
                                            </p:txEl>
                                          </p:spTgt>
                                        </p:tgtEl>
                                      </p:cBhvr>
                                    </p:animEffect>
                                  </p:childTnLst>
                                </p:cTn>
                              </p:par>
                              <p:par>
                                <p:cTn id="31" presetID="16" presetClass="entr" presetSubtype="21" fill="hold" nodeType="withEffect">
                                  <p:stCondLst>
                                    <p:cond delay="0"/>
                                  </p:stCondLst>
                                  <p:childTnLst>
                                    <p:set>
                                      <p:cBhvr>
                                        <p:cTn id="32" dur="1" fill="hold">
                                          <p:stCondLst>
                                            <p:cond delay="0"/>
                                          </p:stCondLst>
                                        </p:cTn>
                                        <p:tgtEl>
                                          <p:spTgt spid="45061"/>
                                        </p:tgtEl>
                                        <p:attrNameLst>
                                          <p:attrName>style.visibility</p:attrName>
                                        </p:attrNameLst>
                                      </p:cBhvr>
                                      <p:to>
                                        <p:strVal val="visible"/>
                                      </p:to>
                                    </p:set>
                                    <p:animEffect transition="in" filter="barn(inVertical)">
                                      <p:cBhvr>
                                        <p:cTn id="33" dur="500"/>
                                        <p:tgtEl>
                                          <p:spTgt spid="45061"/>
                                        </p:tgtEl>
                                      </p:cBhvr>
                                    </p:animEffect>
                                  </p:childTnLst>
                                </p:cTn>
                              </p:par>
                            </p:childTnLst>
                          </p:cTn>
                        </p:par>
                        <p:par>
                          <p:cTn id="34" fill="hold" nodeType="afterGroup">
                            <p:stCondLst>
                              <p:cond delay="500"/>
                            </p:stCondLst>
                            <p:childTnLst>
                              <p:par>
                                <p:cTn id="35" presetID="1" presetClass="entr" presetSubtype="0" fill="hold" nodeType="afterEffect">
                                  <p:stCondLst>
                                    <p:cond delay="0"/>
                                  </p:stCondLst>
                                  <p:childTnLst>
                                    <p:set>
                                      <p:cBhvr>
                                        <p:cTn id="36" dur="1" fill="hold">
                                          <p:stCondLst>
                                            <p:cond delay="0"/>
                                          </p:stCondLst>
                                        </p:cTn>
                                        <p:tgtEl>
                                          <p:spTgt spid="45063"/>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8" fill="hold" nodeType="clickEffect">
                                  <p:stCondLst>
                                    <p:cond delay="0"/>
                                  </p:stCondLst>
                                  <p:childTnLst>
                                    <p:set>
                                      <p:cBhvr>
                                        <p:cTn id="40" dur="1" fill="hold">
                                          <p:stCondLst>
                                            <p:cond delay="0"/>
                                          </p:stCondLst>
                                        </p:cTn>
                                        <p:tgtEl>
                                          <p:spTgt spid="45059">
                                            <p:txEl>
                                              <p:pRg st="3" end="3"/>
                                            </p:txEl>
                                          </p:spTgt>
                                        </p:tgtEl>
                                        <p:attrNameLst>
                                          <p:attrName>style.visibility</p:attrName>
                                        </p:attrNameLst>
                                      </p:cBhvr>
                                      <p:to>
                                        <p:strVal val="visible"/>
                                      </p:to>
                                    </p:set>
                                    <p:animEffect transition="in" filter="wipe(left)">
                                      <p:cBhvr>
                                        <p:cTn id="41" dur="500"/>
                                        <p:tgtEl>
                                          <p:spTgt spid="4505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5"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Content Placeholder 2">
            <a:extLst>
              <a:ext uri="{FF2B5EF4-FFF2-40B4-BE49-F238E27FC236}">
                <a16:creationId xmlns:a16="http://schemas.microsoft.com/office/drawing/2014/main" id="{C74417BA-118B-CA85-8101-9DF623947CDA}"/>
              </a:ext>
            </a:extLst>
          </p:cNvPr>
          <p:cNvSpPr>
            <a:spLocks noGrp="1" noChangeArrowheads="1"/>
          </p:cNvSpPr>
          <p:nvPr>
            <p:ph idx="1"/>
          </p:nvPr>
        </p:nvSpPr>
        <p:spPr>
          <a:xfrm>
            <a:off x="9525" y="947738"/>
            <a:ext cx="5943600" cy="5300662"/>
          </a:xfrm>
        </p:spPr>
        <p:txBody>
          <a:bodyPr/>
          <a:lstStyle/>
          <a:p>
            <a:r>
              <a:rPr lang="en-US" altLang="en-US" sz="2800"/>
              <a:t>The split between Roosevelt and Taft allowed the Democratic nominee </a:t>
            </a:r>
            <a:r>
              <a:rPr lang="en-US" altLang="en-US" sz="2800" b="1">
                <a:solidFill>
                  <a:srgbClr val="0070C0"/>
                </a:solidFill>
              </a:rPr>
              <a:t>Woodrow Wilson </a:t>
            </a:r>
            <a:r>
              <a:rPr lang="en-US" altLang="en-US" sz="2800"/>
              <a:t>to win the 1912 Presidential election.</a:t>
            </a:r>
          </a:p>
          <a:p>
            <a:r>
              <a:rPr lang="en-US" altLang="en-US" sz="2800"/>
              <a:t>Wilson’s economic (domestic) agenda was called the “</a:t>
            </a:r>
            <a:r>
              <a:rPr lang="en-US" altLang="en-US" sz="2800" b="1">
                <a:solidFill>
                  <a:srgbClr val="0070C0"/>
                </a:solidFill>
              </a:rPr>
              <a:t>New Freedom</a:t>
            </a:r>
            <a:r>
              <a:rPr lang="en-US" altLang="en-US" sz="2800"/>
              <a:t>”.</a:t>
            </a:r>
          </a:p>
          <a:p>
            <a:r>
              <a:rPr lang="en-US" altLang="en-US" sz="2800"/>
              <a:t>Pres. Wilson felt like Roosevelt:</a:t>
            </a:r>
          </a:p>
          <a:p>
            <a:pPr lvl="1"/>
            <a:r>
              <a:rPr lang="en-US" altLang="en-US" sz="2400"/>
              <a:t>Big business needed to be tamed</a:t>
            </a:r>
          </a:p>
          <a:p>
            <a:pPr lvl="1"/>
            <a:r>
              <a:rPr lang="en-US" altLang="en-US" sz="2400"/>
              <a:t>Trusts should be broken up- all trusts are bad. Break them all up</a:t>
            </a:r>
          </a:p>
          <a:p>
            <a:pPr lvl="1"/>
            <a:r>
              <a:rPr lang="en-US" altLang="en-US" sz="2400"/>
              <a:t>Banking system needed fixed</a:t>
            </a:r>
          </a:p>
          <a:p>
            <a:pPr lvl="1"/>
            <a:r>
              <a:rPr lang="en-US" altLang="en-US" sz="2400"/>
              <a:t>Tariffs only benefitted the rich</a:t>
            </a:r>
          </a:p>
          <a:p>
            <a:endParaRPr lang="en-US" altLang="en-US"/>
          </a:p>
        </p:txBody>
      </p:sp>
      <p:sp>
        <p:nvSpPr>
          <p:cNvPr id="45059" name="Title 1">
            <a:extLst>
              <a:ext uri="{FF2B5EF4-FFF2-40B4-BE49-F238E27FC236}">
                <a16:creationId xmlns:a16="http://schemas.microsoft.com/office/drawing/2014/main" id="{E7D3AE88-F944-DD82-E6CC-F7A38FC86E96}"/>
              </a:ext>
            </a:extLst>
          </p:cNvPr>
          <p:cNvSpPr>
            <a:spLocks noGrp="1" noChangeArrowheads="1"/>
          </p:cNvSpPr>
          <p:nvPr>
            <p:ph type="title"/>
          </p:nvPr>
        </p:nvSpPr>
        <p:spPr>
          <a:xfrm>
            <a:off x="533400" y="19050"/>
            <a:ext cx="5943600" cy="838200"/>
          </a:xfrm>
        </p:spPr>
        <p:txBody>
          <a:bodyPr/>
          <a:lstStyle/>
          <a:p>
            <a:r>
              <a:rPr lang="en-US" altLang="en-US" sz="4000" b="1" dirty="0"/>
              <a:t>Woodrow Wilson</a:t>
            </a:r>
            <a:br>
              <a:rPr lang="en-US" altLang="en-US" sz="4000" b="1" dirty="0"/>
            </a:br>
            <a:r>
              <a:rPr lang="en-US" altLang="en-US" sz="2400" b="1" dirty="0"/>
              <a:t>1912 - 1916</a:t>
            </a:r>
            <a:endParaRPr lang="en-US" altLang="en-US" sz="4000" b="1" dirty="0"/>
          </a:p>
        </p:txBody>
      </p:sp>
      <p:pic>
        <p:nvPicPr>
          <p:cNvPr id="45060" name="Picture 5">
            <a:extLst>
              <a:ext uri="{FF2B5EF4-FFF2-40B4-BE49-F238E27FC236}">
                <a16:creationId xmlns:a16="http://schemas.microsoft.com/office/drawing/2014/main" id="{FC40539C-A64B-198D-51CC-37586D1637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0400" y="76200"/>
            <a:ext cx="1752600" cy="226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1" name="Picture 7">
            <a:extLst>
              <a:ext uri="{FF2B5EF4-FFF2-40B4-BE49-F238E27FC236}">
                <a16:creationId xmlns:a16="http://schemas.microsoft.com/office/drawing/2014/main" id="{AA81B03B-D391-3BFC-0D46-0C4CDEB0D3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2657475"/>
            <a:ext cx="3140075"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FF87905B-F682-0910-1656-73B9CA1B9900}"/>
              </a:ext>
            </a:extLst>
          </p:cNvPr>
          <p:cNvSpPr/>
          <p:nvPr/>
        </p:nvSpPr>
        <p:spPr>
          <a:xfrm rot="20267856">
            <a:off x="6163731" y="4634030"/>
            <a:ext cx="1608133" cy="9233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hangingPunct="1">
              <a:spcBef>
                <a:spcPct val="20000"/>
              </a:spcBef>
              <a:defRPr/>
            </a:pP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charset="0"/>
              </a:rPr>
              <a:t>16th</a:t>
            </a:r>
          </a:p>
        </p:txBody>
      </p:sp>
      <p:sp>
        <p:nvSpPr>
          <p:cNvPr id="8" name="Rectangle 7">
            <a:extLst>
              <a:ext uri="{FF2B5EF4-FFF2-40B4-BE49-F238E27FC236}">
                <a16:creationId xmlns:a16="http://schemas.microsoft.com/office/drawing/2014/main" id="{8EBBDF82-556C-4AD8-B2CA-1F438573F7A8}"/>
              </a:ext>
            </a:extLst>
          </p:cNvPr>
          <p:cNvSpPr/>
          <p:nvPr/>
        </p:nvSpPr>
        <p:spPr>
          <a:xfrm rot="20267856">
            <a:off x="5969873" y="5450237"/>
            <a:ext cx="2852063" cy="646331"/>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hangingPunct="1">
              <a:spcBef>
                <a:spcPct val="20000"/>
              </a:spcBef>
              <a:defRPr/>
            </a:pPr>
            <a: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charset="0"/>
              </a:rPr>
              <a:t>Amendment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45059"/>
                                        </p:tgtEl>
                                        <p:attrNameLst>
                                          <p:attrName>style.visibility</p:attrName>
                                        </p:attrNameLst>
                                      </p:cBhvr>
                                      <p:to>
                                        <p:strVal val="visible"/>
                                      </p:to>
                                    </p:set>
                                    <p:animEffect transition="in" filter="wipe(down)">
                                      <p:cBhvr>
                                        <p:cTn id="7" dur="580">
                                          <p:stCondLst>
                                            <p:cond delay="0"/>
                                          </p:stCondLst>
                                        </p:cTn>
                                        <p:tgtEl>
                                          <p:spTgt spid="45059"/>
                                        </p:tgtEl>
                                      </p:cBhvr>
                                    </p:animEffect>
                                    <p:anim calcmode="lin" valueType="num">
                                      <p:cBhvr>
                                        <p:cTn id="8" dur="1822" tmFilter="0,0; 0.14,0.36; 0.43,0.73; 0.71,0.91; 1.0,1.0">
                                          <p:stCondLst>
                                            <p:cond delay="0"/>
                                          </p:stCondLst>
                                        </p:cTn>
                                        <p:tgtEl>
                                          <p:spTgt spid="4505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505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505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505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5059"/>
                                        </p:tgtEl>
                                        <p:attrNameLst>
                                          <p:attrName>ppt_y</p:attrName>
                                        </p:attrNameLst>
                                      </p:cBhvr>
                                      <p:tavLst>
                                        <p:tav tm="0" fmla="#ppt_y-sin(pi*$)/81">
                                          <p:val>
                                            <p:fltVal val="0"/>
                                          </p:val>
                                        </p:tav>
                                        <p:tav tm="100000">
                                          <p:val>
                                            <p:fltVal val="1"/>
                                          </p:val>
                                        </p:tav>
                                      </p:tavLst>
                                    </p:anim>
                                    <p:animScale>
                                      <p:cBhvr>
                                        <p:cTn id="13" dur="26">
                                          <p:stCondLst>
                                            <p:cond delay="650"/>
                                          </p:stCondLst>
                                        </p:cTn>
                                        <p:tgtEl>
                                          <p:spTgt spid="45059"/>
                                        </p:tgtEl>
                                      </p:cBhvr>
                                      <p:to x="100000" y="60000"/>
                                    </p:animScale>
                                    <p:animScale>
                                      <p:cBhvr>
                                        <p:cTn id="14" dur="166" decel="50000">
                                          <p:stCondLst>
                                            <p:cond delay="676"/>
                                          </p:stCondLst>
                                        </p:cTn>
                                        <p:tgtEl>
                                          <p:spTgt spid="45059"/>
                                        </p:tgtEl>
                                      </p:cBhvr>
                                      <p:to x="100000" y="100000"/>
                                    </p:animScale>
                                    <p:animScale>
                                      <p:cBhvr>
                                        <p:cTn id="15" dur="26">
                                          <p:stCondLst>
                                            <p:cond delay="1312"/>
                                          </p:stCondLst>
                                        </p:cTn>
                                        <p:tgtEl>
                                          <p:spTgt spid="45059"/>
                                        </p:tgtEl>
                                      </p:cBhvr>
                                      <p:to x="100000" y="80000"/>
                                    </p:animScale>
                                    <p:animScale>
                                      <p:cBhvr>
                                        <p:cTn id="16" dur="166" decel="50000">
                                          <p:stCondLst>
                                            <p:cond delay="1338"/>
                                          </p:stCondLst>
                                        </p:cTn>
                                        <p:tgtEl>
                                          <p:spTgt spid="45059"/>
                                        </p:tgtEl>
                                      </p:cBhvr>
                                      <p:to x="100000" y="100000"/>
                                    </p:animScale>
                                    <p:animScale>
                                      <p:cBhvr>
                                        <p:cTn id="17" dur="26">
                                          <p:stCondLst>
                                            <p:cond delay="1642"/>
                                          </p:stCondLst>
                                        </p:cTn>
                                        <p:tgtEl>
                                          <p:spTgt spid="45059"/>
                                        </p:tgtEl>
                                      </p:cBhvr>
                                      <p:to x="100000" y="90000"/>
                                    </p:animScale>
                                    <p:animScale>
                                      <p:cBhvr>
                                        <p:cTn id="18" dur="166" decel="50000">
                                          <p:stCondLst>
                                            <p:cond delay="1668"/>
                                          </p:stCondLst>
                                        </p:cTn>
                                        <p:tgtEl>
                                          <p:spTgt spid="45059"/>
                                        </p:tgtEl>
                                      </p:cBhvr>
                                      <p:to x="100000" y="100000"/>
                                    </p:animScale>
                                    <p:animScale>
                                      <p:cBhvr>
                                        <p:cTn id="19" dur="26">
                                          <p:stCondLst>
                                            <p:cond delay="1808"/>
                                          </p:stCondLst>
                                        </p:cTn>
                                        <p:tgtEl>
                                          <p:spTgt spid="45059"/>
                                        </p:tgtEl>
                                      </p:cBhvr>
                                      <p:to x="100000" y="95000"/>
                                    </p:animScale>
                                    <p:animScale>
                                      <p:cBhvr>
                                        <p:cTn id="20" dur="166" decel="50000">
                                          <p:stCondLst>
                                            <p:cond delay="1834"/>
                                          </p:stCondLst>
                                        </p:cTn>
                                        <p:tgtEl>
                                          <p:spTgt spid="45059"/>
                                        </p:tgtEl>
                                      </p:cBhvr>
                                      <p:to x="100000" y="100000"/>
                                    </p:animScale>
                                  </p:childTnLst>
                                </p:cTn>
                              </p:par>
                            </p:childTnLst>
                          </p:cTn>
                        </p:par>
                        <p:par>
                          <p:cTn id="21" fill="hold" nodeType="afterGroup">
                            <p:stCondLst>
                              <p:cond delay="2000"/>
                            </p:stCondLst>
                            <p:childTnLst>
                              <p:par>
                                <p:cTn id="22" presetID="6" presetClass="entr" presetSubtype="16" fill="hold" nodeType="afterEffect">
                                  <p:stCondLst>
                                    <p:cond delay="0"/>
                                  </p:stCondLst>
                                  <p:childTnLst>
                                    <p:set>
                                      <p:cBhvr>
                                        <p:cTn id="23" dur="1" fill="hold">
                                          <p:stCondLst>
                                            <p:cond delay="0"/>
                                          </p:stCondLst>
                                        </p:cTn>
                                        <p:tgtEl>
                                          <p:spTgt spid="45060"/>
                                        </p:tgtEl>
                                        <p:attrNameLst>
                                          <p:attrName>style.visibility</p:attrName>
                                        </p:attrNameLst>
                                      </p:cBhvr>
                                      <p:to>
                                        <p:strVal val="visible"/>
                                      </p:to>
                                    </p:set>
                                    <p:animEffect transition="in" filter="circle(in)">
                                      <p:cBhvr>
                                        <p:cTn id="24" dur="2000"/>
                                        <p:tgtEl>
                                          <p:spTgt spid="45060"/>
                                        </p:tgtEl>
                                      </p:cBhvr>
                                    </p:animEffect>
                                  </p:childTnLst>
                                </p:cTn>
                              </p:par>
                            </p:childTnLst>
                          </p:cTn>
                        </p:par>
                        <p:par>
                          <p:cTn id="25" fill="hold" nodeType="afterGroup">
                            <p:stCondLst>
                              <p:cond delay="4000"/>
                            </p:stCondLst>
                            <p:childTnLst>
                              <p:par>
                                <p:cTn id="26" presetID="22" presetClass="entr" presetSubtype="8" fill="hold" nodeType="afterEffect">
                                  <p:stCondLst>
                                    <p:cond delay="0"/>
                                  </p:stCondLst>
                                  <p:childTnLst>
                                    <p:set>
                                      <p:cBhvr>
                                        <p:cTn id="27" dur="1" fill="hold">
                                          <p:stCondLst>
                                            <p:cond delay="0"/>
                                          </p:stCondLst>
                                        </p:cTn>
                                        <p:tgtEl>
                                          <p:spTgt spid="47106">
                                            <p:txEl>
                                              <p:pRg st="0" end="0"/>
                                            </p:txEl>
                                          </p:spTgt>
                                        </p:tgtEl>
                                        <p:attrNameLst>
                                          <p:attrName>style.visibility</p:attrName>
                                        </p:attrNameLst>
                                      </p:cBhvr>
                                      <p:to>
                                        <p:strVal val="visible"/>
                                      </p:to>
                                    </p:set>
                                    <p:animEffect transition="in" filter="wipe(left)">
                                      <p:cBhvr>
                                        <p:cTn id="28" dur="2000"/>
                                        <p:tgtEl>
                                          <p:spTgt spid="47106">
                                            <p:txEl>
                                              <p:pRg st="0" end="0"/>
                                            </p:txEl>
                                          </p:spTgt>
                                        </p:tgtEl>
                                      </p:cBhvr>
                                    </p:animEffect>
                                  </p:childTnLst>
                                </p:cTn>
                              </p:par>
                            </p:childTnLst>
                          </p:cTn>
                        </p:par>
                        <p:par>
                          <p:cTn id="29" fill="hold" nodeType="afterGroup">
                            <p:stCondLst>
                              <p:cond delay="6000"/>
                            </p:stCondLst>
                            <p:childTnLst>
                              <p:par>
                                <p:cTn id="30" presetID="1" presetClass="entr" presetSubtype="0" fill="hold" nodeType="afterEffect">
                                  <p:stCondLst>
                                    <p:cond delay="0"/>
                                  </p:stCondLst>
                                  <p:childTnLst>
                                    <p:set>
                                      <p:cBhvr>
                                        <p:cTn id="31" dur="1" fill="hold">
                                          <p:stCondLst>
                                            <p:cond delay="0"/>
                                          </p:stCondLst>
                                        </p:cTn>
                                        <p:tgtEl>
                                          <p:spTgt spid="47111"/>
                                        </p:tgtEl>
                                        <p:attrNameLst>
                                          <p:attrName>style.visibility</p:attrName>
                                        </p:attrNameLst>
                                      </p:cBhvr>
                                      <p:to>
                                        <p:strVal val="visible"/>
                                      </p:to>
                                    </p:set>
                                  </p:childTnLst>
                                </p:cTn>
                              </p:par>
                            </p:childTnLst>
                          </p:cTn>
                        </p:par>
                        <p:par>
                          <p:cTn id="32" fill="hold" nodeType="afterGroup">
                            <p:stCondLst>
                              <p:cond delay="6000"/>
                            </p:stCondLst>
                            <p:childTnLst>
                              <p:par>
                                <p:cTn id="33" presetID="22" presetClass="entr" presetSubtype="8" fill="hold" nodeType="afterEffect">
                                  <p:stCondLst>
                                    <p:cond delay="1000"/>
                                  </p:stCondLst>
                                  <p:childTnLst>
                                    <p:set>
                                      <p:cBhvr>
                                        <p:cTn id="34" dur="1" fill="hold">
                                          <p:stCondLst>
                                            <p:cond delay="0"/>
                                          </p:stCondLst>
                                        </p:cTn>
                                        <p:tgtEl>
                                          <p:spTgt spid="47106">
                                            <p:txEl>
                                              <p:pRg st="1" end="1"/>
                                            </p:txEl>
                                          </p:spTgt>
                                        </p:tgtEl>
                                        <p:attrNameLst>
                                          <p:attrName>style.visibility</p:attrName>
                                        </p:attrNameLst>
                                      </p:cBhvr>
                                      <p:to>
                                        <p:strVal val="visible"/>
                                      </p:to>
                                    </p:set>
                                    <p:animEffect transition="in" filter="wipe(left)">
                                      <p:cBhvr>
                                        <p:cTn id="35" dur="2000"/>
                                        <p:tgtEl>
                                          <p:spTgt spid="47106">
                                            <p:txEl>
                                              <p:pRg st="1" end="1"/>
                                            </p:txEl>
                                          </p:spTgt>
                                        </p:tgtEl>
                                      </p:cBhvr>
                                    </p:animEffect>
                                  </p:childTnLst>
                                </p:cTn>
                              </p:par>
                            </p:childTnLst>
                          </p:cTn>
                        </p:par>
                        <p:par>
                          <p:cTn id="36" fill="hold" nodeType="afterGroup">
                            <p:stCondLst>
                              <p:cond delay="9000"/>
                            </p:stCondLst>
                            <p:childTnLst>
                              <p:par>
                                <p:cTn id="37" presetID="22" presetClass="entr" presetSubtype="8" fill="hold" nodeType="afterEffect">
                                  <p:stCondLst>
                                    <p:cond delay="1000"/>
                                  </p:stCondLst>
                                  <p:childTnLst>
                                    <p:set>
                                      <p:cBhvr>
                                        <p:cTn id="38" dur="1" fill="hold">
                                          <p:stCondLst>
                                            <p:cond delay="0"/>
                                          </p:stCondLst>
                                        </p:cTn>
                                        <p:tgtEl>
                                          <p:spTgt spid="47106">
                                            <p:txEl>
                                              <p:pRg st="2" end="2"/>
                                            </p:txEl>
                                          </p:spTgt>
                                        </p:tgtEl>
                                        <p:attrNameLst>
                                          <p:attrName>style.visibility</p:attrName>
                                        </p:attrNameLst>
                                      </p:cBhvr>
                                      <p:to>
                                        <p:strVal val="visible"/>
                                      </p:to>
                                    </p:set>
                                    <p:animEffect transition="in" filter="wipe(left)">
                                      <p:cBhvr>
                                        <p:cTn id="39" dur="2000"/>
                                        <p:tgtEl>
                                          <p:spTgt spid="47106">
                                            <p:txEl>
                                              <p:pRg st="2" end="2"/>
                                            </p:txEl>
                                          </p:spTgt>
                                        </p:tgtEl>
                                      </p:cBhvr>
                                    </p:animEffect>
                                  </p:childTnLst>
                                </p:cTn>
                              </p:par>
                            </p:childTnLst>
                          </p:cTn>
                        </p:par>
                        <p:par>
                          <p:cTn id="40" fill="hold" nodeType="afterGroup">
                            <p:stCondLst>
                              <p:cond delay="12000"/>
                            </p:stCondLst>
                            <p:childTnLst>
                              <p:par>
                                <p:cTn id="41" presetID="22" presetClass="entr" presetSubtype="8" fill="hold" nodeType="afterEffect">
                                  <p:stCondLst>
                                    <p:cond delay="1000"/>
                                  </p:stCondLst>
                                  <p:childTnLst>
                                    <p:set>
                                      <p:cBhvr>
                                        <p:cTn id="42" dur="1" fill="hold">
                                          <p:stCondLst>
                                            <p:cond delay="0"/>
                                          </p:stCondLst>
                                        </p:cTn>
                                        <p:tgtEl>
                                          <p:spTgt spid="47106">
                                            <p:txEl>
                                              <p:pRg st="3" end="3"/>
                                            </p:txEl>
                                          </p:spTgt>
                                        </p:tgtEl>
                                        <p:attrNameLst>
                                          <p:attrName>style.visibility</p:attrName>
                                        </p:attrNameLst>
                                      </p:cBhvr>
                                      <p:to>
                                        <p:strVal val="visible"/>
                                      </p:to>
                                    </p:set>
                                    <p:animEffect transition="in" filter="wipe(left)">
                                      <p:cBhvr>
                                        <p:cTn id="43" dur="2000"/>
                                        <p:tgtEl>
                                          <p:spTgt spid="47106">
                                            <p:txEl>
                                              <p:pRg st="3" end="3"/>
                                            </p:txEl>
                                          </p:spTgt>
                                        </p:tgtEl>
                                      </p:cBhvr>
                                    </p:animEffect>
                                  </p:childTnLst>
                                </p:cTn>
                              </p:par>
                            </p:childTnLst>
                          </p:cTn>
                        </p:par>
                        <p:par>
                          <p:cTn id="44" fill="hold" nodeType="afterGroup">
                            <p:stCondLst>
                              <p:cond delay="15000"/>
                            </p:stCondLst>
                            <p:childTnLst>
                              <p:par>
                                <p:cTn id="45" presetID="22" presetClass="entr" presetSubtype="8" fill="hold" nodeType="afterEffect">
                                  <p:stCondLst>
                                    <p:cond delay="1000"/>
                                  </p:stCondLst>
                                  <p:childTnLst>
                                    <p:set>
                                      <p:cBhvr>
                                        <p:cTn id="46" dur="1" fill="hold">
                                          <p:stCondLst>
                                            <p:cond delay="0"/>
                                          </p:stCondLst>
                                        </p:cTn>
                                        <p:tgtEl>
                                          <p:spTgt spid="47106">
                                            <p:txEl>
                                              <p:pRg st="4" end="4"/>
                                            </p:txEl>
                                          </p:spTgt>
                                        </p:tgtEl>
                                        <p:attrNameLst>
                                          <p:attrName>style.visibility</p:attrName>
                                        </p:attrNameLst>
                                      </p:cBhvr>
                                      <p:to>
                                        <p:strVal val="visible"/>
                                      </p:to>
                                    </p:set>
                                    <p:animEffect transition="in" filter="wipe(left)">
                                      <p:cBhvr>
                                        <p:cTn id="47" dur="2000"/>
                                        <p:tgtEl>
                                          <p:spTgt spid="47106">
                                            <p:txEl>
                                              <p:pRg st="4" end="4"/>
                                            </p:txEl>
                                          </p:spTgt>
                                        </p:tgtEl>
                                      </p:cBhvr>
                                    </p:animEffect>
                                  </p:childTnLst>
                                </p:cTn>
                              </p:par>
                            </p:childTnLst>
                          </p:cTn>
                        </p:par>
                        <p:par>
                          <p:cTn id="48" fill="hold" nodeType="afterGroup">
                            <p:stCondLst>
                              <p:cond delay="18000"/>
                            </p:stCondLst>
                            <p:childTnLst>
                              <p:par>
                                <p:cTn id="49" presetID="22" presetClass="entr" presetSubtype="8" fill="hold" nodeType="afterEffect">
                                  <p:stCondLst>
                                    <p:cond delay="1000"/>
                                  </p:stCondLst>
                                  <p:childTnLst>
                                    <p:set>
                                      <p:cBhvr>
                                        <p:cTn id="50" dur="1" fill="hold">
                                          <p:stCondLst>
                                            <p:cond delay="0"/>
                                          </p:stCondLst>
                                        </p:cTn>
                                        <p:tgtEl>
                                          <p:spTgt spid="47106">
                                            <p:txEl>
                                              <p:pRg st="5" end="5"/>
                                            </p:txEl>
                                          </p:spTgt>
                                        </p:tgtEl>
                                        <p:attrNameLst>
                                          <p:attrName>style.visibility</p:attrName>
                                        </p:attrNameLst>
                                      </p:cBhvr>
                                      <p:to>
                                        <p:strVal val="visible"/>
                                      </p:to>
                                    </p:set>
                                    <p:animEffect transition="in" filter="wipe(left)">
                                      <p:cBhvr>
                                        <p:cTn id="51" dur="2000"/>
                                        <p:tgtEl>
                                          <p:spTgt spid="47106">
                                            <p:txEl>
                                              <p:pRg st="5" end="5"/>
                                            </p:txEl>
                                          </p:spTgt>
                                        </p:tgtEl>
                                      </p:cBhvr>
                                    </p:animEffect>
                                  </p:childTnLst>
                                </p:cTn>
                              </p:par>
                            </p:childTnLst>
                          </p:cTn>
                        </p:par>
                        <p:par>
                          <p:cTn id="52" fill="hold" nodeType="afterGroup">
                            <p:stCondLst>
                              <p:cond delay="21000"/>
                            </p:stCondLst>
                            <p:childTnLst>
                              <p:par>
                                <p:cTn id="53" presetID="22" presetClass="entr" presetSubtype="8" fill="hold" nodeType="afterEffect">
                                  <p:stCondLst>
                                    <p:cond delay="1000"/>
                                  </p:stCondLst>
                                  <p:childTnLst>
                                    <p:set>
                                      <p:cBhvr>
                                        <p:cTn id="54" dur="1" fill="hold">
                                          <p:stCondLst>
                                            <p:cond delay="0"/>
                                          </p:stCondLst>
                                        </p:cTn>
                                        <p:tgtEl>
                                          <p:spTgt spid="47106">
                                            <p:txEl>
                                              <p:pRg st="6" end="6"/>
                                            </p:txEl>
                                          </p:spTgt>
                                        </p:tgtEl>
                                        <p:attrNameLst>
                                          <p:attrName>style.visibility</p:attrName>
                                        </p:attrNameLst>
                                      </p:cBhvr>
                                      <p:to>
                                        <p:strVal val="visible"/>
                                      </p:to>
                                    </p:set>
                                    <p:animEffect transition="in" filter="wipe(left)">
                                      <p:cBhvr>
                                        <p:cTn id="55" dur="2000"/>
                                        <p:tgtEl>
                                          <p:spTgt spid="47106">
                                            <p:txEl>
                                              <p:pRg st="6" end="6"/>
                                            </p:txEl>
                                          </p:spTgt>
                                        </p:tgtEl>
                                      </p:cBhvr>
                                    </p:animEffect>
                                  </p:childTnLst>
                                </p:cTn>
                              </p:par>
                            </p:childTnLst>
                          </p:cTn>
                        </p:par>
                        <p:par>
                          <p:cTn id="56" fill="hold" nodeType="afterGroup">
                            <p:stCondLst>
                              <p:cond delay="24000"/>
                            </p:stCondLst>
                            <p:childTnLst>
                              <p:par>
                                <p:cTn id="57" presetID="31" presetClass="entr" presetSubtype="0" fill="hold" nodeType="afterEffect">
                                  <p:stCondLst>
                                    <p:cond delay="0"/>
                                  </p:stCondLst>
                                  <p:childTnLst>
                                    <p:set>
                                      <p:cBhvr>
                                        <p:cTn id="58" dur="1" fill="hold">
                                          <p:stCondLst>
                                            <p:cond delay="0"/>
                                          </p:stCondLst>
                                        </p:cTn>
                                        <p:tgtEl>
                                          <p:spTgt spid="2"/>
                                        </p:tgtEl>
                                        <p:attrNameLst>
                                          <p:attrName>style.visibility</p:attrName>
                                        </p:attrNameLst>
                                      </p:cBhvr>
                                      <p:to>
                                        <p:strVal val="visible"/>
                                      </p:to>
                                    </p:set>
                                    <p:anim calcmode="lin" valueType="num">
                                      <p:cBhvr>
                                        <p:cTn id="59" dur="1000" fill="hold"/>
                                        <p:tgtEl>
                                          <p:spTgt spid="2"/>
                                        </p:tgtEl>
                                        <p:attrNameLst>
                                          <p:attrName>ppt_w</p:attrName>
                                        </p:attrNameLst>
                                      </p:cBhvr>
                                      <p:tavLst>
                                        <p:tav tm="0">
                                          <p:val>
                                            <p:fltVal val="0"/>
                                          </p:val>
                                        </p:tav>
                                        <p:tav tm="100000">
                                          <p:val>
                                            <p:strVal val="#ppt_w"/>
                                          </p:val>
                                        </p:tav>
                                      </p:tavLst>
                                    </p:anim>
                                    <p:anim calcmode="lin" valueType="num">
                                      <p:cBhvr>
                                        <p:cTn id="60" dur="1000" fill="hold"/>
                                        <p:tgtEl>
                                          <p:spTgt spid="2"/>
                                        </p:tgtEl>
                                        <p:attrNameLst>
                                          <p:attrName>ppt_h</p:attrName>
                                        </p:attrNameLst>
                                      </p:cBhvr>
                                      <p:tavLst>
                                        <p:tav tm="0">
                                          <p:val>
                                            <p:fltVal val="0"/>
                                          </p:val>
                                        </p:tav>
                                        <p:tav tm="100000">
                                          <p:val>
                                            <p:strVal val="#ppt_h"/>
                                          </p:val>
                                        </p:tav>
                                      </p:tavLst>
                                    </p:anim>
                                    <p:anim calcmode="lin" valueType="num">
                                      <p:cBhvr>
                                        <p:cTn id="61" dur="1000" fill="hold"/>
                                        <p:tgtEl>
                                          <p:spTgt spid="2"/>
                                        </p:tgtEl>
                                        <p:attrNameLst>
                                          <p:attrName>style.rotation</p:attrName>
                                        </p:attrNameLst>
                                      </p:cBhvr>
                                      <p:tavLst>
                                        <p:tav tm="0">
                                          <p:val>
                                            <p:fltVal val="90"/>
                                          </p:val>
                                        </p:tav>
                                        <p:tav tm="100000">
                                          <p:val>
                                            <p:fltVal val="0"/>
                                          </p:val>
                                        </p:tav>
                                      </p:tavLst>
                                    </p:anim>
                                    <p:animEffect transition="in" filter="fade">
                                      <p:cBhvr>
                                        <p:cTn id="62" dur="1000"/>
                                        <p:tgtEl>
                                          <p:spTgt spid="2"/>
                                        </p:tgtEl>
                                      </p:cBhvr>
                                    </p:animEffect>
                                  </p:childTnLst>
                                </p:cTn>
                              </p:par>
                              <p:par>
                                <p:cTn id="63" presetID="31" presetClass="entr" presetSubtype="0" fill="hold" nodeType="withEffect">
                                  <p:stCondLst>
                                    <p:cond delay="0"/>
                                  </p:stCondLst>
                                  <p:childTnLst>
                                    <p:set>
                                      <p:cBhvr>
                                        <p:cTn id="64" dur="1" fill="hold">
                                          <p:stCondLst>
                                            <p:cond delay="0"/>
                                          </p:stCondLst>
                                        </p:cTn>
                                        <p:tgtEl>
                                          <p:spTgt spid="8"/>
                                        </p:tgtEl>
                                        <p:attrNameLst>
                                          <p:attrName>style.visibility</p:attrName>
                                        </p:attrNameLst>
                                      </p:cBhvr>
                                      <p:to>
                                        <p:strVal val="visible"/>
                                      </p:to>
                                    </p:set>
                                    <p:anim calcmode="lin" valueType="num">
                                      <p:cBhvr>
                                        <p:cTn id="65" dur="1000" fill="hold"/>
                                        <p:tgtEl>
                                          <p:spTgt spid="8"/>
                                        </p:tgtEl>
                                        <p:attrNameLst>
                                          <p:attrName>ppt_w</p:attrName>
                                        </p:attrNameLst>
                                      </p:cBhvr>
                                      <p:tavLst>
                                        <p:tav tm="0">
                                          <p:val>
                                            <p:fltVal val="0"/>
                                          </p:val>
                                        </p:tav>
                                        <p:tav tm="100000">
                                          <p:val>
                                            <p:strVal val="#ppt_w"/>
                                          </p:val>
                                        </p:tav>
                                      </p:tavLst>
                                    </p:anim>
                                    <p:anim calcmode="lin" valueType="num">
                                      <p:cBhvr>
                                        <p:cTn id="66" dur="1000" fill="hold"/>
                                        <p:tgtEl>
                                          <p:spTgt spid="8"/>
                                        </p:tgtEl>
                                        <p:attrNameLst>
                                          <p:attrName>ppt_h</p:attrName>
                                        </p:attrNameLst>
                                      </p:cBhvr>
                                      <p:tavLst>
                                        <p:tav tm="0">
                                          <p:val>
                                            <p:fltVal val="0"/>
                                          </p:val>
                                        </p:tav>
                                        <p:tav tm="100000">
                                          <p:val>
                                            <p:strVal val="#ppt_h"/>
                                          </p:val>
                                        </p:tav>
                                      </p:tavLst>
                                    </p:anim>
                                    <p:anim calcmode="lin" valueType="num">
                                      <p:cBhvr>
                                        <p:cTn id="67" dur="1000" fill="hold"/>
                                        <p:tgtEl>
                                          <p:spTgt spid="8"/>
                                        </p:tgtEl>
                                        <p:attrNameLst>
                                          <p:attrName>style.rotation</p:attrName>
                                        </p:attrNameLst>
                                      </p:cBhvr>
                                      <p:tavLst>
                                        <p:tav tm="0">
                                          <p:val>
                                            <p:fltVal val="90"/>
                                          </p:val>
                                        </p:tav>
                                        <p:tav tm="100000">
                                          <p:val>
                                            <p:fltVal val="0"/>
                                          </p:val>
                                        </p:tav>
                                      </p:tavLst>
                                    </p:anim>
                                    <p:animEffect transition="in" filter="fade">
                                      <p:cBhvr>
                                        <p:cTn id="6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Content Placeholder 2">
            <a:extLst>
              <a:ext uri="{FF2B5EF4-FFF2-40B4-BE49-F238E27FC236}">
                <a16:creationId xmlns:a16="http://schemas.microsoft.com/office/drawing/2014/main" id="{D2A7BD36-045B-8908-DDFD-E00EC0BB589C}"/>
              </a:ext>
            </a:extLst>
          </p:cNvPr>
          <p:cNvSpPr>
            <a:spLocks noGrp="1" noChangeArrowheads="1"/>
          </p:cNvSpPr>
          <p:nvPr>
            <p:ph idx="1"/>
          </p:nvPr>
        </p:nvSpPr>
        <p:spPr>
          <a:xfrm>
            <a:off x="55563" y="609600"/>
            <a:ext cx="5181600" cy="6248400"/>
          </a:xfrm>
        </p:spPr>
        <p:txBody>
          <a:bodyPr/>
          <a:lstStyle/>
          <a:p>
            <a:pPr>
              <a:defRPr/>
            </a:pPr>
            <a:r>
              <a:rPr lang="en-US" sz="1900" b="1" dirty="0"/>
              <a:t>Underwood Tariff </a:t>
            </a:r>
            <a:r>
              <a:rPr lang="en-US" sz="1900" dirty="0"/>
              <a:t>–</a:t>
            </a:r>
          </a:p>
          <a:p>
            <a:pPr lvl="1">
              <a:defRPr/>
            </a:pPr>
            <a:r>
              <a:rPr lang="en-US" sz="1900" dirty="0"/>
              <a:t>A </a:t>
            </a:r>
            <a:r>
              <a:rPr lang="en-US" sz="1900" b="1" dirty="0">
                <a:solidFill>
                  <a:srgbClr val="FF0000"/>
                </a:solidFill>
              </a:rPr>
              <a:t>tariff</a:t>
            </a:r>
            <a:r>
              <a:rPr lang="en-US" sz="1900" dirty="0"/>
              <a:t> is a </a:t>
            </a:r>
            <a:r>
              <a:rPr lang="en-US" sz="1900" b="1" dirty="0">
                <a:solidFill>
                  <a:srgbClr val="FF0000"/>
                </a:solidFill>
              </a:rPr>
              <a:t>tax</a:t>
            </a:r>
            <a:r>
              <a:rPr lang="en-US" sz="1900" dirty="0"/>
              <a:t> on </a:t>
            </a:r>
            <a:r>
              <a:rPr lang="en-US" sz="1900" b="1" dirty="0"/>
              <a:t>imports which benefits big business (manufacturers, trusts)</a:t>
            </a:r>
          </a:p>
          <a:p>
            <a:pPr lvl="1">
              <a:defRPr/>
            </a:pPr>
            <a:r>
              <a:rPr lang="en-US" sz="1900" dirty="0"/>
              <a:t>Wilson felt tariffs benefitted the rich because it protected them from </a:t>
            </a:r>
            <a:r>
              <a:rPr lang="en-US" sz="1900" b="1" dirty="0">
                <a:solidFill>
                  <a:srgbClr val="FF0000"/>
                </a:solidFill>
              </a:rPr>
              <a:t>competition</a:t>
            </a:r>
            <a:r>
              <a:rPr lang="en-US" sz="1900" dirty="0"/>
              <a:t> by making cheaper imports artificially more expensive and he lowered the tariffs.</a:t>
            </a:r>
          </a:p>
          <a:p>
            <a:pPr lvl="1">
              <a:defRPr/>
            </a:pPr>
            <a:r>
              <a:rPr lang="en-US" sz="1900" dirty="0"/>
              <a:t>To make up for lost revenue ($) he introduced </a:t>
            </a:r>
            <a:r>
              <a:rPr lang="en-US" sz="1900" u="sng" dirty="0"/>
              <a:t>America’s first </a:t>
            </a:r>
            <a:r>
              <a:rPr lang="en-US" sz="1900" b="1" u="sng" dirty="0">
                <a:solidFill>
                  <a:srgbClr val="FF0000"/>
                </a:solidFill>
              </a:rPr>
              <a:t>income tax</a:t>
            </a:r>
            <a:r>
              <a:rPr lang="en-US" sz="1900" dirty="0"/>
              <a:t>.</a:t>
            </a:r>
          </a:p>
          <a:p>
            <a:pPr>
              <a:defRPr/>
            </a:pPr>
            <a:r>
              <a:rPr lang="en-US" sz="1900" b="1" dirty="0"/>
              <a:t>Graduated or Progressive </a:t>
            </a:r>
            <a:r>
              <a:rPr lang="en-US" sz="1900" dirty="0"/>
              <a:t>Income Tax </a:t>
            </a:r>
          </a:p>
          <a:p>
            <a:pPr lvl="1">
              <a:defRPr/>
            </a:pPr>
            <a:r>
              <a:rPr lang="en-US" sz="1900" dirty="0"/>
              <a:t>Means that rich taxpayers are taxed at a higher rate-the more you earn, the income tax you pay. </a:t>
            </a:r>
            <a:r>
              <a:rPr lang="en-US" sz="1900" b="1" dirty="0">
                <a:solidFill>
                  <a:srgbClr val="FF0000"/>
                </a:solidFill>
              </a:rPr>
              <a:t>Meant to close the rich-poor gap</a:t>
            </a:r>
            <a:r>
              <a:rPr lang="en-US" sz="1900" dirty="0"/>
              <a:t>.  </a:t>
            </a:r>
            <a:r>
              <a:rPr lang="en-US" sz="1900" b="1" dirty="0">
                <a:solidFill>
                  <a:srgbClr val="002060"/>
                </a:solidFill>
              </a:rPr>
              <a:t>Resentment over the unequal distribution of wealth</a:t>
            </a:r>
          </a:p>
          <a:p>
            <a:pPr lvl="1">
              <a:defRPr/>
            </a:pPr>
            <a:r>
              <a:rPr lang="en-US" sz="1900" b="1" u="sng" dirty="0">
                <a:solidFill>
                  <a:srgbClr val="FF0000"/>
                </a:solidFill>
              </a:rPr>
              <a:t>16</a:t>
            </a:r>
            <a:r>
              <a:rPr lang="en-US" sz="1900" b="1" u="sng" baseline="30000" dirty="0">
                <a:solidFill>
                  <a:srgbClr val="FF0000"/>
                </a:solidFill>
              </a:rPr>
              <a:t>th</a:t>
            </a:r>
            <a:r>
              <a:rPr lang="en-US" sz="1900" b="1" u="sng" dirty="0">
                <a:solidFill>
                  <a:srgbClr val="FF0000"/>
                </a:solidFill>
              </a:rPr>
              <a:t> Amendment</a:t>
            </a:r>
            <a:r>
              <a:rPr lang="en-US" sz="1900" dirty="0">
                <a:solidFill>
                  <a:srgbClr val="FF0000"/>
                </a:solidFill>
              </a:rPr>
              <a:t> </a:t>
            </a:r>
            <a:r>
              <a:rPr lang="en-US" sz="1900" dirty="0"/>
              <a:t>gave Congress power to tax a person’s income.</a:t>
            </a:r>
          </a:p>
          <a:p>
            <a:pPr marL="0" indent="0">
              <a:buFontTx/>
              <a:buNone/>
              <a:defRPr/>
            </a:pPr>
            <a:endParaRPr lang="en-US" sz="1900" dirty="0"/>
          </a:p>
        </p:txBody>
      </p:sp>
      <p:sp>
        <p:nvSpPr>
          <p:cNvPr id="46083" name="Title 1">
            <a:extLst>
              <a:ext uri="{FF2B5EF4-FFF2-40B4-BE49-F238E27FC236}">
                <a16:creationId xmlns:a16="http://schemas.microsoft.com/office/drawing/2014/main" id="{C809CB7C-BA7D-2224-73A0-98095504B4D9}"/>
              </a:ext>
            </a:extLst>
          </p:cNvPr>
          <p:cNvSpPr>
            <a:spLocks noGrp="1" noChangeArrowheads="1"/>
          </p:cNvSpPr>
          <p:nvPr>
            <p:ph type="title"/>
          </p:nvPr>
        </p:nvSpPr>
        <p:spPr>
          <a:xfrm>
            <a:off x="38100" y="0"/>
            <a:ext cx="5486400" cy="609600"/>
          </a:xfrm>
        </p:spPr>
        <p:txBody>
          <a:bodyPr/>
          <a:lstStyle/>
          <a:p>
            <a:r>
              <a:rPr lang="en-US" altLang="en-US" sz="2100" b="1"/>
              <a:t>Woodrow Wilson’s</a:t>
            </a:r>
            <a:br>
              <a:rPr lang="en-US" altLang="en-US" sz="2100"/>
            </a:br>
            <a:r>
              <a:rPr lang="en-US" altLang="en-US" sz="2100" b="1">
                <a:solidFill>
                  <a:srgbClr val="0070C0"/>
                </a:solidFill>
              </a:rPr>
              <a:t>New Freedom Legislation</a:t>
            </a:r>
          </a:p>
        </p:txBody>
      </p:sp>
      <p:pic>
        <p:nvPicPr>
          <p:cNvPr id="46084" name="Picture 2">
            <a:extLst>
              <a:ext uri="{FF2B5EF4-FFF2-40B4-BE49-F238E27FC236}">
                <a16:creationId xmlns:a16="http://schemas.microsoft.com/office/drawing/2014/main" id="{F47D0948-41DE-4737-49A2-5DBD3C18F3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2088" y="152400"/>
            <a:ext cx="3719512" cy="42672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6085" name="Picture 6">
            <a:extLst>
              <a:ext uri="{FF2B5EF4-FFF2-40B4-BE49-F238E27FC236}">
                <a16:creationId xmlns:a16="http://schemas.microsoft.com/office/drawing/2014/main" id="{603B31C6-7DC0-51FC-4E3F-F5FE15D286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1675" y="4724400"/>
            <a:ext cx="2990850" cy="179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6083"/>
                                        </p:tgtEl>
                                        <p:attrNameLst>
                                          <p:attrName>style.visibility</p:attrName>
                                        </p:attrNameLst>
                                      </p:cBhvr>
                                      <p:to>
                                        <p:strVal val="visible"/>
                                      </p:to>
                                    </p:set>
                                    <p:animEffect transition="in" filter="fade">
                                      <p:cBhvr>
                                        <p:cTn id="7" dur="1000"/>
                                        <p:tgtEl>
                                          <p:spTgt spid="46083"/>
                                        </p:tgtEl>
                                      </p:cBhvr>
                                    </p:animEffect>
                                    <p:anim calcmode="lin" valueType="num">
                                      <p:cBhvr>
                                        <p:cTn id="8" dur="1000" fill="hold"/>
                                        <p:tgtEl>
                                          <p:spTgt spid="46083"/>
                                        </p:tgtEl>
                                        <p:attrNameLst>
                                          <p:attrName>ppt_x</p:attrName>
                                        </p:attrNameLst>
                                      </p:cBhvr>
                                      <p:tavLst>
                                        <p:tav tm="0">
                                          <p:val>
                                            <p:strVal val="#ppt_x"/>
                                          </p:val>
                                        </p:tav>
                                        <p:tav tm="100000">
                                          <p:val>
                                            <p:strVal val="#ppt_x"/>
                                          </p:val>
                                        </p:tav>
                                      </p:tavLst>
                                    </p:anim>
                                    <p:anim calcmode="lin" valueType="num">
                                      <p:cBhvr>
                                        <p:cTn id="9" dur="1000" fill="hold"/>
                                        <p:tgtEl>
                                          <p:spTgt spid="46083"/>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22" presetClass="entr" presetSubtype="8" fill="hold" nodeType="afterEffect">
                                  <p:stCondLst>
                                    <p:cond delay="0"/>
                                  </p:stCondLst>
                                  <p:childTnLst>
                                    <p:set>
                                      <p:cBhvr>
                                        <p:cTn id="12" dur="1" fill="hold">
                                          <p:stCondLst>
                                            <p:cond delay="0"/>
                                          </p:stCondLst>
                                        </p:cTn>
                                        <p:tgtEl>
                                          <p:spTgt spid="46082">
                                            <p:txEl>
                                              <p:pRg st="0" end="0"/>
                                            </p:txEl>
                                          </p:spTgt>
                                        </p:tgtEl>
                                        <p:attrNameLst>
                                          <p:attrName>style.visibility</p:attrName>
                                        </p:attrNameLst>
                                      </p:cBhvr>
                                      <p:to>
                                        <p:strVal val="visible"/>
                                      </p:to>
                                    </p:set>
                                    <p:animEffect transition="in" filter="wipe(left)">
                                      <p:cBhvr>
                                        <p:cTn id="13" dur="2000"/>
                                        <p:tgtEl>
                                          <p:spTgt spid="46082">
                                            <p:txEl>
                                              <p:pRg st="0" end="0"/>
                                            </p:txEl>
                                          </p:spTgt>
                                        </p:tgtEl>
                                      </p:cBhvr>
                                    </p:animEffect>
                                  </p:childTnLst>
                                </p:cTn>
                              </p:par>
                            </p:childTnLst>
                          </p:cTn>
                        </p:par>
                        <p:par>
                          <p:cTn id="14" fill="hold" nodeType="afterGroup">
                            <p:stCondLst>
                              <p:cond delay="3000"/>
                            </p:stCondLst>
                            <p:childTnLst>
                              <p:par>
                                <p:cTn id="15" presetID="22" presetClass="entr" presetSubtype="8" fill="hold" nodeType="afterEffect">
                                  <p:stCondLst>
                                    <p:cond delay="0"/>
                                  </p:stCondLst>
                                  <p:childTnLst>
                                    <p:set>
                                      <p:cBhvr>
                                        <p:cTn id="16" dur="1" fill="hold">
                                          <p:stCondLst>
                                            <p:cond delay="0"/>
                                          </p:stCondLst>
                                        </p:cTn>
                                        <p:tgtEl>
                                          <p:spTgt spid="46082">
                                            <p:txEl>
                                              <p:pRg st="1" end="1"/>
                                            </p:txEl>
                                          </p:spTgt>
                                        </p:tgtEl>
                                        <p:attrNameLst>
                                          <p:attrName>style.visibility</p:attrName>
                                        </p:attrNameLst>
                                      </p:cBhvr>
                                      <p:to>
                                        <p:strVal val="visible"/>
                                      </p:to>
                                    </p:set>
                                    <p:animEffect transition="in" filter="wipe(left)">
                                      <p:cBhvr>
                                        <p:cTn id="17" dur="2000"/>
                                        <p:tgtEl>
                                          <p:spTgt spid="46082">
                                            <p:txEl>
                                              <p:pRg st="1" end="1"/>
                                            </p:txEl>
                                          </p:spTgt>
                                        </p:tgtEl>
                                      </p:cBhvr>
                                    </p:animEffect>
                                  </p:childTnLst>
                                </p:cTn>
                              </p:par>
                            </p:childTnLst>
                          </p:cTn>
                        </p:par>
                        <p:par>
                          <p:cTn id="18" fill="hold" nodeType="afterGroup">
                            <p:stCondLst>
                              <p:cond delay="5000"/>
                            </p:stCondLst>
                            <p:childTnLst>
                              <p:par>
                                <p:cTn id="19" presetID="22" presetClass="entr" presetSubtype="8" fill="hold" nodeType="afterEffect">
                                  <p:stCondLst>
                                    <p:cond delay="0"/>
                                  </p:stCondLst>
                                  <p:childTnLst>
                                    <p:set>
                                      <p:cBhvr>
                                        <p:cTn id="20" dur="1" fill="hold">
                                          <p:stCondLst>
                                            <p:cond delay="0"/>
                                          </p:stCondLst>
                                        </p:cTn>
                                        <p:tgtEl>
                                          <p:spTgt spid="46082">
                                            <p:txEl>
                                              <p:pRg st="3" end="3"/>
                                            </p:txEl>
                                          </p:spTgt>
                                        </p:tgtEl>
                                        <p:attrNameLst>
                                          <p:attrName>style.visibility</p:attrName>
                                        </p:attrNameLst>
                                      </p:cBhvr>
                                      <p:to>
                                        <p:strVal val="visible"/>
                                      </p:to>
                                    </p:set>
                                    <p:animEffect transition="in" filter="wipe(left)">
                                      <p:cBhvr>
                                        <p:cTn id="21" dur="2000"/>
                                        <p:tgtEl>
                                          <p:spTgt spid="46082">
                                            <p:txEl>
                                              <p:pRg st="3" end="3"/>
                                            </p:txEl>
                                          </p:spTgt>
                                        </p:tgtEl>
                                      </p:cBhvr>
                                    </p:animEffect>
                                  </p:childTnLst>
                                </p:cTn>
                              </p:par>
                            </p:childTnLst>
                          </p:cTn>
                        </p:par>
                        <p:par>
                          <p:cTn id="22" fill="hold" nodeType="afterGroup">
                            <p:stCondLst>
                              <p:cond delay="7000"/>
                            </p:stCondLst>
                            <p:childTnLst>
                              <p:par>
                                <p:cTn id="23" presetID="22" presetClass="entr" presetSubtype="8" fill="hold" nodeType="afterEffect">
                                  <p:stCondLst>
                                    <p:cond delay="0"/>
                                  </p:stCondLst>
                                  <p:childTnLst>
                                    <p:set>
                                      <p:cBhvr>
                                        <p:cTn id="24" dur="1" fill="hold">
                                          <p:stCondLst>
                                            <p:cond delay="0"/>
                                          </p:stCondLst>
                                        </p:cTn>
                                        <p:tgtEl>
                                          <p:spTgt spid="46082">
                                            <p:txEl>
                                              <p:pRg st="2" end="2"/>
                                            </p:txEl>
                                          </p:spTgt>
                                        </p:tgtEl>
                                        <p:attrNameLst>
                                          <p:attrName>style.visibility</p:attrName>
                                        </p:attrNameLst>
                                      </p:cBhvr>
                                      <p:to>
                                        <p:strVal val="visible"/>
                                      </p:to>
                                    </p:set>
                                    <p:animEffect transition="in" filter="wipe(left)">
                                      <p:cBhvr>
                                        <p:cTn id="25" dur="2000"/>
                                        <p:tgtEl>
                                          <p:spTgt spid="46082">
                                            <p:txEl>
                                              <p:pRg st="2" end="2"/>
                                            </p:txEl>
                                          </p:spTgt>
                                        </p:tgtEl>
                                      </p:cBhvr>
                                    </p:animEffect>
                                  </p:childTnLst>
                                </p:cTn>
                              </p:par>
                            </p:childTnLst>
                          </p:cTn>
                        </p:par>
                        <p:par>
                          <p:cTn id="26" fill="hold" nodeType="afterGroup">
                            <p:stCondLst>
                              <p:cond delay="9000"/>
                            </p:stCondLst>
                            <p:childTnLst>
                              <p:par>
                                <p:cTn id="27" presetID="22" presetClass="entr" presetSubtype="8" fill="hold" nodeType="afterEffect">
                                  <p:stCondLst>
                                    <p:cond delay="0"/>
                                  </p:stCondLst>
                                  <p:childTnLst>
                                    <p:set>
                                      <p:cBhvr>
                                        <p:cTn id="28" dur="1" fill="hold">
                                          <p:stCondLst>
                                            <p:cond delay="0"/>
                                          </p:stCondLst>
                                        </p:cTn>
                                        <p:tgtEl>
                                          <p:spTgt spid="46082">
                                            <p:txEl>
                                              <p:pRg st="4" end="4"/>
                                            </p:txEl>
                                          </p:spTgt>
                                        </p:tgtEl>
                                        <p:attrNameLst>
                                          <p:attrName>style.visibility</p:attrName>
                                        </p:attrNameLst>
                                      </p:cBhvr>
                                      <p:to>
                                        <p:strVal val="visible"/>
                                      </p:to>
                                    </p:set>
                                    <p:animEffect transition="in" filter="wipe(left)">
                                      <p:cBhvr>
                                        <p:cTn id="29" dur="2000"/>
                                        <p:tgtEl>
                                          <p:spTgt spid="46082">
                                            <p:txEl>
                                              <p:pRg st="4" end="4"/>
                                            </p:txEl>
                                          </p:spTgt>
                                        </p:tgtEl>
                                      </p:cBhvr>
                                    </p:animEffect>
                                  </p:childTnLst>
                                </p:cTn>
                              </p:par>
                            </p:childTnLst>
                          </p:cTn>
                        </p:par>
                        <p:par>
                          <p:cTn id="30" fill="hold" nodeType="afterGroup">
                            <p:stCondLst>
                              <p:cond delay="11000"/>
                            </p:stCondLst>
                            <p:childTnLst>
                              <p:par>
                                <p:cTn id="31" presetID="22" presetClass="entr" presetSubtype="8" fill="hold" nodeType="afterEffect">
                                  <p:stCondLst>
                                    <p:cond delay="0"/>
                                  </p:stCondLst>
                                  <p:childTnLst>
                                    <p:set>
                                      <p:cBhvr>
                                        <p:cTn id="32" dur="1" fill="hold">
                                          <p:stCondLst>
                                            <p:cond delay="0"/>
                                          </p:stCondLst>
                                        </p:cTn>
                                        <p:tgtEl>
                                          <p:spTgt spid="46082">
                                            <p:txEl>
                                              <p:pRg st="5" end="5"/>
                                            </p:txEl>
                                          </p:spTgt>
                                        </p:tgtEl>
                                        <p:attrNameLst>
                                          <p:attrName>style.visibility</p:attrName>
                                        </p:attrNameLst>
                                      </p:cBhvr>
                                      <p:to>
                                        <p:strVal val="visible"/>
                                      </p:to>
                                    </p:set>
                                    <p:animEffect transition="in" filter="wipe(left)">
                                      <p:cBhvr>
                                        <p:cTn id="33" dur="2000"/>
                                        <p:tgtEl>
                                          <p:spTgt spid="46082">
                                            <p:txEl>
                                              <p:pRg st="5" end="5"/>
                                            </p:txEl>
                                          </p:spTgt>
                                        </p:tgtEl>
                                      </p:cBhvr>
                                    </p:animEffect>
                                  </p:childTnLst>
                                </p:cTn>
                              </p:par>
                            </p:childTnLst>
                          </p:cTn>
                        </p:par>
                        <p:par>
                          <p:cTn id="34" fill="hold" nodeType="afterGroup">
                            <p:stCondLst>
                              <p:cond delay="13000"/>
                            </p:stCondLst>
                            <p:childTnLst>
                              <p:par>
                                <p:cTn id="35" presetID="22" presetClass="entr" presetSubtype="8" fill="hold" nodeType="afterEffect">
                                  <p:stCondLst>
                                    <p:cond delay="0"/>
                                  </p:stCondLst>
                                  <p:childTnLst>
                                    <p:set>
                                      <p:cBhvr>
                                        <p:cTn id="36" dur="1" fill="hold">
                                          <p:stCondLst>
                                            <p:cond delay="0"/>
                                          </p:stCondLst>
                                        </p:cTn>
                                        <p:tgtEl>
                                          <p:spTgt spid="46082">
                                            <p:txEl>
                                              <p:pRg st="6" end="6"/>
                                            </p:txEl>
                                          </p:spTgt>
                                        </p:tgtEl>
                                        <p:attrNameLst>
                                          <p:attrName>style.visibility</p:attrName>
                                        </p:attrNameLst>
                                      </p:cBhvr>
                                      <p:to>
                                        <p:strVal val="visible"/>
                                      </p:to>
                                    </p:set>
                                    <p:animEffect transition="in" filter="wipe(left)">
                                      <p:cBhvr>
                                        <p:cTn id="37" dur="2000"/>
                                        <p:tgtEl>
                                          <p:spTgt spid="46082">
                                            <p:txEl>
                                              <p:pRg st="6" end="6"/>
                                            </p:txEl>
                                          </p:spTgt>
                                        </p:tgtEl>
                                      </p:cBhvr>
                                    </p:animEffect>
                                  </p:childTnLst>
                                </p:cTn>
                              </p:par>
                              <p:par>
                                <p:cTn id="38" presetID="6" presetClass="entr" presetSubtype="16" fill="hold" nodeType="withEffect">
                                  <p:stCondLst>
                                    <p:cond delay="500"/>
                                  </p:stCondLst>
                                  <p:childTnLst>
                                    <p:set>
                                      <p:cBhvr>
                                        <p:cTn id="39" dur="1" fill="hold">
                                          <p:stCondLst>
                                            <p:cond delay="0"/>
                                          </p:stCondLst>
                                        </p:cTn>
                                        <p:tgtEl>
                                          <p:spTgt spid="46084"/>
                                        </p:tgtEl>
                                        <p:attrNameLst>
                                          <p:attrName>style.visibility</p:attrName>
                                        </p:attrNameLst>
                                      </p:cBhvr>
                                      <p:to>
                                        <p:strVal val="visible"/>
                                      </p:to>
                                    </p:set>
                                    <p:animEffect transition="in" filter="circle(in)">
                                      <p:cBhvr>
                                        <p:cTn id="40" dur="2000"/>
                                        <p:tgtEl>
                                          <p:spTgt spid="46084"/>
                                        </p:tgtEl>
                                      </p:cBhvr>
                                    </p:animEffect>
                                  </p:childTnLst>
                                </p:cTn>
                              </p:par>
                              <p:par>
                                <p:cTn id="41" presetID="6" presetClass="entr" presetSubtype="16" fill="hold" nodeType="withEffect">
                                  <p:stCondLst>
                                    <p:cond delay="500"/>
                                  </p:stCondLst>
                                  <p:childTnLst>
                                    <p:set>
                                      <p:cBhvr>
                                        <p:cTn id="42" dur="1" fill="hold">
                                          <p:stCondLst>
                                            <p:cond delay="0"/>
                                          </p:stCondLst>
                                        </p:cTn>
                                        <p:tgtEl>
                                          <p:spTgt spid="46085"/>
                                        </p:tgtEl>
                                        <p:attrNameLst>
                                          <p:attrName>style.visibility</p:attrName>
                                        </p:attrNameLst>
                                      </p:cBhvr>
                                      <p:to>
                                        <p:strVal val="visible"/>
                                      </p:to>
                                    </p:set>
                                    <p:animEffect transition="in" filter="circle(in)">
                                      <p:cBhvr>
                                        <p:cTn id="43" dur="2000"/>
                                        <p:tgtEl>
                                          <p:spTgt spid="460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
            <a:extLst>
              <a:ext uri="{FF2B5EF4-FFF2-40B4-BE49-F238E27FC236}">
                <a16:creationId xmlns:a16="http://schemas.microsoft.com/office/drawing/2014/main" id="{C847D793-2FFF-D815-823B-88F707CFCFAA}"/>
              </a:ext>
            </a:extLst>
          </p:cNvPr>
          <p:cNvSpPr>
            <a:spLocks noChangeArrowheads="1"/>
          </p:cNvSpPr>
          <p:nvPr/>
        </p:nvSpPr>
        <p:spPr bwMode="auto">
          <a:xfrm>
            <a:off x="53975" y="533400"/>
            <a:ext cx="5975350" cy="594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a:t>	       	The Social Gospel Movement was    	       	a religious movement that arose 		during the second half of 			the nineteenth century. Ministers, 		especially ones belonging to the 		</a:t>
            </a:r>
          </a:p>
          <a:p>
            <a:pPr>
              <a:spcBef>
                <a:spcPct val="0"/>
              </a:spcBef>
              <a:buFontTx/>
              <a:buNone/>
            </a:pPr>
            <a:endParaRPr lang="en-US" altLang="en-US" sz="2000"/>
          </a:p>
          <a:p>
            <a:pPr>
              <a:spcBef>
                <a:spcPct val="0"/>
              </a:spcBef>
              <a:buFontTx/>
              <a:buNone/>
            </a:pPr>
            <a:r>
              <a:rPr lang="en-US" altLang="en-US" sz="2000"/>
              <a:t>		Protestant branch of Christianity, began to tie salvation and good works together. They argued that people must emulate the life of Jesus Christ. To honor God, people must put aside their own earthly desires and help other people, especially the needy. The </a:t>
            </a:r>
            <a:r>
              <a:rPr lang="en-US" altLang="en-US" sz="2000" b="1"/>
              <a:t>purpose</a:t>
            </a:r>
            <a:r>
              <a:rPr lang="en-US" altLang="en-US" sz="2000"/>
              <a:t> of </a:t>
            </a:r>
            <a:r>
              <a:rPr lang="en-US" altLang="en-US" sz="2000" b="1"/>
              <a:t>wealth</a:t>
            </a:r>
            <a:r>
              <a:rPr lang="en-US" altLang="en-US" sz="2000"/>
              <a:t> was not to </a:t>
            </a:r>
            <a:r>
              <a:rPr lang="en-US" altLang="en-US" sz="2000" b="1"/>
              <a:t>hoard</a:t>
            </a:r>
            <a:r>
              <a:rPr lang="en-US" altLang="en-US" sz="2000"/>
              <a:t> it but to </a:t>
            </a:r>
            <a:r>
              <a:rPr lang="en-US" altLang="en-US" sz="2000" b="1"/>
              <a:t>share</a:t>
            </a:r>
            <a:r>
              <a:rPr lang="en-US" altLang="en-US" sz="2000"/>
              <a:t> it with other, less fortunate people. The ideas that originated from the Social Gospel would heavily influence the </a:t>
            </a:r>
            <a:r>
              <a:rPr lang="en-US" altLang="en-US" sz="2000" b="1"/>
              <a:t>Progressive Movement</a:t>
            </a:r>
            <a:r>
              <a:rPr lang="en-US" altLang="en-US" sz="2000"/>
              <a:t>. The Social Gospel Movement also attacked the concept of </a:t>
            </a:r>
            <a:r>
              <a:rPr lang="en-US" altLang="en-US" sz="2000" b="1"/>
              <a:t>Social Darwinism.</a:t>
            </a:r>
          </a:p>
        </p:txBody>
      </p:sp>
      <p:sp>
        <p:nvSpPr>
          <p:cNvPr id="15362" name="Title 1">
            <a:extLst>
              <a:ext uri="{FF2B5EF4-FFF2-40B4-BE49-F238E27FC236}">
                <a16:creationId xmlns:a16="http://schemas.microsoft.com/office/drawing/2014/main" id="{B2D172AE-2960-F569-334B-6FC87F77BA9D}"/>
              </a:ext>
            </a:extLst>
          </p:cNvPr>
          <p:cNvSpPr>
            <a:spLocks noGrp="1" noChangeArrowheads="1"/>
          </p:cNvSpPr>
          <p:nvPr>
            <p:ph type="title"/>
          </p:nvPr>
        </p:nvSpPr>
        <p:spPr>
          <a:xfrm>
            <a:off x="400050" y="0"/>
            <a:ext cx="5867400" cy="465138"/>
          </a:xfrm>
        </p:spPr>
        <p:txBody>
          <a:bodyPr/>
          <a:lstStyle/>
          <a:p>
            <a:r>
              <a:rPr lang="en-US" altLang="en-US" sz="2000" b="1"/>
              <a:t>The Social Gospel Movement 1870-1910s</a:t>
            </a:r>
          </a:p>
        </p:txBody>
      </p:sp>
      <p:pic>
        <p:nvPicPr>
          <p:cNvPr id="20484" name="Picture 2">
            <a:extLst>
              <a:ext uri="{FF2B5EF4-FFF2-40B4-BE49-F238E27FC236}">
                <a16:creationId xmlns:a16="http://schemas.microsoft.com/office/drawing/2014/main" id="{E66B7DA8-76CF-B1CC-EA7E-9613B1E2EB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72300" y="139700"/>
            <a:ext cx="21367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6">
            <a:extLst>
              <a:ext uri="{FF2B5EF4-FFF2-40B4-BE49-F238E27FC236}">
                <a16:creationId xmlns:a16="http://schemas.microsoft.com/office/drawing/2014/main" id="{0EB8C0A8-DF31-794D-71C7-1DFF31A7EE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2300" y="4267200"/>
            <a:ext cx="2136775" cy="237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6">
            <a:extLst>
              <a:ext uri="{FF2B5EF4-FFF2-40B4-BE49-F238E27FC236}">
                <a16:creationId xmlns:a16="http://schemas.microsoft.com/office/drawing/2014/main" id="{32C5AF75-4128-E171-5897-15368B6B20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9300" y="912813"/>
            <a:ext cx="1143000" cy="1144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20487" name="Picture 2">
            <a:extLst>
              <a:ext uri="{FF2B5EF4-FFF2-40B4-BE49-F238E27FC236}">
                <a16:creationId xmlns:a16="http://schemas.microsoft.com/office/drawing/2014/main" id="{CFAC585C-D160-CA97-BCFC-584A9155DC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0650" y="490538"/>
            <a:ext cx="1676400" cy="229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Picture 5">
            <a:extLst>
              <a:ext uri="{FF2B5EF4-FFF2-40B4-BE49-F238E27FC236}">
                <a16:creationId xmlns:a16="http://schemas.microsoft.com/office/drawing/2014/main" id="{A4F8DFDA-5596-69AE-3D27-82EC10AC18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12100" y="2824163"/>
            <a:ext cx="1035050"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9" name="Picture 11">
            <a:extLst>
              <a:ext uri="{FF2B5EF4-FFF2-40B4-BE49-F238E27FC236}">
                <a16:creationId xmlns:a16="http://schemas.microsoft.com/office/drawing/2014/main" id="{07888798-13BC-B206-4101-373913227BB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1863" y="2524125"/>
            <a:ext cx="1279525" cy="189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0" name="Picture 9">
            <a:extLst>
              <a:ext uri="{FF2B5EF4-FFF2-40B4-BE49-F238E27FC236}">
                <a16:creationId xmlns:a16="http://schemas.microsoft.com/office/drawing/2014/main" id="{785E9830-793A-4E19-32B2-087C1C0C519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98625" y="6057900"/>
            <a:ext cx="3271838"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15362"/>
                                        </p:tgtEl>
                                        <p:attrNameLst>
                                          <p:attrName>style.visibility</p:attrName>
                                        </p:attrNameLst>
                                      </p:cBhvr>
                                      <p:to>
                                        <p:strVal val="visible"/>
                                      </p:to>
                                    </p:set>
                                    <p:anim calcmode="lin" valueType="num">
                                      <p:cBhvr additive="base">
                                        <p:cTn id="7" dur="500" fill="hold"/>
                                        <p:tgtEl>
                                          <p:spTgt spid="15362"/>
                                        </p:tgtEl>
                                        <p:attrNameLst>
                                          <p:attrName>ppt_x</p:attrName>
                                        </p:attrNameLst>
                                      </p:cBhvr>
                                      <p:tavLst>
                                        <p:tav tm="0">
                                          <p:val>
                                            <p:strVal val="0-#ppt_w/2"/>
                                          </p:val>
                                        </p:tav>
                                        <p:tav tm="100000">
                                          <p:val>
                                            <p:strVal val="#ppt_x"/>
                                          </p:val>
                                        </p:tav>
                                      </p:tavLst>
                                    </p:anim>
                                    <p:anim calcmode="lin" valueType="num">
                                      <p:cBhvr additive="base">
                                        <p:cTn id="8" dur="500" fill="hold"/>
                                        <p:tgtEl>
                                          <p:spTgt spid="1536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48AA38-EE1E-6444-B4AB-EB793FDFE7DC}"/>
              </a:ext>
            </a:extLst>
          </p:cNvPr>
          <p:cNvSpPr>
            <a:spLocks noGrp="1" noChangeArrowheads="1"/>
          </p:cNvSpPr>
          <p:nvPr>
            <p:ph idx="1"/>
          </p:nvPr>
        </p:nvSpPr>
        <p:spPr>
          <a:xfrm>
            <a:off x="0" y="1524000"/>
            <a:ext cx="8680450" cy="4953000"/>
          </a:xfrm>
        </p:spPr>
        <p:txBody>
          <a:bodyPr/>
          <a:lstStyle/>
          <a:p>
            <a:pPr>
              <a:defRPr/>
            </a:pPr>
            <a:r>
              <a:rPr lang="en-US" altLang="en-US" sz="2200" b="1" dirty="0"/>
              <a:t>Federal Reserve Act </a:t>
            </a:r>
            <a:r>
              <a:rPr lang="en-US" altLang="en-US" sz="2200" dirty="0"/>
              <a:t>– </a:t>
            </a:r>
          </a:p>
          <a:p>
            <a:pPr marL="457200" lvl="1" indent="0">
              <a:buFontTx/>
              <a:buNone/>
              <a:defRPr/>
            </a:pPr>
            <a:r>
              <a:rPr lang="en-US" altLang="en-US" sz="2200" dirty="0"/>
              <a:t>Reformed the banking industry.</a:t>
            </a:r>
          </a:p>
          <a:p>
            <a:pPr marL="457200" lvl="1" indent="0">
              <a:buFontTx/>
              <a:buNone/>
              <a:defRPr/>
            </a:pPr>
            <a:r>
              <a:rPr lang="en-US" altLang="en-US" sz="2200" b="1" dirty="0"/>
              <a:t>Federal Reserve Bank </a:t>
            </a:r>
            <a:r>
              <a:rPr lang="en-US" altLang="en-US" sz="2200" dirty="0"/>
              <a:t>serves as a banker’s bank, where the banks borrow their money when no other bank had money.  Its called the </a:t>
            </a:r>
            <a:r>
              <a:rPr lang="en-US" altLang="en-US" sz="2200" b="1" dirty="0"/>
              <a:t>Central Bank </a:t>
            </a:r>
            <a:r>
              <a:rPr lang="en-US" altLang="en-US" sz="2200" dirty="0"/>
              <a:t>of the United Sates </a:t>
            </a:r>
          </a:p>
          <a:p>
            <a:pPr marL="457200" lvl="1" indent="0">
              <a:buFontTx/>
              <a:buNone/>
              <a:defRPr/>
            </a:pPr>
            <a:r>
              <a:rPr lang="en-US" altLang="en-US" sz="2200" dirty="0"/>
              <a:t>It was meant to control </a:t>
            </a:r>
            <a:r>
              <a:rPr lang="en-US" altLang="en-US" sz="2200" b="1" dirty="0"/>
              <a:t>inflation (control the money supply)</a:t>
            </a:r>
            <a:r>
              <a:rPr lang="en-US" altLang="en-US" sz="2200" dirty="0"/>
              <a:t> and </a:t>
            </a:r>
            <a:r>
              <a:rPr lang="en-US" altLang="en-US" sz="2200" b="1" dirty="0"/>
              <a:t>prevent economic downturns</a:t>
            </a:r>
            <a:r>
              <a:rPr lang="en-US" altLang="en-US" sz="2200" dirty="0"/>
              <a:t>.</a:t>
            </a:r>
          </a:p>
          <a:p>
            <a:pPr marL="457200" lvl="1" indent="0">
              <a:buFontTx/>
              <a:buNone/>
              <a:defRPr/>
            </a:pPr>
            <a:r>
              <a:rPr lang="en-US" altLang="en-US" sz="2200" dirty="0"/>
              <a:t>Fed’s control </a:t>
            </a:r>
            <a:r>
              <a:rPr lang="en-US" altLang="en-US" sz="2200" b="1" dirty="0"/>
              <a:t>interest rates </a:t>
            </a:r>
            <a:r>
              <a:rPr lang="en-US" altLang="en-US" sz="2200" dirty="0"/>
              <a:t>and the amount of money a bank can loan.  They control the money supply.</a:t>
            </a:r>
          </a:p>
          <a:p>
            <a:pPr lvl="1">
              <a:defRPr/>
            </a:pPr>
            <a:endParaRPr lang="en-US" altLang="en-US" sz="2000" dirty="0"/>
          </a:p>
        </p:txBody>
      </p:sp>
      <p:sp>
        <p:nvSpPr>
          <p:cNvPr id="47107" name="Title 1">
            <a:extLst>
              <a:ext uri="{FF2B5EF4-FFF2-40B4-BE49-F238E27FC236}">
                <a16:creationId xmlns:a16="http://schemas.microsoft.com/office/drawing/2014/main" id="{ECA922FD-A853-0593-BF2E-8E100718366E}"/>
              </a:ext>
            </a:extLst>
          </p:cNvPr>
          <p:cNvSpPr>
            <a:spLocks noGrp="1" noChangeArrowheads="1"/>
          </p:cNvSpPr>
          <p:nvPr>
            <p:ph type="title"/>
          </p:nvPr>
        </p:nvSpPr>
        <p:spPr>
          <a:xfrm>
            <a:off x="381000" y="76200"/>
            <a:ext cx="5486400" cy="1143000"/>
          </a:xfrm>
        </p:spPr>
        <p:txBody>
          <a:bodyPr/>
          <a:lstStyle/>
          <a:p>
            <a:r>
              <a:rPr lang="en-US" altLang="en-US"/>
              <a:t>Woodrow Wilson’s</a:t>
            </a:r>
            <a:br>
              <a:rPr lang="en-US" altLang="en-US"/>
            </a:br>
            <a:r>
              <a:rPr lang="en-US" altLang="en-US" sz="2800" b="1">
                <a:solidFill>
                  <a:srgbClr val="0070C0"/>
                </a:solidFill>
              </a:rPr>
              <a:t>New Freedom Legislation</a:t>
            </a:r>
            <a:endParaRPr lang="en-US" altLang="en-US" b="1">
              <a:solidFill>
                <a:srgbClr val="0070C0"/>
              </a:solidFill>
            </a:endParaRPr>
          </a:p>
        </p:txBody>
      </p:sp>
      <p:pic>
        <p:nvPicPr>
          <p:cNvPr id="81922" name="Picture 2">
            <a:extLst>
              <a:ext uri="{FF2B5EF4-FFF2-40B4-BE49-F238E27FC236}">
                <a16:creationId xmlns:a16="http://schemas.microsoft.com/office/drawing/2014/main" id="{A29C5C4E-8F64-4973-A8A6-D8E5ADD712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1488" y="0"/>
            <a:ext cx="357187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7" name="Picture 1">
            <a:extLst>
              <a:ext uri="{FF2B5EF4-FFF2-40B4-BE49-F238E27FC236}">
                <a16:creationId xmlns:a16="http://schemas.microsoft.com/office/drawing/2014/main" id="{AD0B3E19-70D6-455C-700E-1C970B69323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3350" y="4976813"/>
            <a:ext cx="5029200" cy="180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8" name="TextBox 3">
            <a:extLst>
              <a:ext uri="{FF2B5EF4-FFF2-40B4-BE49-F238E27FC236}">
                <a16:creationId xmlns:a16="http://schemas.microsoft.com/office/drawing/2014/main" id="{9C46CAD5-3EBE-E1FE-DFBC-2006AFDFDB24}"/>
              </a:ext>
            </a:extLst>
          </p:cNvPr>
          <p:cNvSpPr txBox="1">
            <a:spLocks noChangeArrowheads="1"/>
          </p:cNvSpPr>
          <p:nvPr/>
        </p:nvSpPr>
        <p:spPr bwMode="auto">
          <a:xfrm>
            <a:off x="762000" y="4976813"/>
            <a:ext cx="4114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t>Federal Reserve Bank</a:t>
            </a:r>
          </a:p>
        </p:txBody>
      </p:sp>
      <p:pic>
        <p:nvPicPr>
          <p:cNvPr id="120839" name="Picture 4">
            <a:extLst>
              <a:ext uri="{FF2B5EF4-FFF2-40B4-BE49-F238E27FC236}">
                <a16:creationId xmlns:a16="http://schemas.microsoft.com/office/drawing/2014/main" id="{79DA1DB2-A54A-1538-4673-8AD8872E7C4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80075" y="4943475"/>
            <a:ext cx="3057525"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7107"/>
                                        </p:tgtEl>
                                        <p:attrNameLst>
                                          <p:attrName>style.visibility</p:attrName>
                                        </p:attrNameLst>
                                      </p:cBhvr>
                                      <p:to>
                                        <p:strVal val="visible"/>
                                      </p:to>
                                    </p:set>
                                    <p:animEffect transition="in" filter="fade">
                                      <p:cBhvr>
                                        <p:cTn id="7" dur="1000"/>
                                        <p:tgtEl>
                                          <p:spTgt spid="47107"/>
                                        </p:tgtEl>
                                      </p:cBhvr>
                                    </p:animEffect>
                                    <p:anim calcmode="lin" valueType="num">
                                      <p:cBhvr>
                                        <p:cTn id="8" dur="1000" fill="hold"/>
                                        <p:tgtEl>
                                          <p:spTgt spid="47107"/>
                                        </p:tgtEl>
                                        <p:attrNameLst>
                                          <p:attrName>ppt_x</p:attrName>
                                        </p:attrNameLst>
                                      </p:cBhvr>
                                      <p:tavLst>
                                        <p:tav tm="0">
                                          <p:val>
                                            <p:strVal val="#ppt_x"/>
                                          </p:val>
                                        </p:tav>
                                        <p:tav tm="100000">
                                          <p:val>
                                            <p:strVal val="#ppt_x"/>
                                          </p:val>
                                        </p:tav>
                                      </p:tavLst>
                                    </p:anim>
                                    <p:anim calcmode="lin" valueType="num">
                                      <p:cBhvr>
                                        <p:cTn id="9" dur="1000" fill="hold"/>
                                        <p:tgtEl>
                                          <p:spTgt spid="47107"/>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22" presetClass="entr" presetSubtype="8" fill="hold"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ipe(left)">
                                      <p:cBhvr>
                                        <p:cTn id="13" dur="500"/>
                                        <p:tgtEl>
                                          <p:spTgt spid="3">
                                            <p:txEl>
                                              <p:pRg st="0" end="0"/>
                                            </p:txEl>
                                          </p:spTgt>
                                        </p:tgtEl>
                                      </p:cBhvr>
                                    </p:animEffect>
                                  </p:childTnLst>
                                </p:cTn>
                              </p:par>
                            </p:childTnLst>
                          </p:cTn>
                        </p:par>
                        <p:par>
                          <p:cTn id="14" fill="hold" nodeType="afterGroup">
                            <p:stCondLst>
                              <p:cond delay="1500"/>
                            </p:stCondLst>
                            <p:childTnLst>
                              <p:par>
                                <p:cTn id="15" presetID="22" presetClass="entr" presetSubtype="8" fill="hold" nodeType="afterEffect">
                                  <p:stCondLst>
                                    <p:cond delay="50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left)">
                                      <p:cBhvr>
                                        <p:cTn id="17" dur="2000"/>
                                        <p:tgtEl>
                                          <p:spTgt spid="3">
                                            <p:txEl>
                                              <p:pRg st="1" end="1"/>
                                            </p:txEl>
                                          </p:spTgt>
                                        </p:tgtEl>
                                      </p:cBhvr>
                                    </p:animEffect>
                                  </p:childTnLst>
                                </p:cTn>
                              </p:par>
                            </p:childTnLst>
                          </p:cTn>
                        </p:par>
                        <p:par>
                          <p:cTn id="18" fill="hold" nodeType="afterGroup">
                            <p:stCondLst>
                              <p:cond delay="4000"/>
                            </p:stCondLst>
                            <p:childTnLst>
                              <p:par>
                                <p:cTn id="19" presetID="22" presetClass="entr" presetSubtype="8" fill="hold" nodeType="after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wipe(left)">
                                      <p:cBhvr>
                                        <p:cTn id="21" dur="2000"/>
                                        <p:tgtEl>
                                          <p:spTgt spid="3">
                                            <p:txEl>
                                              <p:pRg st="2" end="2"/>
                                            </p:txEl>
                                          </p:spTgt>
                                        </p:tgtEl>
                                      </p:cBhvr>
                                    </p:animEffect>
                                  </p:childTnLst>
                                </p:cTn>
                              </p:par>
                            </p:childTnLst>
                          </p:cTn>
                        </p:par>
                        <p:par>
                          <p:cTn id="22" fill="hold" nodeType="afterGroup">
                            <p:stCondLst>
                              <p:cond delay="6000"/>
                            </p:stCondLst>
                            <p:childTnLst>
                              <p:par>
                                <p:cTn id="23" presetID="22" presetClass="entr" presetSubtype="8" fill="hold"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wipe(left)">
                                      <p:cBhvr>
                                        <p:cTn id="25" dur="2000"/>
                                        <p:tgtEl>
                                          <p:spTgt spid="3">
                                            <p:txEl>
                                              <p:pRg st="3" end="3"/>
                                            </p:txEl>
                                          </p:spTgt>
                                        </p:tgtEl>
                                      </p:cBhvr>
                                    </p:animEffect>
                                  </p:childTnLst>
                                </p:cTn>
                              </p:par>
                            </p:childTnLst>
                          </p:cTn>
                        </p:par>
                        <p:par>
                          <p:cTn id="26" fill="hold" nodeType="afterGroup">
                            <p:stCondLst>
                              <p:cond delay="8000"/>
                            </p:stCondLst>
                            <p:childTnLst>
                              <p:par>
                                <p:cTn id="27" presetID="22" presetClass="entr" presetSubtype="8" fill="hold" nodeType="afterEffect">
                                  <p:stCondLst>
                                    <p:cond delay="50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wipe(left)">
                                      <p:cBhvr>
                                        <p:cTn id="29" dur="2000"/>
                                        <p:tgtEl>
                                          <p:spTgt spid="3">
                                            <p:txEl>
                                              <p:pRg st="4" end="4"/>
                                            </p:txEl>
                                          </p:spTgt>
                                        </p:tgtEl>
                                      </p:cBhvr>
                                    </p:animEffect>
                                  </p:childTnLst>
                                </p:cTn>
                              </p:par>
                              <p:par>
                                <p:cTn id="30" presetID="2" presetClass="entr" presetSubtype="2" fill="hold" nodeType="withEffect">
                                  <p:stCondLst>
                                    <p:cond delay="0"/>
                                  </p:stCondLst>
                                  <p:childTnLst>
                                    <p:set>
                                      <p:cBhvr>
                                        <p:cTn id="31" dur="1" fill="hold">
                                          <p:stCondLst>
                                            <p:cond delay="0"/>
                                          </p:stCondLst>
                                        </p:cTn>
                                        <p:tgtEl>
                                          <p:spTgt spid="81922"/>
                                        </p:tgtEl>
                                        <p:attrNameLst>
                                          <p:attrName>style.visibility</p:attrName>
                                        </p:attrNameLst>
                                      </p:cBhvr>
                                      <p:to>
                                        <p:strVal val="visible"/>
                                      </p:to>
                                    </p:set>
                                    <p:anim calcmode="lin" valueType="num">
                                      <p:cBhvr additive="base">
                                        <p:cTn id="32" dur="500" fill="hold"/>
                                        <p:tgtEl>
                                          <p:spTgt spid="81922"/>
                                        </p:tgtEl>
                                        <p:attrNameLst>
                                          <p:attrName>ppt_x</p:attrName>
                                        </p:attrNameLst>
                                      </p:cBhvr>
                                      <p:tavLst>
                                        <p:tav tm="0">
                                          <p:val>
                                            <p:strVal val="1+#ppt_w/2"/>
                                          </p:val>
                                        </p:tav>
                                        <p:tav tm="100000">
                                          <p:val>
                                            <p:strVal val="#ppt_x"/>
                                          </p:val>
                                        </p:tav>
                                      </p:tavLst>
                                    </p:anim>
                                    <p:anim calcmode="lin" valueType="num">
                                      <p:cBhvr additive="base">
                                        <p:cTn id="33" dur="500" fill="hold"/>
                                        <p:tgtEl>
                                          <p:spTgt spid="81922"/>
                                        </p:tgtEl>
                                        <p:attrNameLst>
                                          <p:attrName>ppt_y</p:attrName>
                                        </p:attrNameLst>
                                      </p:cBhvr>
                                      <p:tavLst>
                                        <p:tav tm="0">
                                          <p:val>
                                            <p:strVal val="#ppt_y"/>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6" presetClass="emph" presetSubtype="0" fill="hold" nodeType="clickEffect">
                                  <p:stCondLst>
                                    <p:cond delay="0"/>
                                  </p:stCondLst>
                                  <p:childTnLst>
                                    <p:animScale>
                                      <p:cBhvr>
                                        <p:cTn id="37" dur="2000" fill="hold"/>
                                        <p:tgtEl>
                                          <p:spTgt spid="81922"/>
                                        </p:tgtEl>
                                      </p:cBhvr>
                                      <p:by x="150000" y="150000"/>
                                    </p:animScale>
                                  </p:childTnLst>
                                </p:cTn>
                              </p:par>
                              <p:par>
                                <p:cTn id="38" presetID="35" presetClass="path" presetSubtype="0" accel="50000" decel="50000" fill="hold" nodeType="withEffect">
                                  <p:stCondLst>
                                    <p:cond delay="0"/>
                                  </p:stCondLst>
                                  <p:childTnLst>
                                    <p:animMotion origin="layout" path="M -2.5E-6 7.40741E-7 L -0.33646 0.23449 " pathEditMode="relative" rAng="0" ptsTypes="AA">
                                      <p:cBhvr>
                                        <p:cTn id="39" dur="2000" fill="hold"/>
                                        <p:tgtEl>
                                          <p:spTgt spid="81922"/>
                                        </p:tgtEl>
                                        <p:attrNameLst>
                                          <p:attrName>ppt_x</p:attrName>
                                          <p:attrName>ppt_y</p:attrName>
                                        </p:attrNameLst>
                                      </p:cBhvr>
                                      <p:rCtr x="-16823" y="11713"/>
                                    </p:animMotion>
                                  </p:childTnLst>
                                </p:cTn>
                              </p:par>
                            </p:childTnLst>
                          </p:cTn>
                        </p:par>
                      </p:childTnLst>
                    </p:cTn>
                  </p:par>
                  <p:par>
                    <p:cTn id="40" fill="hold" nodeType="clickPar">
                      <p:stCondLst>
                        <p:cond delay="indefinite"/>
                      </p:stCondLst>
                      <p:childTnLst>
                        <p:par>
                          <p:cTn id="41" fill="hold" nodeType="withGroup">
                            <p:stCondLst>
                              <p:cond delay="0"/>
                            </p:stCondLst>
                            <p:childTnLst>
                              <p:par>
                                <p:cTn id="42" presetID="63" presetClass="path" presetSubtype="0" accel="50000" decel="50000" fill="hold" nodeType="clickEffect">
                                  <p:stCondLst>
                                    <p:cond delay="0"/>
                                  </p:stCondLst>
                                  <p:childTnLst>
                                    <p:animMotion origin="layout" path="M -0.33646 0.23449 L 0.00521 0.01227 " pathEditMode="relative" rAng="0" ptsTypes="AA">
                                      <p:cBhvr>
                                        <p:cTn id="43" dur="2000" fill="hold"/>
                                        <p:tgtEl>
                                          <p:spTgt spid="81922"/>
                                        </p:tgtEl>
                                        <p:attrNameLst>
                                          <p:attrName>ppt_x</p:attrName>
                                          <p:attrName>ppt_y</p:attrName>
                                        </p:attrNameLst>
                                      </p:cBhvr>
                                      <p:rCtr x="17083" y="-11111"/>
                                    </p:animMotion>
                                  </p:childTnLst>
                                </p:cTn>
                              </p:par>
                              <p:par>
                                <p:cTn id="44" presetID="6" presetClass="emph" presetSubtype="0" fill="hold" nodeType="withEffect">
                                  <p:stCondLst>
                                    <p:cond delay="0"/>
                                  </p:stCondLst>
                                  <p:childTnLst>
                                    <p:animScale>
                                      <p:cBhvr>
                                        <p:cTn id="45" dur="2000" fill="hold"/>
                                        <p:tgtEl>
                                          <p:spTgt spid="81922"/>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7"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tle 1">
            <a:extLst>
              <a:ext uri="{FF2B5EF4-FFF2-40B4-BE49-F238E27FC236}">
                <a16:creationId xmlns:a16="http://schemas.microsoft.com/office/drawing/2014/main" id="{D60D7F2B-5E0A-6985-36B7-A308A8B6F18A}"/>
              </a:ext>
            </a:extLst>
          </p:cNvPr>
          <p:cNvSpPr>
            <a:spLocks noGrp="1" noChangeArrowheads="1"/>
          </p:cNvSpPr>
          <p:nvPr>
            <p:ph type="title"/>
          </p:nvPr>
        </p:nvSpPr>
        <p:spPr>
          <a:xfrm>
            <a:off x="457200" y="152400"/>
            <a:ext cx="8229600" cy="715963"/>
          </a:xfrm>
        </p:spPr>
        <p:txBody>
          <a:bodyPr/>
          <a:lstStyle/>
          <a:p>
            <a:r>
              <a:rPr lang="en-US" altLang="en-US"/>
              <a:t>Federal Reserve System Map</a:t>
            </a:r>
          </a:p>
        </p:txBody>
      </p:sp>
      <p:pic>
        <p:nvPicPr>
          <p:cNvPr id="121859" name="Content Placeholder 3">
            <a:extLst>
              <a:ext uri="{FF2B5EF4-FFF2-40B4-BE49-F238E27FC236}">
                <a16:creationId xmlns:a16="http://schemas.microsoft.com/office/drawing/2014/main" id="{276D70C5-8B72-BEEC-D543-3D0D68F1B6C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39738" y="990600"/>
            <a:ext cx="8196262" cy="5772150"/>
          </a:xfrm>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le 1">
            <a:extLst>
              <a:ext uri="{FF2B5EF4-FFF2-40B4-BE49-F238E27FC236}">
                <a16:creationId xmlns:a16="http://schemas.microsoft.com/office/drawing/2014/main" id="{4A40FD68-D16A-C430-569D-8ED634BE4FA2}"/>
              </a:ext>
            </a:extLst>
          </p:cNvPr>
          <p:cNvSpPr>
            <a:spLocks noGrp="1" noChangeArrowheads="1"/>
          </p:cNvSpPr>
          <p:nvPr>
            <p:ph type="title"/>
          </p:nvPr>
        </p:nvSpPr>
        <p:spPr>
          <a:xfrm>
            <a:off x="457200" y="30163"/>
            <a:ext cx="8229600" cy="808037"/>
          </a:xfrm>
        </p:spPr>
        <p:txBody>
          <a:bodyPr/>
          <a:lstStyle/>
          <a:p>
            <a:r>
              <a:rPr lang="en-US" altLang="en-US" sz="4000" b="1"/>
              <a:t>An EOC Moment</a:t>
            </a:r>
          </a:p>
        </p:txBody>
      </p:sp>
      <p:sp>
        <p:nvSpPr>
          <p:cNvPr id="3" name="Content Placeholder 2">
            <a:extLst>
              <a:ext uri="{FF2B5EF4-FFF2-40B4-BE49-F238E27FC236}">
                <a16:creationId xmlns:a16="http://schemas.microsoft.com/office/drawing/2014/main" id="{D32D77AB-4F6C-0A87-C214-A8D4D654B812}"/>
              </a:ext>
            </a:extLst>
          </p:cNvPr>
          <p:cNvSpPr>
            <a:spLocks noGrp="1"/>
          </p:cNvSpPr>
          <p:nvPr>
            <p:ph idx="1"/>
          </p:nvPr>
        </p:nvSpPr>
        <p:spPr>
          <a:xfrm>
            <a:off x="76200" y="1600200"/>
            <a:ext cx="8991600" cy="4525963"/>
          </a:xfrm>
        </p:spPr>
        <p:txBody>
          <a:bodyPr/>
          <a:lstStyle/>
          <a:p>
            <a:pPr marL="0" indent="0">
              <a:buFontTx/>
              <a:buNone/>
              <a:defRPr/>
            </a:pPr>
            <a:r>
              <a:rPr lang="en-US" sz="2800" dirty="0"/>
              <a:t>The Federal Reserve System was created in 1913 to </a:t>
            </a:r>
          </a:p>
          <a:p>
            <a:pPr marL="514350" indent="-514350">
              <a:buFontTx/>
              <a:buAutoNum type="arabicParenBoth"/>
              <a:defRPr/>
            </a:pPr>
            <a:r>
              <a:rPr lang="en-US" sz="2800" dirty="0"/>
              <a:t>  balance the budget </a:t>
            </a:r>
          </a:p>
          <a:p>
            <a:pPr marL="514350" indent="-514350">
              <a:buFontTx/>
              <a:buAutoNum type="arabicParenBoth"/>
              <a:defRPr/>
            </a:pPr>
            <a:r>
              <a:rPr lang="en-US" sz="2800" dirty="0"/>
              <a:t>  control the money supply </a:t>
            </a:r>
          </a:p>
          <a:p>
            <a:pPr marL="514350" indent="-514350">
              <a:buFontTx/>
              <a:buAutoNum type="arabicParenBoth"/>
              <a:defRPr/>
            </a:pPr>
            <a:r>
              <a:rPr lang="en-US" sz="2800" dirty="0"/>
              <a:t>  insure savings account deposits </a:t>
            </a:r>
          </a:p>
          <a:p>
            <a:pPr marL="514350" indent="-514350">
              <a:buFontTx/>
              <a:buAutoNum type="arabicParenBoth"/>
              <a:defRPr/>
            </a:pPr>
            <a:r>
              <a:rPr lang="en-US" sz="2800" dirty="0"/>
              <a:t>  regulate the stock market</a:t>
            </a:r>
          </a:p>
        </p:txBody>
      </p:sp>
      <p:sp>
        <p:nvSpPr>
          <p:cNvPr id="4" name="Oval 3">
            <a:extLst>
              <a:ext uri="{FF2B5EF4-FFF2-40B4-BE49-F238E27FC236}">
                <a16:creationId xmlns:a16="http://schemas.microsoft.com/office/drawing/2014/main" id="{22C119AA-5BFE-2C56-FCB8-4C60A969BC13}"/>
              </a:ext>
            </a:extLst>
          </p:cNvPr>
          <p:cNvSpPr>
            <a:spLocks noChangeArrowheads="1"/>
          </p:cNvSpPr>
          <p:nvPr/>
        </p:nvSpPr>
        <p:spPr bwMode="auto">
          <a:xfrm>
            <a:off x="101600" y="2641600"/>
            <a:ext cx="555625" cy="550863"/>
          </a:xfrm>
          <a:prstGeom prst="ellipse">
            <a:avLst/>
          </a:prstGeom>
          <a:noFill/>
          <a:ln w="3175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en-US" altLang="en-US" sz="2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Content Placeholder 2">
            <a:extLst>
              <a:ext uri="{FF2B5EF4-FFF2-40B4-BE49-F238E27FC236}">
                <a16:creationId xmlns:a16="http://schemas.microsoft.com/office/drawing/2014/main" id="{E4C4507A-D26D-80DC-4A4D-E77BA90CFF12}"/>
              </a:ext>
            </a:extLst>
          </p:cNvPr>
          <p:cNvSpPr>
            <a:spLocks noGrp="1" noChangeArrowheads="1"/>
          </p:cNvSpPr>
          <p:nvPr>
            <p:ph idx="1"/>
          </p:nvPr>
        </p:nvSpPr>
        <p:spPr>
          <a:xfrm>
            <a:off x="204788" y="1060450"/>
            <a:ext cx="8229600" cy="3505200"/>
          </a:xfrm>
        </p:spPr>
        <p:txBody>
          <a:bodyPr/>
          <a:lstStyle/>
          <a:p>
            <a:r>
              <a:rPr lang="en-US" altLang="en-US" sz="2200"/>
              <a:t>Antitrust Legislation – </a:t>
            </a:r>
          </a:p>
          <a:p>
            <a:pPr lvl="1"/>
            <a:r>
              <a:rPr lang="en-US" altLang="en-US" sz="2200" b="1"/>
              <a:t>Clayton Antitrust Act (1914) </a:t>
            </a:r>
            <a:r>
              <a:rPr lang="en-US" altLang="en-US" sz="2200"/>
              <a:t>gave government more power to regulate unfair business practices.  It prohibited the use of anti-trust laws against unions or farmer’s cooperatives with a few exemptions. It listed specific actions that business could not do.</a:t>
            </a:r>
          </a:p>
          <a:p>
            <a:pPr lvl="1"/>
            <a:r>
              <a:rPr lang="en-US" altLang="en-US" sz="2200" b="1"/>
              <a:t>Federal Trade Commission </a:t>
            </a:r>
            <a:r>
              <a:rPr lang="en-US" altLang="en-US" sz="2200"/>
              <a:t>protects consumers against unfair business practices by corporations.  They have the power to issue regulations (rules with the force of law) to stop unfair trade practices until its fairness could be decided by a court.</a:t>
            </a:r>
          </a:p>
        </p:txBody>
      </p:sp>
      <p:sp>
        <p:nvSpPr>
          <p:cNvPr id="4" name="Title 1">
            <a:extLst>
              <a:ext uri="{FF2B5EF4-FFF2-40B4-BE49-F238E27FC236}">
                <a16:creationId xmlns:a16="http://schemas.microsoft.com/office/drawing/2014/main" id="{38A7D754-0243-8DB1-C4E0-7EB69FE11C93}"/>
              </a:ext>
            </a:extLst>
          </p:cNvPr>
          <p:cNvSpPr>
            <a:spLocks noGrp="1" noChangeArrowheads="1"/>
          </p:cNvSpPr>
          <p:nvPr>
            <p:ph type="title"/>
          </p:nvPr>
        </p:nvSpPr>
        <p:spPr>
          <a:xfrm>
            <a:off x="457200" y="-36513"/>
            <a:ext cx="8229600" cy="1143001"/>
          </a:xfrm>
        </p:spPr>
        <p:txBody>
          <a:bodyPr/>
          <a:lstStyle/>
          <a:p>
            <a:r>
              <a:rPr lang="en-US" altLang="en-US"/>
              <a:t>Woodrow Wilson’s</a:t>
            </a:r>
            <a:br>
              <a:rPr lang="en-US" altLang="en-US"/>
            </a:br>
            <a:r>
              <a:rPr lang="en-US" altLang="en-US" sz="2800" b="1">
                <a:solidFill>
                  <a:srgbClr val="0070C0"/>
                </a:solidFill>
              </a:rPr>
              <a:t>New Freedom Legislation</a:t>
            </a:r>
            <a:endParaRPr lang="en-US" altLang="en-US" b="1">
              <a:solidFill>
                <a:srgbClr val="0070C0"/>
              </a:solidFill>
            </a:endParaRPr>
          </a:p>
        </p:txBody>
      </p:sp>
      <p:pic>
        <p:nvPicPr>
          <p:cNvPr id="123908" name="Picture 4">
            <a:extLst>
              <a:ext uri="{FF2B5EF4-FFF2-40B4-BE49-F238E27FC236}">
                <a16:creationId xmlns:a16="http://schemas.microsoft.com/office/drawing/2014/main" id="{B6BBFE92-549F-6D8C-A48A-37653ACD244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45350" y="4572000"/>
            <a:ext cx="1603375" cy="160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9" name="Rectangle 1">
            <a:extLst>
              <a:ext uri="{FF2B5EF4-FFF2-40B4-BE49-F238E27FC236}">
                <a16:creationId xmlns:a16="http://schemas.microsoft.com/office/drawing/2014/main" id="{FCE4040E-B28A-77B9-79C8-BCAA0BB56D57}"/>
              </a:ext>
            </a:extLst>
          </p:cNvPr>
          <p:cNvSpPr>
            <a:spLocks noChangeArrowheads="1"/>
          </p:cNvSpPr>
          <p:nvPr/>
        </p:nvSpPr>
        <p:spPr bwMode="auto">
          <a:xfrm>
            <a:off x="176213" y="4957763"/>
            <a:ext cx="66294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t>As a result of all the Progressive Reforms the role and size of the Federal govt _________ </a:t>
            </a:r>
          </a:p>
        </p:txBody>
      </p:sp>
      <p:sp>
        <p:nvSpPr>
          <p:cNvPr id="3" name="TextBox 2">
            <a:extLst>
              <a:ext uri="{FF2B5EF4-FFF2-40B4-BE49-F238E27FC236}">
                <a16:creationId xmlns:a16="http://schemas.microsoft.com/office/drawing/2014/main" id="{080AB72A-87C5-FF64-9E53-AEB592392F65}"/>
              </a:ext>
            </a:extLst>
          </p:cNvPr>
          <p:cNvSpPr txBox="1">
            <a:spLocks noChangeArrowheads="1"/>
          </p:cNvSpPr>
          <p:nvPr/>
        </p:nvSpPr>
        <p:spPr bwMode="auto">
          <a:xfrm rot="-535819">
            <a:off x="4905375" y="5302250"/>
            <a:ext cx="11414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a:solidFill>
                  <a:srgbClr val="FF0000"/>
                </a:solidFill>
              </a:rPr>
              <a:t>GREW</a:t>
            </a:r>
          </a:p>
        </p:txBody>
      </p:sp>
      <p:sp>
        <p:nvSpPr>
          <p:cNvPr id="123911" name="Rectangle 1">
            <a:extLst>
              <a:ext uri="{FF2B5EF4-FFF2-40B4-BE49-F238E27FC236}">
                <a16:creationId xmlns:a16="http://schemas.microsoft.com/office/drawing/2014/main" id="{BB172C96-C4CD-9674-8AE3-9055411640AC}"/>
              </a:ext>
            </a:extLst>
          </p:cNvPr>
          <p:cNvSpPr>
            <a:spLocks noChangeArrowheads="1"/>
          </p:cNvSpPr>
          <p:nvPr/>
        </p:nvSpPr>
        <p:spPr bwMode="auto">
          <a:xfrm>
            <a:off x="188913" y="5856288"/>
            <a:ext cx="70421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t>The idea of </a:t>
            </a:r>
            <a:r>
              <a:rPr lang="en-US" altLang="en-US" sz="2400" b="1"/>
              <a:t>laissez-faire</a:t>
            </a:r>
            <a:r>
              <a:rPr lang="en-US" altLang="en-US" sz="2400"/>
              <a:t> as the solution to our growing economic problems was laid to rest. </a:t>
            </a:r>
          </a:p>
        </p:txBody>
      </p:sp>
      <p:pic>
        <p:nvPicPr>
          <p:cNvPr id="2" name="Picture 1">
            <a:extLst>
              <a:ext uri="{FF2B5EF4-FFF2-40B4-BE49-F238E27FC236}">
                <a16:creationId xmlns:a16="http://schemas.microsoft.com/office/drawing/2014/main" id="{AD494A73-CECA-3D21-C9C3-72C8A7DAF9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83491">
            <a:off x="1262063" y="2570163"/>
            <a:ext cx="7143750" cy="355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 calcmode="lin" valueType="num">
                                      <p:cBhvr>
                                        <p:cTn id="16" dur="1000" fill="hold"/>
                                        <p:tgtEl>
                                          <p:spTgt spid="3"/>
                                        </p:tgtEl>
                                        <p:attrNameLst>
                                          <p:attrName>style.rotation</p:attrName>
                                        </p:attrNameLst>
                                      </p:cBhvr>
                                      <p:tavLst>
                                        <p:tav tm="0">
                                          <p:val>
                                            <p:fltVal val="90"/>
                                          </p:val>
                                        </p:tav>
                                        <p:tav tm="100000">
                                          <p:val>
                                            <p:fltVal val="0"/>
                                          </p:val>
                                        </p:tav>
                                      </p:tavLst>
                                    </p:anim>
                                    <p:animEffect transition="in" filter="fade">
                                      <p:cBhvr>
                                        <p:cTn id="17" dur="1000"/>
                                        <p:tgtEl>
                                          <p:spTgt spid="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5" presetClass="entr" presetSubtype="0" fill="hold" grpId="1"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2000"/>
                                        <p:tgtEl>
                                          <p:spTgt spid="3"/>
                                        </p:tgtEl>
                                      </p:cBhvr>
                                    </p:animEffect>
                                    <p:anim calcmode="lin" valueType="num">
                                      <p:cBhvr>
                                        <p:cTn id="23" dur="2000" fill="hold"/>
                                        <p:tgtEl>
                                          <p:spTgt spid="3"/>
                                        </p:tgtEl>
                                        <p:attrNameLst>
                                          <p:attrName>ppt_w</p:attrName>
                                        </p:attrNameLst>
                                      </p:cBhvr>
                                      <p:tavLst>
                                        <p:tav tm="0" fmla="#ppt_w*sin(2.5*pi*$)">
                                          <p:val>
                                            <p:fltVal val="0"/>
                                          </p:val>
                                        </p:tav>
                                        <p:tav tm="100000">
                                          <p:val>
                                            <p:fltVal val="1"/>
                                          </p:val>
                                        </p:tav>
                                      </p:tavLst>
                                    </p:anim>
                                    <p:anim calcmode="lin" valueType="num">
                                      <p:cBhvr>
                                        <p:cTn id="24"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31" presetClass="entr" presetSubtype="0"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1000" fill="hold"/>
                                        <p:tgtEl>
                                          <p:spTgt spid="2"/>
                                        </p:tgtEl>
                                        <p:attrNameLst>
                                          <p:attrName>ppt_w</p:attrName>
                                        </p:attrNameLst>
                                      </p:cBhvr>
                                      <p:tavLst>
                                        <p:tav tm="0">
                                          <p:val>
                                            <p:fltVal val="0"/>
                                          </p:val>
                                        </p:tav>
                                        <p:tav tm="100000">
                                          <p:val>
                                            <p:strVal val="#ppt_w"/>
                                          </p:val>
                                        </p:tav>
                                      </p:tavLst>
                                    </p:anim>
                                    <p:anim calcmode="lin" valueType="num">
                                      <p:cBhvr>
                                        <p:cTn id="30" dur="1000" fill="hold"/>
                                        <p:tgtEl>
                                          <p:spTgt spid="2"/>
                                        </p:tgtEl>
                                        <p:attrNameLst>
                                          <p:attrName>ppt_h</p:attrName>
                                        </p:attrNameLst>
                                      </p:cBhvr>
                                      <p:tavLst>
                                        <p:tav tm="0">
                                          <p:val>
                                            <p:fltVal val="0"/>
                                          </p:val>
                                        </p:tav>
                                        <p:tav tm="100000">
                                          <p:val>
                                            <p:strVal val="#ppt_h"/>
                                          </p:val>
                                        </p:tav>
                                      </p:tavLst>
                                    </p:anim>
                                    <p:anim calcmode="lin" valueType="num">
                                      <p:cBhvr>
                                        <p:cTn id="31" dur="1000" fill="hold"/>
                                        <p:tgtEl>
                                          <p:spTgt spid="2"/>
                                        </p:tgtEl>
                                        <p:attrNameLst>
                                          <p:attrName>style.rotation</p:attrName>
                                        </p:attrNameLst>
                                      </p:cBhvr>
                                      <p:tavLst>
                                        <p:tav tm="0">
                                          <p:val>
                                            <p:fltVal val="90"/>
                                          </p:val>
                                        </p:tav>
                                        <p:tav tm="100000">
                                          <p:val>
                                            <p:fltVal val="0"/>
                                          </p:val>
                                        </p:tav>
                                      </p:tavLst>
                                    </p:anim>
                                    <p:animEffect transition="in" filter="fade">
                                      <p:cBhvr>
                                        <p:cTn id="32" dur="1000"/>
                                        <p:tgtEl>
                                          <p:spTgt spid="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1" presetClass="exit" presetSubtype="0" fill="hold" nodeType="clickEffect">
                                  <p:stCondLst>
                                    <p:cond delay="0"/>
                                  </p:stCondLst>
                                  <p:childTnLst>
                                    <p:anim calcmode="lin" valueType="num">
                                      <p:cBhvr>
                                        <p:cTn id="36" dur="1000"/>
                                        <p:tgtEl>
                                          <p:spTgt spid="2"/>
                                        </p:tgtEl>
                                        <p:attrNameLst>
                                          <p:attrName>ppt_w</p:attrName>
                                        </p:attrNameLst>
                                      </p:cBhvr>
                                      <p:tavLst>
                                        <p:tav tm="0">
                                          <p:val>
                                            <p:strVal val="ppt_w"/>
                                          </p:val>
                                        </p:tav>
                                        <p:tav tm="100000">
                                          <p:val>
                                            <p:fltVal val="0"/>
                                          </p:val>
                                        </p:tav>
                                      </p:tavLst>
                                    </p:anim>
                                    <p:anim calcmode="lin" valueType="num">
                                      <p:cBhvr>
                                        <p:cTn id="37" dur="1000"/>
                                        <p:tgtEl>
                                          <p:spTgt spid="2"/>
                                        </p:tgtEl>
                                        <p:attrNameLst>
                                          <p:attrName>ppt_h</p:attrName>
                                        </p:attrNameLst>
                                      </p:cBhvr>
                                      <p:tavLst>
                                        <p:tav tm="0">
                                          <p:val>
                                            <p:strVal val="ppt_h"/>
                                          </p:val>
                                        </p:tav>
                                        <p:tav tm="100000">
                                          <p:val>
                                            <p:fltVal val="0"/>
                                          </p:val>
                                        </p:tav>
                                      </p:tavLst>
                                    </p:anim>
                                    <p:anim calcmode="lin" valueType="num">
                                      <p:cBhvr>
                                        <p:cTn id="38" dur="1000"/>
                                        <p:tgtEl>
                                          <p:spTgt spid="2"/>
                                        </p:tgtEl>
                                        <p:attrNameLst>
                                          <p:attrName>style.rotation</p:attrName>
                                        </p:attrNameLst>
                                      </p:cBhvr>
                                      <p:tavLst>
                                        <p:tav tm="0">
                                          <p:val>
                                            <p:fltVal val="0"/>
                                          </p:val>
                                        </p:tav>
                                        <p:tav tm="100000">
                                          <p:val>
                                            <p:fltVal val="90"/>
                                          </p:val>
                                        </p:tav>
                                      </p:tavLst>
                                    </p:anim>
                                    <p:animEffect transition="out" filter="fade">
                                      <p:cBhvr>
                                        <p:cTn id="39" dur="1000"/>
                                        <p:tgtEl>
                                          <p:spTgt spid="2"/>
                                        </p:tgtEl>
                                      </p:cBhvr>
                                    </p:animEffect>
                                    <p:set>
                                      <p:cBhvr>
                                        <p:cTn id="40"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3" grpId="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3">
            <a:extLst>
              <a:ext uri="{FF2B5EF4-FFF2-40B4-BE49-F238E27FC236}">
                <a16:creationId xmlns:a16="http://schemas.microsoft.com/office/drawing/2014/main" id="{CFEFC18D-0B08-6183-0377-34225F84D6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525" y="1295400"/>
            <a:ext cx="9610725"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1" name="Rectangle 4">
            <a:extLst>
              <a:ext uri="{FF2B5EF4-FFF2-40B4-BE49-F238E27FC236}">
                <a16:creationId xmlns:a16="http://schemas.microsoft.com/office/drawing/2014/main" id="{B47099F0-A805-9C50-667D-1319165E1B83}"/>
              </a:ext>
            </a:extLst>
          </p:cNvPr>
          <p:cNvSpPr>
            <a:spLocks noChangeArrowheads="1"/>
          </p:cNvSpPr>
          <p:nvPr/>
        </p:nvSpPr>
        <p:spPr bwMode="auto">
          <a:xfrm>
            <a:off x="381000" y="95250"/>
            <a:ext cx="8382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t>During the Progressive Era, four amendments to the US Constitution were proposed by a </a:t>
            </a:r>
            <a:r>
              <a:rPr lang="en-US" altLang="en-US" sz="2400" b="1"/>
              <a:t>2/3</a:t>
            </a:r>
            <a:r>
              <a:rPr lang="en-US" altLang="en-US" sz="2400"/>
              <a:t> vote of Congress and ratified by </a:t>
            </a:r>
            <a:r>
              <a:rPr lang="en-US" altLang="en-US" sz="2400" b="1"/>
              <a:t>3/4</a:t>
            </a:r>
            <a:r>
              <a:rPr lang="en-US" altLang="en-US" sz="2400"/>
              <a:t> of the states. </a:t>
            </a:r>
          </a:p>
        </p:txBody>
      </p:sp>
      <p:sp>
        <p:nvSpPr>
          <p:cNvPr id="6" name="TextBox 5">
            <a:extLst>
              <a:ext uri="{FF2B5EF4-FFF2-40B4-BE49-F238E27FC236}">
                <a16:creationId xmlns:a16="http://schemas.microsoft.com/office/drawing/2014/main" id="{5740E472-2BCD-B370-DD1A-1DF6DF6D2D1A}"/>
              </a:ext>
            </a:extLst>
          </p:cNvPr>
          <p:cNvSpPr txBox="1">
            <a:spLocks noChangeArrowheads="1"/>
          </p:cNvSpPr>
          <p:nvPr/>
        </p:nvSpPr>
        <p:spPr bwMode="auto">
          <a:xfrm>
            <a:off x="4724400" y="1751013"/>
            <a:ext cx="15763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b="1">
                <a:solidFill>
                  <a:srgbClr val="002060"/>
                </a:solidFill>
              </a:rPr>
              <a:t>Income Tax</a:t>
            </a:r>
          </a:p>
        </p:txBody>
      </p:sp>
      <p:sp>
        <p:nvSpPr>
          <p:cNvPr id="7" name="TextBox 6">
            <a:extLst>
              <a:ext uri="{FF2B5EF4-FFF2-40B4-BE49-F238E27FC236}">
                <a16:creationId xmlns:a16="http://schemas.microsoft.com/office/drawing/2014/main" id="{8109FD4B-CBD3-0D84-45C8-F1D6974FC1A1}"/>
              </a:ext>
            </a:extLst>
          </p:cNvPr>
          <p:cNvSpPr txBox="1">
            <a:spLocks noChangeArrowheads="1"/>
          </p:cNvSpPr>
          <p:nvPr/>
        </p:nvSpPr>
        <p:spPr bwMode="auto">
          <a:xfrm>
            <a:off x="4114800" y="2667000"/>
            <a:ext cx="432435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900" b="1">
                <a:solidFill>
                  <a:srgbClr val="00B050"/>
                </a:solidFill>
              </a:rPr>
              <a:t>Direct election of Senators</a:t>
            </a:r>
          </a:p>
          <a:p>
            <a:pPr>
              <a:spcBef>
                <a:spcPct val="0"/>
              </a:spcBef>
              <a:buFontTx/>
              <a:buNone/>
            </a:pPr>
            <a:r>
              <a:rPr lang="en-US" altLang="en-US" sz="1900" b="1">
                <a:solidFill>
                  <a:srgbClr val="00B050"/>
                </a:solidFill>
              </a:rPr>
              <a:t>by the people (</a:t>
            </a:r>
            <a:r>
              <a:rPr lang="en-US" altLang="en-US" sz="1900" b="1">
                <a:solidFill>
                  <a:srgbClr val="FF0000"/>
                </a:solidFill>
              </a:rPr>
              <a:t>popular sovereignty</a:t>
            </a:r>
            <a:r>
              <a:rPr lang="en-US" altLang="en-US" sz="1900" b="1">
                <a:solidFill>
                  <a:srgbClr val="00B050"/>
                </a:solidFill>
              </a:rPr>
              <a:t>)</a:t>
            </a:r>
          </a:p>
        </p:txBody>
      </p:sp>
      <p:sp>
        <p:nvSpPr>
          <p:cNvPr id="8" name="TextBox 7">
            <a:extLst>
              <a:ext uri="{FF2B5EF4-FFF2-40B4-BE49-F238E27FC236}">
                <a16:creationId xmlns:a16="http://schemas.microsoft.com/office/drawing/2014/main" id="{C2095AA7-92D7-7E69-2C68-43C621450CD7}"/>
              </a:ext>
            </a:extLst>
          </p:cNvPr>
          <p:cNvSpPr txBox="1">
            <a:spLocks noChangeArrowheads="1"/>
          </p:cNvSpPr>
          <p:nvPr/>
        </p:nvSpPr>
        <p:spPr bwMode="auto">
          <a:xfrm>
            <a:off x="4298950" y="3867150"/>
            <a:ext cx="31194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b="1">
                <a:solidFill>
                  <a:srgbClr val="FFC000"/>
                </a:solidFill>
              </a:rPr>
              <a:t>Prohibition– NO BOOZE</a:t>
            </a:r>
          </a:p>
        </p:txBody>
      </p:sp>
      <p:sp>
        <p:nvSpPr>
          <p:cNvPr id="10" name="TextBox 9">
            <a:extLst>
              <a:ext uri="{FF2B5EF4-FFF2-40B4-BE49-F238E27FC236}">
                <a16:creationId xmlns:a16="http://schemas.microsoft.com/office/drawing/2014/main" id="{1ADF175F-FE6F-16EB-5641-91A53DDC07A4}"/>
              </a:ext>
            </a:extLst>
          </p:cNvPr>
          <p:cNvSpPr txBox="1">
            <a:spLocks noChangeArrowheads="1"/>
          </p:cNvSpPr>
          <p:nvPr/>
        </p:nvSpPr>
        <p:spPr bwMode="auto">
          <a:xfrm>
            <a:off x="5480050" y="4346575"/>
            <a:ext cx="469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b="1">
                <a:solidFill>
                  <a:srgbClr val="FF0000"/>
                </a:solidFill>
              </a:rPr>
              <a:t>21</a:t>
            </a:r>
          </a:p>
        </p:txBody>
      </p:sp>
      <p:sp>
        <p:nvSpPr>
          <p:cNvPr id="11" name="TextBox 10">
            <a:extLst>
              <a:ext uri="{FF2B5EF4-FFF2-40B4-BE49-F238E27FC236}">
                <a16:creationId xmlns:a16="http://schemas.microsoft.com/office/drawing/2014/main" id="{C63B23B5-8026-9797-0B08-0A197593D847}"/>
              </a:ext>
            </a:extLst>
          </p:cNvPr>
          <p:cNvSpPr txBox="1">
            <a:spLocks noChangeArrowheads="1"/>
          </p:cNvSpPr>
          <p:nvPr/>
        </p:nvSpPr>
        <p:spPr bwMode="auto">
          <a:xfrm>
            <a:off x="4267200" y="5253038"/>
            <a:ext cx="37099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b="1">
                <a:solidFill>
                  <a:srgbClr val="7030A0"/>
                </a:solidFill>
              </a:rPr>
              <a:t>Women gain the right to vote</a:t>
            </a:r>
          </a:p>
        </p:txBody>
      </p:sp>
      <p:sp>
        <p:nvSpPr>
          <p:cNvPr id="13" name="TextBox 12">
            <a:extLst>
              <a:ext uri="{FF2B5EF4-FFF2-40B4-BE49-F238E27FC236}">
                <a16:creationId xmlns:a16="http://schemas.microsoft.com/office/drawing/2014/main" id="{33D9044B-D796-D22B-FA4D-F59F1418A1B9}"/>
              </a:ext>
            </a:extLst>
          </p:cNvPr>
          <p:cNvSpPr txBox="1">
            <a:spLocks noChangeArrowheads="1"/>
          </p:cNvSpPr>
          <p:nvPr/>
        </p:nvSpPr>
        <p:spPr bwMode="auto">
          <a:xfrm rot="-892212">
            <a:off x="6937375" y="4176713"/>
            <a:ext cx="19081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b="1">
                <a:solidFill>
                  <a:srgbClr val="FF0000"/>
                </a:solidFill>
              </a:rPr>
              <a:t>Social Reform</a:t>
            </a:r>
          </a:p>
        </p:txBody>
      </p:sp>
      <p:pic>
        <p:nvPicPr>
          <p:cNvPr id="124938" name="Picture 1">
            <a:extLst>
              <a:ext uri="{FF2B5EF4-FFF2-40B4-BE49-F238E27FC236}">
                <a16:creationId xmlns:a16="http://schemas.microsoft.com/office/drawing/2014/main" id="{4DD47922-1A6D-EA42-DAF9-D947079D8D7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62900" y="5357813"/>
            <a:ext cx="1093788"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108E770F-F838-B9EB-AABC-44C8120A6DCA}"/>
              </a:ext>
            </a:extLst>
          </p:cNvPr>
          <p:cNvSpPr txBox="1">
            <a:spLocks noChangeArrowheads="1"/>
          </p:cNvSpPr>
          <p:nvPr/>
        </p:nvSpPr>
        <p:spPr bwMode="auto">
          <a:xfrm>
            <a:off x="442913" y="5140325"/>
            <a:ext cx="1917700"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b="1">
                <a:solidFill>
                  <a:srgbClr val="002060"/>
                </a:solidFill>
              </a:rPr>
              <a:t>1919, first</a:t>
            </a:r>
          </a:p>
          <a:p>
            <a:pPr>
              <a:spcBef>
                <a:spcPct val="0"/>
              </a:spcBef>
              <a:buFontTx/>
              <a:buNone/>
            </a:pPr>
            <a:r>
              <a:rPr lang="en-US" altLang="en-US" sz="2000" b="1">
                <a:solidFill>
                  <a:srgbClr val="002060"/>
                </a:solidFill>
              </a:rPr>
              <a:t>Voted for Pres</a:t>
            </a:r>
          </a:p>
          <a:p>
            <a:pPr>
              <a:spcBef>
                <a:spcPct val="0"/>
              </a:spcBef>
              <a:buFontTx/>
              <a:buNone/>
            </a:pPr>
            <a:r>
              <a:rPr lang="en-US" altLang="en-US" sz="2000" b="1">
                <a:solidFill>
                  <a:srgbClr val="002060"/>
                </a:solidFill>
              </a:rPr>
              <a:t>In 1920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randombar(horizontal)">
                                      <p:cBhvr>
                                        <p:cTn id="21" dur="500"/>
                                        <p:tgtEl>
                                          <p:spTgt spid="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31"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1000" fill="hold"/>
                                        <p:tgtEl>
                                          <p:spTgt spid="10"/>
                                        </p:tgtEl>
                                        <p:attrNameLst>
                                          <p:attrName>ppt_w</p:attrName>
                                        </p:attrNameLst>
                                      </p:cBhvr>
                                      <p:tavLst>
                                        <p:tav tm="0">
                                          <p:val>
                                            <p:fltVal val="0"/>
                                          </p:val>
                                        </p:tav>
                                        <p:tav tm="100000">
                                          <p:val>
                                            <p:strVal val="#ppt_w"/>
                                          </p:val>
                                        </p:tav>
                                      </p:tavLst>
                                    </p:anim>
                                    <p:anim calcmode="lin" valueType="num">
                                      <p:cBhvr>
                                        <p:cTn id="27" dur="1000" fill="hold"/>
                                        <p:tgtEl>
                                          <p:spTgt spid="10"/>
                                        </p:tgtEl>
                                        <p:attrNameLst>
                                          <p:attrName>ppt_h</p:attrName>
                                        </p:attrNameLst>
                                      </p:cBhvr>
                                      <p:tavLst>
                                        <p:tav tm="0">
                                          <p:val>
                                            <p:fltVal val="0"/>
                                          </p:val>
                                        </p:tav>
                                        <p:tav tm="100000">
                                          <p:val>
                                            <p:strVal val="#ppt_h"/>
                                          </p:val>
                                        </p:tav>
                                      </p:tavLst>
                                    </p:anim>
                                    <p:anim calcmode="lin" valueType="num">
                                      <p:cBhvr>
                                        <p:cTn id="28" dur="1000" fill="hold"/>
                                        <p:tgtEl>
                                          <p:spTgt spid="10"/>
                                        </p:tgtEl>
                                        <p:attrNameLst>
                                          <p:attrName>style.rotation</p:attrName>
                                        </p:attrNameLst>
                                      </p:cBhvr>
                                      <p:tavLst>
                                        <p:tav tm="0">
                                          <p:val>
                                            <p:fltVal val="90"/>
                                          </p:val>
                                        </p:tav>
                                        <p:tav tm="100000">
                                          <p:val>
                                            <p:fltVal val="0"/>
                                          </p:val>
                                        </p:tav>
                                      </p:tavLst>
                                    </p:anim>
                                    <p:animEffect transition="in" filter="fade">
                                      <p:cBhvr>
                                        <p:cTn id="29" dur="1000"/>
                                        <p:tgtEl>
                                          <p:spTgt spid="10"/>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circle(in)">
                                      <p:cBhvr>
                                        <p:cTn id="34" dur="2000"/>
                                        <p:tgtEl>
                                          <p:spTgt spid="11"/>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31" presetClass="entr" presetSubtype="0" fill="hold" nodeType="clickEffect">
                                  <p:stCondLst>
                                    <p:cond delay="0"/>
                                  </p:stCondLst>
                                  <p:childTnLst>
                                    <p:set>
                                      <p:cBhvr>
                                        <p:cTn id="38" dur="1" fill="hold">
                                          <p:stCondLst>
                                            <p:cond delay="0"/>
                                          </p:stCondLst>
                                        </p:cTn>
                                        <p:tgtEl>
                                          <p:spTgt spid="13">
                                            <p:txEl>
                                              <p:pRg st="0" end="0"/>
                                            </p:txEl>
                                          </p:spTgt>
                                        </p:tgtEl>
                                        <p:attrNameLst>
                                          <p:attrName>style.visibility</p:attrName>
                                        </p:attrNameLst>
                                      </p:cBhvr>
                                      <p:to>
                                        <p:strVal val="visible"/>
                                      </p:to>
                                    </p:set>
                                    <p:anim calcmode="lin" valueType="num">
                                      <p:cBhvr>
                                        <p:cTn id="39" dur="10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40" dur="1000" fill="hold"/>
                                        <p:tgtEl>
                                          <p:spTgt spid="13">
                                            <p:txEl>
                                              <p:pRg st="0" end="0"/>
                                            </p:txEl>
                                          </p:spTgt>
                                        </p:tgtEl>
                                        <p:attrNameLst>
                                          <p:attrName>ppt_h</p:attrName>
                                        </p:attrNameLst>
                                      </p:cBhvr>
                                      <p:tavLst>
                                        <p:tav tm="0">
                                          <p:val>
                                            <p:fltVal val="0"/>
                                          </p:val>
                                        </p:tav>
                                        <p:tav tm="100000">
                                          <p:val>
                                            <p:strVal val="#ppt_h"/>
                                          </p:val>
                                        </p:tav>
                                      </p:tavLst>
                                    </p:anim>
                                    <p:anim calcmode="lin" valueType="num">
                                      <p:cBhvr>
                                        <p:cTn id="41" dur="1000" fill="hold"/>
                                        <p:tgtEl>
                                          <p:spTgt spid="13">
                                            <p:txEl>
                                              <p:pRg st="0" end="0"/>
                                            </p:txEl>
                                          </p:spTgt>
                                        </p:tgtEl>
                                        <p:attrNameLst>
                                          <p:attrName>style.rotation</p:attrName>
                                        </p:attrNameLst>
                                      </p:cBhvr>
                                      <p:tavLst>
                                        <p:tav tm="0">
                                          <p:val>
                                            <p:fltVal val="90"/>
                                          </p:val>
                                        </p:tav>
                                        <p:tav tm="100000">
                                          <p:val>
                                            <p:fltVal val="0"/>
                                          </p:val>
                                        </p:tav>
                                      </p:tavLst>
                                    </p:anim>
                                    <p:animEffect transition="in" filter="fade">
                                      <p:cBhvr>
                                        <p:cTn id="42" dur="1000"/>
                                        <p:tgtEl>
                                          <p:spTgt spid="13">
                                            <p:txEl>
                                              <p:pRg st="0" end="0"/>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1000"/>
                                        <p:tgtEl>
                                          <p:spTgt spid="12"/>
                                        </p:tgtEl>
                                      </p:cBhvr>
                                    </p:animEffect>
                                    <p:anim calcmode="lin" valueType="num">
                                      <p:cBhvr>
                                        <p:cTn id="48" dur="1000" fill="hold"/>
                                        <p:tgtEl>
                                          <p:spTgt spid="12"/>
                                        </p:tgtEl>
                                        <p:attrNameLst>
                                          <p:attrName>ppt_x</p:attrName>
                                        </p:attrNameLst>
                                      </p:cBhvr>
                                      <p:tavLst>
                                        <p:tav tm="0">
                                          <p:val>
                                            <p:strVal val="#ppt_x"/>
                                          </p:val>
                                        </p:tav>
                                        <p:tav tm="100000">
                                          <p:val>
                                            <p:strVal val="#ppt_x"/>
                                          </p:val>
                                        </p:tav>
                                      </p:tavLst>
                                    </p:anim>
                                    <p:anim calcmode="lin" valueType="num">
                                      <p:cBhvr>
                                        <p:cTn id="4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p:bldP spid="11" grpId="0"/>
      <p:bldP spid="12"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5">
            <a:extLst>
              <a:ext uri="{FF2B5EF4-FFF2-40B4-BE49-F238E27FC236}">
                <a16:creationId xmlns:a16="http://schemas.microsoft.com/office/drawing/2014/main" id="{E93B529E-BF68-D5FB-90D3-32D9F57630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C7D0833C-E425-2BA0-F6E0-838EDAA37556}"/>
              </a:ext>
            </a:extLst>
          </p:cNvPr>
          <p:cNvSpPr>
            <a:spLocks noGrp="1"/>
          </p:cNvSpPr>
          <p:nvPr>
            <p:ph type="title"/>
          </p:nvPr>
        </p:nvSpPr>
        <p:spPr>
          <a:xfrm>
            <a:off x="0" y="274638"/>
            <a:ext cx="9144000" cy="1143000"/>
          </a:xfrm>
        </p:spPr>
        <p:txBody>
          <a:bodyPr>
            <a:noAutofit/>
          </a:bodyPr>
          <a:lstStyle/>
          <a:p>
            <a:pPr>
              <a:defRPr/>
            </a:pPr>
            <a:r>
              <a:rPr lang="en-US" sz="3600" b="1" dirty="0"/>
              <a:t>A STRONGER CENTRAL GOVERNMENT</a:t>
            </a:r>
          </a:p>
        </p:txBody>
      </p:sp>
      <p:graphicFrame>
        <p:nvGraphicFramePr>
          <p:cNvPr id="5" name="Table 4">
            <a:extLst>
              <a:ext uri="{FF2B5EF4-FFF2-40B4-BE49-F238E27FC236}">
                <a16:creationId xmlns:a16="http://schemas.microsoft.com/office/drawing/2014/main" id="{A5C3EFF4-2D5D-84D7-9330-19C2876B830F}"/>
              </a:ext>
            </a:extLst>
          </p:cNvPr>
          <p:cNvGraphicFramePr>
            <a:graphicFrameLocks noGrp="1"/>
          </p:cNvGraphicFramePr>
          <p:nvPr/>
        </p:nvGraphicFramePr>
        <p:xfrm>
          <a:off x="336550" y="1752600"/>
          <a:ext cx="8426451" cy="4578352"/>
        </p:xfrm>
        <a:graphic>
          <a:graphicData uri="http://schemas.openxmlformats.org/drawingml/2006/table">
            <a:tbl>
              <a:tblPr firstRow="1" bandRow="1">
                <a:tableStyleId>{5940675A-B579-460E-94D1-54222C63F5DA}</a:tableStyleId>
              </a:tblPr>
              <a:tblGrid>
                <a:gridCol w="3928799">
                  <a:extLst>
                    <a:ext uri="{9D8B030D-6E8A-4147-A177-3AD203B41FA5}">
                      <a16:colId xmlns:a16="http://schemas.microsoft.com/office/drawing/2014/main" val="20000"/>
                    </a:ext>
                  </a:extLst>
                </a:gridCol>
                <a:gridCol w="1124413">
                  <a:extLst>
                    <a:ext uri="{9D8B030D-6E8A-4147-A177-3AD203B41FA5}">
                      <a16:colId xmlns:a16="http://schemas.microsoft.com/office/drawing/2014/main" val="20001"/>
                    </a:ext>
                  </a:extLst>
                </a:gridCol>
                <a:gridCol w="1124413">
                  <a:extLst>
                    <a:ext uri="{9D8B030D-6E8A-4147-A177-3AD203B41FA5}">
                      <a16:colId xmlns:a16="http://schemas.microsoft.com/office/drawing/2014/main" val="20002"/>
                    </a:ext>
                  </a:extLst>
                </a:gridCol>
                <a:gridCol w="1124413">
                  <a:extLst>
                    <a:ext uri="{9D8B030D-6E8A-4147-A177-3AD203B41FA5}">
                      <a16:colId xmlns:a16="http://schemas.microsoft.com/office/drawing/2014/main" val="20003"/>
                    </a:ext>
                  </a:extLst>
                </a:gridCol>
                <a:gridCol w="1124413">
                  <a:extLst>
                    <a:ext uri="{9D8B030D-6E8A-4147-A177-3AD203B41FA5}">
                      <a16:colId xmlns:a16="http://schemas.microsoft.com/office/drawing/2014/main" val="20004"/>
                    </a:ext>
                  </a:extLst>
                </a:gridCol>
              </a:tblGrid>
              <a:tr h="798832">
                <a:tc>
                  <a:txBody>
                    <a:bodyPr/>
                    <a:lstStyle/>
                    <a:p>
                      <a:endParaRPr lang="en-US" sz="1800" dirty="0"/>
                    </a:p>
                  </a:txBody>
                  <a:tcPr marL="91442" marR="91442" anchor="ctr"/>
                </a:tc>
                <a:tc>
                  <a:txBody>
                    <a:bodyPr/>
                    <a:lstStyle/>
                    <a:p>
                      <a:pPr algn="ctr"/>
                      <a:r>
                        <a:rPr lang="en-US" sz="2800" b="1" dirty="0"/>
                        <a:t>16</a:t>
                      </a:r>
                      <a:r>
                        <a:rPr lang="en-US" sz="2800" b="1" baseline="30000" dirty="0"/>
                        <a:t>TH</a:t>
                      </a:r>
                      <a:r>
                        <a:rPr lang="en-US" sz="2800" b="1" dirty="0"/>
                        <a:t> </a:t>
                      </a:r>
                    </a:p>
                  </a:txBody>
                  <a:tcPr marL="91442" marR="91442" anchor="ctr"/>
                </a:tc>
                <a:tc>
                  <a:txBody>
                    <a:bodyPr/>
                    <a:lstStyle/>
                    <a:p>
                      <a:pPr algn="ctr"/>
                      <a:r>
                        <a:rPr lang="en-US" sz="2800" b="1" dirty="0"/>
                        <a:t>17</a:t>
                      </a:r>
                      <a:r>
                        <a:rPr lang="en-US" sz="2800" b="1" baseline="30000" dirty="0"/>
                        <a:t>TH</a:t>
                      </a:r>
                      <a:r>
                        <a:rPr lang="en-US" sz="2800" b="1" baseline="0" dirty="0"/>
                        <a:t> </a:t>
                      </a:r>
                      <a:endParaRPr lang="en-US" sz="2800" b="1" dirty="0"/>
                    </a:p>
                  </a:txBody>
                  <a:tcPr marL="91442" marR="91442" anchor="ctr"/>
                </a:tc>
                <a:tc>
                  <a:txBody>
                    <a:bodyPr/>
                    <a:lstStyle/>
                    <a:p>
                      <a:pPr algn="ctr"/>
                      <a:r>
                        <a:rPr lang="en-US" sz="2800" b="1" dirty="0"/>
                        <a:t>18</a:t>
                      </a:r>
                      <a:r>
                        <a:rPr lang="en-US" sz="2800" b="1" baseline="30000" dirty="0"/>
                        <a:t>TH</a:t>
                      </a:r>
                      <a:r>
                        <a:rPr lang="en-US" sz="2800" b="1" baseline="0" dirty="0"/>
                        <a:t> </a:t>
                      </a:r>
                      <a:endParaRPr lang="en-US" sz="2800" b="1" dirty="0"/>
                    </a:p>
                  </a:txBody>
                  <a:tcPr marL="91442" marR="91442" anchor="ctr"/>
                </a:tc>
                <a:tc>
                  <a:txBody>
                    <a:bodyPr/>
                    <a:lstStyle/>
                    <a:p>
                      <a:pPr algn="ctr"/>
                      <a:r>
                        <a:rPr lang="en-US" sz="2800" b="1" dirty="0"/>
                        <a:t>19</a:t>
                      </a:r>
                      <a:r>
                        <a:rPr lang="en-US" sz="2800" b="1" baseline="30000" dirty="0"/>
                        <a:t>TH</a:t>
                      </a:r>
                      <a:r>
                        <a:rPr lang="en-US" sz="2800" b="1" dirty="0"/>
                        <a:t> </a:t>
                      </a:r>
                    </a:p>
                  </a:txBody>
                  <a:tcPr marL="91442" marR="91442" anchor="ctr"/>
                </a:tc>
                <a:extLst>
                  <a:ext uri="{0D108BD9-81ED-4DB2-BD59-A6C34878D82A}">
                    <a16:rowId xmlns:a16="http://schemas.microsoft.com/office/drawing/2014/main" val="10000"/>
                  </a:ext>
                </a:extLst>
              </a:tr>
              <a:tr h="944880">
                <a:tc>
                  <a:txBody>
                    <a:bodyPr/>
                    <a:lstStyle/>
                    <a:p>
                      <a:r>
                        <a:rPr lang="en-US" sz="2800" dirty="0">
                          <a:latin typeface="+mj-lt"/>
                        </a:rPr>
                        <a:t>SCIENTIFIC</a:t>
                      </a:r>
                      <a:r>
                        <a:rPr lang="en-US" sz="2800" baseline="0" dirty="0">
                          <a:latin typeface="+mj-lt"/>
                        </a:rPr>
                        <a:t> PRINCIPLES</a:t>
                      </a:r>
                      <a:endParaRPr lang="en-US" sz="2800" dirty="0">
                        <a:latin typeface="+mj-lt"/>
                      </a:endParaRPr>
                    </a:p>
                  </a:txBody>
                  <a:tcPr marL="91442" marR="91442" anchor="ctr"/>
                </a:tc>
                <a:tc>
                  <a:txBody>
                    <a:bodyPr/>
                    <a:lstStyle/>
                    <a:p>
                      <a:pPr algn="ctr"/>
                      <a:r>
                        <a:rPr lang="en-US" sz="3200" b="0" dirty="0"/>
                        <a:t>X</a:t>
                      </a:r>
                    </a:p>
                  </a:txBody>
                  <a:tcPr marL="91442" marR="91442" anchor="ctr"/>
                </a:tc>
                <a:tc>
                  <a:txBody>
                    <a:bodyPr/>
                    <a:lstStyle/>
                    <a:p>
                      <a:pPr algn="ctr"/>
                      <a:endParaRPr lang="en-US" sz="3200" b="1" dirty="0"/>
                    </a:p>
                  </a:txBody>
                  <a:tcPr marL="91442" marR="91442"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dirty="0"/>
                        <a:t>X</a:t>
                      </a:r>
                    </a:p>
                  </a:txBody>
                  <a:tcPr marL="91442" marR="91442" anchor="ctr"/>
                </a:tc>
                <a:tc>
                  <a:txBody>
                    <a:bodyPr/>
                    <a:lstStyle/>
                    <a:p>
                      <a:pPr algn="ctr"/>
                      <a:endParaRPr lang="en-US" sz="3200" b="1" dirty="0"/>
                    </a:p>
                  </a:txBody>
                  <a:tcPr marL="91442" marR="91442" anchor="ctr"/>
                </a:tc>
                <a:extLst>
                  <a:ext uri="{0D108BD9-81ED-4DB2-BD59-A6C34878D82A}">
                    <a16:rowId xmlns:a16="http://schemas.microsoft.com/office/drawing/2014/main" val="10001"/>
                  </a:ext>
                </a:extLst>
              </a:tr>
              <a:tr h="944880">
                <a:tc>
                  <a:txBody>
                    <a:bodyPr/>
                    <a:lstStyle/>
                    <a:p>
                      <a:r>
                        <a:rPr lang="en-US" sz="2800" dirty="0">
                          <a:latin typeface="+mj-lt"/>
                        </a:rPr>
                        <a:t>MORAL IMPROVEMENT</a:t>
                      </a:r>
                    </a:p>
                  </a:txBody>
                  <a:tcPr marL="91442" marR="91442" anchor="ctr"/>
                </a:tc>
                <a:tc>
                  <a:txBody>
                    <a:bodyPr/>
                    <a:lstStyle/>
                    <a:p>
                      <a:pPr algn="ctr"/>
                      <a:endParaRPr lang="en-US" sz="3200" b="1" dirty="0"/>
                    </a:p>
                  </a:txBody>
                  <a:tcPr marL="91442" marR="91442" anchor="ctr"/>
                </a:tc>
                <a:tc>
                  <a:txBody>
                    <a:bodyPr/>
                    <a:lstStyle/>
                    <a:p>
                      <a:pPr algn="ctr"/>
                      <a:endParaRPr lang="en-US" sz="3200" b="1" dirty="0"/>
                    </a:p>
                  </a:txBody>
                  <a:tcPr marL="91442" marR="91442"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dirty="0"/>
                        <a:t>X</a:t>
                      </a:r>
                    </a:p>
                  </a:txBody>
                  <a:tcPr marL="91442" marR="91442"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dirty="0"/>
                        <a:t>X</a:t>
                      </a:r>
                    </a:p>
                  </a:txBody>
                  <a:tcPr marL="91442" marR="91442" anchor="ctr"/>
                </a:tc>
                <a:extLst>
                  <a:ext uri="{0D108BD9-81ED-4DB2-BD59-A6C34878D82A}">
                    <a16:rowId xmlns:a16="http://schemas.microsoft.com/office/drawing/2014/main" val="10002"/>
                  </a:ext>
                </a:extLst>
              </a:tr>
              <a:tr h="944880">
                <a:tc>
                  <a:txBody>
                    <a:bodyPr/>
                    <a:lstStyle/>
                    <a:p>
                      <a:r>
                        <a:rPr lang="en-US" sz="2800" dirty="0">
                          <a:latin typeface="+mj-lt"/>
                        </a:rPr>
                        <a:t>REGULATION OF BUSINESS</a:t>
                      </a:r>
                    </a:p>
                  </a:txBody>
                  <a:tcPr marL="91442" marR="91442"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dirty="0"/>
                        <a:t>X</a:t>
                      </a:r>
                    </a:p>
                  </a:txBody>
                  <a:tcPr marL="91442" marR="91442" anchor="ctr"/>
                </a:tc>
                <a:tc>
                  <a:txBody>
                    <a:bodyPr/>
                    <a:lstStyle/>
                    <a:p>
                      <a:pPr algn="ctr"/>
                      <a:endParaRPr lang="en-US" sz="3200" b="1" dirty="0"/>
                    </a:p>
                  </a:txBody>
                  <a:tcPr marL="91442" marR="91442"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dirty="0"/>
                        <a:t>X</a:t>
                      </a:r>
                    </a:p>
                  </a:txBody>
                  <a:tcPr marL="91442" marR="91442" anchor="ctr"/>
                </a:tc>
                <a:tc>
                  <a:txBody>
                    <a:bodyPr/>
                    <a:lstStyle/>
                    <a:p>
                      <a:pPr algn="ctr"/>
                      <a:endParaRPr lang="en-US" sz="3200" b="1" dirty="0"/>
                    </a:p>
                  </a:txBody>
                  <a:tcPr marL="91442" marR="91442" anchor="ctr"/>
                </a:tc>
                <a:extLst>
                  <a:ext uri="{0D108BD9-81ED-4DB2-BD59-A6C34878D82A}">
                    <a16:rowId xmlns:a16="http://schemas.microsoft.com/office/drawing/2014/main" val="10003"/>
                  </a:ext>
                </a:extLst>
              </a:tr>
              <a:tr h="944880">
                <a:tc>
                  <a:txBody>
                    <a:bodyPr/>
                    <a:lstStyle/>
                    <a:p>
                      <a:r>
                        <a:rPr lang="en-US" sz="2800" dirty="0">
                          <a:latin typeface="+mj-lt"/>
                        </a:rPr>
                        <a:t>POLITICAL DEMOCRACY</a:t>
                      </a:r>
                    </a:p>
                  </a:txBody>
                  <a:tcPr marL="91442" marR="91442" anchor="ctr"/>
                </a:tc>
                <a:tc>
                  <a:txBody>
                    <a:bodyPr/>
                    <a:lstStyle/>
                    <a:p>
                      <a:pPr algn="ctr"/>
                      <a:endParaRPr lang="en-US" sz="3200" b="1"/>
                    </a:p>
                  </a:txBody>
                  <a:tcPr marL="91442" marR="91442"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dirty="0"/>
                        <a:t>X</a:t>
                      </a:r>
                    </a:p>
                  </a:txBody>
                  <a:tcPr marL="91442" marR="91442" anchor="ctr"/>
                </a:tc>
                <a:tc>
                  <a:txBody>
                    <a:bodyPr/>
                    <a:lstStyle/>
                    <a:p>
                      <a:pPr algn="ctr"/>
                      <a:endParaRPr lang="en-US" sz="3200" b="1" dirty="0"/>
                    </a:p>
                  </a:txBody>
                  <a:tcPr marL="91442" marR="91442"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dirty="0"/>
                        <a:t>X</a:t>
                      </a:r>
                    </a:p>
                  </a:txBody>
                  <a:tcPr marL="91442" marR="91442" anchor="ctr"/>
                </a:tc>
                <a:extLst>
                  <a:ext uri="{0D108BD9-81ED-4DB2-BD59-A6C34878D82A}">
                    <a16:rowId xmlns:a16="http://schemas.microsoft.com/office/drawing/2014/main" val="10004"/>
                  </a:ext>
                </a:extLst>
              </a:tr>
            </a:tbl>
          </a:graphicData>
        </a:graphic>
      </p:graphicFrame>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6978" name="object 2">
            <a:extLst>
              <a:ext uri="{FF2B5EF4-FFF2-40B4-BE49-F238E27FC236}">
                <a16:creationId xmlns:a16="http://schemas.microsoft.com/office/drawing/2014/main" id="{299957F1-9A70-051B-4DBE-9EFE87E5C1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27" y="649287"/>
            <a:ext cx="8874125" cy="555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bject 3">
            <a:extLst>
              <a:ext uri="{FF2B5EF4-FFF2-40B4-BE49-F238E27FC236}">
                <a16:creationId xmlns:a16="http://schemas.microsoft.com/office/drawing/2014/main" id="{424D7F8C-7A13-ACE5-FDEA-6B9AE99DC4CB}"/>
              </a:ext>
            </a:extLst>
          </p:cNvPr>
          <p:cNvSpPr txBox="1">
            <a:spLocks noGrp="1"/>
          </p:cNvSpPr>
          <p:nvPr>
            <p:ph type="title"/>
          </p:nvPr>
        </p:nvSpPr>
        <p:spPr>
          <a:xfrm>
            <a:off x="914400" y="-1570"/>
            <a:ext cx="3781425" cy="445597"/>
          </a:xfrm>
        </p:spPr>
        <p:txBody>
          <a:bodyPr vert="horz" tIns="14568" rtlCol="0"/>
          <a:lstStyle/>
          <a:p>
            <a:pPr marL="11206" eaLnBrk="1" fontAlgn="auto" hangingPunct="1">
              <a:spcBef>
                <a:spcPts val="115"/>
              </a:spcBef>
              <a:spcAft>
                <a:spcPts val="0"/>
              </a:spcAft>
              <a:defRPr/>
            </a:pPr>
            <a:r>
              <a:rPr sz="2800" i="0" u="none" spc="-4" dirty="0">
                <a:solidFill>
                  <a:schemeClr val="tx1"/>
                </a:solidFill>
                <a:latin typeface="Palatino Linotype"/>
                <a:cs typeface="Palatino Linotype"/>
              </a:rPr>
              <a:t>Progressive</a:t>
            </a:r>
            <a:r>
              <a:rPr sz="2800" i="0" u="none" spc="-66" dirty="0">
                <a:solidFill>
                  <a:schemeClr val="tx1"/>
                </a:solidFill>
                <a:latin typeface="Palatino Linotype"/>
                <a:cs typeface="Palatino Linotype"/>
              </a:rPr>
              <a:t> </a:t>
            </a:r>
            <a:r>
              <a:rPr sz="2800" i="0" u="none" dirty="0">
                <a:solidFill>
                  <a:schemeClr val="tx1"/>
                </a:solidFill>
                <a:latin typeface="Palatino Linotype"/>
                <a:cs typeface="Palatino Linotype"/>
              </a:rPr>
              <a:t>Failures</a:t>
            </a:r>
            <a:endParaRPr sz="2800" dirty="0">
              <a:solidFill>
                <a:schemeClr val="tx1"/>
              </a:solidFill>
              <a:latin typeface="Palatino Linotype"/>
              <a:cs typeface="Palatino Linotype"/>
            </a:endParaRPr>
          </a:p>
        </p:txBody>
      </p:sp>
      <p:sp>
        <p:nvSpPr>
          <p:cNvPr id="126980" name="object 4">
            <a:extLst>
              <a:ext uri="{FF2B5EF4-FFF2-40B4-BE49-F238E27FC236}">
                <a16:creationId xmlns:a16="http://schemas.microsoft.com/office/drawing/2014/main" id="{6F6B85B7-4F29-66DA-6A7B-DFFFD0F42D3D}"/>
              </a:ext>
            </a:extLst>
          </p:cNvPr>
          <p:cNvSpPr txBox="1">
            <a:spLocks noChangeArrowheads="1"/>
          </p:cNvSpPr>
          <p:nvPr/>
        </p:nvSpPr>
        <p:spPr bwMode="auto">
          <a:xfrm>
            <a:off x="-14613" y="1020911"/>
            <a:ext cx="6107112" cy="481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32497" rIns="0" bIns="0">
            <a:spAutoFit/>
          </a:bodyPr>
          <a:lstStyle>
            <a:lvl1pPr marL="244475" indent="-233363" defTabSz="806450">
              <a:tabLst>
                <a:tab pos="244475" algn="l"/>
              </a:tabLst>
              <a:defRPr sz="2400">
                <a:solidFill>
                  <a:schemeClr val="tx1"/>
                </a:solidFill>
                <a:latin typeface="Arial" panose="020B0604020202020204" pitchFamily="34" charset="0"/>
              </a:defRPr>
            </a:lvl1pPr>
            <a:lvl2pPr marL="244475" defTabSz="806450">
              <a:tabLst>
                <a:tab pos="244475" algn="l"/>
              </a:tabLst>
              <a:defRPr sz="2400">
                <a:solidFill>
                  <a:schemeClr val="tx1"/>
                </a:solidFill>
                <a:latin typeface="Arial" panose="020B0604020202020204" pitchFamily="34" charset="0"/>
              </a:defRPr>
            </a:lvl2pPr>
            <a:lvl3pPr marL="1143000" indent="-228600" defTabSz="806450">
              <a:tabLst>
                <a:tab pos="244475" algn="l"/>
              </a:tabLst>
              <a:defRPr sz="2400">
                <a:solidFill>
                  <a:schemeClr val="tx1"/>
                </a:solidFill>
                <a:latin typeface="Arial" panose="020B0604020202020204" pitchFamily="34" charset="0"/>
              </a:defRPr>
            </a:lvl3pPr>
            <a:lvl4pPr marL="1600200" indent="-228600" defTabSz="806450">
              <a:tabLst>
                <a:tab pos="244475" algn="l"/>
              </a:tabLst>
              <a:defRPr sz="2400">
                <a:solidFill>
                  <a:schemeClr val="tx1"/>
                </a:solidFill>
                <a:latin typeface="Arial" panose="020B0604020202020204" pitchFamily="34" charset="0"/>
              </a:defRPr>
            </a:lvl4pPr>
            <a:lvl5pPr marL="2057400" indent="-228600" defTabSz="806450">
              <a:tabLst>
                <a:tab pos="244475" algn="l"/>
              </a:tabLst>
              <a:defRPr sz="2400">
                <a:solidFill>
                  <a:schemeClr val="tx1"/>
                </a:solidFill>
                <a:latin typeface="Arial" panose="020B0604020202020204" pitchFamily="34" charset="0"/>
              </a:defRPr>
            </a:lvl5pPr>
            <a:lvl6pPr marL="2514600" indent="-228600" defTabSz="806450" eaLnBrk="0" fontAlgn="base" hangingPunct="0">
              <a:spcBef>
                <a:spcPct val="0"/>
              </a:spcBef>
              <a:spcAft>
                <a:spcPct val="0"/>
              </a:spcAft>
              <a:tabLst>
                <a:tab pos="244475" algn="l"/>
              </a:tabLst>
              <a:defRPr sz="2400">
                <a:solidFill>
                  <a:schemeClr val="tx1"/>
                </a:solidFill>
                <a:latin typeface="Arial" panose="020B0604020202020204" pitchFamily="34" charset="0"/>
              </a:defRPr>
            </a:lvl6pPr>
            <a:lvl7pPr marL="2971800" indent="-228600" defTabSz="806450" eaLnBrk="0" fontAlgn="base" hangingPunct="0">
              <a:spcBef>
                <a:spcPct val="0"/>
              </a:spcBef>
              <a:spcAft>
                <a:spcPct val="0"/>
              </a:spcAft>
              <a:tabLst>
                <a:tab pos="244475" algn="l"/>
              </a:tabLst>
              <a:defRPr sz="2400">
                <a:solidFill>
                  <a:schemeClr val="tx1"/>
                </a:solidFill>
                <a:latin typeface="Arial" panose="020B0604020202020204" pitchFamily="34" charset="0"/>
              </a:defRPr>
            </a:lvl7pPr>
            <a:lvl8pPr marL="3429000" indent="-228600" defTabSz="806450" eaLnBrk="0" fontAlgn="base" hangingPunct="0">
              <a:spcBef>
                <a:spcPct val="0"/>
              </a:spcBef>
              <a:spcAft>
                <a:spcPct val="0"/>
              </a:spcAft>
              <a:tabLst>
                <a:tab pos="244475" algn="l"/>
              </a:tabLst>
              <a:defRPr sz="2400">
                <a:solidFill>
                  <a:schemeClr val="tx1"/>
                </a:solidFill>
                <a:latin typeface="Arial" panose="020B0604020202020204" pitchFamily="34" charset="0"/>
              </a:defRPr>
            </a:lvl8pPr>
            <a:lvl9pPr marL="3886200" indent="-228600" defTabSz="806450" eaLnBrk="0" fontAlgn="base" hangingPunct="0">
              <a:spcBef>
                <a:spcPct val="0"/>
              </a:spcBef>
              <a:spcAft>
                <a:spcPct val="0"/>
              </a:spcAft>
              <a:tabLst>
                <a:tab pos="244475" algn="l"/>
              </a:tabLst>
              <a:defRPr sz="2400">
                <a:solidFill>
                  <a:schemeClr val="tx1"/>
                </a:solidFill>
                <a:latin typeface="Arial" panose="020B0604020202020204" pitchFamily="34" charset="0"/>
              </a:defRPr>
            </a:lvl9pPr>
          </a:lstStyle>
          <a:p>
            <a:pPr eaLnBrk="1" hangingPunct="1">
              <a:lnSpc>
                <a:spcPts val="2025"/>
              </a:lnSpc>
              <a:spcBef>
                <a:spcPts val="250"/>
              </a:spcBef>
              <a:buSzPct val="120000"/>
              <a:buFont typeface="Arial" panose="020B0604020202020204" pitchFamily="34" charset="0"/>
              <a:buChar char="•"/>
            </a:pPr>
            <a:r>
              <a:rPr lang="en-US" altLang="en-US" sz="2000" dirty="0">
                <a:solidFill>
                  <a:srgbClr val="FFFFFF"/>
                </a:solidFill>
                <a:latin typeface="Times New Roman" panose="02020603050405020304" pitchFamily="18" charset="0"/>
                <a:cs typeface="Times New Roman" panose="02020603050405020304" pitchFamily="18" charset="0"/>
              </a:rPr>
              <a:t>No significant steps were taken at this time to challenge the  South's Jim Crow system, solidly in place by 1900, which  kept Blacks in second class citizen status until the 1960s.</a:t>
            </a:r>
            <a:endParaRPr lang="en-US" altLang="en-US" sz="2000" dirty="0">
              <a:solidFill>
                <a:srgbClr val="000000"/>
              </a:solidFill>
              <a:latin typeface="Times New Roman" panose="02020603050405020304" pitchFamily="18" charset="0"/>
              <a:cs typeface="Times New Roman" panose="02020603050405020304" pitchFamily="18" charset="0"/>
            </a:endParaRPr>
          </a:p>
          <a:p>
            <a:pPr eaLnBrk="1" hangingPunct="1">
              <a:spcBef>
                <a:spcPts val="25"/>
              </a:spcBef>
              <a:buClr>
                <a:srgbClr val="FFFFFF"/>
              </a:buClr>
              <a:buFont typeface="Arial" panose="020B0604020202020204" pitchFamily="34" charset="0"/>
              <a:buChar char="•"/>
            </a:pPr>
            <a:endParaRPr lang="en-US" altLang="en-US" sz="2000" dirty="0">
              <a:solidFill>
                <a:srgbClr val="000000"/>
              </a:solidFill>
              <a:latin typeface="Times New Roman" panose="02020603050405020304" pitchFamily="18" charset="0"/>
              <a:cs typeface="Times New Roman" panose="02020603050405020304" pitchFamily="18" charset="0"/>
            </a:endParaRPr>
          </a:p>
          <a:p>
            <a:pPr lvl="1" eaLnBrk="1" hangingPunct="1">
              <a:lnSpc>
                <a:spcPts val="2025"/>
              </a:lnSpc>
              <a:spcBef>
                <a:spcPts val="88"/>
              </a:spcBef>
              <a:buFontTx/>
              <a:buAutoNum type="arabicParenBoth"/>
            </a:pPr>
            <a:r>
              <a:rPr lang="en-US" altLang="en-US" sz="2000" dirty="0">
                <a:solidFill>
                  <a:srgbClr val="FFFFFF"/>
                </a:solidFill>
                <a:latin typeface="Times New Roman" panose="02020603050405020304" pitchFamily="18" charset="0"/>
                <a:cs typeface="Times New Roman" panose="02020603050405020304" pitchFamily="18" charset="0"/>
              </a:rPr>
              <a:t>90% of American Blacks lived in the rural South during  the Progressive Era.</a:t>
            </a:r>
            <a:endParaRPr lang="en-US" altLang="en-US" sz="2000" dirty="0">
              <a:solidFill>
                <a:srgbClr val="000000"/>
              </a:solidFill>
              <a:latin typeface="Times New Roman" panose="02020603050405020304" pitchFamily="18" charset="0"/>
              <a:cs typeface="Times New Roman" panose="02020603050405020304" pitchFamily="18" charset="0"/>
            </a:endParaRPr>
          </a:p>
          <a:p>
            <a:pPr lvl="1" eaLnBrk="1" hangingPunct="1">
              <a:lnSpc>
                <a:spcPts val="1975"/>
              </a:lnSpc>
              <a:buFontTx/>
              <a:buAutoNum type="arabicParenBoth"/>
            </a:pPr>
            <a:r>
              <a:rPr lang="en-US" altLang="en-US" sz="2000" dirty="0">
                <a:solidFill>
                  <a:srgbClr val="FFFFFF"/>
                </a:solidFill>
                <a:latin typeface="Times New Roman" panose="02020603050405020304" pitchFamily="18" charset="0"/>
                <a:cs typeface="Times New Roman" panose="02020603050405020304" pitchFamily="18" charset="0"/>
              </a:rPr>
              <a:t>One out of seven farmers in the US in 1900 was Black.</a:t>
            </a:r>
            <a:endParaRPr lang="en-US" altLang="en-US" sz="2000" dirty="0">
              <a:solidFill>
                <a:srgbClr val="000000"/>
              </a:solidFill>
              <a:latin typeface="Times New Roman" panose="02020603050405020304" pitchFamily="18" charset="0"/>
              <a:cs typeface="Times New Roman" panose="02020603050405020304" pitchFamily="18" charset="0"/>
            </a:endParaRPr>
          </a:p>
          <a:p>
            <a:pPr lvl="1" eaLnBrk="1" hangingPunct="1">
              <a:spcBef>
                <a:spcPts val="25"/>
              </a:spcBef>
              <a:buClr>
                <a:srgbClr val="FFFFFF"/>
              </a:buClr>
              <a:buFont typeface="Times New Roman" panose="02020603050405020304" pitchFamily="18" charset="0"/>
              <a:buAutoNum type="arabicParenBoth"/>
            </a:pPr>
            <a:endParaRPr lang="en-US" altLang="en-US" sz="2000" dirty="0">
              <a:solidFill>
                <a:srgbClr val="000000"/>
              </a:solidFill>
              <a:latin typeface="Times New Roman" panose="02020603050405020304" pitchFamily="18" charset="0"/>
              <a:cs typeface="Times New Roman" panose="02020603050405020304" pitchFamily="18" charset="0"/>
            </a:endParaRPr>
          </a:p>
          <a:p>
            <a:pPr eaLnBrk="1" hangingPunct="1">
              <a:lnSpc>
                <a:spcPts val="2025"/>
              </a:lnSpc>
              <a:buSzPct val="120000"/>
              <a:buFont typeface="Arial" panose="020B0604020202020204" pitchFamily="34" charset="0"/>
              <a:buChar char="•"/>
            </a:pPr>
            <a:r>
              <a:rPr lang="en-US" altLang="en-US" sz="2000" dirty="0">
                <a:solidFill>
                  <a:srgbClr val="FFFFFF"/>
                </a:solidFill>
                <a:latin typeface="Times New Roman" panose="02020603050405020304" pitchFamily="18" charset="0"/>
                <a:cs typeface="Times New Roman" panose="02020603050405020304" pitchFamily="18" charset="0"/>
              </a:rPr>
              <a:t>b. Although Roosevelt invited </a:t>
            </a:r>
            <a:r>
              <a:rPr lang="en-US" altLang="en-US" sz="2000" b="1" dirty="0">
                <a:solidFill>
                  <a:srgbClr val="FFFFFF"/>
                </a:solidFill>
                <a:latin typeface="Times New Roman" panose="02020603050405020304" pitchFamily="18" charset="0"/>
                <a:cs typeface="Times New Roman" panose="02020603050405020304" pitchFamily="18" charset="0"/>
              </a:rPr>
              <a:t>Booker T. Washington </a:t>
            </a:r>
            <a:r>
              <a:rPr lang="en-US" altLang="en-US" sz="2000" dirty="0">
                <a:solidFill>
                  <a:srgbClr val="FFFFFF"/>
                </a:solidFill>
                <a:latin typeface="Times New Roman" panose="02020603050405020304" pitchFamily="18" charset="0"/>
                <a:cs typeface="Times New Roman" panose="02020603050405020304" pitchFamily="18" charset="0"/>
              </a:rPr>
              <a:t>to the  White House for dinner, Southern anger, reacting with violent  acts against Southern Blacks, caused Roosevelt to back away  from further commitments after he lost Southern support.</a:t>
            </a:r>
            <a:endParaRPr lang="en-US" altLang="en-US" sz="2000" dirty="0">
              <a:solidFill>
                <a:srgbClr val="000000"/>
              </a:solidFill>
              <a:latin typeface="Times New Roman" panose="02020603050405020304" pitchFamily="18" charset="0"/>
              <a:cs typeface="Times New Roman" panose="02020603050405020304" pitchFamily="18" charset="0"/>
            </a:endParaRPr>
          </a:p>
          <a:p>
            <a:pPr eaLnBrk="1" hangingPunct="1">
              <a:spcBef>
                <a:spcPts val="25"/>
              </a:spcBef>
              <a:buClr>
                <a:srgbClr val="FFFFFF"/>
              </a:buClr>
              <a:buFont typeface="Arial" panose="020B0604020202020204" pitchFamily="34" charset="0"/>
              <a:buChar char="•"/>
            </a:pPr>
            <a:endParaRPr lang="en-US" altLang="en-US" sz="2000" dirty="0">
              <a:solidFill>
                <a:srgbClr val="000000"/>
              </a:solidFill>
              <a:latin typeface="Times New Roman" panose="02020603050405020304" pitchFamily="18" charset="0"/>
              <a:cs typeface="Times New Roman" panose="02020603050405020304" pitchFamily="18" charset="0"/>
            </a:endParaRPr>
          </a:p>
          <a:p>
            <a:pPr eaLnBrk="1" hangingPunct="1">
              <a:lnSpc>
                <a:spcPts val="2025"/>
              </a:lnSpc>
              <a:buSzPct val="120000"/>
              <a:buFont typeface="Arial" panose="020B0604020202020204" pitchFamily="34" charset="0"/>
              <a:buChar char="•"/>
            </a:pPr>
            <a:r>
              <a:rPr lang="en-US" altLang="en-US" sz="2000" dirty="0">
                <a:solidFill>
                  <a:srgbClr val="FFFFFF"/>
                </a:solidFill>
                <a:latin typeface="Times New Roman" panose="02020603050405020304" pitchFamily="18" charset="0"/>
                <a:cs typeface="Times New Roman" panose="02020603050405020304" pitchFamily="18" charset="0"/>
              </a:rPr>
              <a:t>c. The Southern-born Wilson had no enthusiastic support  towards Black rights.</a:t>
            </a:r>
            <a:endParaRPr lang="en-US" altLang="en-US" sz="2000" dirty="0">
              <a:solidFill>
                <a:srgbClr val="000000"/>
              </a:solidFill>
              <a:latin typeface="Times New Roman" panose="02020603050405020304" pitchFamily="18" charset="0"/>
              <a:cs typeface="Times New Roman" panose="02020603050405020304" pitchFamily="18" charset="0"/>
            </a:endParaRPr>
          </a:p>
        </p:txBody>
      </p:sp>
      <p:grpSp>
        <p:nvGrpSpPr>
          <p:cNvPr id="126981" name="object 5">
            <a:extLst>
              <a:ext uri="{FF2B5EF4-FFF2-40B4-BE49-F238E27FC236}">
                <a16:creationId xmlns:a16="http://schemas.microsoft.com/office/drawing/2014/main" id="{DD7FC67B-03B5-EA82-2298-D0A85E8810CA}"/>
              </a:ext>
            </a:extLst>
          </p:cNvPr>
          <p:cNvGrpSpPr>
            <a:grpSpLocks/>
          </p:cNvGrpSpPr>
          <p:nvPr/>
        </p:nvGrpSpPr>
        <p:grpSpPr bwMode="auto">
          <a:xfrm>
            <a:off x="6107113" y="706438"/>
            <a:ext cx="2801937" cy="5334000"/>
            <a:chOff x="6769100" y="800228"/>
            <a:chExt cx="3175000" cy="6045200"/>
          </a:xfrm>
        </p:grpSpPr>
        <p:pic>
          <p:nvPicPr>
            <p:cNvPr id="126982" name="object 6">
              <a:extLst>
                <a:ext uri="{FF2B5EF4-FFF2-40B4-BE49-F238E27FC236}">
                  <a16:creationId xmlns:a16="http://schemas.microsoft.com/office/drawing/2014/main" id="{53828A11-37CA-9606-0B5B-266F2007FD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9100" y="800228"/>
              <a:ext cx="3175000" cy="3754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3" name="object 7">
              <a:extLst>
                <a:ext uri="{FF2B5EF4-FFF2-40B4-BE49-F238E27FC236}">
                  <a16:creationId xmlns:a16="http://schemas.microsoft.com/office/drawing/2014/main" id="{F58DA074-5822-25CC-641D-04E00FB8F3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6900" y="4737100"/>
              <a:ext cx="2832100" cy="2107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object 2">
            <a:extLst>
              <a:ext uri="{FF2B5EF4-FFF2-40B4-BE49-F238E27FC236}">
                <a16:creationId xmlns:a16="http://schemas.microsoft.com/office/drawing/2014/main" id="{F9ECBBA1-C421-9309-9F67-8AE514E292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937" y="577129"/>
            <a:ext cx="8874125" cy="613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bject 3">
            <a:extLst>
              <a:ext uri="{FF2B5EF4-FFF2-40B4-BE49-F238E27FC236}">
                <a16:creationId xmlns:a16="http://schemas.microsoft.com/office/drawing/2014/main" id="{C4EAB5E4-1C81-7D34-6962-E544BB386C98}"/>
              </a:ext>
            </a:extLst>
          </p:cNvPr>
          <p:cNvSpPr txBox="1">
            <a:spLocks noGrp="1"/>
          </p:cNvSpPr>
          <p:nvPr>
            <p:ph type="title"/>
          </p:nvPr>
        </p:nvSpPr>
        <p:spPr>
          <a:xfrm>
            <a:off x="560388" y="757238"/>
            <a:ext cx="4832350" cy="477837"/>
          </a:xfrm>
        </p:spPr>
        <p:txBody>
          <a:bodyPr vert="horz" tIns="10646" rtlCol="0"/>
          <a:lstStyle/>
          <a:p>
            <a:pPr marL="11206" eaLnBrk="1" fontAlgn="auto" hangingPunct="1">
              <a:spcBef>
                <a:spcPts val="84"/>
              </a:spcBef>
              <a:spcAft>
                <a:spcPts val="0"/>
              </a:spcAft>
              <a:defRPr/>
            </a:pPr>
            <a:r>
              <a:rPr sz="3044" b="0" i="0" u="none" spc="-9" dirty="0">
                <a:solidFill>
                  <a:srgbClr val="FFFFFF"/>
                </a:solidFill>
                <a:latin typeface="Palatino Linotype"/>
                <a:cs typeface="Palatino Linotype"/>
              </a:rPr>
              <a:t>African</a:t>
            </a:r>
            <a:r>
              <a:rPr sz="3044" b="0" i="0" u="none" spc="-119" dirty="0">
                <a:solidFill>
                  <a:srgbClr val="FFFFFF"/>
                </a:solidFill>
                <a:latin typeface="Palatino Linotype"/>
                <a:cs typeface="Palatino Linotype"/>
              </a:rPr>
              <a:t> </a:t>
            </a:r>
            <a:r>
              <a:rPr sz="3044" b="0" i="0" u="none" spc="-9" dirty="0">
                <a:solidFill>
                  <a:srgbClr val="FFFFFF"/>
                </a:solidFill>
                <a:latin typeface="Palatino Linotype"/>
                <a:cs typeface="Palatino Linotype"/>
              </a:rPr>
              <a:t>Americans Respond</a:t>
            </a:r>
            <a:endParaRPr sz="3044">
              <a:latin typeface="Palatino Linotype"/>
              <a:cs typeface="Palatino Linotype"/>
            </a:endParaRPr>
          </a:p>
        </p:txBody>
      </p:sp>
      <p:sp>
        <p:nvSpPr>
          <p:cNvPr id="128004" name="object 4">
            <a:extLst>
              <a:ext uri="{FF2B5EF4-FFF2-40B4-BE49-F238E27FC236}">
                <a16:creationId xmlns:a16="http://schemas.microsoft.com/office/drawing/2014/main" id="{0419188D-5AFE-FA36-02E2-FD70E756A2FB}"/>
              </a:ext>
            </a:extLst>
          </p:cNvPr>
          <p:cNvSpPr txBox="1">
            <a:spLocks noChangeArrowheads="1"/>
          </p:cNvSpPr>
          <p:nvPr/>
        </p:nvSpPr>
        <p:spPr bwMode="auto">
          <a:xfrm>
            <a:off x="246063" y="1401763"/>
            <a:ext cx="6459537" cy="5307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24653" rIns="0" bIns="0">
            <a:spAutoFit/>
          </a:bodyPr>
          <a:lstStyle>
            <a:lvl1pPr marL="100013" indent="-88900">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nSpc>
                <a:spcPct val="96000"/>
              </a:lnSpc>
              <a:spcBef>
                <a:spcPts val="200"/>
              </a:spcBef>
            </a:pPr>
            <a:r>
              <a:rPr lang="en-US" altLang="en-US" sz="2000" b="1" dirty="0">
                <a:solidFill>
                  <a:srgbClr val="FFFFFF"/>
                </a:solidFill>
                <a:latin typeface="Times New Roman" panose="02020603050405020304" pitchFamily="18" charset="0"/>
                <a:cs typeface="Times New Roman" panose="02020603050405020304" pitchFamily="18" charset="0"/>
              </a:rPr>
              <a:t>Niagara Movement </a:t>
            </a:r>
            <a:r>
              <a:rPr lang="en-US" altLang="en-US" sz="2000" dirty="0">
                <a:solidFill>
                  <a:srgbClr val="FFFFFF"/>
                </a:solidFill>
                <a:latin typeface="Times New Roman" panose="02020603050405020304" pitchFamily="18" charset="0"/>
                <a:cs typeface="Times New Roman" panose="02020603050405020304" pitchFamily="18" charset="0"/>
              </a:rPr>
              <a:t>- the first collective attempt by African-  Americans to demand full citizen rights in the 20th century  (without even indirect white support)</a:t>
            </a:r>
            <a:endParaRPr lang="en-US" altLang="en-US" sz="2000" dirty="0">
              <a:latin typeface="Times New Roman" panose="02020603050405020304" pitchFamily="18" charset="0"/>
              <a:cs typeface="Times New Roman" panose="02020603050405020304" pitchFamily="18" charset="0"/>
            </a:endParaRPr>
          </a:p>
          <a:p>
            <a:pPr algn="just">
              <a:lnSpc>
                <a:spcPts val="1963"/>
              </a:lnSpc>
              <a:buFontTx/>
              <a:buAutoNum type="arabicParenBoth"/>
            </a:pPr>
            <a:r>
              <a:rPr lang="en-US" altLang="en-US" sz="2000" dirty="0">
                <a:solidFill>
                  <a:srgbClr val="FFFFFF"/>
                </a:solidFill>
                <a:latin typeface="Times New Roman" panose="02020603050405020304" pitchFamily="18" charset="0"/>
                <a:cs typeface="Times New Roman" panose="02020603050405020304" pitchFamily="18" charset="0"/>
              </a:rPr>
              <a:t>Led by W.E.B. Du </a:t>
            </a:r>
            <a:r>
              <a:rPr lang="en-US" altLang="en-US" sz="2000" dirty="0" err="1">
                <a:solidFill>
                  <a:srgbClr val="FFFFFF"/>
                </a:solidFill>
                <a:latin typeface="Times New Roman" panose="02020603050405020304" pitchFamily="18" charset="0"/>
                <a:cs typeface="Times New Roman" panose="02020603050405020304" pitchFamily="18" charset="0"/>
              </a:rPr>
              <a:t>Bois</a:t>
            </a:r>
            <a:endParaRPr lang="en-US" altLang="en-US" sz="2000" dirty="0">
              <a:latin typeface="Times New Roman" panose="02020603050405020304" pitchFamily="18" charset="0"/>
              <a:cs typeface="Times New Roman" panose="02020603050405020304" pitchFamily="18" charset="0"/>
            </a:endParaRPr>
          </a:p>
          <a:p>
            <a:pPr algn="just">
              <a:lnSpc>
                <a:spcPts val="2025"/>
              </a:lnSpc>
              <a:spcBef>
                <a:spcPts val="38"/>
              </a:spcBef>
              <a:buFontTx/>
              <a:buAutoNum type="arabicParenBoth"/>
            </a:pPr>
            <a:r>
              <a:rPr lang="en-US" altLang="en-US" sz="2000" dirty="0">
                <a:solidFill>
                  <a:srgbClr val="FFFFFF"/>
                </a:solidFill>
                <a:latin typeface="Times New Roman" panose="02020603050405020304" pitchFamily="18" charset="0"/>
                <a:cs typeface="Times New Roman" panose="02020603050405020304" pitchFamily="18" charset="0"/>
              </a:rPr>
              <a:t>Purpose: "organized determination and aggressive action on  the part of men who believe in Negro freedom and growth" and  opposition to "present methods of strangling honest criticism."</a:t>
            </a:r>
            <a:endParaRPr lang="en-US" altLang="en-US" sz="2000" dirty="0">
              <a:latin typeface="Times New Roman" panose="02020603050405020304" pitchFamily="18" charset="0"/>
              <a:cs typeface="Times New Roman" panose="02020603050405020304" pitchFamily="18" charset="0"/>
            </a:endParaRPr>
          </a:p>
          <a:p>
            <a:pPr algn="just">
              <a:lnSpc>
                <a:spcPts val="1863"/>
              </a:lnSpc>
              <a:buFontTx/>
              <a:buAutoNum type="arabicParenBoth"/>
            </a:pPr>
            <a:r>
              <a:rPr lang="en-US" altLang="en-US" sz="2000" dirty="0">
                <a:solidFill>
                  <a:srgbClr val="FFFFFF"/>
                </a:solidFill>
                <a:latin typeface="Times New Roman" panose="02020603050405020304" pitchFamily="18" charset="0"/>
                <a:cs typeface="Times New Roman" panose="02020603050405020304" pitchFamily="18" charset="0"/>
              </a:rPr>
              <a:t>In a </a:t>
            </a:r>
            <a:r>
              <a:rPr lang="en-US" altLang="en-US" sz="2000" b="1" dirty="0">
                <a:solidFill>
                  <a:srgbClr val="FFFFFF"/>
                </a:solidFill>
                <a:latin typeface="Times New Roman" panose="02020603050405020304" pitchFamily="18" charset="0"/>
                <a:cs typeface="Times New Roman" panose="02020603050405020304" pitchFamily="18" charset="0"/>
              </a:rPr>
              <a:t>Declaration of Principles </a:t>
            </a:r>
            <a:r>
              <a:rPr lang="en-US" altLang="en-US" sz="2000" dirty="0">
                <a:solidFill>
                  <a:srgbClr val="FFFFFF"/>
                </a:solidFill>
                <a:latin typeface="Times New Roman" panose="02020603050405020304" pitchFamily="18" charset="0"/>
                <a:cs typeface="Times New Roman" panose="02020603050405020304" pitchFamily="18" charset="0"/>
              </a:rPr>
              <a:t>, they espoused black rights</a:t>
            </a:r>
            <a:endParaRPr lang="en-US" altLang="en-US" sz="2000" dirty="0">
              <a:latin typeface="Times New Roman" panose="02020603050405020304" pitchFamily="18" charset="0"/>
              <a:cs typeface="Times New Roman" panose="02020603050405020304" pitchFamily="18" charset="0"/>
            </a:endParaRPr>
          </a:p>
          <a:p>
            <a:pPr algn="just">
              <a:lnSpc>
                <a:spcPts val="2025"/>
              </a:lnSpc>
              <a:spcBef>
                <a:spcPts val="75"/>
              </a:spcBef>
            </a:pPr>
            <a:r>
              <a:rPr lang="en-US" altLang="en-US" sz="2000" dirty="0">
                <a:solidFill>
                  <a:srgbClr val="FFFFFF"/>
                </a:solidFill>
                <a:latin typeface="Times New Roman" panose="02020603050405020304" pitchFamily="18" charset="0"/>
                <a:cs typeface="Times New Roman" panose="02020603050405020304" pitchFamily="18" charset="0"/>
              </a:rPr>
              <a:t>including the unrestricted right to vote and the end of all  segregation in public places</a:t>
            </a:r>
            <a:endParaRPr lang="en-US" altLang="en-US" sz="2000" dirty="0">
              <a:latin typeface="Times New Roman" panose="02020603050405020304" pitchFamily="18" charset="0"/>
              <a:cs typeface="Times New Roman" panose="02020603050405020304" pitchFamily="18" charset="0"/>
            </a:endParaRPr>
          </a:p>
          <a:p>
            <a:pPr>
              <a:spcBef>
                <a:spcPts val="13"/>
              </a:spcBef>
            </a:pPr>
            <a:endParaRPr lang="en-US" altLang="en-US" sz="1800" dirty="0">
              <a:latin typeface="Times New Roman" panose="02020603050405020304" pitchFamily="18" charset="0"/>
              <a:cs typeface="Times New Roman" panose="02020603050405020304" pitchFamily="18" charset="0"/>
            </a:endParaRPr>
          </a:p>
          <a:p>
            <a:pPr algn="just">
              <a:lnSpc>
                <a:spcPts val="2050"/>
              </a:lnSpc>
            </a:pPr>
            <a:r>
              <a:rPr lang="en-US" altLang="en-US" sz="2000" b="1" dirty="0">
                <a:solidFill>
                  <a:srgbClr val="FFFFFF"/>
                </a:solidFill>
                <a:latin typeface="Times New Roman" panose="02020603050405020304" pitchFamily="18" charset="0"/>
                <a:cs typeface="Times New Roman" panose="02020603050405020304" pitchFamily="18" charset="0"/>
              </a:rPr>
              <a:t>NAACP </a:t>
            </a:r>
            <a:r>
              <a:rPr lang="en-US" altLang="en-US" sz="2000" dirty="0">
                <a:solidFill>
                  <a:srgbClr val="FFFFFF"/>
                </a:solidFill>
                <a:latin typeface="Times New Roman" panose="02020603050405020304" pitchFamily="18" charset="0"/>
                <a:cs typeface="Times New Roman" panose="02020603050405020304" pitchFamily="18" charset="0"/>
              </a:rPr>
              <a:t>- 1909</a:t>
            </a:r>
            <a:endParaRPr lang="en-US" altLang="en-US" sz="2000" dirty="0">
              <a:latin typeface="Times New Roman" panose="02020603050405020304" pitchFamily="18" charset="0"/>
              <a:cs typeface="Times New Roman" panose="02020603050405020304" pitchFamily="18" charset="0"/>
            </a:endParaRPr>
          </a:p>
          <a:p>
            <a:pPr>
              <a:lnSpc>
                <a:spcPct val="96000"/>
              </a:lnSpc>
              <a:spcBef>
                <a:spcPts val="63"/>
              </a:spcBef>
              <a:buFontTx/>
              <a:buAutoNum type="arabicParenBoth"/>
            </a:pPr>
            <a:r>
              <a:rPr lang="en-US" altLang="en-US" sz="2000" dirty="0">
                <a:solidFill>
                  <a:srgbClr val="FFFFFF"/>
                </a:solidFill>
                <a:latin typeface="Times New Roman" panose="02020603050405020304" pitchFamily="18" charset="0"/>
                <a:cs typeface="Times New Roman" panose="02020603050405020304" pitchFamily="18" charset="0"/>
              </a:rPr>
              <a:t>Its primary purpose became to challenge racial  discrimination and segregation in public places through the  legal system.</a:t>
            </a:r>
            <a:endParaRPr lang="en-US" altLang="en-US" sz="2000" dirty="0">
              <a:latin typeface="Times New Roman" panose="02020603050405020304" pitchFamily="18" charset="0"/>
              <a:cs typeface="Times New Roman" panose="02020603050405020304" pitchFamily="18" charset="0"/>
            </a:endParaRPr>
          </a:p>
          <a:p>
            <a:pPr>
              <a:lnSpc>
                <a:spcPct val="96000"/>
              </a:lnSpc>
              <a:spcBef>
                <a:spcPts val="50"/>
              </a:spcBef>
              <a:buFontTx/>
              <a:buAutoNum type="arabicParenBoth"/>
            </a:pPr>
            <a:r>
              <a:rPr lang="en-US" altLang="en-US" sz="2000" dirty="0">
                <a:solidFill>
                  <a:srgbClr val="FFFFFF"/>
                </a:solidFill>
                <a:latin typeface="Times New Roman" panose="02020603050405020304" pitchFamily="18" charset="0"/>
                <a:cs typeface="Times New Roman" panose="02020603050405020304" pitchFamily="18" charset="0"/>
              </a:rPr>
              <a:t>Its publication </a:t>
            </a:r>
            <a:r>
              <a:rPr lang="en-US" altLang="en-US" sz="2000" b="1" i="1" dirty="0">
                <a:solidFill>
                  <a:srgbClr val="FFFFFF"/>
                </a:solidFill>
                <a:latin typeface="Times New Roman" panose="02020603050405020304" pitchFamily="18" charset="0"/>
                <a:cs typeface="Times New Roman" panose="02020603050405020304" pitchFamily="18" charset="0"/>
              </a:rPr>
              <a:t>Crisis </a:t>
            </a:r>
            <a:r>
              <a:rPr lang="en-US" altLang="en-US" sz="2000" dirty="0">
                <a:solidFill>
                  <a:srgbClr val="FFFFFF"/>
                </a:solidFill>
                <a:latin typeface="Times New Roman" panose="02020603050405020304" pitchFamily="18" charset="0"/>
                <a:cs typeface="Times New Roman" panose="02020603050405020304" pitchFamily="18" charset="0"/>
              </a:rPr>
              <a:t>was edited for 24 years by W.E.B Du  </a:t>
            </a:r>
            <a:r>
              <a:rPr lang="en-US" altLang="en-US" sz="2000" dirty="0" err="1">
                <a:solidFill>
                  <a:srgbClr val="FFFFFF"/>
                </a:solidFill>
                <a:latin typeface="Times New Roman" panose="02020603050405020304" pitchFamily="18" charset="0"/>
                <a:cs typeface="Times New Roman" panose="02020603050405020304" pitchFamily="18" charset="0"/>
              </a:rPr>
              <a:t>Bois</a:t>
            </a:r>
            <a:r>
              <a:rPr lang="en-US" altLang="en-US" sz="2000" dirty="0">
                <a:solidFill>
                  <a:srgbClr val="FFFFFF"/>
                </a:solidFill>
                <a:latin typeface="Times New Roman" panose="02020603050405020304" pitchFamily="18" charset="0"/>
                <a:cs typeface="Times New Roman" panose="02020603050405020304" pitchFamily="18" charset="0"/>
              </a:rPr>
              <a:t>, whose participation in the organization was  indispensable.</a:t>
            </a:r>
            <a:endParaRPr lang="en-US" altLang="en-US" sz="2000" dirty="0">
              <a:latin typeface="Times New Roman" panose="02020603050405020304" pitchFamily="18" charset="0"/>
              <a:cs typeface="Times New Roman" panose="02020603050405020304" pitchFamily="18" charset="0"/>
            </a:endParaRPr>
          </a:p>
        </p:txBody>
      </p:sp>
      <p:grpSp>
        <p:nvGrpSpPr>
          <p:cNvPr id="128005" name="object 5">
            <a:extLst>
              <a:ext uri="{FF2B5EF4-FFF2-40B4-BE49-F238E27FC236}">
                <a16:creationId xmlns:a16="http://schemas.microsoft.com/office/drawing/2014/main" id="{DC4BD191-1BC1-C6D0-EAFB-1F377540EAAE}"/>
              </a:ext>
            </a:extLst>
          </p:cNvPr>
          <p:cNvGrpSpPr>
            <a:grpSpLocks/>
          </p:cNvGrpSpPr>
          <p:nvPr/>
        </p:nvGrpSpPr>
        <p:grpSpPr bwMode="auto">
          <a:xfrm>
            <a:off x="6781799" y="673101"/>
            <a:ext cx="2227263" cy="4051300"/>
            <a:chOff x="6883400" y="762050"/>
            <a:chExt cx="3175000" cy="6172200"/>
          </a:xfrm>
        </p:grpSpPr>
        <p:pic>
          <p:nvPicPr>
            <p:cNvPr id="128006" name="object 6">
              <a:extLst>
                <a:ext uri="{FF2B5EF4-FFF2-40B4-BE49-F238E27FC236}">
                  <a16:creationId xmlns:a16="http://schemas.microsoft.com/office/drawing/2014/main" id="{152F119E-F67E-94D4-9602-AF9E18364C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3400" y="762050"/>
              <a:ext cx="3175000" cy="3715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7" name="object 7">
              <a:extLst>
                <a:ext uri="{FF2B5EF4-FFF2-40B4-BE49-F238E27FC236}">
                  <a16:creationId xmlns:a16="http://schemas.microsoft.com/office/drawing/2014/main" id="{87FCA90C-CAF8-84CB-F7F2-3E3F1371DC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40600" y="4554296"/>
              <a:ext cx="2425700" cy="2379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481EC6F-AE8E-3F43-8224-429ED652E1BB}"/>
              </a:ext>
            </a:extLst>
          </p:cNvPr>
          <p:cNvSpPr>
            <a:spLocks noGrp="1"/>
          </p:cNvSpPr>
          <p:nvPr>
            <p:ph type="body" idx="1"/>
          </p:nvPr>
        </p:nvSpPr>
        <p:spPr>
          <a:xfrm>
            <a:off x="838200" y="0"/>
            <a:ext cx="7061199" cy="338554"/>
          </a:xfrm>
        </p:spPr>
        <p:txBody>
          <a:bodyPr/>
          <a:lstStyle/>
          <a:p>
            <a:pPr algn="ctr"/>
            <a:r>
              <a:rPr lang="en-US" sz="2200" b="1" dirty="0"/>
              <a:t>APUSH DBQ or LEQ Prompt</a:t>
            </a:r>
          </a:p>
        </p:txBody>
      </p:sp>
      <p:sp>
        <p:nvSpPr>
          <p:cNvPr id="5" name="TextBox 4">
            <a:extLst>
              <a:ext uri="{FF2B5EF4-FFF2-40B4-BE49-F238E27FC236}">
                <a16:creationId xmlns:a16="http://schemas.microsoft.com/office/drawing/2014/main" id="{F19F3C3D-E9FB-DE2A-3B8E-C487278FA61C}"/>
              </a:ext>
            </a:extLst>
          </p:cNvPr>
          <p:cNvSpPr txBox="1"/>
          <p:nvPr/>
        </p:nvSpPr>
        <p:spPr>
          <a:xfrm>
            <a:off x="-24385" y="365862"/>
            <a:ext cx="9204959" cy="707886"/>
          </a:xfrm>
          <a:prstGeom prst="rect">
            <a:avLst/>
          </a:prstGeom>
          <a:noFill/>
        </p:spPr>
        <p:txBody>
          <a:bodyPr wrap="square">
            <a:spAutoFit/>
          </a:bodyPr>
          <a:lstStyle/>
          <a:p>
            <a:r>
              <a:rPr lang="en-US" sz="2000" b="1" dirty="0"/>
              <a:t>Evaluate the extent to which Progressive movement fostered political change in the US from 1890-1920.</a:t>
            </a:r>
          </a:p>
        </p:txBody>
      </p:sp>
      <p:sp>
        <p:nvSpPr>
          <p:cNvPr id="8" name="TextBox 7">
            <a:extLst>
              <a:ext uri="{FF2B5EF4-FFF2-40B4-BE49-F238E27FC236}">
                <a16:creationId xmlns:a16="http://schemas.microsoft.com/office/drawing/2014/main" id="{5B79A073-71B9-C8A7-B08E-E6A289756CB0}"/>
              </a:ext>
            </a:extLst>
          </p:cNvPr>
          <p:cNvSpPr txBox="1"/>
          <p:nvPr/>
        </p:nvSpPr>
        <p:spPr>
          <a:xfrm>
            <a:off x="0" y="4667279"/>
            <a:ext cx="9143999" cy="1938992"/>
          </a:xfrm>
          <a:prstGeom prst="rect">
            <a:avLst/>
          </a:prstGeom>
          <a:noFill/>
        </p:spPr>
        <p:txBody>
          <a:bodyPr wrap="square">
            <a:spAutoFit/>
          </a:bodyPr>
          <a:lstStyle/>
          <a:p>
            <a:r>
              <a:rPr lang="en-US" sz="2000" dirty="0"/>
              <a:t>The Progressive Movement in the United States from 1890 to 1920 fostered political change to a </a:t>
            </a:r>
            <a:r>
              <a:rPr lang="en-US" sz="2000" b="1" i="1" dirty="0"/>
              <a:t>great extent </a:t>
            </a:r>
            <a:r>
              <a:rPr lang="en-US" sz="2000" dirty="0"/>
              <a:t>because </a:t>
            </a:r>
            <a:r>
              <a:rPr lang="en-US" sz="2000" b="1" dirty="0"/>
              <a:t>they rooted out corruption in government</a:t>
            </a:r>
            <a:r>
              <a:rPr lang="en-US" sz="2000" dirty="0"/>
              <a:t>, </a:t>
            </a:r>
            <a:r>
              <a:rPr lang="en-US" sz="2000" b="1" dirty="0"/>
              <a:t>eliminated monopolies in business</a:t>
            </a:r>
            <a:r>
              <a:rPr lang="en-US" sz="2000" dirty="0"/>
              <a:t>, and </a:t>
            </a:r>
            <a:r>
              <a:rPr lang="en-US" sz="2000" b="1" dirty="0"/>
              <a:t>by advocating women’s voting rights.</a:t>
            </a:r>
            <a:r>
              <a:rPr lang="en-US" sz="2000" b="1" i="1" dirty="0">
                <a:solidFill>
                  <a:srgbClr val="FF0000"/>
                </a:solidFill>
              </a:rPr>
              <a:t> However, some would argue that the Progressive Movement did little to foster political change because they did not advocate civil rights for black Americans.</a:t>
            </a:r>
          </a:p>
        </p:txBody>
      </p:sp>
      <p:sp>
        <p:nvSpPr>
          <p:cNvPr id="9" name="TextBox 8">
            <a:extLst>
              <a:ext uri="{FF2B5EF4-FFF2-40B4-BE49-F238E27FC236}">
                <a16:creationId xmlns:a16="http://schemas.microsoft.com/office/drawing/2014/main" id="{C665636A-609A-847A-F955-9568F617C2E3}"/>
              </a:ext>
            </a:extLst>
          </p:cNvPr>
          <p:cNvSpPr txBox="1"/>
          <p:nvPr/>
        </p:nvSpPr>
        <p:spPr>
          <a:xfrm>
            <a:off x="-76200" y="4288295"/>
            <a:ext cx="7443513" cy="430887"/>
          </a:xfrm>
          <a:prstGeom prst="rect">
            <a:avLst/>
          </a:prstGeom>
          <a:noFill/>
        </p:spPr>
        <p:txBody>
          <a:bodyPr wrap="none" rtlCol="0">
            <a:spAutoFit/>
          </a:bodyPr>
          <a:lstStyle/>
          <a:p>
            <a:r>
              <a:rPr lang="en-US" sz="2200" b="1" dirty="0">
                <a:solidFill>
                  <a:srgbClr val="FF0000"/>
                </a:solidFill>
              </a:rPr>
              <a:t>Thesis and counter argument: Try for the complexity!!</a:t>
            </a:r>
          </a:p>
        </p:txBody>
      </p:sp>
      <p:sp>
        <p:nvSpPr>
          <p:cNvPr id="10" name="TextBox 9">
            <a:extLst>
              <a:ext uri="{FF2B5EF4-FFF2-40B4-BE49-F238E27FC236}">
                <a16:creationId xmlns:a16="http://schemas.microsoft.com/office/drawing/2014/main" id="{442099E2-1946-55FE-DEB2-6CF60EE9876D}"/>
              </a:ext>
            </a:extLst>
          </p:cNvPr>
          <p:cNvSpPr txBox="1"/>
          <p:nvPr/>
        </p:nvSpPr>
        <p:spPr>
          <a:xfrm>
            <a:off x="0" y="1021845"/>
            <a:ext cx="1332416" cy="430887"/>
          </a:xfrm>
          <a:prstGeom prst="rect">
            <a:avLst/>
          </a:prstGeom>
          <a:noFill/>
        </p:spPr>
        <p:txBody>
          <a:bodyPr wrap="none" rtlCol="0">
            <a:spAutoFit/>
          </a:bodyPr>
          <a:lstStyle/>
          <a:p>
            <a:r>
              <a:rPr lang="en-US" sz="2200" b="1" dirty="0">
                <a:solidFill>
                  <a:srgbClr val="FF0000"/>
                </a:solidFill>
              </a:rPr>
              <a:t>Context:</a:t>
            </a:r>
          </a:p>
        </p:txBody>
      </p:sp>
      <p:sp>
        <p:nvSpPr>
          <p:cNvPr id="11" name="TextBox 10">
            <a:extLst>
              <a:ext uri="{FF2B5EF4-FFF2-40B4-BE49-F238E27FC236}">
                <a16:creationId xmlns:a16="http://schemas.microsoft.com/office/drawing/2014/main" id="{8BCE29EB-48BC-D566-18D7-961FB1FEFD73}"/>
              </a:ext>
            </a:extLst>
          </p:cNvPr>
          <p:cNvSpPr txBox="1"/>
          <p:nvPr/>
        </p:nvSpPr>
        <p:spPr>
          <a:xfrm>
            <a:off x="0" y="1375788"/>
            <a:ext cx="9143998" cy="707886"/>
          </a:xfrm>
          <a:prstGeom prst="rect">
            <a:avLst/>
          </a:prstGeom>
          <a:noFill/>
        </p:spPr>
        <p:txBody>
          <a:bodyPr wrap="square" rtlCol="0">
            <a:spAutoFit/>
          </a:bodyPr>
          <a:lstStyle/>
          <a:p>
            <a:r>
              <a:rPr lang="en-US" sz="2000" dirty="0"/>
              <a:t>Ask your self “how did we get here?”  What events 50-100 years prior led to the rise of the Progressive and those events will become the basis for your context.</a:t>
            </a:r>
          </a:p>
        </p:txBody>
      </p:sp>
      <p:sp>
        <p:nvSpPr>
          <p:cNvPr id="13" name="TextBox 12">
            <a:extLst>
              <a:ext uri="{FF2B5EF4-FFF2-40B4-BE49-F238E27FC236}">
                <a16:creationId xmlns:a16="http://schemas.microsoft.com/office/drawing/2014/main" id="{E4C48ECE-0BF5-FB98-234B-C7E8FF783F98}"/>
              </a:ext>
            </a:extLst>
          </p:cNvPr>
          <p:cNvSpPr txBox="1"/>
          <p:nvPr/>
        </p:nvSpPr>
        <p:spPr>
          <a:xfrm>
            <a:off x="609600" y="1991576"/>
            <a:ext cx="8717278" cy="2431435"/>
          </a:xfrm>
          <a:prstGeom prst="rect">
            <a:avLst/>
          </a:prstGeom>
          <a:noFill/>
        </p:spPr>
        <p:txBody>
          <a:bodyPr wrap="square">
            <a:spAutoFit/>
          </a:bodyPr>
          <a:lstStyle/>
          <a:p>
            <a:pPr marL="342900" indent="-342900">
              <a:buFont typeface="Arial" panose="020B0604020202020204" pitchFamily="34" charset="0"/>
              <a:buChar char="•"/>
            </a:pPr>
            <a:r>
              <a:rPr lang="en-US" sz="1900" dirty="0"/>
              <a:t>The expansion of industrialization- monopolies, labor conditions</a:t>
            </a:r>
          </a:p>
          <a:p>
            <a:pPr marL="342900" indent="-342900">
              <a:buFont typeface="Arial" panose="020B0604020202020204" pitchFamily="34" charset="0"/>
              <a:buChar char="•"/>
            </a:pPr>
            <a:r>
              <a:rPr lang="en-US" sz="1900" dirty="0"/>
              <a:t>The growth of cities- unsanitary conditions in cities, political machines, corruption</a:t>
            </a:r>
          </a:p>
          <a:p>
            <a:pPr marL="342900" indent="-342900">
              <a:buFont typeface="Arial" panose="020B0604020202020204" pitchFamily="34" charset="0"/>
              <a:buChar char="•"/>
            </a:pPr>
            <a:r>
              <a:rPr lang="en-US" sz="1900" dirty="0"/>
              <a:t>The development of large-scale immigration from southern and Eastern Europe</a:t>
            </a:r>
          </a:p>
          <a:p>
            <a:pPr marL="342900" indent="-342900">
              <a:buFont typeface="Arial" panose="020B0604020202020204" pitchFamily="34" charset="0"/>
              <a:buChar char="•"/>
            </a:pPr>
            <a:r>
              <a:rPr lang="en-US" sz="1900" dirty="0"/>
              <a:t>The consolidation of corporations into large trusts</a:t>
            </a:r>
          </a:p>
          <a:p>
            <a:pPr marL="342900" indent="-342900">
              <a:buFont typeface="Arial" panose="020B0604020202020204" pitchFamily="34" charset="0"/>
              <a:buChar char="•"/>
            </a:pPr>
            <a:r>
              <a:rPr lang="en-US" sz="1900" dirty="0"/>
              <a:t>The government's adherence to laissez-faire economics</a:t>
            </a:r>
          </a:p>
          <a:p>
            <a:pPr marL="342900" indent="-342900">
              <a:buFont typeface="Arial" panose="020B0604020202020204" pitchFamily="34" charset="0"/>
              <a:buChar char="•"/>
            </a:pPr>
            <a:r>
              <a:rPr lang="en-US" sz="1900" dirty="0"/>
              <a:t>Populists and the farmers</a:t>
            </a:r>
          </a:p>
        </p:txBody>
      </p:sp>
      <p:sp>
        <p:nvSpPr>
          <p:cNvPr id="15" name="TextBox 14">
            <a:extLst>
              <a:ext uri="{FF2B5EF4-FFF2-40B4-BE49-F238E27FC236}">
                <a16:creationId xmlns:a16="http://schemas.microsoft.com/office/drawing/2014/main" id="{6D0F06E1-4B3A-5456-6599-EBD8D710ABCF}"/>
              </a:ext>
            </a:extLst>
          </p:cNvPr>
          <p:cNvSpPr txBox="1"/>
          <p:nvPr/>
        </p:nvSpPr>
        <p:spPr>
          <a:xfrm>
            <a:off x="5029200" y="6280483"/>
            <a:ext cx="4114800" cy="577081"/>
          </a:xfrm>
          <a:prstGeom prst="rect">
            <a:avLst/>
          </a:prstGeom>
          <a:noFill/>
        </p:spPr>
        <p:txBody>
          <a:bodyPr wrap="square">
            <a:spAutoFit/>
          </a:bodyPr>
          <a:lstStyle/>
          <a:p>
            <a:r>
              <a:rPr lang="en-US" sz="1050" dirty="0">
                <a:hlinkClick r:id="rId2"/>
              </a:rPr>
              <a:t>https://quizlet.com/569415684/apush-leq-on-evaluate-the-extent-to-which-progressive-movement-fostered-political-change-in-the-us-from-1890-1920-flash-cards/</a:t>
            </a:r>
            <a:endParaRPr lang="en-US" sz="1050" dirty="0"/>
          </a:p>
        </p:txBody>
      </p:sp>
    </p:spTree>
    <p:extLst>
      <p:ext uri="{BB962C8B-B14F-4D97-AF65-F5344CB8AC3E}">
        <p14:creationId xmlns:p14="http://schemas.microsoft.com/office/powerpoint/2010/main" val="92386988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87A1BEC-BA16-8586-E7E8-C4D9851B7CBB}"/>
              </a:ext>
            </a:extLst>
          </p:cNvPr>
          <p:cNvSpPr/>
          <p:nvPr/>
        </p:nvSpPr>
        <p:spPr>
          <a:xfrm>
            <a:off x="609600" y="1828800"/>
            <a:ext cx="7772400" cy="2678113"/>
          </a:xfrm>
          <a:prstGeom prst="rect">
            <a:avLst/>
          </a:prstGeom>
        </p:spPr>
        <p:txBody>
          <a:bodyPr>
            <a:spAutoFit/>
          </a:bodyPr>
          <a:lstStyle/>
          <a:p>
            <a:pPr>
              <a:defRPr/>
            </a:pPr>
            <a:r>
              <a:rPr lang="en-US" dirty="0"/>
              <a:t>• Pure Food and Drug Act passed </a:t>
            </a:r>
          </a:p>
          <a:p>
            <a:pPr>
              <a:defRPr/>
            </a:pPr>
            <a:r>
              <a:rPr lang="en-US" dirty="0"/>
              <a:t>• Graduated income tax established </a:t>
            </a:r>
          </a:p>
          <a:p>
            <a:pPr>
              <a:defRPr/>
            </a:pPr>
            <a:r>
              <a:rPr lang="en-US" dirty="0"/>
              <a:t>• Federal Reserve </a:t>
            </a:r>
            <a:r>
              <a:rPr lang="en-US"/>
              <a:t>System created </a:t>
            </a:r>
            <a:endParaRPr lang="en-US" dirty="0"/>
          </a:p>
          <a:p>
            <a:pPr>
              <a:defRPr/>
            </a:pPr>
            <a:endParaRPr lang="en-US" dirty="0"/>
          </a:p>
          <a:p>
            <a:pPr>
              <a:defRPr/>
            </a:pPr>
            <a:r>
              <a:rPr lang="en-US" dirty="0"/>
              <a:t>These events occurred during which historic period? </a:t>
            </a:r>
          </a:p>
          <a:p>
            <a:pPr marL="457200" indent="-457200">
              <a:buFontTx/>
              <a:buAutoNum type="arabicParenBoth"/>
              <a:defRPr/>
            </a:pPr>
            <a:r>
              <a:rPr lang="en-US" dirty="0"/>
              <a:t>Reconstruction         (3) Roaring Twenties </a:t>
            </a:r>
          </a:p>
          <a:p>
            <a:pPr marL="457200" indent="-457200">
              <a:buFontTx/>
              <a:buAutoNum type="arabicParenBoth"/>
              <a:defRPr/>
            </a:pPr>
            <a:r>
              <a:rPr lang="en-US" dirty="0"/>
              <a:t>Progressive Era       (4) Farmer’s Alliance</a:t>
            </a:r>
          </a:p>
        </p:txBody>
      </p:sp>
      <p:sp>
        <p:nvSpPr>
          <p:cNvPr id="5" name="Oval 4">
            <a:extLst>
              <a:ext uri="{FF2B5EF4-FFF2-40B4-BE49-F238E27FC236}">
                <a16:creationId xmlns:a16="http://schemas.microsoft.com/office/drawing/2014/main" id="{83879272-D25D-8BB3-0660-5C5407134788}"/>
              </a:ext>
            </a:extLst>
          </p:cNvPr>
          <p:cNvSpPr>
            <a:spLocks noChangeArrowheads="1"/>
          </p:cNvSpPr>
          <p:nvPr/>
        </p:nvSpPr>
        <p:spPr bwMode="auto">
          <a:xfrm>
            <a:off x="685800" y="4124325"/>
            <a:ext cx="381000" cy="331788"/>
          </a:xfrm>
          <a:prstGeom prst="ellipse">
            <a:avLst/>
          </a:prstGeom>
          <a:noFill/>
          <a:ln w="3175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en-US" altLang="en-US" sz="2400"/>
          </a:p>
        </p:txBody>
      </p:sp>
      <p:sp>
        <p:nvSpPr>
          <p:cNvPr id="129028" name="TextBox 5">
            <a:extLst>
              <a:ext uri="{FF2B5EF4-FFF2-40B4-BE49-F238E27FC236}">
                <a16:creationId xmlns:a16="http://schemas.microsoft.com/office/drawing/2014/main" id="{0BBC701D-44AD-FE98-FB36-D8E9EF18F2E0}"/>
              </a:ext>
            </a:extLst>
          </p:cNvPr>
          <p:cNvSpPr txBox="1">
            <a:spLocks noChangeArrowheads="1"/>
          </p:cNvSpPr>
          <p:nvPr/>
        </p:nvSpPr>
        <p:spPr bwMode="auto">
          <a:xfrm>
            <a:off x="1905000" y="304800"/>
            <a:ext cx="42306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4000" b="1"/>
              <a:t>An EOC Moment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BC2C18BC-CC28-C6AE-78AE-87CBA787647E}"/>
              </a:ext>
            </a:extLst>
          </p:cNvPr>
          <p:cNvSpPr>
            <a:spLocks noGrp="1" noChangeArrowheads="1"/>
          </p:cNvSpPr>
          <p:nvPr>
            <p:ph type="title"/>
          </p:nvPr>
        </p:nvSpPr>
        <p:spPr>
          <a:xfrm>
            <a:off x="400050" y="0"/>
            <a:ext cx="5867400" cy="465138"/>
          </a:xfrm>
        </p:spPr>
        <p:txBody>
          <a:bodyPr/>
          <a:lstStyle/>
          <a:p>
            <a:r>
              <a:rPr lang="en-US" altLang="en-US" sz="2000" b="1"/>
              <a:t>The Social Gospel Movement 1870-1880s</a:t>
            </a:r>
          </a:p>
        </p:txBody>
      </p:sp>
      <p:sp>
        <p:nvSpPr>
          <p:cNvPr id="15363" name="Content Placeholder 2">
            <a:extLst>
              <a:ext uri="{FF2B5EF4-FFF2-40B4-BE49-F238E27FC236}">
                <a16:creationId xmlns:a16="http://schemas.microsoft.com/office/drawing/2014/main" id="{79B9D110-04B2-A5BC-2BE8-97B0C63E742D}"/>
              </a:ext>
            </a:extLst>
          </p:cNvPr>
          <p:cNvSpPr>
            <a:spLocks noGrp="1"/>
          </p:cNvSpPr>
          <p:nvPr>
            <p:ph idx="1"/>
          </p:nvPr>
        </p:nvSpPr>
        <p:spPr>
          <a:xfrm>
            <a:off x="0" y="465138"/>
            <a:ext cx="6410325" cy="6172200"/>
          </a:xfrm>
        </p:spPr>
        <p:txBody>
          <a:bodyPr/>
          <a:lstStyle/>
          <a:p>
            <a:pPr>
              <a:defRPr/>
            </a:pPr>
            <a:r>
              <a:rPr lang="en-US" altLang="en-US" sz="1800" dirty="0"/>
              <a:t>The </a:t>
            </a:r>
            <a:r>
              <a:rPr lang="en-US" altLang="en-US" sz="1800" b="1" dirty="0"/>
              <a:t>Social Gospel Movement </a:t>
            </a:r>
            <a:r>
              <a:rPr lang="en-US" altLang="en-US" sz="1800" dirty="0"/>
              <a:t>started when </a:t>
            </a:r>
            <a:r>
              <a:rPr lang="en-US" altLang="en-US" sz="1800" b="1" dirty="0"/>
              <a:t>Protestant ministers </a:t>
            </a:r>
            <a:r>
              <a:rPr lang="en-US" altLang="en-US" sz="1800" dirty="0"/>
              <a:t>began calling for social reforms.  Disgusted with poor schools, city slums, horrendous working conditions of the industrial laborers.  It called for govts, churches, &amp; private charities to work together to help people in need.</a:t>
            </a:r>
          </a:p>
          <a:p>
            <a:pPr>
              <a:defRPr/>
            </a:pPr>
            <a:r>
              <a:rPr lang="en-US" sz="1800" dirty="0"/>
              <a:t>Followers of the Social Gospel movement believed that organized religion must place </a:t>
            </a:r>
            <a:r>
              <a:rPr lang="en-US" sz="1800" b="1" dirty="0"/>
              <a:t>greater emphasis on reconstructing American society.</a:t>
            </a:r>
          </a:p>
          <a:p>
            <a:pPr>
              <a:defRPr/>
            </a:pPr>
            <a:r>
              <a:rPr lang="en-US" altLang="en-US" sz="1800" dirty="0"/>
              <a:t>These reforms included the abolition of </a:t>
            </a:r>
            <a:r>
              <a:rPr lang="en-US" altLang="en-US" sz="1800" b="1" dirty="0"/>
              <a:t>child labor </a:t>
            </a:r>
            <a:r>
              <a:rPr lang="en-US" altLang="en-US" sz="1800" dirty="0"/>
              <a:t>and for </a:t>
            </a:r>
            <a:r>
              <a:rPr lang="en-US" altLang="en-US" sz="1800" b="1" dirty="0"/>
              <a:t>safer working conditions</a:t>
            </a:r>
            <a:r>
              <a:rPr lang="en-US" altLang="en-US" sz="1800" dirty="0"/>
              <a:t>.</a:t>
            </a:r>
          </a:p>
          <a:p>
            <a:pPr>
              <a:defRPr/>
            </a:pPr>
            <a:r>
              <a:rPr lang="en-US" altLang="en-US" sz="1800" dirty="0"/>
              <a:t>These people emphasized the duty to help those less fortunate. </a:t>
            </a:r>
            <a:r>
              <a:rPr lang="en-US" altLang="en-US" sz="1800" b="1" dirty="0"/>
              <a:t>They wanted to reconstruct American society.</a:t>
            </a:r>
          </a:p>
          <a:p>
            <a:pPr>
              <a:defRPr/>
            </a:pPr>
            <a:r>
              <a:rPr lang="en-US" altLang="en-US" sz="1800" b="1" dirty="0"/>
              <a:t>Salvation Army </a:t>
            </a:r>
            <a:r>
              <a:rPr lang="en-US" altLang="en-US" sz="1800" dirty="0"/>
              <a:t>emphasized the Christian duty to</a:t>
            </a:r>
          </a:p>
          <a:p>
            <a:pPr marL="0" indent="0">
              <a:buFontTx/>
              <a:buNone/>
              <a:defRPr/>
            </a:pPr>
            <a:r>
              <a:rPr lang="en-US" altLang="en-US" sz="1800" dirty="0"/>
              <a:t>help the less fortunate</a:t>
            </a:r>
          </a:p>
          <a:p>
            <a:pPr>
              <a:defRPr/>
            </a:pPr>
            <a:r>
              <a:rPr lang="en-US" altLang="en-US" sz="1800" b="1" dirty="0"/>
              <a:t>Temperance Movement</a:t>
            </a:r>
            <a:r>
              <a:rPr lang="en-US" altLang="en-US" sz="1800" dirty="0"/>
              <a:t>. The Social Gospel Movement also strongly supported banning alcoholic beverages. Alcohol was seen as a chief cause of many social problems. Many </a:t>
            </a:r>
            <a:r>
              <a:rPr lang="en-US" altLang="en-US" sz="1800"/>
              <a:t>women groups were involved.</a:t>
            </a:r>
            <a:endParaRPr lang="en-US" altLang="en-US" sz="1800" dirty="0"/>
          </a:p>
          <a:p>
            <a:pPr marL="0" indent="0">
              <a:buFontTx/>
              <a:buNone/>
              <a:defRPr/>
            </a:pPr>
            <a:r>
              <a:rPr lang="en-US" altLang="en-US" sz="1800" b="1" dirty="0"/>
              <a:t>(Would lead to 18</a:t>
            </a:r>
            <a:r>
              <a:rPr lang="en-US" altLang="en-US" sz="1800" b="1" baseline="30000" dirty="0"/>
              <a:t>th</a:t>
            </a:r>
            <a:r>
              <a:rPr lang="en-US" altLang="en-US" sz="1800" b="1" dirty="0"/>
              <a:t> Amendment-Prohibition)</a:t>
            </a:r>
          </a:p>
        </p:txBody>
      </p:sp>
      <p:pic>
        <p:nvPicPr>
          <p:cNvPr id="15364" name="Picture 2">
            <a:extLst>
              <a:ext uri="{FF2B5EF4-FFF2-40B4-BE49-F238E27FC236}">
                <a16:creationId xmlns:a16="http://schemas.microsoft.com/office/drawing/2014/main" id="{F30B73D7-0717-54CD-C9F4-29B3B0C480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0325" y="533400"/>
            <a:ext cx="2708275" cy="291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6">
            <a:extLst>
              <a:ext uri="{FF2B5EF4-FFF2-40B4-BE49-F238E27FC236}">
                <a16:creationId xmlns:a16="http://schemas.microsoft.com/office/drawing/2014/main" id="{C65CD6EE-D326-D8E2-5FC4-1E246585D9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0325" y="3643313"/>
            <a:ext cx="2698750" cy="299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6">
            <a:extLst>
              <a:ext uri="{FF2B5EF4-FFF2-40B4-BE49-F238E27FC236}">
                <a16:creationId xmlns:a16="http://schemas.microsoft.com/office/drawing/2014/main" id="{7D20B698-510A-375B-9C9D-9FA75C5B18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4214813"/>
            <a:ext cx="923925" cy="925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2" name="Picture 1">
            <a:extLst>
              <a:ext uri="{FF2B5EF4-FFF2-40B4-BE49-F238E27FC236}">
                <a16:creationId xmlns:a16="http://schemas.microsoft.com/office/drawing/2014/main" id="{02D581D2-54F8-42FF-14E3-9F8C91B1BD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3524250"/>
            <a:ext cx="9239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15362"/>
                                        </p:tgtEl>
                                        <p:attrNameLst>
                                          <p:attrName>style.visibility</p:attrName>
                                        </p:attrNameLst>
                                      </p:cBhvr>
                                      <p:to>
                                        <p:strVal val="visible"/>
                                      </p:to>
                                    </p:set>
                                    <p:anim calcmode="lin" valueType="num">
                                      <p:cBhvr additive="base">
                                        <p:cTn id="7" dur="500" fill="hold"/>
                                        <p:tgtEl>
                                          <p:spTgt spid="15362"/>
                                        </p:tgtEl>
                                        <p:attrNameLst>
                                          <p:attrName>ppt_x</p:attrName>
                                        </p:attrNameLst>
                                      </p:cBhvr>
                                      <p:tavLst>
                                        <p:tav tm="0">
                                          <p:val>
                                            <p:strVal val="0-#ppt_w/2"/>
                                          </p:val>
                                        </p:tav>
                                        <p:tav tm="100000">
                                          <p:val>
                                            <p:strVal val="#ppt_x"/>
                                          </p:val>
                                        </p:tav>
                                      </p:tavLst>
                                    </p:anim>
                                    <p:anim calcmode="lin" valueType="num">
                                      <p:cBhvr additive="base">
                                        <p:cTn id="8" dur="500" fill="hold"/>
                                        <p:tgtEl>
                                          <p:spTgt spid="1536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8" fill="hold" nodeType="afterEffect">
                                  <p:stCondLst>
                                    <p:cond delay="500"/>
                                  </p:stCondLst>
                                  <p:childTnLst>
                                    <p:set>
                                      <p:cBhvr>
                                        <p:cTn id="11" dur="1" fill="hold">
                                          <p:stCondLst>
                                            <p:cond delay="0"/>
                                          </p:stCondLst>
                                        </p:cTn>
                                        <p:tgtEl>
                                          <p:spTgt spid="15363">
                                            <p:txEl>
                                              <p:pRg st="0" end="0"/>
                                            </p:txEl>
                                          </p:spTgt>
                                        </p:tgtEl>
                                        <p:attrNameLst>
                                          <p:attrName>style.visibility</p:attrName>
                                        </p:attrNameLst>
                                      </p:cBhvr>
                                      <p:to>
                                        <p:strVal val="visible"/>
                                      </p:to>
                                    </p:set>
                                    <p:animEffect transition="in" filter="wipe(left)">
                                      <p:cBhvr>
                                        <p:cTn id="12" dur="2000"/>
                                        <p:tgtEl>
                                          <p:spTgt spid="15363">
                                            <p:txEl>
                                              <p:pRg st="0" end="0"/>
                                            </p:txEl>
                                          </p:spTgt>
                                        </p:tgtEl>
                                      </p:cBhvr>
                                    </p:animEffect>
                                  </p:childTnLst>
                                </p:cTn>
                              </p:par>
                            </p:childTnLst>
                          </p:cTn>
                        </p:par>
                        <p:par>
                          <p:cTn id="13" fill="hold" nodeType="afterGroup">
                            <p:stCondLst>
                              <p:cond delay="3000"/>
                            </p:stCondLst>
                            <p:childTnLst>
                              <p:par>
                                <p:cTn id="14" presetID="22" presetClass="entr" presetSubtype="8" fill="hold" nodeType="afterEffect">
                                  <p:stCondLst>
                                    <p:cond delay="500"/>
                                  </p:stCondLst>
                                  <p:childTnLst>
                                    <p:set>
                                      <p:cBhvr>
                                        <p:cTn id="15" dur="1" fill="hold">
                                          <p:stCondLst>
                                            <p:cond delay="0"/>
                                          </p:stCondLst>
                                        </p:cTn>
                                        <p:tgtEl>
                                          <p:spTgt spid="15363">
                                            <p:txEl>
                                              <p:pRg st="1" end="1"/>
                                            </p:txEl>
                                          </p:spTgt>
                                        </p:tgtEl>
                                        <p:attrNameLst>
                                          <p:attrName>style.visibility</p:attrName>
                                        </p:attrNameLst>
                                      </p:cBhvr>
                                      <p:to>
                                        <p:strVal val="visible"/>
                                      </p:to>
                                    </p:set>
                                    <p:animEffect transition="in" filter="wipe(left)">
                                      <p:cBhvr>
                                        <p:cTn id="16" dur="2000"/>
                                        <p:tgtEl>
                                          <p:spTgt spid="15363">
                                            <p:txEl>
                                              <p:pRg st="1" end="1"/>
                                            </p:txEl>
                                          </p:spTgt>
                                        </p:tgtEl>
                                      </p:cBhvr>
                                    </p:animEffect>
                                  </p:childTnLst>
                                </p:cTn>
                              </p:par>
                            </p:childTnLst>
                          </p:cTn>
                        </p:par>
                        <p:par>
                          <p:cTn id="17" fill="hold" nodeType="afterGroup">
                            <p:stCondLst>
                              <p:cond delay="5500"/>
                            </p:stCondLst>
                            <p:childTnLst>
                              <p:par>
                                <p:cTn id="18" presetID="22" presetClass="entr" presetSubtype="8" fill="hold" nodeType="afterEffect">
                                  <p:stCondLst>
                                    <p:cond delay="1000"/>
                                  </p:stCondLst>
                                  <p:childTnLst>
                                    <p:set>
                                      <p:cBhvr>
                                        <p:cTn id="19" dur="1" fill="hold">
                                          <p:stCondLst>
                                            <p:cond delay="0"/>
                                          </p:stCondLst>
                                        </p:cTn>
                                        <p:tgtEl>
                                          <p:spTgt spid="15363">
                                            <p:txEl>
                                              <p:pRg st="2" end="2"/>
                                            </p:txEl>
                                          </p:spTgt>
                                        </p:tgtEl>
                                        <p:attrNameLst>
                                          <p:attrName>style.visibility</p:attrName>
                                        </p:attrNameLst>
                                      </p:cBhvr>
                                      <p:to>
                                        <p:strVal val="visible"/>
                                      </p:to>
                                    </p:set>
                                    <p:animEffect transition="in" filter="wipe(left)">
                                      <p:cBhvr>
                                        <p:cTn id="20" dur="2000"/>
                                        <p:tgtEl>
                                          <p:spTgt spid="15363">
                                            <p:txEl>
                                              <p:pRg st="2" end="2"/>
                                            </p:txEl>
                                          </p:spTgt>
                                        </p:tgtEl>
                                      </p:cBhvr>
                                    </p:animEffect>
                                  </p:childTnLst>
                                </p:cTn>
                              </p:par>
                            </p:childTnLst>
                          </p:cTn>
                        </p:par>
                        <p:par>
                          <p:cTn id="21" fill="hold" nodeType="afterGroup">
                            <p:stCondLst>
                              <p:cond delay="8500"/>
                            </p:stCondLst>
                            <p:childTnLst>
                              <p:par>
                                <p:cTn id="22" presetID="8" presetClass="entr" presetSubtype="32" fill="hold" nodeType="afterEffect">
                                  <p:stCondLst>
                                    <p:cond delay="0"/>
                                  </p:stCondLst>
                                  <p:childTnLst>
                                    <p:set>
                                      <p:cBhvr>
                                        <p:cTn id="23" dur="1" fill="hold">
                                          <p:stCondLst>
                                            <p:cond delay="0"/>
                                          </p:stCondLst>
                                        </p:cTn>
                                        <p:tgtEl>
                                          <p:spTgt spid="15364"/>
                                        </p:tgtEl>
                                        <p:attrNameLst>
                                          <p:attrName>style.visibility</p:attrName>
                                        </p:attrNameLst>
                                      </p:cBhvr>
                                      <p:to>
                                        <p:strVal val="visible"/>
                                      </p:to>
                                    </p:set>
                                    <p:animEffect transition="in" filter="diamond(out)">
                                      <p:cBhvr>
                                        <p:cTn id="24" dur="2000"/>
                                        <p:tgtEl>
                                          <p:spTgt spid="15364"/>
                                        </p:tgtEl>
                                      </p:cBhvr>
                                    </p:animEffect>
                                  </p:childTnLst>
                                </p:cTn>
                              </p:par>
                            </p:childTnLst>
                          </p:cTn>
                        </p:par>
                        <p:par>
                          <p:cTn id="25" fill="hold" nodeType="afterGroup">
                            <p:stCondLst>
                              <p:cond delay="10500"/>
                            </p:stCondLst>
                            <p:childTnLst>
                              <p:par>
                                <p:cTn id="26" presetID="22" presetClass="entr" presetSubtype="8" fill="hold" nodeType="afterEffect">
                                  <p:stCondLst>
                                    <p:cond delay="1000"/>
                                  </p:stCondLst>
                                  <p:childTnLst>
                                    <p:set>
                                      <p:cBhvr>
                                        <p:cTn id="27" dur="1" fill="hold">
                                          <p:stCondLst>
                                            <p:cond delay="0"/>
                                          </p:stCondLst>
                                        </p:cTn>
                                        <p:tgtEl>
                                          <p:spTgt spid="15363">
                                            <p:txEl>
                                              <p:pRg st="3" end="3"/>
                                            </p:txEl>
                                          </p:spTgt>
                                        </p:tgtEl>
                                        <p:attrNameLst>
                                          <p:attrName>style.visibility</p:attrName>
                                        </p:attrNameLst>
                                      </p:cBhvr>
                                      <p:to>
                                        <p:strVal val="visible"/>
                                      </p:to>
                                    </p:set>
                                    <p:animEffect transition="in" filter="wipe(left)">
                                      <p:cBhvr>
                                        <p:cTn id="28" dur="2000"/>
                                        <p:tgtEl>
                                          <p:spTgt spid="15363">
                                            <p:txEl>
                                              <p:pRg st="3" end="3"/>
                                            </p:txEl>
                                          </p:spTgt>
                                        </p:tgtEl>
                                      </p:cBhvr>
                                    </p:animEffect>
                                  </p:childTnLst>
                                </p:cTn>
                              </p:par>
                            </p:childTnLst>
                          </p:cTn>
                        </p:par>
                        <p:par>
                          <p:cTn id="29" fill="hold" nodeType="afterGroup">
                            <p:stCondLst>
                              <p:cond delay="13500"/>
                            </p:stCondLst>
                            <p:childTnLst>
                              <p:par>
                                <p:cTn id="30" presetID="22" presetClass="entr" presetSubtype="8" fill="hold" nodeType="afterEffect">
                                  <p:stCondLst>
                                    <p:cond delay="1000"/>
                                  </p:stCondLst>
                                  <p:childTnLst>
                                    <p:set>
                                      <p:cBhvr>
                                        <p:cTn id="31" dur="1" fill="hold">
                                          <p:stCondLst>
                                            <p:cond delay="0"/>
                                          </p:stCondLst>
                                        </p:cTn>
                                        <p:tgtEl>
                                          <p:spTgt spid="15363">
                                            <p:txEl>
                                              <p:pRg st="4" end="4"/>
                                            </p:txEl>
                                          </p:spTgt>
                                        </p:tgtEl>
                                        <p:attrNameLst>
                                          <p:attrName>style.visibility</p:attrName>
                                        </p:attrNameLst>
                                      </p:cBhvr>
                                      <p:to>
                                        <p:strVal val="visible"/>
                                      </p:to>
                                    </p:set>
                                    <p:animEffect transition="in" filter="wipe(left)">
                                      <p:cBhvr>
                                        <p:cTn id="32" dur="2000"/>
                                        <p:tgtEl>
                                          <p:spTgt spid="15363">
                                            <p:txEl>
                                              <p:pRg st="4" end="4"/>
                                            </p:txEl>
                                          </p:spTgt>
                                        </p:tgtEl>
                                      </p:cBhvr>
                                    </p:animEffect>
                                  </p:childTnLst>
                                </p:cTn>
                              </p:par>
                            </p:childTnLst>
                          </p:cTn>
                        </p:par>
                        <p:par>
                          <p:cTn id="33" fill="hold" nodeType="afterGroup">
                            <p:stCondLst>
                              <p:cond delay="16500"/>
                            </p:stCondLst>
                            <p:childTnLst>
                              <p:par>
                                <p:cTn id="34" presetID="22" presetClass="entr" presetSubtype="8" fill="hold" nodeType="afterEffect">
                                  <p:stCondLst>
                                    <p:cond delay="1000"/>
                                  </p:stCondLst>
                                  <p:childTnLst>
                                    <p:set>
                                      <p:cBhvr>
                                        <p:cTn id="35" dur="1" fill="hold">
                                          <p:stCondLst>
                                            <p:cond delay="0"/>
                                          </p:stCondLst>
                                        </p:cTn>
                                        <p:tgtEl>
                                          <p:spTgt spid="15363">
                                            <p:txEl>
                                              <p:pRg st="5" end="5"/>
                                            </p:txEl>
                                          </p:spTgt>
                                        </p:tgtEl>
                                        <p:attrNameLst>
                                          <p:attrName>style.visibility</p:attrName>
                                        </p:attrNameLst>
                                      </p:cBhvr>
                                      <p:to>
                                        <p:strVal val="visible"/>
                                      </p:to>
                                    </p:set>
                                    <p:animEffect transition="in" filter="wipe(left)">
                                      <p:cBhvr>
                                        <p:cTn id="36" dur="2000"/>
                                        <p:tgtEl>
                                          <p:spTgt spid="15363">
                                            <p:txEl>
                                              <p:pRg st="5" end="5"/>
                                            </p:txEl>
                                          </p:spTgt>
                                        </p:tgtEl>
                                      </p:cBhvr>
                                    </p:animEffect>
                                  </p:childTnLst>
                                </p:cTn>
                              </p:par>
                            </p:childTnLst>
                          </p:cTn>
                        </p:par>
                        <p:par>
                          <p:cTn id="37" fill="hold" nodeType="afterGroup">
                            <p:stCondLst>
                              <p:cond delay="19500"/>
                            </p:stCondLst>
                            <p:childTnLst>
                              <p:par>
                                <p:cTn id="38" presetID="22" presetClass="entr" presetSubtype="8" fill="hold" nodeType="afterEffect">
                                  <p:stCondLst>
                                    <p:cond delay="1000"/>
                                  </p:stCondLst>
                                  <p:childTnLst>
                                    <p:set>
                                      <p:cBhvr>
                                        <p:cTn id="39" dur="1" fill="hold">
                                          <p:stCondLst>
                                            <p:cond delay="0"/>
                                          </p:stCondLst>
                                        </p:cTn>
                                        <p:tgtEl>
                                          <p:spTgt spid="15363">
                                            <p:txEl>
                                              <p:pRg st="6" end="6"/>
                                            </p:txEl>
                                          </p:spTgt>
                                        </p:tgtEl>
                                        <p:attrNameLst>
                                          <p:attrName>style.visibility</p:attrName>
                                        </p:attrNameLst>
                                      </p:cBhvr>
                                      <p:to>
                                        <p:strVal val="visible"/>
                                      </p:to>
                                    </p:set>
                                    <p:animEffect transition="in" filter="wipe(left)">
                                      <p:cBhvr>
                                        <p:cTn id="40" dur="2000"/>
                                        <p:tgtEl>
                                          <p:spTgt spid="15363">
                                            <p:txEl>
                                              <p:pRg st="6" end="6"/>
                                            </p:txEl>
                                          </p:spTgt>
                                        </p:tgtEl>
                                      </p:cBhvr>
                                    </p:animEffect>
                                  </p:childTnLst>
                                </p:cTn>
                              </p:par>
                            </p:childTnLst>
                          </p:cTn>
                        </p:par>
                        <p:par>
                          <p:cTn id="41" fill="hold" nodeType="afterGroup">
                            <p:stCondLst>
                              <p:cond delay="22500"/>
                            </p:stCondLst>
                            <p:childTnLst>
                              <p:par>
                                <p:cTn id="42" presetID="22" presetClass="entr" presetSubtype="8" fill="hold" nodeType="afterEffect">
                                  <p:stCondLst>
                                    <p:cond delay="1000"/>
                                  </p:stCondLst>
                                  <p:childTnLst>
                                    <p:set>
                                      <p:cBhvr>
                                        <p:cTn id="43" dur="1" fill="hold">
                                          <p:stCondLst>
                                            <p:cond delay="0"/>
                                          </p:stCondLst>
                                        </p:cTn>
                                        <p:tgtEl>
                                          <p:spTgt spid="15363">
                                            <p:txEl>
                                              <p:pRg st="7" end="7"/>
                                            </p:txEl>
                                          </p:spTgt>
                                        </p:tgtEl>
                                        <p:attrNameLst>
                                          <p:attrName>style.visibility</p:attrName>
                                        </p:attrNameLst>
                                      </p:cBhvr>
                                      <p:to>
                                        <p:strVal val="visible"/>
                                      </p:to>
                                    </p:set>
                                    <p:animEffect transition="in" filter="wipe(left)">
                                      <p:cBhvr>
                                        <p:cTn id="44" dur="2000"/>
                                        <p:tgtEl>
                                          <p:spTgt spid="15363">
                                            <p:txEl>
                                              <p:pRg st="7" end="7"/>
                                            </p:txEl>
                                          </p:spTgt>
                                        </p:tgtEl>
                                      </p:cBhvr>
                                    </p:animEffect>
                                  </p:childTnLst>
                                </p:cTn>
                              </p:par>
                            </p:childTnLst>
                          </p:cTn>
                        </p:par>
                        <p:par>
                          <p:cTn id="45" fill="hold" nodeType="afterGroup">
                            <p:stCondLst>
                              <p:cond delay="25500"/>
                            </p:stCondLst>
                            <p:childTnLst>
                              <p:par>
                                <p:cTn id="46" presetID="8" presetClass="entr" presetSubtype="32" fill="hold" nodeType="afterEffect">
                                  <p:stCondLst>
                                    <p:cond delay="0"/>
                                  </p:stCondLst>
                                  <p:childTnLst>
                                    <p:set>
                                      <p:cBhvr>
                                        <p:cTn id="47" dur="1" fill="hold">
                                          <p:stCondLst>
                                            <p:cond delay="0"/>
                                          </p:stCondLst>
                                        </p:cTn>
                                        <p:tgtEl>
                                          <p:spTgt spid="15365"/>
                                        </p:tgtEl>
                                        <p:attrNameLst>
                                          <p:attrName>style.visibility</p:attrName>
                                        </p:attrNameLst>
                                      </p:cBhvr>
                                      <p:to>
                                        <p:strVal val="visible"/>
                                      </p:to>
                                    </p:set>
                                    <p:animEffect transition="in" filter="diamond(out)">
                                      <p:cBhvr>
                                        <p:cTn id="48" dur="2000"/>
                                        <p:tgtEl>
                                          <p:spTgt spid="15365"/>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0" presetClass="entr" presetSubtype="0" fill="hold" nodeType="click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fade">
                                      <p:cBhvr>
                                        <p:cTn id="53" dur="500"/>
                                        <p:tgtEl>
                                          <p:spTgt spid="2"/>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26" presetClass="path" presetSubtype="0" accel="50000" decel="50000" fill="hold" nodeType="clickEffect">
                                  <p:stCondLst>
                                    <p:cond delay="0"/>
                                  </p:stCondLst>
                                  <p:childTnLst>
                                    <p:animMotion origin="layout" path="M 0 0 C 0 0.033 0.027 0.06 0.06 0.06 C 0.099 0.06 0.113 0.03 0.119 0.012 L 0.125 -0.012 C 0.131 -0.03 0.146 -0.06 0.19 -0.06 C 0.218 -0.06 0.25 -0.033 0.25 0 C 0.25 0.033 0.218 0.06 0.19 0.06 C 0.146 0.06 0.131 0.03 0.125 0.012 L 0.119 -0.012 C 0.113 -0.03 0.099 -0.06 0.06 -0.06 C 0.027 -0.06 0 -0.033 0 0 Z" pathEditMode="relative" ptsTypes="">
                                      <p:cBhvr>
                                        <p:cTn id="57" dur="2000" fill="hold"/>
                                        <p:tgtEl>
                                          <p:spTgt spid="2"/>
                                        </p:tgtEl>
                                        <p:attrNameLst>
                                          <p:attrName>ppt_x</p:attrName>
                                          <p:attrName>ppt_y</p:attrName>
                                        </p:attrNameLst>
                                      </p:cBhvr>
                                    </p:animMotion>
                                  </p:childTnLst>
                                </p:cTn>
                              </p:par>
                            </p:childTnLst>
                          </p:cTn>
                        </p:par>
                      </p:childTnLst>
                    </p:cTn>
                  </p:par>
                  <p:par>
                    <p:cTn id="58" fill="hold" nodeType="clickPar">
                      <p:stCondLst>
                        <p:cond delay="indefinite"/>
                      </p:stCondLst>
                      <p:childTnLst>
                        <p:par>
                          <p:cTn id="59" fill="hold" nodeType="withGroup">
                            <p:stCondLst>
                              <p:cond delay="0"/>
                            </p:stCondLst>
                            <p:childTnLst>
                              <p:par>
                                <p:cTn id="60" presetID="31" presetClass="entr" presetSubtype="0" fill="hold" nodeType="clickEffect">
                                  <p:stCondLst>
                                    <p:cond delay="0"/>
                                  </p:stCondLst>
                                  <p:childTnLst>
                                    <p:set>
                                      <p:cBhvr>
                                        <p:cTn id="61" dur="1" fill="hold">
                                          <p:stCondLst>
                                            <p:cond delay="0"/>
                                          </p:stCondLst>
                                        </p:cTn>
                                        <p:tgtEl>
                                          <p:spTgt spid="9222"/>
                                        </p:tgtEl>
                                        <p:attrNameLst>
                                          <p:attrName>style.visibility</p:attrName>
                                        </p:attrNameLst>
                                      </p:cBhvr>
                                      <p:to>
                                        <p:strVal val="visible"/>
                                      </p:to>
                                    </p:set>
                                    <p:anim calcmode="lin" valueType="num">
                                      <p:cBhvr>
                                        <p:cTn id="62" dur="1000" fill="hold"/>
                                        <p:tgtEl>
                                          <p:spTgt spid="9222"/>
                                        </p:tgtEl>
                                        <p:attrNameLst>
                                          <p:attrName>ppt_w</p:attrName>
                                        </p:attrNameLst>
                                      </p:cBhvr>
                                      <p:tavLst>
                                        <p:tav tm="0">
                                          <p:val>
                                            <p:fltVal val="0"/>
                                          </p:val>
                                        </p:tav>
                                        <p:tav tm="100000">
                                          <p:val>
                                            <p:strVal val="#ppt_w"/>
                                          </p:val>
                                        </p:tav>
                                      </p:tavLst>
                                    </p:anim>
                                    <p:anim calcmode="lin" valueType="num">
                                      <p:cBhvr>
                                        <p:cTn id="63" dur="1000" fill="hold"/>
                                        <p:tgtEl>
                                          <p:spTgt spid="9222"/>
                                        </p:tgtEl>
                                        <p:attrNameLst>
                                          <p:attrName>ppt_h</p:attrName>
                                        </p:attrNameLst>
                                      </p:cBhvr>
                                      <p:tavLst>
                                        <p:tav tm="0">
                                          <p:val>
                                            <p:fltVal val="0"/>
                                          </p:val>
                                        </p:tav>
                                        <p:tav tm="100000">
                                          <p:val>
                                            <p:strVal val="#ppt_h"/>
                                          </p:val>
                                        </p:tav>
                                      </p:tavLst>
                                    </p:anim>
                                    <p:anim calcmode="lin" valueType="num">
                                      <p:cBhvr>
                                        <p:cTn id="64" dur="1000" fill="hold"/>
                                        <p:tgtEl>
                                          <p:spTgt spid="9222"/>
                                        </p:tgtEl>
                                        <p:attrNameLst>
                                          <p:attrName>style.rotation</p:attrName>
                                        </p:attrNameLst>
                                      </p:cBhvr>
                                      <p:tavLst>
                                        <p:tav tm="0">
                                          <p:val>
                                            <p:fltVal val="90"/>
                                          </p:val>
                                        </p:tav>
                                        <p:tav tm="100000">
                                          <p:val>
                                            <p:fltVal val="0"/>
                                          </p:val>
                                        </p:tav>
                                      </p:tavLst>
                                    </p:anim>
                                    <p:animEffect transition="in" filter="fade">
                                      <p:cBhvr>
                                        <p:cTn id="65" dur="1000"/>
                                        <p:tgtEl>
                                          <p:spTgt spid="9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88AEB5DB-7F11-B2FA-DC2B-BC1DF6536A36}"/>
              </a:ext>
            </a:extLst>
          </p:cNvPr>
          <p:cNvSpPr>
            <a:spLocks noChangeArrowheads="1"/>
          </p:cNvSpPr>
          <p:nvPr/>
        </p:nvSpPr>
        <p:spPr bwMode="auto">
          <a:xfrm>
            <a:off x="304800" y="3048000"/>
            <a:ext cx="533400" cy="457200"/>
          </a:xfrm>
          <a:prstGeom prst="ellipse">
            <a:avLst/>
          </a:prstGeom>
          <a:noFill/>
          <a:ln w="3175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en-US" altLang="en-US" sz="2400"/>
          </a:p>
        </p:txBody>
      </p:sp>
      <p:sp>
        <p:nvSpPr>
          <p:cNvPr id="130051" name="TextBox 5">
            <a:extLst>
              <a:ext uri="{FF2B5EF4-FFF2-40B4-BE49-F238E27FC236}">
                <a16:creationId xmlns:a16="http://schemas.microsoft.com/office/drawing/2014/main" id="{8DFDB456-91E1-1B23-21D9-1847D8335D30}"/>
              </a:ext>
            </a:extLst>
          </p:cNvPr>
          <p:cNvSpPr txBox="1">
            <a:spLocks noChangeArrowheads="1"/>
          </p:cNvSpPr>
          <p:nvPr/>
        </p:nvSpPr>
        <p:spPr bwMode="auto">
          <a:xfrm>
            <a:off x="1905000" y="304800"/>
            <a:ext cx="42306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4000" b="1"/>
              <a:t>An EOC Moment</a:t>
            </a:r>
          </a:p>
        </p:txBody>
      </p:sp>
      <p:sp>
        <p:nvSpPr>
          <p:cNvPr id="2" name="Rectangle 1">
            <a:extLst>
              <a:ext uri="{FF2B5EF4-FFF2-40B4-BE49-F238E27FC236}">
                <a16:creationId xmlns:a16="http://schemas.microsoft.com/office/drawing/2014/main" id="{4137E5F4-D5CE-731B-3457-A632A46D3E49}"/>
              </a:ext>
            </a:extLst>
          </p:cNvPr>
          <p:cNvSpPr/>
          <p:nvPr/>
        </p:nvSpPr>
        <p:spPr>
          <a:xfrm>
            <a:off x="304800" y="1536700"/>
            <a:ext cx="8610600" cy="2676525"/>
          </a:xfrm>
          <a:prstGeom prst="rect">
            <a:avLst/>
          </a:prstGeom>
        </p:spPr>
        <p:txBody>
          <a:bodyPr>
            <a:spAutoFit/>
          </a:bodyPr>
          <a:lstStyle/>
          <a:p>
            <a:pPr>
              <a:defRPr/>
            </a:pPr>
            <a:r>
              <a:rPr lang="en-US" dirty="0"/>
              <a:t>Theodore Roosevelt’s Square Deal and Woodrow Wilson’s New Freedom shared the goal of </a:t>
            </a:r>
          </a:p>
          <a:p>
            <a:pPr marL="457200" indent="-457200">
              <a:buFontTx/>
              <a:buAutoNum type="arabicParenBoth"/>
              <a:defRPr/>
            </a:pPr>
            <a:r>
              <a:rPr lang="en-US" dirty="0"/>
              <a:t>achieving equal rights for minority groups </a:t>
            </a:r>
          </a:p>
          <a:p>
            <a:pPr marL="457200" indent="-457200">
              <a:buFontTx/>
              <a:buAutoNum type="arabicParenBoth"/>
              <a:defRPr/>
            </a:pPr>
            <a:r>
              <a:rPr lang="en-US" dirty="0"/>
              <a:t>protecting the interests of big business </a:t>
            </a:r>
          </a:p>
          <a:p>
            <a:pPr marL="457200" indent="-457200">
              <a:buFontTx/>
              <a:buAutoNum type="arabicParenBoth"/>
              <a:defRPr/>
            </a:pPr>
            <a:r>
              <a:rPr lang="en-US" dirty="0"/>
              <a:t>strengthening federal regulatory power over large corporations </a:t>
            </a:r>
          </a:p>
          <a:p>
            <a:pPr marL="457200" indent="-457200">
              <a:buFontTx/>
              <a:buAutoNum type="arabicParenBoth"/>
              <a:defRPr/>
            </a:pPr>
            <a:r>
              <a:rPr lang="en-US" dirty="0"/>
              <a:t>instituting laissez-faire policies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extBox 5">
            <a:extLst>
              <a:ext uri="{FF2B5EF4-FFF2-40B4-BE49-F238E27FC236}">
                <a16:creationId xmlns:a16="http://schemas.microsoft.com/office/drawing/2014/main" id="{9414C79D-4CB8-5FAA-EC03-6A677BAA1480}"/>
              </a:ext>
            </a:extLst>
          </p:cNvPr>
          <p:cNvSpPr txBox="1">
            <a:spLocks noChangeArrowheads="1"/>
          </p:cNvSpPr>
          <p:nvPr/>
        </p:nvSpPr>
        <p:spPr bwMode="auto">
          <a:xfrm>
            <a:off x="1905000" y="304800"/>
            <a:ext cx="42306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4000" b="1"/>
              <a:t>An EOC Moment</a:t>
            </a:r>
          </a:p>
        </p:txBody>
      </p:sp>
      <p:sp>
        <p:nvSpPr>
          <p:cNvPr id="3" name="Rectangle 2">
            <a:extLst>
              <a:ext uri="{FF2B5EF4-FFF2-40B4-BE49-F238E27FC236}">
                <a16:creationId xmlns:a16="http://schemas.microsoft.com/office/drawing/2014/main" id="{935618FD-90E4-57BE-B370-01F71A02E3A6}"/>
              </a:ext>
            </a:extLst>
          </p:cNvPr>
          <p:cNvSpPr/>
          <p:nvPr/>
        </p:nvSpPr>
        <p:spPr>
          <a:xfrm>
            <a:off x="304800" y="1384300"/>
            <a:ext cx="8447088" cy="3784600"/>
          </a:xfrm>
          <a:prstGeom prst="rect">
            <a:avLst/>
          </a:prstGeom>
        </p:spPr>
        <p:txBody>
          <a:bodyPr>
            <a:spAutoFit/>
          </a:bodyPr>
          <a:lstStyle/>
          <a:p>
            <a:pPr algn="ctr">
              <a:defRPr/>
            </a:pPr>
            <a:r>
              <a:rPr lang="en-US" b="1" dirty="0"/>
              <a:t>“Income Tax Amendment Passes” </a:t>
            </a:r>
          </a:p>
          <a:p>
            <a:pPr algn="ctr">
              <a:defRPr/>
            </a:pPr>
            <a:r>
              <a:rPr lang="en-US" b="1" dirty="0"/>
              <a:t>“Congress Enacts Federal Reserve Act” </a:t>
            </a:r>
          </a:p>
          <a:p>
            <a:pPr algn="ctr">
              <a:defRPr/>
            </a:pPr>
            <a:r>
              <a:rPr lang="en-US" b="1" dirty="0"/>
              <a:t>“Pure Food and Drug Act Passed by Congress” </a:t>
            </a:r>
          </a:p>
          <a:p>
            <a:pPr>
              <a:defRPr/>
            </a:pPr>
            <a:endParaRPr lang="en-US" dirty="0"/>
          </a:p>
          <a:p>
            <a:pPr>
              <a:defRPr/>
            </a:pPr>
            <a:r>
              <a:rPr lang="en-US" dirty="0"/>
              <a:t>Which reform movement supported the actions described by these headlines? </a:t>
            </a:r>
          </a:p>
          <a:p>
            <a:pPr marL="457200" indent="-457200">
              <a:buFontTx/>
              <a:buAutoNum type="arabicParenBoth"/>
              <a:defRPr/>
            </a:pPr>
            <a:r>
              <a:rPr lang="en-US" dirty="0"/>
              <a:t>Progressive </a:t>
            </a:r>
          </a:p>
          <a:p>
            <a:pPr marL="457200" indent="-457200">
              <a:buFontTx/>
              <a:buAutoNum type="arabicParenBoth"/>
              <a:defRPr/>
            </a:pPr>
            <a:r>
              <a:rPr lang="en-US" dirty="0"/>
              <a:t>labor </a:t>
            </a:r>
          </a:p>
          <a:p>
            <a:pPr marL="457200" indent="-457200">
              <a:buFontTx/>
              <a:buAutoNum type="arabicParenBoth"/>
              <a:defRPr/>
            </a:pPr>
            <a:r>
              <a:rPr lang="en-US" dirty="0"/>
              <a:t>Prohibition </a:t>
            </a:r>
          </a:p>
          <a:p>
            <a:pPr marL="457200" indent="-457200">
              <a:buFontTx/>
              <a:buAutoNum type="arabicParenBoth"/>
              <a:defRPr/>
            </a:pPr>
            <a:r>
              <a:rPr lang="en-US" dirty="0"/>
              <a:t>conservation</a:t>
            </a:r>
          </a:p>
        </p:txBody>
      </p:sp>
      <p:sp>
        <p:nvSpPr>
          <p:cNvPr id="5" name="Oval 4">
            <a:extLst>
              <a:ext uri="{FF2B5EF4-FFF2-40B4-BE49-F238E27FC236}">
                <a16:creationId xmlns:a16="http://schemas.microsoft.com/office/drawing/2014/main" id="{D1715425-6E1A-2428-A50D-EEA625F63999}"/>
              </a:ext>
            </a:extLst>
          </p:cNvPr>
          <p:cNvSpPr>
            <a:spLocks noChangeArrowheads="1"/>
          </p:cNvSpPr>
          <p:nvPr/>
        </p:nvSpPr>
        <p:spPr bwMode="auto">
          <a:xfrm>
            <a:off x="304800" y="3581400"/>
            <a:ext cx="533400" cy="457200"/>
          </a:xfrm>
          <a:prstGeom prst="ellipse">
            <a:avLst/>
          </a:prstGeom>
          <a:noFill/>
          <a:ln w="3175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en-US" altLang="en-US" sz="2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extBox 5">
            <a:extLst>
              <a:ext uri="{FF2B5EF4-FFF2-40B4-BE49-F238E27FC236}">
                <a16:creationId xmlns:a16="http://schemas.microsoft.com/office/drawing/2014/main" id="{5AAA6A23-4557-8DB9-9425-99DFE9003523}"/>
              </a:ext>
            </a:extLst>
          </p:cNvPr>
          <p:cNvSpPr txBox="1">
            <a:spLocks noChangeArrowheads="1"/>
          </p:cNvSpPr>
          <p:nvPr/>
        </p:nvSpPr>
        <p:spPr bwMode="auto">
          <a:xfrm>
            <a:off x="1905000" y="304800"/>
            <a:ext cx="42306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4000" b="1"/>
              <a:t>An EOC Moment</a:t>
            </a:r>
          </a:p>
        </p:txBody>
      </p:sp>
      <p:pic>
        <p:nvPicPr>
          <p:cNvPr id="132099" name="Picture 1">
            <a:extLst>
              <a:ext uri="{FF2B5EF4-FFF2-40B4-BE49-F238E27FC236}">
                <a16:creationId xmlns:a16="http://schemas.microsoft.com/office/drawing/2014/main" id="{844E1FCD-A185-927E-4D93-441337C863C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52488" y="1143000"/>
            <a:ext cx="6375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a:extLst>
              <a:ext uri="{FF2B5EF4-FFF2-40B4-BE49-F238E27FC236}">
                <a16:creationId xmlns:a16="http://schemas.microsoft.com/office/drawing/2014/main" id="{F1712C0B-D480-9E8F-7897-19107BF5796F}"/>
              </a:ext>
            </a:extLst>
          </p:cNvPr>
          <p:cNvSpPr>
            <a:spLocks noChangeArrowheads="1"/>
          </p:cNvSpPr>
          <p:nvPr/>
        </p:nvSpPr>
        <p:spPr bwMode="auto">
          <a:xfrm>
            <a:off x="1389063" y="4638675"/>
            <a:ext cx="346075" cy="314325"/>
          </a:xfrm>
          <a:prstGeom prst="ellipse">
            <a:avLst/>
          </a:prstGeom>
          <a:noFill/>
          <a:ln w="3175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en-US" altLang="en-US" sz="2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itle 1">
            <a:extLst>
              <a:ext uri="{FF2B5EF4-FFF2-40B4-BE49-F238E27FC236}">
                <a16:creationId xmlns:a16="http://schemas.microsoft.com/office/drawing/2014/main" id="{61468151-C854-50F4-EEAA-0D617305C6CA}"/>
              </a:ext>
            </a:extLst>
          </p:cNvPr>
          <p:cNvSpPr>
            <a:spLocks noGrp="1" noChangeArrowheads="1"/>
          </p:cNvSpPr>
          <p:nvPr>
            <p:ph type="title"/>
          </p:nvPr>
        </p:nvSpPr>
        <p:spPr>
          <a:xfrm>
            <a:off x="152400" y="142658"/>
            <a:ext cx="8229600" cy="457200"/>
          </a:xfrm>
        </p:spPr>
        <p:txBody>
          <a:bodyPr/>
          <a:lstStyle/>
          <a:p>
            <a:r>
              <a:rPr lang="en-US" altLang="en-US" b="1" dirty="0"/>
              <a:t>DBQ or LEQ Prompt</a:t>
            </a:r>
          </a:p>
        </p:txBody>
      </p:sp>
      <p:sp>
        <p:nvSpPr>
          <p:cNvPr id="133123" name="Content Placeholder 2">
            <a:extLst>
              <a:ext uri="{FF2B5EF4-FFF2-40B4-BE49-F238E27FC236}">
                <a16:creationId xmlns:a16="http://schemas.microsoft.com/office/drawing/2014/main" id="{9B375FE3-0FF1-E229-F2C2-93065DC0FF44}"/>
              </a:ext>
            </a:extLst>
          </p:cNvPr>
          <p:cNvSpPr>
            <a:spLocks noGrp="1" noChangeArrowheads="1"/>
          </p:cNvSpPr>
          <p:nvPr>
            <p:ph idx="1"/>
          </p:nvPr>
        </p:nvSpPr>
        <p:spPr>
          <a:xfrm>
            <a:off x="0" y="607516"/>
            <a:ext cx="9144000" cy="838200"/>
          </a:xfrm>
        </p:spPr>
        <p:txBody>
          <a:bodyPr/>
          <a:lstStyle/>
          <a:p>
            <a:pPr marL="0" indent="0">
              <a:buNone/>
            </a:pPr>
            <a:r>
              <a:rPr lang="en-US" sz="2400" b="1" i="0" dirty="0">
                <a:solidFill>
                  <a:srgbClr val="FF0000"/>
                </a:solidFill>
                <a:effectLst/>
                <a:latin typeface="Roboto" panose="02000000000000000000" pitchFamily="2" charset="0"/>
              </a:rPr>
              <a:t>Evaluate the extent to which reform movements changed United States society in the period from 1877 to 1914.</a:t>
            </a:r>
            <a:endParaRPr lang="en-US" altLang="en-US" sz="2400" b="1" dirty="0">
              <a:solidFill>
                <a:srgbClr val="FF0000"/>
              </a:solidFill>
            </a:endParaRPr>
          </a:p>
        </p:txBody>
      </p:sp>
      <p:sp>
        <p:nvSpPr>
          <p:cNvPr id="2" name="TextBox 1">
            <a:extLst>
              <a:ext uri="{FF2B5EF4-FFF2-40B4-BE49-F238E27FC236}">
                <a16:creationId xmlns:a16="http://schemas.microsoft.com/office/drawing/2014/main" id="{B3724E4D-B68D-17D7-0C15-04075165F444}"/>
              </a:ext>
            </a:extLst>
          </p:cNvPr>
          <p:cNvSpPr txBox="1"/>
          <p:nvPr/>
        </p:nvSpPr>
        <p:spPr>
          <a:xfrm>
            <a:off x="-21522" y="2590800"/>
            <a:ext cx="9144001" cy="4154984"/>
          </a:xfrm>
          <a:prstGeom prst="rect">
            <a:avLst/>
          </a:prstGeom>
          <a:noFill/>
        </p:spPr>
        <p:txBody>
          <a:bodyPr wrap="square" rtlCol="0">
            <a:spAutoFit/>
          </a:bodyPr>
          <a:lstStyle/>
          <a:p>
            <a:r>
              <a:rPr lang="en-US" b="1" dirty="0">
                <a:solidFill>
                  <a:srgbClr val="FF0000"/>
                </a:solidFill>
              </a:rPr>
              <a:t>THESIS:</a:t>
            </a:r>
          </a:p>
          <a:p>
            <a:r>
              <a:rPr lang="en-US" dirty="0">
                <a:solidFill>
                  <a:srgbClr val="FF0000"/>
                </a:solidFill>
              </a:rPr>
              <a:t>The reform movements changed the United states society in the period 1877 through 1914 to a great extent because….</a:t>
            </a:r>
          </a:p>
          <a:p>
            <a:endParaRPr lang="en-US" dirty="0"/>
          </a:p>
          <a:p>
            <a:r>
              <a:rPr lang="en-US" dirty="0"/>
              <a:t>Cite 3 reasons.  Each reason becomes a body paragraph. Use the TEA method to build your paragraphs.</a:t>
            </a:r>
          </a:p>
          <a:p>
            <a:r>
              <a:rPr lang="en-US" b="1" dirty="0"/>
              <a:t>Topic Sentence</a:t>
            </a:r>
          </a:p>
          <a:p>
            <a:r>
              <a:rPr lang="en-US" b="1" dirty="0"/>
              <a:t>Evidence</a:t>
            </a:r>
            <a:r>
              <a:rPr lang="en-US" dirty="0"/>
              <a:t>- would come from your documents in a DBQ-HIPP the document.</a:t>
            </a:r>
          </a:p>
          <a:p>
            <a:r>
              <a:rPr lang="en-US" b="1" dirty="0"/>
              <a:t>Analysis</a:t>
            </a:r>
            <a:r>
              <a:rPr lang="en-US" dirty="0"/>
              <a:t>- would be the reason(s) why the document supports your thesis.</a:t>
            </a:r>
          </a:p>
        </p:txBody>
      </p:sp>
      <p:sp>
        <p:nvSpPr>
          <p:cNvPr id="3" name="Content Placeholder 2">
            <a:extLst>
              <a:ext uri="{FF2B5EF4-FFF2-40B4-BE49-F238E27FC236}">
                <a16:creationId xmlns:a16="http://schemas.microsoft.com/office/drawing/2014/main" id="{4706E8CC-FA80-2A95-ED7A-3EA112D39DD0}"/>
              </a:ext>
            </a:extLst>
          </p:cNvPr>
          <p:cNvSpPr txBox="1">
            <a:spLocks noChangeArrowheads="1"/>
          </p:cNvSpPr>
          <p:nvPr/>
        </p:nvSpPr>
        <p:spPr bwMode="auto">
          <a:xfrm>
            <a:off x="11052" y="1586725"/>
            <a:ext cx="91440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pPr>
            <a:r>
              <a:rPr lang="en-US" altLang="en-US" sz="2400" b="1" kern="0" dirty="0">
                <a:solidFill>
                  <a:srgbClr val="FF0000"/>
                </a:solidFill>
                <a:latin typeface="Roboto" panose="02000000000000000000" pitchFamily="2" charset="0"/>
              </a:rPr>
              <a:t>CONTEXT:  Ask yourself how did we get here?  What events occurred before 50-100 years prior that led to this circumstances.</a:t>
            </a:r>
            <a:endParaRPr lang="en-US" altLang="en-US" sz="2400" b="1" kern="0" dirty="0">
              <a:solidFill>
                <a:srgbClr val="FF0000"/>
              </a:solidFill>
            </a:endParaRPr>
          </a:p>
        </p:txBody>
      </p:sp>
      <p:sp>
        <p:nvSpPr>
          <p:cNvPr id="5" name="TextBox 4">
            <a:extLst>
              <a:ext uri="{FF2B5EF4-FFF2-40B4-BE49-F238E27FC236}">
                <a16:creationId xmlns:a16="http://schemas.microsoft.com/office/drawing/2014/main" id="{C8420E1A-03D1-786F-D5EB-6E106DE2BE35}"/>
              </a:ext>
            </a:extLst>
          </p:cNvPr>
          <p:cNvSpPr txBox="1"/>
          <p:nvPr/>
        </p:nvSpPr>
        <p:spPr>
          <a:xfrm>
            <a:off x="0" y="2047673"/>
            <a:ext cx="9155052" cy="4832092"/>
          </a:xfrm>
          <a:prstGeom prst="rect">
            <a:avLst/>
          </a:prstGeom>
          <a:solidFill>
            <a:schemeClr val="tx1">
              <a:lumMod val="65000"/>
              <a:lumOff val="35000"/>
            </a:schemeClr>
          </a:solidFill>
        </p:spPr>
        <p:txBody>
          <a:bodyPr wrap="square">
            <a:spAutoFit/>
          </a:bodyPr>
          <a:lstStyle/>
          <a:p>
            <a:pPr algn="l"/>
            <a:r>
              <a:rPr lang="en-US" sz="2800" b="1" i="0" dirty="0">
                <a:solidFill>
                  <a:srgbClr val="FFFF00"/>
                </a:solidFill>
                <a:effectLst/>
                <a:latin typeface="Roboto" panose="02000000000000000000" pitchFamily="2" charset="0"/>
              </a:rPr>
              <a:t>CONTEXT: </a:t>
            </a:r>
          </a:p>
          <a:p>
            <a:pPr algn="l"/>
            <a:r>
              <a:rPr lang="en-US" sz="2800" b="0" i="0" dirty="0">
                <a:solidFill>
                  <a:srgbClr val="FFFF00"/>
                </a:solidFill>
                <a:effectLst/>
                <a:latin typeface="Roboto" panose="02000000000000000000" pitchFamily="2" charset="0"/>
              </a:rPr>
              <a:t>The Civil War and the end of Reconstruction</a:t>
            </a:r>
          </a:p>
          <a:p>
            <a:pPr algn="l"/>
            <a:r>
              <a:rPr lang="en-US" sz="2800" b="0" i="0" dirty="0">
                <a:solidFill>
                  <a:srgbClr val="FFFF00"/>
                </a:solidFill>
                <a:effectLst/>
                <a:latin typeface="Roboto" panose="02000000000000000000" pitchFamily="2" charset="0"/>
              </a:rPr>
              <a:t>· Westward expansion of the United States</a:t>
            </a:r>
          </a:p>
          <a:p>
            <a:pPr algn="l"/>
            <a:r>
              <a:rPr lang="en-US" sz="2800" b="0" i="0" dirty="0">
                <a:solidFill>
                  <a:srgbClr val="FFFF00"/>
                </a:solidFill>
                <a:effectLst/>
                <a:latin typeface="Roboto" panose="02000000000000000000" pitchFamily="2" charset="0"/>
              </a:rPr>
              <a:t>· The rise of Jim Crow segregation in the South and of other forms of racial discrimination throughout the United States</a:t>
            </a:r>
          </a:p>
          <a:p>
            <a:pPr algn="l"/>
            <a:r>
              <a:rPr lang="en-US" sz="2800" b="1" i="1" dirty="0">
                <a:solidFill>
                  <a:srgbClr val="FFFF00"/>
                </a:solidFill>
                <a:effectLst/>
                <a:latin typeface="Roboto" panose="02000000000000000000" pitchFamily="2" charset="0"/>
              </a:rPr>
              <a:t>· The rise of large-scale industrialization</a:t>
            </a:r>
          </a:p>
          <a:p>
            <a:pPr algn="l"/>
            <a:r>
              <a:rPr lang="en-US" sz="2800" b="0" i="0" dirty="0">
                <a:solidFill>
                  <a:srgbClr val="FFFF00"/>
                </a:solidFill>
                <a:effectLst/>
                <a:latin typeface="Roboto" panose="02000000000000000000" pitchFamily="2" charset="0"/>
              </a:rPr>
              <a:t>· </a:t>
            </a:r>
            <a:r>
              <a:rPr lang="en-US" sz="2800" b="1" i="1" dirty="0">
                <a:solidFill>
                  <a:srgbClr val="FFFF00"/>
                </a:solidFill>
                <a:effectLst/>
                <a:latin typeface="Roboto" panose="02000000000000000000" pitchFamily="2" charset="0"/>
              </a:rPr>
              <a:t>Urbanization and the growth of cities</a:t>
            </a:r>
          </a:p>
          <a:p>
            <a:pPr algn="l"/>
            <a:r>
              <a:rPr lang="en-US" sz="2800" b="1" i="1" dirty="0">
                <a:solidFill>
                  <a:srgbClr val="FFFF00"/>
                </a:solidFill>
                <a:effectLst/>
                <a:latin typeface="Roboto" panose="02000000000000000000" pitchFamily="2" charset="0"/>
              </a:rPr>
              <a:t>· Large-scale immigration from Europe</a:t>
            </a:r>
          </a:p>
          <a:p>
            <a:pPr algn="l"/>
            <a:r>
              <a:rPr lang="en-US" sz="2800" b="0" i="0" dirty="0">
                <a:solidFill>
                  <a:srgbClr val="FFFF00"/>
                </a:solidFill>
                <a:effectLst/>
                <a:latin typeface="Roboto" panose="02000000000000000000" pitchFamily="2" charset="0"/>
              </a:rPr>
              <a:t>· Second Great Awakening and the Antebellum reform movements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1" nodeType="clickEffect">
                                  <p:stCondLst>
                                    <p:cond delay="0"/>
                                  </p:stCondLst>
                                  <p:childTnLst>
                                    <p:animEffect transition="out" filter="fade">
                                      <p:cBhvr>
                                        <p:cTn id="13" dur="1000"/>
                                        <p:tgtEl>
                                          <p:spTgt spid="5"/>
                                        </p:tgtEl>
                                      </p:cBhvr>
                                    </p:animEffect>
                                    <p:anim calcmode="lin" valueType="num">
                                      <p:cBhvr>
                                        <p:cTn id="14" dur="1000"/>
                                        <p:tgtEl>
                                          <p:spTgt spid="5"/>
                                        </p:tgtEl>
                                        <p:attrNameLst>
                                          <p:attrName>ppt_x</p:attrName>
                                        </p:attrNameLst>
                                      </p:cBhvr>
                                      <p:tavLst>
                                        <p:tav tm="0">
                                          <p:val>
                                            <p:strVal val="ppt_x"/>
                                          </p:val>
                                        </p:tav>
                                        <p:tav tm="100000">
                                          <p:val>
                                            <p:strVal val="ppt_x"/>
                                          </p:val>
                                        </p:tav>
                                      </p:tavLst>
                                    </p:anim>
                                    <p:anim calcmode="lin" valueType="num">
                                      <p:cBhvr>
                                        <p:cTn id="15" dur="1000"/>
                                        <p:tgtEl>
                                          <p:spTgt spid="5"/>
                                        </p:tgtEl>
                                        <p:attrNameLst>
                                          <p:attrName>ppt_y</p:attrName>
                                        </p:attrNameLst>
                                      </p:cBhvr>
                                      <p:tavLst>
                                        <p:tav tm="0">
                                          <p:val>
                                            <p:strVal val="ppt_y"/>
                                          </p:val>
                                        </p:tav>
                                        <p:tav tm="100000">
                                          <p:val>
                                            <p:strVal val="ppt_y+.1"/>
                                          </p:val>
                                        </p:tav>
                                      </p:tavLst>
                                    </p:anim>
                                    <p:set>
                                      <p:cBhvr>
                                        <p:cTn id="16"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a:extLst>
              <a:ext uri="{FF2B5EF4-FFF2-40B4-BE49-F238E27FC236}">
                <a16:creationId xmlns:a16="http://schemas.microsoft.com/office/drawing/2014/main" id="{3873153C-8611-1B29-5766-C361CA6D8CE5}"/>
              </a:ext>
            </a:extLst>
          </p:cNvPr>
          <p:cNvSpPr>
            <a:spLocks noGrp="1" noChangeArrowheads="1"/>
          </p:cNvSpPr>
          <p:nvPr>
            <p:ph type="title"/>
          </p:nvPr>
        </p:nvSpPr>
        <p:spPr>
          <a:xfrm>
            <a:off x="304800" y="76200"/>
            <a:ext cx="8229600" cy="533400"/>
          </a:xfrm>
        </p:spPr>
        <p:txBody>
          <a:bodyPr/>
          <a:lstStyle/>
          <a:p>
            <a:r>
              <a:rPr lang="en-US" altLang="en-US" sz="3600" b="1" dirty="0"/>
              <a:t>American Literature and Art</a:t>
            </a:r>
          </a:p>
        </p:txBody>
      </p:sp>
      <p:sp>
        <p:nvSpPr>
          <p:cNvPr id="58371" name="Content Placeholder 2">
            <a:extLst>
              <a:ext uri="{FF2B5EF4-FFF2-40B4-BE49-F238E27FC236}">
                <a16:creationId xmlns:a16="http://schemas.microsoft.com/office/drawing/2014/main" id="{B1472B41-D243-901E-AC25-2C58D1F43825}"/>
              </a:ext>
            </a:extLst>
          </p:cNvPr>
          <p:cNvSpPr>
            <a:spLocks noGrp="1" noChangeArrowheads="1"/>
          </p:cNvSpPr>
          <p:nvPr>
            <p:ph idx="1"/>
          </p:nvPr>
        </p:nvSpPr>
        <p:spPr>
          <a:xfrm>
            <a:off x="76200" y="1371600"/>
            <a:ext cx="5334000" cy="5181600"/>
          </a:xfrm>
        </p:spPr>
        <p:txBody>
          <a:bodyPr/>
          <a:lstStyle/>
          <a:p>
            <a:r>
              <a:rPr lang="en-US" altLang="en-US" sz="2400" dirty="0"/>
              <a:t>The late 19</a:t>
            </a:r>
            <a:r>
              <a:rPr lang="en-US" altLang="en-US" sz="2400" baseline="30000" dirty="0"/>
              <a:t>th</a:t>
            </a:r>
            <a:r>
              <a:rPr lang="en-US" altLang="en-US" sz="2400" dirty="0"/>
              <a:t> century was one of the most fertile period of American literature.</a:t>
            </a:r>
          </a:p>
          <a:p>
            <a:r>
              <a:rPr lang="en-US" altLang="en-US" sz="2400" dirty="0"/>
              <a:t>As industrialization increased the U.S. grew, so did the middle class.</a:t>
            </a:r>
          </a:p>
          <a:p>
            <a:r>
              <a:rPr lang="en-US" altLang="en-US" sz="2400" dirty="0"/>
              <a:t>As literacy rates rose so did an interest in reading.</a:t>
            </a:r>
          </a:p>
          <a:p>
            <a:r>
              <a:rPr lang="en-US" altLang="en-US" sz="2400" dirty="0"/>
              <a:t>Newspapers, magazines, and ‘dime’ novels created a market for literary works.</a:t>
            </a:r>
          </a:p>
        </p:txBody>
      </p:sp>
      <p:pic>
        <p:nvPicPr>
          <p:cNvPr id="58372" name="Picture 2">
            <a:extLst>
              <a:ext uri="{FF2B5EF4-FFF2-40B4-BE49-F238E27FC236}">
                <a16:creationId xmlns:a16="http://schemas.microsoft.com/office/drawing/2014/main" id="{AF16F33E-541F-656A-C79E-F736D2553D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9775" y="1447800"/>
            <a:ext cx="3114675"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8370"/>
                                        </p:tgtEl>
                                        <p:attrNameLst>
                                          <p:attrName>style.visibility</p:attrName>
                                        </p:attrNameLst>
                                      </p:cBhvr>
                                      <p:to>
                                        <p:strVal val="visible"/>
                                      </p:to>
                                    </p:set>
                                    <p:animEffect transition="in" filter="fade">
                                      <p:cBhvr>
                                        <p:cTn id="7" dur="1000"/>
                                        <p:tgtEl>
                                          <p:spTgt spid="58370"/>
                                        </p:tgtEl>
                                      </p:cBhvr>
                                    </p:animEffect>
                                    <p:anim calcmode="lin" valueType="num">
                                      <p:cBhvr>
                                        <p:cTn id="8" dur="1000" fill="hold"/>
                                        <p:tgtEl>
                                          <p:spTgt spid="58370"/>
                                        </p:tgtEl>
                                        <p:attrNameLst>
                                          <p:attrName>ppt_x</p:attrName>
                                        </p:attrNameLst>
                                      </p:cBhvr>
                                      <p:tavLst>
                                        <p:tav tm="0">
                                          <p:val>
                                            <p:strVal val="#ppt_x"/>
                                          </p:val>
                                        </p:tav>
                                        <p:tav tm="100000">
                                          <p:val>
                                            <p:strVal val="#ppt_x"/>
                                          </p:val>
                                        </p:tav>
                                      </p:tavLst>
                                    </p:anim>
                                    <p:anim calcmode="lin" valueType="num">
                                      <p:cBhvr>
                                        <p:cTn id="9" dur="1000" fill="hold"/>
                                        <p:tgtEl>
                                          <p:spTgt spid="58370"/>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4" presetClass="entr" presetSubtype="32" fill="hold" nodeType="afterEffect">
                                  <p:stCondLst>
                                    <p:cond delay="0"/>
                                  </p:stCondLst>
                                  <p:childTnLst>
                                    <p:set>
                                      <p:cBhvr>
                                        <p:cTn id="12" dur="1" fill="hold">
                                          <p:stCondLst>
                                            <p:cond delay="0"/>
                                          </p:stCondLst>
                                        </p:cTn>
                                        <p:tgtEl>
                                          <p:spTgt spid="58372"/>
                                        </p:tgtEl>
                                        <p:attrNameLst>
                                          <p:attrName>style.visibility</p:attrName>
                                        </p:attrNameLst>
                                      </p:cBhvr>
                                      <p:to>
                                        <p:strVal val="visible"/>
                                      </p:to>
                                    </p:set>
                                    <p:animEffect transition="in" filter="box(out)">
                                      <p:cBhvr>
                                        <p:cTn id="13" dur="2000"/>
                                        <p:tgtEl>
                                          <p:spTgt spid="58372"/>
                                        </p:tgtEl>
                                      </p:cBhvr>
                                    </p:animEffect>
                                  </p:childTnLst>
                                </p:cTn>
                              </p:par>
                            </p:childTnLst>
                          </p:cTn>
                        </p:par>
                        <p:par>
                          <p:cTn id="14" fill="hold" nodeType="afterGroup">
                            <p:stCondLst>
                              <p:cond delay="3000"/>
                            </p:stCondLst>
                            <p:childTnLst>
                              <p:par>
                                <p:cTn id="15" presetID="22" presetClass="entr" presetSubtype="8" fill="hold" nodeType="afterEffect">
                                  <p:stCondLst>
                                    <p:cond delay="1000"/>
                                  </p:stCondLst>
                                  <p:childTnLst>
                                    <p:set>
                                      <p:cBhvr>
                                        <p:cTn id="16" dur="1" fill="hold">
                                          <p:stCondLst>
                                            <p:cond delay="0"/>
                                          </p:stCondLst>
                                        </p:cTn>
                                        <p:tgtEl>
                                          <p:spTgt spid="58371">
                                            <p:txEl>
                                              <p:pRg st="0" end="0"/>
                                            </p:txEl>
                                          </p:spTgt>
                                        </p:tgtEl>
                                        <p:attrNameLst>
                                          <p:attrName>style.visibility</p:attrName>
                                        </p:attrNameLst>
                                      </p:cBhvr>
                                      <p:to>
                                        <p:strVal val="visible"/>
                                      </p:to>
                                    </p:set>
                                    <p:animEffect transition="in" filter="wipe(left)">
                                      <p:cBhvr>
                                        <p:cTn id="17" dur="2000"/>
                                        <p:tgtEl>
                                          <p:spTgt spid="58371">
                                            <p:txEl>
                                              <p:pRg st="0" end="0"/>
                                            </p:txEl>
                                          </p:spTgt>
                                        </p:tgtEl>
                                      </p:cBhvr>
                                    </p:animEffect>
                                  </p:childTnLst>
                                </p:cTn>
                              </p:par>
                            </p:childTnLst>
                          </p:cTn>
                        </p:par>
                        <p:par>
                          <p:cTn id="18" fill="hold" nodeType="afterGroup">
                            <p:stCondLst>
                              <p:cond delay="6000"/>
                            </p:stCondLst>
                            <p:childTnLst>
                              <p:par>
                                <p:cTn id="19" presetID="22" presetClass="entr" presetSubtype="8" fill="hold" nodeType="afterEffect">
                                  <p:stCondLst>
                                    <p:cond delay="1000"/>
                                  </p:stCondLst>
                                  <p:childTnLst>
                                    <p:set>
                                      <p:cBhvr>
                                        <p:cTn id="20" dur="1" fill="hold">
                                          <p:stCondLst>
                                            <p:cond delay="0"/>
                                          </p:stCondLst>
                                        </p:cTn>
                                        <p:tgtEl>
                                          <p:spTgt spid="58371">
                                            <p:txEl>
                                              <p:pRg st="1" end="1"/>
                                            </p:txEl>
                                          </p:spTgt>
                                        </p:tgtEl>
                                        <p:attrNameLst>
                                          <p:attrName>style.visibility</p:attrName>
                                        </p:attrNameLst>
                                      </p:cBhvr>
                                      <p:to>
                                        <p:strVal val="visible"/>
                                      </p:to>
                                    </p:set>
                                    <p:animEffect transition="in" filter="wipe(left)">
                                      <p:cBhvr>
                                        <p:cTn id="21" dur="2000"/>
                                        <p:tgtEl>
                                          <p:spTgt spid="58371">
                                            <p:txEl>
                                              <p:pRg st="1" end="1"/>
                                            </p:txEl>
                                          </p:spTgt>
                                        </p:tgtEl>
                                      </p:cBhvr>
                                    </p:animEffect>
                                  </p:childTnLst>
                                </p:cTn>
                              </p:par>
                            </p:childTnLst>
                          </p:cTn>
                        </p:par>
                        <p:par>
                          <p:cTn id="22" fill="hold" nodeType="afterGroup">
                            <p:stCondLst>
                              <p:cond delay="9000"/>
                            </p:stCondLst>
                            <p:childTnLst>
                              <p:par>
                                <p:cTn id="23" presetID="22" presetClass="entr" presetSubtype="8" fill="hold" nodeType="afterEffect">
                                  <p:stCondLst>
                                    <p:cond delay="1000"/>
                                  </p:stCondLst>
                                  <p:childTnLst>
                                    <p:set>
                                      <p:cBhvr>
                                        <p:cTn id="24" dur="1" fill="hold">
                                          <p:stCondLst>
                                            <p:cond delay="0"/>
                                          </p:stCondLst>
                                        </p:cTn>
                                        <p:tgtEl>
                                          <p:spTgt spid="58371">
                                            <p:txEl>
                                              <p:pRg st="2" end="2"/>
                                            </p:txEl>
                                          </p:spTgt>
                                        </p:tgtEl>
                                        <p:attrNameLst>
                                          <p:attrName>style.visibility</p:attrName>
                                        </p:attrNameLst>
                                      </p:cBhvr>
                                      <p:to>
                                        <p:strVal val="visible"/>
                                      </p:to>
                                    </p:set>
                                    <p:animEffect transition="in" filter="wipe(left)">
                                      <p:cBhvr>
                                        <p:cTn id="25" dur="2000"/>
                                        <p:tgtEl>
                                          <p:spTgt spid="58371">
                                            <p:txEl>
                                              <p:pRg st="2" end="2"/>
                                            </p:txEl>
                                          </p:spTgt>
                                        </p:tgtEl>
                                      </p:cBhvr>
                                    </p:animEffect>
                                  </p:childTnLst>
                                </p:cTn>
                              </p:par>
                            </p:childTnLst>
                          </p:cTn>
                        </p:par>
                        <p:par>
                          <p:cTn id="26" fill="hold" nodeType="afterGroup">
                            <p:stCondLst>
                              <p:cond delay="12000"/>
                            </p:stCondLst>
                            <p:childTnLst>
                              <p:par>
                                <p:cTn id="27" presetID="22" presetClass="entr" presetSubtype="8" fill="hold" nodeType="afterEffect">
                                  <p:stCondLst>
                                    <p:cond delay="1000"/>
                                  </p:stCondLst>
                                  <p:childTnLst>
                                    <p:set>
                                      <p:cBhvr>
                                        <p:cTn id="28" dur="1" fill="hold">
                                          <p:stCondLst>
                                            <p:cond delay="0"/>
                                          </p:stCondLst>
                                        </p:cTn>
                                        <p:tgtEl>
                                          <p:spTgt spid="58371">
                                            <p:txEl>
                                              <p:pRg st="3" end="3"/>
                                            </p:txEl>
                                          </p:spTgt>
                                        </p:tgtEl>
                                        <p:attrNameLst>
                                          <p:attrName>style.visibility</p:attrName>
                                        </p:attrNameLst>
                                      </p:cBhvr>
                                      <p:to>
                                        <p:strVal val="visible"/>
                                      </p:to>
                                    </p:set>
                                    <p:animEffect transition="in" filter="wipe(left)">
                                      <p:cBhvr>
                                        <p:cTn id="29" dur="2000"/>
                                        <p:tgtEl>
                                          <p:spTgt spid="5837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0"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a:extLst>
              <a:ext uri="{FF2B5EF4-FFF2-40B4-BE49-F238E27FC236}">
                <a16:creationId xmlns:a16="http://schemas.microsoft.com/office/drawing/2014/main" id="{6C615F7D-26D8-08AD-844F-573C1A47C785}"/>
              </a:ext>
            </a:extLst>
          </p:cNvPr>
          <p:cNvSpPr>
            <a:spLocks noGrp="1" noChangeArrowheads="1"/>
          </p:cNvSpPr>
          <p:nvPr>
            <p:ph type="title"/>
          </p:nvPr>
        </p:nvSpPr>
        <p:spPr>
          <a:xfrm>
            <a:off x="457200" y="274638"/>
            <a:ext cx="8229600" cy="792162"/>
          </a:xfrm>
        </p:spPr>
        <p:txBody>
          <a:bodyPr/>
          <a:lstStyle/>
          <a:p>
            <a:r>
              <a:rPr lang="en-US" altLang="en-US"/>
              <a:t>American Literature and Art</a:t>
            </a:r>
          </a:p>
        </p:txBody>
      </p:sp>
      <p:sp>
        <p:nvSpPr>
          <p:cNvPr id="59395" name="Content Placeholder 2">
            <a:extLst>
              <a:ext uri="{FF2B5EF4-FFF2-40B4-BE49-F238E27FC236}">
                <a16:creationId xmlns:a16="http://schemas.microsoft.com/office/drawing/2014/main" id="{B6296E46-AA35-42F7-C092-A17188BC5998}"/>
              </a:ext>
            </a:extLst>
          </p:cNvPr>
          <p:cNvSpPr>
            <a:spLocks noGrp="1" noChangeArrowheads="1"/>
          </p:cNvSpPr>
          <p:nvPr>
            <p:ph idx="1"/>
          </p:nvPr>
        </p:nvSpPr>
        <p:spPr>
          <a:xfrm>
            <a:off x="152400" y="1219200"/>
            <a:ext cx="8610600" cy="4724400"/>
          </a:xfrm>
        </p:spPr>
        <p:txBody>
          <a:bodyPr/>
          <a:lstStyle/>
          <a:p>
            <a:r>
              <a:rPr lang="en-US" altLang="en-US" sz="2800"/>
              <a:t>Improvements in transportation and communications made it easier to travel and to share experiences.</a:t>
            </a:r>
          </a:p>
          <a:p>
            <a:r>
              <a:rPr lang="en-US" altLang="en-US" sz="2800"/>
              <a:t>American writers were strongly influence by European novelists.</a:t>
            </a:r>
          </a:p>
          <a:p>
            <a:r>
              <a:rPr lang="en-US" altLang="en-US" sz="2800" b="1">
                <a:solidFill>
                  <a:srgbClr val="CC0066"/>
                </a:solidFill>
              </a:rPr>
              <a:t>Realism</a:t>
            </a:r>
            <a:r>
              <a:rPr lang="en-US" altLang="en-US" sz="2800"/>
              <a:t> – showing things the way they really were!</a:t>
            </a:r>
          </a:p>
          <a:p>
            <a:r>
              <a:rPr lang="en-US" altLang="en-US" sz="2800"/>
              <a:t>Showed the impact of industrialization and social change on people.</a:t>
            </a:r>
          </a:p>
          <a:p>
            <a:r>
              <a:rPr lang="en-US" altLang="en-US" sz="2800"/>
              <a:t>Realists described life with as much detail as they could.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9394"/>
                                        </p:tgtEl>
                                        <p:attrNameLst>
                                          <p:attrName>style.visibility</p:attrName>
                                        </p:attrNameLst>
                                      </p:cBhvr>
                                      <p:to>
                                        <p:strVal val="visible"/>
                                      </p:to>
                                    </p:set>
                                    <p:animEffect transition="in" filter="fade">
                                      <p:cBhvr>
                                        <p:cTn id="7" dur="1000"/>
                                        <p:tgtEl>
                                          <p:spTgt spid="59394"/>
                                        </p:tgtEl>
                                      </p:cBhvr>
                                    </p:animEffect>
                                    <p:anim calcmode="lin" valueType="num">
                                      <p:cBhvr>
                                        <p:cTn id="8" dur="1000" fill="hold"/>
                                        <p:tgtEl>
                                          <p:spTgt spid="59394"/>
                                        </p:tgtEl>
                                        <p:attrNameLst>
                                          <p:attrName>ppt_x</p:attrName>
                                        </p:attrNameLst>
                                      </p:cBhvr>
                                      <p:tavLst>
                                        <p:tav tm="0">
                                          <p:val>
                                            <p:strVal val="#ppt_x"/>
                                          </p:val>
                                        </p:tav>
                                        <p:tav tm="100000">
                                          <p:val>
                                            <p:strVal val="#ppt_x"/>
                                          </p:val>
                                        </p:tav>
                                      </p:tavLst>
                                    </p:anim>
                                    <p:anim calcmode="lin" valueType="num">
                                      <p:cBhvr>
                                        <p:cTn id="9" dur="1000" fill="hold"/>
                                        <p:tgtEl>
                                          <p:spTgt spid="59394"/>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22" presetClass="entr" presetSubtype="8" fill="hold" nodeType="afterEffect">
                                  <p:stCondLst>
                                    <p:cond delay="1000"/>
                                  </p:stCondLst>
                                  <p:childTnLst>
                                    <p:set>
                                      <p:cBhvr>
                                        <p:cTn id="12" dur="1" fill="hold">
                                          <p:stCondLst>
                                            <p:cond delay="0"/>
                                          </p:stCondLst>
                                        </p:cTn>
                                        <p:tgtEl>
                                          <p:spTgt spid="59395">
                                            <p:txEl>
                                              <p:pRg st="0" end="0"/>
                                            </p:txEl>
                                          </p:spTgt>
                                        </p:tgtEl>
                                        <p:attrNameLst>
                                          <p:attrName>style.visibility</p:attrName>
                                        </p:attrNameLst>
                                      </p:cBhvr>
                                      <p:to>
                                        <p:strVal val="visible"/>
                                      </p:to>
                                    </p:set>
                                    <p:animEffect transition="in" filter="wipe(left)">
                                      <p:cBhvr>
                                        <p:cTn id="13" dur="2000"/>
                                        <p:tgtEl>
                                          <p:spTgt spid="59395">
                                            <p:txEl>
                                              <p:pRg st="0" end="0"/>
                                            </p:txEl>
                                          </p:spTgt>
                                        </p:tgtEl>
                                      </p:cBhvr>
                                    </p:animEffect>
                                  </p:childTnLst>
                                </p:cTn>
                              </p:par>
                            </p:childTnLst>
                          </p:cTn>
                        </p:par>
                        <p:par>
                          <p:cTn id="14" fill="hold" nodeType="afterGroup">
                            <p:stCondLst>
                              <p:cond delay="4000"/>
                            </p:stCondLst>
                            <p:childTnLst>
                              <p:par>
                                <p:cTn id="15" presetID="22" presetClass="entr" presetSubtype="8" fill="hold" nodeType="afterEffect">
                                  <p:stCondLst>
                                    <p:cond delay="1000"/>
                                  </p:stCondLst>
                                  <p:childTnLst>
                                    <p:set>
                                      <p:cBhvr>
                                        <p:cTn id="16" dur="1" fill="hold">
                                          <p:stCondLst>
                                            <p:cond delay="0"/>
                                          </p:stCondLst>
                                        </p:cTn>
                                        <p:tgtEl>
                                          <p:spTgt spid="59395">
                                            <p:txEl>
                                              <p:pRg st="1" end="1"/>
                                            </p:txEl>
                                          </p:spTgt>
                                        </p:tgtEl>
                                        <p:attrNameLst>
                                          <p:attrName>style.visibility</p:attrName>
                                        </p:attrNameLst>
                                      </p:cBhvr>
                                      <p:to>
                                        <p:strVal val="visible"/>
                                      </p:to>
                                    </p:set>
                                    <p:animEffect transition="in" filter="wipe(left)">
                                      <p:cBhvr>
                                        <p:cTn id="17" dur="2000"/>
                                        <p:tgtEl>
                                          <p:spTgt spid="59395">
                                            <p:txEl>
                                              <p:pRg st="1" end="1"/>
                                            </p:txEl>
                                          </p:spTgt>
                                        </p:tgtEl>
                                      </p:cBhvr>
                                    </p:animEffect>
                                  </p:childTnLst>
                                </p:cTn>
                              </p:par>
                            </p:childTnLst>
                          </p:cTn>
                        </p:par>
                        <p:par>
                          <p:cTn id="18" fill="hold" nodeType="afterGroup">
                            <p:stCondLst>
                              <p:cond delay="7000"/>
                            </p:stCondLst>
                            <p:childTnLst>
                              <p:par>
                                <p:cTn id="19" presetID="22" presetClass="entr" presetSubtype="8" fill="hold" nodeType="afterEffect">
                                  <p:stCondLst>
                                    <p:cond delay="1000"/>
                                  </p:stCondLst>
                                  <p:childTnLst>
                                    <p:set>
                                      <p:cBhvr>
                                        <p:cTn id="20" dur="1" fill="hold">
                                          <p:stCondLst>
                                            <p:cond delay="0"/>
                                          </p:stCondLst>
                                        </p:cTn>
                                        <p:tgtEl>
                                          <p:spTgt spid="59395">
                                            <p:txEl>
                                              <p:pRg st="2" end="2"/>
                                            </p:txEl>
                                          </p:spTgt>
                                        </p:tgtEl>
                                        <p:attrNameLst>
                                          <p:attrName>style.visibility</p:attrName>
                                        </p:attrNameLst>
                                      </p:cBhvr>
                                      <p:to>
                                        <p:strVal val="visible"/>
                                      </p:to>
                                    </p:set>
                                    <p:animEffect transition="in" filter="wipe(left)">
                                      <p:cBhvr>
                                        <p:cTn id="21" dur="2000"/>
                                        <p:tgtEl>
                                          <p:spTgt spid="59395">
                                            <p:txEl>
                                              <p:pRg st="2" end="2"/>
                                            </p:txEl>
                                          </p:spTgt>
                                        </p:tgtEl>
                                      </p:cBhvr>
                                    </p:animEffect>
                                  </p:childTnLst>
                                </p:cTn>
                              </p:par>
                            </p:childTnLst>
                          </p:cTn>
                        </p:par>
                        <p:par>
                          <p:cTn id="22" fill="hold" nodeType="afterGroup">
                            <p:stCondLst>
                              <p:cond delay="10000"/>
                            </p:stCondLst>
                            <p:childTnLst>
                              <p:par>
                                <p:cTn id="23" presetID="22" presetClass="entr" presetSubtype="8" fill="hold" nodeType="afterEffect">
                                  <p:stCondLst>
                                    <p:cond delay="1000"/>
                                  </p:stCondLst>
                                  <p:childTnLst>
                                    <p:set>
                                      <p:cBhvr>
                                        <p:cTn id="24" dur="1" fill="hold">
                                          <p:stCondLst>
                                            <p:cond delay="0"/>
                                          </p:stCondLst>
                                        </p:cTn>
                                        <p:tgtEl>
                                          <p:spTgt spid="59395">
                                            <p:txEl>
                                              <p:pRg st="3" end="3"/>
                                            </p:txEl>
                                          </p:spTgt>
                                        </p:tgtEl>
                                        <p:attrNameLst>
                                          <p:attrName>style.visibility</p:attrName>
                                        </p:attrNameLst>
                                      </p:cBhvr>
                                      <p:to>
                                        <p:strVal val="visible"/>
                                      </p:to>
                                    </p:set>
                                    <p:animEffect transition="in" filter="wipe(left)">
                                      <p:cBhvr>
                                        <p:cTn id="25" dur="2000"/>
                                        <p:tgtEl>
                                          <p:spTgt spid="59395">
                                            <p:txEl>
                                              <p:pRg st="3" end="3"/>
                                            </p:txEl>
                                          </p:spTgt>
                                        </p:tgtEl>
                                      </p:cBhvr>
                                    </p:animEffect>
                                  </p:childTnLst>
                                </p:cTn>
                              </p:par>
                            </p:childTnLst>
                          </p:cTn>
                        </p:par>
                        <p:par>
                          <p:cTn id="26" fill="hold" nodeType="afterGroup">
                            <p:stCondLst>
                              <p:cond delay="13000"/>
                            </p:stCondLst>
                            <p:childTnLst>
                              <p:par>
                                <p:cTn id="27" presetID="22" presetClass="entr" presetSubtype="8" fill="hold" nodeType="afterEffect">
                                  <p:stCondLst>
                                    <p:cond delay="1000"/>
                                  </p:stCondLst>
                                  <p:childTnLst>
                                    <p:set>
                                      <p:cBhvr>
                                        <p:cTn id="28" dur="1" fill="hold">
                                          <p:stCondLst>
                                            <p:cond delay="0"/>
                                          </p:stCondLst>
                                        </p:cTn>
                                        <p:tgtEl>
                                          <p:spTgt spid="59395">
                                            <p:txEl>
                                              <p:pRg st="4" end="4"/>
                                            </p:txEl>
                                          </p:spTgt>
                                        </p:tgtEl>
                                        <p:attrNameLst>
                                          <p:attrName>style.visibility</p:attrName>
                                        </p:attrNameLst>
                                      </p:cBhvr>
                                      <p:to>
                                        <p:strVal val="visible"/>
                                      </p:to>
                                    </p:set>
                                    <p:animEffect transition="in" filter="wipe(left)">
                                      <p:cBhvr>
                                        <p:cTn id="29" dur="2000"/>
                                        <p:tgtEl>
                                          <p:spTgt spid="5939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4"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itle 1">
            <a:extLst>
              <a:ext uri="{FF2B5EF4-FFF2-40B4-BE49-F238E27FC236}">
                <a16:creationId xmlns:a16="http://schemas.microsoft.com/office/drawing/2014/main" id="{A9D68019-10F1-37EE-5F23-96E876FC8F46}"/>
              </a:ext>
            </a:extLst>
          </p:cNvPr>
          <p:cNvSpPr>
            <a:spLocks noGrp="1" noChangeArrowheads="1"/>
          </p:cNvSpPr>
          <p:nvPr>
            <p:ph type="title"/>
          </p:nvPr>
        </p:nvSpPr>
        <p:spPr>
          <a:xfrm>
            <a:off x="304800" y="28575"/>
            <a:ext cx="8229600" cy="657225"/>
          </a:xfrm>
        </p:spPr>
        <p:txBody>
          <a:bodyPr/>
          <a:lstStyle/>
          <a:p>
            <a:r>
              <a:rPr lang="en-US" altLang="en-US" sz="3600" b="1" dirty="0"/>
              <a:t>Writers and Their Literature</a:t>
            </a:r>
          </a:p>
        </p:txBody>
      </p:sp>
      <p:sp>
        <p:nvSpPr>
          <p:cNvPr id="3" name="Content Placeholder 2">
            <a:extLst>
              <a:ext uri="{FF2B5EF4-FFF2-40B4-BE49-F238E27FC236}">
                <a16:creationId xmlns:a16="http://schemas.microsoft.com/office/drawing/2014/main" id="{7EEEBC0D-3A7D-8CE4-AB7A-C9F1CD057F5D}"/>
              </a:ext>
            </a:extLst>
          </p:cNvPr>
          <p:cNvSpPr>
            <a:spLocks noGrp="1" noChangeArrowheads="1"/>
          </p:cNvSpPr>
          <p:nvPr>
            <p:ph idx="1"/>
          </p:nvPr>
        </p:nvSpPr>
        <p:spPr>
          <a:xfrm>
            <a:off x="33338" y="1060450"/>
            <a:ext cx="5562600" cy="5715000"/>
          </a:xfrm>
        </p:spPr>
        <p:txBody>
          <a:bodyPr/>
          <a:lstStyle/>
          <a:p>
            <a:r>
              <a:rPr lang="en-US" altLang="en-US" sz="2600" b="1"/>
              <a:t>Horatio Alger </a:t>
            </a:r>
            <a:r>
              <a:rPr lang="en-US" altLang="en-US" sz="2600"/>
              <a:t>– famous for his ‘Ragged Dick’ novels about a poor boy who improves his life by hard work.</a:t>
            </a:r>
          </a:p>
          <a:p>
            <a:r>
              <a:rPr lang="en-US" altLang="en-US" sz="2600" b="1"/>
              <a:t>Mark Twain </a:t>
            </a:r>
            <a:r>
              <a:rPr lang="en-US" altLang="en-US" sz="2600"/>
              <a:t>– Civil War era novels discuss slavery and society. Books like Tom Sawyer and Huckleberry Finn.</a:t>
            </a:r>
          </a:p>
          <a:p>
            <a:r>
              <a:rPr lang="en-US" altLang="en-US" sz="2600" b="1"/>
              <a:t>William Dean Howells </a:t>
            </a:r>
            <a:r>
              <a:rPr lang="en-US" altLang="en-US" sz="2600"/>
              <a:t>– magazine editor who describes struggles of the ‘new’ rich to find acceptance in established society.</a:t>
            </a:r>
          </a:p>
        </p:txBody>
      </p:sp>
      <p:pic>
        <p:nvPicPr>
          <p:cNvPr id="73730" name="Picture 2">
            <a:extLst>
              <a:ext uri="{FF2B5EF4-FFF2-40B4-BE49-F238E27FC236}">
                <a16:creationId xmlns:a16="http://schemas.microsoft.com/office/drawing/2014/main" id="{4CCECCD7-F190-B451-43B6-F1EFA7AAF9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5938" y="990600"/>
            <a:ext cx="1614487"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2" name="Picture 4">
            <a:extLst>
              <a:ext uri="{FF2B5EF4-FFF2-40B4-BE49-F238E27FC236}">
                <a16:creationId xmlns:a16="http://schemas.microsoft.com/office/drawing/2014/main" id="{31A11303-1320-0E58-DA42-63911F9222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0438" y="2667000"/>
            <a:ext cx="16383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4" name="Picture 6">
            <a:extLst>
              <a:ext uri="{FF2B5EF4-FFF2-40B4-BE49-F238E27FC236}">
                <a16:creationId xmlns:a16="http://schemas.microsoft.com/office/drawing/2014/main" id="{38270C7D-C3A9-A053-7273-7C1DF143BE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5925" y="4476750"/>
            <a:ext cx="17145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 presetClass="entr" presetSubtype="2" fill="hold" nodeType="withEffect">
                                  <p:stCondLst>
                                    <p:cond delay="0"/>
                                  </p:stCondLst>
                                  <p:childTnLst>
                                    <p:set>
                                      <p:cBhvr>
                                        <p:cTn id="9" dur="1" fill="hold">
                                          <p:stCondLst>
                                            <p:cond delay="0"/>
                                          </p:stCondLst>
                                        </p:cTn>
                                        <p:tgtEl>
                                          <p:spTgt spid="73730"/>
                                        </p:tgtEl>
                                        <p:attrNameLst>
                                          <p:attrName>style.visibility</p:attrName>
                                        </p:attrNameLst>
                                      </p:cBhvr>
                                      <p:to>
                                        <p:strVal val="visible"/>
                                      </p:to>
                                    </p:set>
                                    <p:anim calcmode="lin" valueType="num">
                                      <p:cBhvr additive="base">
                                        <p:cTn id="10" dur="500" fill="hold"/>
                                        <p:tgtEl>
                                          <p:spTgt spid="73730"/>
                                        </p:tgtEl>
                                        <p:attrNameLst>
                                          <p:attrName>ppt_x</p:attrName>
                                        </p:attrNameLst>
                                      </p:cBhvr>
                                      <p:tavLst>
                                        <p:tav tm="0">
                                          <p:val>
                                            <p:strVal val="1+#ppt_w/2"/>
                                          </p:val>
                                        </p:tav>
                                        <p:tav tm="100000">
                                          <p:val>
                                            <p:strVal val="#ppt_x"/>
                                          </p:val>
                                        </p:tav>
                                      </p:tavLst>
                                    </p:anim>
                                    <p:anim calcmode="lin" valueType="num">
                                      <p:cBhvr additive="base">
                                        <p:cTn id="11" dur="500" fill="hold"/>
                                        <p:tgtEl>
                                          <p:spTgt spid="73730"/>
                                        </p:tgtEl>
                                        <p:attrNameLst>
                                          <p:attrName>ppt_y</p:attrName>
                                        </p:attrNameLst>
                                      </p:cBhvr>
                                      <p:tavLst>
                                        <p:tav tm="0">
                                          <p:val>
                                            <p:strVal val="#ppt_y"/>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wipe(left)">
                                      <p:cBhvr>
                                        <p:cTn id="16" dur="500"/>
                                        <p:tgtEl>
                                          <p:spTgt spid="3">
                                            <p:txEl>
                                              <p:pRg st="1" end="1"/>
                                            </p:txEl>
                                          </p:spTgt>
                                        </p:tgtEl>
                                      </p:cBhvr>
                                    </p:animEffect>
                                  </p:childTnLst>
                                </p:cTn>
                              </p:par>
                              <p:par>
                                <p:cTn id="17" presetID="2" presetClass="entr" presetSubtype="2" fill="hold" nodeType="withEffect">
                                  <p:stCondLst>
                                    <p:cond delay="0"/>
                                  </p:stCondLst>
                                  <p:childTnLst>
                                    <p:set>
                                      <p:cBhvr>
                                        <p:cTn id="18" dur="1" fill="hold">
                                          <p:stCondLst>
                                            <p:cond delay="0"/>
                                          </p:stCondLst>
                                        </p:cTn>
                                        <p:tgtEl>
                                          <p:spTgt spid="73732"/>
                                        </p:tgtEl>
                                        <p:attrNameLst>
                                          <p:attrName>style.visibility</p:attrName>
                                        </p:attrNameLst>
                                      </p:cBhvr>
                                      <p:to>
                                        <p:strVal val="visible"/>
                                      </p:to>
                                    </p:set>
                                    <p:anim calcmode="lin" valueType="num">
                                      <p:cBhvr additive="base">
                                        <p:cTn id="19" dur="500" fill="hold"/>
                                        <p:tgtEl>
                                          <p:spTgt spid="73732"/>
                                        </p:tgtEl>
                                        <p:attrNameLst>
                                          <p:attrName>ppt_x</p:attrName>
                                        </p:attrNameLst>
                                      </p:cBhvr>
                                      <p:tavLst>
                                        <p:tav tm="0">
                                          <p:val>
                                            <p:strVal val="1+#ppt_w/2"/>
                                          </p:val>
                                        </p:tav>
                                        <p:tav tm="100000">
                                          <p:val>
                                            <p:strVal val="#ppt_x"/>
                                          </p:val>
                                        </p:tav>
                                      </p:tavLst>
                                    </p:anim>
                                    <p:anim calcmode="lin" valueType="num">
                                      <p:cBhvr additive="base">
                                        <p:cTn id="20" dur="500" fill="hold"/>
                                        <p:tgtEl>
                                          <p:spTgt spid="73732"/>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wipe(left)">
                                      <p:cBhvr>
                                        <p:cTn id="25" dur="500"/>
                                        <p:tgtEl>
                                          <p:spTgt spid="3">
                                            <p:txEl>
                                              <p:pRg st="2" end="2"/>
                                            </p:txEl>
                                          </p:spTgt>
                                        </p:tgtEl>
                                      </p:cBhvr>
                                    </p:animEffect>
                                  </p:childTnLst>
                                </p:cTn>
                              </p:par>
                              <p:par>
                                <p:cTn id="26" presetID="2" presetClass="entr" presetSubtype="2" fill="hold" nodeType="withEffect">
                                  <p:stCondLst>
                                    <p:cond delay="0"/>
                                  </p:stCondLst>
                                  <p:childTnLst>
                                    <p:set>
                                      <p:cBhvr>
                                        <p:cTn id="27" dur="1" fill="hold">
                                          <p:stCondLst>
                                            <p:cond delay="0"/>
                                          </p:stCondLst>
                                        </p:cTn>
                                        <p:tgtEl>
                                          <p:spTgt spid="73734"/>
                                        </p:tgtEl>
                                        <p:attrNameLst>
                                          <p:attrName>style.visibility</p:attrName>
                                        </p:attrNameLst>
                                      </p:cBhvr>
                                      <p:to>
                                        <p:strVal val="visible"/>
                                      </p:to>
                                    </p:set>
                                    <p:anim calcmode="lin" valueType="num">
                                      <p:cBhvr additive="base">
                                        <p:cTn id="28" dur="500" fill="hold"/>
                                        <p:tgtEl>
                                          <p:spTgt spid="73734"/>
                                        </p:tgtEl>
                                        <p:attrNameLst>
                                          <p:attrName>ppt_x</p:attrName>
                                        </p:attrNameLst>
                                      </p:cBhvr>
                                      <p:tavLst>
                                        <p:tav tm="0">
                                          <p:val>
                                            <p:strVal val="1+#ppt_w/2"/>
                                          </p:val>
                                        </p:tav>
                                        <p:tav tm="100000">
                                          <p:val>
                                            <p:strVal val="#ppt_x"/>
                                          </p:val>
                                        </p:tav>
                                      </p:tavLst>
                                    </p:anim>
                                    <p:anim calcmode="lin" valueType="num">
                                      <p:cBhvr additive="base">
                                        <p:cTn id="29" dur="500" fill="hold"/>
                                        <p:tgtEl>
                                          <p:spTgt spid="737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itle 1">
            <a:extLst>
              <a:ext uri="{FF2B5EF4-FFF2-40B4-BE49-F238E27FC236}">
                <a16:creationId xmlns:a16="http://schemas.microsoft.com/office/drawing/2014/main" id="{1D0F6007-682B-69A1-172E-93F990ABBDE1}"/>
              </a:ext>
            </a:extLst>
          </p:cNvPr>
          <p:cNvSpPr>
            <a:spLocks noGrp="1" noChangeArrowheads="1"/>
          </p:cNvSpPr>
          <p:nvPr>
            <p:ph type="title"/>
          </p:nvPr>
        </p:nvSpPr>
        <p:spPr>
          <a:xfrm>
            <a:off x="381000" y="104775"/>
            <a:ext cx="8229600" cy="868363"/>
          </a:xfrm>
        </p:spPr>
        <p:txBody>
          <a:bodyPr/>
          <a:lstStyle/>
          <a:p>
            <a:r>
              <a:rPr lang="en-US" altLang="en-US"/>
              <a:t>Writers and Their Literature</a:t>
            </a:r>
          </a:p>
        </p:txBody>
      </p:sp>
      <p:sp>
        <p:nvSpPr>
          <p:cNvPr id="3" name="Content Placeholder 2">
            <a:extLst>
              <a:ext uri="{FF2B5EF4-FFF2-40B4-BE49-F238E27FC236}">
                <a16:creationId xmlns:a16="http://schemas.microsoft.com/office/drawing/2014/main" id="{41624B49-1373-37D8-F4C9-34DA6EC8D91E}"/>
              </a:ext>
            </a:extLst>
          </p:cNvPr>
          <p:cNvSpPr>
            <a:spLocks noGrp="1" noChangeArrowheads="1"/>
          </p:cNvSpPr>
          <p:nvPr>
            <p:ph idx="1"/>
          </p:nvPr>
        </p:nvSpPr>
        <p:spPr>
          <a:xfrm>
            <a:off x="0" y="1143000"/>
            <a:ext cx="5257800" cy="4983163"/>
          </a:xfrm>
        </p:spPr>
        <p:txBody>
          <a:bodyPr/>
          <a:lstStyle/>
          <a:p>
            <a:r>
              <a:rPr lang="en-US" altLang="en-US" sz="2600" b="1"/>
              <a:t>Jack London </a:t>
            </a:r>
            <a:r>
              <a:rPr lang="en-US" altLang="en-US" sz="2600"/>
              <a:t>– ‘The Call of the Wild’, deals with conflict between civilization and nature.</a:t>
            </a:r>
          </a:p>
          <a:p>
            <a:endParaRPr lang="en-US" altLang="en-US" sz="2600"/>
          </a:p>
          <a:p>
            <a:r>
              <a:rPr lang="en-US" altLang="en-US" sz="2600" b="1"/>
              <a:t>Henry James </a:t>
            </a:r>
            <a:r>
              <a:rPr lang="en-US" altLang="en-US" sz="2600"/>
              <a:t>– ‘The Portrait of a Lady’ about the wealthy upper class and difference between America and Europe.</a:t>
            </a:r>
          </a:p>
          <a:p>
            <a:endParaRPr lang="en-US" altLang="en-US" sz="2600"/>
          </a:p>
          <a:p>
            <a:r>
              <a:rPr lang="en-US" altLang="en-US" sz="2600" b="1"/>
              <a:t>Kate Chopin </a:t>
            </a:r>
            <a:r>
              <a:rPr lang="en-US" altLang="en-US" sz="2600"/>
              <a:t>– scandalous book about love, passion, &amp; suicide.</a:t>
            </a:r>
          </a:p>
        </p:txBody>
      </p:sp>
      <p:pic>
        <p:nvPicPr>
          <p:cNvPr id="2" name="Picture 2">
            <a:extLst>
              <a:ext uri="{FF2B5EF4-FFF2-40B4-BE49-F238E27FC236}">
                <a16:creationId xmlns:a16="http://schemas.microsoft.com/office/drawing/2014/main" id="{BC30BA99-0D35-7567-E185-E3EF92CF43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91388" y="914400"/>
            <a:ext cx="1528762" cy="250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0" name="Picture 4">
            <a:extLst>
              <a:ext uri="{FF2B5EF4-FFF2-40B4-BE49-F238E27FC236}">
                <a16:creationId xmlns:a16="http://schemas.microsoft.com/office/drawing/2014/main" id="{E65BE5E6-74E9-9497-6ED7-C9A7A52FBF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2667000"/>
            <a:ext cx="1835150" cy="244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2" name="Picture 6">
            <a:extLst>
              <a:ext uri="{FF2B5EF4-FFF2-40B4-BE49-F238E27FC236}">
                <a16:creationId xmlns:a16="http://schemas.microsoft.com/office/drawing/2014/main" id="{91910AE6-2FC3-7CA5-2791-3A5643AAC4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91388" y="3949700"/>
            <a:ext cx="1624012" cy="263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 presetClass="entr" presetSubtype="2"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1+#ppt_w/2"/>
                                          </p:val>
                                        </p:tav>
                                        <p:tav tm="100000">
                                          <p:val>
                                            <p:strVal val="#ppt_x"/>
                                          </p:val>
                                        </p:tav>
                                      </p:tavLst>
                                    </p:anim>
                                    <p:anim calcmode="lin" valueType="num">
                                      <p:cBhvr additive="base">
                                        <p:cTn id="11"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wipe(left)">
                                      <p:cBhvr>
                                        <p:cTn id="16" dur="500"/>
                                        <p:tgtEl>
                                          <p:spTgt spid="3">
                                            <p:txEl>
                                              <p:pRg st="2" end="2"/>
                                            </p:txEl>
                                          </p:spTgt>
                                        </p:tgtEl>
                                      </p:cBhvr>
                                    </p:animEffect>
                                  </p:childTnLst>
                                </p:cTn>
                              </p:par>
                              <p:par>
                                <p:cTn id="17" presetID="2" presetClass="entr" presetSubtype="2" fill="hold" nodeType="withEffect">
                                  <p:stCondLst>
                                    <p:cond delay="0"/>
                                  </p:stCondLst>
                                  <p:childTnLst>
                                    <p:set>
                                      <p:cBhvr>
                                        <p:cTn id="18" dur="1" fill="hold">
                                          <p:stCondLst>
                                            <p:cond delay="0"/>
                                          </p:stCondLst>
                                        </p:cTn>
                                        <p:tgtEl>
                                          <p:spTgt spid="86020"/>
                                        </p:tgtEl>
                                        <p:attrNameLst>
                                          <p:attrName>style.visibility</p:attrName>
                                        </p:attrNameLst>
                                      </p:cBhvr>
                                      <p:to>
                                        <p:strVal val="visible"/>
                                      </p:to>
                                    </p:set>
                                    <p:anim calcmode="lin" valueType="num">
                                      <p:cBhvr additive="base">
                                        <p:cTn id="19" dur="500" fill="hold"/>
                                        <p:tgtEl>
                                          <p:spTgt spid="86020"/>
                                        </p:tgtEl>
                                        <p:attrNameLst>
                                          <p:attrName>ppt_x</p:attrName>
                                        </p:attrNameLst>
                                      </p:cBhvr>
                                      <p:tavLst>
                                        <p:tav tm="0">
                                          <p:val>
                                            <p:strVal val="1+#ppt_w/2"/>
                                          </p:val>
                                        </p:tav>
                                        <p:tav tm="100000">
                                          <p:val>
                                            <p:strVal val="#ppt_x"/>
                                          </p:val>
                                        </p:tav>
                                      </p:tavLst>
                                    </p:anim>
                                    <p:anim calcmode="lin" valueType="num">
                                      <p:cBhvr additive="base">
                                        <p:cTn id="20" dur="500" fill="hold"/>
                                        <p:tgtEl>
                                          <p:spTgt spid="86020"/>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wipe(left)">
                                      <p:cBhvr>
                                        <p:cTn id="25" dur="500"/>
                                        <p:tgtEl>
                                          <p:spTgt spid="3">
                                            <p:txEl>
                                              <p:pRg st="4" end="4"/>
                                            </p:txEl>
                                          </p:spTgt>
                                        </p:tgtEl>
                                      </p:cBhvr>
                                    </p:animEffect>
                                  </p:childTnLst>
                                </p:cTn>
                              </p:par>
                              <p:par>
                                <p:cTn id="26" presetID="2" presetClass="entr" presetSubtype="2" fill="hold" nodeType="withEffect">
                                  <p:stCondLst>
                                    <p:cond delay="0"/>
                                  </p:stCondLst>
                                  <p:childTnLst>
                                    <p:set>
                                      <p:cBhvr>
                                        <p:cTn id="27" dur="1" fill="hold">
                                          <p:stCondLst>
                                            <p:cond delay="0"/>
                                          </p:stCondLst>
                                        </p:cTn>
                                        <p:tgtEl>
                                          <p:spTgt spid="86022"/>
                                        </p:tgtEl>
                                        <p:attrNameLst>
                                          <p:attrName>style.visibility</p:attrName>
                                        </p:attrNameLst>
                                      </p:cBhvr>
                                      <p:to>
                                        <p:strVal val="visible"/>
                                      </p:to>
                                    </p:set>
                                    <p:anim calcmode="lin" valueType="num">
                                      <p:cBhvr additive="base">
                                        <p:cTn id="28" dur="500" fill="hold"/>
                                        <p:tgtEl>
                                          <p:spTgt spid="86022"/>
                                        </p:tgtEl>
                                        <p:attrNameLst>
                                          <p:attrName>ppt_x</p:attrName>
                                        </p:attrNameLst>
                                      </p:cBhvr>
                                      <p:tavLst>
                                        <p:tav tm="0">
                                          <p:val>
                                            <p:strVal val="1+#ppt_w/2"/>
                                          </p:val>
                                        </p:tav>
                                        <p:tav tm="100000">
                                          <p:val>
                                            <p:strVal val="#ppt_x"/>
                                          </p:val>
                                        </p:tav>
                                      </p:tavLst>
                                    </p:anim>
                                    <p:anim calcmode="lin" valueType="num">
                                      <p:cBhvr additive="base">
                                        <p:cTn id="29" dur="500" fill="hold"/>
                                        <p:tgtEl>
                                          <p:spTgt spid="860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itle 1">
            <a:extLst>
              <a:ext uri="{FF2B5EF4-FFF2-40B4-BE49-F238E27FC236}">
                <a16:creationId xmlns:a16="http://schemas.microsoft.com/office/drawing/2014/main" id="{27C8C8BE-6446-16FB-4D4B-F25620891CEC}"/>
              </a:ext>
            </a:extLst>
          </p:cNvPr>
          <p:cNvSpPr>
            <a:spLocks noGrp="1" noChangeArrowheads="1"/>
          </p:cNvSpPr>
          <p:nvPr>
            <p:ph type="title"/>
          </p:nvPr>
        </p:nvSpPr>
        <p:spPr>
          <a:xfrm>
            <a:off x="152400" y="0"/>
            <a:ext cx="7315200" cy="868363"/>
          </a:xfrm>
        </p:spPr>
        <p:txBody>
          <a:bodyPr/>
          <a:lstStyle/>
          <a:p>
            <a:r>
              <a:rPr lang="en-US" altLang="en-US"/>
              <a:t>Art in 19</a:t>
            </a:r>
            <a:r>
              <a:rPr lang="en-US" altLang="en-US" baseline="30000"/>
              <a:t>th</a:t>
            </a:r>
            <a:r>
              <a:rPr lang="en-US" altLang="en-US"/>
              <a:t> Century America</a:t>
            </a:r>
          </a:p>
        </p:txBody>
      </p:sp>
      <p:sp>
        <p:nvSpPr>
          <p:cNvPr id="3" name="Content Placeholder 2">
            <a:extLst>
              <a:ext uri="{FF2B5EF4-FFF2-40B4-BE49-F238E27FC236}">
                <a16:creationId xmlns:a16="http://schemas.microsoft.com/office/drawing/2014/main" id="{AF91644E-844B-020C-3B82-66F6213131F8}"/>
              </a:ext>
            </a:extLst>
          </p:cNvPr>
          <p:cNvSpPr>
            <a:spLocks noGrp="1" noChangeArrowheads="1"/>
          </p:cNvSpPr>
          <p:nvPr>
            <p:ph idx="1"/>
          </p:nvPr>
        </p:nvSpPr>
        <p:spPr>
          <a:xfrm>
            <a:off x="26988" y="1219200"/>
            <a:ext cx="5257800" cy="4876800"/>
          </a:xfrm>
        </p:spPr>
        <p:txBody>
          <a:bodyPr/>
          <a:lstStyle/>
          <a:p>
            <a:r>
              <a:rPr lang="en-US" altLang="en-US" sz="2600" b="1"/>
              <a:t>James McNeil Whistler </a:t>
            </a:r>
            <a:r>
              <a:rPr lang="en-US" altLang="en-US" sz="2600"/>
              <a:t>– famous for paintings of his mother, ‘Whistler’s Mother’.</a:t>
            </a:r>
          </a:p>
          <a:p>
            <a:endParaRPr lang="en-US" altLang="en-US" sz="2600"/>
          </a:p>
          <a:p>
            <a:r>
              <a:rPr lang="en-US" altLang="en-US" sz="2600" b="1"/>
              <a:t>Winslow Homer </a:t>
            </a:r>
            <a:r>
              <a:rPr lang="en-US" altLang="en-US" sz="2600"/>
              <a:t>– famous for scenes of the sea, boats, and coastlines.</a:t>
            </a:r>
          </a:p>
          <a:p>
            <a:endParaRPr lang="en-US" altLang="en-US" sz="2600"/>
          </a:p>
          <a:p>
            <a:r>
              <a:rPr lang="en-US" altLang="en-US" sz="2600" b="1"/>
              <a:t>Thomas Eakins </a:t>
            </a:r>
            <a:r>
              <a:rPr lang="en-US" altLang="en-US" sz="2600"/>
              <a:t>– portraits of the arts, sciences, and medicine</a:t>
            </a:r>
          </a:p>
          <a:p>
            <a:endParaRPr lang="en-US" altLang="en-US" sz="2600"/>
          </a:p>
        </p:txBody>
      </p:sp>
      <p:pic>
        <p:nvPicPr>
          <p:cNvPr id="2" name="Picture 2">
            <a:extLst>
              <a:ext uri="{FF2B5EF4-FFF2-40B4-BE49-F238E27FC236}">
                <a16:creationId xmlns:a16="http://schemas.microsoft.com/office/drawing/2014/main" id="{40CB51EC-EA55-2C59-D894-D2F6F7C6B7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5300" y="823913"/>
            <a:ext cx="2293938" cy="199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4" name="Picture 4">
            <a:extLst>
              <a:ext uri="{FF2B5EF4-FFF2-40B4-BE49-F238E27FC236}">
                <a16:creationId xmlns:a16="http://schemas.microsoft.com/office/drawing/2014/main" id="{D6E85A35-162E-39C9-430B-07F5FD6870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2438400"/>
            <a:ext cx="317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8" name="Picture 8">
            <a:extLst>
              <a:ext uri="{FF2B5EF4-FFF2-40B4-BE49-F238E27FC236}">
                <a16:creationId xmlns:a16="http://schemas.microsoft.com/office/drawing/2014/main" id="{85E9365A-8DF0-3D36-48A5-ECA2BC57E5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4075113"/>
            <a:ext cx="2159000" cy="279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 presetClass="entr" presetSubtype="2"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1+#ppt_w/2"/>
                                          </p:val>
                                        </p:tav>
                                        <p:tav tm="100000">
                                          <p:val>
                                            <p:strVal val="#ppt_x"/>
                                          </p:val>
                                        </p:tav>
                                      </p:tavLst>
                                    </p:anim>
                                    <p:anim calcmode="lin" valueType="num">
                                      <p:cBhvr additive="base">
                                        <p:cTn id="11"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wipe(left)">
                                      <p:cBhvr>
                                        <p:cTn id="16" dur="500"/>
                                        <p:tgtEl>
                                          <p:spTgt spid="3">
                                            <p:txEl>
                                              <p:pRg st="2" end="2"/>
                                            </p:txEl>
                                          </p:spTgt>
                                        </p:tgtEl>
                                      </p:cBhvr>
                                    </p:animEffect>
                                  </p:childTnLst>
                                </p:cTn>
                              </p:par>
                              <p:par>
                                <p:cTn id="17" presetID="2" presetClass="entr" presetSubtype="2" fill="hold" nodeType="withEffect">
                                  <p:stCondLst>
                                    <p:cond delay="0"/>
                                  </p:stCondLst>
                                  <p:childTnLst>
                                    <p:set>
                                      <p:cBhvr>
                                        <p:cTn id="18" dur="1" fill="hold">
                                          <p:stCondLst>
                                            <p:cond delay="0"/>
                                          </p:stCondLst>
                                        </p:cTn>
                                        <p:tgtEl>
                                          <p:spTgt spid="87044"/>
                                        </p:tgtEl>
                                        <p:attrNameLst>
                                          <p:attrName>style.visibility</p:attrName>
                                        </p:attrNameLst>
                                      </p:cBhvr>
                                      <p:to>
                                        <p:strVal val="visible"/>
                                      </p:to>
                                    </p:set>
                                    <p:anim calcmode="lin" valueType="num">
                                      <p:cBhvr additive="base">
                                        <p:cTn id="19" dur="500" fill="hold"/>
                                        <p:tgtEl>
                                          <p:spTgt spid="87044"/>
                                        </p:tgtEl>
                                        <p:attrNameLst>
                                          <p:attrName>ppt_x</p:attrName>
                                        </p:attrNameLst>
                                      </p:cBhvr>
                                      <p:tavLst>
                                        <p:tav tm="0">
                                          <p:val>
                                            <p:strVal val="1+#ppt_w/2"/>
                                          </p:val>
                                        </p:tav>
                                        <p:tav tm="100000">
                                          <p:val>
                                            <p:strVal val="#ppt_x"/>
                                          </p:val>
                                        </p:tav>
                                      </p:tavLst>
                                    </p:anim>
                                    <p:anim calcmode="lin" valueType="num">
                                      <p:cBhvr additive="base">
                                        <p:cTn id="20" dur="500" fill="hold"/>
                                        <p:tgtEl>
                                          <p:spTgt spid="87044"/>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wipe(left)">
                                      <p:cBhvr>
                                        <p:cTn id="25" dur="500"/>
                                        <p:tgtEl>
                                          <p:spTgt spid="3">
                                            <p:txEl>
                                              <p:pRg st="4" end="4"/>
                                            </p:txEl>
                                          </p:spTgt>
                                        </p:tgtEl>
                                      </p:cBhvr>
                                    </p:animEffect>
                                  </p:childTnLst>
                                </p:cTn>
                              </p:par>
                              <p:par>
                                <p:cTn id="26" presetID="2" presetClass="entr" presetSubtype="2" fill="hold" nodeType="withEffect">
                                  <p:stCondLst>
                                    <p:cond delay="0"/>
                                  </p:stCondLst>
                                  <p:childTnLst>
                                    <p:set>
                                      <p:cBhvr>
                                        <p:cTn id="27" dur="1" fill="hold">
                                          <p:stCondLst>
                                            <p:cond delay="0"/>
                                          </p:stCondLst>
                                        </p:cTn>
                                        <p:tgtEl>
                                          <p:spTgt spid="87048"/>
                                        </p:tgtEl>
                                        <p:attrNameLst>
                                          <p:attrName>style.visibility</p:attrName>
                                        </p:attrNameLst>
                                      </p:cBhvr>
                                      <p:to>
                                        <p:strVal val="visible"/>
                                      </p:to>
                                    </p:set>
                                    <p:anim calcmode="lin" valueType="num">
                                      <p:cBhvr additive="base">
                                        <p:cTn id="28" dur="500" fill="hold"/>
                                        <p:tgtEl>
                                          <p:spTgt spid="87048"/>
                                        </p:tgtEl>
                                        <p:attrNameLst>
                                          <p:attrName>ppt_x</p:attrName>
                                        </p:attrNameLst>
                                      </p:cBhvr>
                                      <p:tavLst>
                                        <p:tav tm="0">
                                          <p:val>
                                            <p:strVal val="1+#ppt_w/2"/>
                                          </p:val>
                                        </p:tav>
                                        <p:tav tm="100000">
                                          <p:val>
                                            <p:strVal val="#ppt_x"/>
                                          </p:val>
                                        </p:tav>
                                      </p:tavLst>
                                    </p:anim>
                                    <p:anim calcmode="lin" valueType="num">
                                      <p:cBhvr additive="base">
                                        <p:cTn id="29" dur="500" fill="hold"/>
                                        <p:tgtEl>
                                          <p:spTgt spid="870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itle 1">
            <a:extLst>
              <a:ext uri="{FF2B5EF4-FFF2-40B4-BE49-F238E27FC236}">
                <a16:creationId xmlns:a16="http://schemas.microsoft.com/office/drawing/2014/main" id="{A97183E2-CEBB-5C83-DA06-0AF3719231BB}"/>
              </a:ext>
            </a:extLst>
          </p:cNvPr>
          <p:cNvSpPr>
            <a:spLocks noGrp="1" noChangeArrowheads="1"/>
          </p:cNvSpPr>
          <p:nvPr>
            <p:ph type="title"/>
          </p:nvPr>
        </p:nvSpPr>
        <p:spPr>
          <a:xfrm>
            <a:off x="0" y="28575"/>
            <a:ext cx="8229600" cy="715963"/>
          </a:xfrm>
        </p:spPr>
        <p:txBody>
          <a:bodyPr/>
          <a:lstStyle/>
          <a:p>
            <a:r>
              <a:rPr lang="en-US" altLang="en-US"/>
              <a:t>Art in 19</a:t>
            </a:r>
            <a:r>
              <a:rPr lang="en-US" altLang="en-US" baseline="30000"/>
              <a:t>th</a:t>
            </a:r>
            <a:r>
              <a:rPr lang="en-US" altLang="en-US"/>
              <a:t> Century America</a:t>
            </a:r>
          </a:p>
        </p:txBody>
      </p:sp>
      <p:sp>
        <p:nvSpPr>
          <p:cNvPr id="3" name="Content Placeholder 2">
            <a:extLst>
              <a:ext uri="{FF2B5EF4-FFF2-40B4-BE49-F238E27FC236}">
                <a16:creationId xmlns:a16="http://schemas.microsoft.com/office/drawing/2014/main" id="{3231EB4C-2B46-3FB5-2377-60BE2DA846FD}"/>
              </a:ext>
            </a:extLst>
          </p:cNvPr>
          <p:cNvSpPr>
            <a:spLocks noGrp="1" noChangeArrowheads="1"/>
          </p:cNvSpPr>
          <p:nvPr>
            <p:ph idx="1"/>
          </p:nvPr>
        </p:nvSpPr>
        <p:spPr>
          <a:xfrm>
            <a:off x="228600" y="1066800"/>
            <a:ext cx="5105400" cy="5562600"/>
          </a:xfrm>
        </p:spPr>
        <p:txBody>
          <a:bodyPr/>
          <a:lstStyle/>
          <a:p>
            <a:r>
              <a:rPr lang="en-US" altLang="en-US" sz="2600" b="1"/>
              <a:t>Henry Ossawa Tanner </a:t>
            </a:r>
            <a:r>
              <a:rPr lang="en-US" altLang="en-US" sz="2600"/>
              <a:t>– early African American painter focused on everyday scenes.</a:t>
            </a:r>
          </a:p>
          <a:p>
            <a:endParaRPr lang="en-US" altLang="en-US" sz="2600"/>
          </a:p>
          <a:p>
            <a:r>
              <a:rPr lang="en-US" altLang="en-US" sz="2600" b="1"/>
              <a:t>Frederick Remington </a:t>
            </a:r>
            <a:r>
              <a:rPr lang="en-US" altLang="en-US" sz="2600"/>
              <a:t>– painted and sculpted cowboys, Indians, and romanticized views of the Western frontier.</a:t>
            </a:r>
          </a:p>
          <a:p>
            <a:endParaRPr lang="en-US" altLang="en-US" sz="2600"/>
          </a:p>
          <a:p>
            <a:r>
              <a:rPr lang="en-US" altLang="en-US" sz="2600" b="1"/>
              <a:t>Charles Russell </a:t>
            </a:r>
            <a:r>
              <a:rPr lang="en-US" altLang="en-US" sz="2600"/>
              <a:t>- painted and sculpted cowboys, Indians, and romanticized views of the Western frontier.</a:t>
            </a:r>
          </a:p>
          <a:p>
            <a:endParaRPr lang="en-US" altLang="en-US" sz="2600"/>
          </a:p>
        </p:txBody>
      </p:sp>
      <p:pic>
        <p:nvPicPr>
          <p:cNvPr id="5" name="Picture 14">
            <a:extLst>
              <a:ext uri="{FF2B5EF4-FFF2-40B4-BE49-F238E27FC236}">
                <a16:creationId xmlns:a16="http://schemas.microsoft.com/office/drawing/2014/main" id="{092E06CF-07F6-E21E-08DC-03582CAC66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4619625"/>
            <a:ext cx="2984500"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a:extLst>
              <a:ext uri="{FF2B5EF4-FFF2-40B4-BE49-F238E27FC236}">
                <a16:creationId xmlns:a16="http://schemas.microsoft.com/office/drawing/2014/main" id="{D71ADD11-E8F6-3B0F-DCF8-EEF9007FF3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5138" y="904875"/>
            <a:ext cx="1471612"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2">
            <a:extLst>
              <a:ext uri="{FF2B5EF4-FFF2-40B4-BE49-F238E27FC236}">
                <a16:creationId xmlns:a16="http://schemas.microsoft.com/office/drawing/2014/main" id="{0F453682-8AC6-146F-EFC7-D94D43E39C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2438400"/>
            <a:ext cx="2389188" cy="236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 presetClass="entr" presetSubtype="2"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1+#ppt_w/2"/>
                                          </p:val>
                                        </p:tav>
                                        <p:tav tm="100000">
                                          <p:val>
                                            <p:strVal val="#ppt_x"/>
                                          </p:val>
                                        </p:tav>
                                      </p:tavLst>
                                    </p:anim>
                                    <p:anim calcmode="lin" valueType="num">
                                      <p:cBhvr additive="base">
                                        <p:cTn id="11"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wipe(left)">
                                      <p:cBhvr>
                                        <p:cTn id="16" dur="500"/>
                                        <p:tgtEl>
                                          <p:spTgt spid="3">
                                            <p:txEl>
                                              <p:pRg st="2" end="2"/>
                                            </p:txEl>
                                          </p:spTgt>
                                        </p:tgtEl>
                                      </p:cBhvr>
                                    </p:animEffect>
                                  </p:childTnLst>
                                </p:cTn>
                              </p:par>
                              <p:par>
                                <p:cTn id="17" presetID="2" presetClass="entr" presetSubtype="2"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1+#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wipe(left)">
                                      <p:cBhvr>
                                        <p:cTn id="25" dur="500"/>
                                        <p:tgtEl>
                                          <p:spTgt spid="3">
                                            <p:txEl>
                                              <p:pRg st="4" end="4"/>
                                            </p:txEl>
                                          </p:spTgt>
                                        </p:tgtEl>
                                      </p:cBhvr>
                                    </p:animEffect>
                                  </p:childTnLst>
                                </p:cTn>
                              </p:par>
                              <p:par>
                                <p:cTn id="26" presetID="2" presetClass="entr" presetSubtype="2"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1+#ppt_w/2"/>
                                          </p:val>
                                        </p:tav>
                                        <p:tav tm="100000">
                                          <p:val>
                                            <p:strVal val="#ppt_x"/>
                                          </p:val>
                                        </p:tav>
                                      </p:tavLst>
                                    </p:anim>
                                    <p:anim calcmode="lin" valueType="num">
                                      <p:cBhvr additive="base">
                                        <p:cTn id="29"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Related image">
            <a:extLst>
              <a:ext uri="{FF2B5EF4-FFF2-40B4-BE49-F238E27FC236}">
                <a16:creationId xmlns:a16="http://schemas.microsoft.com/office/drawing/2014/main" id="{5CB59B90-E1F8-599B-F381-982DB67046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7650" name="Picture 8" descr="NAACP's Logo">
            <a:extLst>
              <a:ext uri="{FF2B5EF4-FFF2-40B4-BE49-F238E27FC236}">
                <a16:creationId xmlns:a16="http://schemas.microsoft.com/office/drawing/2014/main" id="{5751D978-133D-EBE2-AD4D-EBCA49E880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3863" y="4545013"/>
            <a:ext cx="2209800"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4" descr="WEB Du BOis">
            <a:extLst>
              <a:ext uri="{FF2B5EF4-FFF2-40B4-BE49-F238E27FC236}">
                <a16:creationId xmlns:a16="http://schemas.microsoft.com/office/drawing/2014/main" id="{A9934F58-4F0F-E85B-F7AC-96FADD3617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76200"/>
            <a:ext cx="207803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8" name="Rectangle 6">
            <a:extLst>
              <a:ext uri="{FF2B5EF4-FFF2-40B4-BE49-F238E27FC236}">
                <a16:creationId xmlns:a16="http://schemas.microsoft.com/office/drawing/2014/main" id="{1C4837C2-061F-98E1-3D0E-329FE068E97A}"/>
              </a:ext>
            </a:extLst>
          </p:cNvPr>
          <p:cNvSpPr>
            <a:spLocks noChangeArrowheads="1"/>
          </p:cNvSpPr>
          <p:nvPr/>
        </p:nvSpPr>
        <p:spPr bwMode="auto">
          <a:xfrm>
            <a:off x="161925" y="519113"/>
            <a:ext cx="6019800" cy="5791200"/>
          </a:xfrm>
          <a:prstGeom prst="rect">
            <a:avLst/>
          </a:prstGeom>
          <a:noFill/>
          <a:ln>
            <a:noFill/>
          </a:ln>
          <a:effectLst/>
        </p:spPr>
        <p:txBody>
          <a:bodyPr/>
          <a:lstStyle/>
          <a:p>
            <a:pPr algn="ctr" eaLnBrk="1" hangingPunct="1">
              <a:spcBef>
                <a:spcPct val="20000"/>
              </a:spcBef>
              <a:defRPr/>
            </a:pPr>
            <a:r>
              <a:rPr lang="en-US" b="1" u="sng" dirty="0">
                <a:solidFill>
                  <a:srgbClr val="CC0000"/>
                </a:solidFill>
                <a:latin typeface="Arial" charset="0"/>
              </a:rPr>
              <a:t>W.E.B. </a:t>
            </a:r>
            <a:r>
              <a:rPr lang="en-US" b="1" u="sng" dirty="0" err="1">
                <a:solidFill>
                  <a:srgbClr val="CC0000"/>
                </a:solidFill>
                <a:latin typeface="Arial" charset="0"/>
              </a:rPr>
              <a:t>DuBois</a:t>
            </a:r>
            <a:endParaRPr lang="en-US" dirty="0">
              <a:solidFill>
                <a:srgbClr val="CC0000"/>
              </a:solidFill>
              <a:latin typeface="Arial" charset="0"/>
            </a:endParaRPr>
          </a:p>
          <a:p>
            <a:pPr marL="914400" lvl="1" indent="-457200" eaLnBrk="1" hangingPunct="1">
              <a:spcBef>
                <a:spcPct val="20000"/>
              </a:spcBef>
              <a:buFont typeface="Arial" pitchFamily="34" charset="0"/>
              <a:buChar char="•"/>
              <a:defRPr/>
            </a:pPr>
            <a:r>
              <a:rPr lang="en-US" dirty="0">
                <a:latin typeface="Arial" charset="0"/>
              </a:rPr>
              <a:t>Help found the </a:t>
            </a:r>
            <a:r>
              <a:rPr lang="en-US" b="1" u="sng" dirty="0">
                <a:solidFill>
                  <a:srgbClr val="CC0000"/>
                </a:solidFill>
                <a:latin typeface="Arial" charset="0"/>
              </a:rPr>
              <a:t>NAACP</a:t>
            </a:r>
            <a:r>
              <a:rPr lang="en-US" dirty="0">
                <a:solidFill>
                  <a:srgbClr val="CC0000"/>
                </a:solidFill>
                <a:latin typeface="Arial" charset="0"/>
              </a:rPr>
              <a:t> </a:t>
            </a:r>
            <a:r>
              <a:rPr lang="en-US" dirty="0">
                <a:latin typeface="Arial" charset="0"/>
              </a:rPr>
              <a:t>to help African Americans gain civil rights.</a:t>
            </a:r>
          </a:p>
          <a:p>
            <a:pPr marL="914400" lvl="1" indent="-457200" eaLnBrk="1" hangingPunct="1">
              <a:spcBef>
                <a:spcPct val="20000"/>
              </a:spcBef>
              <a:buFontTx/>
              <a:buChar char="•"/>
              <a:defRPr/>
            </a:pPr>
            <a:r>
              <a:rPr lang="en-US" dirty="0">
                <a:latin typeface="Arial" charset="0"/>
              </a:rPr>
              <a:t>First African American to earn a Ph.D. from Harvard.</a:t>
            </a:r>
          </a:p>
          <a:p>
            <a:pPr marL="914400" lvl="1" indent="-457200" eaLnBrk="1" hangingPunct="1">
              <a:spcBef>
                <a:spcPct val="20000"/>
              </a:spcBef>
              <a:buFontTx/>
              <a:buChar char="•"/>
              <a:defRPr/>
            </a:pPr>
            <a:r>
              <a:rPr lang="en-US" b="1" dirty="0">
                <a:latin typeface="Arial" charset="0"/>
              </a:rPr>
              <a:t>W.E.B. felt African Americans should achieve immediate racial equality and supported open protests. Political Rights- the vote very important but also believed that </a:t>
            </a:r>
            <a:r>
              <a:rPr lang="en-US" b="1" dirty="0">
                <a:solidFill>
                  <a:srgbClr val="FF0000"/>
                </a:solidFill>
                <a:latin typeface="Arial" charset="0"/>
              </a:rPr>
              <a:t>education</a:t>
            </a:r>
            <a:r>
              <a:rPr lang="en-US" b="1" dirty="0">
                <a:latin typeface="Arial" charset="0"/>
              </a:rPr>
              <a:t> was important.  Talented 10th</a:t>
            </a:r>
          </a:p>
          <a:p>
            <a:pPr marL="914400" lvl="1" indent="-457200" eaLnBrk="1" hangingPunct="1">
              <a:spcBef>
                <a:spcPct val="20000"/>
              </a:spcBef>
              <a:buFontTx/>
              <a:buChar char="•"/>
              <a:defRPr/>
            </a:pPr>
            <a:r>
              <a:rPr lang="en-US" dirty="0">
                <a:latin typeface="Arial" charset="0"/>
              </a:rPr>
              <a:t>He often disagreed with another Civil Rights pioneer Booker T. Washington</a:t>
            </a:r>
          </a:p>
          <a:p>
            <a:pPr marL="742950" lvl="1" indent="-285750" eaLnBrk="1" hangingPunct="1">
              <a:spcBef>
                <a:spcPct val="20000"/>
              </a:spcBef>
              <a:buFontTx/>
              <a:buChar char="–"/>
              <a:defRPr/>
            </a:pPr>
            <a:endParaRPr lang="en-US" sz="1600" dirty="0">
              <a:latin typeface="Arial" charset="0"/>
            </a:endParaRPr>
          </a:p>
        </p:txBody>
      </p:sp>
      <p:sp>
        <p:nvSpPr>
          <p:cNvPr id="27653" name="Rectangle 10">
            <a:extLst>
              <a:ext uri="{FF2B5EF4-FFF2-40B4-BE49-F238E27FC236}">
                <a16:creationId xmlns:a16="http://schemas.microsoft.com/office/drawing/2014/main" id="{C741A89E-086B-A978-C999-8FFD781F2038}"/>
              </a:ext>
            </a:extLst>
          </p:cNvPr>
          <p:cNvSpPr>
            <a:spLocks noGrp="1" noChangeArrowheads="1"/>
          </p:cNvSpPr>
          <p:nvPr>
            <p:ph type="title"/>
          </p:nvPr>
        </p:nvSpPr>
        <p:spPr>
          <a:xfrm>
            <a:off x="23813" y="0"/>
            <a:ext cx="6629400" cy="533400"/>
          </a:xfrm>
        </p:spPr>
        <p:txBody>
          <a:bodyPr/>
          <a:lstStyle/>
          <a:p>
            <a:r>
              <a:rPr lang="en-US" altLang="en-US" sz="3200" b="1"/>
              <a:t>Social Reformers</a:t>
            </a:r>
          </a:p>
        </p:txBody>
      </p:sp>
      <p:pic>
        <p:nvPicPr>
          <p:cNvPr id="27654" name="Picture 7">
            <a:extLst>
              <a:ext uri="{FF2B5EF4-FFF2-40B4-BE49-F238E27FC236}">
                <a16:creationId xmlns:a16="http://schemas.microsoft.com/office/drawing/2014/main" id="{A3A9E441-C2B3-446A-D52D-E16BD80707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3488" y="2590800"/>
            <a:ext cx="2725737" cy="182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withEffect">
                                  <p:stCondLst>
                                    <p:cond delay="0"/>
                                  </p:stCondLst>
                                  <p:childTnLst>
                                    <p:set>
                                      <p:cBhvr>
                                        <p:cTn id="6" dur="1" fill="hold">
                                          <p:stCondLst>
                                            <p:cond delay="0"/>
                                          </p:stCondLst>
                                        </p:cTn>
                                        <p:tgtEl>
                                          <p:spTgt spid="27653"/>
                                        </p:tgtEl>
                                        <p:attrNameLst>
                                          <p:attrName>style.visibility</p:attrName>
                                        </p:attrNameLst>
                                      </p:cBhvr>
                                      <p:to>
                                        <p:strVal val="visible"/>
                                      </p:to>
                                    </p:set>
                                    <p:anim calcmode="lin" valueType="num">
                                      <p:cBhvr additive="base">
                                        <p:cTn id="7" dur="500" fill="hold"/>
                                        <p:tgtEl>
                                          <p:spTgt spid="27653"/>
                                        </p:tgtEl>
                                        <p:attrNameLst>
                                          <p:attrName>ppt_x</p:attrName>
                                        </p:attrNameLst>
                                      </p:cBhvr>
                                      <p:tavLst>
                                        <p:tav tm="0">
                                          <p:val>
                                            <p:strVal val="#ppt_x"/>
                                          </p:val>
                                        </p:tav>
                                        <p:tav tm="100000">
                                          <p:val>
                                            <p:strVal val="#ppt_x"/>
                                          </p:val>
                                        </p:tav>
                                      </p:tavLst>
                                    </p:anim>
                                    <p:anim calcmode="lin" valueType="num">
                                      <p:cBhvr additive="base">
                                        <p:cTn id="8" dur="500" fill="hold"/>
                                        <p:tgtEl>
                                          <p:spTgt spid="27653"/>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 presetClass="entr" presetSubtype="8" fill="hold" nodeType="afterEffect">
                                  <p:stCondLst>
                                    <p:cond delay="0"/>
                                  </p:stCondLst>
                                  <p:childTnLst>
                                    <p:set>
                                      <p:cBhvr>
                                        <p:cTn id="11" dur="1" fill="hold">
                                          <p:stCondLst>
                                            <p:cond delay="0"/>
                                          </p:stCondLst>
                                        </p:cTn>
                                        <p:tgtEl>
                                          <p:spTgt spid="28678">
                                            <p:txEl>
                                              <p:pRg st="0" end="0"/>
                                            </p:txEl>
                                          </p:spTgt>
                                        </p:tgtEl>
                                        <p:attrNameLst>
                                          <p:attrName>style.visibility</p:attrName>
                                        </p:attrNameLst>
                                      </p:cBhvr>
                                      <p:to>
                                        <p:strVal val="visible"/>
                                      </p:to>
                                    </p:set>
                                    <p:anim calcmode="lin" valueType="num">
                                      <p:cBhvr additive="base">
                                        <p:cTn id="12" dur="500" fill="hold"/>
                                        <p:tgtEl>
                                          <p:spTgt spid="28678">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28678">
                                            <p:txEl>
                                              <p:pRg st="0" end="0"/>
                                            </p:txEl>
                                          </p:spTgt>
                                        </p:tgtEl>
                                        <p:attrNameLst>
                                          <p:attrName>ppt_y</p:attrName>
                                        </p:attrNameLst>
                                      </p:cBhvr>
                                      <p:tavLst>
                                        <p:tav tm="0">
                                          <p:val>
                                            <p:strVal val="#ppt_y"/>
                                          </p:val>
                                        </p:tav>
                                        <p:tav tm="100000">
                                          <p:val>
                                            <p:strVal val="#ppt_y"/>
                                          </p:val>
                                        </p:tav>
                                      </p:tavLst>
                                    </p:anim>
                                  </p:childTnLst>
                                </p:cTn>
                              </p:par>
                              <p:par>
                                <p:cTn id="14" presetID="6" presetClass="entr" presetSubtype="16" fill="hold" nodeType="withEffect">
                                  <p:stCondLst>
                                    <p:cond delay="0"/>
                                  </p:stCondLst>
                                  <p:childTnLst>
                                    <p:set>
                                      <p:cBhvr>
                                        <p:cTn id="15" dur="1" fill="hold">
                                          <p:stCondLst>
                                            <p:cond delay="0"/>
                                          </p:stCondLst>
                                        </p:cTn>
                                        <p:tgtEl>
                                          <p:spTgt spid="27651"/>
                                        </p:tgtEl>
                                        <p:attrNameLst>
                                          <p:attrName>style.visibility</p:attrName>
                                        </p:attrNameLst>
                                      </p:cBhvr>
                                      <p:to>
                                        <p:strVal val="visible"/>
                                      </p:to>
                                    </p:set>
                                    <p:animEffect transition="in" filter="circle(in)">
                                      <p:cBhvr>
                                        <p:cTn id="16" dur="2000"/>
                                        <p:tgtEl>
                                          <p:spTgt spid="27651"/>
                                        </p:tgtEl>
                                      </p:cBhvr>
                                    </p:animEffect>
                                  </p:childTnLst>
                                </p:cTn>
                              </p:par>
                            </p:childTnLst>
                          </p:cTn>
                        </p:par>
                        <p:par>
                          <p:cTn id="17" fill="hold" nodeType="afterGroup">
                            <p:stCondLst>
                              <p:cond delay="2500"/>
                            </p:stCondLst>
                            <p:childTnLst>
                              <p:par>
                                <p:cTn id="18" presetID="22" presetClass="entr" presetSubtype="8" fill="hold" nodeType="afterEffect">
                                  <p:stCondLst>
                                    <p:cond delay="0"/>
                                  </p:stCondLst>
                                  <p:childTnLst>
                                    <p:set>
                                      <p:cBhvr>
                                        <p:cTn id="19" dur="1" fill="hold">
                                          <p:stCondLst>
                                            <p:cond delay="0"/>
                                          </p:stCondLst>
                                        </p:cTn>
                                        <p:tgtEl>
                                          <p:spTgt spid="28678">
                                            <p:txEl>
                                              <p:pRg st="1" end="1"/>
                                            </p:txEl>
                                          </p:spTgt>
                                        </p:tgtEl>
                                        <p:attrNameLst>
                                          <p:attrName>style.visibility</p:attrName>
                                        </p:attrNameLst>
                                      </p:cBhvr>
                                      <p:to>
                                        <p:strVal val="visible"/>
                                      </p:to>
                                    </p:set>
                                    <p:animEffect transition="in" filter="wipe(left)">
                                      <p:cBhvr>
                                        <p:cTn id="20" dur="2000"/>
                                        <p:tgtEl>
                                          <p:spTgt spid="28678">
                                            <p:txEl>
                                              <p:pRg st="1" end="1"/>
                                            </p:txEl>
                                          </p:spTgt>
                                        </p:tgtEl>
                                      </p:cBhvr>
                                    </p:animEffect>
                                  </p:childTnLst>
                                </p:cTn>
                              </p:par>
                              <p:par>
                                <p:cTn id="21" presetID="6" presetClass="entr" presetSubtype="16" fill="hold" nodeType="withEffect">
                                  <p:stCondLst>
                                    <p:cond delay="0"/>
                                  </p:stCondLst>
                                  <p:childTnLst>
                                    <p:set>
                                      <p:cBhvr>
                                        <p:cTn id="22" dur="1" fill="hold">
                                          <p:stCondLst>
                                            <p:cond delay="0"/>
                                          </p:stCondLst>
                                        </p:cTn>
                                        <p:tgtEl>
                                          <p:spTgt spid="27654"/>
                                        </p:tgtEl>
                                        <p:attrNameLst>
                                          <p:attrName>style.visibility</p:attrName>
                                        </p:attrNameLst>
                                      </p:cBhvr>
                                      <p:to>
                                        <p:strVal val="visible"/>
                                      </p:to>
                                    </p:set>
                                    <p:animEffect transition="in" filter="circle(in)">
                                      <p:cBhvr>
                                        <p:cTn id="23" dur="2000"/>
                                        <p:tgtEl>
                                          <p:spTgt spid="27654"/>
                                        </p:tgtEl>
                                      </p:cBhvr>
                                    </p:animEffect>
                                  </p:childTnLst>
                                </p:cTn>
                              </p:par>
                            </p:childTnLst>
                          </p:cTn>
                        </p:par>
                        <p:par>
                          <p:cTn id="24" fill="hold" nodeType="afterGroup">
                            <p:stCondLst>
                              <p:cond delay="4500"/>
                            </p:stCondLst>
                            <p:childTnLst>
                              <p:par>
                                <p:cTn id="25" presetID="22" presetClass="entr" presetSubtype="8" fill="hold" nodeType="afterEffect">
                                  <p:stCondLst>
                                    <p:cond delay="1000"/>
                                  </p:stCondLst>
                                  <p:childTnLst>
                                    <p:set>
                                      <p:cBhvr>
                                        <p:cTn id="26" dur="1" fill="hold">
                                          <p:stCondLst>
                                            <p:cond delay="0"/>
                                          </p:stCondLst>
                                        </p:cTn>
                                        <p:tgtEl>
                                          <p:spTgt spid="28678">
                                            <p:txEl>
                                              <p:pRg st="2" end="2"/>
                                            </p:txEl>
                                          </p:spTgt>
                                        </p:tgtEl>
                                        <p:attrNameLst>
                                          <p:attrName>style.visibility</p:attrName>
                                        </p:attrNameLst>
                                      </p:cBhvr>
                                      <p:to>
                                        <p:strVal val="visible"/>
                                      </p:to>
                                    </p:set>
                                    <p:animEffect transition="in" filter="wipe(left)">
                                      <p:cBhvr>
                                        <p:cTn id="27" dur="2000"/>
                                        <p:tgtEl>
                                          <p:spTgt spid="28678">
                                            <p:txEl>
                                              <p:pRg st="2" end="2"/>
                                            </p:txEl>
                                          </p:spTgt>
                                        </p:tgtEl>
                                      </p:cBhvr>
                                    </p:animEffect>
                                  </p:childTnLst>
                                </p:cTn>
                              </p:par>
                              <p:par>
                                <p:cTn id="28" presetID="21" presetClass="entr" presetSubtype="1" fill="hold" nodeType="withEffect">
                                  <p:stCondLst>
                                    <p:cond delay="0"/>
                                  </p:stCondLst>
                                  <p:childTnLst>
                                    <p:set>
                                      <p:cBhvr>
                                        <p:cTn id="29" dur="1" fill="hold">
                                          <p:stCondLst>
                                            <p:cond delay="0"/>
                                          </p:stCondLst>
                                        </p:cTn>
                                        <p:tgtEl>
                                          <p:spTgt spid="27650"/>
                                        </p:tgtEl>
                                        <p:attrNameLst>
                                          <p:attrName>style.visibility</p:attrName>
                                        </p:attrNameLst>
                                      </p:cBhvr>
                                      <p:to>
                                        <p:strVal val="visible"/>
                                      </p:to>
                                    </p:set>
                                    <p:animEffect transition="in" filter="wheel(1)">
                                      <p:cBhvr>
                                        <p:cTn id="30" dur="2000"/>
                                        <p:tgtEl>
                                          <p:spTgt spid="27650"/>
                                        </p:tgtEl>
                                      </p:cBhvr>
                                    </p:animEffect>
                                  </p:childTnLst>
                                </p:cTn>
                              </p:par>
                            </p:childTnLst>
                          </p:cTn>
                        </p:par>
                        <p:par>
                          <p:cTn id="31" fill="hold" nodeType="afterGroup">
                            <p:stCondLst>
                              <p:cond delay="7500"/>
                            </p:stCondLst>
                            <p:childTnLst>
                              <p:par>
                                <p:cTn id="32" presetID="22" presetClass="entr" presetSubtype="8" fill="hold" nodeType="afterEffect">
                                  <p:stCondLst>
                                    <p:cond delay="1000"/>
                                  </p:stCondLst>
                                  <p:childTnLst>
                                    <p:set>
                                      <p:cBhvr>
                                        <p:cTn id="33" dur="1" fill="hold">
                                          <p:stCondLst>
                                            <p:cond delay="0"/>
                                          </p:stCondLst>
                                        </p:cTn>
                                        <p:tgtEl>
                                          <p:spTgt spid="28678">
                                            <p:txEl>
                                              <p:pRg st="3" end="3"/>
                                            </p:txEl>
                                          </p:spTgt>
                                        </p:tgtEl>
                                        <p:attrNameLst>
                                          <p:attrName>style.visibility</p:attrName>
                                        </p:attrNameLst>
                                      </p:cBhvr>
                                      <p:to>
                                        <p:strVal val="visible"/>
                                      </p:to>
                                    </p:set>
                                    <p:animEffect transition="in" filter="wipe(left)">
                                      <p:cBhvr>
                                        <p:cTn id="34" dur="2000"/>
                                        <p:tgtEl>
                                          <p:spTgt spid="28678">
                                            <p:txEl>
                                              <p:pRg st="3" end="3"/>
                                            </p:txEl>
                                          </p:spTgt>
                                        </p:tgtEl>
                                      </p:cBhvr>
                                    </p:animEffect>
                                  </p:childTnLst>
                                </p:cTn>
                              </p:par>
                            </p:childTnLst>
                          </p:cTn>
                        </p:par>
                        <p:par>
                          <p:cTn id="35" fill="hold" nodeType="afterGroup">
                            <p:stCondLst>
                              <p:cond delay="10500"/>
                            </p:stCondLst>
                            <p:childTnLst>
                              <p:par>
                                <p:cTn id="36" presetID="22" presetClass="entr" presetSubtype="8" fill="hold" nodeType="afterEffect">
                                  <p:stCondLst>
                                    <p:cond delay="1000"/>
                                  </p:stCondLst>
                                  <p:childTnLst>
                                    <p:set>
                                      <p:cBhvr>
                                        <p:cTn id="37" dur="1" fill="hold">
                                          <p:stCondLst>
                                            <p:cond delay="0"/>
                                          </p:stCondLst>
                                        </p:cTn>
                                        <p:tgtEl>
                                          <p:spTgt spid="28678">
                                            <p:txEl>
                                              <p:pRg st="4" end="4"/>
                                            </p:txEl>
                                          </p:spTgt>
                                        </p:tgtEl>
                                        <p:attrNameLst>
                                          <p:attrName>style.visibility</p:attrName>
                                        </p:attrNameLst>
                                      </p:cBhvr>
                                      <p:to>
                                        <p:strVal val="visible"/>
                                      </p:to>
                                    </p:set>
                                    <p:animEffect transition="in" filter="wipe(left)">
                                      <p:cBhvr>
                                        <p:cTn id="38" dur="2000"/>
                                        <p:tgtEl>
                                          <p:spTgt spid="2867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3" grpId="0"/>
    </p:bldLst>
  </p:timing>
</p:sld>
</file>

<file path=ppt/slides/slide1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8" name="Rectangle 4">
            <a:extLst>
              <a:ext uri="{FF2B5EF4-FFF2-40B4-BE49-F238E27FC236}">
                <a16:creationId xmlns:a16="http://schemas.microsoft.com/office/drawing/2014/main" id="{9959ABB2-2522-AFAE-41DB-1DACAC4BAA33}"/>
              </a:ext>
            </a:extLst>
          </p:cNvPr>
          <p:cNvSpPr>
            <a:spLocks noChangeArrowheads="1"/>
          </p:cNvSpPr>
          <p:nvPr/>
        </p:nvSpPr>
        <p:spPr bwMode="auto">
          <a:xfrm>
            <a:off x="152400" y="1066800"/>
            <a:ext cx="5791200" cy="4724400"/>
          </a:xfrm>
          <a:prstGeom prst="rect">
            <a:avLst/>
          </a:prstGeom>
          <a:noFill/>
          <a:ln>
            <a:noFill/>
          </a:ln>
          <a:effectLst/>
        </p:spPr>
        <p:txBody>
          <a:bodyPr/>
          <a:lstStyle/>
          <a:p>
            <a:pPr algn="ctr" eaLnBrk="1" hangingPunct="1">
              <a:spcBef>
                <a:spcPct val="20000"/>
              </a:spcBef>
              <a:defRPr/>
            </a:pPr>
            <a:r>
              <a:rPr lang="en-US" sz="2800" b="1" u="sng" dirty="0">
                <a:solidFill>
                  <a:srgbClr val="FF0000"/>
                </a:solidFill>
                <a:latin typeface="Arial" charset="0"/>
              </a:rPr>
              <a:t>Booker T. Washington</a:t>
            </a:r>
            <a:endParaRPr lang="en-US" sz="2800" dirty="0">
              <a:solidFill>
                <a:srgbClr val="FF0000"/>
              </a:solidFill>
              <a:latin typeface="Arial" charset="0"/>
            </a:endParaRPr>
          </a:p>
          <a:p>
            <a:pPr marL="457200" indent="-457200" eaLnBrk="1" hangingPunct="1">
              <a:spcBef>
                <a:spcPct val="20000"/>
              </a:spcBef>
              <a:buFont typeface="Arial" pitchFamily="34" charset="0"/>
              <a:buChar char="•"/>
              <a:defRPr/>
            </a:pPr>
            <a:r>
              <a:rPr lang="en-US" sz="2800" dirty="0">
                <a:latin typeface="Arial" charset="0"/>
              </a:rPr>
              <a:t>Booker agreed with W.E.B. that African Americans should seek their civil rights, but he disagreed on how they should achieve those rights.</a:t>
            </a:r>
          </a:p>
          <a:p>
            <a:pPr marL="457200" indent="-457200" eaLnBrk="1" hangingPunct="1">
              <a:spcBef>
                <a:spcPct val="20000"/>
              </a:spcBef>
              <a:buFont typeface="Arial" pitchFamily="34" charset="0"/>
              <a:buChar char="•"/>
              <a:defRPr/>
            </a:pPr>
            <a:r>
              <a:rPr lang="en-US" sz="2800" dirty="0">
                <a:latin typeface="Arial" charset="0"/>
              </a:rPr>
              <a:t>He argued that African Americans should gain equality by focusing on </a:t>
            </a:r>
            <a:r>
              <a:rPr lang="en-US" sz="2800" b="1" dirty="0">
                <a:latin typeface="Arial" charset="0"/>
              </a:rPr>
              <a:t>job training, </a:t>
            </a:r>
            <a:r>
              <a:rPr lang="en-US" sz="2800" b="1" dirty="0">
                <a:solidFill>
                  <a:srgbClr val="FF0000"/>
                </a:solidFill>
                <a:latin typeface="Arial" charset="0"/>
              </a:rPr>
              <a:t>education</a:t>
            </a:r>
            <a:r>
              <a:rPr lang="en-US" sz="2800" dirty="0">
                <a:latin typeface="Arial" charset="0"/>
              </a:rPr>
              <a:t>, not by demanding.</a:t>
            </a:r>
          </a:p>
        </p:txBody>
      </p:sp>
      <p:sp>
        <p:nvSpPr>
          <p:cNvPr id="28675" name="Rectangle 12">
            <a:extLst>
              <a:ext uri="{FF2B5EF4-FFF2-40B4-BE49-F238E27FC236}">
                <a16:creationId xmlns:a16="http://schemas.microsoft.com/office/drawing/2014/main" id="{46F4DD29-7A2A-B190-DDD3-A55CD0848C06}"/>
              </a:ext>
            </a:extLst>
          </p:cNvPr>
          <p:cNvSpPr>
            <a:spLocks noGrp="1" noChangeArrowheads="1"/>
          </p:cNvSpPr>
          <p:nvPr>
            <p:ph type="title"/>
          </p:nvPr>
        </p:nvSpPr>
        <p:spPr>
          <a:xfrm>
            <a:off x="152400" y="76200"/>
            <a:ext cx="6858000" cy="685800"/>
          </a:xfrm>
        </p:spPr>
        <p:txBody>
          <a:bodyPr/>
          <a:lstStyle/>
          <a:p>
            <a:r>
              <a:rPr lang="en-US" altLang="en-US" sz="3200" b="1"/>
              <a:t>Social Reformers</a:t>
            </a:r>
          </a:p>
        </p:txBody>
      </p:sp>
      <p:pic>
        <p:nvPicPr>
          <p:cNvPr id="28676" name="Picture 9">
            <a:extLst>
              <a:ext uri="{FF2B5EF4-FFF2-40B4-BE49-F238E27FC236}">
                <a16:creationId xmlns:a16="http://schemas.microsoft.com/office/drawing/2014/main" id="{7953B859-7B08-93A1-C60C-7D6E71E469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77113" y="125413"/>
            <a:ext cx="1614487" cy="223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11">
            <a:extLst>
              <a:ext uri="{FF2B5EF4-FFF2-40B4-BE49-F238E27FC236}">
                <a16:creationId xmlns:a16="http://schemas.microsoft.com/office/drawing/2014/main" id="{12A02A86-35CA-9BA6-01E2-1D1A0E28F8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8303" r="775"/>
          <a:stretch>
            <a:fillRect/>
          </a:stretch>
        </p:blipFill>
        <p:spPr bwMode="auto">
          <a:xfrm>
            <a:off x="6096000" y="4364038"/>
            <a:ext cx="2895600" cy="230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7">
            <a:extLst>
              <a:ext uri="{FF2B5EF4-FFF2-40B4-BE49-F238E27FC236}">
                <a16:creationId xmlns:a16="http://schemas.microsoft.com/office/drawing/2014/main" id="{28F0FDF1-FA65-68B9-48D4-C62102BCC2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1579" r="2179"/>
          <a:stretch>
            <a:fillRect/>
          </a:stretch>
        </p:blipFill>
        <p:spPr bwMode="auto">
          <a:xfrm>
            <a:off x="6218238" y="2557463"/>
            <a:ext cx="265112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BC815518-67E1-D6BC-B34E-3FA67A321556}"/>
              </a:ext>
            </a:extLst>
          </p:cNvPr>
          <p:cNvSpPr>
            <a:spLocks noChangeArrowheads="1"/>
          </p:cNvSpPr>
          <p:nvPr/>
        </p:nvSpPr>
        <p:spPr bwMode="auto">
          <a:xfrm>
            <a:off x="685800" y="5573713"/>
            <a:ext cx="4953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a:solidFill>
                  <a:srgbClr val="FF0000"/>
                </a:solidFill>
              </a:rPr>
              <a:t>Both agreed that education was important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withEffect">
                                  <p:stCondLst>
                                    <p:cond delay="0"/>
                                  </p:stCondLst>
                                  <p:childTnLst>
                                    <p:set>
                                      <p:cBhvr>
                                        <p:cTn id="6" dur="1" fill="hold">
                                          <p:stCondLst>
                                            <p:cond delay="0"/>
                                          </p:stCondLst>
                                        </p:cTn>
                                        <p:tgtEl>
                                          <p:spTgt spid="28675"/>
                                        </p:tgtEl>
                                        <p:attrNameLst>
                                          <p:attrName>style.visibility</p:attrName>
                                        </p:attrNameLst>
                                      </p:cBhvr>
                                      <p:to>
                                        <p:strVal val="visible"/>
                                      </p:to>
                                    </p:set>
                                    <p:anim calcmode="lin" valueType="num">
                                      <p:cBhvr additive="base">
                                        <p:cTn id="7" dur="500" fill="hold"/>
                                        <p:tgtEl>
                                          <p:spTgt spid="28675"/>
                                        </p:tgtEl>
                                        <p:attrNameLst>
                                          <p:attrName>ppt_x</p:attrName>
                                        </p:attrNameLst>
                                      </p:cBhvr>
                                      <p:tavLst>
                                        <p:tav tm="0">
                                          <p:val>
                                            <p:strVal val="#ppt_x"/>
                                          </p:val>
                                        </p:tav>
                                        <p:tav tm="100000">
                                          <p:val>
                                            <p:strVal val="#ppt_x"/>
                                          </p:val>
                                        </p:tav>
                                      </p:tavLst>
                                    </p:anim>
                                    <p:anim calcmode="lin" valueType="num">
                                      <p:cBhvr additive="base">
                                        <p:cTn id="8" dur="500" fill="hold"/>
                                        <p:tgtEl>
                                          <p:spTgt spid="28675"/>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 presetClass="entr" presetSubtype="8" fill="hold" nodeType="afterEffect">
                                  <p:stCondLst>
                                    <p:cond delay="0"/>
                                  </p:stCondLst>
                                  <p:childTnLst>
                                    <p:set>
                                      <p:cBhvr>
                                        <p:cTn id="11" dur="1" fill="hold">
                                          <p:stCondLst>
                                            <p:cond delay="0"/>
                                          </p:stCondLst>
                                        </p:cTn>
                                        <p:tgtEl>
                                          <p:spTgt spid="6148">
                                            <p:txEl>
                                              <p:pRg st="0" end="0"/>
                                            </p:txEl>
                                          </p:spTgt>
                                        </p:tgtEl>
                                        <p:attrNameLst>
                                          <p:attrName>style.visibility</p:attrName>
                                        </p:attrNameLst>
                                      </p:cBhvr>
                                      <p:to>
                                        <p:strVal val="visible"/>
                                      </p:to>
                                    </p:set>
                                    <p:anim calcmode="lin" valueType="num">
                                      <p:cBhvr additive="base">
                                        <p:cTn id="12" dur="500" fill="hold"/>
                                        <p:tgtEl>
                                          <p:spTgt spid="6148">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6148">
                                            <p:txEl>
                                              <p:pRg st="0" end="0"/>
                                            </p:txEl>
                                          </p:spTgt>
                                        </p:tgtEl>
                                        <p:attrNameLst>
                                          <p:attrName>ppt_y</p:attrName>
                                        </p:attrNameLst>
                                      </p:cBhvr>
                                      <p:tavLst>
                                        <p:tav tm="0">
                                          <p:val>
                                            <p:strVal val="#ppt_y"/>
                                          </p:val>
                                        </p:tav>
                                        <p:tav tm="100000">
                                          <p:val>
                                            <p:strVal val="#ppt_y"/>
                                          </p:val>
                                        </p:tav>
                                      </p:tavLst>
                                    </p:anim>
                                  </p:childTnLst>
                                </p:cTn>
                              </p:par>
                              <p:par>
                                <p:cTn id="14" presetID="6" presetClass="entr" presetSubtype="16" fill="hold" nodeType="withEffect">
                                  <p:stCondLst>
                                    <p:cond delay="0"/>
                                  </p:stCondLst>
                                  <p:childTnLst>
                                    <p:set>
                                      <p:cBhvr>
                                        <p:cTn id="15" dur="1" fill="hold">
                                          <p:stCondLst>
                                            <p:cond delay="0"/>
                                          </p:stCondLst>
                                        </p:cTn>
                                        <p:tgtEl>
                                          <p:spTgt spid="28676"/>
                                        </p:tgtEl>
                                        <p:attrNameLst>
                                          <p:attrName>style.visibility</p:attrName>
                                        </p:attrNameLst>
                                      </p:cBhvr>
                                      <p:to>
                                        <p:strVal val="visible"/>
                                      </p:to>
                                    </p:set>
                                    <p:animEffect transition="in" filter="circle(in)">
                                      <p:cBhvr>
                                        <p:cTn id="16" dur="2000"/>
                                        <p:tgtEl>
                                          <p:spTgt spid="28676"/>
                                        </p:tgtEl>
                                      </p:cBhvr>
                                    </p:animEffect>
                                  </p:childTnLst>
                                </p:cTn>
                              </p:par>
                            </p:childTnLst>
                          </p:cTn>
                        </p:par>
                        <p:par>
                          <p:cTn id="17" fill="hold" nodeType="afterGroup">
                            <p:stCondLst>
                              <p:cond delay="2500"/>
                            </p:stCondLst>
                            <p:childTnLst>
                              <p:par>
                                <p:cTn id="18" presetID="22" presetClass="entr" presetSubtype="8" fill="hold" nodeType="afterEffect">
                                  <p:stCondLst>
                                    <p:cond delay="1000"/>
                                  </p:stCondLst>
                                  <p:childTnLst>
                                    <p:set>
                                      <p:cBhvr>
                                        <p:cTn id="19" dur="1" fill="hold">
                                          <p:stCondLst>
                                            <p:cond delay="0"/>
                                          </p:stCondLst>
                                        </p:cTn>
                                        <p:tgtEl>
                                          <p:spTgt spid="6148">
                                            <p:txEl>
                                              <p:pRg st="1" end="1"/>
                                            </p:txEl>
                                          </p:spTgt>
                                        </p:tgtEl>
                                        <p:attrNameLst>
                                          <p:attrName>style.visibility</p:attrName>
                                        </p:attrNameLst>
                                      </p:cBhvr>
                                      <p:to>
                                        <p:strVal val="visible"/>
                                      </p:to>
                                    </p:set>
                                    <p:animEffect transition="in" filter="wipe(left)">
                                      <p:cBhvr>
                                        <p:cTn id="20" dur="2000"/>
                                        <p:tgtEl>
                                          <p:spTgt spid="6148">
                                            <p:txEl>
                                              <p:pRg st="1" end="1"/>
                                            </p:txEl>
                                          </p:spTgt>
                                        </p:tgtEl>
                                      </p:cBhvr>
                                    </p:animEffect>
                                  </p:childTnLst>
                                </p:cTn>
                              </p:par>
                            </p:childTnLst>
                          </p:cTn>
                        </p:par>
                        <p:par>
                          <p:cTn id="21" fill="hold" nodeType="afterGroup">
                            <p:stCondLst>
                              <p:cond delay="5500"/>
                            </p:stCondLst>
                            <p:childTnLst>
                              <p:par>
                                <p:cTn id="22" presetID="8" presetClass="entr" presetSubtype="32" fill="hold" nodeType="afterEffect">
                                  <p:stCondLst>
                                    <p:cond delay="0"/>
                                  </p:stCondLst>
                                  <p:childTnLst>
                                    <p:set>
                                      <p:cBhvr>
                                        <p:cTn id="23" dur="1" fill="hold">
                                          <p:stCondLst>
                                            <p:cond delay="0"/>
                                          </p:stCondLst>
                                        </p:cTn>
                                        <p:tgtEl>
                                          <p:spTgt spid="28678"/>
                                        </p:tgtEl>
                                        <p:attrNameLst>
                                          <p:attrName>style.visibility</p:attrName>
                                        </p:attrNameLst>
                                      </p:cBhvr>
                                      <p:to>
                                        <p:strVal val="visible"/>
                                      </p:to>
                                    </p:set>
                                    <p:animEffect transition="in" filter="diamond(out)">
                                      <p:cBhvr>
                                        <p:cTn id="24" dur="2000"/>
                                        <p:tgtEl>
                                          <p:spTgt spid="28678"/>
                                        </p:tgtEl>
                                      </p:cBhvr>
                                    </p:animEffect>
                                  </p:childTnLst>
                                </p:cTn>
                              </p:par>
                            </p:childTnLst>
                          </p:cTn>
                        </p:par>
                        <p:par>
                          <p:cTn id="25" fill="hold" nodeType="afterGroup">
                            <p:stCondLst>
                              <p:cond delay="7500"/>
                            </p:stCondLst>
                            <p:childTnLst>
                              <p:par>
                                <p:cTn id="26" presetID="22" presetClass="entr" presetSubtype="8" fill="hold" nodeType="afterEffect">
                                  <p:stCondLst>
                                    <p:cond delay="1000"/>
                                  </p:stCondLst>
                                  <p:childTnLst>
                                    <p:set>
                                      <p:cBhvr>
                                        <p:cTn id="27" dur="1" fill="hold">
                                          <p:stCondLst>
                                            <p:cond delay="0"/>
                                          </p:stCondLst>
                                        </p:cTn>
                                        <p:tgtEl>
                                          <p:spTgt spid="6148">
                                            <p:txEl>
                                              <p:pRg st="2" end="2"/>
                                            </p:txEl>
                                          </p:spTgt>
                                        </p:tgtEl>
                                        <p:attrNameLst>
                                          <p:attrName>style.visibility</p:attrName>
                                        </p:attrNameLst>
                                      </p:cBhvr>
                                      <p:to>
                                        <p:strVal val="visible"/>
                                      </p:to>
                                    </p:set>
                                    <p:animEffect transition="in" filter="wipe(left)">
                                      <p:cBhvr>
                                        <p:cTn id="28" dur="2000"/>
                                        <p:tgtEl>
                                          <p:spTgt spid="6148">
                                            <p:txEl>
                                              <p:pRg st="2" end="2"/>
                                            </p:txEl>
                                          </p:spTgt>
                                        </p:tgtEl>
                                      </p:cBhvr>
                                    </p:animEffect>
                                  </p:childTnLst>
                                </p:cTn>
                              </p:par>
                            </p:childTnLst>
                          </p:cTn>
                        </p:par>
                        <p:par>
                          <p:cTn id="29" fill="hold" nodeType="afterGroup">
                            <p:stCondLst>
                              <p:cond delay="10500"/>
                            </p:stCondLst>
                            <p:childTnLst>
                              <p:par>
                                <p:cTn id="30" presetID="8" presetClass="entr" presetSubtype="32" fill="hold" nodeType="afterEffect">
                                  <p:stCondLst>
                                    <p:cond delay="0"/>
                                  </p:stCondLst>
                                  <p:childTnLst>
                                    <p:set>
                                      <p:cBhvr>
                                        <p:cTn id="31" dur="1" fill="hold">
                                          <p:stCondLst>
                                            <p:cond delay="0"/>
                                          </p:stCondLst>
                                        </p:cTn>
                                        <p:tgtEl>
                                          <p:spTgt spid="28677"/>
                                        </p:tgtEl>
                                        <p:attrNameLst>
                                          <p:attrName>style.visibility</p:attrName>
                                        </p:attrNameLst>
                                      </p:cBhvr>
                                      <p:to>
                                        <p:strVal val="visible"/>
                                      </p:to>
                                    </p:set>
                                    <p:animEffect transition="in" filter="diamond(out)">
                                      <p:cBhvr>
                                        <p:cTn id="32" dur="2000"/>
                                        <p:tgtEl>
                                          <p:spTgt spid="28677"/>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2" presetClass="entr" presetSubtype="0" fill="hold" nodeType="clickEffect">
                                  <p:stCondLst>
                                    <p:cond delay="0"/>
                                  </p:stCondLst>
                                  <p:childTnLst>
                                    <p:set>
                                      <p:cBhvr>
                                        <p:cTn id="36" dur="1" fill="hold">
                                          <p:stCondLst>
                                            <p:cond delay="0"/>
                                          </p:stCondLst>
                                        </p:cTn>
                                        <p:tgtEl>
                                          <p:spTgt spid="2">
                                            <p:txEl>
                                              <p:pRg st="0" end="0"/>
                                            </p:txEl>
                                          </p:spTgt>
                                        </p:tgtEl>
                                        <p:attrNameLst>
                                          <p:attrName>style.visibility</p:attrName>
                                        </p:attrNameLst>
                                      </p:cBhvr>
                                      <p:to>
                                        <p:strVal val="visible"/>
                                      </p:to>
                                    </p:set>
                                    <p:animEffect transition="in" filter="fade">
                                      <p:cBhvr>
                                        <p:cTn id="37" dur="1000"/>
                                        <p:tgtEl>
                                          <p:spTgt spid="2">
                                            <p:txEl>
                                              <p:pRg st="0" end="0"/>
                                            </p:txEl>
                                          </p:spTgt>
                                        </p:tgtEl>
                                      </p:cBhvr>
                                    </p:animEffect>
                                    <p:anim calcmode="lin" valueType="num">
                                      <p:cBhvr>
                                        <p:cTn id="3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3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3">
            <a:extLst>
              <a:ext uri="{FF2B5EF4-FFF2-40B4-BE49-F238E27FC236}">
                <a16:creationId xmlns:a16="http://schemas.microsoft.com/office/drawing/2014/main" id="{CBA6A4F6-22AD-F639-CDEC-4730B803BF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488" y="30163"/>
            <a:ext cx="7439025" cy="558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4">
            <a:extLst>
              <a:ext uri="{FF2B5EF4-FFF2-40B4-BE49-F238E27FC236}">
                <a16:creationId xmlns:a16="http://schemas.microsoft.com/office/drawing/2014/main" id="{29DB29A7-4D81-EE6E-2D31-F44405A8EE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5181600"/>
            <a:ext cx="4400550"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TextBox 5">
            <a:extLst>
              <a:ext uri="{FF2B5EF4-FFF2-40B4-BE49-F238E27FC236}">
                <a16:creationId xmlns:a16="http://schemas.microsoft.com/office/drawing/2014/main" id="{11A6C4D4-67FB-DA91-7484-EE39B36F8FAE}"/>
              </a:ext>
            </a:extLst>
          </p:cNvPr>
          <p:cNvSpPr txBox="1">
            <a:spLocks noChangeArrowheads="1"/>
          </p:cNvSpPr>
          <p:nvPr/>
        </p:nvSpPr>
        <p:spPr bwMode="auto">
          <a:xfrm>
            <a:off x="1066800" y="6172200"/>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p>
        </p:txBody>
      </p:sp>
      <p:pic>
        <p:nvPicPr>
          <p:cNvPr id="7" name="Picture 6">
            <a:extLst>
              <a:ext uri="{FF2B5EF4-FFF2-40B4-BE49-F238E27FC236}">
                <a16:creationId xmlns:a16="http://schemas.microsoft.com/office/drawing/2014/main" id="{DBBACA5B-1F2D-0D91-D31B-9B830437AC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5850" y="2049463"/>
            <a:ext cx="2597150" cy="384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Google Shape;766;p77">
            <a:hlinkClick r:id="rId5"/>
            <a:extLst>
              <a:ext uri="{FF2B5EF4-FFF2-40B4-BE49-F238E27FC236}">
                <a16:creationId xmlns:a16="http://schemas.microsoft.com/office/drawing/2014/main" id="{3C1294F4-198E-73D6-924B-787F2D6D4DA7}"/>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74013" y="3417888"/>
            <a:ext cx="820737"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1" presetClass="exit" presetSubtype="0" fill="hold" nodeType="clickEffect">
                                  <p:stCondLst>
                                    <p:cond delay="0"/>
                                  </p:stCondLst>
                                  <p:childTnLst>
                                    <p:anim calcmode="lin" valueType="num">
                                      <p:cBhvr>
                                        <p:cTn id="14" dur="1000"/>
                                        <p:tgtEl>
                                          <p:spTgt spid="7"/>
                                        </p:tgtEl>
                                        <p:attrNameLst>
                                          <p:attrName>ppt_w</p:attrName>
                                        </p:attrNameLst>
                                      </p:cBhvr>
                                      <p:tavLst>
                                        <p:tav tm="0">
                                          <p:val>
                                            <p:strVal val="ppt_w"/>
                                          </p:val>
                                        </p:tav>
                                        <p:tav tm="100000">
                                          <p:val>
                                            <p:fltVal val="0"/>
                                          </p:val>
                                        </p:tav>
                                      </p:tavLst>
                                    </p:anim>
                                    <p:anim calcmode="lin" valueType="num">
                                      <p:cBhvr>
                                        <p:cTn id="15" dur="1000"/>
                                        <p:tgtEl>
                                          <p:spTgt spid="7"/>
                                        </p:tgtEl>
                                        <p:attrNameLst>
                                          <p:attrName>ppt_h</p:attrName>
                                        </p:attrNameLst>
                                      </p:cBhvr>
                                      <p:tavLst>
                                        <p:tav tm="0">
                                          <p:val>
                                            <p:strVal val="ppt_h"/>
                                          </p:val>
                                        </p:tav>
                                        <p:tav tm="100000">
                                          <p:val>
                                            <p:fltVal val="0"/>
                                          </p:val>
                                        </p:tav>
                                      </p:tavLst>
                                    </p:anim>
                                    <p:anim calcmode="lin" valueType="num">
                                      <p:cBhvr>
                                        <p:cTn id="16" dur="1000"/>
                                        <p:tgtEl>
                                          <p:spTgt spid="7"/>
                                        </p:tgtEl>
                                        <p:attrNameLst>
                                          <p:attrName>style.rotation</p:attrName>
                                        </p:attrNameLst>
                                      </p:cBhvr>
                                      <p:tavLst>
                                        <p:tav tm="0">
                                          <p:val>
                                            <p:fltVal val="0"/>
                                          </p:val>
                                        </p:tav>
                                        <p:tav tm="100000">
                                          <p:val>
                                            <p:fltVal val="90"/>
                                          </p:val>
                                        </p:tav>
                                      </p:tavLst>
                                    </p:anim>
                                    <p:animEffect transition="out" filter="fade">
                                      <p:cBhvr>
                                        <p:cTn id="17" dur="1000"/>
                                        <p:tgtEl>
                                          <p:spTgt spid="7"/>
                                        </p:tgtEl>
                                      </p:cBhvr>
                                    </p:animEffect>
                                    <p:set>
                                      <p:cBhvr>
                                        <p:cTn id="18" dur="1" fill="hold">
                                          <p:stCondLst>
                                            <p:cond delay="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99EBEA11-1C17-BE35-7A85-F10048AF533E}"/>
              </a:ext>
            </a:extLst>
          </p:cNvPr>
          <p:cNvSpPr>
            <a:spLocks noGrp="1" noChangeArrowheads="1"/>
          </p:cNvSpPr>
          <p:nvPr>
            <p:ph type="title"/>
          </p:nvPr>
        </p:nvSpPr>
        <p:spPr>
          <a:xfrm>
            <a:off x="457200" y="31750"/>
            <a:ext cx="8229600" cy="411163"/>
          </a:xfrm>
        </p:spPr>
        <p:txBody>
          <a:bodyPr/>
          <a:lstStyle/>
          <a:p>
            <a:r>
              <a:rPr lang="en-US" altLang="en-US" sz="2800" b="1"/>
              <a:t>An EOC Moment</a:t>
            </a:r>
          </a:p>
        </p:txBody>
      </p:sp>
      <p:pic>
        <p:nvPicPr>
          <p:cNvPr id="24579" name="Picture 3">
            <a:extLst>
              <a:ext uri="{FF2B5EF4-FFF2-40B4-BE49-F238E27FC236}">
                <a16:creationId xmlns:a16="http://schemas.microsoft.com/office/drawing/2014/main" id="{6EFCC0DD-70A4-5FEB-0C5B-3C50393B72B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442913"/>
            <a:ext cx="6781800" cy="626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a:extLst>
              <a:ext uri="{FF2B5EF4-FFF2-40B4-BE49-F238E27FC236}">
                <a16:creationId xmlns:a16="http://schemas.microsoft.com/office/drawing/2014/main" id="{FD4CBC5A-6159-311A-DC94-DBE0F1AF9AAD}"/>
              </a:ext>
            </a:extLst>
          </p:cNvPr>
          <p:cNvSpPr>
            <a:spLocks noChangeArrowheads="1"/>
          </p:cNvSpPr>
          <p:nvPr/>
        </p:nvSpPr>
        <p:spPr bwMode="auto">
          <a:xfrm>
            <a:off x="1524000" y="5943600"/>
            <a:ext cx="304800" cy="228600"/>
          </a:xfrm>
          <a:prstGeom prst="ellipse">
            <a:avLst/>
          </a:prstGeom>
          <a:noFill/>
          <a:ln w="2540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en-US" altLang="en-US" sz="2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A52CC-2173-8CEC-A2B7-6AD82483F924}"/>
              </a:ext>
            </a:extLst>
          </p:cNvPr>
          <p:cNvSpPr>
            <a:spLocks noGrp="1"/>
          </p:cNvSpPr>
          <p:nvPr>
            <p:ph type="title"/>
          </p:nvPr>
        </p:nvSpPr>
        <p:spPr>
          <a:xfrm>
            <a:off x="152400" y="76201"/>
            <a:ext cx="8229600" cy="304800"/>
          </a:xfrm>
        </p:spPr>
        <p:txBody>
          <a:bodyPr/>
          <a:lstStyle/>
          <a:p>
            <a:r>
              <a:rPr lang="en-US" sz="2400" b="1" dirty="0"/>
              <a:t>The Muckrakers</a:t>
            </a:r>
          </a:p>
        </p:txBody>
      </p:sp>
      <p:sp>
        <p:nvSpPr>
          <p:cNvPr id="3" name="Content Placeholder 2">
            <a:extLst>
              <a:ext uri="{FF2B5EF4-FFF2-40B4-BE49-F238E27FC236}">
                <a16:creationId xmlns:a16="http://schemas.microsoft.com/office/drawing/2014/main" id="{5852887A-DC79-3917-6592-61A25303CABA}"/>
              </a:ext>
            </a:extLst>
          </p:cNvPr>
          <p:cNvSpPr>
            <a:spLocks noGrp="1"/>
          </p:cNvSpPr>
          <p:nvPr>
            <p:ph idx="1"/>
          </p:nvPr>
        </p:nvSpPr>
        <p:spPr>
          <a:xfrm>
            <a:off x="0" y="455102"/>
            <a:ext cx="9144000" cy="2364298"/>
          </a:xfrm>
        </p:spPr>
        <p:txBody>
          <a:bodyPr/>
          <a:lstStyle/>
          <a:p>
            <a:pPr marL="0" indent="0">
              <a:buNone/>
            </a:pPr>
            <a:r>
              <a:rPr lang="en-US" sz="2000" b="0" i="0" dirty="0">
                <a:effectLst/>
                <a:latin typeface="Roboto" panose="02000000000000000000" pitchFamily="2" charset="0"/>
              </a:rPr>
              <a:t>The muckrakers were reform-minded journalists, writers, and photographers in the Progressive Era in the United States who claimed to expose corruption and wrongdoing in established institutions, often through sensationalist publications.</a:t>
            </a:r>
          </a:p>
          <a:p>
            <a:pPr marL="0" indent="0">
              <a:buNone/>
            </a:pPr>
            <a:endParaRPr lang="en-US" sz="2000" dirty="0">
              <a:latin typeface="Roboto" panose="02000000000000000000" pitchFamily="2" charset="0"/>
            </a:endParaRPr>
          </a:p>
          <a:p>
            <a:pPr marL="0" indent="0">
              <a:buNone/>
            </a:pPr>
            <a:r>
              <a:rPr lang="en-US" sz="2000" b="1" dirty="0">
                <a:latin typeface="Roboto" panose="02000000000000000000" pitchFamily="2" charset="0"/>
              </a:rPr>
              <a:t>APUSH- remember gender, ethnicity (race) and class.  Especially in this section.</a:t>
            </a:r>
            <a:endParaRPr lang="en-US" sz="2000" b="1" dirty="0"/>
          </a:p>
        </p:txBody>
      </p:sp>
    </p:spTree>
    <p:extLst>
      <p:ext uri="{BB962C8B-B14F-4D97-AF65-F5344CB8AC3E}">
        <p14:creationId xmlns:p14="http://schemas.microsoft.com/office/powerpoint/2010/main" val="37061785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90" name="Picture 12">
            <a:extLst>
              <a:ext uri="{FF2B5EF4-FFF2-40B4-BE49-F238E27FC236}">
                <a16:creationId xmlns:a16="http://schemas.microsoft.com/office/drawing/2014/main" id="{E7941B64-60CA-982C-C787-37689E3799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9950" y="554038"/>
            <a:ext cx="18923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10">
            <a:extLst>
              <a:ext uri="{FF2B5EF4-FFF2-40B4-BE49-F238E27FC236}">
                <a16:creationId xmlns:a16="http://schemas.microsoft.com/office/drawing/2014/main" id="{C85FEED9-F9FC-14B1-0A6D-8F6F4731A7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4450" y="614363"/>
            <a:ext cx="198278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6" name="Title 1">
            <a:extLst>
              <a:ext uri="{FF2B5EF4-FFF2-40B4-BE49-F238E27FC236}">
                <a16:creationId xmlns:a16="http://schemas.microsoft.com/office/drawing/2014/main" id="{6B1CC3DD-E7A6-87FF-45F1-7DF417F01A13}"/>
              </a:ext>
            </a:extLst>
          </p:cNvPr>
          <p:cNvSpPr>
            <a:spLocks noGrp="1" noChangeArrowheads="1"/>
          </p:cNvSpPr>
          <p:nvPr>
            <p:ph type="title"/>
          </p:nvPr>
        </p:nvSpPr>
        <p:spPr>
          <a:xfrm>
            <a:off x="38826" y="62707"/>
            <a:ext cx="9129713" cy="304800"/>
          </a:xfrm>
        </p:spPr>
        <p:txBody>
          <a:bodyPr/>
          <a:lstStyle/>
          <a:p>
            <a:r>
              <a:rPr lang="en-US" altLang="en-US" sz="2800" b="1" dirty="0"/>
              <a:t>The Muckrakers- The Role &amp; Purpose of Journalism</a:t>
            </a:r>
          </a:p>
        </p:txBody>
      </p:sp>
      <p:sp>
        <p:nvSpPr>
          <p:cNvPr id="16387" name="Content Placeholder 2">
            <a:extLst>
              <a:ext uri="{FF2B5EF4-FFF2-40B4-BE49-F238E27FC236}">
                <a16:creationId xmlns:a16="http://schemas.microsoft.com/office/drawing/2014/main" id="{C6EB98C1-A702-925E-48E6-C11B7BE43AD1}"/>
              </a:ext>
            </a:extLst>
          </p:cNvPr>
          <p:cNvSpPr>
            <a:spLocks noGrp="1"/>
          </p:cNvSpPr>
          <p:nvPr>
            <p:ph idx="1"/>
          </p:nvPr>
        </p:nvSpPr>
        <p:spPr>
          <a:xfrm>
            <a:off x="31750" y="452438"/>
            <a:ext cx="4311650" cy="6324600"/>
          </a:xfrm>
        </p:spPr>
        <p:txBody>
          <a:bodyPr/>
          <a:lstStyle/>
          <a:p>
            <a:pPr>
              <a:defRPr/>
            </a:pPr>
            <a:r>
              <a:rPr lang="en-US" altLang="en-US" sz="2000" dirty="0"/>
              <a:t>As the cities continued to expand the newspapers and magazines began to reach a larger audience.</a:t>
            </a:r>
          </a:p>
          <a:p>
            <a:pPr>
              <a:defRPr/>
            </a:pPr>
            <a:r>
              <a:rPr lang="en-US" altLang="en-US" sz="2000" b="1" dirty="0">
                <a:solidFill>
                  <a:srgbClr val="FF0000"/>
                </a:solidFill>
              </a:rPr>
              <a:t>Investigative reporters</a:t>
            </a:r>
            <a:r>
              <a:rPr lang="en-US" altLang="en-US" sz="2000" dirty="0">
                <a:solidFill>
                  <a:srgbClr val="FF0000"/>
                </a:solidFill>
              </a:rPr>
              <a:t>, writers, and social scientists exposed the industrial and governmental corruption</a:t>
            </a:r>
            <a:r>
              <a:rPr lang="en-US" altLang="en-US" sz="2000" dirty="0"/>
              <a:t>.</a:t>
            </a:r>
          </a:p>
          <a:p>
            <a:pPr>
              <a:defRPr/>
            </a:pPr>
            <a:r>
              <a:rPr lang="en-US" altLang="en-US" sz="2000" dirty="0"/>
              <a:t>These writers became known as </a:t>
            </a:r>
            <a:r>
              <a:rPr lang="en-US" altLang="en-US" sz="2000" b="1" dirty="0">
                <a:solidFill>
                  <a:srgbClr val="FF0000"/>
                </a:solidFill>
              </a:rPr>
              <a:t>Muckrakers</a:t>
            </a:r>
            <a:r>
              <a:rPr lang="en-US" altLang="en-US" sz="2000" dirty="0"/>
              <a:t>, they raked up all the </a:t>
            </a:r>
            <a:r>
              <a:rPr lang="en-US" altLang="en-US" sz="2000" i="1" u="sng" dirty="0"/>
              <a:t>muck</a:t>
            </a:r>
            <a:r>
              <a:rPr lang="en-US" altLang="en-US" sz="2000" dirty="0"/>
              <a:t> or the dirt of American life in both business and government.</a:t>
            </a:r>
          </a:p>
          <a:p>
            <a:pPr>
              <a:defRPr/>
            </a:pPr>
            <a:r>
              <a:rPr lang="en-US" altLang="en-US" sz="2000" dirty="0">
                <a:solidFill>
                  <a:srgbClr val="FF0000"/>
                </a:solidFill>
              </a:rPr>
              <a:t>Journalist now act as </a:t>
            </a:r>
            <a:r>
              <a:rPr lang="en-US" altLang="en-US" sz="2000" b="1" dirty="0">
                <a:solidFill>
                  <a:srgbClr val="FF0000"/>
                </a:solidFill>
              </a:rPr>
              <a:t>watchdogs</a:t>
            </a:r>
          </a:p>
          <a:p>
            <a:pPr marL="0" indent="0">
              <a:buFontTx/>
              <a:buNone/>
              <a:defRPr/>
            </a:pPr>
            <a:r>
              <a:rPr lang="en-US" altLang="en-US" sz="2000" dirty="0">
                <a:solidFill>
                  <a:srgbClr val="FF0000"/>
                </a:solidFill>
              </a:rPr>
              <a:t>over govt.  Expose problems, inform the public and stimulate debate in order to </a:t>
            </a:r>
            <a:r>
              <a:rPr lang="en-US" altLang="en-US" sz="2000" b="1" dirty="0">
                <a:solidFill>
                  <a:srgbClr val="FF0000"/>
                </a:solidFill>
              </a:rPr>
              <a:t>influence public opinion </a:t>
            </a:r>
            <a:r>
              <a:rPr lang="en-US" altLang="en-US" sz="2000" dirty="0">
                <a:solidFill>
                  <a:srgbClr val="FF0000"/>
                </a:solidFill>
              </a:rPr>
              <a:t>and </a:t>
            </a:r>
            <a:r>
              <a:rPr lang="en-US" altLang="en-US" sz="2000" b="1" dirty="0">
                <a:solidFill>
                  <a:srgbClr val="FF0000"/>
                </a:solidFill>
              </a:rPr>
              <a:t>the gov to address the problems exposed</a:t>
            </a:r>
            <a:r>
              <a:rPr lang="en-US" altLang="en-US" sz="2000" dirty="0">
                <a:solidFill>
                  <a:srgbClr val="FF0000"/>
                </a:solidFill>
              </a:rPr>
              <a:t>.</a:t>
            </a:r>
          </a:p>
        </p:txBody>
      </p:sp>
      <p:sp>
        <p:nvSpPr>
          <p:cNvPr id="25606" name="Oval 2">
            <a:extLst>
              <a:ext uri="{FF2B5EF4-FFF2-40B4-BE49-F238E27FC236}">
                <a16:creationId xmlns:a16="http://schemas.microsoft.com/office/drawing/2014/main" id="{8DA26D0A-AFD9-C313-8D33-4FF8619F60C6}"/>
              </a:ext>
            </a:extLst>
          </p:cNvPr>
          <p:cNvSpPr>
            <a:spLocks noChangeArrowheads="1"/>
          </p:cNvSpPr>
          <p:nvPr/>
        </p:nvSpPr>
        <p:spPr bwMode="auto">
          <a:xfrm>
            <a:off x="5715000" y="3200400"/>
            <a:ext cx="914400" cy="5334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en-US" altLang="en-US" sz="2400"/>
          </a:p>
        </p:txBody>
      </p:sp>
      <p:cxnSp>
        <p:nvCxnSpPr>
          <p:cNvPr id="15" name="Straight Arrow Connector 14">
            <a:extLst>
              <a:ext uri="{FF2B5EF4-FFF2-40B4-BE49-F238E27FC236}">
                <a16:creationId xmlns:a16="http://schemas.microsoft.com/office/drawing/2014/main" id="{D3207478-FFA3-95A5-655D-FA3739990B61}"/>
              </a:ext>
            </a:extLst>
          </p:cNvPr>
          <p:cNvCxnSpPr>
            <a:cxnSpLocks noChangeShapeType="1"/>
          </p:cNvCxnSpPr>
          <p:nvPr/>
        </p:nvCxnSpPr>
        <p:spPr bwMode="auto">
          <a:xfrm>
            <a:off x="5715000" y="2971800"/>
            <a:ext cx="914400" cy="0"/>
          </a:xfrm>
          <a:prstGeom prst="straightConnector1">
            <a:avLst/>
          </a:prstGeom>
          <a:noFill/>
          <a:ln w="1270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6388" name="Picture 4">
            <a:extLst>
              <a:ext uri="{FF2B5EF4-FFF2-40B4-BE49-F238E27FC236}">
                <a16:creationId xmlns:a16="http://schemas.microsoft.com/office/drawing/2014/main" id="{CBC39D3E-BBC0-12A6-516C-302AAB8731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4450" y="3467100"/>
            <a:ext cx="4005263" cy="29337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609" name="Picture 8">
            <a:extLst>
              <a:ext uri="{FF2B5EF4-FFF2-40B4-BE49-F238E27FC236}">
                <a16:creationId xmlns:a16="http://schemas.microsoft.com/office/drawing/2014/main" id="{365AA00F-BE97-8338-B855-2FE60B097A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9544" y="3531435"/>
            <a:ext cx="1208087" cy="111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6386"/>
                                        </p:tgtEl>
                                        <p:attrNameLst>
                                          <p:attrName>style.visibility</p:attrName>
                                        </p:attrNameLst>
                                      </p:cBhvr>
                                      <p:to>
                                        <p:strVal val="visible"/>
                                      </p:to>
                                    </p:set>
                                    <p:anim calcmode="lin" valueType="num">
                                      <p:cBhvr>
                                        <p:cTn id="7" dur="1000" fill="hold"/>
                                        <p:tgtEl>
                                          <p:spTgt spid="16386"/>
                                        </p:tgtEl>
                                        <p:attrNameLst>
                                          <p:attrName>ppt_w</p:attrName>
                                        </p:attrNameLst>
                                      </p:cBhvr>
                                      <p:tavLst>
                                        <p:tav tm="0">
                                          <p:val>
                                            <p:fltVal val="0"/>
                                          </p:val>
                                        </p:tav>
                                        <p:tav tm="100000">
                                          <p:val>
                                            <p:strVal val="#ppt_w"/>
                                          </p:val>
                                        </p:tav>
                                      </p:tavLst>
                                    </p:anim>
                                    <p:anim calcmode="lin" valueType="num">
                                      <p:cBhvr>
                                        <p:cTn id="8" dur="1000" fill="hold"/>
                                        <p:tgtEl>
                                          <p:spTgt spid="16386"/>
                                        </p:tgtEl>
                                        <p:attrNameLst>
                                          <p:attrName>ppt_h</p:attrName>
                                        </p:attrNameLst>
                                      </p:cBhvr>
                                      <p:tavLst>
                                        <p:tav tm="0">
                                          <p:val>
                                            <p:fltVal val="0"/>
                                          </p:val>
                                        </p:tav>
                                        <p:tav tm="100000">
                                          <p:val>
                                            <p:strVal val="#ppt_h"/>
                                          </p:val>
                                        </p:tav>
                                      </p:tavLst>
                                    </p:anim>
                                    <p:anim calcmode="lin" valueType="num">
                                      <p:cBhvr>
                                        <p:cTn id="9" dur="1000" fill="hold"/>
                                        <p:tgtEl>
                                          <p:spTgt spid="16386"/>
                                        </p:tgtEl>
                                        <p:attrNameLst>
                                          <p:attrName>style.rotation</p:attrName>
                                        </p:attrNameLst>
                                      </p:cBhvr>
                                      <p:tavLst>
                                        <p:tav tm="0">
                                          <p:val>
                                            <p:fltVal val="90"/>
                                          </p:val>
                                        </p:tav>
                                        <p:tav tm="100000">
                                          <p:val>
                                            <p:fltVal val="0"/>
                                          </p:val>
                                        </p:tav>
                                      </p:tavLst>
                                    </p:anim>
                                    <p:animEffect transition="in" filter="fade">
                                      <p:cBhvr>
                                        <p:cTn id="10" dur="1000"/>
                                        <p:tgtEl>
                                          <p:spTgt spid="16386"/>
                                        </p:tgtEl>
                                      </p:cBhvr>
                                    </p:animEffect>
                                  </p:childTnLst>
                                </p:cTn>
                              </p:par>
                            </p:childTnLst>
                          </p:cTn>
                        </p:par>
                        <p:par>
                          <p:cTn id="11" fill="hold" nodeType="afterGroup">
                            <p:stCondLst>
                              <p:cond delay="1000"/>
                            </p:stCondLst>
                            <p:childTnLst>
                              <p:par>
                                <p:cTn id="12" presetID="22" presetClass="entr" presetSubtype="8" fill="hold" nodeType="afterEffect">
                                  <p:stCondLst>
                                    <p:cond delay="0"/>
                                  </p:stCondLst>
                                  <p:childTnLst>
                                    <p:set>
                                      <p:cBhvr>
                                        <p:cTn id="13" dur="1" fill="hold">
                                          <p:stCondLst>
                                            <p:cond delay="0"/>
                                          </p:stCondLst>
                                        </p:cTn>
                                        <p:tgtEl>
                                          <p:spTgt spid="16387">
                                            <p:txEl>
                                              <p:pRg st="0" end="0"/>
                                            </p:txEl>
                                          </p:spTgt>
                                        </p:tgtEl>
                                        <p:attrNameLst>
                                          <p:attrName>style.visibility</p:attrName>
                                        </p:attrNameLst>
                                      </p:cBhvr>
                                      <p:to>
                                        <p:strVal val="visible"/>
                                      </p:to>
                                    </p:set>
                                    <p:animEffect transition="in" filter="wipe(left)">
                                      <p:cBhvr>
                                        <p:cTn id="14" dur="2000"/>
                                        <p:tgtEl>
                                          <p:spTgt spid="16387">
                                            <p:txEl>
                                              <p:pRg st="0" end="0"/>
                                            </p:txEl>
                                          </p:spTgt>
                                        </p:tgtEl>
                                      </p:cBhvr>
                                    </p:animEffect>
                                  </p:childTnLst>
                                </p:cTn>
                              </p:par>
                            </p:childTnLst>
                          </p:cTn>
                        </p:par>
                        <p:par>
                          <p:cTn id="15" fill="hold" nodeType="afterGroup">
                            <p:stCondLst>
                              <p:cond delay="3000"/>
                            </p:stCondLst>
                            <p:childTnLst>
                              <p:par>
                                <p:cTn id="16" presetID="6" presetClass="entr" presetSubtype="32" fill="hold" nodeType="afterEffect">
                                  <p:stCondLst>
                                    <p:cond delay="0"/>
                                  </p:stCondLst>
                                  <p:childTnLst>
                                    <p:set>
                                      <p:cBhvr>
                                        <p:cTn id="17" dur="1" fill="hold">
                                          <p:stCondLst>
                                            <p:cond delay="0"/>
                                          </p:stCondLst>
                                        </p:cTn>
                                        <p:tgtEl>
                                          <p:spTgt spid="16389"/>
                                        </p:tgtEl>
                                        <p:attrNameLst>
                                          <p:attrName>style.visibility</p:attrName>
                                        </p:attrNameLst>
                                      </p:cBhvr>
                                      <p:to>
                                        <p:strVal val="visible"/>
                                      </p:to>
                                    </p:set>
                                    <p:animEffect transition="in" filter="circle(out)">
                                      <p:cBhvr>
                                        <p:cTn id="18" dur="2000"/>
                                        <p:tgtEl>
                                          <p:spTgt spid="16389"/>
                                        </p:tgtEl>
                                      </p:cBhvr>
                                    </p:animEffect>
                                  </p:childTnLst>
                                </p:cTn>
                              </p:par>
                              <p:par>
                                <p:cTn id="19" presetID="26"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down)">
                                      <p:cBhvr>
                                        <p:cTn id="21" dur="580">
                                          <p:stCondLst>
                                            <p:cond delay="0"/>
                                          </p:stCondLst>
                                        </p:cTn>
                                        <p:tgtEl>
                                          <p:spTgt spid="15"/>
                                        </p:tgtEl>
                                      </p:cBhvr>
                                    </p:animEffect>
                                    <p:anim calcmode="lin" valueType="num">
                                      <p:cBhvr>
                                        <p:cTn id="22"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7" dur="26">
                                          <p:stCondLst>
                                            <p:cond delay="650"/>
                                          </p:stCondLst>
                                        </p:cTn>
                                        <p:tgtEl>
                                          <p:spTgt spid="15"/>
                                        </p:tgtEl>
                                      </p:cBhvr>
                                      <p:to x="100000" y="60000"/>
                                    </p:animScale>
                                    <p:animScale>
                                      <p:cBhvr>
                                        <p:cTn id="28" dur="166" decel="50000">
                                          <p:stCondLst>
                                            <p:cond delay="676"/>
                                          </p:stCondLst>
                                        </p:cTn>
                                        <p:tgtEl>
                                          <p:spTgt spid="15"/>
                                        </p:tgtEl>
                                      </p:cBhvr>
                                      <p:to x="100000" y="100000"/>
                                    </p:animScale>
                                    <p:animScale>
                                      <p:cBhvr>
                                        <p:cTn id="29" dur="26">
                                          <p:stCondLst>
                                            <p:cond delay="1312"/>
                                          </p:stCondLst>
                                        </p:cTn>
                                        <p:tgtEl>
                                          <p:spTgt spid="15"/>
                                        </p:tgtEl>
                                      </p:cBhvr>
                                      <p:to x="100000" y="80000"/>
                                    </p:animScale>
                                    <p:animScale>
                                      <p:cBhvr>
                                        <p:cTn id="30" dur="166" decel="50000">
                                          <p:stCondLst>
                                            <p:cond delay="1338"/>
                                          </p:stCondLst>
                                        </p:cTn>
                                        <p:tgtEl>
                                          <p:spTgt spid="15"/>
                                        </p:tgtEl>
                                      </p:cBhvr>
                                      <p:to x="100000" y="100000"/>
                                    </p:animScale>
                                    <p:animScale>
                                      <p:cBhvr>
                                        <p:cTn id="31" dur="26">
                                          <p:stCondLst>
                                            <p:cond delay="1642"/>
                                          </p:stCondLst>
                                        </p:cTn>
                                        <p:tgtEl>
                                          <p:spTgt spid="15"/>
                                        </p:tgtEl>
                                      </p:cBhvr>
                                      <p:to x="100000" y="90000"/>
                                    </p:animScale>
                                    <p:animScale>
                                      <p:cBhvr>
                                        <p:cTn id="32" dur="166" decel="50000">
                                          <p:stCondLst>
                                            <p:cond delay="1668"/>
                                          </p:stCondLst>
                                        </p:cTn>
                                        <p:tgtEl>
                                          <p:spTgt spid="15"/>
                                        </p:tgtEl>
                                      </p:cBhvr>
                                      <p:to x="100000" y="100000"/>
                                    </p:animScale>
                                    <p:animScale>
                                      <p:cBhvr>
                                        <p:cTn id="33" dur="26">
                                          <p:stCondLst>
                                            <p:cond delay="1808"/>
                                          </p:stCondLst>
                                        </p:cTn>
                                        <p:tgtEl>
                                          <p:spTgt spid="15"/>
                                        </p:tgtEl>
                                      </p:cBhvr>
                                      <p:to x="100000" y="95000"/>
                                    </p:animScale>
                                    <p:animScale>
                                      <p:cBhvr>
                                        <p:cTn id="34" dur="166" decel="50000">
                                          <p:stCondLst>
                                            <p:cond delay="1834"/>
                                          </p:stCondLst>
                                        </p:cTn>
                                        <p:tgtEl>
                                          <p:spTgt spid="15"/>
                                        </p:tgtEl>
                                      </p:cBhvr>
                                      <p:to x="100000" y="100000"/>
                                    </p:animScale>
                                  </p:childTnLst>
                                </p:cTn>
                              </p:par>
                            </p:childTnLst>
                          </p:cTn>
                        </p:par>
                        <p:par>
                          <p:cTn id="35" fill="hold" nodeType="afterGroup">
                            <p:stCondLst>
                              <p:cond delay="5000"/>
                            </p:stCondLst>
                            <p:childTnLst>
                              <p:par>
                                <p:cTn id="36" presetID="22" presetClass="entr" presetSubtype="8" fill="hold" nodeType="afterEffect">
                                  <p:stCondLst>
                                    <p:cond delay="1500"/>
                                  </p:stCondLst>
                                  <p:childTnLst>
                                    <p:set>
                                      <p:cBhvr>
                                        <p:cTn id="37" dur="1" fill="hold">
                                          <p:stCondLst>
                                            <p:cond delay="0"/>
                                          </p:stCondLst>
                                        </p:cTn>
                                        <p:tgtEl>
                                          <p:spTgt spid="16387">
                                            <p:txEl>
                                              <p:pRg st="1" end="1"/>
                                            </p:txEl>
                                          </p:spTgt>
                                        </p:tgtEl>
                                        <p:attrNameLst>
                                          <p:attrName>style.visibility</p:attrName>
                                        </p:attrNameLst>
                                      </p:cBhvr>
                                      <p:to>
                                        <p:strVal val="visible"/>
                                      </p:to>
                                    </p:set>
                                    <p:animEffect transition="in" filter="wipe(left)">
                                      <p:cBhvr>
                                        <p:cTn id="38" dur="2000"/>
                                        <p:tgtEl>
                                          <p:spTgt spid="16387">
                                            <p:txEl>
                                              <p:pRg st="1" end="1"/>
                                            </p:txEl>
                                          </p:spTgt>
                                        </p:tgtEl>
                                      </p:cBhvr>
                                    </p:animEffect>
                                  </p:childTnLst>
                                </p:cTn>
                              </p:par>
                            </p:childTnLst>
                          </p:cTn>
                        </p:par>
                        <p:par>
                          <p:cTn id="39" fill="hold" nodeType="afterGroup">
                            <p:stCondLst>
                              <p:cond delay="8500"/>
                            </p:stCondLst>
                            <p:childTnLst>
                              <p:par>
                                <p:cTn id="40" presetID="6" presetClass="entr" presetSubtype="32" fill="hold" nodeType="afterEffect">
                                  <p:stCondLst>
                                    <p:cond delay="0"/>
                                  </p:stCondLst>
                                  <p:childTnLst>
                                    <p:set>
                                      <p:cBhvr>
                                        <p:cTn id="41" dur="1" fill="hold">
                                          <p:stCondLst>
                                            <p:cond delay="0"/>
                                          </p:stCondLst>
                                        </p:cTn>
                                        <p:tgtEl>
                                          <p:spTgt spid="16390"/>
                                        </p:tgtEl>
                                        <p:attrNameLst>
                                          <p:attrName>style.visibility</p:attrName>
                                        </p:attrNameLst>
                                      </p:cBhvr>
                                      <p:to>
                                        <p:strVal val="visible"/>
                                      </p:to>
                                    </p:set>
                                    <p:animEffect transition="in" filter="circle(out)">
                                      <p:cBhvr>
                                        <p:cTn id="42" dur="2000"/>
                                        <p:tgtEl>
                                          <p:spTgt spid="16390"/>
                                        </p:tgtEl>
                                      </p:cBhvr>
                                    </p:animEffect>
                                  </p:childTnLst>
                                </p:cTn>
                              </p:par>
                            </p:childTnLst>
                          </p:cTn>
                        </p:par>
                        <p:par>
                          <p:cTn id="43" fill="hold" nodeType="afterGroup">
                            <p:stCondLst>
                              <p:cond delay="10500"/>
                            </p:stCondLst>
                            <p:childTnLst>
                              <p:par>
                                <p:cTn id="44" presetID="22" presetClass="entr" presetSubtype="8" fill="hold" nodeType="afterEffect">
                                  <p:stCondLst>
                                    <p:cond delay="1500"/>
                                  </p:stCondLst>
                                  <p:childTnLst>
                                    <p:set>
                                      <p:cBhvr>
                                        <p:cTn id="45" dur="1" fill="hold">
                                          <p:stCondLst>
                                            <p:cond delay="0"/>
                                          </p:stCondLst>
                                        </p:cTn>
                                        <p:tgtEl>
                                          <p:spTgt spid="16387">
                                            <p:txEl>
                                              <p:pRg st="2" end="2"/>
                                            </p:txEl>
                                          </p:spTgt>
                                        </p:tgtEl>
                                        <p:attrNameLst>
                                          <p:attrName>style.visibility</p:attrName>
                                        </p:attrNameLst>
                                      </p:cBhvr>
                                      <p:to>
                                        <p:strVal val="visible"/>
                                      </p:to>
                                    </p:set>
                                    <p:animEffect transition="in" filter="wipe(left)">
                                      <p:cBhvr>
                                        <p:cTn id="46" dur="2000"/>
                                        <p:tgtEl>
                                          <p:spTgt spid="16387">
                                            <p:txEl>
                                              <p:pRg st="2" end="2"/>
                                            </p:txEl>
                                          </p:spTgt>
                                        </p:tgtEl>
                                      </p:cBhvr>
                                    </p:animEffect>
                                  </p:childTnLst>
                                </p:cTn>
                              </p:par>
                            </p:childTnLst>
                          </p:cTn>
                        </p:par>
                        <p:par>
                          <p:cTn id="47" fill="hold" nodeType="afterGroup">
                            <p:stCondLst>
                              <p:cond delay="14000"/>
                            </p:stCondLst>
                            <p:childTnLst>
                              <p:par>
                                <p:cTn id="48" presetID="22" presetClass="entr" presetSubtype="8" fill="hold" nodeType="afterEffect">
                                  <p:stCondLst>
                                    <p:cond delay="1500"/>
                                  </p:stCondLst>
                                  <p:childTnLst>
                                    <p:set>
                                      <p:cBhvr>
                                        <p:cTn id="49" dur="1" fill="hold">
                                          <p:stCondLst>
                                            <p:cond delay="0"/>
                                          </p:stCondLst>
                                        </p:cTn>
                                        <p:tgtEl>
                                          <p:spTgt spid="16387">
                                            <p:txEl>
                                              <p:pRg st="3" end="3"/>
                                            </p:txEl>
                                          </p:spTgt>
                                        </p:tgtEl>
                                        <p:attrNameLst>
                                          <p:attrName>style.visibility</p:attrName>
                                        </p:attrNameLst>
                                      </p:cBhvr>
                                      <p:to>
                                        <p:strVal val="visible"/>
                                      </p:to>
                                    </p:set>
                                    <p:animEffect transition="in" filter="wipe(left)">
                                      <p:cBhvr>
                                        <p:cTn id="50" dur="2000"/>
                                        <p:tgtEl>
                                          <p:spTgt spid="16387">
                                            <p:txEl>
                                              <p:pRg st="3" end="3"/>
                                            </p:txEl>
                                          </p:spTgt>
                                        </p:tgtEl>
                                      </p:cBhvr>
                                    </p:animEffect>
                                  </p:childTnLst>
                                </p:cTn>
                              </p:par>
                            </p:childTnLst>
                          </p:cTn>
                        </p:par>
                        <p:par>
                          <p:cTn id="51" fill="hold" nodeType="afterGroup">
                            <p:stCondLst>
                              <p:cond delay="17500"/>
                            </p:stCondLst>
                            <p:childTnLst>
                              <p:par>
                                <p:cTn id="52" presetID="22" presetClass="entr" presetSubtype="8" fill="hold" nodeType="afterEffect">
                                  <p:stCondLst>
                                    <p:cond delay="1500"/>
                                  </p:stCondLst>
                                  <p:childTnLst>
                                    <p:set>
                                      <p:cBhvr>
                                        <p:cTn id="53" dur="1" fill="hold">
                                          <p:stCondLst>
                                            <p:cond delay="0"/>
                                          </p:stCondLst>
                                        </p:cTn>
                                        <p:tgtEl>
                                          <p:spTgt spid="16387">
                                            <p:txEl>
                                              <p:pRg st="4" end="4"/>
                                            </p:txEl>
                                          </p:spTgt>
                                        </p:tgtEl>
                                        <p:attrNameLst>
                                          <p:attrName>style.visibility</p:attrName>
                                        </p:attrNameLst>
                                      </p:cBhvr>
                                      <p:to>
                                        <p:strVal val="visible"/>
                                      </p:to>
                                    </p:set>
                                    <p:animEffect transition="in" filter="wipe(left)">
                                      <p:cBhvr>
                                        <p:cTn id="54" dur="2000"/>
                                        <p:tgtEl>
                                          <p:spTgt spid="16387">
                                            <p:txEl>
                                              <p:pRg st="4" end="4"/>
                                            </p:txEl>
                                          </p:spTgt>
                                        </p:tgtEl>
                                      </p:cBhvr>
                                    </p:animEffect>
                                  </p:childTnLst>
                                </p:cTn>
                              </p:par>
                            </p:childTnLst>
                          </p:cTn>
                        </p:par>
                        <p:par>
                          <p:cTn id="55" fill="hold" nodeType="afterGroup">
                            <p:stCondLst>
                              <p:cond delay="21000"/>
                            </p:stCondLst>
                            <p:childTnLst>
                              <p:par>
                                <p:cTn id="56" presetID="4" presetClass="entr" presetSubtype="32" fill="hold" nodeType="afterEffect">
                                  <p:stCondLst>
                                    <p:cond delay="0"/>
                                  </p:stCondLst>
                                  <p:childTnLst>
                                    <p:set>
                                      <p:cBhvr>
                                        <p:cTn id="57" dur="1" fill="hold">
                                          <p:stCondLst>
                                            <p:cond delay="0"/>
                                          </p:stCondLst>
                                        </p:cTn>
                                        <p:tgtEl>
                                          <p:spTgt spid="16388"/>
                                        </p:tgtEl>
                                        <p:attrNameLst>
                                          <p:attrName>style.visibility</p:attrName>
                                        </p:attrNameLst>
                                      </p:cBhvr>
                                      <p:to>
                                        <p:strVal val="visible"/>
                                      </p:to>
                                    </p:set>
                                    <p:animEffect transition="in" filter="box(out)">
                                      <p:cBhvr>
                                        <p:cTn id="58" dur="2000"/>
                                        <p:tgtEl>
                                          <p:spTgt spid="16388"/>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6" presetClass="emph" presetSubtype="0" fill="hold" nodeType="clickEffect">
                                  <p:stCondLst>
                                    <p:cond delay="0"/>
                                  </p:stCondLst>
                                  <p:childTnLst>
                                    <p:animScale>
                                      <p:cBhvr>
                                        <p:cTn id="62" dur="2000" fill="hold"/>
                                        <p:tgtEl>
                                          <p:spTgt spid="16388"/>
                                        </p:tgtEl>
                                      </p:cBhvr>
                                      <p:by x="150000" y="150000"/>
                                    </p:animScale>
                                  </p:childTnLst>
                                </p:cTn>
                              </p:par>
                              <p:par>
                                <p:cTn id="63" presetID="35" presetClass="path" presetSubtype="0" accel="50000" decel="50000" fill="hold" nodeType="withEffect">
                                  <p:stCondLst>
                                    <p:cond delay="0"/>
                                  </p:stCondLst>
                                  <p:childTnLst>
                                    <p:animMotion origin="layout" path="M -2.77778E-7 1.11111E-6 L -0.31059 -0.30556 " pathEditMode="relative" rAng="0" ptsTypes="AA">
                                      <p:cBhvr>
                                        <p:cTn id="64" dur="2000" fill="hold"/>
                                        <p:tgtEl>
                                          <p:spTgt spid="16388"/>
                                        </p:tgtEl>
                                        <p:attrNameLst>
                                          <p:attrName>ppt_x</p:attrName>
                                          <p:attrName>ppt_y</p:attrName>
                                        </p:attrNameLst>
                                      </p:cBhvr>
                                      <p:rCtr x="-15538" y="-1527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CE592ABF-977D-367F-D4CD-D6145DA3A603}"/>
              </a:ext>
            </a:extLst>
          </p:cNvPr>
          <p:cNvSpPr>
            <a:spLocks noGrp="1" noChangeArrowheads="1"/>
          </p:cNvSpPr>
          <p:nvPr>
            <p:ph type="title"/>
          </p:nvPr>
        </p:nvSpPr>
        <p:spPr>
          <a:xfrm>
            <a:off x="200025" y="6350"/>
            <a:ext cx="8229600" cy="450850"/>
          </a:xfrm>
        </p:spPr>
        <p:txBody>
          <a:bodyPr/>
          <a:lstStyle/>
          <a:p>
            <a:r>
              <a:rPr lang="en-US" altLang="en-US" sz="2800" b="1"/>
              <a:t>The Muckrakers</a:t>
            </a:r>
          </a:p>
        </p:txBody>
      </p:sp>
      <p:sp>
        <p:nvSpPr>
          <p:cNvPr id="17411" name="Content Placeholder 2">
            <a:extLst>
              <a:ext uri="{FF2B5EF4-FFF2-40B4-BE49-F238E27FC236}">
                <a16:creationId xmlns:a16="http://schemas.microsoft.com/office/drawing/2014/main" id="{842947D8-7B6E-70E2-72E9-26BAAF7A0CA1}"/>
              </a:ext>
            </a:extLst>
          </p:cNvPr>
          <p:cNvSpPr>
            <a:spLocks noGrp="1" noChangeArrowheads="1"/>
          </p:cNvSpPr>
          <p:nvPr>
            <p:ph idx="1"/>
          </p:nvPr>
        </p:nvSpPr>
        <p:spPr>
          <a:xfrm>
            <a:off x="76200" y="563563"/>
            <a:ext cx="5486400" cy="3932237"/>
          </a:xfrm>
        </p:spPr>
        <p:txBody>
          <a:bodyPr/>
          <a:lstStyle/>
          <a:p>
            <a:r>
              <a:rPr lang="en-US" altLang="en-US" sz="2000" b="1"/>
              <a:t>Muckrakers</a:t>
            </a:r>
            <a:r>
              <a:rPr lang="en-US" altLang="en-US" sz="2000"/>
              <a:t> examined the rise of industry and the abuses that were often used in the effort to become rich. </a:t>
            </a:r>
            <a:r>
              <a:rPr lang="en-US" altLang="en-US" sz="2000" b="1">
                <a:solidFill>
                  <a:srgbClr val="FF0000"/>
                </a:solidFill>
              </a:rPr>
              <a:t>Wanted to expose the wrongs in society.</a:t>
            </a:r>
          </a:p>
          <a:p>
            <a:r>
              <a:rPr lang="en-US" altLang="en-US" sz="2000" b="1"/>
              <a:t>Muckrakers</a:t>
            </a:r>
            <a:r>
              <a:rPr lang="en-US" altLang="en-US" sz="2000"/>
              <a:t> examined business practices and the negative effect they had on the consumers and the lives of the very poor.</a:t>
            </a:r>
          </a:p>
          <a:p>
            <a:r>
              <a:rPr lang="en-US" altLang="en-US" sz="2000" b="1"/>
              <a:t>Muckrakers</a:t>
            </a:r>
            <a:r>
              <a:rPr lang="en-US" altLang="en-US" sz="2000"/>
              <a:t> are often considered to be the </a:t>
            </a:r>
            <a:r>
              <a:rPr lang="en-US" altLang="en-US" sz="2000" b="1">
                <a:solidFill>
                  <a:srgbClr val="FF0000"/>
                </a:solidFill>
              </a:rPr>
              <a:t>first Progressives</a:t>
            </a:r>
            <a:r>
              <a:rPr lang="en-US" altLang="en-US" sz="2000"/>
              <a:t>.</a:t>
            </a:r>
          </a:p>
          <a:p>
            <a:r>
              <a:rPr lang="en-US" altLang="en-US" sz="2000"/>
              <a:t>Because of their books, many readers pressured govt to pass </a:t>
            </a:r>
            <a:r>
              <a:rPr lang="en-US" altLang="en-US" sz="2000" b="1">
                <a:solidFill>
                  <a:srgbClr val="FF0000"/>
                </a:solidFill>
              </a:rPr>
              <a:t>laws</a:t>
            </a:r>
            <a:r>
              <a:rPr lang="en-US" altLang="en-US" sz="2000"/>
              <a:t> to address the ills of society and govt.</a:t>
            </a:r>
          </a:p>
        </p:txBody>
      </p:sp>
      <p:pic>
        <p:nvPicPr>
          <p:cNvPr id="17412" name="Picture 5">
            <a:extLst>
              <a:ext uri="{FF2B5EF4-FFF2-40B4-BE49-F238E27FC236}">
                <a16:creationId xmlns:a16="http://schemas.microsoft.com/office/drawing/2014/main" id="{7DF31F62-A3E3-D7D1-84D6-36F2F0BD17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9675" y="3751263"/>
            <a:ext cx="2139950" cy="303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6">
            <a:extLst>
              <a:ext uri="{FF2B5EF4-FFF2-40B4-BE49-F238E27FC236}">
                <a16:creationId xmlns:a16="http://schemas.microsoft.com/office/drawing/2014/main" id="{B4B380ED-95CC-E715-D167-A4CA5FF716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5775" y="914400"/>
            <a:ext cx="3502025" cy="2620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30" name="TextBox 6">
            <a:extLst>
              <a:ext uri="{FF2B5EF4-FFF2-40B4-BE49-F238E27FC236}">
                <a16:creationId xmlns:a16="http://schemas.microsoft.com/office/drawing/2014/main" id="{19AD0BE7-52BB-707F-68F3-7D558C5D33B6}"/>
              </a:ext>
            </a:extLst>
          </p:cNvPr>
          <p:cNvSpPr txBox="1">
            <a:spLocks noChangeArrowheads="1"/>
          </p:cNvSpPr>
          <p:nvPr/>
        </p:nvSpPr>
        <p:spPr bwMode="auto">
          <a:xfrm>
            <a:off x="55563" y="4602163"/>
            <a:ext cx="6069012"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a:solidFill>
                  <a:srgbClr val="FF0000"/>
                </a:solidFill>
              </a:rPr>
              <a:t>Progressive reformers and muckrakers utilized the expansion of the popular press to spread their views and to call on the public to exert pressure for social, cultural, political, and economic changes</a:t>
            </a:r>
            <a:r>
              <a:rPr lang="en-US" altLang="en-US" sz="2400"/>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p:cTn id="7" dur="1000" fill="hold"/>
                                        <p:tgtEl>
                                          <p:spTgt spid="17410"/>
                                        </p:tgtEl>
                                        <p:attrNameLst>
                                          <p:attrName>ppt_w</p:attrName>
                                        </p:attrNameLst>
                                      </p:cBhvr>
                                      <p:tavLst>
                                        <p:tav tm="0">
                                          <p:val>
                                            <p:fltVal val="0"/>
                                          </p:val>
                                        </p:tav>
                                        <p:tav tm="100000">
                                          <p:val>
                                            <p:strVal val="#ppt_w"/>
                                          </p:val>
                                        </p:tav>
                                      </p:tavLst>
                                    </p:anim>
                                    <p:anim calcmode="lin" valueType="num">
                                      <p:cBhvr>
                                        <p:cTn id="8" dur="1000" fill="hold"/>
                                        <p:tgtEl>
                                          <p:spTgt spid="17410"/>
                                        </p:tgtEl>
                                        <p:attrNameLst>
                                          <p:attrName>ppt_h</p:attrName>
                                        </p:attrNameLst>
                                      </p:cBhvr>
                                      <p:tavLst>
                                        <p:tav tm="0">
                                          <p:val>
                                            <p:fltVal val="0"/>
                                          </p:val>
                                        </p:tav>
                                        <p:tav tm="100000">
                                          <p:val>
                                            <p:strVal val="#ppt_h"/>
                                          </p:val>
                                        </p:tav>
                                      </p:tavLst>
                                    </p:anim>
                                    <p:anim calcmode="lin" valueType="num">
                                      <p:cBhvr>
                                        <p:cTn id="9" dur="1000" fill="hold"/>
                                        <p:tgtEl>
                                          <p:spTgt spid="17410"/>
                                        </p:tgtEl>
                                        <p:attrNameLst>
                                          <p:attrName>style.rotation</p:attrName>
                                        </p:attrNameLst>
                                      </p:cBhvr>
                                      <p:tavLst>
                                        <p:tav tm="0">
                                          <p:val>
                                            <p:fltVal val="90"/>
                                          </p:val>
                                        </p:tav>
                                        <p:tav tm="100000">
                                          <p:val>
                                            <p:fltVal val="0"/>
                                          </p:val>
                                        </p:tav>
                                      </p:tavLst>
                                    </p:anim>
                                    <p:animEffect transition="in" filter="fade">
                                      <p:cBhvr>
                                        <p:cTn id="10" dur="1000"/>
                                        <p:tgtEl>
                                          <p:spTgt spid="17410"/>
                                        </p:tgtEl>
                                      </p:cBhvr>
                                    </p:animEffect>
                                  </p:childTnLst>
                                </p:cTn>
                              </p:par>
                            </p:childTnLst>
                          </p:cTn>
                        </p:par>
                        <p:par>
                          <p:cTn id="11" fill="hold" nodeType="afterGroup">
                            <p:stCondLst>
                              <p:cond delay="1000"/>
                            </p:stCondLst>
                            <p:childTnLst>
                              <p:par>
                                <p:cTn id="12" presetID="22" presetClass="entr" presetSubtype="8" fill="hold" nodeType="afterEffect">
                                  <p:stCondLst>
                                    <p:cond delay="0"/>
                                  </p:stCondLst>
                                  <p:childTnLst>
                                    <p:set>
                                      <p:cBhvr>
                                        <p:cTn id="13" dur="1" fill="hold">
                                          <p:stCondLst>
                                            <p:cond delay="0"/>
                                          </p:stCondLst>
                                        </p:cTn>
                                        <p:tgtEl>
                                          <p:spTgt spid="17411">
                                            <p:txEl>
                                              <p:pRg st="0" end="0"/>
                                            </p:txEl>
                                          </p:spTgt>
                                        </p:tgtEl>
                                        <p:attrNameLst>
                                          <p:attrName>style.visibility</p:attrName>
                                        </p:attrNameLst>
                                      </p:cBhvr>
                                      <p:to>
                                        <p:strVal val="visible"/>
                                      </p:to>
                                    </p:set>
                                    <p:animEffect transition="in" filter="wipe(left)">
                                      <p:cBhvr>
                                        <p:cTn id="14" dur="2000"/>
                                        <p:tgtEl>
                                          <p:spTgt spid="17411">
                                            <p:txEl>
                                              <p:pRg st="0" end="0"/>
                                            </p:txEl>
                                          </p:spTgt>
                                        </p:tgtEl>
                                      </p:cBhvr>
                                    </p:animEffect>
                                  </p:childTnLst>
                                </p:cTn>
                              </p:par>
                              <p:par>
                                <p:cTn id="15" presetID="21" presetClass="entr" presetSubtype="1" fill="hold" nodeType="withEffect">
                                  <p:stCondLst>
                                    <p:cond delay="0"/>
                                  </p:stCondLst>
                                  <p:childTnLst>
                                    <p:set>
                                      <p:cBhvr>
                                        <p:cTn id="16" dur="1" fill="hold">
                                          <p:stCondLst>
                                            <p:cond delay="0"/>
                                          </p:stCondLst>
                                        </p:cTn>
                                        <p:tgtEl>
                                          <p:spTgt spid="17413"/>
                                        </p:tgtEl>
                                        <p:attrNameLst>
                                          <p:attrName>style.visibility</p:attrName>
                                        </p:attrNameLst>
                                      </p:cBhvr>
                                      <p:to>
                                        <p:strVal val="visible"/>
                                      </p:to>
                                    </p:set>
                                    <p:animEffect transition="in" filter="wheel(1)">
                                      <p:cBhvr>
                                        <p:cTn id="17" dur="2000"/>
                                        <p:tgtEl>
                                          <p:spTgt spid="17413"/>
                                        </p:tgtEl>
                                      </p:cBhvr>
                                    </p:animEffect>
                                  </p:childTnLst>
                                </p:cTn>
                              </p:par>
                            </p:childTnLst>
                          </p:cTn>
                        </p:par>
                        <p:par>
                          <p:cTn id="18" fill="hold" nodeType="afterGroup">
                            <p:stCondLst>
                              <p:cond delay="3000"/>
                            </p:stCondLst>
                            <p:childTnLst>
                              <p:par>
                                <p:cTn id="19" presetID="22" presetClass="entr" presetSubtype="8" fill="hold" nodeType="afterEffect">
                                  <p:stCondLst>
                                    <p:cond delay="0"/>
                                  </p:stCondLst>
                                  <p:childTnLst>
                                    <p:set>
                                      <p:cBhvr>
                                        <p:cTn id="20" dur="1" fill="hold">
                                          <p:stCondLst>
                                            <p:cond delay="0"/>
                                          </p:stCondLst>
                                        </p:cTn>
                                        <p:tgtEl>
                                          <p:spTgt spid="17411">
                                            <p:txEl>
                                              <p:pRg st="1" end="1"/>
                                            </p:txEl>
                                          </p:spTgt>
                                        </p:tgtEl>
                                        <p:attrNameLst>
                                          <p:attrName>style.visibility</p:attrName>
                                        </p:attrNameLst>
                                      </p:cBhvr>
                                      <p:to>
                                        <p:strVal val="visible"/>
                                      </p:to>
                                    </p:set>
                                    <p:animEffect transition="in" filter="wipe(left)">
                                      <p:cBhvr>
                                        <p:cTn id="21" dur="2000"/>
                                        <p:tgtEl>
                                          <p:spTgt spid="17411">
                                            <p:txEl>
                                              <p:pRg st="1" end="1"/>
                                            </p:txEl>
                                          </p:spTgt>
                                        </p:tgtEl>
                                      </p:cBhvr>
                                    </p:animEffect>
                                  </p:childTnLst>
                                </p:cTn>
                              </p:par>
                            </p:childTnLst>
                          </p:cTn>
                        </p:par>
                        <p:par>
                          <p:cTn id="22" fill="hold" nodeType="afterGroup">
                            <p:stCondLst>
                              <p:cond delay="5000"/>
                            </p:stCondLst>
                            <p:childTnLst>
                              <p:par>
                                <p:cTn id="23" presetID="6" presetClass="entr" presetSubtype="16" fill="hold" nodeType="afterEffect">
                                  <p:stCondLst>
                                    <p:cond delay="0"/>
                                  </p:stCondLst>
                                  <p:childTnLst>
                                    <p:set>
                                      <p:cBhvr>
                                        <p:cTn id="24" dur="1" fill="hold">
                                          <p:stCondLst>
                                            <p:cond delay="0"/>
                                          </p:stCondLst>
                                        </p:cTn>
                                        <p:tgtEl>
                                          <p:spTgt spid="17412"/>
                                        </p:tgtEl>
                                        <p:attrNameLst>
                                          <p:attrName>style.visibility</p:attrName>
                                        </p:attrNameLst>
                                      </p:cBhvr>
                                      <p:to>
                                        <p:strVal val="visible"/>
                                      </p:to>
                                    </p:set>
                                    <p:animEffect transition="in" filter="circle(in)">
                                      <p:cBhvr>
                                        <p:cTn id="25" dur="2000"/>
                                        <p:tgtEl>
                                          <p:spTgt spid="17412"/>
                                        </p:tgtEl>
                                      </p:cBhvr>
                                    </p:animEffect>
                                  </p:childTnLst>
                                </p:cTn>
                              </p:par>
                            </p:childTnLst>
                          </p:cTn>
                        </p:par>
                        <p:par>
                          <p:cTn id="26" fill="hold" nodeType="afterGroup">
                            <p:stCondLst>
                              <p:cond delay="7000"/>
                            </p:stCondLst>
                            <p:childTnLst>
                              <p:par>
                                <p:cTn id="27" presetID="22" presetClass="entr" presetSubtype="8" fill="hold" nodeType="afterEffect">
                                  <p:stCondLst>
                                    <p:cond delay="0"/>
                                  </p:stCondLst>
                                  <p:childTnLst>
                                    <p:set>
                                      <p:cBhvr>
                                        <p:cTn id="28" dur="1" fill="hold">
                                          <p:stCondLst>
                                            <p:cond delay="0"/>
                                          </p:stCondLst>
                                        </p:cTn>
                                        <p:tgtEl>
                                          <p:spTgt spid="17411">
                                            <p:txEl>
                                              <p:pRg st="2" end="2"/>
                                            </p:txEl>
                                          </p:spTgt>
                                        </p:tgtEl>
                                        <p:attrNameLst>
                                          <p:attrName>style.visibility</p:attrName>
                                        </p:attrNameLst>
                                      </p:cBhvr>
                                      <p:to>
                                        <p:strVal val="visible"/>
                                      </p:to>
                                    </p:set>
                                    <p:animEffect transition="in" filter="wipe(left)">
                                      <p:cBhvr>
                                        <p:cTn id="29" dur="2000"/>
                                        <p:tgtEl>
                                          <p:spTgt spid="17411">
                                            <p:txEl>
                                              <p:pRg st="2" end="2"/>
                                            </p:txEl>
                                          </p:spTgt>
                                        </p:tgtEl>
                                      </p:cBhvr>
                                    </p:animEffect>
                                  </p:childTnLst>
                                </p:cTn>
                              </p:par>
                            </p:childTnLst>
                          </p:cTn>
                        </p:par>
                        <p:par>
                          <p:cTn id="30" fill="hold" nodeType="afterGroup">
                            <p:stCondLst>
                              <p:cond delay="9000"/>
                            </p:stCondLst>
                            <p:childTnLst>
                              <p:par>
                                <p:cTn id="31" presetID="22" presetClass="entr" presetSubtype="8" fill="hold" nodeType="afterEffect">
                                  <p:stCondLst>
                                    <p:cond delay="0"/>
                                  </p:stCondLst>
                                  <p:childTnLst>
                                    <p:set>
                                      <p:cBhvr>
                                        <p:cTn id="32" dur="1" fill="hold">
                                          <p:stCondLst>
                                            <p:cond delay="0"/>
                                          </p:stCondLst>
                                        </p:cTn>
                                        <p:tgtEl>
                                          <p:spTgt spid="17411">
                                            <p:txEl>
                                              <p:pRg st="3" end="3"/>
                                            </p:txEl>
                                          </p:spTgt>
                                        </p:tgtEl>
                                        <p:attrNameLst>
                                          <p:attrName>style.visibility</p:attrName>
                                        </p:attrNameLst>
                                      </p:cBhvr>
                                      <p:to>
                                        <p:strVal val="visible"/>
                                      </p:to>
                                    </p:set>
                                    <p:animEffect transition="in" filter="wipe(left)">
                                      <p:cBhvr>
                                        <p:cTn id="33" dur="2000"/>
                                        <p:tgtEl>
                                          <p:spTgt spid="174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F4CE063C-BC1A-C9FD-22C5-EBC1F0D9DC20}"/>
              </a:ext>
            </a:extLst>
          </p:cNvPr>
          <p:cNvSpPr>
            <a:spLocks noGrp="1" noChangeArrowheads="1"/>
          </p:cNvSpPr>
          <p:nvPr>
            <p:ph type="title"/>
          </p:nvPr>
        </p:nvSpPr>
        <p:spPr>
          <a:xfrm>
            <a:off x="457200" y="76200"/>
            <a:ext cx="8229600" cy="792163"/>
          </a:xfrm>
        </p:spPr>
        <p:txBody>
          <a:bodyPr/>
          <a:lstStyle/>
          <a:p>
            <a:pPr eaLnBrk="1" hangingPunct="1"/>
            <a:r>
              <a:rPr lang="en-US" altLang="en-US" sz="3600" b="1">
                <a:latin typeface="Segoe Print" panose="02000600000000000000" pitchFamily="2" charset="0"/>
              </a:rPr>
              <a:t>The Progressive Era</a:t>
            </a:r>
          </a:p>
        </p:txBody>
      </p:sp>
      <p:sp>
        <p:nvSpPr>
          <p:cNvPr id="4099" name="Rectangle 3">
            <a:extLst>
              <a:ext uri="{FF2B5EF4-FFF2-40B4-BE49-F238E27FC236}">
                <a16:creationId xmlns:a16="http://schemas.microsoft.com/office/drawing/2014/main" id="{38134F7A-5E9D-57BC-C8EE-96F639016713}"/>
              </a:ext>
            </a:extLst>
          </p:cNvPr>
          <p:cNvSpPr>
            <a:spLocks noGrp="1" noChangeArrowheads="1"/>
          </p:cNvSpPr>
          <p:nvPr>
            <p:ph type="body" idx="1"/>
          </p:nvPr>
        </p:nvSpPr>
        <p:spPr>
          <a:xfrm>
            <a:off x="76200" y="1219200"/>
            <a:ext cx="8763000" cy="4906963"/>
          </a:xfrm>
        </p:spPr>
        <p:txBody>
          <a:bodyPr/>
          <a:lstStyle/>
          <a:p>
            <a:pPr eaLnBrk="1" hangingPunct="1"/>
            <a:r>
              <a:rPr lang="en-US" altLang="en-US" sz="2600"/>
              <a:t>In the late 1800s rapid industrialization and unrestricted growth of cities led to major problems.</a:t>
            </a:r>
          </a:p>
          <a:p>
            <a:pPr eaLnBrk="1" hangingPunct="1"/>
            <a:r>
              <a:rPr lang="en-US" altLang="en-US" sz="2600"/>
              <a:t>Progressive reformers attempted to find a remedy for the social problems industrialization caused.</a:t>
            </a:r>
          </a:p>
          <a:p>
            <a:pPr eaLnBrk="1" hangingPunct="1"/>
            <a:r>
              <a:rPr lang="en-US" altLang="en-US" sz="2600"/>
              <a:t>Progressive reforms were introduced at the national level by Presidents Teddy Roosevelt, William Howard Taft, and Woodrow Wilson.</a:t>
            </a:r>
          </a:p>
          <a:p>
            <a:pPr eaLnBrk="1" hangingPunct="1"/>
            <a:r>
              <a:rPr lang="en-US" altLang="en-US" sz="2600"/>
              <a:t>In the following lesson you will find out what was done by these Presidents and others to help solve the problems during the Progressive Era of the early 1900s.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grpId="0" nodeType="afterEffect">
                                  <p:stCondLst>
                                    <p:cond delay="0"/>
                                  </p:stCondLst>
                                  <p:childTnLst>
                                    <p:set>
                                      <p:cBhvr>
                                        <p:cTn id="6" dur="1" fill="hold">
                                          <p:stCondLst>
                                            <p:cond delay="0"/>
                                          </p:stCondLst>
                                        </p:cTn>
                                        <p:tgtEl>
                                          <p:spTgt spid="4098"/>
                                        </p:tgtEl>
                                        <p:attrNameLst>
                                          <p:attrName>style.visibility</p:attrName>
                                        </p:attrNameLst>
                                      </p:cBhvr>
                                      <p:to>
                                        <p:strVal val="visible"/>
                                      </p:to>
                                    </p:set>
                                    <p:anim to="" calcmode="lin" valueType="num">
                                      <p:cBhvr>
                                        <p:cTn id="7" dur="1" fill="hold"/>
                                        <p:tgtEl>
                                          <p:spTgt spid="4098"/>
                                        </p:tgtEl>
                                        <p:attrNameLst>
                                          <p:attrName/>
                                        </p:attrNameLst>
                                      </p:cBhvr>
                                    </p:anim>
                                  </p:childTnLst>
                                </p:cTn>
                              </p:par>
                            </p:childTnLst>
                          </p:cTn>
                        </p:par>
                        <p:par>
                          <p:cTn id="8" fill="hold" nodeType="afterGroup">
                            <p:stCondLst>
                              <p:cond delay="0"/>
                            </p:stCondLst>
                            <p:childTnLst>
                              <p:par>
                                <p:cTn id="9" presetID="3" presetClass="entr" presetSubtype="10" fill="hold" nodeType="afterEffect">
                                  <p:stCondLst>
                                    <p:cond delay="1000"/>
                                  </p:stCondLst>
                                  <p:childTnLst>
                                    <p:set>
                                      <p:cBhvr>
                                        <p:cTn id="10" dur="1" fill="hold">
                                          <p:stCondLst>
                                            <p:cond delay="0"/>
                                          </p:stCondLst>
                                        </p:cTn>
                                        <p:tgtEl>
                                          <p:spTgt spid="4099">
                                            <p:txEl>
                                              <p:pRg st="0" end="0"/>
                                            </p:txEl>
                                          </p:spTgt>
                                        </p:tgtEl>
                                        <p:attrNameLst>
                                          <p:attrName>style.visibility</p:attrName>
                                        </p:attrNameLst>
                                      </p:cBhvr>
                                      <p:to>
                                        <p:strVal val="visible"/>
                                      </p:to>
                                    </p:set>
                                    <p:animEffect transition="in" filter="blinds(horizontal)">
                                      <p:cBhvr>
                                        <p:cTn id="11" dur="1000"/>
                                        <p:tgtEl>
                                          <p:spTgt spid="4099">
                                            <p:txEl>
                                              <p:pRg st="0" end="0"/>
                                            </p:txEl>
                                          </p:spTgt>
                                        </p:tgtEl>
                                      </p:cBhvr>
                                    </p:animEffect>
                                  </p:childTnLst>
                                </p:cTn>
                              </p:par>
                            </p:childTnLst>
                          </p:cTn>
                        </p:par>
                        <p:par>
                          <p:cTn id="12" fill="hold" nodeType="afterGroup">
                            <p:stCondLst>
                              <p:cond delay="2000"/>
                            </p:stCondLst>
                            <p:childTnLst>
                              <p:par>
                                <p:cTn id="13" presetID="3" presetClass="entr" presetSubtype="10" fill="hold" nodeType="afterEffect">
                                  <p:stCondLst>
                                    <p:cond delay="1000"/>
                                  </p:stCondLst>
                                  <p:childTnLst>
                                    <p:set>
                                      <p:cBhvr>
                                        <p:cTn id="14" dur="1" fill="hold">
                                          <p:stCondLst>
                                            <p:cond delay="0"/>
                                          </p:stCondLst>
                                        </p:cTn>
                                        <p:tgtEl>
                                          <p:spTgt spid="4099">
                                            <p:txEl>
                                              <p:pRg st="1" end="1"/>
                                            </p:txEl>
                                          </p:spTgt>
                                        </p:tgtEl>
                                        <p:attrNameLst>
                                          <p:attrName>style.visibility</p:attrName>
                                        </p:attrNameLst>
                                      </p:cBhvr>
                                      <p:to>
                                        <p:strVal val="visible"/>
                                      </p:to>
                                    </p:set>
                                    <p:animEffect transition="in" filter="blinds(horizontal)">
                                      <p:cBhvr>
                                        <p:cTn id="15" dur="1000"/>
                                        <p:tgtEl>
                                          <p:spTgt spid="4099">
                                            <p:txEl>
                                              <p:pRg st="1" end="1"/>
                                            </p:txEl>
                                          </p:spTgt>
                                        </p:tgtEl>
                                      </p:cBhvr>
                                    </p:animEffect>
                                  </p:childTnLst>
                                </p:cTn>
                              </p:par>
                            </p:childTnLst>
                          </p:cTn>
                        </p:par>
                        <p:par>
                          <p:cTn id="16" fill="hold" nodeType="afterGroup">
                            <p:stCondLst>
                              <p:cond delay="4000"/>
                            </p:stCondLst>
                            <p:childTnLst>
                              <p:par>
                                <p:cTn id="17" presetID="3" presetClass="entr" presetSubtype="10" fill="hold" nodeType="afterEffect">
                                  <p:stCondLst>
                                    <p:cond delay="1000"/>
                                  </p:stCondLst>
                                  <p:childTnLst>
                                    <p:set>
                                      <p:cBhvr>
                                        <p:cTn id="18" dur="1" fill="hold">
                                          <p:stCondLst>
                                            <p:cond delay="0"/>
                                          </p:stCondLst>
                                        </p:cTn>
                                        <p:tgtEl>
                                          <p:spTgt spid="4099">
                                            <p:txEl>
                                              <p:pRg st="2" end="2"/>
                                            </p:txEl>
                                          </p:spTgt>
                                        </p:tgtEl>
                                        <p:attrNameLst>
                                          <p:attrName>style.visibility</p:attrName>
                                        </p:attrNameLst>
                                      </p:cBhvr>
                                      <p:to>
                                        <p:strVal val="visible"/>
                                      </p:to>
                                    </p:set>
                                    <p:animEffect transition="in" filter="blinds(horizontal)">
                                      <p:cBhvr>
                                        <p:cTn id="19" dur="1000"/>
                                        <p:tgtEl>
                                          <p:spTgt spid="4099">
                                            <p:txEl>
                                              <p:pRg st="2" end="2"/>
                                            </p:txEl>
                                          </p:spTgt>
                                        </p:tgtEl>
                                      </p:cBhvr>
                                    </p:animEffect>
                                  </p:childTnLst>
                                </p:cTn>
                              </p:par>
                            </p:childTnLst>
                          </p:cTn>
                        </p:par>
                        <p:par>
                          <p:cTn id="20" fill="hold" nodeType="afterGroup">
                            <p:stCondLst>
                              <p:cond delay="6000"/>
                            </p:stCondLst>
                            <p:childTnLst>
                              <p:par>
                                <p:cTn id="21" presetID="3" presetClass="entr" presetSubtype="10" fill="hold" nodeType="afterEffect">
                                  <p:stCondLst>
                                    <p:cond delay="1000"/>
                                  </p:stCondLst>
                                  <p:childTnLst>
                                    <p:set>
                                      <p:cBhvr>
                                        <p:cTn id="22" dur="1" fill="hold">
                                          <p:stCondLst>
                                            <p:cond delay="0"/>
                                          </p:stCondLst>
                                        </p:cTn>
                                        <p:tgtEl>
                                          <p:spTgt spid="4099">
                                            <p:txEl>
                                              <p:pRg st="3" end="3"/>
                                            </p:txEl>
                                          </p:spTgt>
                                        </p:tgtEl>
                                        <p:attrNameLst>
                                          <p:attrName>style.visibility</p:attrName>
                                        </p:attrNameLst>
                                      </p:cBhvr>
                                      <p:to>
                                        <p:strVal val="visible"/>
                                      </p:to>
                                    </p:set>
                                    <p:animEffect transition="in" filter="blinds(horizontal)">
                                      <p:cBhvr>
                                        <p:cTn id="23" dur="1000"/>
                                        <p:tgtEl>
                                          <p:spTgt spid="409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5">
            <a:extLst>
              <a:ext uri="{FF2B5EF4-FFF2-40B4-BE49-F238E27FC236}">
                <a16:creationId xmlns:a16="http://schemas.microsoft.com/office/drawing/2014/main" id="{73789C50-3B12-B143-2EF4-A0C4B858C6BA}"/>
              </a:ext>
            </a:extLst>
          </p:cNvPr>
          <p:cNvSpPr>
            <a:spLocks noChangeArrowheads="1"/>
          </p:cNvSpPr>
          <p:nvPr/>
        </p:nvSpPr>
        <p:spPr bwMode="auto">
          <a:xfrm>
            <a:off x="-76200" y="3725863"/>
            <a:ext cx="3352800" cy="286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r>
              <a:rPr lang="en-US" altLang="en-US" sz="2000"/>
              <a:t>Problem – </a:t>
            </a:r>
            <a:r>
              <a:rPr lang="en-US" altLang="en-US" sz="2000" b="1"/>
              <a:t>the horrible living conditions of the poor in the cities. </a:t>
            </a:r>
            <a:r>
              <a:rPr lang="en-US" altLang="en-US" sz="2000" b="1">
                <a:solidFill>
                  <a:srgbClr val="FF0000"/>
                </a:solidFill>
                <a:latin typeface="Calibri" panose="020F0502020204030204" pitchFamily="34" charset="0"/>
              </a:rPr>
              <a:t>Tenement Row</a:t>
            </a:r>
          </a:p>
          <a:p>
            <a:pPr eaLnBrk="1" hangingPunct="1"/>
            <a:r>
              <a:rPr lang="en-US" altLang="en-US" sz="2000"/>
              <a:t>Led to New York City passing building </a:t>
            </a:r>
            <a:r>
              <a:rPr lang="en-US" altLang="en-US" sz="2000" b="1">
                <a:solidFill>
                  <a:srgbClr val="FF0000"/>
                </a:solidFill>
              </a:rPr>
              <a:t>codes</a:t>
            </a:r>
            <a:r>
              <a:rPr lang="en-US" altLang="en-US" sz="2000"/>
              <a:t> to promote safety and health.</a:t>
            </a:r>
          </a:p>
        </p:txBody>
      </p:sp>
      <p:pic>
        <p:nvPicPr>
          <p:cNvPr id="22531" name="Picture 7" descr="0140436790">
            <a:extLst>
              <a:ext uri="{FF2B5EF4-FFF2-40B4-BE49-F238E27FC236}">
                <a16:creationId xmlns:a16="http://schemas.microsoft.com/office/drawing/2014/main" id="{5A89FE51-849C-E1EA-539A-25599B89E2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1644650"/>
            <a:ext cx="2709863" cy="361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Rectangle 13">
            <a:extLst>
              <a:ext uri="{FF2B5EF4-FFF2-40B4-BE49-F238E27FC236}">
                <a16:creationId xmlns:a16="http://schemas.microsoft.com/office/drawing/2014/main" id="{A2934731-B54D-0EBF-78C8-42AE2897F701}"/>
              </a:ext>
            </a:extLst>
          </p:cNvPr>
          <p:cNvSpPr>
            <a:spLocks noGrp="1" noChangeArrowheads="1"/>
          </p:cNvSpPr>
          <p:nvPr>
            <p:ph type="title"/>
          </p:nvPr>
        </p:nvSpPr>
        <p:spPr>
          <a:xfrm>
            <a:off x="-22225" y="55563"/>
            <a:ext cx="3048000" cy="563562"/>
          </a:xfrm>
        </p:spPr>
        <p:txBody>
          <a:bodyPr/>
          <a:lstStyle/>
          <a:p>
            <a:pPr eaLnBrk="1" hangingPunct="1"/>
            <a:r>
              <a:rPr lang="en-US" altLang="en-US" sz="2000" b="1"/>
              <a:t>Muckrakers and Their Influences</a:t>
            </a:r>
          </a:p>
        </p:txBody>
      </p:sp>
      <p:sp>
        <p:nvSpPr>
          <p:cNvPr id="21510" name="Text Box 14">
            <a:extLst>
              <a:ext uri="{FF2B5EF4-FFF2-40B4-BE49-F238E27FC236}">
                <a16:creationId xmlns:a16="http://schemas.microsoft.com/office/drawing/2014/main" id="{017D936B-04FC-DB0F-9952-670F1B971977}"/>
              </a:ext>
            </a:extLst>
          </p:cNvPr>
          <p:cNvSpPr txBox="1">
            <a:spLocks noChangeArrowheads="1"/>
          </p:cNvSpPr>
          <p:nvPr/>
        </p:nvSpPr>
        <p:spPr bwMode="auto">
          <a:xfrm>
            <a:off x="2346325" y="-90488"/>
            <a:ext cx="6248400" cy="1644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1" algn="ctr" eaLnBrk="1" hangingPunct="1">
              <a:buFontTx/>
              <a:buNone/>
            </a:pPr>
            <a:r>
              <a:rPr lang="en-US" altLang="en-US" sz="2400" b="1" u="sng">
                <a:solidFill>
                  <a:srgbClr val="CC0000"/>
                </a:solidFill>
              </a:rPr>
              <a:t>Jacob Riis</a:t>
            </a:r>
            <a:r>
              <a:rPr lang="en-US" altLang="en-US" sz="2400"/>
              <a:t>	</a:t>
            </a:r>
          </a:p>
          <a:p>
            <a:pPr lvl="1" eaLnBrk="1" hangingPunct="1">
              <a:buFontTx/>
              <a:buNone/>
            </a:pPr>
            <a:r>
              <a:rPr lang="en-US" altLang="en-US" sz="2400"/>
              <a:t>He exposed the poverty, living conditions, and disease of the </a:t>
            </a:r>
            <a:r>
              <a:rPr lang="en-US" altLang="en-US" sz="2400" b="1"/>
              <a:t>urban </a:t>
            </a:r>
            <a:r>
              <a:rPr lang="en-US" altLang="en-US" sz="2400"/>
              <a:t>poor in his book    “</a:t>
            </a:r>
            <a:r>
              <a:rPr lang="en-US" altLang="en-US" sz="2400" b="1" i="1" u="sng">
                <a:solidFill>
                  <a:srgbClr val="FF0000"/>
                </a:solidFill>
              </a:rPr>
              <a:t>How the Other Half Lives</a:t>
            </a:r>
            <a:r>
              <a:rPr lang="en-US" altLang="en-US" sz="2400"/>
              <a:t>” .</a:t>
            </a:r>
          </a:p>
        </p:txBody>
      </p:sp>
      <p:pic>
        <p:nvPicPr>
          <p:cNvPr id="27654" name="Picture 1">
            <a:extLst>
              <a:ext uri="{FF2B5EF4-FFF2-40B4-BE49-F238E27FC236}">
                <a16:creationId xmlns:a16="http://schemas.microsoft.com/office/drawing/2014/main" id="{328460D2-C65A-459C-460A-90D924929CB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801688"/>
            <a:ext cx="1838325" cy="255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1">
            <a:extLst>
              <a:ext uri="{FF2B5EF4-FFF2-40B4-BE49-F238E27FC236}">
                <a16:creationId xmlns:a16="http://schemas.microsoft.com/office/drawing/2014/main" id="{76F109DD-D976-97D4-0B7A-08D0CD6DFD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6438" y="1701800"/>
            <a:ext cx="2811462" cy="424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C303C4B4-8706-7E2A-7348-D2A20A6E4D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579438"/>
            <a:ext cx="7319963" cy="576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21510">
                                            <p:txEl>
                                              <p:pRg st="0" end="0"/>
                                            </p:txEl>
                                          </p:spTgt>
                                        </p:tgtEl>
                                        <p:attrNameLst>
                                          <p:attrName>style.visibility</p:attrName>
                                        </p:attrNameLst>
                                      </p:cBhvr>
                                      <p:to>
                                        <p:strVal val="visible"/>
                                      </p:to>
                                    </p:set>
                                    <p:animEffect transition="in" filter="wipe(up)">
                                      <p:cBhvr>
                                        <p:cTn id="7" dur="500"/>
                                        <p:tgtEl>
                                          <p:spTgt spid="21510">
                                            <p:txEl>
                                              <p:pRg st="0" end="0"/>
                                            </p:txEl>
                                          </p:spTgt>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21510">
                                            <p:txEl>
                                              <p:pRg st="1" end="1"/>
                                            </p:txEl>
                                          </p:spTgt>
                                        </p:tgtEl>
                                        <p:attrNameLst>
                                          <p:attrName>style.visibility</p:attrName>
                                        </p:attrNameLst>
                                      </p:cBhvr>
                                      <p:to>
                                        <p:strVal val="visible"/>
                                      </p:to>
                                    </p:set>
                                    <p:animEffect transition="in" filter="wipe(up)">
                                      <p:cBhvr>
                                        <p:cTn id="11" dur="500"/>
                                        <p:tgtEl>
                                          <p:spTgt spid="21510">
                                            <p:txEl>
                                              <p:pRg st="1" end="1"/>
                                            </p:txEl>
                                          </p:spTgt>
                                        </p:tgtEl>
                                      </p:cBhvr>
                                    </p:animEffect>
                                  </p:childTnLst>
                                </p:cTn>
                              </p:par>
                              <p:par>
                                <p:cTn id="12" presetID="22" presetClass="entr" presetSubtype="4" fill="hold" nodeType="withEffect">
                                  <p:stCondLst>
                                    <p:cond delay="0"/>
                                  </p:stCondLst>
                                  <p:childTnLst>
                                    <p:set>
                                      <p:cBhvr>
                                        <p:cTn id="13" dur="1" fill="hold">
                                          <p:stCondLst>
                                            <p:cond delay="0"/>
                                          </p:stCondLst>
                                        </p:cTn>
                                        <p:tgtEl>
                                          <p:spTgt spid="22531"/>
                                        </p:tgtEl>
                                        <p:attrNameLst>
                                          <p:attrName>style.visibility</p:attrName>
                                        </p:attrNameLst>
                                      </p:cBhvr>
                                      <p:to>
                                        <p:strVal val="visible"/>
                                      </p:to>
                                    </p:set>
                                    <p:animEffect transition="in" filter="wipe(down)">
                                      <p:cBhvr>
                                        <p:cTn id="14" dur="500"/>
                                        <p:tgtEl>
                                          <p:spTgt spid="22531"/>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8" fill="hold" nodeType="clickEffect">
                                  <p:stCondLst>
                                    <p:cond delay="0"/>
                                  </p:stCondLst>
                                  <p:childTnLst>
                                    <p:set>
                                      <p:cBhvr>
                                        <p:cTn id="18" dur="1" fill="hold">
                                          <p:stCondLst>
                                            <p:cond delay="0"/>
                                          </p:stCondLst>
                                        </p:cTn>
                                        <p:tgtEl>
                                          <p:spTgt spid="21506">
                                            <p:txEl>
                                              <p:pRg st="0" end="0"/>
                                            </p:txEl>
                                          </p:spTgt>
                                        </p:tgtEl>
                                        <p:attrNameLst>
                                          <p:attrName>style.visibility</p:attrName>
                                        </p:attrNameLst>
                                      </p:cBhvr>
                                      <p:to>
                                        <p:strVal val="visible"/>
                                      </p:to>
                                    </p:set>
                                    <p:animEffect transition="in" filter="wipe(left)">
                                      <p:cBhvr>
                                        <p:cTn id="19" dur="500"/>
                                        <p:tgtEl>
                                          <p:spTgt spid="21506">
                                            <p:txEl>
                                              <p:pRg st="0" end="0"/>
                                            </p:txEl>
                                          </p:spTgt>
                                        </p:tgtEl>
                                      </p:cBhvr>
                                    </p:animEffect>
                                  </p:childTnLst>
                                </p:cTn>
                              </p:par>
                              <p:par>
                                <p:cTn id="20" presetID="22" presetClass="entr" presetSubtype="8" fill="hold" nodeType="withEffect">
                                  <p:stCondLst>
                                    <p:cond delay="0"/>
                                  </p:stCondLst>
                                  <p:childTnLst>
                                    <p:set>
                                      <p:cBhvr>
                                        <p:cTn id="21" dur="1" fill="hold">
                                          <p:stCondLst>
                                            <p:cond delay="0"/>
                                          </p:stCondLst>
                                        </p:cTn>
                                        <p:tgtEl>
                                          <p:spTgt spid="21506">
                                            <p:txEl>
                                              <p:pRg st="1" end="1"/>
                                            </p:txEl>
                                          </p:spTgt>
                                        </p:tgtEl>
                                        <p:attrNameLst>
                                          <p:attrName>style.visibility</p:attrName>
                                        </p:attrNameLst>
                                      </p:cBhvr>
                                      <p:to>
                                        <p:strVal val="visible"/>
                                      </p:to>
                                    </p:set>
                                    <p:animEffect transition="in" filter="wipe(left)">
                                      <p:cBhvr>
                                        <p:cTn id="22" dur="500"/>
                                        <p:tgtEl>
                                          <p:spTgt spid="21506">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1"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1000" fill="hold"/>
                                        <p:tgtEl>
                                          <p:spTgt spid="3"/>
                                        </p:tgtEl>
                                        <p:attrNameLst>
                                          <p:attrName>ppt_w</p:attrName>
                                        </p:attrNameLst>
                                      </p:cBhvr>
                                      <p:tavLst>
                                        <p:tav tm="0">
                                          <p:val>
                                            <p:fltVal val="0"/>
                                          </p:val>
                                        </p:tav>
                                        <p:tav tm="100000">
                                          <p:val>
                                            <p:strVal val="#ppt_w"/>
                                          </p:val>
                                        </p:tav>
                                      </p:tavLst>
                                    </p:anim>
                                    <p:anim calcmode="lin" valueType="num">
                                      <p:cBhvr>
                                        <p:cTn id="28" dur="1000" fill="hold"/>
                                        <p:tgtEl>
                                          <p:spTgt spid="3"/>
                                        </p:tgtEl>
                                        <p:attrNameLst>
                                          <p:attrName>ppt_h</p:attrName>
                                        </p:attrNameLst>
                                      </p:cBhvr>
                                      <p:tavLst>
                                        <p:tav tm="0">
                                          <p:val>
                                            <p:fltVal val="0"/>
                                          </p:val>
                                        </p:tav>
                                        <p:tav tm="100000">
                                          <p:val>
                                            <p:strVal val="#ppt_h"/>
                                          </p:val>
                                        </p:tav>
                                      </p:tavLst>
                                    </p:anim>
                                    <p:anim calcmode="lin" valueType="num">
                                      <p:cBhvr>
                                        <p:cTn id="29" dur="1000" fill="hold"/>
                                        <p:tgtEl>
                                          <p:spTgt spid="3"/>
                                        </p:tgtEl>
                                        <p:attrNameLst>
                                          <p:attrName>style.rotation</p:attrName>
                                        </p:attrNameLst>
                                      </p:cBhvr>
                                      <p:tavLst>
                                        <p:tav tm="0">
                                          <p:val>
                                            <p:fltVal val="90"/>
                                          </p:val>
                                        </p:tav>
                                        <p:tav tm="100000">
                                          <p:val>
                                            <p:fltVal val="0"/>
                                          </p:val>
                                        </p:tav>
                                      </p:tavLst>
                                    </p:anim>
                                    <p:animEffect transition="in" filter="fade">
                                      <p:cBhvr>
                                        <p:cTn id="30" dur="1000"/>
                                        <p:tgtEl>
                                          <p:spTgt spid="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31" presetClass="exit" presetSubtype="0" fill="hold" nodeType="clickEffect">
                                  <p:stCondLst>
                                    <p:cond delay="0"/>
                                  </p:stCondLst>
                                  <p:childTnLst>
                                    <p:anim calcmode="lin" valueType="num">
                                      <p:cBhvr>
                                        <p:cTn id="34" dur="1000"/>
                                        <p:tgtEl>
                                          <p:spTgt spid="3"/>
                                        </p:tgtEl>
                                        <p:attrNameLst>
                                          <p:attrName>ppt_w</p:attrName>
                                        </p:attrNameLst>
                                      </p:cBhvr>
                                      <p:tavLst>
                                        <p:tav tm="0">
                                          <p:val>
                                            <p:strVal val="ppt_w"/>
                                          </p:val>
                                        </p:tav>
                                        <p:tav tm="100000">
                                          <p:val>
                                            <p:fltVal val="0"/>
                                          </p:val>
                                        </p:tav>
                                      </p:tavLst>
                                    </p:anim>
                                    <p:anim calcmode="lin" valueType="num">
                                      <p:cBhvr>
                                        <p:cTn id="35" dur="1000"/>
                                        <p:tgtEl>
                                          <p:spTgt spid="3"/>
                                        </p:tgtEl>
                                        <p:attrNameLst>
                                          <p:attrName>ppt_h</p:attrName>
                                        </p:attrNameLst>
                                      </p:cBhvr>
                                      <p:tavLst>
                                        <p:tav tm="0">
                                          <p:val>
                                            <p:strVal val="ppt_h"/>
                                          </p:val>
                                        </p:tav>
                                        <p:tav tm="100000">
                                          <p:val>
                                            <p:fltVal val="0"/>
                                          </p:val>
                                        </p:tav>
                                      </p:tavLst>
                                    </p:anim>
                                    <p:anim calcmode="lin" valueType="num">
                                      <p:cBhvr>
                                        <p:cTn id="36" dur="1000"/>
                                        <p:tgtEl>
                                          <p:spTgt spid="3"/>
                                        </p:tgtEl>
                                        <p:attrNameLst>
                                          <p:attrName>style.rotation</p:attrName>
                                        </p:attrNameLst>
                                      </p:cBhvr>
                                      <p:tavLst>
                                        <p:tav tm="0">
                                          <p:val>
                                            <p:fltVal val="0"/>
                                          </p:val>
                                        </p:tav>
                                        <p:tav tm="100000">
                                          <p:val>
                                            <p:fltVal val="90"/>
                                          </p:val>
                                        </p:tav>
                                      </p:tavLst>
                                    </p:anim>
                                    <p:animEffect transition="out" filter="fade">
                                      <p:cBhvr>
                                        <p:cTn id="37" dur="1000"/>
                                        <p:tgtEl>
                                          <p:spTgt spid="3"/>
                                        </p:tgtEl>
                                      </p:cBhvr>
                                    </p:animEffect>
                                    <p:set>
                                      <p:cBhvr>
                                        <p:cTn id="38"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CD30152E-B6AD-9E13-BCCE-28425A975CFD}"/>
              </a:ext>
            </a:extLst>
          </p:cNvPr>
          <p:cNvSpPr>
            <a:spLocks noGrp="1" noChangeArrowheads="1"/>
          </p:cNvSpPr>
          <p:nvPr>
            <p:ph type="title"/>
          </p:nvPr>
        </p:nvSpPr>
        <p:spPr/>
        <p:txBody>
          <a:bodyPr/>
          <a:lstStyle/>
          <a:p>
            <a:endParaRPr lang="en-US" altLang="en-US"/>
          </a:p>
        </p:txBody>
      </p:sp>
      <p:sp>
        <p:nvSpPr>
          <p:cNvPr id="28675" name="Content Placeholder 2">
            <a:extLst>
              <a:ext uri="{FF2B5EF4-FFF2-40B4-BE49-F238E27FC236}">
                <a16:creationId xmlns:a16="http://schemas.microsoft.com/office/drawing/2014/main" id="{2F00944C-8DAE-DD89-05A2-545F02B10E28}"/>
              </a:ext>
            </a:extLst>
          </p:cNvPr>
          <p:cNvSpPr>
            <a:spLocks noGrp="1" noChangeArrowheads="1"/>
          </p:cNvSpPr>
          <p:nvPr>
            <p:ph idx="1"/>
          </p:nvPr>
        </p:nvSpPr>
        <p:spPr/>
        <p:txBody>
          <a:bodyPr/>
          <a:lstStyle/>
          <a:p>
            <a:endParaRPr lang="en-US" altLang="en-US"/>
          </a:p>
        </p:txBody>
      </p:sp>
      <p:pic>
        <p:nvPicPr>
          <p:cNvPr id="4" name="Picture 12">
            <a:extLst>
              <a:ext uri="{FF2B5EF4-FFF2-40B4-BE49-F238E27FC236}">
                <a16:creationId xmlns:a16="http://schemas.microsoft.com/office/drawing/2014/main" id="{ECB0DDF6-08AC-D8EC-2048-C3A8E2C31D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075" y="152400"/>
            <a:ext cx="8975725" cy="6584950"/>
          </a:xfrm>
          <a:prstGeom prst="rect">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23557" name="Picture 5">
            <a:extLst>
              <a:ext uri="{FF2B5EF4-FFF2-40B4-BE49-F238E27FC236}">
                <a16:creationId xmlns:a16="http://schemas.microsoft.com/office/drawing/2014/main" id="{DE2A5DF4-3897-5E94-4772-85F9EC7095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475" y="200025"/>
            <a:ext cx="8747125" cy="650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8" name="Picture 6">
            <a:extLst>
              <a:ext uri="{FF2B5EF4-FFF2-40B4-BE49-F238E27FC236}">
                <a16:creationId xmlns:a16="http://schemas.microsoft.com/office/drawing/2014/main" id="{73A3CD66-E891-F6C2-9B8D-5C9E0789ED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381000"/>
            <a:ext cx="8229600" cy="6127750"/>
          </a:xfrm>
          <a:prstGeom prst="rect">
            <a:avLst/>
          </a:prstGeom>
          <a:noFill/>
          <a:ln w="1905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918170E2-F6F7-78A8-5E82-DD03DA6ACA1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5788" y="835025"/>
            <a:ext cx="8064500" cy="549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4" fill="hold" nodeType="clickEffect">
                                  <p:stCondLst>
                                    <p:cond delay="0"/>
                                  </p:stCondLst>
                                  <p:childTnLst>
                                    <p:set>
                                      <p:cBhvr>
                                        <p:cTn id="12" dur="1" fill="hold">
                                          <p:stCondLst>
                                            <p:cond delay="0"/>
                                          </p:stCondLst>
                                        </p:cTn>
                                        <p:tgtEl>
                                          <p:spTgt spid="23557"/>
                                        </p:tgtEl>
                                        <p:attrNameLst>
                                          <p:attrName>style.visibility</p:attrName>
                                        </p:attrNameLst>
                                      </p:cBhvr>
                                      <p:to>
                                        <p:strVal val="visible"/>
                                      </p:to>
                                    </p:set>
                                    <p:animEffect transition="in" filter="wipe(down)">
                                      <p:cBhvr>
                                        <p:cTn id="13" dur="1000"/>
                                        <p:tgtEl>
                                          <p:spTgt spid="2355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nodeType="clickEffect">
                                  <p:stCondLst>
                                    <p:cond delay="0"/>
                                  </p:stCondLst>
                                  <p:childTnLst>
                                    <p:set>
                                      <p:cBhvr>
                                        <p:cTn id="17" dur="1" fill="hold">
                                          <p:stCondLst>
                                            <p:cond delay="0"/>
                                          </p:stCondLst>
                                        </p:cTn>
                                        <p:tgtEl>
                                          <p:spTgt spid="23558"/>
                                        </p:tgtEl>
                                        <p:attrNameLst>
                                          <p:attrName>style.visibility</p:attrName>
                                        </p:attrNameLst>
                                      </p:cBhvr>
                                      <p:to>
                                        <p:strVal val="visible"/>
                                      </p:to>
                                    </p:set>
                                    <p:animEffect transition="in" filter="wipe(down)">
                                      <p:cBhvr>
                                        <p:cTn id="18" dur="500"/>
                                        <p:tgtEl>
                                          <p:spTgt spid="23558"/>
                                        </p:tgtEl>
                                      </p:cBhvr>
                                    </p:animEffect>
                                  </p:childTnLst>
                                </p:cTn>
                              </p:par>
                              <p:par>
                                <p:cTn id="19" presetID="2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67E11-99F7-4878-6396-C40D6F097C62}"/>
              </a:ext>
            </a:extLst>
          </p:cNvPr>
          <p:cNvSpPr>
            <a:spLocks noGrp="1"/>
          </p:cNvSpPr>
          <p:nvPr>
            <p:ph type="title"/>
          </p:nvPr>
        </p:nvSpPr>
        <p:spPr>
          <a:xfrm>
            <a:off x="304800" y="0"/>
            <a:ext cx="8534400" cy="533400"/>
          </a:xfrm>
        </p:spPr>
        <p:txBody>
          <a:bodyPr>
            <a:normAutofit fontScale="90000"/>
          </a:bodyPr>
          <a:lstStyle/>
          <a:p>
            <a:pPr>
              <a:defRPr/>
            </a:pPr>
            <a:r>
              <a:rPr lang="en-US" sz="3200" dirty="0"/>
              <a:t>Laws Against Anti-Competitive Practices</a:t>
            </a:r>
          </a:p>
        </p:txBody>
      </p:sp>
      <p:sp>
        <p:nvSpPr>
          <p:cNvPr id="3" name="Content Placeholder 2">
            <a:extLst>
              <a:ext uri="{FF2B5EF4-FFF2-40B4-BE49-F238E27FC236}">
                <a16:creationId xmlns:a16="http://schemas.microsoft.com/office/drawing/2014/main" id="{C2151D78-6A32-6F13-EA8A-F35598F77132}"/>
              </a:ext>
            </a:extLst>
          </p:cNvPr>
          <p:cNvSpPr>
            <a:spLocks noGrp="1"/>
          </p:cNvSpPr>
          <p:nvPr>
            <p:ph idx="1"/>
          </p:nvPr>
        </p:nvSpPr>
        <p:spPr>
          <a:xfrm>
            <a:off x="76200" y="685800"/>
            <a:ext cx="5334000" cy="5257800"/>
          </a:xfrm>
        </p:spPr>
        <p:txBody>
          <a:bodyPr>
            <a:normAutofit lnSpcReduction="10000"/>
          </a:bodyPr>
          <a:lstStyle/>
          <a:p>
            <a:pPr marL="0" indent="0" algn="ctr">
              <a:buFontTx/>
              <a:buNone/>
              <a:defRPr/>
            </a:pPr>
            <a:r>
              <a:rPr lang="en-US" sz="2600" b="1" dirty="0">
                <a:solidFill>
                  <a:srgbClr val="FF0000"/>
                </a:solidFill>
              </a:rPr>
              <a:t>Sherman Anti-Trust Act (1890)</a:t>
            </a:r>
          </a:p>
          <a:p>
            <a:pPr>
              <a:defRPr/>
            </a:pPr>
            <a:r>
              <a:rPr lang="en-US" sz="2600" dirty="0"/>
              <a:t>Federal law </a:t>
            </a:r>
            <a:r>
              <a:rPr lang="en-US" sz="2600" dirty="0">
                <a:solidFill>
                  <a:srgbClr val="FF0000"/>
                </a:solidFill>
              </a:rPr>
              <a:t>aimed at stopping </a:t>
            </a:r>
            <a:r>
              <a:rPr lang="en-US" sz="2600" u="sng" dirty="0">
                <a:solidFill>
                  <a:srgbClr val="FF0000"/>
                </a:solidFill>
              </a:rPr>
              <a:t>monopolies</a:t>
            </a:r>
            <a:r>
              <a:rPr lang="en-US" sz="2600" dirty="0">
                <a:solidFill>
                  <a:srgbClr val="FF0000"/>
                </a:solidFill>
              </a:rPr>
              <a:t> </a:t>
            </a:r>
            <a:r>
              <a:rPr lang="en-US" sz="2600" dirty="0"/>
              <a:t>and</a:t>
            </a:r>
            <a:r>
              <a:rPr lang="en-US" sz="2600" dirty="0">
                <a:solidFill>
                  <a:srgbClr val="FF0000"/>
                </a:solidFill>
              </a:rPr>
              <a:t> </a:t>
            </a:r>
            <a:r>
              <a:rPr lang="en-US" sz="2600" u="sng" dirty="0">
                <a:solidFill>
                  <a:srgbClr val="FF0000"/>
                </a:solidFill>
              </a:rPr>
              <a:t>trusts</a:t>
            </a:r>
            <a:r>
              <a:rPr lang="en-US" sz="2600" dirty="0">
                <a:solidFill>
                  <a:srgbClr val="FF0000"/>
                </a:solidFill>
              </a:rPr>
              <a:t> </a:t>
            </a:r>
            <a:r>
              <a:rPr lang="en-US" sz="2600" dirty="0"/>
              <a:t>from engaging in unfair practices.</a:t>
            </a:r>
          </a:p>
          <a:p>
            <a:pPr>
              <a:defRPr/>
            </a:pPr>
            <a:r>
              <a:rPr lang="en-US" sz="2600" dirty="0"/>
              <a:t>Attempted to prevent unfair competitive advantages.</a:t>
            </a:r>
          </a:p>
          <a:p>
            <a:pPr>
              <a:defRPr/>
            </a:pPr>
            <a:r>
              <a:rPr lang="en-US" sz="2600" dirty="0"/>
              <a:t>Act marked a significant change in the attitude of </a:t>
            </a:r>
            <a:r>
              <a:rPr lang="en-US" sz="2600" b="1" dirty="0">
                <a:solidFill>
                  <a:srgbClr val="FF0000"/>
                </a:solidFill>
              </a:rPr>
              <a:t>government </a:t>
            </a:r>
            <a:r>
              <a:rPr lang="en-US" sz="2600" dirty="0"/>
              <a:t>about the abuses of big business.</a:t>
            </a:r>
          </a:p>
          <a:p>
            <a:pPr>
              <a:defRPr/>
            </a:pPr>
            <a:r>
              <a:rPr lang="en-US" sz="2600" b="1" dirty="0">
                <a:solidFill>
                  <a:srgbClr val="FF0000"/>
                </a:solidFill>
              </a:rPr>
              <a:t>Standard Oil </a:t>
            </a:r>
            <a:r>
              <a:rPr lang="en-US" sz="2600" dirty="0"/>
              <a:t>was the 1st monopoly the government attempted to stop.</a:t>
            </a:r>
          </a:p>
        </p:txBody>
      </p:sp>
      <p:pic>
        <p:nvPicPr>
          <p:cNvPr id="3074" name="Picture 2">
            <a:extLst>
              <a:ext uri="{FF2B5EF4-FFF2-40B4-BE49-F238E27FC236}">
                <a16:creationId xmlns:a16="http://schemas.microsoft.com/office/drawing/2014/main" id="{5A64F5FA-291B-B6D5-B92C-E66C456D27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685800"/>
            <a:ext cx="3438525" cy="48768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087BD863-5072-D101-1F63-53A179F2AED9}"/>
              </a:ext>
            </a:extLst>
          </p:cNvPr>
          <p:cNvGrpSpPr>
            <a:grpSpLocks/>
          </p:cNvGrpSpPr>
          <p:nvPr/>
        </p:nvGrpSpPr>
        <p:grpSpPr bwMode="auto">
          <a:xfrm>
            <a:off x="5857875" y="1600200"/>
            <a:ext cx="2981325" cy="2741613"/>
            <a:chOff x="5943599" y="1048871"/>
            <a:chExt cx="2981325" cy="2742079"/>
          </a:xfrm>
        </p:grpSpPr>
        <p:pic>
          <p:nvPicPr>
            <p:cNvPr id="29706" name="Picture 3">
              <a:extLst>
                <a:ext uri="{FF2B5EF4-FFF2-40B4-BE49-F238E27FC236}">
                  <a16:creationId xmlns:a16="http://schemas.microsoft.com/office/drawing/2014/main" id="{7745CA6D-9E4A-EEEB-D714-62DD4950E5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1600200"/>
              <a:ext cx="2381250"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7" name="Picture 4">
              <a:extLst>
                <a:ext uri="{FF2B5EF4-FFF2-40B4-BE49-F238E27FC236}">
                  <a16:creationId xmlns:a16="http://schemas.microsoft.com/office/drawing/2014/main" id="{1C610682-FE2B-B95A-1B32-8ED7D17031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599" y="1048871"/>
              <a:ext cx="2981325" cy="551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29702" name="Straight Connector 19">
            <a:extLst>
              <a:ext uri="{FF2B5EF4-FFF2-40B4-BE49-F238E27FC236}">
                <a16:creationId xmlns:a16="http://schemas.microsoft.com/office/drawing/2014/main" id="{0102609A-5F85-27C5-4B83-7003553FDD89}"/>
              </a:ext>
            </a:extLst>
          </p:cNvPr>
          <p:cNvCxnSpPr>
            <a:cxnSpLocks noChangeShapeType="1"/>
          </p:cNvCxnSpPr>
          <p:nvPr/>
        </p:nvCxnSpPr>
        <p:spPr bwMode="auto">
          <a:xfrm>
            <a:off x="6629400" y="2438400"/>
            <a:ext cx="914400" cy="9144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3" name="Group 22">
            <a:extLst>
              <a:ext uri="{FF2B5EF4-FFF2-40B4-BE49-F238E27FC236}">
                <a16:creationId xmlns:a16="http://schemas.microsoft.com/office/drawing/2014/main" id="{655E1EBE-9090-46BB-F351-BEC14102594A}"/>
              </a:ext>
            </a:extLst>
          </p:cNvPr>
          <p:cNvGrpSpPr>
            <a:grpSpLocks/>
          </p:cNvGrpSpPr>
          <p:nvPr/>
        </p:nvGrpSpPr>
        <p:grpSpPr bwMode="auto">
          <a:xfrm>
            <a:off x="6400800" y="2014538"/>
            <a:ext cx="1981200" cy="2085975"/>
            <a:chOff x="6400800" y="2014414"/>
            <a:chExt cx="1981200" cy="2086536"/>
          </a:xfrm>
        </p:grpSpPr>
        <p:sp>
          <p:nvSpPr>
            <p:cNvPr id="29704" name="Oval 17">
              <a:extLst>
                <a:ext uri="{FF2B5EF4-FFF2-40B4-BE49-F238E27FC236}">
                  <a16:creationId xmlns:a16="http://schemas.microsoft.com/office/drawing/2014/main" id="{81476A74-879A-74FE-C3DD-9EC43C10979A}"/>
                </a:ext>
              </a:extLst>
            </p:cNvPr>
            <p:cNvSpPr>
              <a:spLocks noChangeArrowheads="1"/>
            </p:cNvSpPr>
            <p:nvPr/>
          </p:nvSpPr>
          <p:spPr bwMode="auto">
            <a:xfrm>
              <a:off x="6400800" y="2014414"/>
              <a:ext cx="1981200" cy="2086536"/>
            </a:xfrm>
            <a:prstGeom prst="ellipse">
              <a:avLst/>
            </a:prstGeom>
            <a:noFill/>
            <a:ln w="123825"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en-US" altLang="en-US" sz="2400"/>
            </a:p>
          </p:txBody>
        </p:sp>
        <p:cxnSp>
          <p:nvCxnSpPr>
            <p:cNvPr id="29705" name="Straight Connector 21">
              <a:extLst>
                <a:ext uri="{FF2B5EF4-FFF2-40B4-BE49-F238E27FC236}">
                  <a16:creationId xmlns:a16="http://schemas.microsoft.com/office/drawing/2014/main" id="{B77A34D9-2E35-2B53-0AEE-C8C698FF53E0}"/>
                </a:ext>
              </a:extLst>
            </p:cNvPr>
            <p:cNvCxnSpPr>
              <a:cxnSpLocks noChangeShapeType="1"/>
            </p:cNvCxnSpPr>
            <p:nvPr/>
          </p:nvCxnSpPr>
          <p:spPr bwMode="auto">
            <a:xfrm>
              <a:off x="6629400" y="2438400"/>
              <a:ext cx="1643063" cy="1143000"/>
            </a:xfrm>
            <a:prstGeom prst="line">
              <a:avLst/>
            </a:prstGeom>
            <a:noFill/>
            <a:ln w="12700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8" fill="hold" nodeType="afterEffect">
                                  <p:stCondLst>
                                    <p:cond delay="100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par>
                                <p:cTn id="13" presetID="26" presetClass="entr" presetSubtype="0" fill="hold" nodeType="withEffect">
                                  <p:stCondLst>
                                    <p:cond delay="1000"/>
                                  </p:stCondLst>
                                  <p:childTnLst>
                                    <p:set>
                                      <p:cBhvr>
                                        <p:cTn id="14" dur="1" fill="hold">
                                          <p:stCondLst>
                                            <p:cond delay="0"/>
                                          </p:stCondLst>
                                        </p:cTn>
                                        <p:tgtEl>
                                          <p:spTgt spid="3074"/>
                                        </p:tgtEl>
                                        <p:attrNameLst>
                                          <p:attrName>style.visibility</p:attrName>
                                        </p:attrNameLst>
                                      </p:cBhvr>
                                      <p:to>
                                        <p:strVal val="visible"/>
                                      </p:to>
                                    </p:set>
                                    <p:animEffect transition="in" filter="wipe(down)">
                                      <p:cBhvr>
                                        <p:cTn id="15" dur="580">
                                          <p:stCondLst>
                                            <p:cond delay="0"/>
                                          </p:stCondLst>
                                        </p:cTn>
                                        <p:tgtEl>
                                          <p:spTgt spid="3074"/>
                                        </p:tgtEl>
                                      </p:cBhvr>
                                    </p:animEffect>
                                    <p:anim calcmode="lin" valueType="num">
                                      <p:cBhvr>
                                        <p:cTn id="16" dur="1822" tmFilter="0,0; 0.14,0.36; 0.43,0.73; 0.71,0.91; 1.0,1.0">
                                          <p:stCondLst>
                                            <p:cond delay="0"/>
                                          </p:stCondLst>
                                        </p:cTn>
                                        <p:tgtEl>
                                          <p:spTgt spid="3074"/>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3074"/>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3074"/>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3074"/>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3074"/>
                                        </p:tgtEl>
                                        <p:attrNameLst>
                                          <p:attrName>ppt_y</p:attrName>
                                        </p:attrNameLst>
                                      </p:cBhvr>
                                      <p:tavLst>
                                        <p:tav tm="0" fmla="#ppt_y-sin(pi*$)/81">
                                          <p:val>
                                            <p:fltVal val="0"/>
                                          </p:val>
                                        </p:tav>
                                        <p:tav tm="100000">
                                          <p:val>
                                            <p:fltVal val="1"/>
                                          </p:val>
                                        </p:tav>
                                      </p:tavLst>
                                    </p:anim>
                                    <p:animScale>
                                      <p:cBhvr>
                                        <p:cTn id="21" dur="26">
                                          <p:stCondLst>
                                            <p:cond delay="650"/>
                                          </p:stCondLst>
                                        </p:cTn>
                                        <p:tgtEl>
                                          <p:spTgt spid="3074"/>
                                        </p:tgtEl>
                                      </p:cBhvr>
                                      <p:to x="100000" y="60000"/>
                                    </p:animScale>
                                    <p:animScale>
                                      <p:cBhvr>
                                        <p:cTn id="22" dur="166" decel="50000">
                                          <p:stCondLst>
                                            <p:cond delay="676"/>
                                          </p:stCondLst>
                                        </p:cTn>
                                        <p:tgtEl>
                                          <p:spTgt spid="3074"/>
                                        </p:tgtEl>
                                      </p:cBhvr>
                                      <p:to x="100000" y="100000"/>
                                    </p:animScale>
                                    <p:animScale>
                                      <p:cBhvr>
                                        <p:cTn id="23" dur="26">
                                          <p:stCondLst>
                                            <p:cond delay="1312"/>
                                          </p:stCondLst>
                                        </p:cTn>
                                        <p:tgtEl>
                                          <p:spTgt spid="3074"/>
                                        </p:tgtEl>
                                      </p:cBhvr>
                                      <p:to x="100000" y="80000"/>
                                    </p:animScale>
                                    <p:animScale>
                                      <p:cBhvr>
                                        <p:cTn id="24" dur="166" decel="50000">
                                          <p:stCondLst>
                                            <p:cond delay="1338"/>
                                          </p:stCondLst>
                                        </p:cTn>
                                        <p:tgtEl>
                                          <p:spTgt spid="3074"/>
                                        </p:tgtEl>
                                      </p:cBhvr>
                                      <p:to x="100000" y="100000"/>
                                    </p:animScale>
                                    <p:animScale>
                                      <p:cBhvr>
                                        <p:cTn id="25" dur="26">
                                          <p:stCondLst>
                                            <p:cond delay="1642"/>
                                          </p:stCondLst>
                                        </p:cTn>
                                        <p:tgtEl>
                                          <p:spTgt spid="3074"/>
                                        </p:tgtEl>
                                      </p:cBhvr>
                                      <p:to x="100000" y="90000"/>
                                    </p:animScale>
                                    <p:animScale>
                                      <p:cBhvr>
                                        <p:cTn id="26" dur="166" decel="50000">
                                          <p:stCondLst>
                                            <p:cond delay="1668"/>
                                          </p:stCondLst>
                                        </p:cTn>
                                        <p:tgtEl>
                                          <p:spTgt spid="3074"/>
                                        </p:tgtEl>
                                      </p:cBhvr>
                                      <p:to x="100000" y="100000"/>
                                    </p:animScale>
                                    <p:animScale>
                                      <p:cBhvr>
                                        <p:cTn id="27" dur="26">
                                          <p:stCondLst>
                                            <p:cond delay="1808"/>
                                          </p:stCondLst>
                                        </p:cTn>
                                        <p:tgtEl>
                                          <p:spTgt spid="3074"/>
                                        </p:tgtEl>
                                      </p:cBhvr>
                                      <p:to x="100000" y="95000"/>
                                    </p:animScale>
                                    <p:animScale>
                                      <p:cBhvr>
                                        <p:cTn id="28" dur="166" decel="50000">
                                          <p:stCondLst>
                                            <p:cond delay="1834"/>
                                          </p:stCondLst>
                                        </p:cTn>
                                        <p:tgtEl>
                                          <p:spTgt spid="3074"/>
                                        </p:tgtEl>
                                      </p:cBhvr>
                                      <p:to x="100000" y="100000"/>
                                    </p:animScale>
                                  </p:childTnLst>
                                </p:cTn>
                              </p:par>
                            </p:childTnLst>
                          </p:cTn>
                        </p:par>
                        <p:par>
                          <p:cTn id="29" fill="hold" nodeType="afterGroup">
                            <p:stCondLst>
                              <p:cond delay="3500"/>
                            </p:stCondLst>
                            <p:childTnLst>
                              <p:par>
                                <p:cTn id="30" presetID="22" presetClass="entr" presetSubtype="8" fill="hold" nodeType="afterEffect">
                                  <p:stCondLst>
                                    <p:cond delay="150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wipe(left)">
                                      <p:cBhvr>
                                        <p:cTn id="32" dur="1000"/>
                                        <p:tgtEl>
                                          <p:spTgt spid="3">
                                            <p:txEl>
                                              <p:pRg st="2" end="2"/>
                                            </p:txEl>
                                          </p:spTgt>
                                        </p:tgtEl>
                                      </p:cBhvr>
                                    </p:animEffect>
                                  </p:childTnLst>
                                </p:cTn>
                              </p:par>
                            </p:childTnLst>
                          </p:cTn>
                        </p:par>
                        <p:par>
                          <p:cTn id="33" fill="hold" nodeType="afterGroup">
                            <p:stCondLst>
                              <p:cond delay="6000"/>
                            </p:stCondLst>
                            <p:childTnLst>
                              <p:par>
                                <p:cTn id="34" presetID="22" presetClass="entr" presetSubtype="8" fill="hold" nodeType="afterEffect">
                                  <p:stCondLst>
                                    <p:cond delay="1500"/>
                                  </p:stCondLst>
                                  <p:childTnLst>
                                    <p:set>
                                      <p:cBhvr>
                                        <p:cTn id="35" dur="1" fill="hold">
                                          <p:stCondLst>
                                            <p:cond delay="0"/>
                                          </p:stCondLst>
                                        </p:cTn>
                                        <p:tgtEl>
                                          <p:spTgt spid="3">
                                            <p:txEl>
                                              <p:pRg st="3" end="3"/>
                                            </p:txEl>
                                          </p:spTgt>
                                        </p:tgtEl>
                                        <p:attrNameLst>
                                          <p:attrName>style.visibility</p:attrName>
                                        </p:attrNameLst>
                                      </p:cBhvr>
                                      <p:to>
                                        <p:strVal val="visible"/>
                                      </p:to>
                                    </p:set>
                                    <p:animEffect transition="in" filter="wipe(left)">
                                      <p:cBhvr>
                                        <p:cTn id="36" dur="1000"/>
                                        <p:tgtEl>
                                          <p:spTgt spid="3">
                                            <p:txEl>
                                              <p:pRg st="3" end="3"/>
                                            </p:txEl>
                                          </p:spTgt>
                                        </p:tgtEl>
                                      </p:cBhvr>
                                    </p:animEffect>
                                  </p:childTnLst>
                                </p:cTn>
                              </p:par>
                            </p:childTnLst>
                          </p:cTn>
                        </p:par>
                        <p:par>
                          <p:cTn id="37" fill="hold" nodeType="afterGroup">
                            <p:stCondLst>
                              <p:cond delay="8500"/>
                            </p:stCondLst>
                            <p:childTnLst>
                              <p:par>
                                <p:cTn id="38" presetID="22" presetClass="entr" presetSubtype="8" fill="hold" nodeType="afterEffect">
                                  <p:stCondLst>
                                    <p:cond delay="150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wipe(left)">
                                      <p:cBhvr>
                                        <p:cTn id="40" dur="1000"/>
                                        <p:tgtEl>
                                          <p:spTgt spid="3">
                                            <p:txEl>
                                              <p:pRg st="4" end="4"/>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42" presetClass="entr" presetSubtype="0" fill="hold"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1000"/>
                                        <p:tgtEl>
                                          <p:spTgt spid="6"/>
                                        </p:tgtEl>
                                      </p:cBhvr>
                                    </p:animEffect>
                                    <p:anim calcmode="lin" valueType="num">
                                      <p:cBhvr>
                                        <p:cTn id="46" dur="1000" fill="hold"/>
                                        <p:tgtEl>
                                          <p:spTgt spid="6"/>
                                        </p:tgtEl>
                                        <p:attrNameLst>
                                          <p:attrName>ppt_x</p:attrName>
                                        </p:attrNameLst>
                                      </p:cBhvr>
                                      <p:tavLst>
                                        <p:tav tm="0">
                                          <p:val>
                                            <p:strVal val="#ppt_x"/>
                                          </p:val>
                                        </p:tav>
                                        <p:tav tm="100000">
                                          <p:val>
                                            <p:strVal val="#ppt_x"/>
                                          </p:val>
                                        </p:tav>
                                      </p:tavLst>
                                    </p:anim>
                                    <p:anim calcmode="lin" valueType="num">
                                      <p:cBhvr>
                                        <p:cTn id="4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42" presetClass="entr" presetSubtype="0" fill="hold"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1000"/>
                                        <p:tgtEl>
                                          <p:spTgt spid="23"/>
                                        </p:tgtEl>
                                      </p:cBhvr>
                                    </p:animEffect>
                                    <p:anim calcmode="lin" valueType="num">
                                      <p:cBhvr>
                                        <p:cTn id="53" dur="1000" fill="hold"/>
                                        <p:tgtEl>
                                          <p:spTgt spid="23"/>
                                        </p:tgtEl>
                                        <p:attrNameLst>
                                          <p:attrName>ppt_x</p:attrName>
                                        </p:attrNameLst>
                                      </p:cBhvr>
                                      <p:tavLst>
                                        <p:tav tm="0">
                                          <p:val>
                                            <p:strVal val="#ppt_x"/>
                                          </p:val>
                                        </p:tav>
                                        <p:tav tm="100000">
                                          <p:val>
                                            <p:strVal val="#ppt_x"/>
                                          </p:val>
                                        </p:tav>
                                      </p:tavLst>
                                    </p:anim>
                                    <p:anim calcmode="lin" valueType="num">
                                      <p:cBhvr>
                                        <p:cTn id="5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4">
            <a:extLst>
              <a:ext uri="{FF2B5EF4-FFF2-40B4-BE49-F238E27FC236}">
                <a16:creationId xmlns:a16="http://schemas.microsoft.com/office/drawing/2014/main" id="{552D14E0-8484-871C-8894-4B0C5ECD2CC3}"/>
              </a:ext>
            </a:extLst>
          </p:cNvPr>
          <p:cNvSpPr>
            <a:spLocks noGrp="1" noChangeArrowheads="1"/>
          </p:cNvSpPr>
          <p:nvPr>
            <p:ph type="title"/>
          </p:nvPr>
        </p:nvSpPr>
        <p:spPr>
          <a:xfrm>
            <a:off x="296863" y="9525"/>
            <a:ext cx="3048000" cy="639763"/>
          </a:xfrm>
        </p:spPr>
        <p:txBody>
          <a:bodyPr/>
          <a:lstStyle/>
          <a:p>
            <a:pPr eaLnBrk="1" hangingPunct="1"/>
            <a:r>
              <a:rPr lang="en-US" altLang="en-US" sz="2000"/>
              <a:t>Muckrakers and Their Influences</a:t>
            </a:r>
          </a:p>
        </p:txBody>
      </p:sp>
      <p:sp>
        <p:nvSpPr>
          <p:cNvPr id="23555" name="Rectangle 5">
            <a:extLst>
              <a:ext uri="{FF2B5EF4-FFF2-40B4-BE49-F238E27FC236}">
                <a16:creationId xmlns:a16="http://schemas.microsoft.com/office/drawing/2014/main" id="{7A54A72C-0A8E-E565-22D5-10941320D68D}"/>
              </a:ext>
            </a:extLst>
          </p:cNvPr>
          <p:cNvSpPr>
            <a:spLocks noChangeArrowheads="1"/>
          </p:cNvSpPr>
          <p:nvPr/>
        </p:nvSpPr>
        <p:spPr bwMode="auto">
          <a:xfrm>
            <a:off x="-9525" y="2686050"/>
            <a:ext cx="4419600" cy="3573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r>
              <a:rPr lang="en-US" altLang="en-US" sz="2400"/>
              <a:t>Problem – trusts and monopolies had an unfair advantage among businesses. They destroyed </a:t>
            </a:r>
            <a:r>
              <a:rPr lang="en-US" altLang="en-US" sz="2400" b="1">
                <a:solidFill>
                  <a:srgbClr val="FF0000"/>
                </a:solidFill>
              </a:rPr>
              <a:t>competition</a:t>
            </a:r>
            <a:r>
              <a:rPr lang="en-US" altLang="en-US" sz="2400" b="1"/>
              <a:t>, </a:t>
            </a:r>
            <a:r>
              <a:rPr lang="en-US" altLang="en-US" sz="2400" b="1">
                <a:solidFill>
                  <a:srgbClr val="FF0000"/>
                </a:solidFill>
              </a:rPr>
              <a:t>stymied innovation</a:t>
            </a:r>
            <a:r>
              <a:rPr lang="en-US" altLang="en-US" sz="2400"/>
              <a:t> and </a:t>
            </a:r>
            <a:r>
              <a:rPr lang="en-US" altLang="en-US" sz="2400" b="1">
                <a:solidFill>
                  <a:srgbClr val="FF0000"/>
                </a:solidFill>
              </a:rPr>
              <a:t>charged high prices</a:t>
            </a:r>
          </a:p>
          <a:p>
            <a:pPr eaLnBrk="1" hangingPunct="1"/>
            <a:r>
              <a:rPr lang="en-US" altLang="en-US" sz="2400"/>
              <a:t>Government passed  </a:t>
            </a:r>
            <a:r>
              <a:rPr lang="en-US" altLang="en-US" sz="2400" b="1">
                <a:solidFill>
                  <a:srgbClr val="FF0000"/>
                </a:solidFill>
              </a:rPr>
              <a:t>Sherman Anti-Trust Act </a:t>
            </a:r>
            <a:r>
              <a:rPr lang="en-US" altLang="en-US" sz="2400"/>
              <a:t>outlawing monopolies.</a:t>
            </a:r>
          </a:p>
          <a:p>
            <a:pPr lvl="1" eaLnBrk="1" hangingPunct="1"/>
            <a:endParaRPr lang="en-US" altLang="en-US"/>
          </a:p>
          <a:p>
            <a:pPr lvl="1" eaLnBrk="1" hangingPunct="1">
              <a:buFontTx/>
              <a:buNone/>
            </a:pPr>
            <a:endParaRPr lang="en-US" altLang="en-US"/>
          </a:p>
          <a:p>
            <a:pPr lvl="1" eaLnBrk="1" hangingPunct="1"/>
            <a:endParaRPr lang="en-US" altLang="en-US" sz="2400" u="sng">
              <a:solidFill>
                <a:srgbClr val="CC0000"/>
              </a:solidFill>
            </a:endParaRPr>
          </a:p>
        </p:txBody>
      </p:sp>
      <p:pic>
        <p:nvPicPr>
          <p:cNvPr id="30724" name="Picture 6" descr="TARBEL">
            <a:extLst>
              <a:ext uri="{FF2B5EF4-FFF2-40B4-BE49-F238E27FC236}">
                <a16:creationId xmlns:a16="http://schemas.microsoft.com/office/drawing/2014/main" id="{7543D026-F7C9-8818-3829-A0DE03FD75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425" y="431800"/>
            <a:ext cx="1600200" cy="242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7" descr="Standard Oil trust toon">
            <a:extLst>
              <a:ext uri="{FF2B5EF4-FFF2-40B4-BE49-F238E27FC236}">
                <a16:creationId xmlns:a16="http://schemas.microsoft.com/office/drawing/2014/main" id="{DA2A2A1F-277C-7628-1738-32853B4B40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3413" y="3263900"/>
            <a:ext cx="4500562" cy="354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8" descr="StandardOil">
            <a:extLst>
              <a:ext uri="{FF2B5EF4-FFF2-40B4-BE49-F238E27FC236}">
                <a16:creationId xmlns:a16="http://schemas.microsoft.com/office/drawing/2014/main" id="{44E61991-39C0-AE13-8B2E-9EB7CA54A9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0863" y="862013"/>
            <a:ext cx="1690687"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4" name="Text Box 10">
            <a:extLst>
              <a:ext uri="{FF2B5EF4-FFF2-40B4-BE49-F238E27FC236}">
                <a16:creationId xmlns:a16="http://schemas.microsoft.com/office/drawing/2014/main" id="{9A080021-B58D-FC43-49A8-D112250A28E1}"/>
              </a:ext>
            </a:extLst>
          </p:cNvPr>
          <p:cNvSpPr txBox="1">
            <a:spLocks noChangeArrowheads="1"/>
          </p:cNvSpPr>
          <p:nvPr/>
        </p:nvSpPr>
        <p:spPr bwMode="auto">
          <a:xfrm>
            <a:off x="3810000" y="47625"/>
            <a:ext cx="5110163" cy="3597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1" algn="ctr" eaLnBrk="1" hangingPunct="1">
              <a:buFontTx/>
              <a:buNone/>
            </a:pPr>
            <a:r>
              <a:rPr lang="en-US" altLang="en-US" b="1" u="sng">
                <a:solidFill>
                  <a:srgbClr val="CC0000"/>
                </a:solidFill>
              </a:rPr>
              <a:t>Ida Tarbell</a:t>
            </a:r>
            <a:endParaRPr lang="en-US" altLang="en-US">
              <a:solidFill>
                <a:srgbClr val="CC0000"/>
              </a:solidFill>
            </a:endParaRPr>
          </a:p>
          <a:p>
            <a:pPr lvl="1" eaLnBrk="1" hangingPunct="1">
              <a:buFontTx/>
              <a:buNone/>
            </a:pPr>
            <a:r>
              <a:rPr lang="en-US" altLang="en-US" sz="2400"/>
              <a:t>In her book, </a:t>
            </a:r>
            <a:r>
              <a:rPr lang="en-US" altLang="en-US" sz="2400" b="1" i="1"/>
              <a:t>History of the Standard Oil Company </a:t>
            </a:r>
            <a:r>
              <a:rPr lang="en-US" altLang="en-US" sz="2400"/>
              <a:t>(1904), she exposed Standard Oil’s </a:t>
            </a:r>
            <a:r>
              <a:rPr lang="en-US" altLang="en-US" sz="2400" b="1"/>
              <a:t>ruthless</a:t>
            </a:r>
            <a:r>
              <a:rPr lang="en-US" altLang="en-US" sz="2400"/>
              <a:t> business tactics of forcing others out of business and thereby creating a monopoly.</a:t>
            </a:r>
          </a:p>
          <a:p>
            <a:pPr eaLnBrk="1" hangingPunct="1">
              <a:spcBef>
                <a:spcPct val="50000"/>
              </a:spcBef>
            </a:pPr>
            <a:endParaRPr lang="en-US" altLang="en-US" sz="1800"/>
          </a:p>
        </p:txBody>
      </p:sp>
      <p:pic>
        <p:nvPicPr>
          <p:cNvPr id="2" name="Picture 1">
            <a:extLst>
              <a:ext uri="{FF2B5EF4-FFF2-40B4-BE49-F238E27FC236}">
                <a16:creationId xmlns:a16="http://schemas.microsoft.com/office/drawing/2014/main" id="{29792FC9-A9CD-93B2-0169-D30F130600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063" y="649288"/>
            <a:ext cx="7527925"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6634">
                                            <p:txEl>
                                              <p:pRg st="0" end="0"/>
                                            </p:txEl>
                                          </p:spTgt>
                                        </p:tgtEl>
                                        <p:attrNameLst>
                                          <p:attrName>style.visibility</p:attrName>
                                        </p:attrNameLst>
                                      </p:cBhvr>
                                      <p:to>
                                        <p:strVal val="visible"/>
                                      </p:to>
                                    </p:set>
                                    <p:animEffect transition="in" filter="wipe(up)">
                                      <p:cBhvr>
                                        <p:cTn id="7" dur="500"/>
                                        <p:tgtEl>
                                          <p:spTgt spid="26634">
                                            <p:txEl>
                                              <p:pRg st="0" end="0"/>
                                            </p:txEl>
                                          </p:spTgt>
                                        </p:tgtEl>
                                      </p:cBhvr>
                                    </p:animEffect>
                                  </p:childTnLst>
                                </p:cTn>
                              </p:par>
                              <p:par>
                                <p:cTn id="8" presetID="22" presetClass="entr" presetSubtype="1" fill="hold" nodeType="withEffect">
                                  <p:stCondLst>
                                    <p:cond delay="0"/>
                                  </p:stCondLst>
                                  <p:childTnLst>
                                    <p:set>
                                      <p:cBhvr>
                                        <p:cTn id="9" dur="1" fill="hold">
                                          <p:stCondLst>
                                            <p:cond delay="0"/>
                                          </p:stCondLst>
                                        </p:cTn>
                                        <p:tgtEl>
                                          <p:spTgt spid="26634">
                                            <p:txEl>
                                              <p:pRg st="1" end="1"/>
                                            </p:txEl>
                                          </p:spTgt>
                                        </p:tgtEl>
                                        <p:attrNameLst>
                                          <p:attrName>style.visibility</p:attrName>
                                        </p:attrNameLst>
                                      </p:cBhvr>
                                      <p:to>
                                        <p:strVal val="visible"/>
                                      </p:to>
                                    </p:set>
                                    <p:animEffect transition="in" filter="wipe(up)">
                                      <p:cBhvr>
                                        <p:cTn id="10" dur="500"/>
                                        <p:tgtEl>
                                          <p:spTgt spid="26634">
                                            <p:txEl>
                                              <p:pRg st="1" end="1"/>
                                            </p:txEl>
                                          </p:spTgt>
                                        </p:tgtEl>
                                      </p:cBhvr>
                                    </p:animEffect>
                                  </p:childTnLst>
                                </p:cTn>
                              </p:par>
                            </p:childTnLst>
                          </p:cTn>
                        </p:par>
                        <p:par>
                          <p:cTn id="11" fill="hold" nodeType="afterGroup">
                            <p:stCondLst>
                              <p:cond delay="500"/>
                            </p:stCondLst>
                            <p:childTnLst>
                              <p:par>
                                <p:cTn id="12" presetID="21" presetClass="entr" presetSubtype="1" fill="hold" nodeType="afterEffect">
                                  <p:stCondLst>
                                    <p:cond delay="0"/>
                                  </p:stCondLst>
                                  <p:childTnLst>
                                    <p:set>
                                      <p:cBhvr>
                                        <p:cTn id="13" dur="1" fill="hold">
                                          <p:stCondLst>
                                            <p:cond delay="0"/>
                                          </p:stCondLst>
                                        </p:cTn>
                                        <p:tgtEl>
                                          <p:spTgt spid="23558"/>
                                        </p:tgtEl>
                                        <p:attrNameLst>
                                          <p:attrName>style.visibility</p:attrName>
                                        </p:attrNameLst>
                                      </p:cBhvr>
                                      <p:to>
                                        <p:strVal val="visible"/>
                                      </p:to>
                                    </p:set>
                                    <p:animEffect transition="in" filter="wheel(1)">
                                      <p:cBhvr>
                                        <p:cTn id="14" dur="2000"/>
                                        <p:tgtEl>
                                          <p:spTgt spid="2355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1" fill="hold" nodeType="clickEffect">
                                  <p:stCondLst>
                                    <p:cond delay="0"/>
                                  </p:stCondLst>
                                  <p:childTnLst>
                                    <p:set>
                                      <p:cBhvr>
                                        <p:cTn id="18" dur="1" fill="hold">
                                          <p:stCondLst>
                                            <p:cond delay="0"/>
                                          </p:stCondLst>
                                        </p:cTn>
                                        <p:tgtEl>
                                          <p:spTgt spid="23555">
                                            <p:txEl>
                                              <p:pRg st="0" end="0"/>
                                            </p:txEl>
                                          </p:spTgt>
                                        </p:tgtEl>
                                        <p:attrNameLst>
                                          <p:attrName>style.visibility</p:attrName>
                                        </p:attrNameLst>
                                      </p:cBhvr>
                                      <p:to>
                                        <p:strVal val="visible"/>
                                      </p:to>
                                    </p:set>
                                    <p:animEffect transition="in" filter="wipe(up)">
                                      <p:cBhvr>
                                        <p:cTn id="19" dur="500"/>
                                        <p:tgtEl>
                                          <p:spTgt spid="23555">
                                            <p:txEl>
                                              <p:pRg st="0" end="0"/>
                                            </p:txEl>
                                          </p:spTgt>
                                        </p:tgtEl>
                                      </p:cBhvr>
                                    </p:animEffect>
                                  </p:childTnLst>
                                </p:cTn>
                              </p:par>
                              <p:par>
                                <p:cTn id="20" presetID="6" presetClass="entr" presetSubtype="16" fill="hold" nodeType="withEffect">
                                  <p:stCondLst>
                                    <p:cond delay="100"/>
                                  </p:stCondLst>
                                  <p:childTnLst>
                                    <p:set>
                                      <p:cBhvr>
                                        <p:cTn id="21" dur="1" fill="hold">
                                          <p:stCondLst>
                                            <p:cond delay="0"/>
                                          </p:stCondLst>
                                        </p:cTn>
                                        <p:tgtEl>
                                          <p:spTgt spid="23557"/>
                                        </p:tgtEl>
                                        <p:attrNameLst>
                                          <p:attrName>style.visibility</p:attrName>
                                        </p:attrNameLst>
                                      </p:cBhvr>
                                      <p:to>
                                        <p:strVal val="visible"/>
                                      </p:to>
                                    </p:set>
                                    <p:animEffect transition="in" filter="circle(in)">
                                      <p:cBhvr>
                                        <p:cTn id="22" dur="2000"/>
                                        <p:tgtEl>
                                          <p:spTgt spid="2355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nodeType="clickEffect">
                                  <p:stCondLst>
                                    <p:cond delay="0"/>
                                  </p:stCondLst>
                                  <p:childTnLst>
                                    <p:set>
                                      <p:cBhvr>
                                        <p:cTn id="26" dur="1" fill="hold">
                                          <p:stCondLst>
                                            <p:cond delay="0"/>
                                          </p:stCondLst>
                                        </p:cTn>
                                        <p:tgtEl>
                                          <p:spTgt spid="23555">
                                            <p:txEl>
                                              <p:pRg st="1" end="1"/>
                                            </p:txEl>
                                          </p:spTgt>
                                        </p:tgtEl>
                                        <p:attrNameLst>
                                          <p:attrName>style.visibility</p:attrName>
                                        </p:attrNameLst>
                                      </p:cBhvr>
                                      <p:to>
                                        <p:strVal val="visible"/>
                                      </p:to>
                                    </p:set>
                                    <p:animEffect transition="in" filter="wipe(up)">
                                      <p:cBhvr>
                                        <p:cTn id="27" dur="500"/>
                                        <p:tgtEl>
                                          <p:spTgt spid="23555">
                                            <p:txEl>
                                              <p:pRg st="1" end="1"/>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2" presetClass="entr" presetSubtype="0"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1000"/>
                                        <p:tgtEl>
                                          <p:spTgt spid="2"/>
                                        </p:tgtEl>
                                      </p:cBhvr>
                                    </p:animEffect>
                                    <p:anim calcmode="lin" valueType="num">
                                      <p:cBhvr>
                                        <p:cTn id="33" dur="1000" fill="hold"/>
                                        <p:tgtEl>
                                          <p:spTgt spid="2"/>
                                        </p:tgtEl>
                                        <p:attrNameLst>
                                          <p:attrName>ppt_x</p:attrName>
                                        </p:attrNameLst>
                                      </p:cBhvr>
                                      <p:tavLst>
                                        <p:tav tm="0">
                                          <p:val>
                                            <p:strVal val="#ppt_x"/>
                                          </p:val>
                                        </p:tav>
                                        <p:tav tm="100000">
                                          <p:val>
                                            <p:strVal val="#ppt_x"/>
                                          </p:val>
                                        </p:tav>
                                      </p:tavLst>
                                    </p:anim>
                                    <p:anim calcmode="lin" valueType="num">
                                      <p:cBhvr>
                                        <p:cTn id="3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42" presetClass="exit" presetSubtype="0" fill="hold" nodeType="clickEffect">
                                  <p:stCondLst>
                                    <p:cond delay="0"/>
                                  </p:stCondLst>
                                  <p:childTnLst>
                                    <p:animEffect transition="out" filter="fade">
                                      <p:cBhvr>
                                        <p:cTn id="38" dur="1000"/>
                                        <p:tgtEl>
                                          <p:spTgt spid="2"/>
                                        </p:tgtEl>
                                      </p:cBhvr>
                                    </p:animEffect>
                                    <p:anim calcmode="lin" valueType="num">
                                      <p:cBhvr>
                                        <p:cTn id="39" dur="1000"/>
                                        <p:tgtEl>
                                          <p:spTgt spid="2"/>
                                        </p:tgtEl>
                                        <p:attrNameLst>
                                          <p:attrName>ppt_x</p:attrName>
                                        </p:attrNameLst>
                                      </p:cBhvr>
                                      <p:tavLst>
                                        <p:tav tm="0">
                                          <p:val>
                                            <p:strVal val="ppt_x"/>
                                          </p:val>
                                        </p:tav>
                                        <p:tav tm="100000">
                                          <p:val>
                                            <p:strVal val="ppt_x"/>
                                          </p:val>
                                        </p:tav>
                                      </p:tavLst>
                                    </p:anim>
                                    <p:anim calcmode="lin" valueType="num">
                                      <p:cBhvr>
                                        <p:cTn id="40" dur="1000"/>
                                        <p:tgtEl>
                                          <p:spTgt spid="2"/>
                                        </p:tgtEl>
                                        <p:attrNameLst>
                                          <p:attrName>ppt_y</p:attrName>
                                        </p:attrNameLst>
                                      </p:cBhvr>
                                      <p:tavLst>
                                        <p:tav tm="0">
                                          <p:val>
                                            <p:strVal val="ppt_y"/>
                                          </p:val>
                                        </p:tav>
                                        <p:tav tm="100000">
                                          <p:val>
                                            <p:strVal val="ppt_y+.1"/>
                                          </p:val>
                                        </p:tav>
                                      </p:tavLst>
                                    </p:anim>
                                    <p:set>
                                      <p:cBhvr>
                                        <p:cTn id="41"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Content Placeholder 3">
            <a:extLst>
              <a:ext uri="{FF2B5EF4-FFF2-40B4-BE49-F238E27FC236}">
                <a16:creationId xmlns:a16="http://schemas.microsoft.com/office/drawing/2014/main" id="{F979326D-25DF-0F77-D4F1-C2DF4092D9B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09600" y="76200"/>
            <a:ext cx="7761288" cy="6781800"/>
          </a:xfr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4">
            <a:extLst>
              <a:ext uri="{FF2B5EF4-FFF2-40B4-BE49-F238E27FC236}">
                <a16:creationId xmlns:a16="http://schemas.microsoft.com/office/drawing/2014/main" id="{2E3A071C-6143-B892-539A-75C6E624C645}"/>
              </a:ext>
            </a:extLst>
          </p:cNvPr>
          <p:cNvSpPr>
            <a:spLocks noGrp="1" noChangeArrowheads="1"/>
          </p:cNvSpPr>
          <p:nvPr>
            <p:ph type="title"/>
          </p:nvPr>
        </p:nvSpPr>
        <p:spPr>
          <a:xfrm>
            <a:off x="152400" y="49213"/>
            <a:ext cx="3048000" cy="639762"/>
          </a:xfrm>
        </p:spPr>
        <p:txBody>
          <a:bodyPr/>
          <a:lstStyle/>
          <a:p>
            <a:pPr eaLnBrk="1" hangingPunct="1"/>
            <a:r>
              <a:rPr lang="en-US" altLang="en-US" sz="2000"/>
              <a:t>Muckrakers and Their Influences</a:t>
            </a:r>
          </a:p>
        </p:txBody>
      </p:sp>
      <p:sp>
        <p:nvSpPr>
          <p:cNvPr id="24579" name="Rectangle 5">
            <a:extLst>
              <a:ext uri="{FF2B5EF4-FFF2-40B4-BE49-F238E27FC236}">
                <a16:creationId xmlns:a16="http://schemas.microsoft.com/office/drawing/2014/main" id="{6BDE3090-6A25-9972-2534-1C0683264988}"/>
              </a:ext>
            </a:extLst>
          </p:cNvPr>
          <p:cNvSpPr>
            <a:spLocks noChangeArrowheads="1"/>
          </p:cNvSpPr>
          <p:nvPr/>
        </p:nvSpPr>
        <p:spPr bwMode="auto">
          <a:xfrm>
            <a:off x="107950" y="2800350"/>
            <a:ext cx="544830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r>
              <a:rPr lang="en-US" altLang="en-US" sz="2800"/>
              <a:t>Problem – city and state leaders were often corrupt, took bribes or broke the law.  The Political Machine, Bosses ran the city and sometimes the state.</a:t>
            </a:r>
          </a:p>
          <a:p>
            <a:pPr lvl="1" eaLnBrk="1" hangingPunct="1"/>
            <a:endParaRPr lang="en-US" altLang="en-US" sz="2400" u="sng">
              <a:solidFill>
                <a:srgbClr val="CC0000"/>
              </a:solidFill>
            </a:endParaRPr>
          </a:p>
        </p:txBody>
      </p:sp>
      <p:sp>
        <p:nvSpPr>
          <p:cNvPr id="24580" name="Text Box 10">
            <a:extLst>
              <a:ext uri="{FF2B5EF4-FFF2-40B4-BE49-F238E27FC236}">
                <a16:creationId xmlns:a16="http://schemas.microsoft.com/office/drawing/2014/main" id="{78162433-63B1-B0B9-1EDA-FFCCDCBE227B}"/>
              </a:ext>
            </a:extLst>
          </p:cNvPr>
          <p:cNvSpPr txBox="1">
            <a:spLocks noChangeArrowheads="1"/>
          </p:cNvSpPr>
          <p:nvPr/>
        </p:nvSpPr>
        <p:spPr bwMode="auto">
          <a:xfrm>
            <a:off x="3810000" y="304800"/>
            <a:ext cx="5181600" cy="304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1" algn="ctr" eaLnBrk="1" hangingPunct="1">
              <a:buFontTx/>
              <a:buNone/>
            </a:pPr>
            <a:r>
              <a:rPr lang="en-US" altLang="en-US" b="1" u="sng">
                <a:solidFill>
                  <a:srgbClr val="CC0000"/>
                </a:solidFill>
              </a:rPr>
              <a:t>Lincoln Steffens</a:t>
            </a:r>
            <a:endParaRPr lang="en-US" altLang="en-US">
              <a:solidFill>
                <a:srgbClr val="CC0000"/>
              </a:solidFill>
            </a:endParaRPr>
          </a:p>
          <a:p>
            <a:pPr lvl="1" eaLnBrk="1" hangingPunct="1">
              <a:buFontTx/>
              <a:buNone/>
            </a:pPr>
            <a:r>
              <a:rPr lang="en-US" altLang="en-US"/>
              <a:t>Writer who exposed corruption in city and state governments in his book, </a:t>
            </a:r>
          </a:p>
          <a:p>
            <a:pPr lvl="1" eaLnBrk="1" hangingPunct="1">
              <a:buFontTx/>
              <a:buNone/>
            </a:pPr>
            <a:r>
              <a:rPr lang="en-US" altLang="en-US"/>
              <a:t>“</a:t>
            </a:r>
            <a:r>
              <a:rPr lang="en-US" altLang="en-US" b="1" i="1" u="sng">
                <a:solidFill>
                  <a:srgbClr val="FF0000"/>
                </a:solidFill>
              </a:rPr>
              <a:t>The Shame of the Cities</a:t>
            </a:r>
            <a:r>
              <a:rPr lang="en-US" altLang="en-US"/>
              <a:t>”.</a:t>
            </a:r>
          </a:p>
          <a:p>
            <a:pPr eaLnBrk="1" hangingPunct="1">
              <a:spcBef>
                <a:spcPct val="50000"/>
              </a:spcBef>
            </a:pPr>
            <a:endParaRPr lang="en-US" altLang="en-US" sz="2800"/>
          </a:p>
        </p:txBody>
      </p:sp>
      <p:pic>
        <p:nvPicPr>
          <p:cNvPr id="32773" name="Picture 2">
            <a:extLst>
              <a:ext uri="{FF2B5EF4-FFF2-40B4-BE49-F238E27FC236}">
                <a16:creationId xmlns:a16="http://schemas.microsoft.com/office/drawing/2014/main" id="{0E0B26C9-3D1F-EFE6-7CD2-410D523C07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0838" y="688975"/>
            <a:ext cx="1550987" cy="211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4">
            <a:extLst>
              <a:ext uri="{FF2B5EF4-FFF2-40B4-BE49-F238E27FC236}">
                <a16:creationId xmlns:a16="http://schemas.microsoft.com/office/drawing/2014/main" id="{844FDB6F-A63F-6D36-6228-2089482809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2843213"/>
            <a:ext cx="2438400" cy="377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Picture 8">
            <a:hlinkClick r:id="rId4"/>
            <a:extLst>
              <a:ext uri="{FF2B5EF4-FFF2-40B4-BE49-F238E27FC236}">
                <a16:creationId xmlns:a16="http://schemas.microsoft.com/office/drawing/2014/main" id="{2E0796E1-4F0D-2154-578C-5BFC720F32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9400" y="4956175"/>
            <a:ext cx="2586038" cy="190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4580">
                                            <p:txEl>
                                              <p:pRg st="0" end="0"/>
                                            </p:txEl>
                                          </p:spTgt>
                                        </p:tgtEl>
                                        <p:attrNameLst>
                                          <p:attrName>style.visibility</p:attrName>
                                        </p:attrNameLst>
                                      </p:cBhvr>
                                      <p:to>
                                        <p:strVal val="visible"/>
                                      </p:to>
                                    </p:set>
                                    <p:animEffect transition="in" filter="wipe(left)">
                                      <p:cBhvr>
                                        <p:cTn id="7" dur="500"/>
                                        <p:tgtEl>
                                          <p:spTgt spid="24580">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24580">
                                            <p:txEl>
                                              <p:pRg st="1" end="1"/>
                                            </p:txEl>
                                          </p:spTgt>
                                        </p:tgtEl>
                                        <p:attrNameLst>
                                          <p:attrName>style.visibility</p:attrName>
                                        </p:attrNameLst>
                                      </p:cBhvr>
                                      <p:to>
                                        <p:strVal val="visible"/>
                                      </p:to>
                                    </p:set>
                                    <p:animEffect transition="in" filter="wipe(left)">
                                      <p:cBhvr>
                                        <p:cTn id="10" dur="500"/>
                                        <p:tgtEl>
                                          <p:spTgt spid="24580">
                                            <p:txEl>
                                              <p:pRg st="1" end="1"/>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24580">
                                            <p:txEl>
                                              <p:pRg st="2" end="2"/>
                                            </p:txEl>
                                          </p:spTgt>
                                        </p:tgtEl>
                                        <p:attrNameLst>
                                          <p:attrName>style.visibility</p:attrName>
                                        </p:attrNameLst>
                                      </p:cBhvr>
                                      <p:to>
                                        <p:strVal val="visible"/>
                                      </p:to>
                                    </p:set>
                                    <p:animEffect transition="in" filter="wipe(left)">
                                      <p:cBhvr>
                                        <p:cTn id="13" dur="500"/>
                                        <p:tgtEl>
                                          <p:spTgt spid="24580">
                                            <p:txEl>
                                              <p:pRg st="2" end="2"/>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1" fill="hold" nodeType="clickEffect">
                                  <p:stCondLst>
                                    <p:cond delay="0"/>
                                  </p:stCondLst>
                                  <p:childTnLst>
                                    <p:set>
                                      <p:cBhvr>
                                        <p:cTn id="17" dur="1" fill="hold">
                                          <p:stCondLst>
                                            <p:cond delay="0"/>
                                          </p:stCondLst>
                                        </p:cTn>
                                        <p:tgtEl>
                                          <p:spTgt spid="24579">
                                            <p:txEl>
                                              <p:pRg st="0" end="0"/>
                                            </p:txEl>
                                          </p:spTgt>
                                        </p:tgtEl>
                                        <p:attrNameLst>
                                          <p:attrName>style.visibility</p:attrName>
                                        </p:attrNameLst>
                                      </p:cBhvr>
                                      <p:to>
                                        <p:strVal val="visible"/>
                                      </p:to>
                                    </p:set>
                                    <p:animEffect transition="in" filter="wipe(up)">
                                      <p:cBhvr>
                                        <p:cTn id="18" dur="500"/>
                                        <p:tgtEl>
                                          <p:spTgt spid="24579">
                                            <p:txEl>
                                              <p:pRg st="0" end="0"/>
                                            </p:txEl>
                                          </p:spTgt>
                                        </p:tgtEl>
                                      </p:cBhvr>
                                    </p:animEffect>
                                  </p:childTnLst>
                                </p:cTn>
                              </p:par>
                            </p:childTnLst>
                          </p:cTn>
                        </p:par>
                        <p:par>
                          <p:cTn id="19" fill="hold" nodeType="afterGroup">
                            <p:stCondLst>
                              <p:cond delay="500"/>
                            </p:stCondLst>
                            <p:childTnLst>
                              <p:par>
                                <p:cTn id="20" presetID="6" presetClass="entr" presetSubtype="16" fill="hold" nodeType="afterEffect">
                                  <p:stCondLst>
                                    <p:cond delay="0"/>
                                  </p:stCondLst>
                                  <p:childTnLst>
                                    <p:set>
                                      <p:cBhvr>
                                        <p:cTn id="21" dur="1" fill="hold">
                                          <p:stCondLst>
                                            <p:cond delay="0"/>
                                          </p:stCondLst>
                                        </p:cTn>
                                        <p:tgtEl>
                                          <p:spTgt spid="24584"/>
                                        </p:tgtEl>
                                        <p:attrNameLst>
                                          <p:attrName>style.visibility</p:attrName>
                                        </p:attrNameLst>
                                      </p:cBhvr>
                                      <p:to>
                                        <p:strVal val="visible"/>
                                      </p:to>
                                    </p:set>
                                    <p:animEffect transition="in" filter="circle(in)">
                                      <p:cBhvr>
                                        <p:cTn id="22" dur="2000"/>
                                        <p:tgtEl>
                                          <p:spTgt spid="245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4">
            <a:extLst>
              <a:ext uri="{FF2B5EF4-FFF2-40B4-BE49-F238E27FC236}">
                <a16:creationId xmlns:a16="http://schemas.microsoft.com/office/drawing/2014/main" id="{7B5A2B9E-7F05-1D5B-F321-7BE83573070B}"/>
              </a:ext>
            </a:extLst>
          </p:cNvPr>
          <p:cNvSpPr>
            <a:spLocks noGrp="1" noChangeArrowheads="1"/>
          </p:cNvSpPr>
          <p:nvPr>
            <p:ph type="title"/>
          </p:nvPr>
        </p:nvSpPr>
        <p:spPr>
          <a:xfrm>
            <a:off x="304800" y="304800"/>
            <a:ext cx="3048000" cy="639763"/>
          </a:xfrm>
        </p:spPr>
        <p:txBody>
          <a:bodyPr/>
          <a:lstStyle/>
          <a:p>
            <a:pPr eaLnBrk="1" hangingPunct="1"/>
            <a:r>
              <a:rPr lang="en-US" altLang="en-US" sz="2000"/>
              <a:t>Muckrakers and Their Influences</a:t>
            </a:r>
          </a:p>
        </p:txBody>
      </p:sp>
      <p:sp>
        <p:nvSpPr>
          <p:cNvPr id="25603" name="Rectangle 5">
            <a:extLst>
              <a:ext uri="{FF2B5EF4-FFF2-40B4-BE49-F238E27FC236}">
                <a16:creationId xmlns:a16="http://schemas.microsoft.com/office/drawing/2014/main" id="{DC70B777-A310-4ACD-7C50-712BF3EFEE42}"/>
              </a:ext>
            </a:extLst>
          </p:cNvPr>
          <p:cNvSpPr>
            <a:spLocks noChangeArrowheads="1"/>
          </p:cNvSpPr>
          <p:nvPr/>
        </p:nvSpPr>
        <p:spPr bwMode="auto">
          <a:xfrm>
            <a:off x="228600" y="3505200"/>
            <a:ext cx="4495800"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r>
              <a:rPr lang="en-US" altLang="en-US" sz="2800"/>
              <a:t>Problem – railroads were charging farmers more than their crops were often worth to ship them to market. RxR were a monopoly.</a:t>
            </a:r>
          </a:p>
          <a:p>
            <a:pPr lvl="1" eaLnBrk="1" hangingPunct="1"/>
            <a:endParaRPr lang="en-US" altLang="en-US" sz="2400" u="sng">
              <a:solidFill>
                <a:srgbClr val="CC0000"/>
              </a:solidFill>
            </a:endParaRPr>
          </a:p>
        </p:txBody>
      </p:sp>
      <p:sp>
        <p:nvSpPr>
          <p:cNvPr id="25604" name="Text Box 10">
            <a:extLst>
              <a:ext uri="{FF2B5EF4-FFF2-40B4-BE49-F238E27FC236}">
                <a16:creationId xmlns:a16="http://schemas.microsoft.com/office/drawing/2014/main" id="{BBAD9669-AC62-050F-180F-D950BB51E745}"/>
              </a:ext>
            </a:extLst>
          </p:cNvPr>
          <p:cNvSpPr txBox="1">
            <a:spLocks noChangeArrowheads="1"/>
          </p:cNvSpPr>
          <p:nvPr/>
        </p:nvSpPr>
        <p:spPr bwMode="auto">
          <a:xfrm>
            <a:off x="3581400" y="80963"/>
            <a:ext cx="5334000" cy="2333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en-US" sz="2800" b="1" u="sng">
                <a:solidFill>
                  <a:srgbClr val="CC0000"/>
                </a:solidFill>
              </a:rPr>
              <a:t>Frank Norris</a:t>
            </a:r>
            <a:endParaRPr lang="en-US" altLang="en-US" sz="2800">
              <a:solidFill>
                <a:srgbClr val="CC0000"/>
              </a:solidFill>
            </a:endParaRPr>
          </a:p>
          <a:p>
            <a:pPr lvl="1" eaLnBrk="1" hangingPunct="1">
              <a:buFontTx/>
              <a:buNone/>
            </a:pPr>
            <a:r>
              <a:rPr lang="en-US" altLang="en-US"/>
              <a:t>Pointed out the stranglehold the railroads had on </a:t>
            </a:r>
            <a:r>
              <a:rPr lang="en-US" altLang="en-US" b="1"/>
              <a:t>California</a:t>
            </a:r>
            <a:r>
              <a:rPr lang="en-US" altLang="en-US"/>
              <a:t> farmers in his book  </a:t>
            </a:r>
            <a:r>
              <a:rPr lang="en-US" altLang="en-US" i="1"/>
              <a:t>“</a:t>
            </a:r>
            <a:r>
              <a:rPr lang="en-US" altLang="en-US" b="1" i="1" u="sng">
                <a:solidFill>
                  <a:srgbClr val="FF0000"/>
                </a:solidFill>
              </a:rPr>
              <a:t>The Octopus</a:t>
            </a:r>
            <a:r>
              <a:rPr lang="en-US" altLang="en-US"/>
              <a:t>” .</a:t>
            </a:r>
          </a:p>
        </p:txBody>
      </p:sp>
      <p:pic>
        <p:nvPicPr>
          <p:cNvPr id="33797" name="Picture 2">
            <a:extLst>
              <a:ext uri="{FF2B5EF4-FFF2-40B4-BE49-F238E27FC236}">
                <a16:creationId xmlns:a16="http://schemas.microsoft.com/office/drawing/2014/main" id="{246923E1-0A2C-1643-FADB-6559EBE0A6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9700" y="2686050"/>
            <a:ext cx="2857500" cy="399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4">
            <a:extLst>
              <a:ext uri="{FF2B5EF4-FFF2-40B4-BE49-F238E27FC236}">
                <a16:creationId xmlns:a16="http://schemas.microsoft.com/office/drawing/2014/main" id="{C831F700-1460-160A-E51E-8CDE74EA19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143000"/>
            <a:ext cx="1685925" cy="219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5604">
                                            <p:txEl>
                                              <p:pRg st="0" end="0"/>
                                            </p:txEl>
                                          </p:spTgt>
                                        </p:tgtEl>
                                        <p:attrNameLst>
                                          <p:attrName>style.visibility</p:attrName>
                                        </p:attrNameLst>
                                      </p:cBhvr>
                                      <p:to>
                                        <p:strVal val="visible"/>
                                      </p:to>
                                    </p:set>
                                    <p:animEffect transition="in" filter="wipe(up)">
                                      <p:cBhvr>
                                        <p:cTn id="7" dur="500"/>
                                        <p:tgtEl>
                                          <p:spTgt spid="25604">
                                            <p:txEl>
                                              <p:pRg st="0" end="0"/>
                                            </p:txEl>
                                          </p:spTgt>
                                        </p:tgtEl>
                                      </p:cBhvr>
                                    </p:animEffect>
                                  </p:childTnLst>
                                </p:cTn>
                              </p:par>
                              <p:par>
                                <p:cTn id="8" presetID="22" presetClass="entr" presetSubtype="1" fill="hold" nodeType="withEffect">
                                  <p:stCondLst>
                                    <p:cond delay="0"/>
                                  </p:stCondLst>
                                  <p:childTnLst>
                                    <p:set>
                                      <p:cBhvr>
                                        <p:cTn id="9" dur="1" fill="hold">
                                          <p:stCondLst>
                                            <p:cond delay="0"/>
                                          </p:stCondLst>
                                        </p:cTn>
                                        <p:tgtEl>
                                          <p:spTgt spid="25604">
                                            <p:txEl>
                                              <p:pRg st="1" end="1"/>
                                            </p:txEl>
                                          </p:spTgt>
                                        </p:tgtEl>
                                        <p:attrNameLst>
                                          <p:attrName>style.visibility</p:attrName>
                                        </p:attrNameLst>
                                      </p:cBhvr>
                                      <p:to>
                                        <p:strVal val="visible"/>
                                      </p:to>
                                    </p:set>
                                    <p:animEffect transition="in" filter="wipe(up)">
                                      <p:cBhvr>
                                        <p:cTn id="10" dur="500"/>
                                        <p:tgtEl>
                                          <p:spTgt spid="25604">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25603">
                                            <p:txEl>
                                              <p:pRg st="0" end="0"/>
                                            </p:txEl>
                                          </p:spTgt>
                                        </p:tgtEl>
                                        <p:attrNameLst>
                                          <p:attrName>style.visibility</p:attrName>
                                        </p:attrNameLst>
                                      </p:cBhvr>
                                      <p:to>
                                        <p:strVal val="visible"/>
                                      </p:to>
                                    </p:set>
                                    <p:animEffect transition="in" filter="wipe(left)">
                                      <p:cBhvr>
                                        <p:cTn id="15" dur="500"/>
                                        <p:tgtEl>
                                          <p:spTgt spid="256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4">
            <a:extLst>
              <a:ext uri="{FF2B5EF4-FFF2-40B4-BE49-F238E27FC236}">
                <a16:creationId xmlns:a16="http://schemas.microsoft.com/office/drawing/2014/main" id="{FD72DB50-E742-0947-E7AE-C69DBEDE5D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5450" y="2740025"/>
            <a:ext cx="2724150" cy="408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Rectangle 2">
            <a:extLst>
              <a:ext uri="{FF2B5EF4-FFF2-40B4-BE49-F238E27FC236}">
                <a16:creationId xmlns:a16="http://schemas.microsoft.com/office/drawing/2014/main" id="{4ED3AC02-B682-8A8B-0A80-22A5F13B0707}"/>
              </a:ext>
            </a:extLst>
          </p:cNvPr>
          <p:cNvSpPr>
            <a:spLocks noGrp="1" noChangeArrowheads="1"/>
          </p:cNvSpPr>
          <p:nvPr>
            <p:ph type="title"/>
          </p:nvPr>
        </p:nvSpPr>
        <p:spPr>
          <a:xfrm>
            <a:off x="342900" y="76200"/>
            <a:ext cx="3048000" cy="563563"/>
          </a:xfrm>
        </p:spPr>
        <p:txBody>
          <a:bodyPr/>
          <a:lstStyle/>
          <a:p>
            <a:pPr eaLnBrk="1" hangingPunct="1"/>
            <a:r>
              <a:rPr lang="en-US" altLang="en-US" sz="2000"/>
              <a:t>Muckrakers and Their Influences</a:t>
            </a:r>
          </a:p>
        </p:txBody>
      </p:sp>
      <p:sp>
        <p:nvSpPr>
          <p:cNvPr id="19460" name="Rectangle 4">
            <a:extLst>
              <a:ext uri="{FF2B5EF4-FFF2-40B4-BE49-F238E27FC236}">
                <a16:creationId xmlns:a16="http://schemas.microsoft.com/office/drawing/2014/main" id="{65C96047-6C67-DC8C-65B3-93CCC06DE22C}"/>
              </a:ext>
            </a:extLst>
          </p:cNvPr>
          <p:cNvSpPr>
            <a:spLocks noGrp="1" noChangeArrowheads="1"/>
          </p:cNvSpPr>
          <p:nvPr>
            <p:ph type="body" idx="1"/>
          </p:nvPr>
        </p:nvSpPr>
        <p:spPr>
          <a:xfrm>
            <a:off x="203200" y="2597150"/>
            <a:ext cx="5105400" cy="4187825"/>
          </a:xfrm>
        </p:spPr>
        <p:txBody>
          <a:bodyPr/>
          <a:lstStyle/>
          <a:p>
            <a:pPr marL="0" indent="0" eaLnBrk="1" hangingPunct="1">
              <a:lnSpc>
                <a:spcPct val="80000"/>
              </a:lnSpc>
              <a:buFontTx/>
              <a:buNone/>
              <a:defRPr/>
            </a:pPr>
            <a:r>
              <a:rPr lang="en-US" altLang="en-US" sz="2800" b="1" dirty="0"/>
              <a:t>RESULT:</a:t>
            </a:r>
          </a:p>
          <a:p>
            <a:pPr eaLnBrk="1" hangingPunct="1">
              <a:lnSpc>
                <a:spcPct val="80000"/>
              </a:lnSpc>
              <a:defRPr/>
            </a:pPr>
            <a:r>
              <a:rPr lang="en-US" altLang="en-US" sz="2800" b="1" dirty="0"/>
              <a:t>Government passed the </a:t>
            </a:r>
          </a:p>
          <a:p>
            <a:pPr lvl="1" eaLnBrk="1" hangingPunct="1">
              <a:lnSpc>
                <a:spcPct val="80000"/>
              </a:lnSpc>
              <a:defRPr/>
            </a:pPr>
            <a:r>
              <a:rPr lang="en-US" altLang="en-US" dirty="0"/>
              <a:t>“</a:t>
            </a:r>
            <a:r>
              <a:rPr lang="en-US" altLang="en-US" b="1" u="sng" dirty="0">
                <a:solidFill>
                  <a:srgbClr val="CC0000"/>
                </a:solidFill>
              </a:rPr>
              <a:t>Meat Inspection Act</a:t>
            </a:r>
            <a:r>
              <a:rPr lang="en-US" altLang="en-US" dirty="0"/>
              <a:t>” law that set standards of cleanliness and required federal inspection of meat plants.</a:t>
            </a:r>
          </a:p>
          <a:p>
            <a:pPr lvl="1" eaLnBrk="1" hangingPunct="1">
              <a:lnSpc>
                <a:spcPct val="80000"/>
              </a:lnSpc>
              <a:defRPr/>
            </a:pPr>
            <a:r>
              <a:rPr lang="en-US" altLang="en-US" dirty="0"/>
              <a:t>“</a:t>
            </a:r>
            <a:r>
              <a:rPr lang="en-US" altLang="en-US" b="1" u="sng" dirty="0">
                <a:solidFill>
                  <a:srgbClr val="CC0000"/>
                </a:solidFill>
              </a:rPr>
              <a:t>Pure Food &amp; Drug Act</a:t>
            </a:r>
            <a:r>
              <a:rPr lang="en-US" altLang="en-US" dirty="0"/>
              <a:t>” law that required foods to be pure and accurately labeled.</a:t>
            </a:r>
          </a:p>
        </p:txBody>
      </p:sp>
      <p:pic>
        <p:nvPicPr>
          <p:cNvPr id="34821" name="Picture 7" descr="Sinclair">
            <a:extLst>
              <a:ext uri="{FF2B5EF4-FFF2-40B4-BE49-F238E27FC236}">
                <a16:creationId xmlns:a16="http://schemas.microsoft.com/office/drawing/2014/main" id="{433F2216-E167-0683-AD8A-549888A639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 b="16924"/>
          <a:stretch>
            <a:fillRect/>
          </a:stretch>
        </p:blipFill>
        <p:spPr bwMode="auto">
          <a:xfrm>
            <a:off x="1295400" y="687388"/>
            <a:ext cx="1341438" cy="183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12">
            <a:extLst>
              <a:ext uri="{FF2B5EF4-FFF2-40B4-BE49-F238E27FC236}">
                <a16:creationId xmlns:a16="http://schemas.microsoft.com/office/drawing/2014/main" id="{35D0AD03-47C8-DE91-575F-2706444C0B78}"/>
              </a:ext>
            </a:extLst>
          </p:cNvPr>
          <p:cNvSpPr txBox="1">
            <a:spLocks noChangeArrowheads="1"/>
          </p:cNvSpPr>
          <p:nvPr/>
        </p:nvSpPr>
        <p:spPr bwMode="auto">
          <a:xfrm>
            <a:off x="2819400" y="111125"/>
            <a:ext cx="6172200" cy="2994025"/>
          </a:xfrm>
          <a:prstGeom prst="rect">
            <a:avLst/>
          </a:prstGeom>
          <a:noFill/>
          <a:ln>
            <a:noFill/>
          </a:ln>
          <a:effectLst/>
        </p:spPr>
        <p:txBody>
          <a:bodyPr>
            <a:spAutoFit/>
          </a:bodyPr>
          <a:lstStyle>
            <a:lvl1pPr marL="342900" indent="-342900"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indent="0" algn="ctr" eaLnBrk="1" hangingPunct="1">
              <a:spcBef>
                <a:spcPct val="50000"/>
              </a:spcBef>
              <a:defRPr/>
            </a:pPr>
            <a:r>
              <a:rPr lang="en-US" sz="2800" b="1" u="sng" dirty="0">
                <a:solidFill>
                  <a:srgbClr val="CC0000"/>
                </a:solidFill>
              </a:rPr>
              <a:t>Upton Sinclair</a:t>
            </a:r>
          </a:p>
          <a:p>
            <a:pPr eaLnBrk="1" hangingPunct="1">
              <a:lnSpc>
                <a:spcPct val="80000"/>
              </a:lnSpc>
              <a:spcBef>
                <a:spcPct val="20000"/>
              </a:spcBef>
              <a:buFontTx/>
              <a:buChar char="•"/>
              <a:defRPr/>
            </a:pPr>
            <a:r>
              <a:rPr lang="en-US" sz="2800" dirty="0"/>
              <a:t>He exposed </a:t>
            </a:r>
            <a:r>
              <a:rPr lang="en-US" sz="2800" b="1" dirty="0">
                <a:solidFill>
                  <a:srgbClr val="FF0000"/>
                </a:solidFill>
              </a:rPr>
              <a:t>dangerous working conditions</a:t>
            </a:r>
            <a:r>
              <a:rPr lang="en-US" sz="2800" dirty="0"/>
              <a:t> and </a:t>
            </a:r>
            <a:r>
              <a:rPr lang="en-US" sz="2800" b="1" dirty="0">
                <a:solidFill>
                  <a:srgbClr val="FF0000"/>
                </a:solidFill>
              </a:rPr>
              <a:t>unsanitary practices </a:t>
            </a:r>
            <a:r>
              <a:rPr lang="en-US" sz="2800" dirty="0"/>
              <a:t>in meat packing industry in his book </a:t>
            </a:r>
            <a:r>
              <a:rPr lang="en-US" sz="2800" b="1" i="1" u="sng" dirty="0">
                <a:solidFill>
                  <a:srgbClr val="FF0000"/>
                </a:solidFill>
              </a:rPr>
              <a:t>The Jungle</a:t>
            </a:r>
            <a:r>
              <a:rPr lang="en-US" sz="2800" dirty="0"/>
              <a:t>. </a:t>
            </a:r>
            <a:r>
              <a:rPr lang="en-US" dirty="0"/>
              <a:t>The Union Stock Yard &amp; Transit Co., or The Yards, was the meatpacking district in </a:t>
            </a:r>
            <a:r>
              <a:rPr lang="en-US" b="1" dirty="0"/>
              <a:t>Chicago</a:t>
            </a:r>
            <a:endParaRPr lang="en-US" sz="2800" dirty="0"/>
          </a:p>
          <a:p>
            <a:pPr eaLnBrk="1" hangingPunct="1">
              <a:spcBef>
                <a:spcPct val="50000"/>
              </a:spcBef>
              <a:buFontTx/>
              <a:buChar char="•"/>
              <a:defRPr/>
            </a:pPr>
            <a:endParaRPr lang="en-US" sz="1800" b="1" u="sng" dirty="0"/>
          </a:p>
        </p:txBody>
      </p:sp>
      <p:sp>
        <p:nvSpPr>
          <p:cNvPr id="34823" name="AutoShape 12" descr="data:image/jpeg;base64,/9j/4AAQSkZJRgABAQAAAQABAAD/2wCEAAkGBxQTEhUUExQWFhUXGSAbGBcYFx0eHRcfHhcdIBgfGBwaIiggHRolHBccIjEhJSkrLy4uGB8zODQsNygtLiwBCgoKDg0OGhAQGywkHyQsLCwsLCwsLCwsLCwsLSwsLCwsLCwsLCwsLCwsLCwsLCwsLCwsLCwsLCwsLCwsLCwsLP/AABEIARMAtwMBEQACEQEDEQH/xAAbAAACAgMBAAAAAAAAAAAAAAAABQQGAgMHAf/EAEUQAAEDAgMEBQoFAwIFBAMAAAECAxEABAYSIQUxQVETImFxsQcUMkJScoGRofAjMzTB0WKS4RXxJEOiwtJjgoOjFkRT/8QAGgEBAAMBAQEAAAAAAAAAAAAAAAECAwQFBv/EADoRAAIBAgIGCAUEAQQDAQAAAAABAgMRBAUSITEzNHETFFFSU5GxwRUWIkGhMmGB0QYjJHLwQmLxY//aAAwDAQACEQMRAD8Aj4R8n7lvnULlBz5d6SNEz29tAVnbXk1U2pSjcAySYS2TvM+1QFqx7h0P21ohKspiScs+pGokRQEfCPk9cYK1puUdcAapIiDPOgEeIPJspLjjhuEnMpSoS2TEkn2u2gLBizDnS7OsmwrKYRKskzlaI1E6b6AjYS8nTjK1OJuUSpBTBSREqSef9P1oBZiTybr6Vx03CTnUVQEExJmPSoB9t3D4Xsm2aCoPUBVkk9UHeJ0+dAQcJ+TlxpfSpuUSUlMFBETHb2UBExR5OFqdW8bhPWMwEE8APa7KAcXuHwdittZiFZgnNk10cn0Z7OdALcK+Thxt1LyblGgIgoI3pI9rtoDHFfk4Wt1bxuE9bLoEE7kBPP8ApoBkjDo/0Ms5jmz5c2TX8/N6M/vQCvC/k3Wl1DwuU9WdCgjekj2u2gN+LfJ0txzpTcI9ECAgncO+gGGysPhOxnmsxKpUnNkg6n2Z7edAJcNeTZYdbdFwkZTMKQR/3UBNxd5O3HVh1VyiQgJMIJmCTO/toCXhrDvR7KvGyokkrAVkiMzaRoJ1oBDh7yarLjbguEjItKoUgicqgfa7KAcYt8nbj6kLVcolKcuiSZ6xPPtoCveSy3XcKfClKOUIVqSeKqApV9eOdIv8RfpH1jzNAX7yjbVK7W3CVEFBCTBI/wCX2UBA8l7K7h15JUowgHVRPrUBV9t3bguHwHFgB1Y9I+2aAueM9rFWzLRKVmUdGCQTOrB40As8mja7i6W2VqP4Sjqo8FooBJiS5cTd3CQtQAdWICjwWaAuWIdqlWx2EBRzIDRkHXVPOgEfk6St+76MrUZbVoVHsoCBjJ5aL19AWoBKogKPsigLVtDaxOxEN5jmSEqmddXefxoCvYAK3r1tsrUQoLEFR9g0BhjtxbV882FqATkEBR//AJJoCwtbWP8AoRbzHNqqZM/qOdAVvBLi3L1lBWohRIgqPsKoCV5Q87N4psLUAlCdAo8qAfbG2qf9GdbKjmKXFTOuiufwoCo4TfWu8YQVqIUsCCo8aAa+UlK2LtLYWoQ0ncoj1lUA2wptYjZN0gqJUrpSCTro0mgKbsC5cVdW6StZBdQIzHisUBYvKc2ti4abSpQ/CnRRG9aqAuWAMTsLVdOBKkJS2JBCeJMRlqJS0VdmtCjOvUVOG1mrZ20WmzKmQ53hP8Vy9cXYfQfLNTxF5DS4xMwpMeaIHy/inW12D5ZqeIvIibG24hh1TnREhSSnKMojXup1tdg+WaniLyI1ntJpCipTIXJJ6wTxPdTra7B8s1PEXkNHsTMKTl80QPl/FOt/sPlmp4i8iFsnbTbL/ShoxlKcoyjfHGOynW12D5ZqeIvI0sbTbDilqaz5lFUEJ4meVOtrsHyzU8ReQ0cxOwU5fM0fT+KdbXYPlmp4i8iBs7bDbVwl4NGBPVEDeOdT1tdg+WaniLyNY2m30q3FNZsypyqA07Jio62uwfLNTxF5DNWJ2MuXzNH0/inW12E/LNTxF5C602s2i4Q8GiAknqgATII3/GnW12EfLNTxF5A9tVtT63S1OYzlIBjQDfHZTra7B8s1PEXkMf8A8nYy5fM0fT+KdbXYT8s1PEXkLWtqNpfQ6GsoQZypAE6c4p1tdhHyzU8ReRle7XbcfW8WiQqOqQDECN8U62uwfLNTxF5DBOJ2AnL5mj6fxTra7Cflmp4i8hWrabfSocS1lyqCoAGsHdMU62uwj5ZqeIvI3bS2yh18vFowQBlMHd2xTra7B8s1PEXkTmsTsBMeZo+nx4U62uwn5ZqeIvIVXG0m1OJWlrJlUFQkJ1ggxu7KdbXYR8s1PEXkYY5xXbouULKFLStoEdVPtKGubWQRXTGSkro+fr0Z0akqc9qZF2Ngh+zYfcLjakqCZAJmATwI/qFUr7tnZlHG0+fsymYjfUHiAogQNx7KzwyWgdud1JrFtJtal932Co3S/aV8zXRorsPIdWp3n5s2N3C/aV8zTRiFVqd5+bLVtvCb7DDTyXFKzIBcTJlJgE5eY+9aj6blo1Kr/wDJ+bG2wMLFVk444FLecSQ2Mx6kjqH3uJJ3A9lUclfYaQc2tcn5s5+6+sEgqVIMHU8KukuwzlWmtWk/Nngu1e0r5mp0V2EdLU7z82ZJuVz6SvmaaK7B0tTvPzZAN0v21f3Gmiuwp09XvPzYedL9tX9xporsHT1e8/Nh50v21f3GmiuwdPV7z82HnS/bV/caaK7B09XvPzYedL9tX9xporsHT1e8/Nh50v21f3GmiuwdPV7z82HnS/bV/caaK7B09XvPzYedL9tX9xporsHT1e8/Nh50v21f3GmiuwdPV7z82HnS/bV/caaK7B09XvPzYedL9tX9xporsHT1e8/Nh50v21f3GmiuwdPV7z82N8LPqL4BUojKd5J4VhiEujZ7GR1ZyxaTk3qf3/Yu22sDPXaGXkuNpTkgAzPpq5Dtq1Ddo5M342pz9kJ8D3Dzzd1ndcWEJQYUtR9Yg7z3VNfdsjKONp8/ZiTE/wCefdHhVMLu0dWecZLlH0FBroPIJFuqhJ17Yzjl1Y25GhByKJ5IlM98Cuee068PKCupK57f7bLdpcFKoypBB5KUIA+eoq2iZ31nGprY5meihJmg0BANDMKAKAKAKAKAKAKAKAKAKAKAc4S/UD3T4Vhid2z2ch4xcn6DrGt880pgNuuICmphK1AfmK4A9lTh92jDN+Nqc/ZFnwztS2davegb6P8ADTI6NCPX09A67uNTW3bIyjjafP2ZRMT/AJ590eFZ4fdo6s84yXKPoKa6LnkG2330uDqvk/ZcatHVOaJUQpAO8SInXnA+U8axm1c6KUNdyuYqtHFMlSSciVDMkbjAICvh/JqYsTi9ZSVVtc5j1NCTYigIBoZhQBQBQBQBQBQBQBQBQBQBQDnCX6ge6fCsMTu2ezkPGLk/Qu+3tq2rJtxcNdIehEfhIV66+KyD8KnD7tGGb8bU5+yMtgYNurRl9xZbKFBM5VEmATwIHMVNfdsjKONp8/ZlNxN+efdHhWeH3aOrPOMlyj6CoJrc8lFxwdh0Ow4sZhOidY04q5jsrKc7HTCCLdjjavQWwbSNVEAcjz+AA3dtUitJl29BETAbybll5pyJCgU/EH/PzNWnGxlTk3co+KNhm3cMejP9uvhpV6c7kVaerSQjrS5gbEHWpBBNDM8oAoAoAoAoAoAoAoAoAoAoBzhL9QPdPhWGJ3bPZyHjFyfoXPb+Crm6Qw8gthAbyjMog+mrgEnnU4fdowzfjanP2RCwbtK4uG7npHnFhCUGFKJGpM6fL5VNbdsjKONp8/ZiHEw/HPujwqmH3aOrPOMfKPoa9jbPLzgSNw1P321pJ2R58IJs6jaMgM5EnoxEEz8dNd1c8nc7YrRKbjlCkJZQVZwMxCuHqyIGlaUjDETTPMCpBUsqURGWCOcmNT2T86tU2FKBc8RWCXmwogKnfrqd09n+wrGD1mqa2fY5TtWyLLpQdRvB5g7vjvntBrpWs45R0XYjIq5XUQDQyCgCgCgCgCgCgCgCgCgCgCgHOEv1A90+FYYnds9nIeMXJ+g/xhte4YLCWnnEJLWaEqIHpqG74VOH3aMM342pz9kWTDd3aravfNglI6NMgIy+vp38amvu2RlHG0+fsyjYjTL57h4VTDfoOvO+MlyXoWzA2y4b6TismfdTpHxM/Sk5HFSdi0oYJlRiB2Vibad9RXsS7P6doiMq2zmT26ayO0VpCVjOcLm/C+zegbCCAVK6yj2xoJ7IA+JpOVxCOiNXGzJRr2HfVL/YuUrHdjAbc3KJII+vj41vTZhVRUUb62OYXmhmFAFAFAFAFAFAFAFAFAFAFAOcJfqB7p8KwxO7Z7OQ8YuT9C9bavLNBt/OUpUehES3mPpr49/Cpw+7Rhm/G1OfsjVhvCd3aM3C3EJyKCZIUDoCZ+pFTX3bIyjjafP2ZWtttkvkDeQkDvrPD6qZ251xj5L0OpbItAy0lsDclIkcSdT8zVZa2cMVqLAxadWCKWIlLWabyxSqOrv+/lVSFJmarRKRpFHqCbYvvQAZOvLTd96VCNYp2Kljm3C7YmNUkkfSfvtNa02UnG5zZI1rpONoXGhmeUAUAUAUAUAUAUAUAUAUAUA5wl+oHunwrDE7tns5Dxi5P0LfiTCF1dJYdbSnIG8oJUB66j+9Th92jDN+Nqc/ZGGEtuXVy1ch15SkoSgxoBBJncByFTX3bIyjjafP2ZBcT/xrc+0j9v4rKhujtzrjHyR1nYrKVyDvQdO0ax4n5UR51STjsHlwMqTBNTLYZxV2JG3nFapG+d50Hy+9ay1s6dSMXrpQcDavSImQN/Pu3jf8KazSMVo3JhtExrMd/H7/AHqTDTKvtlGYLTGipQkRwJj4GrR2mj2HICmCRyMfKus4mLDQxPAKA3G2X7Cv7TUaUe016Cr3X5MxWyobwR3iiaewrKlOP6otc0eZDExpzqSNFpKTWowNCoUAUAUAUAUAUA5wl+oHunwrDE7tns5Dxi5P0LLivEN1b9Ahp5SUFvNl0I9NQ4jsqcPu0YZvxtTn7Ie4ZXZlq+81yx0aZgLB9PSc/wAd1TW3bIyjjafP2ZWLh3LeIUdwKZ7tJ+lZUN2dudW64+S9Dr+wnoXlVAGWUnnT7nmzSaLC4mQas9hjHaRkNBKSPvj9/wC1USsjW7ZWtqoi6aKSZIIUB6wAMT2gka99UOym10TQ6ecGWfpWlkcqtcr9w71CtQ1G4ffdULaaS2HFXVStR5qJ+tdS2HI9oqNSYgk60tclOzuWvZG1VOrIMABO4c5GtebiKEYK/wB7n2uUZrWxVRxepRh+e0S3+1VOoSlQEgyVc/hXZToRpybR87jc0rYulGnU2xd7jRFp0tq0JSkAySeAlVc/S6FaR7UcF1nLKSTSs9bYtvtkhDfSIcC0zBIG761vCvpS0WrM8nF5UqNDp6dRTje2o07N2cXSdQkJ3qPCrVaqpr9zny/Lp4yTs0ora39iSvYoKVKadS4U6kAR+5rNYjXaUWjrlk6lTlOhVU9HakhSRXSeIzygCgCgHOEv1A90+FYYnds9nIeMXJ+heNursgbfzvLPQiNHJjOv2NN9Th92jDN+Nqc/ZEbCuHLy1auFOslKFhOuZJEAmdxPEj51NfdsjKONp8/ZiLbf56u4eFZ0N2v5OvO+MfJeh1LB20emtkK0Kk9VXMEfDkZpJazzr3LkyuUjn98fjRsjRIlw7Ma6ePbWcmaxVkeJYSVBWkj5/D4gVCDbsR752OqkCeP38a0b1FYRKji+76K3WqetBjvJhPjUw1lpS+xyRFdJy31i40MjygHmFfTX7v7iuTGfpXM+j/xzfVP+LEhNdZ869o8vP0TXvf8AlXJTt1iXI+ixTayelbvezCy61m6PZM+B/alTViIvtROEtUymtDuu/obcNwW3gRm/pG8iDoKrir6cWtRpkGg6FeDWlq/T93yM2rpLYUUW7iSREmf3pKEp20pomni6OGU+hw8otq173K4a7T5dmNCAoAoBzhL9QPdPhWGJ3bPZyHjFyfoWjFOGLu4DDjTJUgNxmzIHrq9pQPGpw+7Rhm/G1OfsiThfEt3dNXCXXcyEBHVCUgQSZ3DsHyqa+7ZGUcbT5+zK5t7889w8Kphl9B153xkuSLr5LLk5nUeroo/UVaojzEdJd0G6Rz/msWzRC+6WQUxGqhPdB++O/wCWTbOmEbokByrRZlJaiNdN+sTJjdVisdRzzHLyuhUFc0R8/wDFaUy01qKAjfXScbFxFDI8oDdbXSmySgkEiNKrKKltNaNepRbdN2uaasZG5V0ooCCTlGoHKoUYp3trNpYipKmqTl9K2I9bulJSpIJCVbxzqHBN3YhXqQhKEXqe08t7hSDmSSDzFTKKkrNEUa9SjPTpuz/Ykq2w8ZHSHXsH8VmqFNbEdks2xkk1Ko7Mg1q7HnBFCbHlCAoBzhL9QPdPhWGJ3bPZyHjFyfoWrE+Kbu2DDbTuVBbzZSlJ9dQ4jsqcPu0YZvxtTn7Ic4bYtEtXvmxSR0aZhSj6+k5t3GprbtkZRxtPn7MpGID+Oe4eFVw27R2Z3xj5R9CweTq5y3Ue0gjvIgj96mp2nlxV2dUceOQx31gbLUzQyMyROuvgdD4VVo1uY3JIUmN339/KiI+xk65KddByPGpbKqOs575REfhzzWPA1pSZaqrRKAkV1HF9jbs+zStl5ZnMn0fkTWFWo41Ix7T0sFgoVsJWqy2x2C1toq0SCTyArdu208uFOU3aKueIbJMAEk8BUN2KxhKctGKuwLZmI15ce7vpfVcaEtLRtr7DamycJICFkjeMp076q5xW1o2WFrttKD1fszStsgwQQRwNWTTMZQlF2krM2NWq1CUoUodgJ8KhyitrNKeHq1FeEW+SPFsKSJUkgbpIipUk9jKyozgryi0StllonK4lSiSAIO6TxrOq5qN4s7Mv6q6ijXi3dpKzttPdt2qW3SlO6AedKE3OGky+b4anhsTKnT2aiChBJgAkngK1erWzzowlJ2irs3OWTiRKkKA5lJFVU4vYzaeErwWlKDS/dMZYTH/ED3T4Vlid2z0ch4yPJl423b2ajb+dFIPQiJWoH018E6b6nD7tGGb8bU5+yIGENjXVs3cl1laErSgSRpAJnd3j51NfdsjKONp8/ZiDEf557h4Vnh39B2Z2v94+S9BzgEf8Wj3VeFWqv6TzqS+o6yGknQiudPUbSRJbbAEARPAfxUt6ipmtuaIi5odZEE7451DNIM535Q2vwJjcoeMfvV6W0tXX0ooVhalwqgxlE68eyuirV6OxGCwLxWnZ20Vc2bI/T3Hd/wBprCvrqwPQyzVl2J/g1YXXD3ek/sf2q2L3f8mH+OtLGWf3TQbIRF1HIq8DSu/9AjKYWzNR7JM1/wD7n/zf91WW4/gztbNLf/p7k3bO03Eu5EqypEbuOg3zWGHoQlTu1c9PNs2xFPFunTlopNbPdmjFCfxQeaRrzgn9orTB64Wfacf+RRtiVJfeKfNknat0tptkNnKCnh3D+azowjUnLT1nZmOJq4PD0FQeinG7t93qMduPFds0pW8mT8jU4eKjVklsIzirOtl1CpU2t+wksvzEe8PGuuf6HyPncLv4f8l6jDE/5590Vjg90j1P8h42XJEjCyess6SE6E8N/wDFUxj+mK/c6f8AHIaVSrLVpKOpv7DCxzhR6V5taCNRmH3ETXPU0bLRi0z1cH0sJyeJrwlBp3VxbhqPOdN0Kju4V14jdHg5KksdZf8AsP8AFuwLp/oFtMrWgN5cw3emrn31bD7tHLm/G1Ofshph3Ft3ds3CHFJyJSmQlMaEn+BU192yMo42nz9mVTEX557h4Vnh/wBCOvO+Mlyj6DvyfpPnEgTCY7pInw3UrbDioK7OtNqMdvL7+9awsavaS2VSKkztYyWdJou0i12Q1AwZ+/4qpsil42tyq3dHspn5Qf2q1Lai9RXic02bd9GqYkEQRXTXpdIrX1kZdmHU5tyV4tWaMX9qNhtSGmynPvJM/wA1RUZOSlJ3sbVM0oRoTpYem46e24v2fd9E4FxMbxzEVtVhpxaZ5uBxTwteNVK9vsN29tNJUShoiTKiSJ13xXM8NKUbSke5TzzD0amnRpWu7t/f+BV53+N0sevmj4zFdGh/p6H7Hi9b/wB31i3/AJaVv5uG07oOOKWBAMb+wRU0oaEFEjH4rrWIlVStc27Vvw7kgEZUxr99lVo0ujvr2m2Y49YvQsraKsTrC8eKAOhDiR6JI3RWNSFNSvpWZ6OCxuNdFR6LpIrZdbDbiJwllvPosmSnlofCaphYrpJNbDpz6pKWEpRqq073a/gVbMuG0GXEFRkFJB3RXTVjKStF2PDwGIw9KelWg5W2WZJ2rtFp2SG1BenWJ4d1Uo0pU1a+o68zzDDYu8o02p9tyPsraBZUTGYEQoc6vVpdJGxzZbmDwdRytdNWaJKru1P/ACVf3f5qip1lr0jolistadqLX8mWFv1Ij2VeFTib9FrGRW66rdjLdiLGN1apYabKchbzAKTPrqG+eypw+7Rz5vxtTn7IZ4bsLZtq983WFjo06hwL9fTdu41NbdsjKONp8/ZlIxD+ee4eFUw/6Edmd8ZLlH0LT5N2ZW4qJHVHx31Su9Zx0I6mzp7YBTry/n7+dZXLG+3TI+JqSrPX9Un7+9KMJazU2kAcT9/Sqkt6yubbYzoWnmlQ+YipjqZs9cTiqRBg7xXejzpbWLSakwPKAKAKAKAKAlNX7iRCVqA5A1R04vW0dVPG4ilHRhNpGp99SzKlEnmTVoxUdSMatadV6U22zVUmYUAUAUA5wn+oHunwrDE7tns5Dxi5P0LztvZ1o4bc3LiUEMiJdCfXXwPbxqcPu0YZvxtTn7IVYKsn2G7npGHUJWlAlTagNCSdSO750r7tkZRxtPn7MU7f/PPcPCqYf9CO3OuMlyRePJq0OjWZ3q3T2Hh97qyrbTnov/STOgspEDw++2qJGbkbyiEmOX39/YFVa+siOPKyKyCVct0mPoO2ms1UUmjcfRA+91WM27sT36dT3VS9mdEdZxXa7WW4cH9U/PX969CGuJ59VWbEBqxzHlAFAFAFAFAFAFAFAFAFAFAOcJfqB7p8KwxO7Z7OQ8YuT9B5jPZj7pYU2w6tIaiUtqI9NXECONTh92jDOONqc/ZD/YGM7q7ZfbWGghITOVJBgk8So+yKmtu2RlHG0+fsypbfP457h4Vnh92jszri3yXoXTybPShaf6p8O37+lZ1VdnNQ/QdGshVEUlYmOjQ8PH731LKIioaMn6USLSepGTg01+/hRkIT3p4/fwqn3OmDszjOI1BV04UnSRu7hyrvp7DirL6ismrnIeCgOg4OwSspD7wgyC22sEbjqVSDw3CDwJoCD5QsIm1WHW0yw5rKRo2rl3Hh8qAplAFAFAFAFAFAFAFAOcJfqB7p8KwxO7Z7OQ8YuT9C67fxtc2iGGUJaKC3mGZKifTVxChyqcPu0YZvxtTn7Im4a2Mww1e9EsrltOpWlW5enojTfU1t2yMo42nz9mUnEJ/HPcPCs8Pu0dmd8ZLlH0LP5N7qHlIPrJn4g/5+tRWOHDt60dZtY75++6s0RLaSHGxwFGImCSeXwqCzNLmoJ1+J3fCpbIQl2ort+tUT1m8Tie03s77iuaz46V3Q2HDUbbYiNXOcsmBGEKfzKylSOshCtyjrJ7coEx2zwNQwdusyFpBG/lWq1Kxm32M3usoWgtrSFIUIUk6gju1pYKRw7G+El2ThUnrMLPUUJ0/pVvgj6xVGaFXIqAeUAUAUAUAUAUA5wl+oHunwrDE7tns5Dxi5P0LztvYbD5ty84W4ZG5aE+uvgoTU4fdowzfjanP2QmwM0403dBba0haUDrJI4qPEVNfdsjKONp8/ZinEf557h4Vnh/0I6874yXKPoMsFvZblvtkfT/EVeqrxPPov6jtliuY0muZGk1r1jFZ04ff34VJRM1A/KhLNdwRE1DJimysbbeEEg7p17v8AeojtOhKyZxLNJk8dT995rvWw8+e1is1Jgb7G8WysONqKVDcR4HmOyidgdTw1i5K4iRzTMlB3fEdvHvmraZEaSs2Xlt8KAI+/vSrmb2kPaQS4hSHEhaFCFJP7dtUkaRVzimKcOLtHPbaUeo5G/sVyUPrVSzVhFQgKAKAKAKAKAc4S/UD3T4Vhid2z2ch4xcn6DjG9q64pgobWoBqJSkkfmK5DtqcPu0YZvxtTn7ItOx8bvXjD7RaQlKQmSJJgk/8AiPnU1t2yMo42nz9mUfEn557h4Vnh92ded8ZLlH0N2G584Zj2x9+NXn+k86j+tHcNmKyp7uf1kVzROiorjRTsj7++NWZjFazFC9BpH+3386hEy2kbaCpBAMVE9RemU7Fhy2zpHBB8IqKS+o3qP6WcjSdw00+/2r0DzWLDQxPKA32d0ppYWgwR969lBc6vhzFbbyQAYWPSQeG/0TxGn+1bRaZk1YsqLsLG/wC/vwo0iE2iJe27Tram1gFKt4PiORGmoqqS2E3k9ZyPFWHV2ixvU0uejXzjeD2ifj8wMtJNtJm1na7QjqSAoAoAoAoBzhL9QPdPhWGJ3bPZyHjFyfoXzbGOnbRtlkNIUnJIJJB9NQ4d1Th92jDOONqc/ZG/DmH0WzV7lUpUtp1McF8I76mtu2RlHG0+fsyjYjH4590eFZ4fdr+TrzvjJco+g98n9hnuM3sJJHedB+9TVeqxwUdtzrtsnKMu8n7+xWUVYvNtsmBI7uFXbVih6saD77f81RInaR7p0Gj2F4xaYi23YZm1DelQIPcYnQcY3VSKsza6ascQW3lUUnekx8jXetaPPkrXQqNSYHlAFAZsulJCkkgjUEGCO4igLVsbGK0aOgqHtDf8RoPlFWUmRZEU4scNw28tCD0ZPV1GZJ9VRnUfCqTjpRaX3LwlotM6WXbXa9opCTlKdQDAU0qNDA3p1iRoR27vnmq2Bq6b1p7T2708VSstTOP7X2W5bOqadTlWn5EcCk8UnnX0EKkakVOL1M8WdOVOWjIg1YoFAFAFAOcJfqB7p8KwxO7Z7OQ8YuT9C9bZw23dG3K1qRDIGkR6azx41OH3aMM342pz9kIPJ+8UIugQRnShP/Uo/tU192yMo42nz9mQMQfnnuHhWeH3aOzPOMfKPoWryYuQ+4Obc/JQ/wDKrVEebDUdPaZKTm4Hnw+/3rJG17m+1n/PxqCsje8dOP8AOv39aEIWXFqVNqQkwVTqNIkcOHE8OVDZSsa22ChrIo5o0k7yI48zUMrKX1XRwjabSkvuBQIOdWhHNRj4V2R2HLPa2IjVjnPKAKAKAKAKAmbL2i4w4l1pRStO4+II4g8qrOEZxcZbC0Jyg9KO063ftMbXsgtJQh0RlJOrSzEoVxyqOnboQJEV4UHUwVfRf6WezKMMXS0l+pHHrxgtrUhQhSFFKhyIMH6ivfumk0eK1ZtGmhAUAUA5wl+oHunwrDE7tns5Dxi5P0GePSVLt4BMNR/9i/5qcPu0YZvxtTn7IuWy8cqvGHm/N0oCQmVZ5OpP9I9n61NbdsjKONp8/ZlJ28mXz3DwqmG3Z2Z3xb5Iv3k62cAyHfXWuJ/pAOndOvyqKj1nnwjdF8cc0j4g+G7v+tZl4xsYW5Ov3xoy0jLMoCDrz+/vdUIJIGUwZPyqSGaNoKlCiPZMfKoZC2nMPKCwlQZeT7pPMRKT9D863pSKV4WOamtziPKAKAKAKAKAKAcYdxG9ZqUpkp64AUFJkGD1T3iT86xrUIVlaf2NqNedJ3ixde3JccW4qMy1FRjdKiSY7JNapWVkZNtttmipICgCgHOEv1A90+FYYnds9nIeMXJ+h0DauO1WjbLPQJWMkhWfKfTV/SeVTh92jDOONqc/ZBhnDXmrV7KyuW0wSjLuXw1M76mtu2RlHG0+fsynbeP457h4Vnht2jszzjHyXoXTAu0yWkoES2o6HSQrj8NfrUVNpyUrNWL83vIJHCPlP7/elZotos32qgR/ntotZE00SSNJOmn8VJRXvYgs3KSNO4z+33wqukaunYTnaJUHERqAcsceXxpctKnotWOeY4uILTIPoyru5fvXRTiY4mX2OfmtzzjygCgCgCgCgCgCgCgCgCgCgHOEv1A90+FYYnds9nIeMXJ+hdtu4W87NuQ4UQyB6GYems78wqcPu0YZvxtTn7IS+T27youwT6aUJ/6lH9qmtu2RlHG0+fsxdiL88+6PCqYbdo7M74yXKPoYbK2gppYWnuI5g7xV5xTR51OVpHWdjvy2QtwDQKzEgGAOZ3ACO6RXI09h6MpJWY72UyUZUEyRoeG4ampjsMaruTNsmGVRvj9xPiamWpGdG2nrKjs/bKVPBsJXn1zggJyhIHXJmCk6ARO48jFejla9zedZaWikacUPhpsu69UcNCSTH10Hxq0E2xKpZazlVzdKcWVqMqJ17OQHZXatR505XYvuLNaAhSkwHE50H2k5lJkf+5Ch8KJpnMF9ZLZWW3ElK0xKTwkAjd2EGkZKSutgNbTClTlBMAkwCYAEkmOAGpNTsBhFTYHlErgzaaKiEpBJJgACSSdwA4moeraB07hC8QppK2SguqyIzKSOtEwrXqmPaislXg02nsJsI4razICKWBJvLBbQbKxAdR0iNQZSVKTOm7VCtDyqkZqV7fZ2B5a2S3A4UxDaM6pIHVzJTpO8ysaDX5VZ6ibEciliBxhL9QPdPhWGJ3bPZyHjFyfoMsevErt4O5mN/wD6i6nD7tGGb8bU5+yLts/Gbd0w82i2ykBIKyRIk79B/T9amtu2RlHG0+fsyhYj/PPcPCqYbdnZnnGS5R9CAzWzR5VzpGHNjJurJKi8pDjaiPRCvRkoAB7CJHECONYv6Xc3cnKOidFsLBtJ0gmBKuc79/Oazsmy0qja1jN9sRuH2KWMlJ3KLt+2YS9nSjrkjra6GI6pO4ROggaq5maty2HbSgmtJiHyiXLYs0IHpKUkGd+gJnu4fKr0lrOWs2c1SdRXWcw7vtkv3NtYG3aW8EsqaUW0lWRYuXVZVx6PVdQZMCDv0Nc0akKc56btrur8kZPYWG8ZS67tJ1q2bu3WnbdKAU54hpxLuVI1cAKNwkdUK1Ca4YXgqVOcnFNSv5q2v7bSxI2WOidcSi0ZTcO2C3Hbfo85Q4JCUBHpJS4jIstHdmjSoqJ1Ipub0YzVne11z+9nquL/ALELZuzOrahrZ7dwh+TdOKQSWlFwhxvMCPNw2iCJj0p1itKlRaU3Ko047F26tv8A7XIXIh3ire0ZYLVuw/nfuEB11OfO2h1ARugEkEHNw4RJrRKpVlNSk1ZJ6tWu3/dQurCPaTBttqLRapOZm6IZT6RlDv4Y136gDtrrg+korT+61kX1lrtdgtOXFo+5aOWynroIctnQS27IUpS2guFhIIgpMjrpg1wOtKNOcYSUko6mtvJ21FrCuweaZttnHzVhxb6lhxbqMxKQ/lAGogwfS36CI46yjOpUqXk0la1uX/dRGwmL2QGel8zs03Tibt5lYWhTvQoQqGQEf1CT0hnVMSNRUKo5SSqS0VaLX2u/v/8AAbNnbPDhtFlCXA1s8K6LoumWubp1P4bWZIURm1JJAEmN0Zyk49Ir2vPbey2LawYYh2Owly5Uljo52ch8IUjIW1m4aSVBEnozE6A6ZjV6FSo4pN3+trt1Wf3DE/lAfbQ95u1bstJbS2oqQmFrUplKlZlcpX6I5TW+Ei9FznJu9+S1kMVYS/UD3T4VfE7tnsZDxi5P0Oh7Rxo3atMtLt8xyTmBEnrq3yOypw+7Rhm/G1OfsjRhbDnmzd7mWFno0nRJEQvt376mtu2RlHG0+fsyn4i/PPcPCqYbdo7M84x8l6CwKitmeQM9lbWcaMoVE7xvCu8VEo3ReM7HZMHbYS4wlzdpCjuAUNCB2f431zP6TpjBzSMrjEaXZSlWWNxJjgD/ABp2iqOTOtYVwWkyhY/2o6gs65VqBJI3iDA385PyrWjG+tmFepo6kUZ+5W4ZWoqO6Sa6FFI4HJsxSKtr+wdrEJq5WmQlSkhWhAJGYcjG8a0aTtdGBMtNrLbZcaRp0i215wSFJLYcAyxzDp+QqkqUZSUn9r/m39C5DTcrCs4WoLmc0nNPEzvrRqNtG2oHqbxwBQC1AK9IBRhU78wnX41DUW02gay6YAkwNwndO+OVSAU6ScxJJJkknWec86agbHLxxSgpS1lQ3KKiSO47xVUorUkDX0p0EmBu13a8OWtTqBm3drSoqStQUd6gogmTJkjU60ai9TAIulghQUoFIhJBIKRroDwGp3czRpNWB4bhR9ZW6N53TMd06xSyBg44VGSSTzJnuoBvhL9QPdPhWGJ3bPZyHjFyfoXLEGGDdG3KXAiGRvST66+IqcPu0YZvxtTn7IX4C2mst3YWtSsyUJGZRPrE6T3VNfdsjKONp8/ZinEX5x7h4VXDbtHZnb/3b5L0FS63seRcyQqoaF0W3COI0sEIdktFUkjUp00hJ0ifGsZU7s3p1lHUOXMT2rC8yc7qVAwlJSVAHgTuT3acaoqWs66mLtFRvcpG29sKuVBSgBlmOcE6A90cOZreELHDUq6QvTVzO5mkaihDeoWGhkeUAUAUAUAUAUAUAUAUAUAUA5wl+oHunwrDE7tns5DxkeT9Bxjm/cSq3CHFpAZghKiP+YvkanD7tGGb8bU5+yLnsbElndNONtWhQqEgrCEAiScpEHhH1rScdKLicuFrvD1o1Ur2ZS7jETAUQptRIMTlTw04muVYea2M+klnuEk7yptvkv7HuIrVFm006tKFh3cEJEjqzrIFOgqd4h51gfC/CIGxrpq5Kg21qkAmUp4mOE06Cp3gs6wPhfhEO626w2taC0ZQopMJTGhgxr2U6vPvEfGsF4X4X9jnbLDdvbM3K0pUl7LCUpGZOZGYZpgbhwNOgn2k/GsD4X4Qv2PfNXCyhtrUJzapTukDh71HQqd4LOsD4X4X9mi+20w04ttTRlCikwlMEgxpJp0FTvD41gvC/C/sc7RtkM2bd2oIKHMsJCRmGYSJnT606Cp3h8awPhfhCvZN+zcLKENahJVqhPDu76dBU7xX4xgfB/C/s17S2qwy6ppTUqTvhCY3A8e+p6Cp3ifjGA8H8L+xvcWraLJN6UoyKjqBIziVZddI39tR0FTvD4xgPB/CFWy9pMvuBtDXWIJ1QmNATw7qnoKneHxnAeD+F/Z5tTabLDqmltSpMTCExqkK49hp0FTvD4xgPB/C/sai2b8w8+yo6OfQyjP+Zk7t+u+o6Cp3h8YwHg/hCnZu1WHnEtoa6ypiUJjQE8O6p6Cp3h8YwHg/hf2bNrX7Nu50a2pVAOiE8d2+o6Cp3h8YwHg/hDS0tG3LJV4EoCEzKCkZzlOsaR9adBU7w+MYDwfwhNs/a7DriW0tQVGBKEx9DU9BU7w+M4Dwfwv7N22L1m3WELaklIVohO4kjjGulR0FTvD4xgPB/CGOyrZt+0dukpQENZpSpIzHKkKOWNNx4mnQVO8PjGA8H8IT2O3WFuIQhspUtQSDlSIzGOB3a0eHm9rJhnmDg7xpWf7JFs2xieztkNNO2pWrJOcobJPWMzJ01mumnHRikfOYrEPEVpVWrXZl5L8MqZduUuKQrqJPVnSCr2gOdXOcqbPk9uH1qLbjOqidVKG8+7QFxxZge7fYQjM0MigdVndkjgk60BG8mOFlsXLyXVIVLfq5uCu0CgK29gK4uH3VNuM9ZxZAUVDes7+rQFsxBgS8dtGmczI6PJqVqjqtlJiE8zQEHycYSWxfKDq21S0oQnN7SDxSBwoBNtLAr9xdPqbcaGZ1ZAUVCOud8JNAWnauBbxdii3zM9UIE5zHVHW9WaAVeT/CDjF+kOrbUChQhJV2c0gcKAg4hwS9c3r5bW0AV6BRUIgAawmKAsdzgS8NgLbMzolInOYkLzH1Z3UAkwVg1232gz0q2yOsCElR3oVzSBQGvFmC3bjaD5aW0BmSAFFQOiEjgkjhQD5vAV4Nnm2zM+idc6onpc/szu7KAr+FsFO29+wXVtEZiCElROqSNJSBQEnHODnbi/c6JbaQAkQoqHq9iSKAc7PwLeIsVW+ZnrJWJzmJUdPVoCsbDwO9b3tuXVtEBxMhJUZ14dWKAZ+UPCLj98Q0ttIDaRCirmo8EkcaAY7FwHeN2TrGZk9IHNQtUdZsJTPV5igKrZYEft7lguONQHUEhJUZ643dWgH3lLwot+8QGlISEtDRWb2lHgDQELyVbdcC7guurXKUAZ1lUSVTEnsoClXe3blLiwLl8AKMQ6vme2gLvj159i2YWl51JcUDIcUNMk8900BH8lm3nQ88p11xYyADOtSolXCTQFW2xty5TcPBNw8kBxcAOrAAzmIAO6gLdi1+4a2dbOpfeBc6PUOKkyySdZ4nU0BC8mO33hdqU684sBpWi1qUJzoHE79aAR4i23cJu7gIuHkjpVwA6oADOYAAO6gLZt1+4Rstp8PvBS0t9YOKnVOus8aAV+TfbzwvQp15xaQhRhbiiOHAmgF+MNuXCb1/o33UpzSAlxQAkA6AGgLHev3CdkJuOnezKSkZukVM9JB1nlQCTAG3X/Pmi4+6tICiQpxRHoHeCaAwx1tx8X73RvuoScpAS4oAS2k6AHnQDxu4uP8ARjcl97NBGbpFzPnEb5ndp3UAgwVt183zHSPurSCSQpxRBhCjqCaAleUTbr3nqi086hKkpMJcUBu5A0A52S/cK2S5cF50qSlwZukVMzoZneKAq2FduXBvGM77yk9IJCnFEHvBNANvKXt57zwKaecQlTaTCFqSJlQ3A9lAT8NXFw5sy4fL7xU30vWLiyRDQI1ngdRQFT2Fty5N1b57h5Q6VEguqIIziQQTuoCx+VDbzpuW1NOuIBaGiFqSCQtQ4HfQHV9h4atAiRbtAmJhAExu3UBWsVbAtW8xRbsg8+jT+4oCbi21QtqzC0IUMu5SQR6I4EUA02Bhq0yyLdoEjWEAT8qAR4r2BaozFNuyCZJPRpJJ4kyKA24gtUKsbFKkIKer1SkED8MxAIgUA0w/hq0y5vNmgSIJCAJ48O0D5UArxVh61TmUm3ZzGST0aSSeJJI30AbWt0K2ZapKEFMp6pSCNx4RFAMMOYbtMoV5s0CRBIQB4UBExVh61EqFu1mO8lCSd3MigNN3boOyWklCcuf0coy+nyiKAnYaw3aEBXmzOaN4QAdRru7KAwxTh21Eq83azcygE6CBqRyFAQ02yP8ARynIjL0no5Rl/O9mIoCXhjDloYUbZnNzCEg7uwUBsxNhy0AzebtTESUAnTdvoCFYW6Bsp5IQkJzkZQkZd44bqA24Ww7aqhRt2cw3ENpBHxAoCZiTDdplnzdokCASgGBy14a0At2HaoTs68SlCAnMrqhIAPUTMgCDQHuFcPWq8qlW7JIgg9GkEHgRAoBvt/DVpAJtmiRoCUAwJ3Ce8/OgP//Z">
            <a:extLst>
              <a:ext uri="{FF2B5EF4-FFF2-40B4-BE49-F238E27FC236}">
                <a16:creationId xmlns:a16="http://schemas.microsoft.com/office/drawing/2014/main" id="{AA5DCF14-D781-3278-2A06-62C715B803FB}"/>
              </a:ext>
            </a:extLst>
          </p:cNvPr>
          <p:cNvSpPr>
            <a:spLocks noChangeAspect="1" noChangeArrowheads="1"/>
          </p:cNvSpPr>
          <p:nvPr/>
        </p:nvSpPr>
        <p:spPr bwMode="auto">
          <a:xfrm>
            <a:off x="190500" y="-4222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en-US" altLang="en-US" sz="2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1000"/>
                                        <p:tgtEl>
                                          <p:spTgt spid="2">
                                            <p:txEl>
                                              <p:pRg st="0" end="0"/>
                                            </p:txEl>
                                          </p:spTgt>
                                        </p:tgtEl>
                                      </p:cBhvr>
                                    </p:animEffect>
                                  </p:childTnLst>
                                </p:cTn>
                              </p:par>
                            </p:childTnLst>
                          </p:cTn>
                        </p:par>
                        <p:par>
                          <p:cTn id="8" fill="hold" nodeType="afterGroup">
                            <p:stCondLst>
                              <p:cond delay="1000"/>
                            </p:stCondLst>
                            <p:childTnLst>
                              <p:par>
                                <p:cTn id="9" presetID="22" presetClass="entr" presetSubtype="8"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wipe(left)">
                                      <p:cBhvr>
                                        <p:cTn id="11" dur="1000"/>
                                        <p:tgtEl>
                                          <p:spTgt spid="2">
                                            <p:txEl>
                                              <p:pRg st="1" end="1"/>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4" fill="hold" nodeType="clickEffect">
                                  <p:stCondLst>
                                    <p:cond delay="0"/>
                                  </p:stCondLst>
                                  <p:childTnLst>
                                    <p:set>
                                      <p:cBhvr>
                                        <p:cTn id="15" dur="1" fill="hold">
                                          <p:stCondLst>
                                            <p:cond delay="0"/>
                                          </p:stCondLst>
                                        </p:cTn>
                                        <p:tgtEl>
                                          <p:spTgt spid="19460">
                                            <p:txEl>
                                              <p:pRg st="1" end="1"/>
                                            </p:txEl>
                                          </p:spTgt>
                                        </p:tgtEl>
                                        <p:attrNameLst>
                                          <p:attrName>style.visibility</p:attrName>
                                        </p:attrNameLst>
                                      </p:cBhvr>
                                      <p:to>
                                        <p:strVal val="visible"/>
                                      </p:to>
                                    </p:set>
                                    <p:animEffect transition="in" filter="wipe(down)">
                                      <p:cBhvr>
                                        <p:cTn id="16" dur="500"/>
                                        <p:tgtEl>
                                          <p:spTgt spid="19460">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nodeType="clickEffect">
                                  <p:stCondLst>
                                    <p:cond delay="0"/>
                                  </p:stCondLst>
                                  <p:childTnLst>
                                    <p:set>
                                      <p:cBhvr>
                                        <p:cTn id="20" dur="1" fill="hold">
                                          <p:stCondLst>
                                            <p:cond delay="0"/>
                                          </p:stCondLst>
                                        </p:cTn>
                                        <p:tgtEl>
                                          <p:spTgt spid="19460">
                                            <p:txEl>
                                              <p:pRg st="0" end="0"/>
                                            </p:txEl>
                                          </p:spTgt>
                                        </p:tgtEl>
                                        <p:attrNameLst>
                                          <p:attrName>style.visibility</p:attrName>
                                        </p:attrNameLst>
                                      </p:cBhvr>
                                      <p:to>
                                        <p:strVal val="visible"/>
                                      </p:to>
                                    </p:set>
                                    <p:animEffect transition="in" filter="wipe(down)">
                                      <p:cBhvr>
                                        <p:cTn id="21" dur="500"/>
                                        <p:tgtEl>
                                          <p:spTgt spid="19460">
                                            <p:txEl>
                                              <p:pRg st="0" end="0"/>
                                            </p:txEl>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19460">
                                            <p:txEl>
                                              <p:pRg st="2" end="2"/>
                                            </p:txEl>
                                          </p:spTgt>
                                        </p:tgtEl>
                                        <p:attrNameLst>
                                          <p:attrName>style.visibility</p:attrName>
                                        </p:attrNameLst>
                                      </p:cBhvr>
                                      <p:to>
                                        <p:strVal val="visible"/>
                                      </p:to>
                                    </p:set>
                                    <p:animEffect transition="in" filter="wipe(left)">
                                      <p:cBhvr>
                                        <p:cTn id="24" dur="1000"/>
                                        <p:tgtEl>
                                          <p:spTgt spid="19460">
                                            <p:txEl>
                                              <p:pRg st="2" end="2"/>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nodeType="clickEffect">
                                  <p:stCondLst>
                                    <p:cond delay="0"/>
                                  </p:stCondLst>
                                  <p:childTnLst>
                                    <p:set>
                                      <p:cBhvr>
                                        <p:cTn id="28" dur="1" fill="hold">
                                          <p:stCondLst>
                                            <p:cond delay="0"/>
                                          </p:stCondLst>
                                        </p:cTn>
                                        <p:tgtEl>
                                          <p:spTgt spid="19460">
                                            <p:txEl>
                                              <p:pRg st="3" end="3"/>
                                            </p:txEl>
                                          </p:spTgt>
                                        </p:tgtEl>
                                        <p:attrNameLst>
                                          <p:attrName>style.visibility</p:attrName>
                                        </p:attrNameLst>
                                      </p:cBhvr>
                                      <p:to>
                                        <p:strVal val="visible"/>
                                      </p:to>
                                    </p:set>
                                    <p:animEffect transition="in" filter="wipe(down)">
                                      <p:cBhvr>
                                        <p:cTn id="29" dur="1000"/>
                                        <p:tgtEl>
                                          <p:spTgt spid="1946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5">
            <a:extLst>
              <a:ext uri="{FF2B5EF4-FFF2-40B4-BE49-F238E27FC236}">
                <a16:creationId xmlns:a16="http://schemas.microsoft.com/office/drawing/2014/main" id="{06859F1E-BA46-74C7-6F90-CCAF3E3B1B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0400" y="5334000"/>
            <a:ext cx="16002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3">
            <a:extLst>
              <a:ext uri="{FF2B5EF4-FFF2-40B4-BE49-F238E27FC236}">
                <a16:creationId xmlns:a16="http://schemas.microsoft.com/office/drawing/2014/main" id="{FBF6107A-ED02-8F43-9F6F-6B33565C68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938" y="5334000"/>
            <a:ext cx="1871662"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Title 1">
            <a:extLst>
              <a:ext uri="{FF2B5EF4-FFF2-40B4-BE49-F238E27FC236}">
                <a16:creationId xmlns:a16="http://schemas.microsoft.com/office/drawing/2014/main" id="{009BBBAC-809D-60A1-BE55-37EC265917C8}"/>
              </a:ext>
            </a:extLst>
          </p:cNvPr>
          <p:cNvSpPr>
            <a:spLocks noGrp="1" noChangeArrowheads="1"/>
          </p:cNvSpPr>
          <p:nvPr>
            <p:ph type="title"/>
          </p:nvPr>
        </p:nvSpPr>
        <p:spPr/>
        <p:txBody>
          <a:bodyPr/>
          <a:lstStyle/>
          <a:p>
            <a:r>
              <a:rPr lang="en-US" altLang="en-US"/>
              <a:t>Excerpt from “</a:t>
            </a:r>
            <a:r>
              <a:rPr lang="en-US" altLang="en-US" i="1"/>
              <a:t>The Jungle</a:t>
            </a:r>
            <a:r>
              <a:rPr lang="en-US" altLang="en-US"/>
              <a:t>”</a:t>
            </a:r>
          </a:p>
        </p:txBody>
      </p:sp>
      <p:sp>
        <p:nvSpPr>
          <p:cNvPr id="3" name="Content Placeholder 2">
            <a:extLst>
              <a:ext uri="{FF2B5EF4-FFF2-40B4-BE49-F238E27FC236}">
                <a16:creationId xmlns:a16="http://schemas.microsoft.com/office/drawing/2014/main" id="{91C30E38-0A48-AA30-C0B1-E98F1E789DD8}"/>
              </a:ext>
            </a:extLst>
          </p:cNvPr>
          <p:cNvSpPr>
            <a:spLocks noGrp="1"/>
          </p:cNvSpPr>
          <p:nvPr>
            <p:ph idx="1"/>
          </p:nvPr>
        </p:nvSpPr>
        <p:spPr>
          <a:xfrm>
            <a:off x="457200" y="1600200"/>
            <a:ext cx="8229600" cy="4724400"/>
          </a:xfrm>
        </p:spPr>
        <p:txBody>
          <a:bodyPr/>
          <a:lstStyle/>
          <a:p>
            <a:pPr>
              <a:defRPr/>
            </a:pPr>
            <a:r>
              <a:rPr lang="en-US" sz="2800" dirty="0"/>
              <a:t>Upton Sinclair’s book </a:t>
            </a:r>
            <a:r>
              <a:rPr lang="en-US" sz="2800" i="1" dirty="0"/>
              <a:t>The Jungle</a:t>
            </a:r>
            <a:r>
              <a:rPr lang="en-US" sz="2800" dirty="0"/>
              <a:t> portrayed the </a:t>
            </a:r>
            <a:r>
              <a:rPr lang="en-US" sz="2800" i="1" dirty="0"/>
              <a:t>new industr</a:t>
            </a:r>
            <a:r>
              <a:rPr lang="en-US" sz="2800" dirty="0"/>
              <a:t>ial economy as inhumane, destructive, and uncaring.</a:t>
            </a:r>
          </a:p>
          <a:p>
            <a:pPr marL="0" indent="0" algn="ctr">
              <a:buFontTx/>
              <a:buNone/>
              <a:defRPr/>
            </a:pPr>
            <a:r>
              <a:rPr lang="en-US" sz="2400" dirty="0">
                <a:solidFill>
                  <a:srgbClr val="FF0000"/>
                </a:solidFill>
              </a:rPr>
              <a:t>“The meat would be shoveled into carts, and the man who did the shoveling would not trouble to lift out a rat even when he saw one – there were things that went into the sausage that in comparison with which a poisoned rat was a tidbit.  There was no place for the men to wash their hands before they ate their dinner, and so they made a practice of washing them in the water that was ladled into the sausage.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up)">
                                      <p:cBhvr>
                                        <p:cTn id="7" dur="2000"/>
                                        <p:tgtEl>
                                          <p:spTgt spid="3">
                                            <p:txEl>
                                              <p:pRg st="1" end="1"/>
                                            </p:txEl>
                                          </p:spTgt>
                                        </p:tgtEl>
                                      </p:cBhvr>
                                    </p:animEffect>
                                  </p:childTnLst>
                                </p:cTn>
                              </p:par>
                            </p:childTnLst>
                          </p:cTn>
                        </p:par>
                        <p:par>
                          <p:cTn id="8" fill="hold" nodeType="afterGroup">
                            <p:stCondLst>
                              <p:cond delay="2000"/>
                            </p:stCondLst>
                            <p:childTnLst>
                              <p:par>
                                <p:cTn id="9" presetID="2" presetClass="entr" presetSubtype="2" fill="hold" nodeType="afterEffect">
                                  <p:stCondLst>
                                    <p:cond delay="1000"/>
                                  </p:stCondLst>
                                  <p:childTnLst>
                                    <p:set>
                                      <p:cBhvr>
                                        <p:cTn id="10" dur="1" fill="hold">
                                          <p:stCondLst>
                                            <p:cond delay="0"/>
                                          </p:stCondLst>
                                        </p:cTn>
                                        <p:tgtEl>
                                          <p:spTgt spid="20482"/>
                                        </p:tgtEl>
                                        <p:attrNameLst>
                                          <p:attrName>style.visibility</p:attrName>
                                        </p:attrNameLst>
                                      </p:cBhvr>
                                      <p:to>
                                        <p:strVal val="visible"/>
                                      </p:to>
                                    </p:set>
                                    <p:anim calcmode="lin" valueType="num">
                                      <p:cBhvr additive="base">
                                        <p:cTn id="11" dur="2000" fill="hold"/>
                                        <p:tgtEl>
                                          <p:spTgt spid="20482"/>
                                        </p:tgtEl>
                                        <p:attrNameLst>
                                          <p:attrName>ppt_x</p:attrName>
                                        </p:attrNameLst>
                                      </p:cBhvr>
                                      <p:tavLst>
                                        <p:tav tm="0">
                                          <p:val>
                                            <p:strVal val="1+#ppt_w/2"/>
                                          </p:val>
                                        </p:tav>
                                        <p:tav tm="100000">
                                          <p:val>
                                            <p:strVal val="#ppt_x"/>
                                          </p:val>
                                        </p:tav>
                                      </p:tavLst>
                                    </p:anim>
                                    <p:anim calcmode="lin" valueType="num">
                                      <p:cBhvr additive="base">
                                        <p:cTn id="12" dur="2000" fill="hold"/>
                                        <p:tgtEl>
                                          <p:spTgt spid="20482"/>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5000"/>
                            </p:stCondLst>
                            <p:childTnLst>
                              <p:par>
                                <p:cTn id="14" presetID="2" presetClass="entr" presetSubtype="8" fill="hold" nodeType="afterEffect">
                                  <p:stCondLst>
                                    <p:cond delay="1000"/>
                                  </p:stCondLst>
                                  <p:childTnLst>
                                    <p:set>
                                      <p:cBhvr>
                                        <p:cTn id="15" dur="1" fill="hold">
                                          <p:stCondLst>
                                            <p:cond delay="0"/>
                                          </p:stCondLst>
                                        </p:cTn>
                                        <p:tgtEl>
                                          <p:spTgt spid="20483"/>
                                        </p:tgtEl>
                                        <p:attrNameLst>
                                          <p:attrName>style.visibility</p:attrName>
                                        </p:attrNameLst>
                                      </p:cBhvr>
                                      <p:to>
                                        <p:strVal val="visible"/>
                                      </p:to>
                                    </p:set>
                                    <p:anim calcmode="lin" valueType="num">
                                      <p:cBhvr additive="base">
                                        <p:cTn id="16" dur="2000" fill="hold"/>
                                        <p:tgtEl>
                                          <p:spTgt spid="20483"/>
                                        </p:tgtEl>
                                        <p:attrNameLst>
                                          <p:attrName>ppt_x</p:attrName>
                                        </p:attrNameLst>
                                      </p:cBhvr>
                                      <p:tavLst>
                                        <p:tav tm="0">
                                          <p:val>
                                            <p:strVal val="0-#ppt_w/2"/>
                                          </p:val>
                                        </p:tav>
                                        <p:tav tm="100000">
                                          <p:val>
                                            <p:strVal val="#ppt_x"/>
                                          </p:val>
                                        </p:tav>
                                      </p:tavLst>
                                    </p:anim>
                                    <p:anim calcmode="lin" valueType="num">
                                      <p:cBhvr additive="base">
                                        <p:cTn id="17" dur="2000" fill="hold"/>
                                        <p:tgtEl>
                                          <p:spTgt spid="2048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How &quot;The Jungle&quot; Changed American Food | The Poison Squad | American Experience | PBS">
            <a:hlinkClick r:id="" action="ppaction://media"/>
            <a:extLst>
              <a:ext uri="{FF2B5EF4-FFF2-40B4-BE49-F238E27FC236}">
                <a16:creationId xmlns:a16="http://schemas.microsoft.com/office/drawing/2014/main" id="{DB1B00AA-D4A6-9FDA-6C33-ED260AB2B553}"/>
              </a:ext>
            </a:extLst>
          </p:cNvPr>
          <p:cNvPicPr>
            <a:picLocks noGrp="1" noRot="1" noChangeAspect="1"/>
          </p:cNvPicPr>
          <p:nvPr>
            <p:ph idx="1"/>
            <a:videoFile r:link="rId1"/>
          </p:nvPr>
        </p:nvPicPr>
        <p:blipFill>
          <a:blip r:embed="rId3"/>
          <a:stretch>
            <a:fillRect/>
          </a:stretch>
        </p:blipFill>
        <p:spPr>
          <a:xfrm>
            <a:off x="0" y="-1398"/>
            <a:ext cx="9144000" cy="6859398"/>
          </a:xfrm>
          <a:prstGeom prst="rect">
            <a:avLst/>
          </a:prstGeom>
        </p:spPr>
      </p:pic>
    </p:spTree>
    <p:extLst>
      <p:ext uri="{BB962C8B-B14F-4D97-AF65-F5344CB8AC3E}">
        <p14:creationId xmlns:p14="http://schemas.microsoft.com/office/powerpoint/2010/main" val="129335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6FABAA7C-B3A1-B156-951D-A1380C2F612B}"/>
              </a:ext>
            </a:extLst>
          </p:cNvPr>
          <p:cNvSpPr>
            <a:spLocks noGrp="1" noChangeArrowheads="1"/>
          </p:cNvSpPr>
          <p:nvPr>
            <p:ph type="title"/>
          </p:nvPr>
        </p:nvSpPr>
        <p:spPr>
          <a:xfrm>
            <a:off x="533400" y="0"/>
            <a:ext cx="8229600" cy="639763"/>
          </a:xfrm>
        </p:spPr>
        <p:txBody>
          <a:bodyPr/>
          <a:lstStyle/>
          <a:p>
            <a:r>
              <a:rPr lang="en-US" altLang="en-US" sz="3200" b="1"/>
              <a:t>Roots of the Progressive Movement</a:t>
            </a:r>
          </a:p>
        </p:txBody>
      </p:sp>
      <p:sp>
        <p:nvSpPr>
          <p:cNvPr id="11267" name="Content Placeholder 2">
            <a:extLst>
              <a:ext uri="{FF2B5EF4-FFF2-40B4-BE49-F238E27FC236}">
                <a16:creationId xmlns:a16="http://schemas.microsoft.com/office/drawing/2014/main" id="{67749C1E-1AA3-D1AD-DD45-942B06CF1BEE}"/>
              </a:ext>
            </a:extLst>
          </p:cNvPr>
          <p:cNvSpPr>
            <a:spLocks noGrp="1" noChangeArrowheads="1"/>
          </p:cNvSpPr>
          <p:nvPr>
            <p:ph idx="1"/>
          </p:nvPr>
        </p:nvSpPr>
        <p:spPr>
          <a:xfrm>
            <a:off x="457200" y="685800"/>
            <a:ext cx="8229600" cy="4525963"/>
          </a:xfrm>
        </p:spPr>
        <p:txBody>
          <a:bodyPr/>
          <a:lstStyle/>
          <a:p>
            <a:r>
              <a:rPr lang="en-US" altLang="en-US"/>
              <a:t>Reform Tradition-starting with abolitionist</a:t>
            </a:r>
          </a:p>
          <a:p>
            <a:r>
              <a:rPr lang="en-US" altLang="en-US"/>
              <a:t>Legacy of Populism</a:t>
            </a:r>
          </a:p>
          <a:p>
            <a:r>
              <a:rPr lang="en-US" altLang="en-US"/>
              <a:t>Problems of Industrial Society</a:t>
            </a:r>
          </a:p>
          <a:p>
            <a:r>
              <a:rPr lang="en-US" altLang="en-US"/>
              <a:t>Influence of the Middle Class</a:t>
            </a:r>
          </a:p>
          <a:p>
            <a:r>
              <a:rPr lang="en-US" altLang="en-US"/>
              <a:t>Social Gospel Movement</a:t>
            </a:r>
          </a:p>
          <a:p>
            <a:r>
              <a:rPr lang="en-US" altLang="en-US"/>
              <a:t>New Forms of Journalism</a:t>
            </a:r>
          </a:p>
          <a:p>
            <a:r>
              <a:rPr lang="en-US" altLang="en-US"/>
              <a:t>Rising Consumer Confidence</a:t>
            </a:r>
          </a:p>
          <a:p>
            <a:r>
              <a:rPr lang="en-US" altLang="en-US"/>
              <a:t>Socialism, Anarchism, Communism</a:t>
            </a:r>
          </a:p>
          <a:p>
            <a:r>
              <a:rPr lang="en-US" altLang="en-US"/>
              <a:t>Support of Women and Workers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0F1E386A-EB55-D185-95F1-D670958EEC06}"/>
              </a:ext>
            </a:extLst>
          </p:cNvPr>
          <p:cNvSpPr>
            <a:spLocks noGrp="1" noChangeArrowheads="1"/>
          </p:cNvSpPr>
          <p:nvPr>
            <p:ph type="title"/>
          </p:nvPr>
        </p:nvSpPr>
        <p:spPr/>
        <p:txBody>
          <a:bodyPr/>
          <a:lstStyle/>
          <a:p>
            <a:r>
              <a:rPr lang="en-US" altLang="en-US"/>
              <a:t>An EOC Moment</a:t>
            </a:r>
          </a:p>
        </p:txBody>
      </p:sp>
      <p:sp>
        <p:nvSpPr>
          <p:cNvPr id="36867" name="Content Placeholder 2">
            <a:extLst>
              <a:ext uri="{FF2B5EF4-FFF2-40B4-BE49-F238E27FC236}">
                <a16:creationId xmlns:a16="http://schemas.microsoft.com/office/drawing/2014/main" id="{7CC762A0-C760-12E3-F474-BE9449EA4FC2}"/>
              </a:ext>
            </a:extLst>
          </p:cNvPr>
          <p:cNvSpPr>
            <a:spLocks noGrp="1" noChangeArrowheads="1"/>
          </p:cNvSpPr>
          <p:nvPr>
            <p:ph idx="1"/>
          </p:nvPr>
        </p:nvSpPr>
        <p:spPr>
          <a:xfrm>
            <a:off x="76200" y="1600200"/>
            <a:ext cx="9067800" cy="4525963"/>
          </a:xfrm>
        </p:spPr>
        <p:txBody>
          <a:bodyPr/>
          <a:lstStyle/>
          <a:p>
            <a:pPr marL="0" indent="0">
              <a:buFontTx/>
              <a:buNone/>
            </a:pPr>
            <a:r>
              <a:rPr lang="en-US" altLang="en-US"/>
              <a:t>One way in which Ida Tarbell, Upton Sinclair,</a:t>
            </a:r>
          </a:p>
          <a:p>
            <a:pPr marL="0" indent="0">
              <a:buFontTx/>
              <a:buNone/>
            </a:pPr>
            <a:r>
              <a:rPr lang="en-US" altLang="en-US"/>
              <a:t>and Jacob Riis were similar is that each sought to</a:t>
            </a:r>
          </a:p>
          <a:p>
            <a:pPr marL="0" indent="0">
              <a:buFontTx/>
              <a:buNone/>
            </a:pPr>
            <a:r>
              <a:rPr lang="en-US" altLang="en-US"/>
              <a:t>    a. end racial discrimination</a:t>
            </a:r>
          </a:p>
          <a:p>
            <a:pPr marL="0" indent="0">
              <a:buFontTx/>
              <a:buNone/>
            </a:pPr>
            <a:r>
              <a:rPr lang="en-US" altLang="en-US"/>
              <a:t>    b. control illegal immigration</a:t>
            </a:r>
          </a:p>
          <a:p>
            <a:pPr marL="0" indent="0">
              <a:buFontTx/>
              <a:buNone/>
            </a:pPr>
            <a:r>
              <a:rPr lang="en-US" altLang="en-US"/>
              <a:t>    c. limit government regulations</a:t>
            </a:r>
          </a:p>
          <a:p>
            <a:pPr marL="0" indent="0">
              <a:buFontTx/>
              <a:buNone/>
            </a:pPr>
            <a:r>
              <a:rPr lang="en-US" altLang="en-US"/>
              <a:t>    d. expose economic and social abuses </a:t>
            </a:r>
          </a:p>
        </p:txBody>
      </p:sp>
      <p:sp>
        <p:nvSpPr>
          <p:cNvPr id="4" name="Oval 3">
            <a:extLst>
              <a:ext uri="{FF2B5EF4-FFF2-40B4-BE49-F238E27FC236}">
                <a16:creationId xmlns:a16="http://schemas.microsoft.com/office/drawing/2014/main" id="{88D27A6A-C5A0-E390-4A16-CFFADDF9E98C}"/>
              </a:ext>
            </a:extLst>
          </p:cNvPr>
          <p:cNvSpPr>
            <a:spLocks noChangeArrowheads="1"/>
          </p:cNvSpPr>
          <p:nvPr/>
        </p:nvSpPr>
        <p:spPr bwMode="auto">
          <a:xfrm>
            <a:off x="506413" y="5089525"/>
            <a:ext cx="506412" cy="442913"/>
          </a:xfrm>
          <a:prstGeom prst="ellipse">
            <a:avLst/>
          </a:prstGeom>
          <a:noFill/>
          <a:ln w="3175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en-US" altLang="en-US" sz="2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slaughterhouse2">
            <a:extLst>
              <a:ext uri="{FF2B5EF4-FFF2-40B4-BE49-F238E27FC236}">
                <a16:creationId xmlns:a16="http://schemas.microsoft.com/office/drawing/2014/main" id="{4E489116-B1C1-FDFF-F540-1F5281D82C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50" y="311150"/>
            <a:ext cx="8764588"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FF573B7B-09CF-24E9-6B6E-D6CB43ECC339}"/>
              </a:ext>
            </a:extLst>
          </p:cNvPr>
          <p:cNvSpPr>
            <a:spLocks noChangeArrowheads="1"/>
          </p:cNvSpPr>
          <p:nvPr/>
        </p:nvSpPr>
        <p:spPr bwMode="auto">
          <a:xfrm>
            <a:off x="3703638" y="5238750"/>
            <a:ext cx="5040312" cy="127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1" eaLnBrk="1" hangingPunct="1">
              <a:lnSpc>
                <a:spcPct val="80000"/>
              </a:lnSpc>
              <a:buFontTx/>
              <a:buNone/>
            </a:pPr>
            <a:r>
              <a:rPr lang="en-US" altLang="en-US" sz="2400" b="1">
                <a:solidFill>
                  <a:srgbClr val="FFFF00"/>
                </a:solidFill>
              </a:rPr>
              <a:t>“</a:t>
            </a:r>
            <a:r>
              <a:rPr lang="en-US" altLang="en-US" sz="2400" b="1" u="sng">
                <a:solidFill>
                  <a:srgbClr val="FFFF00"/>
                </a:solidFill>
              </a:rPr>
              <a:t>Meat Inspection Act</a:t>
            </a:r>
            <a:r>
              <a:rPr lang="en-US" altLang="en-US" sz="2400" b="1">
                <a:solidFill>
                  <a:srgbClr val="FFFF00"/>
                </a:solidFill>
              </a:rPr>
              <a:t>” law that set standards of cleanliness and required federal inspection of meat plants.</a:t>
            </a:r>
          </a:p>
        </p:txBody>
      </p:sp>
      <p:sp>
        <p:nvSpPr>
          <p:cNvPr id="6" name="Rectangle 5">
            <a:extLst>
              <a:ext uri="{FF2B5EF4-FFF2-40B4-BE49-F238E27FC236}">
                <a16:creationId xmlns:a16="http://schemas.microsoft.com/office/drawing/2014/main" id="{EE9B4AAA-7066-9699-C399-74A2F9713D4C}"/>
              </a:ext>
            </a:extLst>
          </p:cNvPr>
          <p:cNvSpPr>
            <a:spLocks noChangeArrowheads="1"/>
          </p:cNvSpPr>
          <p:nvPr/>
        </p:nvSpPr>
        <p:spPr bwMode="auto">
          <a:xfrm>
            <a:off x="381000" y="3922713"/>
            <a:ext cx="34290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1" eaLnBrk="1" hangingPunct="1">
              <a:lnSpc>
                <a:spcPct val="80000"/>
              </a:lnSpc>
              <a:buFontTx/>
              <a:buNone/>
            </a:pPr>
            <a:r>
              <a:rPr lang="en-US" altLang="en-US" sz="2400" b="1">
                <a:solidFill>
                  <a:srgbClr val="FFFF00"/>
                </a:solidFill>
              </a:rPr>
              <a:t>Because of Upton Sinclair’s novel ‘The Jungle’ the government passed the ….</a:t>
            </a:r>
          </a:p>
        </p:txBody>
      </p:sp>
      <p:pic>
        <p:nvPicPr>
          <p:cNvPr id="37893" name="Picture 1">
            <a:extLst>
              <a:ext uri="{FF2B5EF4-FFF2-40B4-BE49-F238E27FC236}">
                <a16:creationId xmlns:a16="http://schemas.microsoft.com/office/drawing/2014/main" id="{B15EA46A-0BD7-842A-29B6-33EB37F4503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99038" y="311150"/>
            <a:ext cx="3924300"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par>
                          <p:cTn id="15" fill="hold" nodeType="afterGroup">
                            <p:stCondLst>
                              <p:cond delay="1500"/>
                            </p:stCondLst>
                            <p:childTnLst>
                              <p:par>
                                <p:cTn id="16" presetID="42" presetClass="entr" presetSubtype="0" fill="hold" grpId="0" nodeType="afterEffect">
                                  <p:stCondLst>
                                    <p:cond delay="150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3">
            <a:extLst>
              <a:ext uri="{FF2B5EF4-FFF2-40B4-BE49-F238E27FC236}">
                <a16:creationId xmlns:a16="http://schemas.microsoft.com/office/drawing/2014/main" id="{CAB1417F-8D2F-DCE7-1861-9F1CD82574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9325" y="61913"/>
            <a:ext cx="6232525" cy="427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B39E16F0-6DD3-7431-C281-A91747F234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9325" y="36513"/>
            <a:ext cx="60960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5">
            <a:extLst>
              <a:ext uri="{FF2B5EF4-FFF2-40B4-BE49-F238E27FC236}">
                <a16:creationId xmlns:a16="http://schemas.microsoft.com/office/drawing/2014/main" id="{3B5B4D54-2F1B-A5A3-715E-853C2B29B0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4381500"/>
            <a:ext cx="7162800"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1" presetClass="exit" presetSubtype="0" fill="hold" nodeType="clickEffect">
                                  <p:stCondLst>
                                    <p:cond delay="0"/>
                                  </p:stCondLst>
                                  <p:childTnLst>
                                    <p:anim calcmode="lin" valueType="num">
                                      <p:cBhvr>
                                        <p:cTn id="12" dur="1000"/>
                                        <p:tgtEl>
                                          <p:spTgt spid="5"/>
                                        </p:tgtEl>
                                        <p:attrNameLst>
                                          <p:attrName>ppt_w</p:attrName>
                                        </p:attrNameLst>
                                      </p:cBhvr>
                                      <p:tavLst>
                                        <p:tav tm="0">
                                          <p:val>
                                            <p:strVal val="ppt_w"/>
                                          </p:val>
                                        </p:tav>
                                        <p:tav tm="100000">
                                          <p:val>
                                            <p:fltVal val="0"/>
                                          </p:val>
                                        </p:tav>
                                      </p:tavLst>
                                    </p:anim>
                                    <p:anim calcmode="lin" valueType="num">
                                      <p:cBhvr>
                                        <p:cTn id="13" dur="1000"/>
                                        <p:tgtEl>
                                          <p:spTgt spid="5"/>
                                        </p:tgtEl>
                                        <p:attrNameLst>
                                          <p:attrName>ppt_h</p:attrName>
                                        </p:attrNameLst>
                                      </p:cBhvr>
                                      <p:tavLst>
                                        <p:tav tm="0">
                                          <p:val>
                                            <p:strVal val="ppt_h"/>
                                          </p:val>
                                        </p:tav>
                                        <p:tav tm="100000">
                                          <p:val>
                                            <p:fltVal val="0"/>
                                          </p:val>
                                        </p:tav>
                                      </p:tavLst>
                                    </p:anim>
                                    <p:anim calcmode="lin" valueType="num">
                                      <p:cBhvr>
                                        <p:cTn id="14" dur="1000"/>
                                        <p:tgtEl>
                                          <p:spTgt spid="5"/>
                                        </p:tgtEl>
                                        <p:attrNameLst>
                                          <p:attrName>style.rotation</p:attrName>
                                        </p:attrNameLst>
                                      </p:cBhvr>
                                      <p:tavLst>
                                        <p:tav tm="0">
                                          <p:val>
                                            <p:fltVal val="0"/>
                                          </p:val>
                                        </p:tav>
                                        <p:tav tm="100000">
                                          <p:val>
                                            <p:fltVal val="90"/>
                                          </p:val>
                                        </p:tav>
                                      </p:tavLst>
                                    </p:anim>
                                    <p:animEffect transition="out" filter="fade">
                                      <p:cBhvr>
                                        <p:cTn id="15" dur="1000"/>
                                        <p:tgtEl>
                                          <p:spTgt spid="5"/>
                                        </p:tgtEl>
                                      </p:cBhvr>
                                    </p:animEffect>
                                    <p:set>
                                      <p:cBhvr>
                                        <p:cTn id="16"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9B49390-DF67-4EF2-D81D-3582221EBE6F}"/>
              </a:ext>
            </a:extLst>
          </p:cNvPr>
          <p:cNvSpPr>
            <a:spLocks noGrp="1" noChangeArrowheads="1"/>
          </p:cNvSpPr>
          <p:nvPr>
            <p:ph idx="1"/>
          </p:nvPr>
        </p:nvSpPr>
        <p:spPr>
          <a:xfrm>
            <a:off x="6019800" y="304800"/>
            <a:ext cx="2971800" cy="6172200"/>
          </a:xfrm>
        </p:spPr>
        <p:txBody>
          <a:bodyPr/>
          <a:lstStyle/>
          <a:p>
            <a:pPr marL="0" indent="0">
              <a:buFontTx/>
              <a:buNone/>
            </a:pPr>
            <a:r>
              <a:rPr lang="en-US" altLang="en-US" sz="2400">
                <a:solidFill>
                  <a:srgbClr val="FF0000"/>
                </a:solidFill>
              </a:rPr>
              <a:t>The Patent Medicine Trust Poison for the Poor</a:t>
            </a:r>
          </a:p>
          <a:p>
            <a:pPr marL="0" indent="0">
              <a:buFontTx/>
              <a:buNone/>
            </a:pPr>
            <a:r>
              <a:rPr lang="en-US" altLang="en-US" sz="2400"/>
              <a:t>Why does it say poison for the poor?</a:t>
            </a:r>
          </a:p>
          <a:p>
            <a:pPr marL="0" indent="0">
              <a:buFontTx/>
              <a:buNone/>
            </a:pPr>
            <a:endParaRPr lang="en-US" altLang="en-US" sz="2400"/>
          </a:p>
          <a:p>
            <a:pPr marL="0" indent="0">
              <a:buFontTx/>
              <a:buNone/>
            </a:pPr>
            <a:r>
              <a:rPr lang="en-US" altLang="en-US" sz="2400">
                <a:solidFill>
                  <a:srgbClr val="FF0000"/>
                </a:solidFill>
              </a:rPr>
              <a:t>Barrel says ‘Laudanum’ an opiate that was used by women instead of alcohol</a:t>
            </a:r>
          </a:p>
          <a:p>
            <a:pPr marL="0" indent="0">
              <a:buFontTx/>
              <a:buNone/>
            </a:pPr>
            <a:endParaRPr lang="en-US" altLang="en-US" sz="2400"/>
          </a:p>
          <a:p>
            <a:pPr marL="0" indent="0">
              <a:buFontTx/>
              <a:buNone/>
            </a:pPr>
            <a:r>
              <a:rPr lang="en-US" altLang="en-US" sz="2400"/>
              <a:t>Money bags, Grimm Reaper, and snake symbolize what?</a:t>
            </a:r>
          </a:p>
          <a:p>
            <a:pPr marL="0" indent="0">
              <a:buFontTx/>
              <a:buNone/>
            </a:pPr>
            <a:endParaRPr lang="en-US" altLang="en-US" sz="2400"/>
          </a:p>
        </p:txBody>
      </p:sp>
      <p:pic>
        <p:nvPicPr>
          <p:cNvPr id="4" name="Picture 9" descr="Pure Food Act 1">
            <a:extLst>
              <a:ext uri="{FF2B5EF4-FFF2-40B4-BE49-F238E27FC236}">
                <a16:creationId xmlns:a16="http://schemas.microsoft.com/office/drawing/2014/main" id="{AAD4348C-1C80-9442-C6C6-2A07C6450B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624" r="11324"/>
          <a:stretch>
            <a:fillRect/>
          </a:stretch>
        </p:blipFill>
        <p:spPr bwMode="auto">
          <a:xfrm>
            <a:off x="76200" y="76200"/>
            <a:ext cx="59436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42C48A17-0947-AB6E-C234-8A6E2B02DFF2}"/>
              </a:ext>
            </a:extLst>
          </p:cNvPr>
          <p:cNvSpPr>
            <a:spLocks noChangeArrowheads="1"/>
          </p:cNvSpPr>
          <p:nvPr/>
        </p:nvSpPr>
        <p:spPr bwMode="auto">
          <a:xfrm>
            <a:off x="381000" y="5029200"/>
            <a:ext cx="5105400" cy="127476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1" eaLnBrk="1" hangingPunct="1">
              <a:lnSpc>
                <a:spcPct val="80000"/>
              </a:lnSpc>
              <a:buFontTx/>
              <a:buNone/>
            </a:pPr>
            <a:r>
              <a:rPr lang="en-US" altLang="en-US" sz="2400"/>
              <a:t>“</a:t>
            </a:r>
            <a:r>
              <a:rPr lang="en-US" altLang="en-US" sz="2400" b="1" u="sng">
                <a:solidFill>
                  <a:srgbClr val="CC0000"/>
                </a:solidFill>
              </a:rPr>
              <a:t>Pure Food &amp; Drug Act 1906</a:t>
            </a:r>
            <a:r>
              <a:rPr lang="en-US" altLang="en-US" sz="2400"/>
              <a:t>” law that required foods and drugs to be pure and accurately labeled.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2" presetClass="entr" presetSubtype="8" fill="hold"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up)">
                                      <p:cBhvr>
                                        <p:cTn id="17" dur="500"/>
                                        <p:tgtEl>
                                          <p:spTgt spid="3">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up)">
                                      <p:cBhvr>
                                        <p:cTn id="27" dur="500"/>
                                        <p:tgtEl>
                                          <p:spTgt spid="3">
                                            <p:txEl>
                                              <p:pRg st="5" end="5"/>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arn(inVertical)">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18A4D490-CA63-6625-7724-6ACE5C1EB449}"/>
              </a:ext>
            </a:extLst>
          </p:cNvPr>
          <p:cNvSpPr>
            <a:spLocks noGrp="1" noChangeArrowheads="1"/>
          </p:cNvSpPr>
          <p:nvPr>
            <p:ph type="title"/>
          </p:nvPr>
        </p:nvSpPr>
        <p:spPr>
          <a:xfrm>
            <a:off x="457200" y="533400"/>
            <a:ext cx="8229600" cy="1143000"/>
          </a:xfrm>
        </p:spPr>
        <p:txBody>
          <a:bodyPr/>
          <a:lstStyle/>
          <a:p>
            <a:pPr marL="342900" indent="-342900"/>
            <a:r>
              <a:rPr lang="en-US" altLang="en-US" sz="3600"/>
              <a:t>“</a:t>
            </a:r>
            <a:r>
              <a:rPr lang="en-US" altLang="en-US" sz="3600" b="1" u="sng">
                <a:solidFill>
                  <a:srgbClr val="CC0000"/>
                </a:solidFill>
              </a:rPr>
              <a:t>Pure Food &amp; Drug Act 1906</a:t>
            </a:r>
            <a:r>
              <a:rPr lang="en-US" altLang="en-US" sz="3600"/>
              <a:t>” </a:t>
            </a:r>
            <a:br>
              <a:rPr lang="en-US" altLang="en-US" sz="3600"/>
            </a:br>
            <a:r>
              <a:rPr lang="en-US" altLang="en-US" sz="2800"/>
              <a:t>because of ads like these, this law required foods and drugs be pure and accurately labeled.</a:t>
            </a:r>
            <a:br>
              <a:rPr lang="en-US" altLang="en-US" sz="2800"/>
            </a:br>
            <a:endParaRPr lang="en-US" altLang="en-US" sz="2800"/>
          </a:p>
        </p:txBody>
      </p:sp>
      <p:pic>
        <p:nvPicPr>
          <p:cNvPr id="22532" name="Picture 2">
            <a:extLst>
              <a:ext uri="{FF2B5EF4-FFF2-40B4-BE49-F238E27FC236}">
                <a16:creationId xmlns:a16="http://schemas.microsoft.com/office/drawing/2014/main" id="{0181AC26-170D-E94A-DF1B-10B3A3CE65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752600"/>
            <a:ext cx="8991600" cy="495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6">
            <a:extLst>
              <a:ext uri="{FF2B5EF4-FFF2-40B4-BE49-F238E27FC236}">
                <a16:creationId xmlns:a16="http://schemas.microsoft.com/office/drawing/2014/main" id="{4AE75685-D2F2-E65E-AE0A-A9D011907A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775" y="1981200"/>
            <a:ext cx="8836025" cy="412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7">
            <a:extLst>
              <a:ext uri="{FF2B5EF4-FFF2-40B4-BE49-F238E27FC236}">
                <a16:creationId xmlns:a16="http://schemas.microsoft.com/office/drawing/2014/main" id="{E356005E-A53A-F96C-4ABA-C796D87038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1728788"/>
            <a:ext cx="5486400" cy="504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5">
            <a:extLst>
              <a:ext uri="{FF2B5EF4-FFF2-40B4-BE49-F238E27FC236}">
                <a16:creationId xmlns:a16="http://schemas.microsoft.com/office/drawing/2014/main" id="{59893676-8635-0ACB-E447-4448817CD4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063" y="1752600"/>
            <a:ext cx="8262937" cy="503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wipe(up)">
                                      <p:cBhvr>
                                        <p:cTn id="7" dur="500"/>
                                        <p:tgtEl>
                                          <p:spTgt spid="22530"/>
                                        </p:tgtEl>
                                      </p:cBhvr>
                                    </p:animEffect>
                                  </p:childTnLst>
                                </p:cTn>
                              </p:par>
                              <p:par>
                                <p:cTn id="8" presetID="6" presetClass="entr" presetSubtype="16" fill="hold" nodeType="withEffect">
                                  <p:stCondLst>
                                    <p:cond delay="0"/>
                                  </p:stCondLst>
                                  <p:childTnLst>
                                    <p:set>
                                      <p:cBhvr>
                                        <p:cTn id="9" dur="1" fill="hold">
                                          <p:stCondLst>
                                            <p:cond delay="0"/>
                                          </p:stCondLst>
                                        </p:cTn>
                                        <p:tgtEl>
                                          <p:spTgt spid="22532"/>
                                        </p:tgtEl>
                                        <p:attrNameLst>
                                          <p:attrName>style.visibility</p:attrName>
                                        </p:attrNameLst>
                                      </p:cBhvr>
                                      <p:to>
                                        <p:strVal val="visible"/>
                                      </p:to>
                                    </p:set>
                                    <p:animEffect transition="in" filter="circle(in)">
                                      <p:cBhvr>
                                        <p:cTn id="10" dur="2000"/>
                                        <p:tgtEl>
                                          <p:spTgt spid="2253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6" presetClass="entr" presetSubtype="16" fill="hold" nodeType="clickEffect">
                                  <p:stCondLst>
                                    <p:cond delay="0"/>
                                  </p:stCondLst>
                                  <p:childTnLst>
                                    <p:set>
                                      <p:cBhvr>
                                        <p:cTn id="14" dur="1" fill="hold">
                                          <p:stCondLst>
                                            <p:cond delay="0"/>
                                          </p:stCondLst>
                                        </p:cTn>
                                        <p:tgtEl>
                                          <p:spTgt spid="22534"/>
                                        </p:tgtEl>
                                        <p:attrNameLst>
                                          <p:attrName>style.visibility</p:attrName>
                                        </p:attrNameLst>
                                      </p:cBhvr>
                                      <p:to>
                                        <p:strVal val="visible"/>
                                      </p:to>
                                    </p:set>
                                    <p:animEffect transition="in" filter="circle(in)">
                                      <p:cBhvr>
                                        <p:cTn id="15" dur="2000"/>
                                        <p:tgtEl>
                                          <p:spTgt spid="2253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6" presetClass="entr" presetSubtype="16" fill="hold" nodeType="clickEffect">
                                  <p:stCondLst>
                                    <p:cond delay="0"/>
                                  </p:stCondLst>
                                  <p:childTnLst>
                                    <p:set>
                                      <p:cBhvr>
                                        <p:cTn id="19" dur="1" fill="hold">
                                          <p:stCondLst>
                                            <p:cond delay="0"/>
                                          </p:stCondLst>
                                        </p:cTn>
                                        <p:tgtEl>
                                          <p:spTgt spid="22535"/>
                                        </p:tgtEl>
                                        <p:attrNameLst>
                                          <p:attrName>style.visibility</p:attrName>
                                        </p:attrNameLst>
                                      </p:cBhvr>
                                      <p:to>
                                        <p:strVal val="visible"/>
                                      </p:to>
                                    </p:set>
                                    <p:animEffect transition="in" filter="circle(in)">
                                      <p:cBhvr>
                                        <p:cTn id="20" dur="2000"/>
                                        <p:tgtEl>
                                          <p:spTgt spid="2253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6" presetClass="entr" presetSubtype="16" fill="hold" nodeType="clickEffect">
                                  <p:stCondLst>
                                    <p:cond delay="0"/>
                                  </p:stCondLst>
                                  <p:childTnLst>
                                    <p:set>
                                      <p:cBhvr>
                                        <p:cTn id="24" dur="1" fill="hold">
                                          <p:stCondLst>
                                            <p:cond delay="0"/>
                                          </p:stCondLst>
                                        </p:cTn>
                                        <p:tgtEl>
                                          <p:spTgt spid="22533"/>
                                        </p:tgtEl>
                                        <p:attrNameLst>
                                          <p:attrName>style.visibility</p:attrName>
                                        </p:attrNameLst>
                                      </p:cBhvr>
                                      <p:to>
                                        <p:strVal val="visible"/>
                                      </p:to>
                                    </p:set>
                                    <p:animEffect transition="in" filter="circle(in)">
                                      <p:cBhvr>
                                        <p:cTn id="25" dur="2000"/>
                                        <p:tgtEl>
                                          <p:spTgt spid="225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3">
            <a:extLst>
              <a:ext uri="{FF2B5EF4-FFF2-40B4-BE49-F238E27FC236}">
                <a16:creationId xmlns:a16="http://schemas.microsoft.com/office/drawing/2014/main" id="{315857E4-22E3-8C9A-D919-13418734E52C}"/>
              </a:ext>
            </a:extLst>
          </p:cNvPr>
          <p:cNvSpPr>
            <a:spLocks noChangeArrowheads="1"/>
          </p:cNvSpPr>
          <p:nvPr/>
        </p:nvSpPr>
        <p:spPr bwMode="auto">
          <a:xfrm>
            <a:off x="2286000" y="152400"/>
            <a:ext cx="45323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a:t>Pure Food &amp; Drug Act of 1906</a:t>
            </a:r>
          </a:p>
        </p:txBody>
      </p:sp>
      <p:sp>
        <p:nvSpPr>
          <p:cNvPr id="41987" name="TextBox 4">
            <a:extLst>
              <a:ext uri="{FF2B5EF4-FFF2-40B4-BE49-F238E27FC236}">
                <a16:creationId xmlns:a16="http://schemas.microsoft.com/office/drawing/2014/main" id="{4B03DA53-65F2-78B6-8081-D8CA04D93BEF}"/>
              </a:ext>
            </a:extLst>
          </p:cNvPr>
          <p:cNvSpPr txBox="1">
            <a:spLocks noChangeArrowheads="1"/>
          </p:cNvSpPr>
          <p:nvPr/>
        </p:nvSpPr>
        <p:spPr bwMode="auto">
          <a:xfrm>
            <a:off x="668338" y="2209800"/>
            <a:ext cx="79486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t>It also created the FDA- </a:t>
            </a:r>
            <a:r>
              <a:rPr lang="en-US" altLang="en-US" sz="2400" b="1">
                <a:solidFill>
                  <a:srgbClr val="FF0000"/>
                </a:solidFill>
              </a:rPr>
              <a:t>Food and Drug Administration</a:t>
            </a:r>
          </a:p>
        </p:txBody>
      </p:sp>
      <p:sp>
        <p:nvSpPr>
          <p:cNvPr id="41988" name="Rectangle 5">
            <a:extLst>
              <a:ext uri="{FF2B5EF4-FFF2-40B4-BE49-F238E27FC236}">
                <a16:creationId xmlns:a16="http://schemas.microsoft.com/office/drawing/2014/main" id="{7E5F0204-B5FF-87F3-492C-6E8EC9C4B38F}"/>
              </a:ext>
            </a:extLst>
          </p:cNvPr>
          <p:cNvSpPr>
            <a:spLocks noChangeArrowheads="1"/>
          </p:cNvSpPr>
          <p:nvPr/>
        </p:nvSpPr>
        <p:spPr bwMode="auto">
          <a:xfrm>
            <a:off x="680222" y="2819400"/>
            <a:ext cx="8153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dirty="0"/>
              <a:t>Oversees safety involving food, drugs, cosmetics, animal food, dietary supplements, medical devices, biological goods and blood products.</a:t>
            </a:r>
          </a:p>
        </p:txBody>
      </p:sp>
      <p:pic>
        <p:nvPicPr>
          <p:cNvPr id="41989" name="Picture 6">
            <a:extLst>
              <a:ext uri="{FF2B5EF4-FFF2-40B4-BE49-F238E27FC236}">
                <a16:creationId xmlns:a16="http://schemas.microsoft.com/office/drawing/2014/main" id="{9C5C4E1A-205A-9F8C-051D-4D5E93C89D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823913"/>
            <a:ext cx="5019675"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Rectangle 5">
            <a:extLst>
              <a:ext uri="{FF2B5EF4-FFF2-40B4-BE49-F238E27FC236}">
                <a16:creationId xmlns:a16="http://schemas.microsoft.com/office/drawing/2014/main" id="{7E5F0204-B5FF-87F3-492C-6E8EC9C4B38F}"/>
              </a:ext>
            </a:extLst>
          </p:cNvPr>
          <p:cNvSpPr>
            <a:spLocks noChangeArrowheads="1"/>
          </p:cNvSpPr>
          <p:nvPr/>
        </p:nvSpPr>
        <p:spPr bwMode="auto">
          <a:xfrm>
            <a:off x="0" y="457200"/>
            <a:ext cx="9144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dirty="0"/>
              <a:t>Overall, the “Muckrakers” exposed what was wrong with big business (monopolies) and led to more govt </a:t>
            </a:r>
            <a:r>
              <a:rPr lang="en-US" altLang="en-US" sz="2400" b="1" dirty="0">
                <a:solidFill>
                  <a:srgbClr val="FF0000"/>
                </a:solidFill>
              </a:rPr>
              <a:t>regulations</a:t>
            </a:r>
            <a:r>
              <a:rPr lang="en-US" altLang="en-US" sz="2400" dirty="0"/>
              <a:t> of business, local gov and politics and societal changes.</a:t>
            </a:r>
          </a:p>
        </p:txBody>
      </p:sp>
      <p:pic>
        <p:nvPicPr>
          <p:cNvPr id="41989" name="Picture 6">
            <a:extLst>
              <a:ext uri="{FF2B5EF4-FFF2-40B4-BE49-F238E27FC236}">
                <a16:creationId xmlns:a16="http://schemas.microsoft.com/office/drawing/2014/main" id="{9C5C4E1A-205A-9F8C-051D-4D5E93C89D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76" y="3736255"/>
            <a:ext cx="5019675"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377BF6B6-EA31-490C-4FF0-5765604F86BA}"/>
              </a:ext>
            </a:extLst>
          </p:cNvPr>
          <p:cNvSpPr txBox="1"/>
          <p:nvPr/>
        </p:nvSpPr>
        <p:spPr>
          <a:xfrm>
            <a:off x="40182" y="1646344"/>
            <a:ext cx="4531818" cy="1938992"/>
          </a:xfrm>
          <a:prstGeom prst="rect">
            <a:avLst/>
          </a:prstGeom>
          <a:noFill/>
        </p:spPr>
        <p:txBody>
          <a:bodyPr wrap="none" rtlCol="0">
            <a:spAutoFit/>
          </a:bodyPr>
          <a:lstStyle/>
          <a:p>
            <a:r>
              <a:rPr lang="en-US" b="1" dirty="0"/>
              <a:t>Interstate Commerce Act</a:t>
            </a:r>
          </a:p>
          <a:p>
            <a:r>
              <a:rPr lang="en-US" b="1" dirty="0"/>
              <a:t>Sherman Anti-Trust Act</a:t>
            </a:r>
          </a:p>
          <a:p>
            <a:r>
              <a:rPr lang="en-US" b="1" dirty="0"/>
              <a:t>Clayton Anti-Trust Act</a:t>
            </a:r>
          </a:p>
          <a:p>
            <a:r>
              <a:rPr lang="en-US" altLang="en-US" sz="2400" b="1" dirty="0"/>
              <a:t>Pure Food &amp; Drug Act of 1906</a:t>
            </a:r>
          </a:p>
          <a:p>
            <a:r>
              <a:rPr lang="en-US" altLang="en-US" b="1" dirty="0"/>
              <a:t>Meat Inspection Act</a:t>
            </a:r>
            <a:endParaRPr lang="en-US" altLang="en-US" sz="2400" b="1" dirty="0"/>
          </a:p>
        </p:txBody>
      </p:sp>
      <p:sp>
        <p:nvSpPr>
          <p:cNvPr id="3" name="TextBox 2">
            <a:extLst>
              <a:ext uri="{FF2B5EF4-FFF2-40B4-BE49-F238E27FC236}">
                <a16:creationId xmlns:a16="http://schemas.microsoft.com/office/drawing/2014/main" id="{CF75531A-B587-C3E4-7163-C219ECC32A03}"/>
              </a:ext>
            </a:extLst>
          </p:cNvPr>
          <p:cNvSpPr txBox="1"/>
          <p:nvPr/>
        </p:nvSpPr>
        <p:spPr>
          <a:xfrm>
            <a:off x="-20972" y="5029200"/>
            <a:ext cx="9176158" cy="830997"/>
          </a:xfrm>
          <a:prstGeom prst="rect">
            <a:avLst/>
          </a:prstGeom>
          <a:noFill/>
        </p:spPr>
        <p:txBody>
          <a:bodyPr wrap="square" rtlCol="0">
            <a:spAutoFit/>
          </a:bodyPr>
          <a:lstStyle/>
          <a:p>
            <a:r>
              <a:rPr lang="en-US" dirty="0"/>
              <a:t>With all this new gov regulations on business, what was happening to laissez-faire?</a:t>
            </a:r>
          </a:p>
        </p:txBody>
      </p:sp>
    </p:spTree>
    <p:extLst>
      <p:ext uri="{BB962C8B-B14F-4D97-AF65-F5344CB8AC3E}">
        <p14:creationId xmlns:p14="http://schemas.microsoft.com/office/powerpoint/2010/main" val="34914672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a:extLst>
              <a:ext uri="{FF2B5EF4-FFF2-40B4-BE49-F238E27FC236}">
                <a16:creationId xmlns:a16="http://schemas.microsoft.com/office/drawing/2014/main" id="{720A62AC-9AE5-2589-BAC6-442ED76D8386}"/>
              </a:ext>
            </a:extLst>
          </p:cNvPr>
          <p:cNvSpPr>
            <a:spLocks noGrp="1" noChangeArrowheads="1"/>
          </p:cNvSpPr>
          <p:nvPr>
            <p:ph type="title"/>
          </p:nvPr>
        </p:nvSpPr>
        <p:spPr>
          <a:xfrm>
            <a:off x="228600" y="76200"/>
            <a:ext cx="8229600" cy="533400"/>
          </a:xfrm>
        </p:spPr>
        <p:txBody>
          <a:bodyPr/>
          <a:lstStyle/>
          <a:p>
            <a:r>
              <a:rPr lang="en-US" altLang="en-US" sz="3600" b="1">
                <a:latin typeface="Rockwell Extra Bold" panose="02060903040505020403" pitchFamily="18" charset="0"/>
              </a:rPr>
              <a:t>Energy Drink</a:t>
            </a:r>
          </a:p>
        </p:txBody>
      </p:sp>
      <p:pic>
        <p:nvPicPr>
          <p:cNvPr id="43011" name="Content Placeholder 3">
            <a:extLst>
              <a:ext uri="{FF2B5EF4-FFF2-40B4-BE49-F238E27FC236}">
                <a16:creationId xmlns:a16="http://schemas.microsoft.com/office/drawing/2014/main" id="{55147207-9C95-B314-07F0-5D3161B99B4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495800" y="838200"/>
            <a:ext cx="4427538" cy="5486400"/>
          </a:xfrm>
        </p:spPr>
      </p:pic>
      <p:sp>
        <p:nvSpPr>
          <p:cNvPr id="5" name="Oval 4">
            <a:extLst>
              <a:ext uri="{FF2B5EF4-FFF2-40B4-BE49-F238E27FC236}">
                <a16:creationId xmlns:a16="http://schemas.microsoft.com/office/drawing/2014/main" id="{E488A5A8-C779-5CEE-45CD-B5AACD71BC03}"/>
              </a:ext>
            </a:extLst>
          </p:cNvPr>
          <p:cNvSpPr>
            <a:spLocks noChangeArrowheads="1"/>
          </p:cNvSpPr>
          <p:nvPr/>
        </p:nvSpPr>
        <p:spPr bwMode="auto">
          <a:xfrm>
            <a:off x="4541838" y="5181600"/>
            <a:ext cx="1676400" cy="457200"/>
          </a:xfrm>
          <a:prstGeom prst="ellipse">
            <a:avLst/>
          </a:prstGeom>
          <a:noFill/>
          <a:ln w="53975"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en-US" altLang="en-US" sz="2400"/>
          </a:p>
        </p:txBody>
      </p:sp>
      <p:sp>
        <p:nvSpPr>
          <p:cNvPr id="7" name="TextBox 6">
            <a:extLst>
              <a:ext uri="{FF2B5EF4-FFF2-40B4-BE49-F238E27FC236}">
                <a16:creationId xmlns:a16="http://schemas.microsoft.com/office/drawing/2014/main" id="{AF2A4C0B-C4A9-4C89-F6E0-DD7B2A31C94A}"/>
              </a:ext>
            </a:extLst>
          </p:cNvPr>
          <p:cNvSpPr txBox="1"/>
          <p:nvPr/>
        </p:nvSpPr>
        <p:spPr>
          <a:xfrm>
            <a:off x="53975" y="914400"/>
            <a:ext cx="4419600" cy="5324475"/>
          </a:xfrm>
          <a:prstGeom prst="rect">
            <a:avLst/>
          </a:prstGeom>
          <a:noFill/>
        </p:spPr>
        <p:txBody>
          <a:bodyPr>
            <a:spAutoFit/>
          </a:bodyPr>
          <a:lstStyle/>
          <a:p>
            <a:pPr>
              <a:defRPr/>
            </a:pPr>
            <a:r>
              <a:rPr lang="en-US" sz="2000" b="1" dirty="0">
                <a:solidFill>
                  <a:srgbClr val="000000"/>
                </a:solidFill>
                <a:latin typeface="+mj-lt"/>
              </a:rPr>
              <a:t>1918: </a:t>
            </a:r>
            <a:r>
              <a:rPr lang="en-US" sz="2000" b="1" dirty="0" err="1">
                <a:solidFill>
                  <a:srgbClr val="000000"/>
                </a:solidFill>
                <a:latin typeface="+mj-lt"/>
              </a:rPr>
              <a:t>RadiThor</a:t>
            </a:r>
            <a:r>
              <a:rPr lang="en-US" sz="2000" b="1" dirty="0">
                <a:solidFill>
                  <a:srgbClr val="000000"/>
                </a:solidFill>
                <a:latin typeface="+mj-lt"/>
              </a:rPr>
              <a:t> for $1.00</a:t>
            </a:r>
          </a:p>
          <a:p>
            <a:pPr>
              <a:defRPr/>
            </a:pPr>
            <a:r>
              <a:rPr lang="en-US" sz="2000" dirty="0">
                <a:solidFill>
                  <a:srgbClr val="45444A"/>
                </a:solidFill>
                <a:latin typeface="+mj-lt"/>
              </a:rPr>
              <a:t>William J. A. Bailey dissolved radium in water to create an energy drink he named </a:t>
            </a:r>
            <a:r>
              <a:rPr lang="en-US" sz="2000" dirty="0" err="1">
                <a:solidFill>
                  <a:srgbClr val="45444A"/>
                </a:solidFill>
                <a:latin typeface="+mj-lt"/>
              </a:rPr>
              <a:t>RadiThor</a:t>
            </a:r>
            <a:r>
              <a:rPr lang="en-US" sz="2000" dirty="0">
                <a:solidFill>
                  <a:srgbClr val="45444A"/>
                </a:solidFill>
                <a:latin typeface="+mj-lt"/>
              </a:rPr>
              <a:t>, which was just one piece of </a:t>
            </a:r>
            <a:r>
              <a:rPr lang="en-US" sz="2000" b="1" dirty="0">
                <a:solidFill>
                  <a:srgbClr val="B71D22"/>
                </a:solidFill>
                <a:latin typeface="+mj-lt"/>
                <a:hlinkClick r:id="rId3"/>
              </a:rPr>
              <a:t>the American frenzy</a:t>
            </a:r>
            <a:r>
              <a:rPr lang="en-US" sz="2000" dirty="0">
                <a:solidFill>
                  <a:srgbClr val="45444A"/>
                </a:solidFill>
                <a:latin typeface="+mj-lt"/>
              </a:rPr>
              <a:t> over the newly discovered element. Industrialist </a:t>
            </a:r>
            <a:r>
              <a:rPr lang="en-US" sz="2000" dirty="0" err="1">
                <a:solidFill>
                  <a:srgbClr val="45444A"/>
                </a:solidFill>
                <a:latin typeface="+mj-lt"/>
              </a:rPr>
              <a:t>Eben</a:t>
            </a:r>
            <a:r>
              <a:rPr lang="en-US" sz="2000" dirty="0">
                <a:solidFill>
                  <a:srgbClr val="45444A"/>
                </a:solidFill>
                <a:latin typeface="+mj-lt"/>
              </a:rPr>
              <a:t> McBurney Byers was rumored to have consumed 1,400 bottles to ease back and joint pain; eventually, his teeth began falling out and his bone tissue started to disintegrate. It took another full decade for </a:t>
            </a:r>
            <a:r>
              <a:rPr lang="en-US" sz="2000" dirty="0" err="1">
                <a:solidFill>
                  <a:srgbClr val="45444A"/>
                </a:solidFill>
                <a:latin typeface="+mj-lt"/>
              </a:rPr>
              <a:t>RadiThor</a:t>
            </a:r>
            <a:r>
              <a:rPr lang="en-US" sz="2000" dirty="0">
                <a:solidFill>
                  <a:srgbClr val="45444A"/>
                </a:solidFill>
                <a:latin typeface="+mj-lt"/>
              </a:rPr>
              <a:t> to fizzle out; that's when, in 1931, the </a:t>
            </a:r>
            <a:r>
              <a:rPr lang="en-US" sz="2000" b="1" dirty="0">
                <a:solidFill>
                  <a:srgbClr val="45444A"/>
                </a:solidFill>
                <a:latin typeface="+mj-lt"/>
              </a:rPr>
              <a:t>Federal Trade Commission </a:t>
            </a:r>
            <a:r>
              <a:rPr lang="en-US" sz="2000" dirty="0">
                <a:solidFill>
                  <a:srgbClr val="45444A"/>
                </a:solidFill>
                <a:latin typeface="+mj-lt"/>
              </a:rPr>
              <a:t>filed a cease-and-desist order against Bailey Radium Laboratories.</a:t>
            </a:r>
          </a:p>
        </p:txBody>
      </p:sp>
      <p:sp>
        <p:nvSpPr>
          <p:cNvPr id="43014" name="TextBox 8">
            <a:extLst>
              <a:ext uri="{FF2B5EF4-FFF2-40B4-BE49-F238E27FC236}">
                <a16:creationId xmlns:a16="http://schemas.microsoft.com/office/drawing/2014/main" id="{55BD66FD-1FEB-2EEF-A3ED-9738B5112E65}"/>
              </a:ext>
            </a:extLst>
          </p:cNvPr>
          <p:cNvSpPr txBox="1">
            <a:spLocks noChangeArrowheads="1"/>
          </p:cNvSpPr>
          <p:nvPr/>
        </p:nvSpPr>
        <p:spPr bwMode="auto">
          <a:xfrm>
            <a:off x="228600" y="6399213"/>
            <a:ext cx="3505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solidFill>
                  <a:srgbClr val="00B0F0"/>
                </a:solidFill>
              </a:rPr>
              <a:t>https://montanatalks.com</a:t>
            </a:r>
          </a:p>
        </p:txBody>
      </p:sp>
      <p:pic>
        <p:nvPicPr>
          <p:cNvPr id="15" name="Picture 14">
            <a:extLst>
              <a:ext uri="{FF2B5EF4-FFF2-40B4-BE49-F238E27FC236}">
                <a16:creationId xmlns:a16="http://schemas.microsoft.com/office/drawing/2014/main" id="{63F3F564-FB18-A9D2-E64A-ED5CA40F11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538" y="623888"/>
            <a:ext cx="4310062" cy="590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Radium Girls">
            <a:extLst>
              <a:ext uri="{FF2B5EF4-FFF2-40B4-BE49-F238E27FC236}">
                <a16:creationId xmlns:a16="http://schemas.microsoft.com/office/drawing/2014/main" id="{A96C8A6C-80A8-C9B7-AD7F-F2F20C903A3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r="12193"/>
          <a:stretch>
            <a:fillRect/>
          </a:stretch>
        </p:blipFill>
        <p:spPr>
          <a:xfrm rot="21480000">
            <a:off x="854075" y="1003300"/>
            <a:ext cx="7435850" cy="4764088"/>
          </a:xfrm>
          <a:noFill/>
          <a:extLst>
            <a:ext uri="{909E8E84-426E-40DD-AFC4-6F175D3DCCD1}">
              <a14:hiddenFill xmlns:a14="http://schemas.microsoft.com/office/drawing/2010/main">
                <a:solidFill>
                  <a:srgbClr val="FFFFFF"/>
                </a:solidFill>
              </a14:hiddenFill>
            </a:ext>
          </a:extLst>
        </p:spPr>
      </p:pic>
      <p:sp>
        <p:nvSpPr>
          <p:cNvPr id="44035" name="Oval 4">
            <a:extLst>
              <a:ext uri="{FF2B5EF4-FFF2-40B4-BE49-F238E27FC236}">
                <a16:creationId xmlns:a16="http://schemas.microsoft.com/office/drawing/2014/main" id="{46D69D78-6DE0-BB3D-D788-A24DC2F63778}"/>
              </a:ext>
            </a:extLst>
          </p:cNvPr>
          <p:cNvSpPr>
            <a:spLocks noChangeArrowheads="1"/>
          </p:cNvSpPr>
          <p:nvPr/>
        </p:nvSpPr>
        <p:spPr bwMode="auto">
          <a:xfrm rot="-170685">
            <a:off x="3362325" y="3932238"/>
            <a:ext cx="3581400" cy="430212"/>
          </a:xfrm>
          <a:prstGeom prst="ellipse">
            <a:avLst/>
          </a:prstGeom>
          <a:noFill/>
          <a:ln w="53975"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20000"/>
              </a:spcBef>
              <a:buFontTx/>
              <a:buChar char="•"/>
            </a:pPr>
            <a:endParaRPr lang="en-US" alt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AF1C8E6C-4F15-171A-23EF-ACF195A9B820}"/>
              </a:ext>
            </a:extLst>
          </p:cNvPr>
          <p:cNvSpPr>
            <a:spLocks noGrp="1" noChangeArrowheads="1"/>
          </p:cNvSpPr>
          <p:nvPr>
            <p:ph type="title"/>
          </p:nvPr>
        </p:nvSpPr>
        <p:spPr>
          <a:xfrm>
            <a:off x="381000" y="76200"/>
            <a:ext cx="8229600" cy="762000"/>
          </a:xfrm>
        </p:spPr>
        <p:txBody>
          <a:bodyPr/>
          <a:lstStyle/>
          <a:p>
            <a:pPr eaLnBrk="1" hangingPunct="1"/>
            <a:r>
              <a:rPr lang="en-US" altLang="en-US" sz="5400" b="1" dirty="0"/>
              <a:t>Reformers</a:t>
            </a:r>
          </a:p>
        </p:txBody>
      </p:sp>
      <p:sp>
        <p:nvSpPr>
          <p:cNvPr id="25603" name="Rectangle 3">
            <a:extLst>
              <a:ext uri="{FF2B5EF4-FFF2-40B4-BE49-F238E27FC236}">
                <a16:creationId xmlns:a16="http://schemas.microsoft.com/office/drawing/2014/main" id="{4C74E25B-7A04-1183-F746-D7C80DAD0D71}"/>
              </a:ext>
            </a:extLst>
          </p:cNvPr>
          <p:cNvSpPr>
            <a:spLocks noGrp="1" noChangeArrowheads="1"/>
          </p:cNvSpPr>
          <p:nvPr>
            <p:ph type="body" idx="1"/>
          </p:nvPr>
        </p:nvSpPr>
        <p:spPr>
          <a:xfrm>
            <a:off x="152400" y="1066800"/>
            <a:ext cx="8839200" cy="5334000"/>
          </a:xfrm>
        </p:spPr>
        <p:txBody>
          <a:bodyPr/>
          <a:lstStyle/>
          <a:p>
            <a:pPr eaLnBrk="1" hangingPunct="1"/>
            <a:r>
              <a:rPr lang="en-US" altLang="en-US" sz="2800"/>
              <a:t>Progressives were so upset by the evils that had fallen on the American public thanks to the Industrial Revolution they began demanding reforms. </a:t>
            </a:r>
          </a:p>
          <a:p>
            <a:pPr eaLnBrk="1" hangingPunct="1"/>
            <a:r>
              <a:rPr lang="en-US" altLang="en-US" sz="2800"/>
              <a:t>Reforms were based on the idea that Society can be made better.</a:t>
            </a:r>
          </a:p>
          <a:p>
            <a:pPr eaLnBrk="1" hangingPunct="1"/>
            <a:r>
              <a:rPr lang="en-US" altLang="en-US" sz="2800" b="1" u="sng"/>
              <a:t>Social Reformers</a:t>
            </a:r>
            <a:r>
              <a:rPr lang="en-US" altLang="en-US" sz="2800"/>
              <a:t> attempted to help solve the problems that faced the American </a:t>
            </a:r>
            <a:r>
              <a:rPr lang="en-US" altLang="en-US" sz="2800" u="sng"/>
              <a:t>society</a:t>
            </a:r>
            <a:r>
              <a:rPr lang="en-US" altLang="en-US" sz="2800"/>
              <a:t>.</a:t>
            </a:r>
          </a:p>
          <a:p>
            <a:pPr eaLnBrk="1" hangingPunct="1"/>
            <a:r>
              <a:rPr lang="en-US" altLang="en-US" sz="2800" b="1" u="sng"/>
              <a:t>Municipal Reformers</a:t>
            </a:r>
            <a:r>
              <a:rPr lang="en-US" altLang="en-US" sz="2800"/>
              <a:t> focused their attention on solving problems at the </a:t>
            </a:r>
            <a:r>
              <a:rPr lang="en-US" altLang="en-US" sz="2800" u="sng"/>
              <a:t>city</a:t>
            </a:r>
            <a:r>
              <a:rPr lang="en-US" altLang="en-US" sz="2800"/>
              <a:t> government level.</a:t>
            </a:r>
          </a:p>
          <a:p>
            <a:pPr eaLnBrk="1" hangingPunct="1"/>
            <a:r>
              <a:rPr lang="en-US" altLang="en-US" sz="2800" b="1" u="sng"/>
              <a:t>State Government Reformers</a:t>
            </a:r>
            <a:r>
              <a:rPr lang="en-US" altLang="en-US" sz="2800"/>
              <a:t> to free states from corruption and influence of big business.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5602"/>
                                        </p:tgtEl>
                                        <p:attrNameLst>
                                          <p:attrName>style.visibility</p:attrName>
                                        </p:attrNameLst>
                                      </p:cBhvr>
                                      <p:to>
                                        <p:strVal val="visible"/>
                                      </p:to>
                                    </p:set>
                                    <p:anim calcmode="lin" valueType="num">
                                      <p:cBhvr>
                                        <p:cTn id="7" dur="1000" fill="hold"/>
                                        <p:tgtEl>
                                          <p:spTgt spid="25602"/>
                                        </p:tgtEl>
                                        <p:attrNameLst>
                                          <p:attrName>ppt_w</p:attrName>
                                        </p:attrNameLst>
                                      </p:cBhvr>
                                      <p:tavLst>
                                        <p:tav tm="0">
                                          <p:val>
                                            <p:fltVal val="0"/>
                                          </p:val>
                                        </p:tav>
                                        <p:tav tm="100000">
                                          <p:val>
                                            <p:strVal val="#ppt_w"/>
                                          </p:val>
                                        </p:tav>
                                      </p:tavLst>
                                    </p:anim>
                                    <p:anim calcmode="lin" valueType="num">
                                      <p:cBhvr>
                                        <p:cTn id="8" dur="1000" fill="hold"/>
                                        <p:tgtEl>
                                          <p:spTgt spid="25602"/>
                                        </p:tgtEl>
                                        <p:attrNameLst>
                                          <p:attrName>ppt_h</p:attrName>
                                        </p:attrNameLst>
                                      </p:cBhvr>
                                      <p:tavLst>
                                        <p:tav tm="0">
                                          <p:val>
                                            <p:fltVal val="0"/>
                                          </p:val>
                                        </p:tav>
                                        <p:tav tm="100000">
                                          <p:val>
                                            <p:strVal val="#ppt_h"/>
                                          </p:val>
                                        </p:tav>
                                      </p:tavLst>
                                    </p:anim>
                                    <p:anim calcmode="lin" valueType="num">
                                      <p:cBhvr>
                                        <p:cTn id="9" dur="1000" fill="hold"/>
                                        <p:tgtEl>
                                          <p:spTgt spid="25602"/>
                                        </p:tgtEl>
                                        <p:attrNameLst>
                                          <p:attrName>style.rotation</p:attrName>
                                        </p:attrNameLst>
                                      </p:cBhvr>
                                      <p:tavLst>
                                        <p:tav tm="0">
                                          <p:val>
                                            <p:fltVal val="90"/>
                                          </p:val>
                                        </p:tav>
                                        <p:tav tm="100000">
                                          <p:val>
                                            <p:fltVal val="0"/>
                                          </p:val>
                                        </p:tav>
                                      </p:tavLst>
                                    </p:anim>
                                    <p:animEffect transition="in" filter="fade">
                                      <p:cBhvr>
                                        <p:cTn id="10" dur="1000"/>
                                        <p:tgtEl>
                                          <p:spTgt spid="25602"/>
                                        </p:tgtEl>
                                      </p:cBhvr>
                                    </p:animEffect>
                                  </p:childTnLst>
                                </p:cTn>
                              </p:par>
                            </p:childTnLst>
                          </p:cTn>
                        </p:par>
                        <p:par>
                          <p:cTn id="11" fill="hold" nodeType="afterGroup">
                            <p:stCondLst>
                              <p:cond delay="1000"/>
                            </p:stCondLst>
                            <p:childTnLst>
                              <p:par>
                                <p:cTn id="12" presetID="22" presetClass="entr" presetSubtype="1" fill="hold" nodeType="afterEffect">
                                  <p:stCondLst>
                                    <p:cond delay="0"/>
                                  </p:stCondLst>
                                  <p:childTnLst>
                                    <p:set>
                                      <p:cBhvr>
                                        <p:cTn id="13" dur="1" fill="hold">
                                          <p:stCondLst>
                                            <p:cond delay="0"/>
                                          </p:stCondLst>
                                        </p:cTn>
                                        <p:tgtEl>
                                          <p:spTgt spid="25603">
                                            <p:txEl>
                                              <p:pRg st="0" end="0"/>
                                            </p:txEl>
                                          </p:spTgt>
                                        </p:tgtEl>
                                        <p:attrNameLst>
                                          <p:attrName>style.visibility</p:attrName>
                                        </p:attrNameLst>
                                      </p:cBhvr>
                                      <p:to>
                                        <p:strVal val="visible"/>
                                      </p:to>
                                    </p:set>
                                    <p:animEffect transition="in" filter="wipe(up)">
                                      <p:cBhvr>
                                        <p:cTn id="14" dur="2000"/>
                                        <p:tgtEl>
                                          <p:spTgt spid="25603">
                                            <p:txEl>
                                              <p:pRg st="0" end="0"/>
                                            </p:txEl>
                                          </p:spTgt>
                                        </p:tgtEl>
                                      </p:cBhvr>
                                    </p:animEffect>
                                  </p:childTnLst>
                                </p:cTn>
                              </p:par>
                            </p:childTnLst>
                          </p:cTn>
                        </p:par>
                        <p:par>
                          <p:cTn id="15" fill="hold" nodeType="afterGroup">
                            <p:stCondLst>
                              <p:cond delay="3000"/>
                            </p:stCondLst>
                            <p:childTnLst>
                              <p:par>
                                <p:cTn id="16" presetID="22" presetClass="entr" presetSubtype="1" fill="hold" nodeType="afterEffect">
                                  <p:stCondLst>
                                    <p:cond delay="1500"/>
                                  </p:stCondLst>
                                  <p:childTnLst>
                                    <p:set>
                                      <p:cBhvr>
                                        <p:cTn id="17" dur="1" fill="hold">
                                          <p:stCondLst>
                                            <p:cond delay="0"/>
                                          </p:stCondLst>
                                        </p:cTn>
                                        <p:tgtEl>
                                          <p:spTgt spid="25603">
                                            <p:txEl>
                                              <p:pRg st="1" end="1"/>
                                            </p:txEl>
                                          </p:spTgt>
                                        </p:tgtEl>
                                        <p:attrNameLst>
                                          <p:attrName>style.visibility</p:attrName>
                                        </p:attrNameLst>
                                      </p:cBhvr>
                                      <p:to>
                                        <p:strVal val="visible"/>
                                      </p:to>
                                    </p:set>
                                    <p:animEffect transition="in" filter="wipe(up)">
                                      <p:cBhvr>
                                        <p:cTn id="18" dur="2000"/>
                                        <p:tgtEl>
                                          <p:spTgt spid="25603">
                                            <p:txEl>
                                              <p:pRg st="1" end="1"/>
                                            </p:txEl>
                                          </p:spTgt>
                                        </p:tgtEl>
                                      </p:cBhvr>
                                    </p:animEffect>
                                  </p:childTnLst>
                                </p:cTn>
                              </p:par>
                            </p:childTnLst>
                          </p:cTn>
                        </p:par>
                        <p:par>
                          <p:cTn id="19" fill="hold" nodeType="afterGroup">
                            <p:stCondLst>
                              <p:cond delay="6500"/>
                            </p:stCondLst>
                            <p:childTnLst>
                              <p:par>
                                <p:cTn id="20" presetID="22" presetClass="entr" presetSubtype="1" fill="hold" nodeType="afterEffect">
                                  <p:stCondLst>
                                    <p:cond delay="1500"/>
                                  </p:stCondLst>
                                  <p:childTnLst>
                                    <p:set>
                                      <p:cBhvr>
                                        <p:cTn id="21" dur="1" fill="hold">
                                          <p:stCondLst>
                                            <p:cond delay="0"/>
                                          </p:stCondLst>
                                        </p:cTn>
                                        <p:tgtEl>
                                          <p:spTgt spid="25603">
                                            <p:txEl>
                                              <p:pRg st="2" end="2"/>
                                            </p:txEl>
                                          </p:spTgt>
                                        </p:tgtEl>
                                        <p:attrNameLst>
                                          <p:attrName>style.visibility</p:attrName>
                                        </p:attrNameLst>
                                      </p:cBhvr>
                                      <p:to>
                                        <p:strVal val="visible"/>
                                      </p:to>
                                    </p:set>
                                    <p:animEffect transition="in" filter="wipe(up)">
                                      <p:cBhvr>
                                        <p:cTn id="22" dur="2000"/>
                                        <p:tgtEl>
                                          <p:spTgt spid="25603">
                                            <p:txEl>
                                              <p:pRg st="2" end="2"/>
                                            </p:txEl>
                                          </p:spTgt>
                                        </p:tgtEl>
                                      </p:cBhvr>
                                    </p:animEffect>
                                  </p:childTnLst>
                                </p:cTn>
                              </p:par>
                            </p:childTnLst>
                          </p:cTn>
                        </p:par>
                        <p:par>
                          <p:cTn id="23" fill="hold" nodeType="afterGroup">
                            <p:stCondLst>
                              <p:cond delay="10000"/>
                            </p:stCondLst>
                            <p:childTnLst>
                              <p:par>
                                <p:cTn id="24" presetID="22" presetClass="entr" presetSubtype="1" fill="hold" nodeType="afterEffect">
                                  <p:stCondLst>
                                    <p:cond delay="1500"/>
                                  </p:stCondLst>
                                  <p:childTnLst>
                                    <p:set>
                                      <p:cBhvr>
                                        <p:cTn id="25" dur="1" fill="hold">
                                          <p:stCondLst>
                                            <p:cond delay="0"/>
                                          </p:stCondLst>
                                        </p:cTn>
                                        <p:tgtEl>
                                          <p:spTgt spid="25603">
                                            <p:txEl>
                                              <p:pRg st="3" end="3"/>
                                            </p:txEl>
                                          </p:spTgt>
                                        </p:tgtEl>
                                        <p:attrNameLst>
                                          <p:attrName>style.visibility</p:attrName>
                                        </p:attrNameLst>
                                      </p:cBhvr>
                                      <p:to>
                                        <p:strVal val="visible"/>
                                      </p:to>
                                    </p:set>
                                    <p:animEffect transition="in" filter="wipe(up)">
                                      <p:cBhvr>
                                        <p:cTn id="26" dur="2000"/>
                                        <p:tgtEl>
                                          <p:spTgt spid="25603">
                                            <p:txEl>
                                              <p:pRg st="3" end="3"/>
                                            </p:txEl>
                                          </p:spTgt>
                                        </p:tgtEl>
                                      </p:cBhvr>
                                    </p:animEffect>
                                  </p:childTnLst>
                                </p:cTn>
                              </p:par>
                            </p:childTnLst>
                          </p:cTn>
                        </p:par>
                        <p:par>
                          <p:cTn id="27" fill="hold" nodeType="afterGroup">
                            <p:stCondLst>
                              <p:cond delay="13500"/>
                            </p:stCondLst>
                            <p:childTnLst>
                              <p:par>
                                <p:cTn id="28" presetID="22" presetClass="entr" presetSubtype="1" fill="hold" nodeType="afterEffect">
                                  <p:stCondLst>
                                    <p:cond delay="1500"/>
                                  </p:stCondLst>
                                  <p:childTnLst>
                                    <p:set>
                                      <p:cBhvr>
                                        <p:cTn id="29" dur="1" fill="hold">
                                          <p:stCondLst>
                                            <p:cond delay="0"/>
                                          </p:stCondLst>
                                        </p:cTn>
                                        <p:tgtEl>
                                          <p:spTgt spid="25603">
                                            <p:txEl>
                                              <p:pRg st="4" end="4"/>
                                            </p:txEl>
                                          </p:spTgt>
                                        </p:tgtEl>
                                        <p:attrNameLst>
                                          <p:attrName>style.visibility</p:attrName>
                                        </p:attrNameLst>
                                      </p:cBhvr>
                                      <p:to>
                                        <p:strVal val="visible"/>
                                      </p:to>
                                    </p:set>
                                    <p:animEffect transition="in" filter="wipe(up)">
                                      <p:cBhvr>
                                        <p:cTn id="30" dur="2000"/>
                                        <p:tgtEl>
                                          <p:spTgt spid="2560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1" name="object 3">
            <a:extLst>
              <a:ext uri="{FF2B5EF4-FFF2-40B4-BE49-F238E27FC236}">
                <a16:creationId xmlns:a16="http://schemas.microsoft.com/office/drawing/2014/main" id="{FC2EEF43-4175-C76B-E48C-BE38DBC925AE}"/>
              </a:ext>
            </a:extLst>
          </p:cNvPr>
          <p:cNvGrpSpPr>
            <a:grpSpLocks/>
          </p:cNvGrpSpPr>
          <p:nvPr/>
        </p:nvGrpSpPr>
        <p:grpSpPr bwMode="auto">
          <a:xfrm>
            <a:off x="610911" y="941387"/>
            <a:ext cx="8477250" cy="4975225"/>
            <a:chOff x="196389" y="1042016"/>
            <a:chExt cx="9608185" cy="5637530"/>
          </a:xfrm>
        </p:grpSpPr>
        <p:pic>
          <p:nvPicPr>
            <p:cNvPr id="12293" name="object 4">
              <a:extLst>
                <a:ext uri="{FF2B5EF4-FFF2-40B4-BE49-F238E27FC236}">
                  <a16:creationId xmlns:a16="http://schemas.microsoft.com/office/drawing/2014/main" id="{5ED99650-DA73-457D-9768-9285B03A48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389" y="2503393"/>
              <a:ext cx="160171" cy="160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object 5">
              <a:extLst>
                <a:ext uri="{FF2B5EF4-FFF2-40B4-BE49-F238E27FC236}">
                  <a16:creationId xmlns:a16="http://schemas.microsoft.com/office/drawing/2014/main" id="{E5C7DE06-F640-EAD7-2427-42ADAAE5E2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389" y="3547261"/>
              <a:ext cx="160171" cy="160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object 6">
              <a:extLst>
                <a:ext uri="{FF2B5EF4-FFF2-40B4-BE49-F238E27FC236}">
                  <a16:creationId xmlns:a16="http://schemas.microsoft.com/office/drawing/2014/main" id="{CD612D53-B910-BD62-09C1-515DD23326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389" y="4591128"/>
              <a:ext cx="160171" cy="160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object 7">
              <a:extLst>
                <a:ext uri="{FF2B5EF4-FFF2-40B4-BE49-F238E27FC236}">
                  <a16:creationId xmlns:a16="http://schemas.microsoft.com/office/drawing/2014/main" id="{3F6D7EEB-40D8-41A1-7A32-951119DB3B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6389" y="5634994"/>
              <a:ext cx="160171" cy="160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7" name="object 8">
              <a:extLst>
                <a:ext uri="{FF2B5EF4-FFF2-40B4-BE49-F238E27FC236}">
                  <a16:creationId xmlns:a16="http://schemas.microsoft.com/office/drawing/2014/main" id="{07F8D592-DD8D-D01A-83AB-D94E15605390}"/>
                </a:ext>
              </a:extLst>
            </p:cNvPr>
            <p:cNvPicPr>
              <a:picLocks noChangeAspect="1" noChangeArrowheads="1"/>
            </p:cNvPicPr>
            <p:nvPr/>
          </p:nvPicPr>
          <p:blipFill>
            <a:blip r:embed="rId6">
              <a:alphaModFix amt="40000"/>
              <a:extLst>
                <a:ext uri="{28A0092B-C50C-407E-A947-70E740481C1C}">
                  <a14:useLocalDpi xmlns:a14="http://schemas.microsoft.com/office/drawing/2010/main" val="0"/>
                </a:ext>
              </a:extLst>
            </a:blip>
            <a:srcRect/>
            <a:stretch>
              <a:fillRect/>
            </a:stretch>
          </p:blipFill>
          <p:spPr bwMode="auto">
            <a:xfrm>
              <a:off x="5384799" y="1042016"/>
              <a:ext cx="4419600" cy="5637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292" name="object 9">
            <a:extLst>
              <a:ext uri="{FF2B5EF4-FFF2-40B4-BE49-F238E27FC236}">
                <a16:creationId xmlns:a16="http://schemas.microsoft.com/office/drawing/2014/main" id="{271C8038-F70D-25F9-EB31-6B046901BB3C}"/>
              </a:ext>
            </a:extLst>
          </p:cNvPr>
          <p:cNvSpPr txBox="1">
            <a:spLocks noChangeArrowheads="1"/>
          </p:cNvSpPr>
          <p:nvPr/>
        </p:nvSpPr>
        <p:spPr bwMode="auto">
          <a:xfrm>
            <a:off x="638175" y="2124075"/>
            <a:ext cx="8147050" cy="345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7929" rIns="0" bIns="0">
            <a:spAutoFit/>
          </a:bodyPr>
          <a:lstStyle>
            <a:lvl1pPr marL="11113" defTabSz="806450">
              <a:defRPr sz="2400">
                <a:solidFill>
                  <a:schemeClr val="tx1"/>
                </a:solidFill>
                <a:latin typeface="Arial" panose="020B0604020202020204" pitchFamily="34" charset="0"/>
              </a:defRPr>
            </a:lvl1pPr>
            <a:lvl2pPr marL="742950" indent="-285750" defTabSz="806450">
              <a:defRPr sz="2400">
                <a:solidFill>
                  <a:schemeClr val="tx1"/>
                </a:solidFill>
                <a:latin typeface="Arial" panose="020B0604020202020204" pitchFamily="34" charset="0"/>
              </a:defRPr>
            </a:lvl2pPr>
            <a:lvl3pPr marL="1143000" indent="-228600" defTabSz="806450">
              <a:defRPr sz="2400">
                <a:solidFill>
                  <a:schemeClr val="tx1"/>
                </a:solidFill>
                <a:latin typeface="Arial" panose="020B0604020202020204" pitchFamily="34" charset="0"/>
              </a:defRPr>
            </a:lvl3pPr>
            <a:lvl4pPr marL="1600200" indent="-228600" defTabSz="806450">
              <a:defRPr sz="2400">
                <a:solidFill>
                  <a:schemeClr val="tx1"/>
                </a:solidFill>
                <a:latin typeface="Arial" panose="020B0604020202020204" pitchFamily="34" charset="0"/>
              </a:defRPr>
            </a:lvl4pPr>
            <a:lvl5pPr marL="2057400" indent="-228600" defTabSz="806450">
              <a:defRPr sz="2400">
                <a:solidFill>
                  <a:schemeClr val="tx1"/>
                </a:solidFill>
                <a:latin typeface="Arial" panose="020B0604020202020204" pitchFamily="34" charset="0"/>
              </a:defRPr>
            </a:lvl5pPr>
            <a:lvl6pPr marL="2514600" indent="-228600" defTabSz="80645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80645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80645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806450" eaLnBrk="0" fontAlgn="base" hangingPunct="0">
              <a:spcBef>
                <a:spcPct val="0"/>
              </a:spcBef>
              <a:spcAft>
                <a:spcPct val="0"/>
              </a:spcAft>
              <a:defRPr sz="2400">
                <a:solidFill>
                  <a:schemeClr val="tx1"/>
                </a:solidFill>
                <a:latin typeface="Arial" panose="020B0604020202020204" pitchFamily="34" charset="0"/>
              </a:defRPr>
            </a:lvl9pPr>
          </a:lstStyle>
          <a:p>
            <a:pPr algn="just" eaLnBrk="1" hangingPunct="1">
              <a:lnSpc>
                <a:spcPct val="97000"/>
              </a:lnSpc>
              <a:spcBef>
                <a:spcPts val="138"/>
              </a:spcBef>
            </a:pPr>
            <a:r>
              <a:rPr lang="en-US" altLang="en-US" sz="2000" b="1">
                <a:solidFill>
                  <a:srgbClr val="000000"/>
                </a:solidFill>
                <a:latin typeface="Calibri" panose="020F0502020204030204" pitchFamily="34" charset="0"/>
                <a:cs typeface="Times New Roman" panose="02020603050405020304" pitchFamily="18" charset="0"/>
              </a:rPr>
              <a:t>Rapid growth of big business, coupled with social  problems associated with overpopulation in urban  environments led to political and social tensions</a:t>
            </a:r>
          </a:p>
          <a:p>
            <a:pPr eaLnBrk="1" hangingPunct="1">
              <a:lnSpc>
                <a:spcPts val="1900"/>
              </a:lnSpc>
              <a:spcBef>
                <a:spcPts val="1575"/>
              </a:spcBef>
            </a:pPr>
            <a:r>
              <a:rPr lang="en-US" altLang="en-US" sz="2000" b="1">
                <a:solidFill>
                  <a:srgbClr val="000000"/>
                </a:solidFill>
                <a:latin typeface="Calibri" panose="020F0502020204030204" pitchFamily="34" charset="0"/>
                <a:cs typeface="Times New Roman" panose="02020603050405020304" pitchFamily="18" charset="0"/>
              </a:rPr>
              <a:t>Immigration’s influence: 1900 76 million</a:t>
            </a:r>
          </a:p>
          <a:p>
            <a:pPr eaLnBrk="1" hangingPunct="1">
              <a:lnSpc>
                <a:spcPts val="1850"/>
              </a:lnSpc>
              <a:spcBef>
                <a:spcPts val="100"/>
              </a:spcBef>
            </a:pPr>
            <a:r>
              <a:rPr lang="en-US" altLang="en-US" sz="2000" b="1">
                <a:solidFill>
                  <a:srgbClr val="000000"/>
                </a:solidFill>
                <a:latin typeface="Calibri" panose="020F0502020204030204" pitchFamily="34" charset="0"/>
                <a:cs typeface="Times New Roman" panose="02020603050405020304" pitchFamily="18" charset="0"/>
              </a:rPr>
              <a:t>Americans (1 in 7 foreign born) by 1914 another  13 million immigrants arrived on American soil.</a:t>
            </a:r>
          </a:p>
          <a:p>
            <a:pPr eaLnBrk="1" hangingPunct="1"/>
            <a:endParaRPr lang="en-US" altLang="en-US" sz="2000" b="1">
              <a:solidFill>
                <a:srgbClr val="000000"/>
              </a:solidFill>
              <a:latin typeface="Calibri" panose="020F0502020204030204" pitchFamily="34" charset="0"/>
              <a:cs typeface="Times New Roman" panose="02020603050405020304" pitchFamily="18" charset="0"/>
            </a:endParaRPr>
          </a:p>
          <a:p>
            <a:pPr eaLnBrk="1" hangingPunct="1">
              <a:lnSpc>
                <a:spcPts val="1850"/>
              </a:lnSpc>
            </a:pPr>
            <a:r>
              <a:rPr lang="en-US" altLang="en-US" sz="2000" b="1">
                <a:solidFill>
                  <a:srgbClr val="000000"/>
                </a:solidFill>
                <a:latin typeface="Calibri" panose="020F0502020204030204" pitchFamily="34" charset="0"/>
                <a:cs typeface="Times New Roman" panose="02020603050405020304" pitchFamily="18" charset="0"/>
              </a:rPr>
              <a:t>Rejection of Social Darwinism - progressives  believe that domination by the rich and powerful  was a distortion of democracy.</a:t>
            </a:r>
          </a:p>
          <a:p>
            <a:pPr eaLnBrk="1" hangingPunct="1">
              <a:lnSpc>
                <a:spcPct val="96000"/>
              </a:lnSpc>
              <a:spcBef>
                <a:spcPts val="1600"/>
              </a:spcBef>
            </a:pPr>
            <a:r>
              <a:rPr lang="en-US" altLang="en-US" sz="2000" b="1">
                <a:solidFill>
                  <a:srgbClr val="000000"/>
                </a:solidFill>
                <a:latin typeface="Calibri" panose="020F0502020204030204" pitchFamily="34" charset="0"/>
                <a:cs typeface="Times New Roman" panose="02020603050405020304" pitchFamily="18" charset="0"/>
              </a:rPr>
              <a:t>As the </a:t>
            </a:r>
            <a:r>
              <a:rPr lang="en-US" altLang="en-US" sz="2000" b="1">
                <a:solidFill>
                  <a:srgbClr val="FF0000"/>
                </a:solidFill>
                <a:latin typeface="Calibri" panose="020F0502020204030204" pitchFamily="34" charset="0"/>
                <a:cs typeface="Times New Roman" panose="02020603050405020304" pitchFamily="18" charset="0"/>
              </a:rPr>
              <a:t>middle class </a:t>
            </a:r>
            <a:r>
              <a:rPr lang="en-US" altLang="en-US" sz="2000" b="1">
                <a:solidFill>
                  <a:srgbClr val="000000"/>
                </a:solidFill>
                <a:latin typeface="Calibri" panose="020F0502020204030204" pitchFamily="34" charset="0"/>
                <a:cs typeface="Times New Roman" panose="02020603050405020304" pitchFamily="18" charset="0"/>
              </a:rPr>
              <a:t>expanded, so to did supporters  of the progressive movement. Technicians,  managers, engineers and clerks, joined doctors,  lawyers and teachers to form the progressive base.</a:t>
            </a:r>
          </a:p>
        </p:txBody>
      </p:sp>
      <p:sp>
        <p:nvSpPr>
          <p:cNvPr id="12290" name="object 2">
            <a:extLst>
              <a:ext uri="{FF2B5EF4-FFF2-40B4-BE49-F238E27FC236}">
                <a16:creationId xmlns:a16="http://schemas.microsoft.com/office/drawing/2014/main" id="{71C8B33D-4EEE-0787-CB25-B81C3B907D43}"/>
              </a:ext>
            </a:extLst>
          </p:cNvPr>
          <p:cNvSpPr>
            <a:spLocks noGrp="1" noChangeArrowheads="1"/>
          </p:cNvSpPr>
          <p:nvPr>
            <p:ph type="title"/>
          </p:nvPr>
        </p:nvSpPr>
        <p:spPr bwMode="auto">
          <a:xfrm>
            <a:off x="838200" y="1281113"/>
            <a:ext cx="7467600" cy="468312"/>
          </a:xfrm>
        </p:spPr>
        <p:txBody>
          <a:bodyPr vert="horz" tIns="40901" numCol="1" anchor="t" anchorCtr="0" compatLnSpc="1">
            <a:prstTxWarp prst="textNoShape">
              <a:avLst/>
            </a:prstTxWarp>
          </a:bodyPr>
          <a:lstStyle/>
          <a:p>
            <a:pPr marL="11113" indent="481013" eaLnBrk="1" hangingPunct="1">
              <a:lnSpc>
                <a:spcPts val="3700"/>
              </a:lnSpc>
              <a:spcBef>
                <a:spcPts val="325"/>
              </a:spcBef>
            </a:pPr>
            <a:r>
              <a:rPr lang="en-US" altLang="en-US" sz="2400" i="0" u="none" dirty="0">
                <a:solidFill>
                  <a:schemeClr val="tx1"/>
                </a:solidFill>
                <a:latin typeface="Times New Roman" panose="02020603050405020304" pitchFamily="18" charset="0"/>
                <a:cs typeface="Times New Roman" panose="02020603050405020304" pitchFamily="18" charset="0"/>
              </a:rPr>
              <a:t>ROOTS OF  PROGRESSIVES</a:t>
            </a:r>
            <a:endParaRPr lang="en-US" altLang="en-US" sz="2400" dirty="0">
              <a:solidFill>
                <a:schemeClr val="tx1"/>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ABD1E8B7-A8D4-7D3E-7AD1-0DC9CE233CC1}"/>
              </a:ext>
            </a:extLst>
          </p:cNvPr>
          <p:cNvSpPr txBox="1"/>
          <p:nvPr/>
        </p:nvSpPr>
        <p:spPr>
          <a:xfrm>
            <a:off x="1371600" y="88433"/>
            <a:ext cx="6155852" cy="523220"/>
          </a:xfrm>
          <a:prstGeom prst="rect">
            <a:avLst/>
          </a:prstGeom>
          <a:noFill/>
        </p:spPr>
        <p:txBody>
          <a:bodyPr wrap="none" rtlCol="0">
            <a:spAutoFit/>
          </a:bodyPr>
          <a:lstStyle/>
          <a:p>
            <a:r>
              <a:rPr lang="en-US" sz="2800" b="1" dirty="0"/>
              <a:t>How did we get here?  The Context</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8" descr="ALS44155">
            <a:extLst>
              <a:ext uri="{FF2B5EF4-FFF2-40B4-BE49-F238E27FC236}">
                <a16:creationId xmlns:a16="http://schemas.microsoft.com/office/drawing/2014/main" id="{0EC76037-FFC5-D14D-012D-1F4688344E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7607"/>
          <a:stretch>
            <a:fillRect/>
          </a:stretch>
        </p:blipFill>
        <p:spPr bwMode="auto">
          <a:xfrm>
            <a:off x="5257800" y="3611563"/>
            <a:ext cx="3709988" cy="320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6" name="Rectangle 6">
            <a:extLst>
              <a:ext uri="{FF2B5EF4-FFF2-40B4-BE49-F238E27FC236}">
                <a16:creationId xmlns:a16="http://schemas.microsoft.com/office/drawing/2014/main" id="{0C93AD3B-D57D-CEF1-999D-A73F8EB63BA3}"/>
              </a:ext>
            </a:extLst>
          </p:cNvPr>
          <p:cNvSpPr>
            <a:spLocks noChangeArrowheads="1"/>
          </p:cNvSpPr>
          <p:nvPr/>
        </p:nvSpPr>
        <p:spPr bwMode="auto">
          <a:xfrm>
            <a:off x="-41275" y="409575"/>
            <a:ext cx="7086600" cy="3422650"/>
          </a:xfrm>
          <a:prstGeom prst="rect">
            <a:avLst/>
          </a:prstGeom>
          <a:noFill/>
          <a:ln>
            <a:noFill/>
          </a:ln>
          <a:effectLst/>
        </p:spPr>
        <p:txBody>
          <a:bodyPr/>
          <a:lstStyle/>
          <a:p>
            <a:pPr algn="ctr" eaLnBrk="1" hangingPunct="1">
              <a:spcBef>
                <a:spcPct val="20000"/>
              </a:spcBef>
              <a:defRPr/>
            </a:pPr>
            <a:r>
              <a:rPr lang="en-US" sz="2000" b="1" u="sng" dirty="0">
                <a:solidFill>
                  <a:srgbClr val="CC0000"/>
                </a:solidFill>
                <a:latin typeface="Arial" charset="0"/>
              </a:rPr>
              <a:t>Jane Addams</a:t>
            </a:r>
          </a:p>
          <a:p>
            <a:pPr eaLnBrk="1" hangingPunct="1">
              <a:spcBef>
                <a:spcPct val="20000"/>
              </a:spcBef>
              <a:defRPr/>
            </a:pPr>
            <a:r>
              <a:rPr lang="en-US" sz="2000" b="1" dirty="0">
                <a:latin typeface="Arial" charset="0"/>
              </a:rPr>
              <a:t>Part of the Social Gospel Movement</a:t>
            </a:r>
            <a:endParaRPr lang="en-US" sz="2000" dirty="0">
              <a:latin typeface="Arial" charset="0"/>
            </a:endParaRPr>
          </a:p>
          <a:p>
            <a:pPr lvl="1" eaLnBrk="1" hangingPunct="1">
              <a:spcBef>
                <a:spcPct val="20000"/>
              </a:spcBef>
              <a:defRPr/>
            </a:pPr>
            <a:r>
              <a:rPr lang="en-US" sz="2000" dirty="0">
                <a:latin typeface="Arial" charset="0"/>
              </a:rPr>
              <a:t>Founded a </a:t>
            </a:r>
            <a:r>
              <a:rPr lang="en-US" sz="2000" b="1" dirty="0">
                <a:solidFill>
                  <a:srgbClr val="FF0000"/>
                </a:solidFill>
                <a:latin typeface="Arial" charset="0"/>
              </a:rPr>
              <a:t>settlement house </a:t>
            </a:r>
            <a:r>
              <a:rPr lang="en-US" sz="2000" dirty="0">
                <a:latin typeface="Arial" charset="0"/>
              </a:rPr>
              <a:t>called </a:t>
            </a:r>
            <a:r>
              <a:rPr lang="en-US" sz="2000" b="1" u="sng" dirty="0">
                <a:solidFill>
                  <a:srgbClr val="CC0000"/>
                </a:solidFill>
                <a:latin typeface="Arial" charset="0"/>
              </a:rPr>
              <a:t>Hull House </a:t>
            </a:r>
            <a:r>
              <a:rPr lang="en-US" sz="2000" dirty="0">
                <a:latin typeface="Arial" charset="0"/>
              </a:rPr>
              <a:t>to </a:t>
            </a:r>
            <a:r>
              <a:rPr lang="en-US" sz="2000" u="sng" dirty="0">
                <a:solidFill>
                  <a:srgbClr val="CC0000"/>
                </a:solidFill>
                <a:latin typeface="Arial" charset="0"/>
              </a:rPr>
              <a:t>help immigrants and needy</a:t>
            </a:r>
            <a:r>
              <a:rPr lang="en-US" sz="2000" dirty="0">
                <a:latin typeface="Arial" charset="0"/>
              </a:rPr>
              <a:t> find a place to live, jobs, or get an education.  </a:t>
            </a:r>
            <a:r>
              <a:rPr lang="en-US" sz="2000" b="1" dirty="0">
                <a:solidFill>
                  <a:srgbClr val="FF0000"/>
                </a:solidFill>
                <a:latin typeface="Arial" charset="0"/>
              </a:rPr>
              <a:t>Provided social services </a:t>
            </a:r>
            <a:r>
              <a:rPr lang="en-US" sz="2000" dirty="0">
                <a:latin typeface="Arial" charset="0"/>
              </a:rPr>
              <a:t>to the poor- taught English to immigrants, childcare, nursing the sick, industrial arts, had dinning halls, gymnasiums.  Government could not or would not provide this.  Had hands off approach: </a:t>
            </a:r>
            <a:r>
              <a:rPr lang="en-US" sz="2000" b="1" dirty="0">
                <a:solidFill>
                  <a:srgbClr val="FF0000"/>
                </a:solidFill>
                <a:latin typeface="Arial" charset="0"/>
              </a:rPr>
              <a:t>laissez-faire</a:t>
            </a:r>
          </a:p>
          <a:p>
            <a:pPr lvl="1" eaLnBrk="1" hangingPunct="1">
              <a:spcBef>
                <a:spcPct val="20000"/>
              </a:spcBef>
              <a:defRPr/>
            </a:pPr>
            <a:r>
              <a:rPr lang="en-US" sz="2000" dirty="0">
                <a:latin typeface="Arial" charset="0"/>
              </a:rPr>
              <a:t>Beginning of social services (</a:t>
            </a:r>
            <a:r>
              <a:rPr lang="en-US" sz="2000" b="1" dirty="0">
                <a:solidFill>
                  <a:srgbClr val="FF0000"/>
                </a:solidFill>
                <a:latin typeface="Arial" charset="0"/>
              </a:rPr>
              <a:t>welfare</a:t>
            </a:r>
            <a:r>
              <a:rPr lang="en-US" sz="2000" dirty="0">
                <a:latin typeface="Arial" charset="0"/>
              </a:rPr>
              <a:t>) like Youth Shelter, Food Bank, or Roxanne’s House</a:t>
            </a:r>
          </a:p>
          <a:p>
            <a:pPr marL="742950" lvl="1" indent="-285750" eaLnBrk="1" hangingPunct="1">
              <a:spcBef>
                <a:spcPct val="20000"/>
              </a:spcBef>
              <a:buFontTx/>
              <a:buChar char="–"/>
              <a:defRPr/>
            </a:pPr>
            <a:endParaRPr lang="en-US" sz="2800" dirty="0">
              <a:latin typeface="Arial" charset="0"/>
            </a:endParaRPr>
          </a:p>
        </p:txBody>
      </p:sp>
      <p:pic>
        <p:nvPicPr>
          <p:cNvPr id="26628" name="Picture 7" descr="Addams jane">
            <a:extLst>
              <a:ext uri="{FF2B5EF4-FFF2-40B4-BE49-F238E27FC236}">
                <a16:creationId xmlns:a16="http://schemas.microsoft.com/office/drawing/2014/main" id="{23E5F2B5-6ADE-4C90-6E99-492F895083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152400"/>
            <a:ext cx="1652588" cy="274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Rectangle 9">
            <a:extLst>
              <a:ext uri="{FF2B5EF4-FFF2-40B4-BE49-F238E27FC236}">
                <a16:creationId xmlns:a16="http://schemas.microsoft.com/office/drawing/2014/main" id="{51A2A1F7-5060-C435-E665-23B5202BBFEC}"/>
              </a:ext>
            </a:extLst>
          </p:cNvPr>
          <p:cNvSpPr>
            <a:spLocks noChangeArrowheads="1"/>
          </p:cNvSpPr>
          <p:nvPr/>
        </p:nvSpPr>
        <p:spPr bwMode="auto">
          <a:xfrm>
            <a:off x="0" y="0"/>
            <a:ext cx="7391400" cy="40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a:solidFill>
                  <a:schemeClr val="tx2"/>
                </a:solidFill>
              </a:rPr>
              <a:t>Social Reformers</a:t>
            </a:r>
          </a:p>
        </p:txBody>
      </p:sp>
      <p:pic>
        <p:nvPicPr>
          <p:cNvPr id="26630" name="Picture 6">
            <a:extLst>
              <a:ext uri="{FF2B5EF4-FFF2-40B4-BE49-F238E27FC236}">
                <a16:creationId xmlns:a16="http://schemas.microsoft.com/office/drawing/2014/main" id="{3BCD4697-8C79-AA7F-597E-BF4F79A05F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 y="4191000"/>
            <a:ext cx="4179888" cy="236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withEffect">
                                  <p:stCondLst>
                                    <p:cond delay="0"/>
                                  </p:stCondLst>
                                  <p:childTnLst>
                                    <p:set>
                                      <p:cBhvr>
                                        <p:cTn id="6" dur="1" fill="hold">
                                          <p:stCondLst>
                                            <p:cond delay="0"/>
                                          </p:stCondLst>
                                        </p:cTn>
                                        <p:tgtEl>
                                          <p:spTgt spid="26629">
                                            <p:txEl>
                                              <p:pRg st="0" end="0"/>
                                            </p:txEl>
                                          </p:spTgt>
                                        </p:tgtEl>
                                        <p:attrNameLst>
                                          <p:attrName>style.visibility</p:attrName>
                                        </p:attrNameLst>
                                      </p:cBhvr>
                                      <p:to>
                                        <p:strVal val="visible"/>
                                      </p:to>
                                    </p:set>
                                    <p:anim calcmode="lin" valueType="num">
                                      <p:cBhvr additive="base">
                                        <p:cTn id="7" dur="500" fill="hold"/>
                                        <p:tgtEl>
                                          <p:spTgt spid="2662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6629">
                                            <p:txEl>
                                              <p:pRg st="0" end="0"/>
                                            </p:txEl>
                                          </p:spTgt>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 presetClass="entr" presetSubtype="8" fill="hold" nodeType="afterEffect">
                                  <p:stCondLst>
                                    <p:cond delay="0"/>
                                  </p:stCondLst>
                                  <p:childTnLst>
                                    <p:set>
                                      <p:cBhvr>
                                        <p:cTn id="11" dur="1" fill="hold">
                                          <p:stCondLst>
                                            <p:cond delay="0"/>
                                          </p:stCondLst>
                                        </p:cTn>
                                        <p:tgtEl>
                                          <p:spTgt spid="5126">
                                            <p:txEl>
                                              <p:pRg st="0" end="0"/>
                                            </p:txEl>
                                          </p:spTgt>
                                        </p:tgtEl>
                                        <p:attrNameLst>
                                          <p:attrName>style.visibility</p:attrName>
                                        </p:attrNameLst>
                                      </p:cBhvr>
                                      <p:to>
                                        <p:strVal val="visible"/>
                                      </p:to>
                                    </p:set>
                                    <p:anim calcmode="lin" valueType="num">
                                      <p:cBhvr additive="base">
                                        <p:cTn id="12" dur="500" fill="hold"/>
                                        <p:tgtEl>
                                          <p:spTgt spid="5126">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5126">
                                            <p:txEl>
                                              <p:pRg st="0" end="0"/>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nodeType="afterEffect">
                                  <p:stCondLst>
                                    <p:cond delay="0"/>
                                  </p:stCondLst>
                                  <p:childTnLst>
                                    <p:set>
                                      <p:cBhvr>
                                        <p:cTn id="16" dur="1" fill="hold">
                                          <p:stCondLst>
                                            <p:cond delay="0"/>
                                          </p:stCondLst>
                                        </p:cTn>
                                        <p:tgtEl>
                                          <p:spTgt spid="5126">
                                            <p:txEl>
                                              <p:pRg st="1" end="1"/>
                                            </p:txEl>
                                          </p:spTgt>
                                        </p:tgtEl>
                                        <p:attrNameLst>
                                          <p:attrName>style.visibility</p:attrName>
                                        </p:attrNameLst>
                                      </p:cBhvr>
                                      <p:to>
                                        <p:strVal val="visible"/>
                                      </p:to>
                                    </p:set>
                                    <p:anim calcmode="lin" valueType="num">
                                      <p:cBhvr additive="base">
                                        <p:cTn id="17" dur="500" fill="hold"/>
                                        <p:tgtEl>
                                          <p:spTgt spid="5126">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5126">
                                            <p:txEl>
                                              <p:pRg st="1" end="1"/>
                                            </p:txEl>
                                          </p:spTgt>
                                        </p:tgtEl>
                                        <p:attrNameLst>
                                          <p:attrName>ppt_y</p:attrName>
                                        </p:attrNameLst>
                                      </p:cBhvr>
                                      <p:tavLst>
                                        <p:tav tm="0">
                                          <p:val>
                                            <p:strVal val="#ppt_y"/>
                                          </p:val>
                                        </p:tav>
                                        <p:tav tm="100000">
                                          <p:val>
                                            <p:strVal val="#ppt_y"/>
                                          </p:val>
                                        </p:tav>
                                      </p:tavLst>
                                    </p:anim>
                                  </p:childTnLst>
                                </p:cTn>
                              </p:par>
                              <p:par>
                                <p:cTn id="19" presetID="6" presetClass="entr" presetSubtype="16" fill="hold" nodeType="withEffect">
                                  <p:stCondLst>
                                    <p:cond delay="0"/>
                                  </p:stCondLst>
                                  <p:childTnLst>
                                    <p:set>
                                      <p:cBhvr>
                                        <p:cTn id="20" dur="1" fill="hold">
                                          <p:stCondLst>
                                            <p:cond delay="0"/>
                                          </p:stCondLst>
                                        </p:cTn>
                                        <p:tgtEl>
                                          <p:spTgt spid="26628"/>
                                        </p:tgtEl>
                                        <p:attrNameLst>
                                          <p:attrName>style.visibility</p:attrName>
                                        </p:attrNameLst>
                                      </p:cBhvr>
                                      <p:to>
                                        <p:strVal val="visible"/>
                                      </p:to>
                                    </p:set>
                                    <p:animEffect transition="in" filter="circle(in)">
                                      <p:cBhvr>
                                        <p:cTn id="21" dur="2000"/>
                                        <p:tgtEl>
                                          <p:spTgt spid="26628"/>
                                        </p:tgtEl>
                                      </p:cBhvr>
                                    </p:animEffect>
                                  </p:childTnLst>
                                </p:cTn>
                              </p:par>
                            </p:childTnLst>
                          </p:cTn>
                        </p:par>
                        <p:par>
                          <p:cTn id="22" fill="hold" nodeType="afterGroup">
                            <p:stCondLst>
                              <p:cond delay="3000"/>
                            </p:stCondLst>
                            <p:childTnLst>
                              <p:par>
                                <p:cTn id="23" presetID="22" presetClass="entr" presetSubtype="1" fill="hold" nodeType="afterEffect">
                                  <p:stCondLst>
                                    <p:cond delay="1000"/>
                                  </p:stCondLst>
                                  <p:childTnLst>
                                    <p:set>
                                      <p:cBhvr>
                                        <p:cTn id="24" dur="1" fill="hold">
                                          <p:stCondLst>
                                            <p:cond delay="0"/>
                                          </p:stCondLst>
                                        </p:cTn>
                                        <p:tgtEl>
                                          <p:spTgt spid="5126">
                                            <p:txEl>
                                              <p:pRg st="2" end="2"/>
                                            </p:txEl>
                                          </p:spTgt>
                                        </p:tgtEl>
                                        <p:attrNameLst>
                                          <p:attrName>style.visibility</p:attrName>
                                        </p:attrNameLst>
                                      </p:cBhvr>
                                      <p:to>
                                        <p:strVal val="visible"/>
                                      </p:to>
                                    </p:set>
                                    <p:animEffect transition="in" filter="wipe(up)">
                                      <p:cBhvr>
                                        <p:cTn id="25" dur="2000"/>
                                        <p:tgtEl>
                                          <p:spTgt spid="5126">
                                            <p:txEl>
                                              <p:pRg st="2" end="2"/>
                                            </p:txEl>
                                          </p:spTgt>
                                        </p:tgtEl>
                                      </p:cBhvr>
                                    </p:animEffect>
                                  </p:childTnLst>
                                </p:cTn>
                              </p:par>
                            </p:childTnLst>
                          </p:cTn>
                        </p:par>
                        <p:par>
                          <p:cTn id="26" fill="hold" nodeType="afterGroup">
                            <p:stCondLst>
                              <p:cond delay="6000"/>
                            </p:stCondLst>
                            <p:childTnLst>
                              <p:par>
                                <p:cTn id="27" presetID="22" presetClass="entr" presetSubtype="1" fill="hold" nodeType="afterEffect">
                                  <p:stCondLst>
                                    <p:cond delay="1000"/>
                                  </p:stCondLst>
                                  <p:childTnLst>
                                    <p:set>
                                      <p:cBhvr>
                                        <p:cTn id="28" dur="1" fill="hold">
                                          <p:stCondLst>
                                            <p:cond delay="0"/>
                                          </p:stCondLst>
                                        </p:cTn>
                                        <p:tgtEl>
                                          <p:spTgt spid="5126">
                                            <p:txEl>
                                              <p:pRg st="3" end="3"/>
                                            </p:txEl>
                                          </p:spTgt>
                                        </p:tgtEl>
                                        <p:attrNameLst>
                                          <p:attrName>style.visibility</p:attrName>
                                        </p:attrNameLst>
                                      </p:cBhvr>
                                      <p:to>
                                        <p:strVal val="visible"/>
                                      </p:to>
                                    </p:set>
                                    <p:animEffect transition="in" filter="wipe(up)">
                                      <p:cBhvr>
                                        <p:cTn id="29" dur="2000"/>
                                        <p:tgtEl>
                                          <p:spTgt spid="5126">
                                            <p:txEl>
                                              <p:pRg st="3" end="3"/>
                                            </p:txEl>
                                          </p:spTgt>
                                        </p:tgtEl>
                                      </p:cBhvr>
                                    </p:animEffect>
                                  </p:childTnLst>
                                </p:cTn>
                              </p:par>
                              <p:par>
                                <p:cTn id="30" presetID="6" presetClass="entr" presetSubtype="16" fill="hold" nodeType="withEffect">
                                  <p:stCondLst>
                                    <p:cond delay="1000"/>
                                  </p:stCondLst>
                                  <p:childTnLst>
                                    <p:set>
                                      <p:cBhvr>
                                        <p:cTn id="31" dur="1" fill="hold">
                                          <p:stCondLst>
                                            <p:cond delay="0"/>
                                          </p:stCondLst>
                                        </p:cTn>
                                        <p:tgtEl>
                                          <p:spTgt spid="26630"/>
                                        </p:tgtEl>
                                        <p:attrNameLst>
                                          <p:attrName>style.visibility</p:attrName>
                                        </p:attrNameLst>
                                      </p:cBhvr>
                                      <p:to>
                                        <p:strVal val="visible"/>
                                      </p:to>
                                    </p:set>
                                    <p:animEffect transition="in" filter="circle(in)">
                                      <p:cBhvr>
                                        <p:cTn id="32" dur="2000"/>
                                        <p:tgtEl>
                                          <p:spTgt spid="26630"/>
                                        </p:tgtEl>
                                      </p:cBhvr>
                                    </p:animEffect>
                                  </p:childTnLst>
                                </p:cTn>
                              </p:par>
                              <p:par>
                                <p:cTn id="33" presetID="6" presetClass="entr" presetSubtype="16" fill="hold" nodeType="withEffect">
                                  <p:stCondLst>
                                    <p:cond delay="1000"/>
                                  </p:stCondLst>
                                  <p:childTnLst>
                                    <p:set>
                                      <p:cBhvr>
                                        <p:cTn id="34" dur="1" fill="hold">
                                          <p:stCondLst>
                                            <p:cond delay="0"/>
                                          </p:stCondLst>
                                        </p:cTn>
                                        <p:tgtEl>
                                          <p:spTgt spid="26626"/>
                                        </p:tgtEl>
                                        <p:attrNameLst>
                                          <p:attrName>style.visibility</p:attrName>
                                        </p:attrNameLst>
                                      </p:cBhvr>
                                      <p:to>
                                        <p:strVal val="visible"/>
                                      </p:to>
                                    </p:set>
                                    <p:animEffect transition="in" filter="circle(in)">
                                      <p:cBhvr>
                                        <p:cTn id="35" dur="2000"/>
                                        <p:tgtEl>
                                          <p:spTgt spid="266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8" descr="ALS44155">
            <a:extLst>
              <a:ext uri="{FF2B5EF4-FFF2-40B4-BE49-F238E27FC236}">
                <a16:creationId xmlns:a16="http://schemas.microsoft.com/office/drawing/2014/main" id="{C889CCAB-2B33-6F8D-3507-729F4D70F2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7607"/>
          <a:stretch>
            <a:fillRect/>
          </a:stretch>
        </p:blipFill>
        <p:spPr bwMode="auto">
          <a:xfrm>
            <a:off x="5638800" y="3832225"/>
            <a:ext cx="3352800" cy="289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6" name="Rectangle 6">
            <a:extLst>
              <a:ext uri="{FF2B5EF4-FFF2-40B4-BE49-F238E27FC236}">
                <a16:creationId xmlns:a16="http://schemas.microsoft.com/office/drawing/2014/main" id="{2224B022-BA65-A248-26A9-F730DF16F75A}"/>
              </a:ext>
            </a:extLst>
          </p:cNvPr>
          <p:cNvSpPr>
            <a:spLocks noChangeArrowheads="1"/>
          </p:cNvSpPr>
          <p:nvPr/>
        </p:nvSpPr>
        <p:spPr bwMode="auto">
          <a:xfrm>
            <a:off x="0" y="304800"/>
            <a:ext cx="7086600" cy="342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en-US" sz="2000" b="1" u="sng">
                <a:solidFill>
                  <a:srgbClr val="CC0000"/>
                </a:solidFill>
              </a:rPr>
              <a:t>Jane Addams</a:t>
            </a:r>
          </a:p>
          <a:p>
            <a:pPr eaLnBrk="1" hangingPunct="1">
              <a:buFontTx/>
              <a:buNone/>
            </a:pPr>
            <a:r>
              <a:rPr lang="en-US" altLang="en-US" sz="2000" b="1"/>
              <a:t>Part of the Social Gospel Movement</a:t>
            </a:r>
            <a:endParaRPr lang="en-US" altLang="en-US" sz="2000"/>
          </a:p>
          <a:p>
            <a:pPr lvl="1" eaLnBrk="1" hangingPunct="1"/>
            <a:r>
              <a:rPr lang="en-US" altLang="en-US" sz="2400" b="1"/>
              <a:t>Addams</a:t>
            </a:r>
            <a:r>
              <a:rPr lang="en-US" altLang="en-US" sz="2400"/>
              <a:t> publicized </a:t>
            </a:r>
            <a:r>
              <a:rPr lang="en-US" altLang="en-US" sz="2400" b="1"/>
              <a:t>Hull</a:t>
            </a:r>
            <a:r>
              <a:rPr lang="en-US" altLang="en-US" sz="2400"/>
              <a:t>-</a:t>
            </a:r>
            <a:r>
              <a:rPr lang="en-US" altLang="en-US" sz="2400" b="1"/>
              <a:t>House</a:t>
            </a:r>
            <a:r>
              <a:rPr lang="en-US" altLang="en-US" sz="2400"/>
              <a:t> and the causes she believed in by lecturing and </a:t>
            </a:r>
            <a:r>
              <a:rPr lang="en-US" altLang="en-US" sz="2400" b="1"/>
              <a:t>writing</a:t>
            </a:r>
            <a:r>
              <a:rPr lang="en-US" altLang="en-US" sz="2400"/>
              <a:t>. In her autobiography, </a:t>
            </a:r>
            <a:r>
              <a:rPr lang="en-US" altLang="en-US" sz="2400" b="1"/>
              <a:t>20 Years at Hull</a:t>
            </a:r>
            <a:r>
              <a:rPr lang="en-US" altLang="en-US" sz="2400"/>
              <a:t>-</a:t>
            </a:r>
            <a:r>
              <a:rPr lang="en-US" altLang="en-US" sz="2400" b="1"/>
              <a:t>House</a:t>
            </a:r>
            <a:r>
              <a:rPr lang="en-US" altLang="en-US" sz="2400"/>
              <a:t> (1910), she argued that society should both respect the values and traditions of immigrants and help the newcomers adjust to American institutions.  She voice her opposition to the political corruption (The Machine) of her day.</a:t>
            </a:r>
          </a:p>
          <a:p>
            <a:pPr lvl="1" eaLnBrk="1" hangingPunct="1"/>
            <a:r>
              <a:rPr lang="en-US" altLang="en-US" sz="1800">
                <a:hlinkClick r:id="rId3"/>
              </a:rPr>
              <a:t>https://www.history.com/topics/womens-history/jane-addams</a:t>
            </a:r>
            <a:endParaRPr lang="en-US" altLang="en-US" sz="1800"/>
          </a:p>
        </p:txBody>
      </p:sp>
      <p:pic>
        <p:nvPicPr>
          <p:cNvPr id="26628" name="Picture 7" descr="Addams jane">
            <a:extLst>
              <a:ext uri="{FF2B5EF4-FFF2-40B4-BE49-F238E27FC236}">
                <a16:creationId xmlns:a16="http://schemas.microsoft.com/office/drawing/2014/main" id="{4D86429F-D5B9-1985-5BFC-B20A48E97D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5200" y="152400"/>
            <a:ext cx="1652588" cy="274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Rectangle 9">
            <a:extLst>
              <a:ext uri="{FF2B5EF4-FFF2-40B4-BE49-F238E27FC236}">
                <a16:creationId xmlns:a16="http://schemas.microsoft.com/office/drawing/2014/main" id="{6B2F0985-20BE-DAFA-D2B3-0C6E0505473A}"/>
              </a:ext>
            </a:extLst>
          </p:cNvPr>
          <p:cNvSpPr>
            <a:spLocks noChangeArrowheads="1"/>
          </p:cNvSpPr>
          <p:nvPr/>
        </p:nvSpPr>
        <p:spPr bwMode="auto">
          <a:xfrm>
            <a:off x="0" y="0"/>
            <a:ext cx="7391400" cy="40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a:solidFill>
                  <a:schemeClr val="tx2"/>
                </a:solidFill>
              </a:rPr>
              <a:t>Social Reformers</a:t>
            </a:r>
          </a:p>
        </p:txBody>
      </p:sp>
      <p:pic>
        <p:nvPicPr>
          <p:cNvPr id="26630" name="Picture 6">
            <a:extLst>
              <a:ext uri="{FF2B5EF4-FFF2-40B4-BE49-F238E27FC236}">
                <a16:creationId xmlns:a16="http://schemas.microsoft.com/office/drawing/2014/main" id="{09E27729-62AD-625C-00AE-F1A75FD96C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13" y="4954588"/>
            <a:ext cx="3303587" cy="186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withEffect">
                                  <p:stCondLst>
                                    <p:cond delay="0"/>
                                  </p:stCondLst>
                                  <p:childTnLst>
                                    <p:set>
                                      <p:cBhvr>
                                        <p:cTn id="6" dur="1" fill="hold">
                                          <p:stCondLst>
                                            <p:cond delay="0"/>
                                          </p:stCondLst>
                                        </p:cTn>
                                        <p:tgtEl>
                                          <p:spTgt spid="26629">
                                            <p:txEl>
                                              <p:pRg st="0" end="0"/>
                                            </p:txEl>
                                          </p:spTgt>
                                        </p:tgtEl>
                                        <p:attrNameLst>
                                          <p:attrName>style.visibility</p:attrName>
                                        </p:attrNameLst>
                                      </p:cBhvr>
                                      <p:to>
                                        <p:strVal val="visible"/>
                                      </p:to>
                                    </p:set>
                                    <p:anim calcmode="lin" valueType="num">
                                      <p:cBhvr additive="base">
                                        <p:cTn id="7" dur="500" fill="hold"/>
                                        <p:tgtEl>
                                          <p:spTgt spid="2662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6629">
                                            <p:txEl>
                                              <p:pRg st="0" end="0"/>
                                            </p:txEl>
                                          </p:spTgt>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 presetClass="entr" presetSubtype="8" fill="hold" nodeType="afterEffect">
                                  <p:stCondLst>
                                    <p:cond delay="0"/>
                                  </p:stCondLst>
                                  <p:childTnLst>
                                    <p:set>
                                      <p:cBhvr>
                                        <p:cTn id="11" dur="1" fill="hold">
                                          <p:stCondLst>
                                            <p:cond delay="0"/>
                                          </p:stCondLst>
                                        </p:cTn>
                                        <p:tgtEl>
                                          <p:spTgt spid="5126">
                                            <p:txEl>
                                              <p:pRg st="0" end="0"/>
                                            </p:txEl>
                                          </p:spTgt>
                                        </p:tgtEl>
                                        <p:attrNameLst>
                                          <p:attrName>style.visibility</p:attrName>
                                        </p:attrNameLst>
                                      </p:cBhvr>
                                      <p:to>
                                        <p:strVal val="visible"/>
                                      </p:to>
                                    </p:set>
                                    <p:anim calcmode="lin" valueType="num">
                                      <p:cBhvr additive="base">
                                        <p:cTn id="12" dur="500" fill="hold"/>
                                        <p:tgtEl>
                                          <p:spTgt spid="5126">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5126">
                                            <p:txEl>
                                              <p:pRg st="0" end="0"/>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nodeType="afterEffect">
                                  <p:stCondLst>
                                    <p:cond delay="0"/>
                                  </p:stCondLst>
                                  <p:childTnLst>
                                    <p:set>
                                      <p:cBhvr>
                                        <p:cTn id="16" dur="1" fill="hold">
                                          <p:stCondLst>
                                            <p:cond delay="0"/>
                                          </p:stCondLst>
                                        </p:cTn>
                                        <p:tgtEl>
                                          <p:spTgt spid="5126">
                                            <p:txEl>
                                              <p:pRg st="1" end="1"/>
                                            </p:txEl>
                                          </p:spTgt>
                                        </p:tgtEl>
                                        <p:attrNameLst>
                                          <p:attrName>style.visibility</p:attrName>
                                        </p:attrNameLst>
                                      </p:cBhvr>
                                      <p:to>
                                        <p:strVal val="visible"/>
                                      </p:to>
                                    </p:set>
                                    <p:anim calcmode="lin" valueType="num">
                                      <p:cBhvr additive="base">
                                        <p:cTn id="17" dur="500" fill="hold"/>
                                        <p:tgtEl>
                                          <p:spTgt spid="5126">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5126">
                                            <p:txEl>
                                              <p:pRg st="1" end="1"/>
                                            </p:txEl>
                                          </p:spTgt>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500"/>
                            </p:stCondLst>
                            <p:childTnLst>
                              <p:par>
                                <p:cTn id="20" presetID="2" presetClass="entr" presetSubtype="8" fill="hold" nodeType="afterEffect">
                                  <p:stCondLst>
                                    <p:cond delay="0"/>
                                  </p:stCondLst>
                                  <p:childTnLst>
                                    <p:set>
                                      <p:cBhvr>
                                        <p:cTn id="21" dur="1" fill="hold">
                                          <p:stCondLst>
                                            <p:cond delay="0"/>
                                          </p:stCondLst>
                                        </p:cTn>
                                        <p:tgtEl>
                                          <p:spTgt spid="5126">
                                            <p:txEl>
                                              <p:pRg st="2" end="2"/>
                                            </p:txEl>
                                          </p:spTgt>
                                        </p:tgtEl>
                                        <p:attrNameLst>
                                          <p:attrName>style.visibility</p:attrName>
                                        </p:attrNameLst>
                                      </p:cBhvr>
                                      <p:to>
                                        <p:strVal val="visible"/>
                                      </p:to>
                                    </p:set>
                                    <p:anim calcmode="lin" valueType="num">
                                      <p:cBhvr additive="base">
                                        <p:cTn id="22" dur="500" fill="hold"/>
                                        <p:tgtEl>
                                          <p:spTgt spid="5126">
                                            <p:txEl>
                                              <p:pRg st="2" end="2"/>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5126">
                                            <p:txEl>
                                              <p:pRg st="2" end="2"/>
                                            </p:txEl>
                                          </p:spTgt>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2000"/>
                            </p:stCondLst>
                            <p:childTnLst>
                              <p:par>
                                <p:cTn id="25" presetID="2" presetClass="entr" presetSubtype="8" fill="hold" nodeType="afterEffect">
                                  <p:stCondLst>
                                    <p:cond delay="0"/>
                                  </p:stCondLst>
                                  <p:childTnLst>
                                    <p:set>
                                      <p:cBhvr>
                                        <p:cTn id="26" dur="1" fill="hold">
                                          <p:stCondLst>
                                            <p:cond delay="0"/>
                                          </p:stCondLst>
                                        </p:cTn>
                                        <p:tgtEl>
                                          <p:spTgt spid="5126">
                                            <p:txEl>
                                              <p:pRg st="3" end="3"/>
                                            </p:txEl>
                                          </p:spTgt>
                                        </p:tgtEl>
                                        <p:attrNameLst>
                                          <p:attrName>style.visibility</p:attrName>
                                        </p:attrNameLst>
                                      </p:cBhvr>
                                      <p:to>
                                        <p:strVal val="visible"/>
                                      </p:to>
                                    </p:set>
                                    <p:anim calcmode="lin" valueType="num">
                                      <p:cBhvr additive="base">
                                        <p:cTn id="27" dur="500" fill="hold"/>
                                        <p:tgtEl>
                                          <p:spTgt spid="5126">
                                            <p:txEl>
                                              <p:pRg st="3" end="3"/>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5126">
                                            <p:txEl>
                                              <p:pRg st="3" end="3"/>
                                            </p:txEl>
                                          </p:spTgt>
                                        </p:tgtEl>
                                        <p:attrNameLst>
                                          <p:attrName>ppt_y</p:attrName>
                                        </p:attrNameLst>
                                      </p:cBhvr>
                                      <p:tavLst>
                                        <p:tav tm="0">
                                          <p:val>
                                            <p:strVal val="#ppt_y"/>
                                          </p:val>
                                        </p:tav>
                                        <p:tav tm="100000">
                                          <p:val>
                                            <p:strVal val="#ppt_y"/>
                                          </p:val>
                                        </p:tav>
                                      </p:tavLst>
                                    </p:anim>
                                  </p:childTnLst>
                                </p:cTn>
                              </p:par>
                              <p:par>
                                <p:cTn id="29" presetID="6" presetClass="entr" presetSubtype="16" fill="hold" nodeType="withEffect">
                                  <p:stCondLst>
                                    <p:cond delay="0"/>
                                  </p:stCondLst>
                                  <p:childTnLst>
                                    <p:set>
                                      <p:cBhvr>
                                        <p:cTn id="30" dur="1" fill="hold">
                                          <p:stCondLst>
                                            <p:cond delay="0"/>
                                          </p:stCondLst>
                                        </p:cTn>
                                        <p:tgtEl>
                                          <p:spTgt spid="26628"/>
                                        </p:tgtEl>
                                        <p:attrNameLst>
                                          <p:attrName>style.visibility</p:attrName>
                                        </p:attrNameLst>
                                      </p:cBhvr>
                                      <p:to>
                                        <p:strVal val="visible"/>
                                      </p:to>
                                    </p:set>
                                    <p:animEffect transition="in" filter="circle(in)">
                                      <p:cBhvr>
                                        <p:cTn id="31" dur="2000"/>
                                        <p:tgtEl>
                                          <p:spTgt spid="26628"/>
                                        </p:tgtEl>
                                      </p:cBhvr>
                                    </p:animEffect>
                                  </p:childTnLst>
                                </p:cTn>
                              </p:par>
                              <p:par>
                                <p:cTn id="32" presetID="6" presetClass="entr" presetSubtype="16" fill="hold" nodeType="withEffect">
                                  <p:stCondLst>
                                    <p:cond delay="1000"/>
                                  </p:stCondLst>
                                  <p:childTnLst>
                                    <p:set>
                                      <p:cBhvr>
                                        <p:cTn id="33" dur="1" fill="hold">
                                          <p:stCondLst>
                                            <p:cond delay="0"/>
                                          </p:stCondLst>
                                        </p:cTn>
                                        <p:tgtEl>
                                          <p:spTgt spid="26630"/>
                                        </p:tgtEl>
                                        <p:attrNameLst>
                                          <p:attrName>style.visibility</p:attrName>
                                        </p:attrNameLst>
                                      </p:cBhvr>
                                      <p:to>
                                        <p:strVal val="visible"/>
                                      </p:to>
                                    </p:set>
                                    <p:animEffect transition="in" filter="circle(in)">
                                      <p:cBhvr>
                                        <p:cTn id="34" dur="2000"/>
                                        <p:tgtEl>
                                          <p:spTgt spid="26630"/>
                                        </p:tgtEl>
                                      </p:cBhvr>
                                    </p:animEffect>
                                  </p:childTnLst>
                                </p:cTn>
                              </p:par>
                              <p:par>
                                <p:cTn id="35" presetID="6" presetClass="entr" presetSubtype="16" fill="hold" nodeType="withEffect">
                                  <p:stCondLst>
                                    <p:cond delay="1000"/>
                                  </p:stCondLst>
                                  <p:childTnLst>
                                    <p:set>
                                      <p:cBhvr>
                                        <p:cTn id="36" dur="1" fill="hold">
                                          <p:stCondLst>
                                            <p:cond delay="0"/>
                                          </p:stCondLst>
                                        </p:cTn>
                                        <p:tgtEl>
                                          <p:spTgt spid="26626"/>
                                        </p:tgtEl>
                                        <p:attrNameLst>
                                          <p:attrName>style.visibility</p:attrName>
                                        </p:attrNameLst>
                                      </p:cBhvr>
                                      <p:to>
                                        <p:strVal val="visible"/>
                                      </p:to>
                                    </p:set>
                                    <p:animEffect transition="in" filter="circle(in)">
                                      <p:cBhvr>
                                        <p:cTn id="37" dur="2000"/>
                                        <p:tgtEl>
                                          <p:spTgt spid="266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a:extLst>
              <a:ext uri="{FF2B5EF4-FFF2-40B4-BE49-F238E27FC236}">
                <a16:creationId xmlns:a16="http://schemas.microsoft.com/office/drawing/2014/main" id="{362681FC-DB7E-80E7-30FE-F7EDAAE52C16}"/>
              </a:ext>
            </a:extLst>
          </p:cNvPr>
          <p:cNvSpPr>
            <a:spLocks noGrp="1" noChangeArrowheads="1"/>
          </p:cNvSpPr>
          <p:nvPr>
            <p:ph type="title"/>
          </p:nvPr>
        </p:nvSpPr>
        <p:spPr>
          <a:xfrm>
            <a:off x="1371600" y="0"/>
            <a:ext cx="5867400" cy="609600"/>
          </a:xfrm>
        </p:spPr>
        <p:txBody>
          <a:bodyPr/>
          <a:lstStyle/>
          <a:p>
            <a:r>
              <a:rPr lang="en-US" altLang="en-US" sz="2800" b="1"/>
              <a:t>Jane Addams- Social Activist</a:t>
            </a:r>
          </a:p>
        </p:txBody>
      </p:sp>
      <p:sp>
        <p:nvSpPr>
          <p:cNvPr id="48131" name="TextBox 4">
            <a:extLst>
              <a:ext uri="{FF2B5EF4-FFF2-40B4-BE49-F238E27FC236}">
                <a16:creationId xmlns:a16="http://schemas.microsoft.com/office/drawing/2014/main" id="{3ACA06BB-6279-4E3C-A1EC-128DB5324C60}"/>
              </a:ext>
            </a:extLst>
          </p:cNvPr>
          <p:cNvSpPr txBox="1">
            <a:spLocks noChangeArrowheads="1"/>
          </p:cNvSpPr>
          <p:nvPr/>
        </p:nvSpPr>
        <p:spPr bwMode="auto">
          <a:xfrm>
            <a:off x="0" y="762000"/>
            <a:ext cx="76962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t>Addams believed that many of the services provided to urban immigrant communities by political leaders represented corruption to be fought against and stopped by political reform movements.  </a:t>
            </a:r>
          </a:p>
        </p:txBody>
      </p:sp>
      <p:pic>
        <p:nvPicPr>
          <p:cNvPr id="48132" name="Picture 5">
            <a:extLst>
              <a:ext uri="{FF2B5EF4-FFF2-40B4-BE49-F238E27FC236}">
                <a16:creationId xmlns:a16="http://schemas.microsoft.com/office/drawing/2014/main" id="{8B2EF6C3-2550-0465-F512-987F248DE0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6200" y="17463"/>
            <a:ext cx="1449388"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3" name="TextBox 7">
            <a:extLst>
              <a:ext uri="{FF2B5EF4-FFF2-40B4-BE49-F238E27FC236}">
                <a16:creationId xmlns:a16="http://schemas.microsoft.com/office/drawing/2014/main" id="{BEA20376-2D62-B8E1-190B-04CC6FC3B233}"/>
              </a:ext>
            </a:extLst>
          </p:cNvPr>
          <p:cNvSpPr txBox="1">
            <a:spLocks noChangeArrowheads="1"/>
          </p:cNvSpPr>
          <p:nvPr/>
        </p:nvSpPr>
        <p:spPr bwMode="auto">
          <a:xfrm>
            <a:off x="0" y="2559050"/>
            <a:ext cx="91805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t>Addams undermined the social service and political patronage system that immigrants relied upon by providing social services away from the political corruption of city politics</a:t>
            </a:r>
          </a:p>
        </p:txBody>
      </p:sp>
      <p:sp>
        <p:nvSpPr>
          <p:cNvPr id="48134" name="TextBox 9">
            <a:extLst>
              <a:ext uri="{FF2B5EF4-FFF2-40B4-BE49-F238E27FC236}">
                <a16:creationId xmlns:a16="http://schemas.microsoft.com/office/drawing/2014/main" id="{A53C4816-C987-6398-2261-3A932FDB3FAB}"/>
              </a:ext>
            </a:extLst>
          </p:cNvPr>
          <p:cNvSpPr txBox="1">
            <a:spLocks noChangeArrowheads="1"/>
          </p:cNvSpPr>
          <p:nvPr/>
        </p:nvSpPr>
        <p:spPr bwMode="auto">
          <a:xfrm>
            <a:off x="9525" y="4038600"/>
            <a:ext cx="91344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t>Addams sought to exercise social control by cleaning up urban</a:t>
            </a:r>
          </a:p>
          <a:p>
            <a:pPr>
              <a:spcBef>
                <a:spcPct val="0"/>
              </a:spcBef>
              <a:buFontTx/>
              <a:buNone/>
            </a:pPr>
            <a:r>
              <a:rPr lang="en-US" altLang="en-US" sz="2400"/>
              <a:t>political machines and uplifting immigrants by Americanizing them</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Box 4">
            <a:extLst>
              <a:ext uri="{FF2B5EF4-FFF2-40B4-BE49-F238E27FC236}">
                <a16:creationId xmlns:a16="http://schemas.microsoft.com/office/drawing/2014/main" id="{F317BE8C-A9C9-E984-7C2C-8B534F93D972}"/>
              </a:ext>
            </a:extLst>
          </p:cNvPr>
          <p:cNvSpPr txBox="1">
            <a:spLocks noChangeArrowheads="1"/>
          </p:cNvSpPr>
          <p:nvPr/>
        </p:nvSpPr>
        <p:spPr bwMode="auto">
          <a:xfrm>
            <a:off x="0" y="533400"/>
            <a:ext cx="9144000" cy="458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dirty="0"/>
              <a:t>The Settlement [at Hull-House] . . . is an experimental effort to aid in the solution of the social and industrial problems which are engendered [created] by the modern conditions of life in a great city. . . .</a:t>
            </a:r>
          </a:p>
          <a:p>
            <a:pPr>
              <a:spcBef>
                <a:spcPct val="0"/>
              </a:spcBef>
              <a:buFontTx/>
              <a:buNone/>
            </a:pPr>
            <a:endParaRPr lang="en-US" altLang="en-US" sz="2000" dirty="0"/>
          </a:p>
          <a:p>
            <a:pPr>
              <a:spcBef>
                <a:spcPct val="0"/>
              </a:spcBef>
              <a:buFontTx/>
              <a:buNone/>
            </a:pPr>
            <a:r>
              <a:rPr lang="en-US" altLang="en-US" sz="2000" dirty="0"/>
              <a:t>It must be grounded in a philosophy whose foundation is on the solidarity of the human race, a philosophy which will not waver. . . .</a:t>
            </a:r>
          </a:p>
          <a:p>
            <a:pPr>
              <a:spcBef>
                <a:spcPct val="0"/>
              </a:spcBef>
              <a:buFontTx/>
              <a:buNone/>
            </a:pPr>
            <a:endParaRPr lang="en-US" altLang="en-US" sz="2000" dirty="0"/>
          </a:p>
          <a:p>
            <a:pPr>
              <a:spcBef>
                <a:spcPct val="0"/>
              </a:spcBef>
              <a:buFontTx/>
              <a:buNone/>
            </a:pPr>
            <a:r>
              <a:rPr lang="en-US" altLang="en-US" sz="2000" dirty="0"/>
              <a:t>The highest moralists have taught that without the advance and improvement of the whole, no man can hope for any lasting improvement in his own moral or material individual condition; and that the subjective necessity for Social Settlements is therefore identical with that necessity, which urges us on toward social and individual salvation.</a:t>
            </a:r>
          </a:p>
          <a:p>
            <a:pPr>
              <a:spcBef>
                <a:spcPct val="0"/>
              </a:spcBef>
              <a:buFontTx/>
              <a:buNone/>
            </a:pPr>
            <a:endParaRPr lang="en-US" altLang="en-US" sz="2000" dirty="0"/>
          </a:p>
          <a:p>
            <a:pPr algn="r">
              <a:spcBef>
                <a:spcPct val="0"/>
              </a:spcBef>
              <a:buFontTx/>
              <a:buNone/>
            </a:pPr>
            <a:r>
              <a:rPr lang="en-US" altLang="en-US" sz="1600" b="1" i="1" dirty="0"/>
              <a:t>Jane Addams, 1892 speech at the School of Applied Ethics in Massachusetts, reprinted in her 1910 memoir Twenty Years at Hull-House.</a:t>
            </a:r>
          </a:p>
        </p:txBody>
      </p:sp>
      <p:sp>
        <p:nvSpPr>
          <p:cNvPr id="2" name="TextBox 1">
            <a:extLst>
              <a:ext uri="{FF2B5EF4-FFF2-40B4-BE49-F238E27FC236}">
                <a16:creationId xmlns:a16="http://schemas.microsoft.com/office/drawing/2014/main" id="{01A78012-D497-F424-082E-BCCF2B570D3D}"/>
              </a:ext>
            </a:extLst>
          </p:cNvPr>
          <p:cNvSpPr txBox="1"/>
          <p:nvPr/>
        </p:nvSpPr>
        <p:spPr>
          <a:xfrm>
            <a:off x="228600" y="5486400"/>
            <a:ext cx="8756756" cy="461665"/>
          </a:xfrm>
          <a:prstGeom prst="rect">
            <a:avLst/>
          </a:prstGeom>
          <a:noFill/>
        </p:spPr>
        <p:txBody>
          <a:bodyPr wrap="none" rtlCol="0">
            <a:spAutoFit/>
          </a:bodyPr>
          <a:lstStyle/>
          <a:p>
            <a:r>
              <a:rPr lang="en-US" b="1" dirty="0"/>
              <a:t>HIPP this document- describe the content of the document</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Picture 3">
            <a:extLst>
              <a:ext uri="{FF2B5EF4-FFF2-40B4-BE49-F238E27FC236}">
                <a16:creationId xmlns:a16="http://schemas.microsoft.com/office/drawing/2014/main" id="{15063DD0-85ED-FE0D-7837-72EE7579A689}"/>
              </a:ext>
            </a:extLst>
          </p:cNvPr>
          <p:cNvSpPr>
            <a:spLocks noChangeAspect="1" noChangeArrowheads="1"/>
          </p:cNvSpPr>
          <p:nvPr/>
        </p:nvSpPr>
        <p:spPr bwMode="auto">
          <a:xfrm>
            <a:off x="1447800" y="33338"/>
            <a:ext cx="5976938"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p>
        </p:txBody>
      </p:sp>
      <p:sp>
        <p:nvSpPr>
          <p:cNvPr id="50179" name="Rectangle 4">
            <a:extLst>
              <a:ext uri="{FF2B5EF4-FFF2-40B4-BE49-F238E27FC236}">
                <a16:creationId xmlns:a16="http://schemas.microsoft.com/office/drawing/2014/main" id="{29086112-C45F-BAC8-49A1-EA13641094BC}"/>
              </a:ext>
            </a:extLst>
          </p:cNvPr>
          <p:cNvSpPr>
            <a:spLocks noChangeArrowheads="1"/>
          </p:cNvSpPr>
          <p:nvPr/>
        </p:nvSpPr>
        <p:spPr bwMode="auto">
          <a:xfrm>
            <a:off x="76200" y="3886200"/>
            <a:ext cx="90678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latin typeface="Calibri" panose="020F0502020204030204" pitchFamily="34" charset="0"/>
              </a:rPr>
              <a:t>The picture above shows Jane Adams with some of the children being served by Hull House in Chicago, Illinois. What goal of the Progressive Era is represented by this image and the existence of Hull House?</a:t>
            </a:r>
          </a:p>
          <a:p>
            <a:pPr>
              <a:spcBef>
                <a:spcPct val="0"/>
              </a:spcBef>
              <a:buFontTx/>
              <a:buNone/>
            </a:pPr>
            <a:r>
              <a:rPr lang="en-US" altLang="en-US" sz="2400" b="1">
                <a:latin typeface="Calibri-Bold"/>
              </a:rPr>
              <a:t>A. Fostering efficiency</a:t>
            </a:r>
          </a:p>
          <a:p>
            <a:pPr>
              <a:spcBef>
                <a:spcPct val="0"/>
              </a:spcBef>
              <a:buFontTx/>
              <a:buNone/>
            </a:pPr>
            <a:r>
              <a:rPr lang="en-US" altLang="en-US" sz="2400" b="1">
                <a:latin typeface="Calibri-Bold"/>
              </a:rPr>
              <a:t>B. Protecting social welfare</a:t>
            </a:r>
          </a:p>
          <a:p>
            <a:pPr>
              <a:spcBef>
                <a:spcPct val="0"/>
              </a:spcBef>
              <a:buFontTx/>
              <a:buNone/>
            </a:pPr>
            <a:r>
              <a:rPr lang="en-US" altLang="en-US" sz="2400" b="1">
                <a:latin typeface="Calibri-Bold"/>
              </a:rPr>
              <a:t>C. Creating economic reform</a:t>
            </a:r>
          </a:p>
          <a:p>
            <a:pPr>
              <a:spcBef>
                <a:spcPct val="0"/>
              </a:spcBef>
              <a:buFontTx/>
              <a:buNone/>
            </a:pPr>
            <a:r>
              <a:rPr lang="en-US" altLang="en-US" sz="2400" b="1">
                <a:latin typeface="Calibri-Bold"/>
              </a:rPr>
              <a:t>D. Promoting moral improvement</a:t>
            </a:r>
            <a:endParaRPr lang="en-US" altLang="en-US" sz="2400"/>
          </a:p>
        </p:txBody>
      </p:sp>
      <p:sp>
        <p:nvSpPr>
          <p:cNvPr id="6" name="Oval 5">
            <a:extLst>
              <a:ext uri="{FF2B5EF4-FFF2-40B4-BE49-F238E27FC236}">
                <a16:creationId xmlns:a16="http://schemas.microsoft.com/office/drawing/2014/main" id="{9BD93AFD-4FB6-4DE1-EBD4-267DFAE45CC9}"/>
              </a:ext>
            </a:extLst>
          </p:cNvPr>
          <p:cNvSpPr>
            <a:spLocks noChangeArrowheads="1"/>
          </p:cNvSpPr>
          <p:nvPr/>
        </p:nvSpPr>
        <p:spPr bwMode="auto">
          <a:xfrm>
            <a:off x="76200" y="5410200"/>
            <a:ext cx="381000" cy="381000"/>
          </a:xfrm>
          <a:prstGeom prst="ellipse">
            <a:avLst/>
          </a:prstGeom>
          <a:noFill/>
          <a:ln w="2540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en-US" altLang="en-US" sz="2400"/>
          </a:p>
        </p:txBody>
      </p:sp>
      <p:pic>
        <p:nvPicPr>
          <p:cNvPr id="50181" name="Picture 1">
            <a:extLst>
              <a:ext uri="{FF2B5EF4-FFF2-40B4-BE49-F238E27FC236}">
                <a16:creationId xmlns:a16="http://schemas.microsoft.com/office/drawing/2014/main" id="{27359887-325D-8724-3990-7D8A6D8809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0"/>
            <a:ext cx="76200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2">
            <a:extLst>
              <a:ext uri="{FF2B5EF4-FFF2-40B4-BE49-F238E27FC236}">
                <a16:creationId xmlns:a16="http://schemas.microsoft.com/office/drawing/2014/main" id="{658BE993-E56E-3BCE-74EB-5D025D7B0DC6}"/>
              </a:ext>
            </a:extLst>
          </p:cNvPr>
          <p:cNvSpPr>
            <a:spLocks noGrp="1" noChangeArrowheads="1"/>
          </p:cNvSpPr>
          <p:nvPr>
            <p:ph type="title"/>
          </p:nvPr>
        </p:nvSpPr>
        <p:spPr>
          <a:xfrm>
            <a:off x="0" y="63500"/>
            <a:ext cx="6858000" cy="990600"/>
          </a:xfrm>
        </p:spPr>
        <p:txBody>
          <a:bodyPr/>
          <a:lstStyle/>
          <a:p>
            <a:r>
              <a:rPr lang="en-US" altLang="en-US" sz="3600"/>
              <a:t>Social Reformers</a:t>
            </a:r>
          </a:p>
        </p:txBody>
      </p:sp>
      <p:sp>
        <p:nvSpPr>
          <p:cNvPr id="2" name="TextBox 1">
            <a:extLst>
              <a:ext uri="{FF2B5EF4-FFF2-40B4-BE49-F238E27FC236}">
                <a16:creationId xmlns:a16="http://schemas.microsoft.com/office/drawing/2014/main" id="{9FDB113C-4425-DCB0-BE78-021E07BB00C8}"/>
              </a:ext>
            </a:extLst>
          </p:cNvPr>
          <p:cNvSpPr txBox="1"/>
          <p:nvPr/>
        </p:nvSpPr>
        <p:spPr>
          <a:xfrm>
            <a:off x="152400" y="990600"/>
            <a:ext cx="5486400" cy="1471613"/>
          </a:xfrm>
          <a:prstGeom prst="rect">
            <a:avLst/>
          </a:prstGeom>
          <a:noFill/>
        </p:spPr>
        <p:txBody>
          <a:bodyPr>
            <a:spAutoFit/>
          </a:bodyPr>
          <a:lstStyle/>
          <a:p>
            <a:pPr algn="ctr" eaLnBrk="1" hangingPunct="1">
              <a:spcBef>
                <a:spcPct val="20000"/>
              </a:spcBef>
              <a:defRPr/>
            </a:pPr>
            <a:r>
              <a:rPr lang="en-US" sz="2800" b="1" u="sng" dirty="0">
                <a:solidFill>
                  <a:srgbClr val="FF0000"/>
                </a:solidFill>
                <a:latin typeface="Arial" charset="0"/>
              </a:rPr>
              <a:t>Anti-Defamation League</a:t>
            </a:r>
          </a:p>
          <a:p>
            <a:pPr marL="457200" indent="-457200" eaLnBrk="1" hangingPunct="1">
              <a:spcBef>
                <a:spcPct val="20000"/>
              </a:spcBef>
              <a:buFont typeface="Arial" pitchFamily="34" charset="0"/>
              <a:buChar char="•"/>
              <a:defRPr/>
            </a:pPr>
            <a:r>
              <a:rPr lang="en-US" sz="2800" dirty="0">
                <a:latin typeface="Arial" charset="0"/>
              </a:rPr>
              <a:t>Jewish organization opposed to religious prejudice.</a:t>
            </a:r>
          </a:p>
        </p:txBody>
      </p:sp>
      <p:pic>
        <p:nvPicPr>
          <p:cNvPr id="51204" name="Picture 2">
            <a:extLst>
              <a:ext uri="{FF2B5EF4-FFF2-40B4-BE49-F238E27FC236}">
                <a16:creationId xmlns:a16="http://schemas.microsoft.com/office/drawing/2014/main" id="{6EEC1668-22DE-476D-A24F-948FB0329E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2209800"/>
            <a:ext cx="4275138" cy="444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4">
            <a:extLst>
              <a:ext uri="{FF2B5EF4-FFF2-40B4-BE49-F238E27FC236}">
                <a16:creationId xmlns:a16="http://schemas.microsoft.com/office/drawing/2014/main" id="{014D3B2E-DEEC-0764-8A28-10CC405365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223838"/>
            <a:ext cx="1641475"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Picture 6">
            <a:extLst>
              <a:ext uri="{FF2B5EF4-FFF2-40B4-BE49-F238E27FC236}">
                <a16:creationId xmlns:a16="http://schemas.microsoft.com/office/drawing/2014/main" id="{604CE104-5766-F632-BBE7-D32360F57D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3333750"/>
            <a:ext cx="41910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a:extLst>
              <a:ext uri="{FF2B5EF4-FFF2-40B4-BE49-F238E27FC236}">
                <a16:creationId xmlns:a16="http://schemas.microsoft.com/office/drawing/2014/main" id="{D74F5572-4714-97BB-2159-4A44710640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2228850"/>
            <a:ext cx="4275138" cy="444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a:extLst>
              <a:ext uri="{FF2B5EF4-FFF2-40B4-BE49-F238E27FC236}">
                <a16:creationId xmlns:a16="http://schemas.microsoft.com/office/drawing/2014/main" id="{DADA1C24-199D-52D8-7CA3-628EAAFFD6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3352800"/>
            <a:ext cx="41910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withEffect">
                                  <p:stCondLst>
                                    <p:cond delay="0"/>
                                  </p:stCondLst>
                                  <p:childTnLst>
                                    <p:set>
                                      <p:cBhvr>
                                        <p:cTn id="6" dur="1" fill="hold">
                                          <p:stCondLst>
                                            <p:cond delay="0"/>
                                          </p:stCondLst>
                                        </p:cTn>
                                        <p:tgtEl>
                                          <p:spTgt spid="30722"/>
                                        </p:tgtEl>
                                        <p:attrNameLst>
                                          <p:attrName>style.visibility</p:attrName>
                                        </p:attrNameLst>
                                      </p:cBhvr>
                                      <p:to>
                                        <p:strVal val="visible"/>
                                      </p:to>
                                    </p:set>
                                    <p:anim calcmode="lin" valueType="num">
                                      <p:cBhvr additive="base">
                                        <p:cTn id="7" dur="500" fill="hold"/>
                                        <p:tgtEl>
                                          <p:spTgt spid="30722"/>
                                        </p:tgtEl>
                                        <p:attrNameLst>
                                          <p:attrName>ppt_x</p:attrName>
                                        </p:attrNameLst>
                                      </p:cBhvr>
                                      <p:tavLst>
                                        <p:tav tm="0">
                                          <p:val>
                                            <p:strVal val="#ppt_x"/>
                                          </p:val>
                                        </p:tav>
                                        <p:tav tm="100000">
                                          <p:val>
                                            <p:strVal val="#ppt_x"/>
                                          </p:val>
                                        </p:tav>
                                      </p:tavLst>
                                    </p:anim>
                                    <p:anim calcmode="lin" valueType="num">
                                      <p:cBhvr additive="base">
                                        <p:cTn id="8" dur="500" fill="hold"/>
                                        <p:tgtEl>
                                          <p:spTgt spid="30722"/>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 presetClass="entr" presetSubtype="8" fill="hold" nodeType="after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 calcmode="lin" valueType="num">
                                      <p:cBhvr additive="base">
                                        <p:cTn id="12"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2" presetClass="entr" presetSubtype="8" fill="hold" nodeType="after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left)">
                                      <p:cBhvr>
                                        <p:cTn id="17" dur="500"/>
                                        <p:tgtEl>
                                          <p:spTgt spid="2">
                                            <p:txEl>
                                              <p:pRg st="1" end="1"/>
                                            </p:txEl>
                                          </p:spTgt>
                                        </p:tgtEl>
                                      </p:cBhvr>
                                    </p:animEffect>
                                  </p:childTnLst>
                                </p:cTn>
                              </p:par>
                              <p:par>
                                <p:cTn id="18" presetID="6" presetClass="entr" presetSubtype="16" fill="hold" nodeType="withEffect">
                                  <p:stCondLst>
                                    <p:cond delay="0"/>
                                  </p:stCondLst>
                                  <p:childTnLst>
                                    <p:set>
                                      <p:cBhvr>
                                        <p:cTn id="19" dur="1" fill="hold">
                                          <p:stCondLst>
                                            <p:cond delay="0"/>
                                          </p:stCondLst>
                                        </p:cTn>
                                        <p:tgtEl>
                                          <p:spTgt spid="30725"/>
                                        </p:tgtEl>
                                        <p:attrNameLst>
                                          <p:attrName>style.visibility</p:attrName>
                                        </p:attrNameLst>
                                      </p:cBhvr>
                                      <p:to>
                                        <p:strVal val="visible"/>
                                      </p:to>
                                    </p:set>
                                    <p:animEffect transition="in" filter="circle(in)">
                                      <p:cBhvr>
                                        <p:cTn id="20" dur="2000"/>
                                        <p:tgtEl>
                                          <p:spTgt spid="30725"/>
                                        </p:tgtEl>
                                      </p:cBhvr>
                                    </p:animEffect>
                                  </p:childTnLst>
                                </p:cTn>
                              </p:par>
                            </p:childTnLst>
                          </p:cTn>
                        </p:par>
                        <p:par>
                          <p:cTn id="21" fill="hold" nodeType="afterGroup">
                            <p:stCondLst>
                              <p:cond delay="3000"/>
                            </p:stCondLst>
                            <p:childTnLst>
                              <p:par>
                                <p:cTn id="22" presetID="6" presetClass="entr" presetSubtype="16"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circle(in)">
                                      <p:cBhvr>
                                        <p:cTn id="24" dur="2000"/>
                                        <p:tgtEl>
                                          <p:spTgt spid="7"/>
                                        </p:tgtEl>
                                      </p:cBhvr>
                                    </p:animEffect>
                                  </p:childTnLst>
                                </p:cTn>
                              </p:par>
                            </p:childTnLst>
                          </p:cTn>
                        </p:par>
                        <p:par>
                          <p:cTn id="25" fill="hold" nodeType="afterGroup">
                            <p:stCondLst>
                              <p:cond delay="5000"/>
                            </p:stCondLst>
                            <p:childTnLst>
                              <p:par>
                                <p:cTn id="26" presetID="6" presetClass="entr" presetSubtype="16"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circle(in)">
                                      <p:cBhvr>
                                        <p:cTn id="2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6" name="Rectangle 12">
            <a:extLst>
              <a:ext uri="{FF2B5EF4-FFF2-40B4-BE49-F238E27FC236}">
                <a16:creationId xmlns:a16="http://schemas.microsoft.com/office/drawing/2014/main" id="{4E9BEEF2-3085-D3D1-D884-663DEA7AF0AB}"/>
              </a:ext>
            </a:extLst>
          </p:cNvPr>
          <p:cNvSpPr>
            <a:spLocks noGrp="1" noChangeArrowheads="1"/>
          </p:cNvSpPr>
          <p:nvPr>
            <p:ph type="title"/>
          </p:nvPr>
        </p:nvSpPr>
        <p:spPr>
          <a:xfrm>
            <a:off x="533400" y="0"/>
            <a:ext cx="4343400" cy="469900"/>
          </a:xfrm>
        </p:spPr>
        <p:txBody>
          <a:bodyPr/>
          <a:lstStyle/>
          <a:p>
            <a:r>
              <a:rPr lang="en-US" altLang="en-US" sz="2800" b="1"/>
              <a:t>Social Reformers</a:t>
            </a:r>
          </a:p>
        </p:txBody>
      </p:sp>
      <p:pic>
        <p:nvPicPr>
          <p:cNvPr id="29700" name="Picture 2">
            <a:extLst>
              <a:ext uri="{FF2B5EF4-FFF2-40B4-BE49-F238E27FC236}">
                <a16:creationId xmlns:a16="http://schemas.microsoft.com/office/drawing/2014/main" id="{DFEF63B7-BDEA-167C-6C3B-3F6C4B9B51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49213"/>
            <a:ext cx="2019300" cy="232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6">
            <a:extLst>
              <a:ext uri="{FF2B5EF4-FFF2-40B4-BE49-F238E27FC236}">
                <a16:creationId xmlns:a16="http://schemas.microsoft.com/office/drawing/2014/main" id="{4A4DA443-EA46-466E-8EAF-38DDFB41A0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2398713"/>
            <a:ext cx="3181350" cy="438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4">
            <a:extLst>
              <a:ext uri="{FF2B5EF4-FFF2-40B4-BE49-F238E27FC236}">
                <a16:creationId xmlns:a16="http://schemas.microsoft.com/office/drawing/2014/main" id="{77020C3D-C710-F0D2-9911-4CC5945FE3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072080">
            <a:off x="6572250" y="2514600"/>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BE0C7A3D-EC44-A2D9-C018-31141663E1C1}"/>
              </a:ext>
            </a:extLst>
          </p:cNvPr>
          <p:cNvSpPr txBox="1">
            <a:spLocks noChangeArrowheads="1"/>
          </p:cNvSpPr>
          <p:nvPr/>
        </p:nvSpPr>
        <p:spPr bwMode="auto">
          <a:xfrm>
            <a:off x="39688" y="423863"/>
            <a:ext cx="5867400" cy="637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en-US" altLang="en-US" sz="2400" b="1">
                <a:solidFill>
                  <a:srgbClr val="FF0000"/>
                </a:solidFill>
              </a:rPr>
              <a:t>Ida Bell Wells-Barnett </a:t>
            </a:r>
            <a:r>
              <a:rPr lang="en-US" altLang="en-US" sz="2400"/>
              <a:t>(July 16, 1862 – March 25, 1931) was an African-American journalist, newspaper editor, suffragist, sociologist and, with her husband, newspaper owner Ferdinand L. Barnett, an early leader in the civil rights movement. She documented lynching in the United States, showing how it was often a way to control or punish blacks who competed with whites, often under the guise of rape charges. She was active in women's rights and the women's suffrage movement, establishing several notable women's organizations. Wells was a skilled and persuasive rhetorician, and traveled internationally on lecture tours.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withEffect">
                                  <p:stCondLst>
                                    <p:cond delay="0"/>
                                  </p:stCondLst>
                                  <p:childTnLst>
                                    <p:set>
                                      <p:cBhvr>
                                        <p:cTn id="6" dur="1" fill="hold">
                                          <p:stCondLst>
                                            <p:cond delay="0"/>
                                          </p:stCondLst>
                                        </p:cTn>
                                        <p:tgtEl>
                                          <p:spTgt spid="6156"/>
                                        </p:tgtEl>
                                        <p:attrNameLst>
                                          <p:attrName>style.visibility</p:attrName>
                                        </p:attrNameLst>
                                      </p:cBhvr>
                                      <p:to>
                                        <p:strVal val="visible"/>
                                      </p:to>
                                    </p:set>
                                    <p:anim calcmode="lin" valueType="num">
                                      <p:cBhvr additive="base">
                                        <p:cTn id="7" dur="500" fill="hold"/>
                                        <p:tgtEl>
                                          <p:spTgt spid="6156"/>
                                        </p:tgtEl>
                                        <p:attrNameLst>
                                          <p:attrName>ppt_x</p:attrName>
                                        </p:attrNameLst>
                                      </p:cBhvr>
                                      <p:tavLst>
                                        <p:tav tm="0">
                                          <p:val>
                                            <p:strVal val="#ppt_x"/>
                                          </p:val>
                                        </p:tav>
                                        <p:tav tm="100000">
                                          <p:val>
                                            <p:strVal val="#ppt_x"/>
                                          </p:val>
                                        </p:tav>
                                      </p:tavLst>
                                    </p:anim>
                                    <p:anim calcmode="lin" valueType="num">
                                      <p:cBhvr additive="base">
                                        <p:cTn id="8" dur="500" fill="hold"/>
                                        <p:tgtEl>
                                          <p:spTgt spid="6156"/>
                                        </p:tgtEl>
                                        <p:attrNameLst>
                                          <p:attrName>ppt_y</p:attrName>
                                        </p:attrNameLst>
                                      </p:cBhvr>
                                      <p:tavLst>
                                        <p:tav tm="0">
                                          <p:val>
                                            <p:strVal val="0-#ppt_h/2"/>
                                          </p:val>
                                        </p:tav>
                                        <p:tav tm="100000">
                                          <p:val>
                                            <p:strVal val="#ppt_y"/>
                                          </p:val>
                                        </p:tav>
                                      </p:tavLst>
                                    </p:anim>
                                  </p:childTnLst>
                                </p:cTn>
                              </p:par>
                              <p:par>
                                <p:cTn id="9" presetID="6" presetClass="entr" presetSubtype="16" fill="hold" nodeType="withEffect">
                                  <p:stCondLst>
                                    <p:cond delay="0"/>
                                  </p:stCondLst>
                                  <p:childTnLst>
                                    <p:set>
                                      <p:cBhvr>
                                        <p:cTn id="10" dur="1" fill="hold">
                                          <p:stCondLst>
                                            <p:cond delay="0"/>
                                          </p:stCondLst>
                                        </p:cTn>
                                        <p:tgtEl>
                                          <p:spTgt spid="29700"/>
                                        </p:tgtEl>
                                        <p:attrNameLst>
                                          <p:attrName>style.visibility</p:attrName>
                                        </p:attrNameLst>
                                      </p:cBhvr>
                                      <p:to>
                                        <p:strVal val="visible"/>
                                      </p:to>
                                    </p:set>
                                    <p:animEffect transition="in" filter="circle(in)">
                                      <p:cBhvr>
                                        <p:cTn id="11" dur="2000"/>
                                        <p:tgtEl>
                                          <p:spTgt spid="29700"/>
                                        </p:tgtEl>
                                      </p:cBhvr>
                                    </p:animEffect>
                                  </p:childTnLst>
                                </p:cTn>
                              </p:par>
                            </p:childTnLst>
                          </p:cTn>
                        </p:par>
                        <p:par>
                          <p:cTn id="12" fill="hold" nodeType="afterGroup">
                            <p:stCondLst>
                              <p:cond delay="2000"/>
                            </p:stCondLst>
                            <p:childTnLst>
                              <p:par>
                                <p:cTn id="13" presetID="13" presetClass="entr" presetSubtype="32" fill="hold" nodeType="afterEffect">
                                  <p:stCondLst>
                                    <p:cond delay="0"/>
                                  </p:stCondLst>
                                  <p:childTnLst>
                                    <p:set>
                                      <p:cBhvr>
                                        <p:cTn id="14" dur="1" fill="hold">
                                          <p:stCondLst>
                                            <p:cond delay="0"/>
                                          </p:stCondLst>
                                        </p:cTn>
                                        <p:tgtEl>
                                          <p:spTgt spid="29702"/>
                                        </p:tgtEl>
                                        <p:attrNameLst>
                                          <p:attrName>style.visibility</p:attrName>
                                        </p:attrNameLst>
                                      </p:cBhvr>
                                      <p:to>
                                        <p:strVal val="visible"/>
                                      </p:to>
                                    </p:set>
                                    <p:animEffect transition="in" filter="plus(out)">
                                      <p:cBhvr>
                                        <p:cTn id="15" dur="2000"/>
                                        <p:tgtEl>
                                          <p:spTgt spid="29702"/>
                                        </p:tgtEl>
                                      </p:cBhvr>
                                    </p:animEffect>
                                  </p:childTnLst>
                                </p:cTn>
                              </p:par>
                              <p:par>
                                <p:cTn id="16" presetID="21" presetClass="entr" presetSubtype="1" fill="hold" nodeType="withEffect">
                                  <p:stCondLst>
                                    <p:cond delay="1000"/>
                                  </p:stCondLst>
                                  <p:childTnLst>
                                    <p:set>
                                      <p:cBhvr>
                                        <p:cTn id="17" dur="1" fill="hold">
                                          <p:stCondLst>
                                            <p:cond delay="0"/>
                                          </p:stCondLst>
                                        </p:cTn>
                                        <p:tgtEl>
                                          <p:spTgt spid="29701"/>
                                        </p:tgtEl>
                                        <p:attrNameLst>
                                          <p:attrName>style.visibility</p:attrName>
                                        </p:attrNameLst>
                                      </p:cBhvr>
                                      <p:to>
                                        <p:strVal val="visible"/>
                                      </p:to>
                                    </p:set>
                                    <p:animEffect transition="in" filter="wheel(1)">
                                      <p:cBhvr>
                                        <p:cTn id="18" dur="2000"/>
                                        <p:tgtEl>
                                          <p:spTgt spid="29701"/>
                                        </p:tgtEl>
                                      </p:cBhvr>
                                    </p:animEffect>
                                  </p:childTnLst>
                                </p:cTn>
                              </p:par>
                            </p:childTnLst>
                          </p:cTn>
                        </p:par>
                        <p:par>
                          <p:cTn id="19" fill="hold" nodeType="afterGroup">
                            <p:stCondLst>
                              <p:cond delay="5000"/>
                            </p:stCondLst>
                            <p:childTnLst>
                              <p:par>
                                <p:cTn id="20" presetID="2" presetClass="entr" presetSubtype="8" fill="hold" nodeType="after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 calcmode="lin" valueType="num">
                                      <p:cBhvr additive="base">
                                        <p:cTn id="22"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6" name="Rectangle 12">
            <a:extLst>
              <a:ext uri="{FF2B5EF4-FFF2-40B4-BE49-F238E27FC236}">
                <a16:creationId xmlns:a16="http://schemas.microsoft.com/office/drawing/2014/main" id="{4919A514-5AE2-5E2E-E6AC-E08F74C70936}"/>
              </a:ext>
            </a:extLst>
          </p:cNvPr>
          <p:cNvSpPr>
            <a:spLocks noGrp="1" noChangeArrowheads="1"/>
          </p:cNvSpPr>
          <p:nvPr>
            <p:ph type="title"/>
          </p:nvPr>
        </p:nvSpPr>
        <p:spPr>
          <a:xfrm>
            <a:off x="533400" y="0"/>
            <a:ext cx="4343400" cy="469900"/>
          </a:xfrm>
        </p:spPr>
        <p:txBody>
          <a:bodyPr/>
          <a:lstStyle/>
          <a:p>
            <a:r>
              <a:rPr lang="en-US" altLang="en-US" sz="2800" b="1"/>
              <a:t>Social Reformers</a:t>
            </a:r>
          </a:p>
        </p:txBody>
      </p:sp>
      <p:sp>
        <p:nvSpPr>
          <p:cNvPr id="2" name="TextBox 1">
            <a:extLst>
              <a:ext uri="{FF2B5EF4-FFF2-40B4-BE49-F238E27FC236}">
                <a16:creationId xmlns:a16="http://schemas.microsoft.com/office/drawing/2014/main" id="{2B943699-A7C5-5B2A-6271-3F30426BD69A}"/>
              </a:ext>
            </a:extLst>
          </p:cNvPr>
          <p:cNvSpPr txBox="1"/>
          <p:nvPr/>
        </p:nvSpPr>
        <p:spPr>
          <a:xfrm>
            <a:off x="0" y="609600"/>
            <a:ext cx="5867400" cy="5176838"/>
          </a:xfrm>
          <a:prstGeom prst="rect">
            <a:avLst/>
          </a:prstGeom>
          <a:noFill/>
        </p:spPr>
        <p:txBody>
          <a:bodyPr>
            <a:spAutoFit/>
          </a:bodyPr>
          <a:lstStyle/>
          <a:p>
            <a:pPr algn="ctr" eaLnBrk="1" hangingPunct="1">
              <a:spcBef>
                <a:spcPct val="20000"/>
              </a:spcBef>
              <a:defRPr/>
            </a:pPr>
            <a:r>
              <a:rPr lang="en-US" sz="2800" b="1" u="sng" dirty="0">
                <a:solidFill>
                  <a:srgbClr val="FF0000"/>
                </a:solidFill>
                <a:latin typeface="Arial" charset="0"/>
              </a:rPr>
              <a:t>Ida B. Wells- </a:t>
            </a:r>
            <a:r>
              <a:rPr lang="en-US" dirty="0"/>
              <a:t> investigative journalist, author, educator, and an early leader in the civil rights movement.</a:t>
            </a:r>
            <a:endParaRPr lang="en-US" sz="2800" dirty="0">
              <a:latin typeface="Arial" charset="0"/>
            </a:endParaRPr>
          </a:p>
          <a:p>
            <a:pPr marL="457200" indent="-457200" eaLnBrk="1" hangingPunct="1">
              <a:spcBef>
                <a:spcPct val="20000"/>
              </a:spcBef>
              <a:buFont typeface="Arial" pitchFamily="34" charset="0"/>
              <a:buChar char="•"/>
              <a:defRPr/>
            </a:pPr>
            <a:r>
              <a:rPr lang="en-US" dirty="0">
                <a:latin typeface="Arial" charset="0"/>
              </a:rPr>
              <a:t>Lynching (murder by hanging) was a common tactic used to intimidate African Americans, especially in the South.</a:t>
            </a:r>
          </a:p>
          <a:p>
            <a:pPr marL="457200" indent="-457200" eaLnBrk="1" hangingPunct="1">
              <a:spcBef>
                <a:spcPct val="20000"/>
              </a:spcBef>
              <a:buFont typeface="Arial" pitchFamily="34" charset="0"/>
              <a:buChar char="•"/>
              <a:defRPr/>
            </a:pPr>
            <a:r>
              <a:rPr lang="en-US" dirty="0">
                <a:latin typeface="Arial" charset="0"/>
              </a:rPr>
              <a:t>After 3 of her friends were wrongfully lynched for crimes they didn’t commit, she started a national anti-lynching campaign.</a:t>
            </a:r>
          </a:p>
          <a:p>
            <a:pPr marL="457200" indent="-457200" eaLnBrk="1" hangingPunct="1">
              <a:spcBef>
                <a:spcPct val="20000"/>
              </a:spcBef>
              <a:buFont typeface="Arial" pitchFamily="34" charset="0"/>
              <a:buChar char="•"/>
              <a:defRPr/>
            </a:pPr>
            <a:r>
              <a:rPr lang="en-US" dirty="0">
                <a:hlinkClick r:id="rId2"/>
              </a:rPr>
              <a:t>https://www.biography.com/activist/ida-b-wells</a:t>
            </a:r>
            <a:endParaRPr lang="en-US" dirty="0">
              <a:latin typeface="Arial" charset="0"/>
            </a:endParaRPr>
          </a:p>
        </p:txBody>
      </p:sp>
      <p:pic>
        <p:nvPicPr>
          <p:cNvPr id="29700" name="Picture 2">
            <a:extLst>
              <a:ext uri="{FF2B5EF4-FFF2-40B4-BE49-F238E27FC236}">
                <a16:creationId xmlns:a16="http://schemas.microsoft.com/office/drawing/2014/main" id="{F87CD234-7646-ED74-6116-5287017835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49213"/>
            <a:ext cx="2019300" cy="232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6">
            <a:extLst>
              <a:ext uri="{FF2B5EF4-FFF2-40B4-BE49-F238E27FC236}">
                <a16:creationId xmlns:a16="http://schemas.microsoft.com/office/drawing/2014/main" id="{70067993-7E2D-809B-A3E3-B1EC2811B8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2398713"/>
            <a:ext cx="3181350" cy="438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4">
            <a:extLst>
              <a:ext uri="{FF2B5EF4-FFF2-40B4-BE49-F238E27FC236}">
                <a16:creationId xmlns:a16="http://schemas.microsoft.com/office/drawing/2014/main" id="{D877D560-24FD-8011-7A97-A415E155C2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072080">
            <a:off x="6572250" y="2514600"/>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withEffect">
                                  <p:stCondLst>
                                    <p:cond delay="0"/>
                                  </p:stCondLst>
                                  <p:childTnLst>
                                    <p:set>
                                      <p:cBhvr>
                                        <p:cTn id="6" dur="1" fill="hold">
                                          <p:stCondLst>
                                            <p:cond delay="0"/>
                                          </p:stCondLst>
                                        </p:cTn>
                                        <p:tgtEl>
                                          <p:spTgt spid="6156"/>
                                        </p:tgtEl>
                                        <p:attrNameLst>
                                          <p:attrName>style.visibility</p:attrName>
                                        </p:attrNameLst>
                                      </p:cBhvr>
                                      <p:to>
                                        <p:strVal val="visible"/>
                                      </p:to>
                                    </p:set>
                                    <p:anim calcmode="lin" valueType="num">
                                      <p:cBhvr additive="base">
                                        <p:cTn id="7" dur="500" fill="hold"/>
                                        <p:tgtEl>
                                          <p:spTgt spid="6156"/>
                                        </p:tgtEl>
                                        <p:attrNameLst>
                                          <p:attrName>ppt_x</p:attrName>
                                        </p:attrNameLst>
                                      </p:cBhvr>
                                      <p:tavLst>
                                        <p:tav tm="0">
                                          <p:val>
                                            <p:strVal val="#ppt_x"/>
                                          </p:val>
                                        </p:tav>
                                        <p:tav tm="100000">
                                          <p:val>
                                            <p:strVal val="#ppt_x"/>
                                          </p:val>
                                        </p:tav>
                                      </p:tavLst>
                                    </p:anim>
                                    <p:anim calcmode="lin" valueType="num">
                                      <p:cBhvr additive="base">
                                        <p:cTn id="8" dur="500" fill="hold"/>
                                        <p:tgtEl>
                                          <p:spTgt spid="6156"/>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 presetClass="entr" presetSubtype="8" fill="hold" nodeType="after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 calcmode="lin" valueType="num">
                                      <p:cBhvr additive="base">
                                        <p:cTn id="12"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2">
                                            <p:txEl>
                                              <p:pRg st="0" end="0"/>
                                            </p:txEl>
                                          </p:spTgt>
                                        </p:tgtEl>
                                        <p:attrNameLst>
                                          <p:attrName>ppt_y</p:attrName>
                                        </p:attrNameLst>
                                      </p:cBhvr>
                                      <p:tavLst>
                                        <p:tav tm="0">
                                          <p:val>
                                            <p:strVal val="#ppt_y"/>
                                          </p:val>
                                        </p:tav>
                                        <p:tav tm="100000">
                                          <p:val>
                                            <p:strVal val="#ppt_y"/>
                                          </p:val>
                                        </p:tav>
                                      </p:tavLst>
                                    </p:anim>
                                  </p:childTnLst>
                                </p:cTn>
                              </p:par>
                              <p:par>
                                <p:cTn id="14" presetID="6" presetClass="entr" presetSubtype="16" fill="hold" nodeType="withEffect">
                                  <p:stCondLst>
                                    <p:cond delay="0"/>
                                  </p:stCondLst>
                                  <p:childTnLst>
                                    <p:set>
                                      <p:cBhvr>
                                        <p:cTn id="15" dur="1" fill="hold">
                                          <p:stCondLst>
                                            <p:cond delay="0"/>
                                          </p:stCondLst>
                                        </p:cTn>
                                        <p:tgtEl>
                                          <p:spTgt spid="29700"/>
                                        </p:tgtEl>
                                        <p:attrNameLst>
                                          <p:attrName>style.visibility</p:attrName>
                                        </p:attrNameLst>
                                      </p:cBhvr>
                                      <p:to>
                                        <p:strVal val="visible"/>
                                      </p:to>
                                    </p:set>
                                    <p:animEffect transition="in" filter="circle(in)">
                                      <p:cBhvr>
                                        <p:cTn id="16" dur="2000"/>
                                        <p:tgtEl>
                                          <p:spTgt spid="29700"/>
                                        </p:tgtEl>
                                      </p:cBhvr>
                                    </p:animEffect>
                                  </p:childTnLst>
                                </p:cTn>
                              </p:par>
                            </p:childTnLst>
                          </p:cTn>
                        </p:par>
                        <p:par>
                          <p:cTn id="17" fill="hold" nodeType="afterGroup">
                            <p:stCondLst>
                              <p:cond delay="2500"/>
                            </p:stCondLst>
                            <p:childTnLst>
                              <p:par>
                                <p:cTn id="18" presetID="22" presetClass="entr" presetSubtype="8" fill="hold" nodeType="after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wipe(left)">
                                      <p:cBhvr>
                                        <p:cTn id="20" dur="2000"/>
                                        <p:tgtEl>
                                          <p:spTgt spid="2">
                                            <p:txEl>
                                              <p:pRg st="1" end="1"/>
                                            </p:txEl>
                                          </p:spTgt>
                                        </p:tgtEl>
                                      </p:cBhvr>
                                    </p:animEffect>
                                  </p:childTnLst>
                                </p:cTn>
                              </p:par>
                            </p:childTnLst>
                          </p:cTn>
                        </p:par>
                        <p:par>
                          <p:cTn id="21" fill="hold" nodeType="afterGroup">
                            <p:stCondLst>
                              <p:cond delay="4500"/>
                            </p:stCondLst>
                            <p:childTnLst>
                              <p:par>
                                <p:cTn id="22" presetID="13" presetClass="entr" presetSubtype="32" fill="hold" nodeType="afterEffect">
                                  <p:stCondLst>
                                    <p:cond delay="0"/>
                                  </p:stCondLst>
                                  <p:childTnLst>
                                    <p:set>
                                      <p:cBhvr>
                                        <p:cTn id="23" dur="1" fill="hold">
                                          <p:stCondLst>
                                            <p:cond delay="0"/>
                                          </p:stCondLst>
                                        </p:cTn>
                                        <p:tgtEl>
                                          <p:spTgt spid="29702"/>
                                        </p:tgtEl>
                                        <p:attrNameLst>
                                          <p:attrName>style.visibility</p:attrName>
                                        </p:attrNameLst>
                                      </p:cBhvr>
                                      <p:to>
                                        <p:strVal val="visible"/>
                                      </p:to>
                                    </p:set>
                                    <p:animEffect transition="in" filter="plus(out)">
                                      <p:cBhvr>
                                        <p:cTn id="24" dur="2000"/>
                                        <p:tgtEl>
                                          <p:spTgt spid="29702"/>
                                        </p:tgtEl>
                                      </p:cBhvr>
                                    </p:animEffect>
                                  </p:childTnLst>
                                </p:cTn>
                              </p:par>
                            </p:childTnLst>
                          </p:cTn>
                        </p:par>
                        <p:par>
                          <p:cTn id="25" fill="hold" nodeType="afterGroup">
                            <p:stCondLst>
                              <p:cond delay="6500"/>
                            </p:stCondLst>
                            <p:childTnLst>
                              <p:par>
                                <p:cTn id="26" presetID="22" presetClass="entr" presetSubtype="8" fill="hold" nodeType="afterEffect">
                                  <p:stCondLst>
                                    <p:cond delay="1000"/>
                                  </p:stCondLst>
                                  <p:childTnLst>
                                    <p:set>
                                      <p:cBhvr>
                                        <p:cTn id="27" dur="1" fill="hold">
                                          <p:stCondLst>
                                            <p:cond delay="0"/>
                                          </p:stCondLst>
                                        </p:cTn>
                                        <p:tgtEl>
                                          <p:spTgt spid="2">
                                            <p:txEl>
                                              <p:pRg st="2" end="2"/>
                                            </p:txEl>
                                          </p:spTgt>
                                        </p:tgtEl>
                                        <p:attrNameLst>
                                          <p:attrName>style.visibility</p:attrName>
                                        </p:attrNameLst>
                                      </p:cBhvr>
                                      <p:to>
                                        <p:strVal val="visible"/>
                                      </p:to>
                                    </p:set>
                                    <p:animEffect transition="in" filter="wipe(left)">
                                      <p:cBhvr>
                                        <p:cTn id="28" dur="2000"/>
                                        <p:tgtEl>
                                          <p:spTgt spid="2">
                                            <p:txEl>
                                              <p:pRg st="2" end="2"/>
                                            </p:txEl>
                                          </p:spTgt>
                                        </p:tgtEl>
                                      </p:cBhvr>
                                    </p:animEffect>
                                  </p:childTnLst>
                                </p:cTn>
                              </p:par>
                            </p:childTnLst>
                          </p:cTn>
                        </p:par>
                        <p:par>
                          <p:cTn id="29" fill="hold" nodeType="afterGroup">
                            <p:stCondLst>
                              <p:cond delay="9500"/>
                            </p:stCondLst>
                            <p:childTnLst>
                              <p:par>
                                <p:cTn id="30" presetID="22" presetClass="entr" presetSubtype="8" fill="hold" nodeType="afterEffect">
                                  <p:stCondLst>
                                    <p:cond delay="1000"/>
                                  </p:stCondLst>
                                  <p:childTnLst>
                                    <p:set>
                                      <p:cBhvr>
                                        <p:cTn id="31" dur="1" fill="hold">
                                          <p:stCondLst>
                                            <p:cond delay="0"/>
                                          </p:stCondLst>
                                        </p:cTn>
                                        <p:tgtEl>
                                          <p:spTgt spid="2">
                                            <p:txEl>
                                              <p:pRg st="3" end="3"/>
                                            </p:txEl>
                                          </p:spTgt>
                                        </p:tgtEl>
                                        <p:attrNameLst>
                                          <p:attrName>style.visibility</p:attrName>
                                        </p:attrNameLst>
                                      </p:cBhvr>
                                      <p:to>
                                        <p:strVal val="visible"/>
                                      </p:to>
                                    </p:set>
                                    <p:animEffect transition="in" filter="wipe(left)">
                                      <p:cBhvr>
                                        <p:cTn id="32" dur="2000"/>
                                        <p:tgtEl>
                                          <p:spTgt spid="2">
                                            <p:txEl>
                                              <p:pRg st="3" end="3"/>
                                            </p:txEl>
                                          </p:spTgt>
                                        </p:tgtEl>
                                      </p:cBhvr>
                                    </p:animEffect>
                                  </p:childTnLst>
                                </p:cTn>
                              </p:par>
                              <p:par>
                                <p:cTn id="33" presetID="21" presetClass="entr" presetSubtype="1" fill="hold" nodeType="withEffect">
                                  <p:stCondLst>
                                    <p:cond delay="1000"/>
                                  </p:stCondLst>
                                  <p:childTnLst>
                                    <p:set>
                                      <p:cBhvr>
                                        <p:cTn id="34" dur="1" fill="hold">
                                          <p:stCondLst>
                                            <p:cond delay="0"/>
                                          </p:stCondLst>
                                        </p:cTn>
                                        <p:tgtEl>
                                          <p:spTgt spid="29701"/>
                                        </p:tgtEl>
                                        <p:attrNameLst>
                                          <p:attrName>style.visibility</p:attrName>
                                        </p:attrNameLst>
                                      </p:cBhvr>
                                      <p:to>
                                        <p:strVal val="visible"/>
                                      </p:to>
                                    </p:set>
                                    <p:animEffect transition="in" filter="wheel(1)">
                                      <p:cBhvr>
                                        <p:cTn id="35" dur="2000"/>
                                        <p:tgtEl>
                                          <p:spTgt spid="297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6" name="Rectangle 12">
            <a:extLst>
              <a:ext uri="{FF2B5EF4-FFF2-40B4-BE49-F238E27FC236}">
                <a16:creationId xmlns:a16="http://schemas.microsoft.com/office/drawing/2014/main" id="{7D186224-70B7-6DE0-31A1-1BDE63DA61A9}"/>
              </a:ext>
            </a:extLst>
          </p:cNvPr>
          <p:cNvSpPr>
            <a:spLocks noGrp="1" noChangeArrowheads="1"/>
          </p:cNvSpPr>
          <p:nvPr>
            <p:ph type="title"/>
          </p:nvPr>
        </p:nvSpPr>
        <p:spPr>
          <a:xfrm>
            <a:off x="914400" y="0"/>
            <a:ext cx="4343400" cy="392113"/>
          </a:xfrm>
        </p:spPr>
        <p:txBody>
          <a:bodyPr/>
          <a:lstStyle/>
          <a:p>
            <a:r>
              <a:rPr lang="en-US" altLang="en-US" sz="2800" b="1"/>
              <a:t>Social Reformers</a:t>
            </a:r>
          </a:p>
        </p:txBody>
      </p:sp>
      <p:sp>
        <p:nvSpPr>
          <p:cNvPr id="2" name="TextBox 1">
            <a:extLst>
              <a:ext uri="{FF2B5EF4-FFF2-40B4-BE49-F238E27FC236}">
                <a16:creationId xmlns:a16="http://schemas.microsoft.com/office/drawing/2014/main" id="{830AFE26-9625-02A6-8967-30CFBD97D52C}"/>
              </a:ext>
            </a:extLst>
          </p:cNvPr>
          <p:cNvSpPr txBox="1">
            <a:spLocks noChangeArrowheads="1"/>
          </p:cNvSpPr>
          <p:nvPr/>
        </p:nvSpPr>
        <p:spPr bwMode="auto">
          <a:xfrm>
            <a:off x="0" y="381000"/>
            <a:ext cx="5867400" cy="682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en-US" sz="2800" b="1" u="sng">
                <a:solidFill>
                  <a:srgbClr val="FF0000"/>
                </a:solidFill>
              </a:rPr>
              <a:t>Ida B. Wells</a:t>
            </a:r>
          </a:p>
          <a:p>
            <a:pPr eaLnBrk="1" hangingPunct="1">
              <a:buFontTx/>
              <a:buNone/>
            </a:pPr>
            <a:r>
              <a:rPr lang="en-US" altLang="en-US" sz="2800" b="1" i="1">
                <a:latin typeface="Garamond" panose="02020404030301010803" pitchFamily="18" charset="0"/>
              </a:rPr>
              <a:t>“Eternal vigilance is the price of liberty, and it does seem to me that notwithstanding all these social agencies and activities there is not that vigilance which should be exercised in the preservation of our rights.”</a:t>
            </a:r>
          </a:p>
          <a:p>
            <a:pPr eaLnBrk="1" hangingPunct="1">
              <a:buFontTx/>
              <a:buNone/>
            </a:pPr>
            <a:endParaRPr lang="en-US" altLang="en-US" sz="2800" b="1" i="1">
              <a:latin typeface="Garamond" panose="02020404030301010803" pitchFamily="18" charset="0"/>
            </a:endParaRPr>
          </a:p>
          <a:p>
            <a:pPr eaLnBrk="1" hangingPunct="1">
              <a:buFontTx/>
              <a:buNone/>
            </a:pPr>
            <a:r>
              <a:rPr lang="en-US" altLang="en-US" sz="2800" b="1" i="1">
                <a:latin typeface="Garamond" panose="02020404030301010803" pitchFamily="18" charset="0"/>
              </a:rPr>
              <a:t>“A Winchester rifle should have a place of honor in every black home, and it should be used for that protection which the law refuses to give.”</a:t>
            </a:r>
          </a:p>
          <a:p>
            <a:pPr algn="ctr" eaLnBrk="1" hangingPunct="1">
              <a:buFontTx/>
              <a:buNone/>
            </a:pPr>
            <a:endParaRPr lang="en-US" altLang="en-US" sz="2400"/>
          </a:p>
        </p:txBody>
      </p:sp>
      <p:pic>
        <p:nvPicPr>
          <p:cNvPr id="29700" name="Picture 2">
            <a:extLst>
              <a:ext uri="{FF2B5EF4-FFF2-40B4-BE49-F238E27FC236}">
                <a16:creationId xmlns:a16="http://schemas.microsoft.com/office/drawing/2014/main" id="{54F14FDC-C8CC-913E-96FB-EC5DE8B4DE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6600" y="71438"/>
            <a:ext cx="2019300" cy="232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6">
            <a:extLst>
              <a:ext uri="{FF2B5EF4-FFF2-40B4-BE49-F238E27FC236}">
                <a16:creationId xmlns:a16="http://schemas.microsoft.com/office/drawing/2014/main" id="{532CB2C9-D1A4-0C71-B57F-63D329787A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2650" y="2425700"/>
            <a:ext cx="3181350" cy="438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4">
            <a:extLst>
              <a:ext uri="{FF2B5EF4-FFF2-40B4-BE49-F238E27FC236}">
                <a16:creationId xmlns:a16="http://schemas.microsoft.com/office/drawing/2014/main" id="{F9EDB3DC-423F-9A13-1BF2-1FB9C984B0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072080">
            <a:off x="6877050" y="2533650"/>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withEffect">
                                  <p:stCondLst>
                                    <p:cond delay="0"/>
                                  </p:stCondLst>
                                  <p:childTnLst>
                                    <p:set>
                                      <p:cBhvr>
                                        <p:cTn id="6" dur="1" fill="hold">
                                          <p:stCondLst>
                                            <p:cond delay="0"/>
                                          </p:stCondLst>
                                        </p:cTn>
                                        <p:tgtEl>
                                          <p:spTgt spid="6156"/>
                                        </p:tgtEl>
                                        <p:attrNameLst>
                                          <p:attrName>style.visibility</p:attrName>
                                        </p:attrNameLst>
                                      </p:cBhvr>
                                      <p:to>
                                        <p:strVal val="visible"/>
                                      </p:to>
                                    </p:set>
                                    <p:anim calcmode="lin" valueType="num">
                                      <p:cBhvr additive="base">
                                        <p:cTn id="7" dur="500" fill="hold"/>
                                        <p:tgtEl>
                                          <p:spTgt spid="6156"/>
                                        </p:tgtEl>
                                        <p:attrNameLst>
                                          <p:attrName>ppt_x</p:attrName>
                                        </p:attrNameLst>
                                      </p:cBhvr>
                                      <p:tavLst>
                                        <p:tav tm="0">
                                          <p:val>
                                            <p:strVal val="#ppt_x"/>
                                          </p:val>
                                        </p:tav>
                                        <p:tav tm="100000">
                                          <p:val>
                                            <p:strVal val="#ppt_x"/>
                                          </p:val>
                                        </p:tav>
                                      </p:tavLst>
                                    </p:anim>
                                    <p:anim calcmode="lin" valueType="num">
                                      <p:cBhvr additive="base">
                                        <p:cTn id="8" dur="500" fill="hold"/>
                                        <p:tgtEl>
                                          <p:spTgt spid="6156"/>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 presetClass="entr" presetSubtype="8" fill="hold" nodeType="after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 calcmode="lin" valueType="num">
                                      <p:cBhvr additive="base">
                                        <p:cTn id="12"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nodeType="after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 calcmode="lin" valueType="num">
                                      <p:cBhvr additive="base">
                                        <p:cTn id="17" dur="50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2">
                                            <p:txEl>
                                              <p:pRg st="1" end="1"/>
                                            </p:txEl>
                                          </p:spTgt>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500"/>
                            </p:stCondLst>
                            <p:childTnLst>
                              <p:par>
                                <p:cTn id="20" presetID="2" presetClass="entr" presetSubtype="8" fill="hold" nodeType="after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 calcmode="lin" valueType="num">
                                      <p:cBhvr additive="base">
                                        <p:cTn id="22" dur="500" fill="hold"/>
                                        <p:tgtEl>
                                          <p:spTgt spid="2">
                                            <p:txEl>
                                              <p:pRg st="3" end="3"/>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2">
                                            <p:txEl>
                                              <p:pRg st="3" end="3"/>
                                            </p:txEl>
                                          </p:spTgt>
                                        </p:tgtEl>
                                        <p:attrNameLst>
                                          <p:attrName>ppt_y</p:attrName>
                                        </p:attrNameLst>
                                      </p:cBhvr>
                                      <p:tavLst>
                                        <p:tav tm="0">
                                          <p:val>
                                            <p:strVal val="#ppt_y"/>
                                          </p:val>
                                        </p:tav>
                                        <p:tav tm="100000">
                                          <p:val>
                                            <p:strVal val="#ppt_y"/>
                                          </p:val>
                                        </p:tav>
                                      </p:tavLst>
                                    </p:anim>
                                  </p:childTnLst>
                                </p:cTn>
                              </p:par>
                              <p:par>
                                <p:cTn id="24" presetID="6" presetClass="entr" presetSubtype="16" fill="hold" nodeType="withEffect">
                                  <p:stCondLst>
                                    <p:cond delay="0"/>
                                  </p:stCondLst>
                                  <p:childTnLst>
                                    <p:set>
                                      <p:cBhvr>
                                        <p:cTn id="25" dur="1" fill="hold">
                                          <p:stCondLst>
                                            <p:cond delay="0"/>
                                          </p:stCondLst>
                                        </p:cTn>
                                        <p:tgtEl>
                                          <p:spTgt spid="29700"/>
                                        </p:tgtEl>
                                        <p:attrNameLst>
                                          <p:attrName>style.visibility</p:attrName>
                                        </p:attrNameLst>
                                      </p:cBhvr>
                                      <p:to>
                                        <p:strVal val="visible"/>
                                      </p:to>
                                    </p:set>
                                    <p:animEffect transition="in" filter="circle(in)">
                                      <p:cBhvr>
                                        <p:cTn id="26" dur="2000"/>
                                        <p:tgtEl>
                                          <p:spTgt spid="29700"/>
                                        </p:tgtEl>
                                      </p:cBhvr>
                                    </p:animEffect>
                                  </p:childTnLst>
                                </p:cTn>
                              </p:par>
                            </p:childTnLst>
                          </p:cTn>
                        </p:par>
                        <p:par>
                          <p:cTn id="27" fill="hold" nodeType="afterGroup">
                            <p:stCondLst>
                              <p:cond delay="3500"/>
                            </p:stCondLst>
                            <p:childTnLst>
                              <p:par>
                                <p:cTn id="28" presetID="13" presetClass="entr" presetSubtype="32" fill="hold" nodeType="afterEffect">
                                  <p:stCondLst>
                                    <p:cond delay="0"/>
                                  </p:stCondLst>
                                  <p:childTnLst>
                                    <p:set>
                                      <p:cBhvr>
                                        <p:cTn id="29" dur="1" fill="hold">
                                          <p:stCondLst>
                                            <p:cond delay="0"/>
                                          </p:stCondLst>
                                        </p:cTn>
                                        <p:tgtEl>
                                          <p:spTgt spid="29702"/>
                                        </p:tgtEl>
                                        <p:attrNameLst>
                                          <p:attrName>style.visibility</p:attrName>
                                        </p:attrNameLst>
                                      </p:cBhvr>
                                      <p:to>
                                        <p:strVal val="visible"/>
                                      </p:to>
                                    </p:set>
                                    <p:animEffect transition="in" filter="plus(out)">
                                      <p:cBhvr>
                                        <p:cTn id="30" dur="2000"/>
                                        <p:tgtEl>
                                          <p:spTgt spid="29702"/>
                                        </p:tgtEl>
                                      </p:cBhvr>
                                    </p:animEffect>
                                  </p:childTnLst>
                                </p:cTn>
                              </p:par>
                              <p:par>
                                <p:cTn id="31" presetID="21" presetClass="entr" presetSubtype="1" fill="hold" nodeType="withEffect">
                                  <p:stCondLst>
                                    <p:cond delay="1000"/>
                                  </p:stCondLst>
                                  <p:childTnLst>
                                    <p:set>
                                      <p:cBhvr>
                                        <p:cTn id="32" dur="1" fill="hold">
                                          <p:stCondLst>
                                            <p:cond delay="0"/>
                                          </p:stCondLst>
                                        </p:cTn>
                                        <p:tgtEl>
                                          <p:spTgt spid="29701"/>
                                        </p:tgtEl>
                                        <p:attrNameLst>
                                          <p:attrName>style.visibility</p:attrName>
                                        </p:attrNameLst>
                                      </p:cBhvr>
                                      <p:to>
                                        <p:strVal val="visible"/>
                                      </p:to>
                                    </p:set>
                                    <p:animEffect transition="in" filter="wheel(1)">
                                      <p:cBhvr>
                                        <p:cTn id="33" dur="2000"/>
                                        <p:tgtEl>
                                          <p:spTgt spid="297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a:extLst>
              <a:ext uri="{FF2B5EF4-FFF2-40B4-BE49-F238E27FC236}">
                <a16:creationId xmlns:a16="http://schemas.microsoft.com/office/drawing/2014/main" id="{3EB931F0-DC39-283F-4F2D-740265E255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76200"/>
            <a:ext cx="66929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hlinkClick r:id="rId3"/>
            <a:extLst>
              <a:ext uri="{FF2B5EF4-FFF2-40B4-BE49-F238E27FC236}">
                <a16:creationId xmlns:a16="http://schemas.microsoft.com/office/drawing/2014/main" id="{5085640C-8C1F-D1D1-4671-429CE8FF247C}"/>
              </a:ext>
            </a:extLst>
          </p:cNvPr>
          <p:cNvPicPr>
            <a:picLocks noChangeAspect="1"/>
          </p:cNvPicPr>
          <p:nvPr/>
        </p:nvPicPr>
        <p:blipFill>
          <a:blip r:embed="rId4"/>
          <a:stretch>
            <a:fillRect/>
          </a:stretch>
        </p:blipFill>
        <p:spPr>
          <a:xfrm>
            <a:off x="6781800" y="5791200"/>
            <a:ext cx="914400" cy="9144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4" name="object 2">
            <a:extLst>
              <a:ext uri="{FF2B5EF4-FFF2-40B4-BE49-F238E27FC236}">
                <a16:creationId xmlns:a16="http://schemas.microsoft.com/office/drawing/2014/main" id="{4FB16650-721B-1860-FAD5-DE4D90F3D73E}"/>
              </a:ext>
            </a:extLst>
          </p:cNvPr>
          <p:cNvGrpSpPr>
            <a:grpSpLocks/>
          </p:cNvGrpSpPr>
          <p:nvPr/>
        </p:nvGrpSpPr>
        <p:grpSpPr bwMode="auto">
          <a:xfrm>
            <a:off x="228600" y="573088"/>
            <a:ext cx="8670925" cy="5954712"/>
            <a:chOff x="311331" y="1060559"/>
            <a:chExt cx="9477646" cy="5669824"/>
          </a:xfrm>
        </p:grpSpPr>
        <p:pic>
          <p:nvPicPr>
            <p:cNvPr id="13319" name="object 4">
              <a:extLst>
                <a:ext uri="{FF2B5EF4-FFF2-40B4-BE49-F238E27FC236}">
                  <a16:creationId xmlns:a16="http://schemas.microsoft.com/office/drawing/2014/main" id="{8C58CC1F-1380-7F30-7A06-B3DADAB11E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331" y="1060559"/>
              <a:ext cx="9453698" cy="88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0" name="object 5">
              <a:extLst>
                <a:ext uri="{FF2B5EF4-FFF2-40B4-BE49-F238E27FC236}">
                  <a16:creationId xmlns:a16="http://schemas.microsoft.com/office/drawing/2014/main" id="{3BDE560D-40C1-34FB-0BE4-ABD03D517465}"/>
                </a:ext>
              </a:extLst>
            </p:cNvPr>
            <p:cNvSpPr>
              <a:spLocks/>
            </p:cNvSpPr>
            <p:nvPr/>
          </p:nvSpPr>
          <p:spPr bwMode="auto">
            <a:xfrm>
              <a:off x="878505" y="1078556"/>
              <a:ext cx="8305800" cy="0"/>
            </a:xfrm>
            <a:custGeom>
              <a:avLst/>
              <a:gdLst>
                <a:gd name="T0" fmla="*/ 0 w 8305800"/>
                <a:gd name="T1" fmla="*/ 8305772 w 8305800"/>
                <a:gd name="T2" fmla="*/ 0 60000 65536"/>
                <a:gd name="T3" fmla="*/ 0 60000 65536"/>
              </a:gdLst>
              <a:ahLst/>
              <a:cxnLst>
                <a:cxn ang="T2">
                  <a:pos x="T0" y="0"/>
                </a:cxn>
                <a:cxn ang="T3">
                  <a:pos x="T1" y="0"/>
                </a:cxn>
              </a:cxnLst>
              <a:rect l="0" t="0" r="r" b="b"/>
              <a:pathLst>
                <a:path w="8305800">
                  <a:moveTo>
                    <a:pt x="0" y="0"/>
                  </a:moveTo>
                  <a:lnTo>
                    <a:pt x="8305772" y="0"/>
                  </a:lnTo>
                </a:path>
              </a:pathLst>
            </a:custGeom>
            <a:noFill/>
            <a:ln w="5999">
              <a:solidFill>
                <a:srgbClr val="D1C9A7"/>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13321" name="object 6">
              <a:extLst>
                <a:ext uri="{FF2B5EF4-FFF2-40B4-BE49-F238E27FC236}">
                  <a16:creationId xmlns:a16="http://schemas.microsoft.com/office/drawing/2014/main" id="{B873D451-264F-1321-BECB-B830B84372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32100" y="1666481"/>
              <a:ext cx="18021" cy="502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2" name="object 7">
              <a:extLst>
                <a:ext uri="{FF2B5EF4-FFF2-40B4-BE49-F238E27FC236}">
                  <a16:creationId xmlns:a16="http://schemas.microsoft.com/office/drawing/2014/main" id="{0192779E-8B83-CFE7-F1DD-E5C6788F1282}"/>
                </a:ext>
              </a:extLst>
            </p:cNvPr>
            <p:cNvSpPr>
              <a:spLocks/>
            </p:cNvSpPr>
            <p:nvPr/>
          </p:nvSpPr>
          <p:spPr bwMode="auto">
            <a:xfrm>
              <a:off x="9735094" y="1672480"/>
              <a:ext cx="635" cy="5009515"/>
            </a:xfrm>
            <a:custGeom>
              <a:avLst/>
              <a:gdLst>
                <a:gd name="T0" fmla="*/ 59 w 634"/>
                <a:gd name="T1" fmla="*/ 0 h 5009515"/>
                <a:gd name="T2" fmla="*/ 0 w 634"/>
                <a:gd name="T3" fmla="*/ 5009364 h 5009515"/>
                <a:gd name="T4" fmla="*/ 0 60000 65536"/>
                <a:gd name="T5" fmla="*/ 0 60000 65536"/>
              </a:gdLst>
              <a:ahLst/>
              <a:cxnLst>
                <a:cxn ang="T4">
                  <a:pos x="T0" y="T1"/>
                </a:cxn>
                <a:cxn ang="T5">
                  <a:pos x="T2" y="T3"/>
                </a:cxn>
              </a:cxnLst>
              <a:rect l="0" t="0" r="r" b="b"/>
              <a:pathLst>
                <a:path w="634" h="5009515">
                  <a:moveTo>
                    <a:pt x="59" y="0"/>
                  </a:moveTo>
                  <a:lnTo>
                    <a:pt x="0" y="5009364"/>
                  </a:lnTo>
                </a:path>
              </a:pathLst>
            </a:custGeom>
            <a:noFill/>
            <a:ln w="5987">
              <a:solidFill>
                <a:srgbClr val="D1C9A7"/>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13323" name="object 8">
              <a:extLst>
                <a:ext uri="{FF2B5EF4-FFF2-40B4-BE49-F238E27FC236}">
                  <a16:creationId xmlns:a16="http://schemas.microsoft.com/office/drawing/2014/main" id="{AABE6E05-AE84-0C1A-8ADF-D5A3654DD6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331" y="6678845"/>
              <a:ext cx="9429748" cy="18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4" name="object 9">
              <a:extLst>
                <a:ext uri="{FF2B5EF4-FFF2-40B4-BE49-F238E27FC236}">
                  <a16:creationId xmlns:a16="http://schemas.microsoft.com/office/drawing/2014/main" id="{A651DD11-D648-9E15-3485-BD70E3A430E3}"/>
                </a:ext>
              </a:extLst>
            </p:cNvPr>
            <p:cNvSpPr>
              <a:spLocks/>
            </p:cNvSpPr>
            <p:nvPr/>
          </p:nvSpPr>
          <p:spPr bwMode="auto">
            <a:xfrm>
              <a:off x="317318" y="6681844"/>
              <a:ext cx="9418320" cy="635"/>
            </a:xfrm>
            <a:custGeom>
              <a:avLst/>
              <a:gdLst>
                <a:gd name="T0" fmla="*/ 0 w 9418320"/>
                <a:gd name="T1" fmla="*/ 0 h 634"/>
                <a:gd name="T2" fmla="*/ 9417776 w 9418320"/>
                <a:gd name="T3" fmla="*/ 68 h 634"/>
                <a:gd name="T4" fmla="*/ 0 60000 65536"/>
                <a:gd name="T5" fmla="*/ 0 60000 65536"/>
              </a:gdLst>
              <a:ahLst/>
              <a:cxnLst>
                <a:cxn ang="T4">
                  <a:pos x="T0" y="T1"/>
                </a:cxn>
                <a:cxn ang="T5">
                  <a:pos x="T2" y="T3"/>
                </a:cxn>
              </a:cxnLst>
              <a:rect l="0" t="0" r="r" b="b"/>
              <a:pathLst>
                <a:path w="9418320" h="634">
                  <a:moveTo>
                    <a:pt x="0" y="0"/>
                  </a:moveTo>
                  <a:lnTo>
                    <a:pt x="9417776" y="68"/>
                  </a:lnTo>
                </a:path>
              </a:pathLst>
            </a:custGeom>
            <a:noFill/>
            <a:ln w="5999">
              <a:solidFill>
                <a:srgbClr val="D1C9A7"/>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13325" name="object 10">
              <a:extLst>
                <a:ext uri="{FF2B5EF4-FFF2-40B4-BE49-F238E27FC236}">
                  <a16:creationId xmlns:a16="http://schemas.microsoft.com/office/drawing/2014/main" id="{20CAD6F5-9A88-20F8-1D78-839AAAEC30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7318" y="2377392"/>
              <a:ext cx="9423763" cy="17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6" name="object 11">
              <a:extLst>
                <a:ext uri="{FF2B5EF4-FFF2-40B4-BE49-F238E27FC236}">
                  <a16:creationId xmlns:a16="http://schemas.microsoft.com/office/drawing/2014/main" id="{0E074747-5FDB-3DFD-F388-541E96BF853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7318" y="2377391"/>
              <a:ext cx="9423763" cy="53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7" name="object 12">
              <a:extLst>
                <a:ext uri="{FF2B5EF4-FFF2-40B4-BE49-F238E27FC236}">
                  <a16:creationId xmlns:a16="http://schemas.microsoft.com/office/drawing/2014/main" id="{9446B91A-50E4-A4B9-52C1-54A5D847207F}"/>
                </a:ext>
              </a:extLst>
            </p:cNvPr>
            <p:cNvSpPr>
              <a:spLocks/>
            </p:cNvSpPr>
            <p:nvPr/>
          </p:nvSpPr>
          <p:spPr bwMode="auto">
            <a:xfrm>
              <a:off x="323305" y="2416387"/>
              <a:ext cx="9411970" cy="0"/>
            </a:xfrm>
            <a:custGeom>
              <a:avLst/>
              <a:gdLst>
                <a:gd name="T0" fmla="*/ 0 w 9411970"/>
                <a:gd name="T1" fmla="*/ 9411789 w 9411970"/>
                <a:gd name="T2" fmla="*/ 0 60000 65536"/>
                <a:gd name="T3" fmla="*/ 0 60000 65536"/>
              </a:gdLst>
              <a:ahLst/>
              <a:cxnLst>
                <a:cxn ang="T2">
                  <a:pos x="T0" y="0"/>
                </a:cxn>
                <a:cxn ang="T3">
                  <a:pos x="T1" y="0"/>
                </a:cxn>
              </a:cxnLst>
              <a:rect l="0" t="0" r="r" b="b"/>
              <a:pathLst>
                <a:path w="9411970">
                  <a:moveTo>
                    <a:pt x="0" y="0"/>
                  </a:moveTo>
                  <a:lnTo>
                    <a:pt x="9411789" y="0"/>
                  </a:lnTo>
                </a:path>
              </a:pathLst>
            </a:custGeom>
            <a:noFill/>
            <a:ln w="5999">
              <a:solidFill>
                <a:srgbClr val="D1C9A7"/>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13328" name="object 13">
              <a:extLst>
                <a:ext uri="{FF2B5EF4-FFF2-40B4-BE49-F238E27FC236}">
                  <a16:creationId xmlns:a16="http://schemas.microsoft.com/office/drawing/2014/main" id="{B8151D94-BD3B-EC57-4E55-DED7DA65BB5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29106" y="6679481"/>
              <a:ext cx="59871" cy="50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9" name="object 14">
              <a:extLst>
                <a:ext uri="{FF2B5EF4-FFF2-40B4-BE49-F238E27FC236}">
                  <a16:creationId xmlns:a16="http://schemas.microsoft.com/office/drawing/2014/main" id="{2DDC9F80-0815-2F23-86C8-6CAA6395200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4325" y="1669479"/>
              <a:ext cx="17961" cy="5021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30" name="object 15">
              <a:extLst>
                <a:ext uri="{FF2B5EF4-FFF2-40B4-BE49-F238E27FC236}">
                  <a16:creationId xmlns:a16="http://schemas.microsoft.com/office/drawing/2014/main" id="{FA079F83-E3B4-83AF-F269-6E321CE887F2}"/>
                </a:ext>
              </a:extLst>
            </p:cNvPr>
            <p:cNvSpPr>
              <a:spLocks/>
            </p:cNvSpPr>
            <p:nvPr/>
          </p:nvSpPr>
          <p:spPr bwMode="auto">
            <a:xfrm>
              <a:off x="317318" y="1675477"/>
              <a:ext cx="0" cy="5009515"/>
            </a:xfrm>
            <a:custGeom>
              <a:avLst/>
              <a:gdLst>
                <a:gd name="T0" fmla="*/ 0 h 5009515"/>
                <a:gd name="T1" fmla="*/ 5009367 h 5009515"/>
                <a:gd name="T2" fmla="*/ 0 60000 65536"/>
                <a:gd name="T3" fmla="*/ 0 60000 65536"/>
              </a:gdLst>
              <a:ahLst/>
              <a:cxnLst>
                <a:cxn ang="T2">
                  <a:pos x="0" y="T0"/>
                </a:cxn>
                <a:cxn ang="T3">
                  <a:pos x="0" y="T1"/>
                </a:cxn>
              </a:cxnLst>
              <a:rect l="0" t="0" r="r" b="b"/>
              <a:pathLst>
                <a:path h="5009515">
                  <a:moveTo>
                    <a:pt x="0" y="0"/>
                  </a:moveTo>
                  <a:lnTo>
                    <a:pt x="0" y="5009367"/>
                  </a:lnTo>
                </a:path>
              </a:pathLst>
            </a:custGeom>
            <a:noFill/>
            <a:ln w="5999">
              <a:solidFill>
                <a:srgbClr val="D1C9A7"/>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3331" name="object 16">
              <a:extLst>
                <a:ext uri="{FF2B5EF4-FFF2-40B4-BE49-F238E27FC236}">
                  <a16:creationId xmlns:a16="http://schemas.microsoft.com/office/drawing/2014/main" id="{CDFF812E-E147-4FB6-08CC-15A6955C3E80}"/>
                </a:ext>
              </a:extLst>
            </p:cNvPr>
            <p:cNvSpPr>
              <a:spLocks/>
            </p:cNvSpPr>
            <p:nvPr/>
          </p:nvSpPr>
          <p:spPr bwMode="auto">
            <a:xfrm>
              <a:off x="3370761" y="4000300"/>
              <a:ext cx="3642360" cy="2545715"/>
            </a:xfrm>
            <a:custGeom>
              <a:avLst/>
              <a:gdLst>
                <a:gd name="T0" fmla="*/ 1698313 w 3642359"/>
                <a:gd name="T1" fmla="*/ 2753 h 2545715"/>
                <a:gd name="T2" fmla="*/ 1503337 w 3642359"/>
                <a:gd name="T3" fmla="*/ 19275 h 2545715"/>
                <a:gd name="T4" fmla="*/ 1311339 w 3642359"/>
                <a:gd name="T5" fmla="*/ 50483 h 2545715"/>
                <a:gd name="T6" fmla="*/ 1124151 w 3642359"/>
                <a:gd name="T7" fmla="*/ 96376 h 2545715"/>
                <a:gd name="T8" fmla="*/ 943604 w 3642359"/>
                <a:gd name="T9" fmla="*/ 156956 h 2545715"/>
                <a:gd name="T10" fmla="*/ 771532 w 3642359"/>
                <a:gd name="T11" fmla="*/ 232222 h 2545715"/>
                <a:gd name="T12" fmla="*/ 609765 w 3642359"/>
                <a:gd name="T13" fmla="*/ 322174 h 2545715"/>
                <a:gd name="T14" fmla="*/ 451402 w 3642359"/>
                <a:gd name="T15" fmla="*/ 433743 h 2545715"/>
                <a:gd name="T16" fmla="*/ 308045 w 3642359"/>
                <a:gd name="T17" fmla="*/ 563861 h 2545715"/>
                <a:gd name="T18" fmla="*/ 191995 w 3642359"/>
                <a:gd name="T19" fmla="*/ 702992 h 2545715"/>
                <a:gd name="T20" fmla="*/ 103250 w 3642359"/>
                <a:gd name="T21" fmla="*/ 849237 h 2545715"/>
                <a:gd name="T22" fmla="*/ 41812 w 3642359"/>
                <a:gd name="T23" fmla="*/ 1000700 h 2545715"/>
                <a:gd name="T24" fmla="*/ 7679 w 3642359"/>
                <a:gd name="T25" fmla="*/ 1155484 h 2545715"/>
                <a:gd name="T26" fmla="*/ 853 w 3642359"/>
                <a:gd name="T27" fmla="*/ 1311690 h 2545715"/>
                <a:gd name="T28" fmla="*/ 21332 w 3642359"/>
                <a:gd name="T29" fmla="*/ 1467422 h 2545715"/>
                <a:gd name="T30" fmla="*/ 69118 w 3642359"/>
                <a:gd name="T31" fmla="*/ 1620783 h 2545715"/>
                <a:gd name="T32" fmla="*/ 144209 w 3642359"/>
                <a:gd name="T33" fmla="*/ 1769874 h 2545715"/>
                <a:gd name="T34" fmla="*/ 246607 w 3642359"/>
                <a:gd name="T35" fmla="*/ 1912799 h 2545715"/>
                <a:gd name="T36" fmla="*/ 376310 w 3642359"/>
                <a:gd name="T37" fmla="*/ 2047661 h 2545715"/>
                <a:gd name="T38" fmla="*/ 533319 w 3642359"/>
                <a:gd name="T39" fmla="*/ 2172561 h 2545715"/>
                <a:gd name="T40" fmla="*/ 689246 w 3642359"/>
                <a:gd name="T41" fmla="*/ 2269856 h 2545715"/>
                <a:gd name="T42" fmla="*/ 856394 w 3642359"/>
                <a:gd name="T43" fmla="*/ 2352465 h 2545715"/>
                <a:gd name="T44" fmla="*/ 1032933 w 3642359"/>
                <a:gd name="T45" fmla="*/ 2420388 h 2545715"/>
                <a:gd name="T46" fmla="*/ 1217029 w 3642359"/>
                <a:gd name="T47" fmla="*/ 2473625 h 2545715"/>
                <a:gd name="T48" fmla="*/ 1406852 w 3642359"/>
                <a:gd name="T49" fmla="*/ 2512176 h 2545715"/>
                <a:gd name="T50" fmla="*/ 1600567 w 3642359"/>
                <a:gd name="T51" fmla="*/ 2536041 h 2545715"/>
                <a:gd name="T52" fmla="*/ 1796344 w 3642359"/>
                <a:gd name="T53" fmla="*/ 2545220 h 2545715"/>
                <a:gd name="T54" fmla="*/ 1992363 w 3642359"/>
                <a:gd name="T55" fmla="*/ 2539713 h 2545715"/>
                <a:gd name="T56" fmla="*/ 2186765 w 3642359"/>
                <a:gd name="T57" fmla="*/ 2519519 h 2545715"/>
                <a:gd name="T58" fmla="*/ 2377733 w 3642359"/>
                <a:gd name="T59" fmla="*/ 2484640 h 2545715"/>
                <a:gd name="T60" fmla="*/ 2563433 w 3642359"/>
                <a:gd name="T61" fmla="*/ 2435074 h 2545715"/>
                <a:gd name="T62" fmla="*/ 2742033 w 3642359"/>
                <a:gd name="T63" fmla="*/ 2370823 h 2545715"/>
                <a:gd name="T64" fmla="*/ 2911700 w 3642359"/>
                <a:gd name="T65" fmla="*/ 2291885 h 2545715"/>
                <a:gd name="T66" fmla="*/ 3070604 w 3642359"/>
                <a:gd name="T67" fmla="*/ 2198261 h 2545715"/>
                <a:gd name="T68" fmla="*/ 3228750 w 3642359"/>
                <a:gd name="T69" fmla="*/ 2079894 h 2545715"/>
                <a:gd name="T70" fmla="*/ 3365280 w 3642359"/>
                <a:gd name="T71" fmla="*/ 1947345 h 2545715"/>
                <a:gd name="T72" fmla="*/ 3474505 w 3642359"/>
                <a:gd name="T73" fmla="*/ 1806258 h 2545715"/>
                <a:gd name="T74" fmla="*/ 3556423 w 3642359"/>
                <a:gd name="T75" fmla="*/ 1658530 h 2545715"/>
                <a:gd name="T76" fmla="*/ 3611035 w 3642359"/>
                <a:gd name="T77" fmla="*/ 1506059 h 2545715"/>
                <a:gd name="T78" fmla="*/ 3638341 w 3642359"/>
                <a:gd name="T79" fmla="*/ 1350742 h 2545715"/>
                <a:gd name="T80" fmla="*/ 3638341 w 3642359"/>
                <a:gd name="T81" fmla="*/ 1194476 h 2545715"/>
                <a:gd name="T82" fmla="*/ 3611035 w 3642359"/>
                <a:gd name="T83" fmla="*/ 1039159 h 2545715"/>
                <a:gd name="T84" fmla="*/ 3556423 w 3642359"/>
                <a:gd name="T85" fmla="*/ 886688 h 2545715"/>
                <a:gd name="T86" fmla="*/ 3474505 w 3642359"/>
                <a:gd name="T87" fmla="*/ 738960 h 2545715"/>
                <a:gd name="T88" fmla="*/ 3365280 w 3642359"/>
                <a:gd name="T89" fmla="*/ 597873 h 2545715"/>
                <a:gd name="T90" fmla="*/ 3228750 w 3642359"/>
                <a:gd name="T91" fmla="*/ 465324 h 2545715"/>
                <a:gd name="T92" fmla="*/ 3070604 w 3642359"/>
                <a:gd name="T93" fmla="*/ 346957 h 2545715"/>
                <a:gd name="T94" fmla="*/ 2911700 w 3642359"/>
                <a:gd name="T95" fmla="*/ 253333 h 2545715"/>
                <a:gd name="T96" fmla="*/ 2742033 w 3642359"/>
                <a:gd name="T97" fmla="*/ 174396 h 2545715"/>
                <a:gd name="T98" fmla="*/ 2563433 w 3642359"/>
                <a:gd name="T99" fmla="*/ 110145 h 2545715"/>
                <a:gd name="T100" fmla="*/ 2377733 w 3642359"/>
                <a:gd name="T101" fmla="*/ 60579 h 2545715"/>
                <a:gd name="T102" fmla="*/ 2186765 w 3642359"/>
                <a:gd name="T103" fmla="*/ 25700 h 2545715"/>
                <a:gd name="T104" fmla="*/ 1992363 w 3642359"/>
                <a:gd name="T105" fmla="*/ 5507 h 254571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642359" h="2545715">
                  <a:moveTo>
                    <a:pt x="1845396" y="0"/>
                  </a:moveTo>
                  <a:lnTo>
                    <a:pt x="1796344" y="0"/>
                  </a:lnTo>
                  <a:lnTo>
                    <a:pt x="1747307" y="917"/>
                  </a:lnTo>
                  <a:lnTo>
                    <a:pt x="1698313" y="2753"/>
                  </a:lnTo>
                  <a:lnTo>
                    <a:pt x="1649390" y="5507"/>
                  </a:lnTo>
                  <a:lnTo>
                    <a:pt x="1600567" y="9178"/>
                  </a:lnTo>
                  <a:lnTo>
                    <a:pt x="1551874" y="13768"/>
                  </a:lnTo>
                  <a:lnTo>
                    <a:pt x="1503337" y="19275"/>
                  </a:lnTo>
                  <a:lnTo>
                    <a:pt x="1454987" y="25700"/>
                  </a:lnTo>
                  <a:lnTo>
                    <a:pt x="1406852" y="33043"/>
                  </a:lnTo>
                  <a:lnTo>
                    <a:pt x="1358959" y="41304"/>
                  </a:lnTo>
                  <a:lnTo>
                    <a:pt x="1311339" y="50483"/>
                  </a:lnTo>
                  <a:lnTo>
                    <a:pt x="1264020" y="60579"/>
                  </a:lnTo>
                  <a:lnTo>
                    <a:pt x="1217029" y="71594"/>
                  </a:lnTo>
                  <a:lnTo>
                    <a:pt x="1170397" y="83526"/>
                  </a:lnTo>
                  <a:lnTo>
                    <a:pt x="1124151" y="96376"/>
                  </a:lnTo>
                  <a:lnTo>
                    <a:pt x="1078320" y="110145"/>
                  </a:lnTo>
                  <a:lnTo>
                    <a:pt x="1032933" y="124831"/>
                  </a:lnTo>
                  <a:lnTo>
                    <a:pt x="988018" y="140434"/>
                  </a:lnTo>
                  <a:lnTo>
                    <a:pt x="943604" y="156956"/>
                  </a:lnTo>
                  <a:lnTo>
                    <a:pt x="899720" y="174396"/>
                  </a:lnTo>
                  <a:lnTo>
                    <a:pt x="856394" y="192753"/>
                  </a:lnTo>
                  <a:lnTo>
                    <a:pt x="813655" y="212029"/>
                  </a:lnTo>
                  <a:lnTo>
                    <a:pt x="771532" y="232222"/>
                  </a:lnTo>
                  <a:lnTo>
                    <a:pt x="730052" y="253333"/>
                  </a:lnTo>
                  <a:lnTo>
                    <a:pt x="689246" y="275362"/>
                  </a:lnTo>
                  <a:lnTo>
                    <a:pt x="649140" y="298309"/>
                  </a:lnTo>
                  <a:lnTo>
                    <a:pt x="609765" y="322174"/>
                  </a:lnTo>
                  <a:lnTo>
                    <a:pt x="571149" y="346957"/>
                  </a:lnTo>
                  <a:lnTo>
                    <a:pt x="533319" y="372657"/>
                  </a:lnTo>
                  <a:lnTo>
                    <a:pt x="491507" y="402844"/>
                  </a:lnTo>
                  <a:lnTo>
                    <a:pt x="451402" y="433743"/>
                  </a:lnTo>
                  <a:lnTo>
                    <a:pt x="413003" y="465324"/>
                  </a:lnTo>
                  <a:lnTo>
                    <a:pt x="376310" y="497557"/>
                  </a:lnTo>
                  <a:lnTo>
                    <a:pt x="341324" y="530413"/>
                  </a:lnTo>
                  <a:lnTo>
                    <a:pt x="308045" y="563861"/>
                  </a:lnTo>
                  <a:lnTo>
                    <a:pt x="276473" y="597873"/>
                  </a:lnTo>
                  <a:lnTo>
                    <a:pt x="246607" y="632418"/>
                  </a:lnTo>
                  <a:lnTo>
                    <a:pt x="218447" y="667468"/>
                  </a:lnTo>
                  <a:lnTo>
                    <a:pt x="191995" y="702992"/>
                  </a:lnTo>
                  <a:lnTo>
                    <a:pt x="167249" y="738960"/>
                  </a:lnTo>
                  <a:lnTo>
                    <a:pt x="144209" y="775344"/>
                  </a:lnTo>
                  <a:lnTo>
                    <a:pt x="122876" y="812112"/>
                  </a:lnTo>
                  <a:lnTo>
                    <a:pt x="103250" y="849237"/>
                  </a:lnTo>
                  <a:lnTo>
                    <a:pt x="85331" y="886688"/>
                  </a:lnTo>
                  <a:lnTo>
                    <a:pt x="69118" y="924435"/>
                  </a:lnTo>
                  <a:lnTo>
                    <a:pt x="54611" y="962449"/>
                  </a:lnTo>
                  <a:lnTo>
                    <a:pt x="41812" y="1000700"/>
                  </a:lnTo>
                  <a:lnTo>
                    <a:pt x="30719" y="1039159"/>
                  </a:lnTo>
                  <a:lnTo>
                    <a:pt x="21332" y="1077795"/>
                  </a:lnTo>
                  <a:lnTo>
                    <a:pt x="13652" y="1116580"/>
                  </a:lnTo>
                  <a:lnTo>
                    <a:pt x="7679" y="1155484"/>
                  </a:lnTo>
                  <a:lnTo>
                    <a:pt x="3413" y="1194476"/>
                  </a:lnTo>
                  <a:lnTo>
                    <a:pt x="853" y="1233528"/>
                  </a:lnTo>
                  <a:lnTo>
                    <a:pt x="0" y="1272609"/>
                  </a:lnTo>
                  <a:lnTo>
                    <a:pt x="853" y="1311690"/>
                  </a:lnTo>
                  <a:lnTo>
                    <a:pt x="3413" y="1350742"/>
                  </a:lnTo>
                  <a:lnTo>
                    <a:pt x="7679" y="1389734"/>
                  </a:lnTo>
                  <a:lnTo>
                    <a:pt x="13652" y="1428638"/>
                  </a:lnTo>
                  <a:lnTo>
                    <a:pt x="21332" y="1467422"/>
                  </a:lnTo>
                  <a:lnTo>
                    <a:pt x="30719" y="1506059"/>
                  </a:lnTo>
                  <a:lnTo>
                    <a:pt x="41812" y="1544518"/>
                  </a:lnTo>
                  <a:lnTo>
                    <a:pt x="54611" y="1582769"/>
                  </a:lnTo>
                  <a:lnTo>
                    <a:pt x="69118" y="1620783"/>
                  </a:lnTo>
                  <a:lnTo>
                    <a:pt x="85331" y="1658530"/>
                  </a:lnTo>
                  <a:lnTo>
                    <a:pt x="103250" y="1695981"/>
                  </a:lnTo>
                  <a:lnTo>
                    <a:pt x="122876" y="1733105"/>
                  </a:lnTo>
                  <a:lnTo>
                    <a:pt x="144209" y="1769874"/>
                  </a:lnTo>
                  <a:lnTo>
                    <a:pt x="167249" y="1806258"/>
                  </a:lnTo>
                  <a:lnTo>
                    <a:pt x="191995" y="1842226"/>
                  </a:lnTo>
                  <a:lnTo>
                    <a:pt x="218447" y="1877750"/>
                  </a:lnTo>
                  <a:lnTo>
                    <a:pt x="246607" y="1912799"/>
                  </a:lnTo>
                  <a:lnTo>
                    <a:pt x="276473" y="1947345"/>
                  </a:lnTo>
                  <a:lnTo>
                    <a:pt x="308045" y="1981357"/>
                  </a:lnTo>
                  <a:lnTo>
                    <a:pt x="341324" y="2014805"/>
                  </a:lnTo>
                  <a:lnTo>
                    <a:pt x="376310" y="2047661"/>
                  </a:lnTo>
                  <a:lnTo>
                    <a:pt x="413003" y="2079894"/>
                  </a:lnTo>
                  <a:lnTo>
                    <a:pt x="451402" y="2111474"/>
                  </a:lnTo>
                  <a:lnTo>
                    <a:pt x="491507" y="2142373"/>
                  </a:lnTo>
                  <a:lnTo>
                    <a:pt x="533319" y="2172561"/>
                  </a:lnTo>
                  <a:lnTo>
                    <a:pt x="571149" y="2198261"/>
                  </a:lnTo>
                  <a:lnTo>
                    <a:pt x="609765" y="2223044"/>
                  </a:lnTo>
                  <a:lnTo>
                    <a:pt x="649140" y="2246909"/>
                  </a:lnTo>
                  <a:lnTo>
                    <a:pt x="689246" y="2269856"/>
                  </a:lnTo>
                  <a:lnTo>
                    <a:pt x="730052" y="2291885"/>
                  </a:lnTo>
                  <a:lnTo>
                    <a:pt x="771532" y="2312996"/>
                  </a:lnTo>
                  <a:lnTo>
                    <a:pt x="813655" y="2333190"/>
                  </a:lnTo>
                  <a:lnTo>
                    <a:pt x="856394" y="2352465"/>
                  </a:lnTo>
                  <a:lnTo>
                    <a:pt x="899720" y="2370823"/>
                  </a:lnTo>
                  <a:lnTo>
                    <a:pt x="943604" y="2388263"/>
                  </a:lnTo>
                  <a:lnTo>
                    <a:pt x="988018" y="2404784"/>
                  </a:lnTo>
                  <a:lnTo>
                    <a:pt x="1032933" y="2420388"/>
                  </a:lnTo>
                  <a:lnTo>
                    <a:pt x="1078320" y="2435074"/>
                  </a:lnTo>
                  <a:lnTo>
                    <a:pt x="1124151" y="2448843"/>
                  </a:lnTo>
                  <a:lnTo>
                    <a:pt x="1170397" y="2461693"/>
                  </a:lnTo>
                  <a:lnTo>
                    <a:pt x="1217029" y="2473625"/>
                  </a:lnTo>
                  <a:lnTo>
                    <a:pt x="1264020" y="2484640"/>
                  </a:lnTo>
                  <a:lnTo>
                    <a:pt x="1311339" y="2494737"/>
                  </a:lnTo>
                  <a:lnTo>
                    <a:pt x="1358959" y="2503915"/>
                  </a:lnTo>
                  <a:lnTo>
                    <a:pt x="1406852" y="2512176"/>
                  </a:lnTo>
                  <a:lnTo>
                    <a:pt x="1454987" y="2519519"/>
                  </a:lnTo>
                  <a:lnTo>
                    <a:pt x="1503337" y="2525945"/>
                  </a:lnTo>
                  <a:lnTo>
                    <a:pt x="1551874" y="2531452"/>
                  </a:lnTo>
                  <a:lnTo>
                    <a:pt x="1600567" y="2536041"/>
                  </a:lnTo>
                  <a:lnTo>
                    <a:pt x="1649390" y="2539713"/>
                  </a:lnTo>
                  <a:lnTo>
                    <a:pt x="1698313" y="2542466"/>
                  </a:lnTo>
                  <a:lnTo>
                    <a:pt x="1747307" y="2544302"/>
                  </a:lnTo>
                  <a:lnTo>
                    <a:pt x="1796344" y="2545220"/>
                  </a:lnTo>
                  <a:lnTo>
                    <a:pt x="1845396" y="2545220"/>
                  </a:lnTo>
                  <a:lnTo>
                    <a:pt x="1894433" y="2544302"/>
                  </a:lnTo>
                  <a:lnTo>
                    <a:pt x="1943428" y="2542466"/>
                  </a:lnTo>
                  <a:lnTo>
                    <a:pt x="1992351" y="2539713"/>
                  </a:lnTo>
                  <a:lnTo>
                    <a:pt x="2041173" y="2536041"/>
                  </a:lnTo>
                  <a:lnTo>
                    <a:pt x="2089867" y="2531452"/>
                  </a:lnTo>
                  <a:lnTo>
                    <a:pt x="2138403" y="2525945"/>
                  </a:lnTo>
                  <a:lnTo>
                    <a:pt x="2186753" y="2519519"/>
                  </a:lnTo>
                  <a:lnTo>
                    <a:pt x="2234889" y="2512176"/>
                  </a:lnTo>
                  <a:lnTo>
                    <a:pt x="2282781" y="2503915"/>
                  </a:lnTo>
                  <a:lnTo>
                    <a:pt x="2330401" y="2494737"/>
                  </a:lnTo>
                  <a:lnTo>
                    <a:pt x="2377721" y="2484640"/>
                  </a:lnTo>
                  <a:lnTo>
                    <a:pt x="2424711" y="2473625"/>
                  </a:lnTo>
                  <a:lnTo>
                    <a:pt x="2471344" y="2461693"/>
                  </a:lnTo>
                  <a:lnTo>
                    <a:pt x="2517590" y="2448843"/>
                  </a:lnTo>
                  <a:lnTo>
                    <a:pt x="2563421" y="2435074"/>
                  </a:lnTo>
                  <a:lnTo>
                    <a:pt x="2608808" y="2420388"/>
                  </a:lnTo>
                  <a:lnTo>
                    <a:pt x="2653723" y="2404784"/>
                  </a:lnTo>
                  <a:lnTo>
                    <a:pt x="2698136" y="2388263"/>
                  </a:lnTo>
                  <a:lnTo>
                    <a:pt x="2742021" y="2370823"/>
                  </a:lnTo>
                  <a:lnTo>
                    <a:pt x="2785346" y="2352465"/>
                  </a:lnTo>
                  <a:lnTo>
                    <a:pt x="2828085" y="2333190"/>
                  </a:lnTo>
                  <a:lnTo>
                    <a:pt x="2870209" y="2312996"/>
                  </a:lnTo>
                  <a:lnTo>
                    <a:pt x="2911688" y="2291885"/>
                  </a:lnTo>
                  <a:lnTo>
                    <a:pt x="2952495" y="2269856"/>
                  </a:lnTo>
                  <a:lnTo>
                    <a:pt x="2992600" y="2246909"/>
                  </a:lnTo>
                  <a:lnTo>
                    <a:pt x="3031975" y="2223044"/>
                  </a:lnTo>
                  <a:lnTo>
                    <a:pt x="3070592" y="2198261"/>
                  </a:lnTo>
                  <a:lnTo>
                    <a:pt x="3108421" y="2172561"/>
                  </a:lnTo>
                  <a:lnTo>
                    <a:pt x="3150233" y="2142373"/>
                  </a:lnTo>
                  <a:lnTo>
                    <a:pt x="3190339" y="2111474"/>
                  </a:lnTo>
                  <a:lnTo>
                    <a:pt x="3228738" y="2079894"/>
                  </a:lnTo>
                  <a:lnTo>
                    <a:pt x="3265431" y="2047661"/>
                  </a:lnTo>
                  <a:lnTo>
                    <a:pt x="3300417" y="2014805"/>
                  </a:lnTo>
                  <a:lnTo>
                    <a:pt x="3333696" y="1981357"/>
                  </a:lnTo>
                  <a:lnTo>
                    <a:pt x="3365268" y="1947345"/>
                  </a:lnTo>
                  <a:lnTo>
                    <a:pt x="3395134" y="1912799"/>
                  </a:lnTo>
                  <a:lnTo>
                    <a:pt x="3423294" y="1877750"/>
                  </a:lnTo>
                  <a:lnTo>
                    <a:pt x="3449746" y="1842226"/>
                  </a:lnTo>
                  <a:lnTo>
                    <a:pt x="3474493" y="1806258"/>
                  </a:lnTo>
                  <a:lnTo>
                    <a:pt x="3497532" y="1769874"/>
                  </a:lnTo>
                  <a:lnTo>
                    <a:pt x="3518865" y="1733105"/>
                  </a:lnTo>
                  <a:lnTo>
                    <a:pt x="3538491" y="1695981"/>
                  </a:lnTo>
                  <a:lnTo>
                    <a:pt x="3556411" y="1658530"/>
                  </a:lnTo>
                  <a:lnTo>
                    <a:pt x="3572624" y="1620783"/>
                  </a:lnTo>
                  <a:lnTo>
                    <a:pt x="3587130" y="1582769"/>
                  </a:lnTo>
                  <a:lnTo>
                    <a:pt x="3599930" y="1544518"/>
                  </a:lnTo>
                  <a:lnTo>
                    <a:pt x="3611023" y="1506059"/>
                  </a:lnTo>
                  <a:lnTo>
                    <a:pt x="3620409" y="1467422"/>
                  </a:lnTo>
                  <a:lnTo>
                    <a:pt x="3628089" y="1428638"/>
                  </a:lnTo>
                  <a:lnTo>
                    <a:pt x="3634062" y="1389734"/>
                  </a:lnTo>
                  <a:lnTo>
                    <a:pt x="3638329" y="1350742"/>
                  </a:lnTo>
                  <a:lnTo>
                    <a:pt x="3640889" y="1311690"/>
                  </a:lnTo>
                  <a:lnTo>
                    <a:pt x="3641742" y="1272609"/>
                  </a:lnTo>
                  <a:lnTo>
                    <a:pt x="3640889" y="1233528"/>
                  </a:lnTo>
                  <a:lnTo>
                    <a:pt x="3638329" y="1194476"/>
                  </a:lnTo>
                  <a:lnTo>
                    <a:pt x="3634062" y="1155484"/>
                  </a:lnTo>
                  <a:lnTo>
                    <a:pt x="3628089" y="1116580"/>
                  </a:lnTo>
                  <a:lnTo>
                    <a:pt x="3620409" y="1077795"/>
                  </a:lnTo>
                  <a:lnTo>
                    <a:pt x="3611023" y="1039159"/>
                  </a:lnTo>
                  <a:lnTo>
                    <a:pt x="3599930" y="1000700"/>
                  </a:lnTo>
                  <a:lnTo>
                    <a:pt x="3587130" y="962449"/>
                  </a:lnTo>
                  <a:lnTo>
                    <a:pt x="3572624" y="924435"/>
                  </a:lnTo>
                  <a:lnTo>
                    <a:pt x="3556411" y="886688"/>
                  </a:lnTo>
                  <a:lnTo>
                    <a:pt x="3538491" y="849237"/>
                  </a:lnTo>
                  <a:lnTo>
                    <a:pt x="3518865" y="812112"/>
                  </a:lnTo>
                  <a:lnTo>
                    <a:pt x="3497532" y="775344"/>
                  </a:lnTo>
                  <a:lnTo>
                    <a:pt x="3474493" y="738960"/>
                  </a:lnTo>
                  <a:lnTo>
                    <a:pt x="3449746" y="702992"/>
                  </a:lnTo>
                  <a:lnTo>
                    <a:pt x="3423294" y="667468"/>
                  </a:lnTo>
                  <a:lnTo>
                    <a:pt x="3395134" y="632418"/>
                  </a:lnTo>
                  <a:lnTo>
                    <a:pt x="3365268" y="597873"/>
                  </a:lnTo>
                  <a:lnTo>
                    <a:pt x="3333696" y="563861"/>
                  </a:lnTo>
                  <a:lnTo>
                    <a:pt x="3300417" y="530413"/>
                  </a:lnTo>
                  <a:lnTo>
                    <a:pt x="3265431" y="497557"/>
                  </a:lnTo>
                  <a:lnTo>
                    <a:pt x="3228738" y="465324"/>
                  </a:lnTo>
                  <a:lnTo>
                    <a:pt x="3190339" y="433743"/>
                  </a:lnTo>
                  <a:lnTo>
                    <a:pt x="3150233" y="402844"/>
                  </a:lnTo>
                  <a:lnTo>
                    <a:pt x="3108421" y="372657"/>
                  </a:lnTo>
                  <a:lnTo>
                    <a:pt x="3070592" y="346957"/>
                  </a:lnTo>
                  <a:lnTo>
                    <a:pt x="3031975" y="322174"/>
                  </a:lnTo>
                  <a:lnTo>
                    <a:pt x="2992600" y="298309"/>
                  </a:lnTo>
                  <a:lnTo>
                    <a:pt x="2952495" y="275362"/>
                  </a:lnTo>
                  <a:lnTo>
                    <a:pt x="2911688" y="253333"/>
                  </a:lnTo>
                  <a:lnTo>
                    <a:pt x="2870209" y="232222"/>
                  </a:lnTo>
                  <a:lnTo>
                    <a:pt x="2828085" y="212029"/>
                  </a:lnTo>
                  <a:lnTo>
                    <a:pt x="2785346" y="192753"/>
                  </a:lnTo>
                  <a:lnTo>
                    <a:pt x="2742021" y="174396"/>
                  </a:lnTo>
                  <a:lnTo>
                    <a:pt x="2698136" y="156956"/>
                  </a:lnTo>
                  <a:lnTo>
                    <a:pt x="2653723" y="140434"/>
                  </a:lnTo>
                  <a:lnTo>
                    <a:pt x="2608808" y="124831"/>
                  </a:lnTo>
                  <a:lnTo>
                    <a:pt x="2563421" y="110145"/>
                  </a:lnTo>
                  <a:lnTo>
                    <a:pt x="2517590" y="96376"/>
                  </a:lnTo>
                  <a:lnTo>
                    <a:pt x="2471344" y="83526"/>
                  </a:lnTo>
                  <a:lnTo>
                    <a:pt x="2424711" y="71594"/>
                  </a:lnTo>
                  <a:lnTo>
                    <a:pt x="2377721" y="60579"/>
                  </a:lnTo>
                  <a:lnTo>
                    <a:pt x="2330401" y="50483"/>
                  </a:lnTo>
                  <a:lnTo>
                    <a:pt x="2282781" y="41304"/>
                  </a:lnTo>
                  <a:lnTo>
                    <a:pt x="2234889" y="33043"/>
                  </a:lnTo>
                  <a:lnTo>
                    <a:pt x="2186753" y="25700"/>
                  </a:lnTo>
                  <a:lnTo>
                    <a:pt x="2138403" y="19275"/>
                  </a:lnTo>
                  <a:lnTo>
                    <a:pt x="2089867" y="13768"/>
                  </a:lnTo>
                  <a:lnTo>
                    <a:pt x="2041173" y="9178"/>
                  </a:lnTo>
                  <a:lnTo>
                    <a:pt x="1992351" y="5507"/>
                  </a:lnTo>
                  <a:lnTo>
                    <a:pt x="1943428" y="2753"/>
                  </a:lnTo>
                  <a:lnTo>
                    <a:pt x="1894433" y="917"/>
                  </a:lnTo>
                  <a:lnTo>
                    <a:pt x="184539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332" name="object 17">
              <a:extLst>
                <a:ext uri="{FF2B5EF4-FFF2-40B4-BE49-F238E27FC236}">
                  <a16:creationId xmlns:a16="http://schemas.microsoft.com/office/drawing/2014/main" id="{7FBED468-B2B3-61DD-9DB7-B9B9D7B5FCEA}"/>
                </a:ext>
              </a:extLst>
            </p:cNvPr>
            <p:cNvSpPr>
              <a:spLocks/>
            </p:cNvSpPr>
            <p:nvPr/>
          </p:nvSpPr>
          <p:spPr bwMode="auto">
            <a:xfrm>
              <a:off x="3370761" y="4000299"/>
              <a:ext cx="3642360" cy="2545715"/>
            </a:xfrm>
            <a:custGeom>
              <a:avLst/>
              <a:gdLst>
                <a:gd name="T0" fmla="*/ 3228751 w 3642359"/>
                <a:gd name="T1" fmla="*/ 465324 h 2545715"/>
                <a:gd name="T2" fmla="*/ 3365281 w 3642359"/>
                <a:gd name="T3" fmla="*/ 597873 h 2545715"/>
                <a:gd name="T4" fmla="*/ 3474505 w 3642359"/>
                <a:gd name="T5" fmla="*/ 738960 h 2545715"/>
                <a:gd name="T6" fmla="*/ 3556423 w 3642359"/>
                <a:gd name="T7" fmla="*/ 886688 h 2545715"/>
                <a:gd name="T8" fmla="*/ 3611035 w 3642359"/>
                <a:gd name="T9" fmla="*/ 1039159 h 2545715"/>
                <a:gd name="T10" fmla="*/ 3638341 w 3642359"/>
                <a:gd name="T11" fmla="*/ 1194476 h 2545715"/>
                <a:gd name="T12" fmla="*/ 3638341 w 3642359"/>
                <a:gd name="T13" fmla="*/ 1350742 h 2545715"/>
                <a:gd name="T14" fmla="*/ 3611035 w 3642359"/>
                <a:gd name="T15" fmla="*/ 1506059 h 2545715"/>
                <a:gd name="T16" fmla="*/ 3556423 w 3642359"/>
                <a:gd name="T17" fmla="*/ 1658530 h 2545715"/>
                <a:gd name="T18" fmla="*/ 3474505 w 3642359"/>
                <a:gd name="T19" fmla="*/ 1806258 h 2545715"/>
                <a:gd name="T20" fmla="*/ 3365281 w 3642359"/>
                <a:gd name="T21" fmla="*/ 1947345 h 2545715"/>
                <a:gd name="T22" fmla="*/ 3228751 w 3642359"/>
                <a:gd name="T23" fmla="*/ 2079894 h 2545715"/>
                <a:gd name="T24" fmla="*/ 3070605 w 3642359"/>
                <a:gd name="T25" fmla="*/ 2198261 h 2545715"/>
                <a:gd name="T26" fmla="*/ 2911701 w 3642359"/>
                <a:gd name="T27" fmla="*/ 2291885 h 2545715"/>
                <a:gd name="T28" fmla="*/ 2742033 w 3642359"/>
                <a:gd name="T29" fmla="*/ 2370823 h 2545715"/>
                <a:gd name="T30" fmla="*/ 2563433 w 3642359"/>
                <a:gd name="T31" fmla="*/ 2435075 h 2545715"/>
                <a:gd name="T32" fmla="*/ 2377733 w 3642359"/>
                <a:gd name="T33" fmla="*/ 2484640 h 2545715"/>
                <a:gd name="T34" fmla="*/ 2186766 w 3642359"/>
                <a:gd name="T35" fmla="*/ 2519520 h 2545715"/>
                <a:gd name="T36" fmla="*/ 1992363 w 3642359"/>
                <a:gd name="T37" fmla="*/ 2539713 h 2545715"/>
                <a:gd name="T38" fmla="*/ 1796345 w 3642359"/>
                <a:gd name="T39" fmla="*/ 2545220 h 2545715"/>
                <a:gd name="T40" fmla="*/ 1600568 w 3642359"/>
                <a:gd name="T41" fmla="*/ 2536042 h 2545715"/>
                <a:gd name="T42" fmla="*/ 1406852 w 3642359"/>
                <a:gd name="T43" fmla="*/ 2512177 h 2545715"/>
                <a:gd name="T44" fmla="*/ 1217030 w 3642359"/>
                <a:gd name="T45" fmla="*/ 2473626 h 2545715"/>
                <a:gd name="T46" fmla="*/ 1032933 w 3642359"/>
                <a:gd name="T47" fmla="*/ 2420389 h 2545715"/>
                <a:gd name="T48" fmla="*/ 856395 w 3642359"/>
                <a:gd name="T49" fmla="*/ 2352465 h 2545715"/>
                <a:gd name="T50" fmla="*/ 689246 w 3642359"/>
                <a:gd name="T51" fmla="*/ 2269856 h 2545715"/>
                <a:gd name="T52" fmla="*/ 533320 w 3642359"/>
                <a:gd name="T53" fmla="*/ 2172561 h 2545715"/>
                <a:gd name="T54" fmla="*/ 376311 w 3642359"/>
                <a:gd name="T55" fmla="*/ 2047661 h 2545715"/>
                <a:gd name="T56" fmla="*/ 246607 w 3642359"/>
                <a:gd name="T57" fmla="*/ 1912799 h 2545715"/>
                <a:gd name="T58" fmla="*/ 144209 w 3642359"/>
                <a:gd name="T59" fmla="*/ 1769874 h 2545715"/>
                <a:gd name="T60" fmla="*/ 69118 w 3642359"/>
                <a:gd name="T61" fmla="*/ 1620783 h 2545715"/>
                <a:gd name="T62" fmla="*/ 21332 w 3642359"/>
                <a:gd name="T63" fmla="*/ 1467423 h 2545715"/>
                <a:gd name="T64" fmla="*/ 853 w 3642359"/>
                <a:gd name="T65" fmla="*/ 1311690 h 2545715"/>
                <a:gd name="T66" fmla="*/ 7679 w 3642359"/>
                <a:gd name="T67" fmla="*/ 1155484 h 2545715"/>
                <a:gd name="T68" fmla="*/ 41812 w 3642359"/>
                <a:gd name="T69" fmla="*/ 1000700 h 2545715"/>
                <a:gd name="T70" fmla="*/ 103250 w 3642359"/>
                <a:gd name="T71" fmla="*/ 849237 h 2545715"/>
                <a:gd name="T72" fmla="*/ 191995 w 3642359"/>
                <a:gd name="T73" fmla="*/ 702992 h 2545715"/>
                <a:gd name="T74" fmla="*/ 308046 w 3642359"/>
                <a:gd name="T75" fmla="*/ 563861 h 2545715"/>
                <a:gd name="T76" fmla="*/ 451402 w 3642359"/>
                <a:gd name="T77" fmla="*/ 433744 h 2545715"/>
                <a:gd name="T78" fmla="*/ 609766 w 3642359"/>
                <a:gd name="T79" fmla="*/ 322174 h 2545715"/>
                <a:gd name="T80" fmla="*/ 771532 w 3642359"/>
                <a:gd name="T81" fmla="*/ 232222 h 2545715"/>
                <a:gd name="T82" fmla="*/ 943605 w 3642359"/>
                <a:gd name="T83" fmla="*/ 156956 h 2545715"/>
                <a:gd name="T84" fmla="*/ 1124151 w 3642359"/>
                <a:gd name="T85" fmla="*/ 96377 h 2545715"/>
                <a:gd name="T86" fmla="*/ 1311340 w 3642359"/>
                <a:gd name="T87" fmla="*/ 50483 h 2545715"/>
                <a:gd name="T88" fmla="*/ 1503338 w 3642359"/>
                <a:gd name="T89" fmla="*/ 19275 h 2545715"/>
                <a:gd name="T90" fmla="*/ 1698313 w 3642359"/>
                <a:gd name="T91" fmla="*/ 2753 h 2545715"/>
                <a:gd name="T92" fmla="*/ 1894446 w 3642359"/>
                <a:gd name="T93" fmla="*/ 917 h 2545715"/>
                <a:gd name="T94" fmla="*/ 2089879 w 3642359"/>
                <a:gd name="T95" fmla="*/ 13768 h 2545715"/>
                <a:gd name="T96" fmla="*/ 2282794 w 3642359"/>
                <a:gd name="T97" fmla="*/ 41304 h 2545715"/>
                <a:gd name="T98" fmla="*/ 2471356 w 3642359"/>
                <a:gd name="T99" fmla="*/ 83526 h 2545715"/>
                <a:gd name="T100" fmla="*/ 2653735 w 3642359"/>
                <a:gd name="T101" fmla="*/ 140435 h 2545715"/>
                <a:gd name="T102" fmla="*/ 2828098 w 3642359"/>
                <a:gd name="T103" fmla="*/ 212029 h 2545715"/>
                <a:gd name="T104" fmla="*/ 2992613 w 3642359"/>
                <a:gd name="T105" fmla="*/ 298309 h 254571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642359" h="2545715">
                  <a:moveTo>
                    <a:pt x="3108422" y="372657"/>
                  </a:moveTo>
                  <a:lnTo>
                    <a:pt x="3150234" y="402845"/>
                  </a:lnTo>
                  <a:lnTo>
                    <a:pt x="3190340" y="433744"/>
                  </a:lnTo>
                  <a:lnTo>
                    <a:pt x="3228739" y="465324"/>
                  </a:lnTo>
                  <a:lnTo>
                    <a:pt x="3265431" y="497557"/>
                  </a:lnTo>
                  <a:lnTo>
                    <a:pt x="3300417" y="530413"/>
                  </a:lnTo>
                  <a:lnTo>
                    <a:pt x="3333696" y="563861"/>
                  </a:lnTo>
                  <a:lnTo>
                    <a:pt x="3365269" y="597873"/>
                  </a:lnTo>
                  <a:lnTo>
                    <a:pt x="3395135" y="632419"/>
                  </a:lnTo>
                  <a:lnTo>
                    <a:pt x="3423294" y="667468"/>
                  </a:lnTo>
                  <a:lnTo>
                    <a:pt x="3449747" y="702992"/>
                  </a:lnTo>
                  <a:lnTo>
                    <a:pt x="3474493" y="738960"/>
                  </a:lnTo>
                  <a:lnTo>
                    <a:pt x="3497532" y="775344"/>
                  </a:lnTo>
                  <a:lnTo>
                    <a:pt x="3518865" y="812113"/>
                  </a:lnTo>
                  <a:lnTo>
                    <a:pt x="3538491" y="849237"/>
                  </a:lnTo>
                  <a:lnTo>
                    <a:pt x="3556411" y="886688"/>
                  </a:lnTo>
                  <a:lnTo>
                    <a:pt x="3572624" y="924435"/>
                  </a:lnTo>
                  <a:lnTo>
                    <a:pt x="3587130" y="962449"/>
                  </a:lnTo>
                  <a:lnTo>
                    <a:pt x="3599930" y="1000700"/>
                  </a:lnTo>
                  <a:lnTo>
                    <a:pt x="3611023" y="1039159"/>
                  </a:lnTo>
                  <a:lnTo>
                    <a:pt x="3620409" y="1077796"/>
                  </a:lnTo>
                  <a:lnTo>
                    <a:pt x="3628089" y="1116580"/>
                  </a:lnTo>
                  <a:lnTo>
                    <a:pt x="3634062" y="1155484"/>
                  </a:lnTo>
                  <a:lnTo>
                    <a:pt x="3638329" y="1194476"/>
                  </a:lnTo>
                  <a:lnTo>
                    <a:pt x="3640889" y="1233528"/>
                  </a:lnTo>
                  <a:lnTo>
                    <a:pt x="3641742" y="1272609"/>
                  </a:lnTo>
                  <a:lnTo>
                    <a:pt x="3640889" y="1311690"/>
                  </a:lnTo>
                  <a:lnTo>
                    <a:pt x="3638329" y="1350742"/>
                  </a:lnTo>
                  <a:lnTo>
                    <a:pt x="3634062" y="1389734"/>
                  </a:lnTo>
                  <a:lnTo>
                    <a:pt x="3628089" y="1428638"/>
                  </a:lnTo>
                  <a:lnTo>
                    <a:pt x="3620409" y="1467423"/>
                  </a:lnTo>
                  <a:lnTo>
                    <a:pt x="3611023" y="1506059"/>
                  </a:lnTo>
                  <a:lnTo>
                    <a:pt x="3599930" y="1544518"/>
                  </a:lnTo>
                  <a:lnTo>
                    <a:pt x="3587130" y="1582769"/>
                  </a:lnTo>
                  <a:lnTo>
                    <a:pt x="3572624" y="1620783"/>
                  </a:lnTo>
                  <a:lnTo>
                    <a:pt x="3556411" y="1658530"/>
                  </a:lnTo>
                  <a:lnTo>
                    <a:pt x="3538491" y="1695981"/>
                  </a:lnTo>
                  <a:lnTo>
                    <a:pt x="3518865" y="1733106"/>
                  </a:lnTo>
                  <a:lnTo>
                    <a:pt x="3497532" y="1769874"/>
                  </a:lnTo>
                  <a:lnTo>
                    <a:pt x="3474493" y="1806258"/>
                  </a:lnTo>
                  <a:lnTo>
                    <a:pt x="3449747" y="1842226"/>
                  </a:lnTo>
                  <a:lnTo>
                    <a:pt x="3423294" y="1877750"/>
                  </a:lnTo>
                  <a:lnTo>
                    <a:pt x="3395135" y="1912799"/>
                  </a:lnTo>
                  <a:lnTo>
                    <a:pt x="3365269" y="1947345"/>
                  </a:lnTo>
                  <a:lnTo>
                    <a:pt x="3333696" y="1981357"/>
                  </a:lnTo>
                  <a:lnTo>
                    <a:pt x="3300417" y="2014805"/>
                  </a:lnTo>
                  <a:lnTo>
                    <a:pt x="3265431" y="2047661"/>
                  </a:lnTo>
                  <a:lnTo>
                    <a:pt x="3228739" y="2079894"/>
                  </a:lnTo>
                  <a:lnTo>
                    <a:pt x="3190340" y="2111474"/>
                  </a:lnTo>
                  <a:lnTo>
                    <a:pt x="3150234" y="2142373"/>
                  </a:lnTo>
                  <a:lnTo>
                    <a:pt x="3108422" y="2172561"/>
                  </a:lnTo>
                  <a:lnTo>
                    <a:pt x="3070593" y="2198261"/>
                  </a:lnTo>
                  <a:lnTo>
                    <a:pt x="3031976" y="2223044"/>
                  </a:lnTo>
                  <a:lnTo>
                    <a:pt x="2992601" y="2246909"/>
                  </a:lnTo>
                  <a:lnTo>
                    <a:pt x="2952496" y="2269856"/>
                  </a:lnTo>
                  <a:lnTo>
                    <a:pt x="2911689" y="2291885"/>
                  </a:lnTo>
                  <a:lnTo>
                    <a:pt x="2870210" y="2312996"/>
                  </a:lnTo>
                  <a:lnTo>
                    <a:pt x="2828086" y="2333190"/>
                  </a:lnTo>
                  <a:lnTo>
                    <a:pt x="2785347" y="2352465"/>
                  </a:lnTo>
                  <a:lnTo>
                    <a:pt x="2742021" y="2370823"/>
                  </a:lnTo>
                  <a:lnTo>
                    <a:pt x="2698137" y="2388263"/>
                  </a:lnTo>
                  <a:lnTo>
                    <a:pt x="2653723" y="2404785"/>
                  </a:lnTo>
                  <a:lnTo>
                    <a:pt x="2608808" y="2420389"/>
                  </a:lnTo>
                  <a:lnTo>
                    <a:pt x="2563421" y="2435075"/>
                  </a:lnTo>
                  <a:lnTo>
                    <a:pt x="2517590" y="2448843"/>
                  </a:lnTo>
                  <a:lnTo>
                    <a:pt x="2471344" y="2461693"/>
                  </a:lnTo>
                  <a:lnTo>
                    <a:pt x="2424712" y="2473626"/>
                  </a:lnTo>
                  <a:lnTo>
                    <a:pt x="2377721" y="2484640"/>
                  </a:lnTo>
                  <a:lnTo>
                    <a:pt x="2330402" y="2494737"/>
                  </a:lnTo>
                  <a:lnTo>
                    <a:pt x="2282782" y="2503916"/>
                  </a:lnTo>
                  <a:lnTo>
                    <a:pt x="2234889" y="2512177"/>
                  </a:lnTo>
                  <a:lnTo>
                    <a:pt x="2186754" y="2519520"/>
                  </a:lnTo>
                  <a:lnTo>
                    <a:pt x="2138404" y="2525945"/>
                  </a:lnTo>
                  <a:lnTo>
                    <a:pt x="2089867" y="2531452"/>
                  </a:lnTo>
                  <a:lnTo>
                    <a:pt x="2041174" y="2536042"/>
                  </a:lnTo>
                  <a:lnTo>
                    <a:pt x="1992351" y="2539713"/>
                  </a:lnTo>
                  <a:lnTo>
                    <a:pt x="1943428" y="2542467"/>
                  </a:lnTo>
                  <a:lnTo>
                    <a:pt x="1894434" y="2544303"/>
                  </a:lnTo>
                  <a:lnTo>
                    <a:pt x="1845397" y="2545220"/>
                  </a:lnTo>
                  <a:lnTo>
                    <a:pt x="1796345" y="2545220"/>
                  </a:lnTo>
                  <a:lnTo>
                    <a:pt x="1747308" y="2544303"/>
                  </a:lnTo>
                  <a:lnTo>
                    <a:pt x="1698313" y="2542467"/>
                  </a:lnTo>
                  <a:lnTo>
                    <a:pt x="1649390" y="2539713"/>
                  </a:lnTo>
                  <a:lnTo>
                    <a:pt x="1600568" y="2536042"/>
                  </a:lnTo>
                  <a:lnTo>
                    <a:pt x="1551874" y="2531452"/>
                  </a:lnTo>
                  <a:lnTo>
                    <a:pt x="1503338" y="2525945"/>
                  </a:lnTo>
                  <a:lnTo>
                    <a:pt x="1454988" y="2519520"/>
                  </a:lnTo>
                  <a:lnTo>
                    <a:pt x="1406852" y="2512177"/>
                  </a:lnTo>
                  <a:lnTo>
                    <a:pt x="1358960" y="2503916"/>
                  </a:lnTo>
                  <a:lnTo>
                    <a:pt x="1311340" y="2494737"/>
                  </a:lnTo>
                  <a:lnTo>
                    <a:pt x="1264020" y="2484640"/>
                  </a:lnTo>
                  <a:lnTo>
                    <a:pt x="1217030" y="2473626"/>
                  </a:lnTo>
                  <a:lnTo>
                    <a:pt x="1170397" y="2461693"/>
                  </a:lnTo>
                  <a:lnTo>
                    <a:pt x="1124151" y="2448843"/>
                  </a:lnTo>
                  <a:lnTo>
                    <a:pt x="1078320" y="2435075"/>
                  </a:lnTo>
                  <a:lnTo>
                    <a:pt x="1032933" y="2420389"/>
                  </a:lnTo>
                  <a:lnTo>
                    <a:pt x="988019" y="2404785"/>
                  </a:lnTo>
                  <a:lnTo>
                    <a:pt x="943605" y="2388263"/>
                  </a:lnTo>
                  <a:lnTo>
                    <a:pt x="899721" y="2370823"/>
                  </a:lnTo>
                  <a:lnTo>
                    <a:pt x="856395" y="2352465"/>
                  </a:lnTo>
                  <a:lnTo>
                    <a:pt x="813656" y="2333190"/>
                  </a:lnTo>
                  <a:lnTo>
                    <a:pt x="771532" y="2312996"/>
                  </a:lnTo>
                  <a:lnTo>
                    <a:pt x="730053" y="2291885"/>
                  </a:lnTo>
                  <a:lnTo>
                    <a:pt x="689246" y="2269856"/>
                  </a:lnTo>
                  <a:lnTo>
                    <a:pt x="649141" y="2246909"/>
                  </a:lnTo>
                  <a:lnTo>
                    <a:pt x="609766" y="2223044"/>
                  </a:lnTo>
                  <a:lnTo>
                    <a:pt x="571149" y="2198261"/>
                  </a:lnTo>
                  <a:lnTo>
                    <a:pt x="533320" y="2172561"/>
                  </a:lnTo>
                  <a:lnTo>
                    <a:pt x="491508" y="2142373"/>
                  </a:lnTo>
                  <a:lnTo>
                    <a:pt x="451402" y="2111474"/>
                  </a:lnTo>
                  <a:lnTo>
                    <a:pt x="413003" y="2079894"/>
                  </a:lnTo>
                  <a:lnTo>
                    <a:pt x="376311" y="2047661"/>
                  </a:lnTo>
                  <a:lnTo>
                    <a:pt x="341325" y="2014805"/>
                  </a:lnTo>
                  <a:lnTo>
                    <a:pt x="308046" y="1981357"/>
                  </a:lnTo>
                  <a:lnTo>
                    <a:pt x="276473" y="1947345"/>
                  </a:lnTo>
                  <a:lnTo>
                    <a:pt x="246607" y="1912799"/>
                  </a:lnTo>
                  <a:lnTo>
                    <a:pt x="218448" y="1877750"/>
                  </a:lnTo>
                  <a:lnTo>
                    <a:pt x="191995" y="1842226"/>
                  </a:lnTo>
                  <a:lnTo>
                    <a:pt x="167249" y="1806258"/>
                  </a:lnTo>
                  <a:lnTo>
                    <a:pt x="144209" y="1769874"/>
                  </a:lnTo>
                  <a:lnTo>
                    <a:pt x="122877" y="1733106"/>
                  </a:lnTo>
                  <a:lnTo>
                    <a:pt x="103250" y="1695981"/>
                  </a:lnTo>
                  <a:lnTo>
                    <a:pt x="85331" y="1658530"/>
                  </a:lnTo>
                  <a:lnTo>
                    <a:pt x="69118" y="1620783"/>
                  </a:lnTo>
                  <a:lnTo>
                    <a:pt x="54612" y="1582769"/>
                  </a:lnTo>
                  <a:lnTo>
                    <a:pt x="41812" y="1544518"/>
                  </a:lnTo>
                  <a:lnTo>
                    <a:pt x="30719" y="1506059"/>
                  </a:lnTo>
                  <a:lnTo>
                    <a:pt x="21332" y="1467423"/>
                  </a:lnTo>
                  <a:lnTo>
                    <a:pt x="13653" y="1428638"/>
                  </a:lnTo>
                  <a:lnTo>
                    <a:pt x="7679" y="1389734"/>
                  </a:lnTo>
                  <a:lnTo>
                    <a:pt x="3413" y="1350742"/>
                  </a:lnTo>
                  <a:lnTo>
                    <a:pt x="853" y="1311690"/>
                  </a:lnTo>
                  <a:lnTo>
                    <a:pt x="0" y="1272609"/>
                  </a:lnTo>
                  <a:lnTo>
                    <a:pt x="853" y="1233528"/>
                  </a:lnTo>
                  <a:lnTo>
                    <a:pt x="3413" y="1194476"/>
                  </a:lnTo>
                  <a:lnTo>
                    <a:pt x="7679" y="1155484"/>
                  </a:lnTo>
                  <a:lnTo>
                    <a:pt x="13653" y="1116580"/>
                  </a:lnTo>
                  <a:lnTo>
                    <a:pt x="21332" y="1077796"/>
                  </a:lnTo>
                  <a:lnTo>
                    <a:pt x="30719" y="1039159"/>
                  </a:lnTo>
                  <a:lnTo>
                    <a:pt x="41812" y="1000700"/>
                  </a:lnTo>
                  <a:lnTo>
                    <a:pt x="54612" y="962449"/>
                  </a:lnTo>
                  <a:lnTo>
                    <a:pt x="69118" y="924435"/>
                  </a:lnTo>
                  <a:lnTo>
                    <a:pt x="85331" y="886688"/>
                  </a:lnTo>
                  <a:lnTo>
                    <a:pt x="103250" y="849237"/>
                  </a:lnTo>
                  <a:lnTo>
                    <a:pt x="122877" y="812113"/>
                  </a:lnTo>
                  <a:lnTo>
                    <a:pt x="144209" y="775344"/>
                  </a:lnTo>
                  <a:lnTo>
                    <a:pt x="167249" y="738960"/>
                  </a:lnTo>
                  <a:lnTo>
                    <a:pt x="191995" y="702992"/>
                  </a:lnTo>
                  <a:lnTo>
                    <a:pt x="218448" y="667468"/>
                  </a:lnTo>
                  <a:lnTo>
                    <a:pt x="246607" y="632419"/>
                  </a:lnTo>
                  <a:lnTo>
                    <a:pt x="276473" y="597873"/>
                  </a:lnTo>
                  <a:lnTo>
                    <a:pt x="308046" y="563861"/>
                  </a:lnTo>
                  <a:lnTo>
                    <a:pt x="341325" y="530413"/>
                  </a:lnTo>
                  <a:lnTo>
                    <a:pt x="376311" y="497557"/>
                  </a:lnTo>
                  <a:lnTo>
                    <a:pt x="413003" y="465324"/>
                  </a:lnTo>
                  <a:lnTo>
                    <a:pt x="451402" y="433744"/>
                  </a:lnTo>
                  <a:lnTo>
                    <a:pt x="491508" y="402845"/>
                  </a:lnTo>
                  <a:lnTo>
                    <a:pt x="533320" y="372657"/>
                  </a:lnTo>
                  <a:lnTo>
                    <a:pt x="571149" y="346957"/>
                  </a:lnTo>
                  <a:lnTo>
                    <a:pt x="609766" y="322174"/>
                  </a:lnTo>
                  <a:lnTo>
                    <a:pt x="649141" y="298309"/>
                  </a:lnTo>
                  <a:lnTo>
                    <a:pt x="689246" y="275362"/>
                  </a:lnTo>
                  <a:lnTo>
                    <a:pt x="730053" y="253333"/>
                  </a:lnTo>
                  <a:lnTo>
                    <a:pt x="771532" y="232222"/>
                  </a:lnTo>
                  <a:lnTo>
                    <a:pt x="813656" y="212029"/>
                  </a:lnTo>
                  <a:lnTo>
                    <a:pt x="856395" y="192754"/>
                  </a:lnTo>
                  <a:lnTo>
                    <a:pt x="899721" y="174396"/>
                  </a:lnTo>
                  <a:lnTo>
                    <a:pt x="943605" y="156956"/>
                  </a:lnTo>
                  <a:lnTo>
                    <a:pt x="988019" y="140435"/>
                  </a:lnTo>
                  <a:lnTo>
                    <a:pt x="1032933" y="124831"/>
                  </a:lnTo>
                  <a:lnTo>
                    <a:pt x="1078320" y="110145"/>
                  </a:lnTo>
                  <a:lnTo>
                    <a:pt x="1124151" y="96377"/>
                  </a:lnTo>
                  <a:lnTo>
                    <a:pt x="1170397" y="83526"/>
                  </a:lnTo>
                  <a:lnTo>
                    <a:pt x="1217030" y="71594"/>
                  </a:lnTo>
                  <a:lnTo>
                    <a:pt x="1264020" y="60579"/>
                  </a:lnTo>
                  <a:lnTo>
                    <a:pt x="1311340" y="50483"/>
                  </a:lnTo>
                  <a:lnTo>
                    <a:pt x="1358960" y="41304"/>
                  </a:lnTo>
                  <a:lnTo>
                    <a:pt x="1406852" y="33043"/>
                  </a:lnTo>
                  <a:lnTo>
                    <a:pt x="1454988" y="25700"/>
                  </a:lnTo>
                  <a:lnTo>
                    <a:pt x="1503338" y="19275"/>
                  </a:lnTo>
                  <a:lnTo>
                    <a:pt x="1551874" y="13768"/>
                  </a:lnTo>
                  <a:lnTo>
                    <a:pt x="1600568" y="9178"/>
                  </a:lnTo>
                  <a:lnTo>
                    <a:pt x="1649390" y="5507"/>
                  </a:lnTo>
                  <a:lnTo>
                    <a:pt x="1698313" y="2753"/>
                  </a:lnTo>
                  <a:lnTo>
                    <a:pt x="1747308" y="917"/>
                  </a:lnTo>
                  <a:lnTo>
                    <a:pt x="1796345" y="0"/>
                  </a:lnTo>
                  <a:lnTo>
                    <a:pt x="1845397" y="0"/>
                  </a:lnTo>
                  <a:lnTo>
                    <a:pt x="1894434" y="917"/>
                  </a:lnTo>
                  <a:lnTo>
                    <a:pt x="1943428" y="2753"/>
                  </a:lnTo>
                  <a:lnTo>
                    <a:pt x="1992351" y="5507"/>
                  </a:lnTo>
                  <a:lnTo>
                    <a:pt x="2041174" y="9178"/>
                  </a:lnTo>
                  <a:lnTo>
                    <a:pt x="2089867" y="13768"/>
                  </a:lnTo>
                  <a:lnTo>
                    <a:pt x="2138404" y="19275"/>
                  </a:lnTo>
                  <a:lnTo>
                    <a:pt x="2186754" y="25700"/>
                  </a:lnTo>
                  <a:lnTo>
                    <a:pt x="2234889" y="33043"/>
                  </a:lnTo>
                  <a:lnTo>
                    <a:pt x="2282782" y="41304"/>
                  </a:lnTo>
                  <a:lnTo>
                    <a:pt x="2330402" y="50483"/>
                  </a:lnTo>
                  <a:lnTo>
                    <a:pt x="2377721" y="60579"/>
                  </a:lnTo>
                  <a:lnTo>
                    <a:pt x="2424712" y="71594"/>
                  </a:lnTo>
                  <a:lnTo>
                    <a:pt x="2471344" y="83526"/>
                  </a:lnTo>
                  <a:lnTo>
                    <a:pt x="2517590" y="96377"/>
                  </a:lnTo>
                  <a:lnTo>
                    <a:pt x="2563421" y="110145"/>
                  </a:lnTo>
                  <a:lnTo>
                    <a:pt x="2608808" y="124831"/>
                  </a:lnTo>
                  <a:lnTo>
                    <a:pt x="2653723" y="140435"/>
                  </a:lnTo>
                  <a:lnTo>
                    <a:pt x="2698137" y="156956"/>
                  </a:lnTo>
                  <a:lnTo>
                    <a:pt x="2742021" y="174396"/>
                  </a:lnTo>
                  <a:lnTo>
                    <a:pt x="2785347" y="192754"/>
                  </a:lnTo>
                  <a:lnTo>
                    <a:pt x="2828086" y="212029"/>
                  </a:lnTo>
                  <a:lnTo>
                    <a:pt x="2870210" y="232222"/>
                  </a:lnTo>
                  <a:lnTo>
                    <a:pt x="2911689" y="253333"/>
                  </a:lnTo>
                  <a:lnTo>
                    <a:pt x="2952496" y="275362"/>
                  </a:lnTo>
                  <a:lnTo>
                    <a:pt x="2992601" y="298309"/>
                  </a:lnTo>
                  <a:lnTo>
                    <a:pt x="3031976" y="322174"/>
                  </a:lnTo>
                  <a:lnTo>
                    <a:pt x="3070593" y="346957"/>
                  </a:lnTo>
                  <a:lnTo>
                    <a:pt x="3108422" y="372657"/>
                  </a:lnTo>
                </a:path>
              </a:pathLst>
            </a:custGeom>
            <a:noFill/>
            <a:ln w="599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3333" name="object 18">
              <a:extLst>
                <a:ext uri="{FF2B5EF4-FFF2-40B4-BE49-F238E27FC236}">
                  <a16:creationId xmlns:a16="http://schemas.microsoft.com/office/drawing/2014/main" id="{308AB36B-7FBF-55E9-3299-851240610EBF}"/>
                </a:ext>
              </a:extLst>
            </p:cNvPr>
            <p:cNvSpPr>
              <a:spLocks/>
            </p:cNvSpPr>
            <p:nvPr/>
          </p:nvSpPr>
          <p:spPr bwMode="auto">
            <a:xfrm>
              <a:off x="862148" y="1216653"/>
              <a:ext cx="3642360" cy="2545715"/>
            </a:xfrm>
            <a:custGeom>
              <a:avLst/>
              <a:gdLst>
                <a:gd name="T0" fmla="*/ 1698313 w 3642360"/>
                <a:gd name="T1" fmla="*/ 2753 h 2545715"/>
                <a:gd name="T2" fmla="*/ 1503338 w 3642360"/>
                <a:gd name="T3" fmla="*/ 19275 h 2545715"/>
                <a:gd name="T4" fmla="*/ 1311340 w 3642360"/>
                <a:gd name="T5" fmla="*/ 50483 h 2545715"/>
                <a:gd name="T6" fmla="*/ 1124152 w 3642360"/>
                <a:gd name="T7" fmla="*/ 96376 h 2545715"/>
                <a:gd name="T8" fmla="*/ 943605 w 3642360"/>
                <a:gd name="T9" fmla="*/ 156956 h 2545715"/>
                <a:gd name="T10" fmla="*/ 771533 w 3642360"/>
                <a:gd name="T11" fmla="*/ 232222 h 2545715"/>
                <a:gd name="T12" fmla="*/ 609766 w 3642360"/>
                <a:gd name="T13" fmla="*/ 322174 h 2545715"/>
                <a:gd name="T14" fmla="*/ 451402 w 3642360"/>
                <a:gd name="T15" fmla="*/ 433743 h 2545715"/>
                <a:gd name="T16" fmla="*/ 308046 w 3642360"/>
                <a:gd name="T17" fmla="*/ 563861 h 2545715"/>
                <a:gd name="T18" fmla="*/ 191995 w 3642360"/>
                <a:gd name="T19" fmla="*/ 702992 h 2545715"/>
                <a:gd name="T20" fmla="*/ 103250 w 3642360"/>
                <a:gd name="T21" fmla="*/ 849237 h 2545715"/>
                <a:gd name="T22" fmla="*/ 41812 w 3642360"/>
                <a:gd name="T23" fmla="*/ 1000700 h 2545715"/>
                <a:gd name="T24" fmla="*/ 7679 w 3642360"/>
                <a:gd name="T25" fmla="*/ 1155484 h 2545715"/>
                <a:gd name="T26" fmla="*/ 853 w 3642360"/>
                <a:gd name="T27" fmla="*/ 1311691 h 2545715"/>
                <a:gd name="T28" fmla="*/ 21332 w 3642360"/>
                <a:gd name="T29" fmla="*/ 1467423 h 2545715"/>
                <a:gd name="T30" fmla="*/ 69118 w 3642360"/>
                <a:gd name="T31" fmla="*/ 1620783 h 2545715"/>
                <a:gd name="T32" fmla="*/ 144210 w 3642360"/>
                <a:gd name="T33" fmla="*/ 1769875 h 2545715"/>
                <a:gd name="T34" fmla="*/ 246607 w 3642360"/>
                <a:gd name="T35" fmla="*/ 1912800 h 2545715"/>
                <a:gd name="T36" fmla="*/ 376311 w 3642360"/>
                <a:gd name="T37" fmla="*/ 2047661 h 2545715"/>
                <a:gd name="T38" fmla="*/ 533321 w 3642360"/>
                <a:gd name="T39" fmla="*/ 2172561 h 2545715"/>
                <a:gd name="T40" fmla="*/ 689247 w 3642360"/>
                <a:gd name="T41" fmla="*/ 2269856 h 2545715"/>
                <a:gd name="T42" fmla="*/ 856395 w 3642360"/>
                <a:gd name="T43" fmla="*/ 2352465 h 2545715"/>
                <a:gd name="T44" fmla="*/ 1032934 w 3642360"/>
                <a:gd name="T45" fmla="*/ 2420388 h 2545715"/>
                <a:gd name="T46" fmla="*/ 1217030 w 3642360"/>
                <a:gd name="T47" fmla="*/ 2473626 h 2545715"/>
                <a:gd name="T48" fmla="*/ 1406852 w 3642360"/>
                <a:gd name="T49" fmla="*/ 2512177 h 2545715"/>
                <a:gd name="T50" fmla="*/ 1600568 w 3642360"/>
                <a:gd name="T51" fmla="*/ 2536041 h 2545715"/>
                <a:gd name="T52" fmla="*/ 1796345 w 3642360"/>
                <a:gd name="T53" fmla="*/ 2545220 h 2545715"/>
                <a:gd name="T54" fmla="*/ 1992351 w 3642360"/>
                <a:gd name="T55" fmla="*/ 2539713 h 2545715"/>
                <a:gd name="T56" fmla="*/ 2186754 w 3642360"/>
                <a:gd name="T57" fmla="*/ 2519520 h 2545715"/>
                <a:gd name="T58" fmla="*/ 2377721 w 3642360"/>
                <a:gd name="T59" fmla="*/ 2484640 h 2545715"/>
                <a:gd name="T60" fmla="*/ 2563421 w 3642360"/>
                <a:gd name="T61" fmla="*/ 2435075 h 2545715"/>
                <a:gd name="T62" fmla="*/ 2742020 w 3642360"/>
                <a:gd name="T63" fmla="*/ 2370823 h 2545715"/>
                <a:gd name="T64" fmla="*/ 2911688 w 3642360"/>
                <a:gd name="T65" fmla="*/ 2291885 h 2545715"/>
                <a:gd name="T66" fmla="*/ 3070592 w 3642360"/>
                <a:gd name="T67" fmla="*/ 2198261 h 2545715"/>
                <a:gd name="T68" fmla="*/ 3228738 w 3642360"/>
                <a:gd name="T69" fmla="*/ 2079894 h 2545715"/>
                <a:gd name="T70" fmla="*/ 3365268 w 3642360"/>
                <a:gd name="T71" fmla="*/ 1947345 h 2545715"/>
                <a:gd name="T72" fmla="*/ 3474492 w 3642360"/>
                <a:gd name="T73" fmla="*/ 1806258 h 2545715"/>
                <a:gd name="T74" fmla="*/ 3556410 w 3642360"/>
                <a:gd name="T75" fmla="*/ 1658531 h 2545715"/>
                <a:gd name="T76" fmla="*/ 3611022 w 3642360"/>
                <a:gd name="T77" fmla="*/ 1506060 h 2545715"/>
                <a:gd name="T78" fmla="*/ 3638328 w 3642360"/>
                <a:gd name="T79" fmla="*/ 1350742 h 2545715"/>
                <a:gd name="T80" fmla="*/ 3638328 w 3642360"/>
                <a:gd name="T81" fmla="*/ 1194476 h 2545715"/>
                <a:gd name="T82" fmla="*/ 3611022 w 3642360"/>
                <a:gd name="T83" fmla="*/ 1039159 h 2545715"/>
                <a:gd name="T84" fmla="*/ 3556410 w 3642360"/>
                <a:gd name="T85" fmla="*/ 886688 h 2545715"/>
                <a:gd name="T86" fmla="*/ 3474492 w 3642360"/>
                <a:gd name="T87" fmla="*/ 738960 h 2545715"/>
                <a:gd name="T88" fmla="*/ 3365268 w 3642360"/>
                <a:gd name="T89" fmla="*/ 597873 h 2545715"/>
                <a:gd name="T90" fmla="*/ 3228738 w 3642360"/>
                <a:gd name="T91" fmla="*/ 465324 h 2545715"/>
                <a:gd name="T92" fmla="*/ 3070592 w 3642360"/>
                <a:gd name="T93" fmla="*/ 346957 h 2545715"/>
                <a:gd name="T94" fmla="*/ 2911688 w 3642360"/>
                <a:gd name="T95" fmla="*/ 253333 h 2545715"/>
                <a:gd name="T96" fmla="*/ 2742020 w 3642360"/>
                <a:gd name="T97" fmla="*/ 174396 h 2545715"/>
                <a:gd name="T98" fmla="*/ 2563421 w 3642360"/>
                <a:gd name="T99" fmla="*/ 110145 h 2545715"/>
                <a:gd name="T100" fmla="*/ 2377721 w 3642360"/>
                <a:gd name="T101" fmla="*/ 60579 h 2545715"/>
                <a:gd name="T102" fmla="*/ 2186754 w 3642360"/>
                <a:gd name="T103" fmla="*/ 25700 h 2545715"/>
                <a:gd name="T104" fmla="*/ 1992351 w 3642360"/>
                <a:gd name="T105" fmla="*/ 5507 h 254571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642360" h="2545715">
                  <a:moveTo>
                    <a:pt x="1845396" y="0"/>
                  </a:moveTo>
                  <a:lnTo>
                    <a:pt x="1796345" y="0"/>
                  </a:lnTo>
                  <a:lnTo>
                    <a:pt x="1747308" y="917"/>
                  </a:lnTo>
                  <a:lnTo>
                    <a:pt x="1698313" y="2753"/>
                  </a:lnTo>
                  <a:lnTo>
                    <a:pt x="1649391" y="5507"/>
                  </a:lnTo>
                  <a:lnTo>
                    <a:pt x="1600568" y="9178"/>
                  </a:lnTo>
                  <a:lnTo>
                    <a:pt x="1551874" y="13768"/>
                  </a:lnTo>
                  <a:lnTo>
                    <a:pt x="1503338" y="19275"/>
                  </a:lnTo>
                  <a:lnTo>
                    <a:pt x="1454988" y="25700"/>
                  </a:lnTo>
                  <a:lnTo>
                    <a:pt x="1406852" y="33043"/>
                  </a:lnTo>
                  <a:lnTo>
                    <a:pt x="1358960" y="41304"/>
                  </a:lnTo>
                  <a:lnTo>
                    <a:pt x="1311340" y="50483"/>
                  </a:lnTo>
                  <a:lnTo>
                    <a:pt x="1264020" y="60579"/>
                  </a:lnTo>
                  <a:lnTo>
                    <a:pt x="1217030" y="71594"/>
                  </a:lnTo>
                  <a:lnTo>
                    <a:pt x="1170398" y="83526"/>
                  </a:lnTo>
                  <a:lnTo>
                    <a:pt x="1124152" y="96376"/>
                  </a:lnTo>
                  <a:lnTo>
                    <a:pt x="1078321" y="110145"/>
                  </a:lnTo>
                  <a:lnTo>
                    <a:pt x="1032934" y="124831"/>
                  </a:lnTo>
                  <a:lnTo>
                    <a:pt x="988019" y="140434"/>
                  </a:lnTo>
                  <a:lnTo>
                    <a:pt x="943605" y="156956"/>
                  </a:lnTo>
                  <a:lnTo>
                    <a:pt x="899721" y="174396"/>
                  </a:lnTo>
                  <a:lnTo>
                    <a:pt x="856395" y="192753"/>
                  </a:lnTo>
                  <a:lnTo>
                    <a:pt x="813656" y="212029"/>
                  </a:lnTo>
                  <a:lnTo>
                    <a:pt x="771533" y="232222"/>
                  </a:lnTo>
                  <a:lnTo>
                    <a:pt x="730053" y="253333"/>
                  </a:lnTo>
                  <a:lnTo>
                    <a:pt x="689247" y="275362"/>
                  </a:lnTo>
                  <a:lnTo>
                    <a:pt x="649141" y="298309"/>
                  </a:lnTo>
                  <a:lnTo>
                    <a:pt x="609766" y="322174"/>
                  </a:lnTo>
                  <a:lnTo>
                    <a:pt x="571150" y="346957"/>
                  </a:lnTo>
                  <a:lnTo>
                    <a:pt x="533321" y="372657"/>
                  </a:lnTo>
                  <a:lnTo>
                    <a:pt x="491508" y="402844"/>
                  </a:lnTo>
                  <a:lnTo>
                    <a:pt x="451402" y="433743"/>
                  </a:lnTo>
                  <a:lnTo>
                    <a:pt x="413003" y="465324"/>
                  </a:lnTo>
                  <a:lnTo>
                    <a:pt x="376311" y="497557"/>
                  </a:lnTo>
                  <a:lnTo>
                    <a:pt x="341325" y="530413"/>
                  </a:lnTo>
                  <a:lnTo>
                    <a:pt x="308046" y="563861"/>
                  </a:lnTo>
                  <a:lnTo>
                    <a:pt x="276473" y="597873"/>
                  </a:lnTo>
                  <a:lnTo>
                    <a:pt x="246607" y="632419"/>
                  </a:lnTo>
                  <a:lnTo>
                    <a:pt x="218448" y="667468"/>
                  </a:lnTo>
                  <a:lnTo>
                    <a:pt x="191995" y="702992"/>
                  </a:lnTo>
                  <a:lnTo>
                    <a:pt x="167249" y="738960"/>
                  </a:lnTo>
                  <a:lnTo>
                    <a:pt x="144210" y="775344"/>
                  </a:lnTo>
                  <a:lnTo>
                    <a:pt x="122877" y="812113"/>
                  </a:lnTo>
                  <a:lnTo>
                    <a:pt x="103250" y="849237"/>
                  </a:lnTo>
                  <a:lnTo>
                    <a:pt x="85331" y="886688"/>
                  </a:lnTo>
                  <a:lnTo>
                    <a:pt x="69118" y="924435"/>
                  </a:lnTo>
                  <a:lnTo>
                    <a:pt x="54612" y="962449"/>
                  </a:lnTo>
                  <a:lnTo>
                    <a:pt x="41812" y="1000700"/>
                  </a:lnTo>
                  <a:lnTo>
                    <a:pt x="30719" y="1039159"/>
                  </a:lnTo>
                  <a:lnTo>
                    <a:pt x="21332" y="1077796"/>
                  </a:lnTo>
                  <a:lnTo>
                    <a:pt x="13653" y="1116581"/>
                  </a:lnTo>
                  <a:lnTo>
                    <a:pt x="7679" y="1155484"/>
                  </a:lnTo>
                  <a:lnTo>
                    <a:pt x="3413" y="1194476"/>
                  </a:lnTo>
                  <a:lnTo>
                    <a:pt x="853" y="1233528"/>
                  </a:lnTo>
                  <a:lnTo>
                    <a:pt x="0" y="1272609"/>
                  </a:lnTo>
                  <a:lnTo>
                    <a:pt x="853" y="1311691"/>
                  </a:lnTo>
                  <a:lnTo>
                    <a:pt x="3413" y="1350742"/>
                  </a:lnTo>
                  <a:lnTo>
                    <a:pt x="7679" y="1389735"/>
                  </a:lnTo>
                  <a:lnTo>
                    <a:pt x="13653" y="1428638"/>
                  </a:lnTo>
                  <a:lnTo>
                    <a:pt x="21332" y="1467423"/>
                  </a:lnTo>
                  <a:lnTo>
                    <a:pt x="30719" y="1506060"/>
                  </a:lnTo>
                  <a:lnTo>
                    <a:pt x="41812" y="1544518"/>
                  </a:lnTo>
                  <a:lnTo>
                    <a:pt x="54612" y="1582769"/>
                  </a:lnTo>
                  <a:lnTo>
                    <a:pt x="69118" y="1620783"/>
                  </a:lnTo>
                  <a:lnTo>
                    <a:pt x="85331" y="1658531"/>
                  </a:lnTo>
                  <a:lnTo>
                    <a:pt x="103250" y="1695981"/>
                  </a:lnTo>
                  <a:lnTo>
                    <a:pt x="122877" y="1733106"/>
                  </a:lnTo>
                  <a:lnTo>
                    <a:pt x="144210" y="1769875"/>
                  </a:lnTo>
                  <a:lnTo>
                    <a:pt x="167249" y="1806258"/>
                  </a:lnTo>
                  <a:lnTo>
                    <a:pt x="191995" y="1842227"/>
                  </a:lnTo>
                  <a:lnTo>
                    <a:pt x="218448" y="1877750"/>
                  </a:lnTo>
                  <a:lnTo>
                    <a:pt x="246607" y="1912800"/>
                  </a:lnTo>
                  <a:lnTo>
                    <a:pt x="276473" y="1947345"/>
                  </a:lnTo>
                  <a:lnTo>
                    <a:pt x="308046" y="1981357"/>
                  </a:lnTo>
                  <a:lnTo>
                    <a:pt x="341325" y="2014805"/>
                  </a:lnTo>
                  <a:lnTo>
                    <a:pt x="376311" y="2047661"/>
                  </a:lnTo>
                  <a:lnTo>
                    <a:pt x="413003" y="2079894"/>
                  </a:lnTo>
                  <a:lnTo>
                    <a:pt x="451402" y="2111475"/>
                  </a:lnTo>
                  <a:lnTo>
                    <a:pt x="491508" y="2142373"/>
                  </a:lnTo>
                  <a:lnTo>
                    <a:pt x="533321" y="2172561"/>
                  </a:lnTo>
                  <a:lnTo>
                    <a:pt x="571150" y="2198261"/>
                  </a:lnTo>
                  <a:lnTo>
                    <a:pt x="609766" y="2223044"/>
                  </a:lnTo>
                  <a:lnTo>
                    <a:pt x="649141" y="2246909"/>
                  </a:lnTo>
                  <a:lnTo>
                    <a:pt x="689247" y="2269856"/>
                  </a:lnTo>
                  <a:lnTo>
                    <a:pt x="730053" y="2291885"/>
                  </a:lnTo>
                  <a:lnTo>
                    <a:pt x="771533" y="2312996"/>
                  </a:lnTo>
                  <a:lnTo>
                    <a:pt x="813656" y="2333190"/>
                  </a:lnTo>
                  <a:lnTo>
                    <a:pt x="856395" y="2352465"/>
                  </a:lnTo>
                  <a:lnTo>
                    <a:pt x="899721" y="2370823"/>
                  </a:lnTo>
                  <a:lnTo>
                    <a:pt x="943605" y="2388263"/>
                  </a:lnTo>
                  <a:lnTo>
                    <a:pt x="988019" y="2404785"/>
                  </a:lnTo>
                  <a:lnTo>
                    <a:pt x="1032934" y="2420388"/>
                  </a:lnTo>
                  <a:lnTo>
                    <a:pt x="1078321" y="2435075"/>
                  </a:lnTo>
                  <a:lnTo>
                    <a:pt x="1124152" y="2448843"/>
                  </a:lnTo>
                  <a:lnTo>
                    <a:pt x="1170398" y="2461693"/>
                  </a:lnTo>
                  <a:lnTo>
                    <a:pt x="1217030" y="2473626"/>
                  </a:lnTo>
                  <a:lnTo>
                    <a:pt x="1264020" y="2484640"/>
                  </a:lnTo>
                  <a:lnTo>
                    <a:pt x="1311340" y="2494737"/>
                  </a:lnTo>
                  <a:lnTo>
                    <a:pt x="1358960" y="2503916"/>
                  </a:lnTo>
                  <a:lnTo>
                    <a:pt x="1406852" y="2512177"/>
                  </a:lnTo>
                  <a:lnTo>
                    <a:pt x="1454988" y="2519520"/>
                  </a:lnTo>
                  <a:lnTo>
                    <a:pt x="1503338" y="2525945"/>
                  </a:lnTo>
                  <a:lnTo>
                    <a:pt x="1551874" y="2531452"/>
                  </a:lnTo>
                  <a:lnTo>
                    <a:pt x="1600568" y="2536041"/>
                  </a:lnTo>
                  <a:lnTo>
                    <a:pt x="1649391" y="2539713"/>
                  </a:lnTo>
                  <a:lnTo>
                    <a:pt x="1698313" y="2542467"/>
                  </a:lnTo>
                  <a:lnTo>
                    <a:pt x="1747308" y="2544302"/>
                  </a:lnTo>
                  <a:lnTo>
                    <a:pt x="1796345" y="2545220"/>
                  </a:lnTo>
                  <a:lnTo>
                    <a:pt x="1845396" y="2545220"/>
                  </a:lnTo>
                  <a:lnTo>
                    <a:pt x="1894434" y="2544302"/>
                  </a:lnTo>
                  <a:lnTo>
                    <a:pt x="1943428" y="2542467"/>
                  </a:lnTo>
                  <a:lnTo>
                    <a:pt x="1992351" y="2539713"/>
                  </a:lnTo>
                  <a:lnTo>
                    <a:pt x="2041173" y="2536041"/>
                  </a:lnTo>
                  <a:lnTo>
                    <a:pt x="2089867" y="2531452"/>
                  </a:lnTo>
                  <a:lnTo>
                    <a:pt x="2138403" y="2525945"/>
                  </a:lnTo>
                  <a:lnTo>
                    <a:pt x="2186754" y="2519520"/>
                  </a:lnTo>
                  <a:lnTo>
                    <a:pt x="2234889" y="2512177"/>
                  </a:lnTo>
                  <a:lnTo>
                    <a:pt x="2282781" y="2503916"/>
                  </a:lnTo>
                  <a:lnTo>
                    <a:pt x="2330401" y="2494737"/>
                  </a:lnTo>
                  <a:lnTo>
                    <a:pt x="2377721" y="2484640"/>
                  </a:lnTo>
                  <a:lnTo>
                    <a:pt x="2424711" y="2473626"/>
                  </a:lnTo>
                  <a:lnTo>
                    <a:pt x="2471344" y="2461693"/>
                  </a:lnTo>
                  <a:lnTo>
                    <a:pt x="2517590" y="2448843"/>
                  </a:lnTo>
                  <a:lnTo>
                    <a:pt x="2563421" y="2435075"/>
                  </a:lnTo>
                  <a:lnTo>
                    <a:pt x="2608808" y="2420388"/>
                  </a:lnTo>
                  <a:lnTo>
                    <a:pt x="2653723" y="2404785"/>
                  </a:lnTo>
                  <a:lnTo>
                    <a:pt x="2698136" y="2388263"/>
                  </a:lnTo>
                  <a:lnTo>
                    <a:pt x="2742020" y="2370823"/>
                  </a:lnTo>
                  <a:lnTo>
                    <a:pt x="2785346" y="2352465"/>
                  </a:lnTo>
                  <a:lnTo>
                    <a:pt x="2828085" y="2333190"/>
                  </a:lnTo>
                  <a:lnTo>
                    <a:pt x="2870209" y="2312996"/>
                  </a:lnTo>
                  <a:lnTo>
                    <a:pt x="2911688" y="2291885"/>
                  </a:lnTo>
                  <a:lnTo>
                    <a:pt x="2952495" y="2269856"/>
                  </a:lnTo>
                  <a:lnTo>
                    <a:pt x="2992600" y="2246909"/>
                  </a:lnTo>
                  <a:lnTo>
                    <a:pt x="3031975" y="2223044"/>
                  </a:lnTo>
                  <a:lnTo>
                    <a:pt x="3070592" y="2198261"/>
                  </a:lnTo>
                  <a:lnTo>
                    <a:pt x="3108421" y="2172561"/>
                  </a:lnTo>
                  <a:lnTo>
                    <a:pt x="3150233" y="2142373"/>
                  </a:lnTo>
                  <a:lnTo>
                    <a:pt x="3190339" y="2111475"/>
                  </a:lnTo>
                  <a:lnTo>
                    <a:pt x="3228738" y="2079894"/>
                  </a:lnTo>
                  <a:lnTo>
                    <a:pt x="3265430" y="2047661"/>
                  </a:lnTo>
                  <a:lnTo>
                    <a:pt x="3300416" y="2014805"/>
                  </a:lnTo>
                  <a:lnTo>
                    <a:pt x="3333696" y="1981357"/>
                  </a:lnTo>
                  <a:lnTo>
                    <a:pt x="3365268" y="1947345"/>
                  </a:lnTo>
                  <a:lnTo>
                    <a:pt x="3395134" y="1912800"/>
                  </a:lnTo>
                  <a:lnTo>
                    <a:pt x="3423293" y="1877750"/>
                  </a:lnTo>
                  <a:lnTo>
                    <a:pt x="3449746" y="1842227"/>
                  </a:lnTo>
                  <a:lnTo>
                    <a:pt x="3474492" y="1806258"/>
                  </a:lnTo>
                  <a:lnTo>
                    <a:pt x="3497532" y="1769875"/>
                  </a:lnTo>
                  <a:lnTo>
                    <a:pt x="3518865" y="1733106"/>
                  </a:lnTo>
                  <a:lnTo>
                    <a:pt x="3538491" y="1695981"/>
                  </a:lnTo>
                  <a:lnTo>
                    <a:pt x="3556410" y="1658531"/>
                  </a:lnTo>
                  <a:lnTo>
                    <a:pt x="3572623" y="1620783"/>
                  </a:lnTo>
                  <a:lnTo>
                    <a:pt x="3587130" y="1582769"/>
                  </a:lnTo>
                  <a:lnTo>
                    <a:pt x="3599929" y="1544518"/>
                  </a:lnTo>
                  <a:lnTo>
                    <a:pt x="3611022" y="1506060"/>
                  </a:lnTo>
                  <a:lnTo>
                    <a:pt x="3620409" y="1467423"/>
                  </a:lnTo>
                  <a:lnTo>
                    <a:pt x="3628089" y="1428638"/>
                  </a:lnTo>
                  <a:lnTo>
                    <a:pt x="3634062" y="1389735"/>
                  </a:lnTo>
                  <a:lnTo>
                    <a:pt x="3638328" y="1350742"/>
                  </a:lnTo>
                  <a:lnTo>
                    <a:pt x="3640888" y="1311691"/>
                  </a:lnTo>
                  <a:lnTo>
                    <a:pt x="3641742" y="1272609"/>
                  </a:lnTo>
                  <a:lnTo>
                    <a:pt x="3640888" y="1233528"/>
                  </a:lnTo>
                  <a:lnTo>
                    <a:pt x="3638328" y="1194476"/>
                  </a:lnTo>
                  <a:lnTo>
                    <a:pt x="3634062" y="1155484"/>
                  </a:lnTo>
                  <a:lnTo>
                    <a:pt x="3628089" y="1116581"/>
                  </a:lnTo>
                  <a:lnTo>
                    <a:pt x="3620409" y="1077796"/>
                  </a:lnTo>
                  <a:lnTo>
                    <a:pt x="3611022" y="1039159"/>
                  </a:lnTo>
                  <a:lnTo>
                    <a:pt x="3599929" y="1000700"/>
                  </a:lnTo>
                  <a:lnTo>
                    <a:pt x="3587130" y="962449"/>
                  </a:lnTo>
                  <a:lnTo>
                    <a:pt x="3572623" y="924435"/>
                  </a:lnTo>
                  <a:lnTo>
                    <a:pt x="3556410" y="886688"/>
                  </a:lnTo>
                  <a:lnTo>
                    <a:pt x="3538491" y="849237"/>
                  </a:lnTo>
                  <a:lnTo>
                    <a:pt x="3518865" y="812113"/>
                  </a:lnTo>
                  <a:lnTo>
                    <a:pt x="3497532" y="775344"/>
                  </a:lnTo>
                  <a:lnTo>
                    <a:pt x="3474492" y="738960"/>
                  </a:lnTo>
                  <a:lnTo>
                    <a:pt x="3449746" y="702992"/>
                  </a:lnTo>
                  <a:lnTo>
                    <a:pt x="3423293" y="667468"/>
                  </a:lnTo>
                  <a:lnTo>
                    <a:pt x="3395134" y="632419"/>
                  </a:lnTo>
                  <a:lnTo>
                    <a:pt x="3365268" y="597873"/>
                  </a:lnTo>
                  <a:lnTo>
                    <a:pt x="3333696" y="563861"/>
                  </a:lnTo>
                  <a:lnTo>
                    <a:pt x="3300416" y="530413"/>
                  </a:lnTo>
                  <a:lnTo>
                    <a:pt x="3265430" y="497557"/>
                  </a:lnTo>
                  <a:lnTo>
                    <a:pt x="3228738" y="465324"/>
                  </a:lnTo>
                  <a:lnTo>
                    <a:pt x="3190339" y="433743"/>
                  </a:lnTo>
                  <a:lnTo>
                    <a:pt x="3150233" y="402844"/>
                  </a:lnTo>
                  <a:lnTo>
                    <a:pt x="3108421" y="372657"/>
                  </a:lnTo>
                  <a:lnTo>
                    <a:pt x="3070592" y="346957"/>
                  </a:lnTo>
                  <a:lnTo>
                    <a:pt x="3031975" y="322174"/>
                  </a:lnTo>
                  <a:lnTo>
                    <a:pt x="2992600" y="298309"/>
                  </a:lnTo>
                  <a:lnTo>
                    <a:pt x="2952495" y="275362"/>
                  </a:lnTo>
                  <a:lnTo>
                    <a:pt x="2911688" y="253333"/>
                  </a:lnTo>
                  <a:lnTo>
                    <a:pt x="2870209" y="232222"/>
                  </a:lnTo>
                  <a:lnTo>
                    <a:pt x="2828085" y="212029"/>
                  </a:lnTo>
                  <a:lnTo>
                    <a:pt x="2785346" y="192753"/>
                  </a:lnTo>
                  <a:lnTo>
                    <a:pt x="2742020" y="174396"/>
                  </a:lnTo>
                  <a:lnTo>
                    <a:pt x="2698136" y="156956"/>
                  </a:lnTo>
                  <a:lnTo>
                    <a:pt x="2653723" y="140434"/>
                  </a:lnTo>
                  <a:lnTo>
                    <a:pt x="2608808" y="124831"/>
                  </a:lnTo>
                  <a:lnTo>
                    <a:pt x="2563421" y="110145"/>
                  </a:lnTo>
                  <a:lnTo>
                    <a:pt x="2517590" y="96376"/>
                  </a:lnTo>
                  <a:lnTo>
                    <a:pt x="2471344" y="83526"/>
                  </a:lnTo>
                  <a:lnTo>
                    <a:pt x="2424711" y="71594"/>
                  </a:lnTo>
                  <a:lnTo>
                    <a:pt x="2377721" y="60579"/>
                  </a:lnTo>
                  <a:lnTo>
                    <a:pt x="2330401" y="50483"/>
                  </a:lnTo>
                  <a:lnTo>
                    <a:pt x="2282781" y="41304"/>
                  </a:lnTo>
                  <a:lnTo>
                    <a:pt x="2234889" y="33043"/>
                  </a:lnTo>
                  <a:lnTo>
                    <a:pt x="2186754" y="25700"/>
                  </a:lnTo>
                  <a:lnTo>
                    <a:pt x="2138403" y="19275"/>
                  </a:lnTo>
                  <a:lnTo>
                    <a:pt x="2089867" y="13768"/>
                  </a:lnTo>
                  <a:lnTo>
                    <a:pt x="2041173" y="9178"/>
                  </a:lnTo>
                  <a:lnTo>
                    <a:pt x="1992351" y="5507"/>
                  </a:lnTo>
                  <a:lnTo>
                    <a:pt x="1943428" y="2753"/>
                  </a:lnTo>
                  <a:lnTo>
                    <a:pt x="1894434" y="917"/>
                  </a:lnTo>
                  <a:lnTo>
                    <a:pt x="184539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334" name="object 19">
              <a:extLst>
                <a:ext uri="{FF2B5EF4-FFF2-40B4-BE49-F238E27FC236}">
                  <a16:creationId xmlns:a16="http://schemas.microsoft.com/office/drawing/2014/main" id="{D970D4DF-1204-434D-C948-362D9AE544CA}"/>
                </a:ext>
              </a:extLst>
            </p:cNvPr>
            <p:cNvSpPr>
              <a:spLocks/>
            </p:cNvSpPr>
            <p:nvPr/>
          </p:nvSpPr>
          <p:spPr bwMode="auto">
            <a:xfrm>
              <a:off x="862148" y="1216654"/>
              <a:ext cx="3642360" cy="2545715"/>
            </a:xfrm>
            <a:custGeom>
              <a:avLst/>
              <a:gdLst>
                <a:gd name="T0" fmla="*/ 3228739 w 3642360"/>
                <a:gd name="T1" fmla="*/ 465324 h 2545715"/>
                <a:gd name="T2" fmla="*/ 3365269 w 3642360"/>
                <a:gd name="T3" fmla="*/ 597873 h 2545715"/>
                <a:gd name="T4" fmla="*/ 3474493 w 3642360"/>
                <a:gd name="T5" fmla="*/ 738960 h 2545715"/>
                <a:gd name="T6" fmla="*/ 3556411 w 3642360"/>
                <a:gd name="T7" fmla="*/ 886688 h 2545715"/>
                <a:gd name="T8" fmla="*/ 3611023 w 3642360"/>
                <a:gd name="T9" fmla="*/ 1039159 h 2545715"/>
                <a:gd name="T10" fmla="*/ 3638329 w 3642360"/>
                <a:gd name="T11" fmla="*/ 1194476 h 2545715"/>
                <a:gd name="T12" fmla="*/ 3638329 w 3642360"/>
                <a:gd name="T13" fmla="*/ 1350742 h 2545715"/>
                <a:gd name="T14" fmla="*/ 3611023 w 3642360"/>
                <a:gd name="T15" fmla="*/ 1506059 h 2545715"/>
                <a:gd name="T16" fmla="*/ 3556411 w 3642360"/>
                <a:gd name="T17" fmla="*/ 1658530 h 2545715"/>
                <a:gd name="T18" fmla="*/ 3474493 w 3642360"/>
                <a:gd name="T19" fmla="*/ 1806258 h 2545715"/>
                <a:gd name="T20" fmla="*/ 3365269 w 3642360"/>
                <a:gd name="T21" fmla="*/ 1947345 h 2545715"/>
                <a:gd name="T22" fmla="*/ 3228739 w 3642360"/>
                <a:gd name="T23" fmla="*/ 2079894 h 2545715"/>
                <a:gd name="T24" fmla="*/ 3070593 w 3642360"/>
                <a:gd name="T25" fmla="*/ 2198261 h 2545715"/>
                <a:gd name="T26" fmla="*/ 2911689 w 3642360"/>
                <a:gd name="T27" fmla="*/ 2291885 h 2545715"/>
                <a:gd name="T28" fmla="*/ 2742021 w 3642360"/>
                <a:gd name="T29" fmla="*/ 2370823 h 2545715"/>
                <a:gd name="T30" fmla="*/ 2563421 w 3642360"/>
                <a:gd name="T31" fmla="*/ 2435075 h 2545715"/>
                <a:gd name="T32" fmla="*/ 2377721 w 3642360"/>
                <a:gd name="T33" fmla="*/ 2484640 h 2545715"/>
                <a:gd name="T34" fmla="*/ 2186754 w 3642360"/>
                <a:gd name="T35" fmla="*/ 2519520 h 2545715"/>
                <a:gd name="T36" fmla="*/ 1992351 w 3642360"/>
                <a:gd name="T37" fmla="*/ 2539713 h 2545715"/>
                <a:gd name="T38" fmla="*/ 1796345 w 3642360"/>
                <a:gd name="T39" fmla="*/ 2545220 h 2545715"/>
                <a:gd name="T40" fmla="*/ 1600568 w 3642360"/>
                <a:gd name="T41" fmla="*/ 2536042 h 2545715"/>
                <a:gd name="T42" fmla="*/ 1406852 w 3642360"/>
                <a:gd name="T43" fmla="*/ 2512177 h 2545715"/>
                <a:gd name="T44" fmla="*/ 1217030 w 3642360"/>
                <a:gd name="T45" fmla="*/ 2473626 h 2545715"/>
                <a:gd name="T46" fmla="*/ 1032933 w 3642360"/>
                <a:gd name="T47" fmla="*/ 2420389 h 2545715"/>
                <a:gd name="T48" fmla="*/ 856395 w 3642360"/>
                <a:gd name="T49" fmla="*/ 2352465 h 2545715"/>
                <a:gd name="T50" fmla="*/ 689246 w 3642360"/>
                <a:gd name="T51" fmla="*/ 2269856 h 2545715"/>
                <a:gd name="T52" fmla="*/ 533320 w 3642360"/>
                <a:gd name="T53" fmla="*/ 2172561 h 2545715"/>
                <a:gd name="T54" fmla="*/ 376311 w 3642360"/>
                <a:gd name="T55" fmla="*/ 2047661 h 2545715"/>
                <a:gd name="T56" fmla="*/ 246607 w 3642360"/>
                <a:gd name="T57" fmla="*/ 1912799 h 2545715"/>
                <a:gd name="T58" fmla="*/ 144209 w 3642360"/>
                <a:gd name="T59" fmla="*/ 1769874 h 2545715"/>
                <a:gd name="T60" fmla="*/ 69118 w 3642360"/>
                <a:gd name="T61" fmla="*/ 1620783 h 2545715"/>
                <a:gd name="T62" fmla="*/ 21332 w 3642360"/>
                <a:gd name="T63" fmla="*/ 1467423 h 2545715"/>
                <a:gd name="T64" fmla="*/ 853 w 3642360"/>
                <a:gd name="T65" fmla="*/ 1311690 h 2545715"/>
                <a:gd name="T66" fmla="*/ 7679 w 3642360"/>
                <a:gd name="T67" fmla="*/ 1155484 h 2545715"/>
                <a:gd name="T68" fmla="*/ 41812 w 3642360"/>
                <a:gd name="T69" fmla="*/ 1000700 h 2545715"/>
                <a:gd name="T70" fmla="*/ 103250 w 3642360"/>
                <a:gd name="T71" fmla="*/ 849237 h 2545715"/>
                <a:gd name="T72" fmla="*/ 191995 w 3642360"/>
                <a:gd name="T73" fmla="*/ 702992 h 2545715"/>
                <a:gd name="T74" fmla="*/ 308046 w 3642360"/>
                <a:gd name="T75" fmla="*/ 563861 h 2545715"/>
                <a:gd name="T76" fmla="*/ 451402 w 3642360"/>
                <a:gd name="T77" fmla="*/ 433744 h 2545715"/>
                <a:gd name="T78" fmla="*/ 609766 w 3642360"/>
                <a:gd name="T79" fmla="*/ 322174 h 2545715"/>
                <a:gd name="T80" fmla="*/ 771532 w 3642360"/>
                <a:gd name="T81" fmla="*/ 232222 h 2545715"/>
                <a:gd name="T82" fmla="*/ 943605 w 3642360"/>
                <a:gd name="T83" fmla="*/ 156956 h 2545715"/>
                <a:gd name="T84" fmla="*/ 1124151 w 3642360"/>
                <a:gd name="T85" fmla="*/ 96377 h 2545715"/>
                <a:gd name="T86" fmla="*/ 1311340 w 3642360"/>
                <a:gd name="T87" fmla="*/ 50483 h 2545715"/>
                <a:gd name="T88" fmla="*/ 1503338 w 3642360"/>
                <a:gd name="T89" fmla="*/ 19275 h 2545715"/>
                <a:gd name="T90" fmla="*/ 1698313 w 3642360"/>
                <a:gd name="T91" fmla="*/ 2753 h 2545715"/>
                <a:gd name="T92" fmla="*/ 1894434 w 3642360"/>
                <a:gd name="T93" fmla="*/ 917 h 2545715"/>
                <a:gd name="T94" fmla="*/ 2089867 w 3642360"/>
                <a:gd name="T95" fmla="*/ 13768 h 2545715"/>
                <a:gd name="T96" fmla="*/ 2282782 w 3642360"/>
                <a:gd name="T97" fmla="*/ 41304 h 2545715"/>
                <a:gd name="T98" fmla="*/ 2471344 w 3642360"/>
                <a:gd name="T99" fmla="*/ 83526 h 2545715"/>
                <a:gd name="T100" fmla="*/ 2653723 w 3642360"/>
                <a:gd name="T101" fmla="*/ 140435 h 2545715"/>
                <a:gd name="T102" fmla="*/ 2828086 w 3642360"/>
                <a:gd name="T103" fmla="*/ 212029 h 2545715"/>
                <a:gd name="T104" fmla="*/ 2992601 w 3642360"/>
                <a:gd name="T105" fmla="*/ 298309 h 254571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642360" h="2545715">
                  <a:moveTo>
                    <a:pt x="3108422" y="372657"/>
                  </a:moveTo>
                  <a:lnTo>
                    <a:pt x="3150234" y="402845"/>
                  </a:lnTo>
                  <a:lnTo>
                    <a:pt x="3190340" y="433744"/>
                  </a:lnTo>
                  <a:lnTo>
                    <a:pt x="3228739" y="465324"/>
                  </a:lnTo>
                  <a:lnTo>
                    <a:pt x="3265431" y="497557"/>
                  </a:lnTo>
                  <a:lnTo>
                    <a:pt x="3300417" y="530413"/>
                  </a:lnTo>
                  <a:lnTo>
                    <a:pt x="3333696" y="563861"/>
                  </a:lnTo>
                  <a:lnTo>
                    <a:pt x="3365269" y="597873"/>
                  </a:lnTo>
                  <a:lnTo>
                    <a:pt x="3395135" y="632419"/>
                  </a:lnTo>
                  <a:lnTo>
                    <a:pt x="3423294" y="667468"/>
                  </a:lnTo>
                  <a:lnTo>
                    <a:pt x="3449747" y="702992"/>
                  </a:lnTo>
                  <a:lnTo>
                    <a:pt x="3474493" y="738960"/>
                  </a:lnTo>
                  <a:lnTo>
                    <a:pt x="3497532" y="775344"/>
                  </a:lnTo>
                  <a:lnTo>
                    <a:pt x="3518865" y="812113"/>
                  </a:lnTo>
                  <a:lnTo>
                    <a:pt x="3538491" y="849237"/>
                  </a:lnTo>
                  <a:lnTo>
                    <a:pt x="3556411" y="886688"/>
                  </a:lnTo>
                  <a:lnTo>
                    <a:pt x="3572624" y="924435"/>
                  </a:lnTo>
                  <a:lnTo>
                    <a:pt x="3587130" y="962449"/>
                  </a:lnTo>
                  <a:lnTo>
                    <a:pt x="3599930" y="1000700"/>
                  </a:lnTo>
                  <a:lnTo>
                    <a:pt x="3611023" y="1039159"/>
                  </a:lnTo>
                  <a:lnTo>
                    <a:pt x="3620409" y="1077796"/>
                  </a:lnTo>
                  <a:lnTo>
                    <a:pt x="3628089" y="1116580"/>
                  </a:lnTo>
                  <a:lnTo>
                    <a:pt x="3634062" y="1155484"/>
                  </a:lnTo>
                  <a:lnTo>
                    <a:pt x="3638329" y="1194476"/>
                  </a:lnTo>
                  <a:lnTo>
                    <a:pt x="3640889" y="1233528"/>
                  </a:lnTo>
                  <a:lnTo>
                    <a:pt x="3641742" y="1272609"/>
                  </a:lnTo>
                  <a:lnTo>
                    <a:pt x="3640889" y="1311690"/>
                  </a:lnTo>
                  <a:lnTo>
                    <a:pt x="3638329" y="1350742"/>
                  </a:lnTo>
                  <a:lnTo>
                    <a:pt x="3634062" y="1389734"/>
                  </a:lnTo>
                  <a:lnTo>
                    <a:pt x="3628089" y="1428638"/>
                  </a:lnTo>
                  <a:lnTo>
                    <a:pt x="3620409" y="1467423"/>
                  </a:lnTo>
                  <a:lnTo>
                    <a:pt x="3611023" y="1506059"/>
                  </a:lnTo>
                  <a:lnTo>
                    <a:pt x="3599930" y="1544518"/>
                  </a:lnTo>
                  <a:lnTo>
                    <a:pt x="3587130" y="1582769"/>
                  </a:lnTo>
                  <a:lnTo>
                    <a:pt x="3572624" y="1620783"/>
                  </a:lnTo>
                  <a:lnTo>
                    <a:pt x="3556411" y="1658530"/>
                  </a:lnTo>
                  <a:lnTo>
                    <a:pt x="3538491" y="1695981"/>
                  </a:lnTo>
                  <a:lnTo>
                    <a:pt x="3518865" y="1733106"/>
                  </a:lnTo>
                  <a:lnTo>
                    <a:pt x="3497532" y="1769874"/>
                  </a:lnTo>
                  <a:lnTo>
                    <a:pt x="3474493" y="1806258"/>
                  </a:lnTo>
                  <a:lnTo>
                    <a:pt x="3449747" y="1842226"/>
                  </a:lnTo>
                  <a:lnTo>
                    <a:pt x="3423294" y="1877750"/>
                  </a:lnTo>
                  <a:lnTo>
                    <a:pt x="3395135" y="1912799"/>
                  </a:lnTo>
                  <a:lnTo>
                    <a:pt x="3365269" y="1947345"/>
                  </a:lnTo>
                  <a:lnTo>
                    <a:pt x="3333696" y="1981357"/>
                  </a:lnTo>
                  <a:lnTo>
                    <a:pt x="3300417" y="2014805"/>
                  </a:lnTo>
                  <a:lnTo>
                    <a:pt x="3265431" y="2047661"/>
                  </a:lnTo>
                  <a:lnTo>
                    <a:pt x="3228739" y="2079894"/>
                  </a:lnTo>
                  <a:lnTo>
                    <a:pt x="3190340" y="2111474"/>
                  </a:lnTo>
                  <a:lnTo>
                    <a:pt x="3150234" y="2142373"/>
                  </a:lnTo>
                  <a:lnTo>
                    <a:pt x="3108422" y="2172561"/>
                  </a:lnTo>
                  <a:lnTo>
                    <a:pt x="3070593" y="2198261"/>
                  </a:lnTo>
                  <a:lnTo>
                    <a:pt x="3031976" y="2223044"/>
                  </a:lnTo>
                  <a:lnTo>
                    <a:pt x="2992601" y="2246909"/>
                  </a:lnTo>
                  <a:lnTo>
                    <a:pt x="2952496" y="2269856"/>
                  </a:lnTo>
                  <a:lnTo>
                    <a:pt x="2911689" y="2291885"/>
                  </a:lnTo>
                  <a:lnTo>
                    <a:pt x="2870210" y="2312996"/>
                  </a:lnTo>
                  <a:lnTo>
                    <a:pt x="2828086" y="2333190"/>
                  </a:lnTo>
                  <a:lnTo>
                    <a:pt x="2785347" y="2352465"/>
                  </a:lnTo>
                  <a:lnTo>
                    <a:pt x="2742021" y="2370823"/>
                  </a:lnTo>
                  <a:lnTo>
                    <a:pt x="2698137" y="2388263"/>
                  </a:lnTo>
                  <a:lnTo>
                    <a:pt x="2653723" y="2404785"/>
                  </a:lnTo>
                  <a:lnTo>
                    <a:pt x="2608808" y="2420389"/>
                  </a:lnTo>
                  <a:lnTo>
                    <a:pt x="2563421" y="2435075"/>
                  </a:lnTo>
                  <a:lnTo>
                    <a:pt x="2517590" y="2448843"/>
                  </a:lnTo>
                  <a:lnTo>
                    <a:pt x="2471344" y="2461693"/>
                  </a:lnTo>
                  <a:lnTo>
                    <a:pt x="2424712" y="2473626"/>
                  </a:lnTo>
                  <a:lnTo>
                    <a:pt x="2377721" y="2484640"/>
                  </a:lnTo>
                  <a:lnTo>
                    <a:pt x="2330402" y="2494737"/>
                  </a:lnTo>
                  <a:lnTo>
                    <a:pt x="2282782" y="2503916"/>
                  </a:lnTo>
                  <a:lnTo>
                    <a:pt x="2234889" y="2512177"/>
                  </a:lnTo>
                  <a:lnTo>
                    <a:pt x="2186754" y="2519520"/>
                  </a:lnTo>
                  <a:lnTo>
                    <a:pt x="2138404" y="2525945"/>
                  </a:lnTo>
                  <a:lnTo>
                    <a:pt x="2089867" y="2531452"/>
                  </a:lnTo>
                  <a:lnTo>
                    <a:pt x="2041174" y="2536042"/>
                  </a:lnTo>
                  <a:lnTo>
                    <a:pt x="1992351" y="2539713"/>
                  </a:lnTo>
                  <a:lnTo>
                    <a:pt x="1943428" y="2542467"/>
                  </a:lnTo>
                  <a:lnTo>
                    <a:pt x="1894434" y="2544303"/>
                  </a:lnTo>
                  <a:lnTo>
                    <a:pt x="1845397" y="2545220"/>
                  </a:lnTo>
                  <a:lnTo>
                    <a:pt x="1796345" y="2545220"/>
                  </a:lnTo>
                  <a:lnTo>
                    <a:pt x="1747308" y="2544303"/>
                  </a:lnTo>
                  <a:lnTo>
                    <a:pt x="1698313" y="2542467"/>
                  </a:lnTo>
                  <a:lnTo>
                    <a:pt x="1649390" y="2539713"/>
                  </a:lnTo>
                  <a:lnTo>
                    <a:pt x="1600568" y="2536042"/>
                  </a:lnTo>
                  <a:lnTo>
                    <a:pt x="1551874" y="2531452"/>
                  </a:lnTo>
                  <a:lnTo>
                    <a:pt x="1503338" y="2525945"/>
                  </a:lnTo>
                  <a:lnTo>
                    <a:pt x="1454988" y="2519520"/>
                  </a:lnTo>
                  <a:lnTo>
                    <a:pt x="1406852" y="2512177"/>
                  </a:lnTo>
                  <a:lnTo>
                    <a:pt x="1358960" y="2503916"/>
                  </a:lnTo>
                  <a:lnTo>
                    <a:pt x="1311340" y="2494737"/>
                  </a:lnTo>
                  <a:lnTo>
                    <a:pt x="1264020" y="2484640"/>
                  </a:lnTo>
                  <a:lnTo>
                    <a:pt x="1217030" y="2473626"/>
                  </a:lnTo>
                  <a:lnTo>
                    <a:pt x="1170397" y="2461693"/>
                  </a:lnTo>
                  <a:lnTo>
                    <a:pt x="1124151" y="2448843"/>
                  </a:lnTo>
                  <a:lnTo>
                    <a:pt x="1078320" y="2435075"/>
                  </a:lnTo>
                  <a:lnTo>
                    <a:pt x="1032933" y="2420389"/>
                  </a:lnTo>
                  <a:lnTo>
                    <a:pt x="988019" y="2404785"/>
                  </a:lnTo>
                  <a:lnTo>
                    <a:pt x="943605" y="2388263"/>
                  </a:lnTo>
                  <a:lnTo>
                    <a:pt x="899721" y="2370823"/>
                  </a:lnTo>
                  <a:lnTo>
                    <a:pt x="856395" y="2352465"/>
                  </a:lnTo>
                  <a:lnTo>
                    <a:pt x="813656" y="2333190"/>
                  </a:lnTo>
                  <a:lnTo>
                    <a:pt x="771532" y="2312996"/>
                  </a:lnTo>
                  <a:lnTo>
                    <a:pt x="730053" y="2291885"/>
                  </a:lnTo>
                  <a:lnTo>
                    <a:pt x="689246" y="2269856"/>
                  </a:lnTo>
                  <a:lnTo>
                    <a:pt x="649141" y="2246909"/>
                  </a:lnTo>
                  <a:lnTo>
                    <a:pt x="609766" y="2223044"/>
                  </a:lnTo>
                  <a:lnTo>
                    <a:pt x="571149" y="2198261"/>
                  </a:lnTo>
                  <a:lnTo>
                    <a:pt x="533320" y="2172561"/>
                  </a:lnTo>
                  <a:lnTo>
                    <a:pt x="491508" y="2142373"/>
                  </a:lnTo>
                  <a:lnTo>
                    <a:pt x="451402" y="2111474"/>
                  </a:lnTo>
                  <a:lnTo>
                    <a:pt x="413003" y="2079894"/>
                  </a:lnTo>
                  <a:lnTo>
                    <a:pt x="376311" y="2047661"/>
                  </a:lnTo>
                  <a:lnTo>
                    <a:pt x="341325" y="2014805"/>
                  </a:lnTo>
                  <a:lnTo>
                    <a:pt x="308046" y="1981357"/>
                  </a:lnTo>
                  <a:lnTo>
                    <a:pt x="276473" y="1947345"/>
                  </a:lnTo>
                  <a:lnTo>
                    <a:pt x="246607" y="1912799"/>
                  </a:lnTo>
                  <a:lnTo>
                    <a:pt x="218448" y="1877750"/>
                  </a:lnTo>
                  <a:lnTo>
                    <a:pt x="191995" y="1842226"/>
                  </a:lnTo>
                  <a:lnTo>
                    <a:pt x="167249" y="1806258"/>
                  </a:lnTo>
                  <a:lnTo>
                    <a:pt x="144209" y="1769874"/>
                  </a:lnTo>
                  <a:lnTo>
                    <a:pt x="122877" y="1733106"/>
                  </a:lnTo>
                  <a:lnTo>
                    <a:pt x="103250" y="1695981"/>
                  </a:lnTo>
                  <a:lnTo>
                    <a:pt x="85331" y="1658530"/>
                  </a:lnTo>
                  <a:lnTo>
                    <a:pt x="69118" y="1620783"/>
                  </a:lnTo>
                  <a:lnTo>
                    <a:pt x="54612" y="1582769"/>
                  </a:lnTo>
                  <a:lnTo>
                    <a:pt x="41812" y="1544518"/>
                  </a:lnTo>
                  <a:lnTo>
                    <a:pt x="30719" y="1506059"/>
                  </a:lnTo>
                  <a:lnTo>
                    <a:pt x="21332" y="1467423"/>
                  </a:lnTo>
                  <a:lnTo>
                    <a:pt x="13653" y="1428638"/>
                  </a:lnTo>
                  <a:lnTo>
                    <a:pt x="7679" y="1389734"/>
                  </a:lnTo>
                  <a:lnTo>
                    <a:pt x="3413" y="1350742"/>
                  </a:lnTo>
                  <a:lnTo>
                    <a:pt x="853" y="1311690"/>
                  </a:lnTo>
                  <a:lnTo>
                    <a:pt x="0" y="1272609"/>
                  </a:lnTo>
                  <a:lnTo>
                    <a:pt x="853" y="1233528"/>
                  </a:lnTo>
                  <a:lnTo>
                    <a:pt x="3413" y="1194476"/>
                  </a:lnTo>
                  <a:lnTo>
                    <a:pt x="7679" y="1155484"/>
                  </a:lnTo>
                  <a:lnTo>
                    <a:pt x="13653" y="1116580"/>
                  </a:lnTo>
                  <a:lnTo>
                    <a:pt x="21332" y="1077796"/>
                  </a:lnTo>
                  <a:lnTo>
                    <a:pt x="30719" y="1039159"/>
                  </a:lnTo>
                  <a:lnTo>
                    <a:pt x="41812" y="1000700"/>
                  </a:lnTo>
                  <a:lnTo>
                    <a:pt x="54612" y="962449"/>
                  </a:lnTo>
                  <a:lnTo>
                    <a:pt x="69118" y="924435"/>
                  </a:lnTo>
                  <a:lnTo>
                    <a:pt x="85331" y="886688"/>
                  </a:lnTo>
                  <a:lnTo>
                    <a:pt x="103250" y="849237"/>
                  </a:lnTo>
                  <a:lnTo>
                    <a:pt x="122877" y="812113"/>
                  </a:lnTo>
                  <a:lnTo>
                    <a:pt x="144209" y="775344"/>
                  </a:lnTo>
                  <a:lnTo>
                    <a:pt x="167249" y="738960"/>
                  </a:lnTo>
                  <a:lnTo>
                    <a:pt x="191995" y="702992"/>
                  </a:lnTo>
                  <a:lnTo>
                    <a:pt x="218448" y="667468"/>
                  </a:lnTo>
                  <a:lnTo>
                    <a:pt x="246607" y="632419"/>
                  </a:lnTo>
                  <a:lnTo>
                    <a:pt x="276473" y="597873"/>
                  </a:lnTo>
                  <a:lnTo>
                    <a:pt x="308046" y="563861"/>
                  </a:lnTo>
                  <a:lnTo>
                    <a:pt x="341325" y="530413"/>
                  </a:lnTo>
                  <a:lnTo>
                    <a:pt x="376311" y="497557"/>
                  </a:lnTo>
                  <a:lnTo>
                    <a:pt x="413003" y="465324"/>
                  </a:lnTo>
                  <a:lnTo>
                    <a:pt x="451402" y="433744"/>
                  </a:lnTo>
                  <a:lnTo>
                    <a:pt x="491508" y="402845"/>
                  </a:lnTo>
                  <a:lnTo>
                    <a:pt x="533320" y="372657"/>
                  </a:lnTo>
                  <a:lnTo>
                    <a:pt x="571149" y="346957"/>
                  </a:lnTo>
                  <a:lnTo>
                    <a:pt x="609766" y="322174"/>
                  </a:lnTo>
                  <a:lnTo>
                    <a:pt x="649141" y="298309"/>
                  </a:lnTo>
                  <a:lnTo>
                    <a:pt x="689246" y="275362"/>
                  </a:lnTo>
                  <a:lnTo>
                    <a:pt x="730053" y="253333"/>
                  </a:lnTo>
                  <a:lnTo>
                    <a:pt x="771532" y="232222"/>
                  </a:lnTo>
                  <a:lnTo>
                    <a:pt x="813656" y="212029"/>
                  </a:lnTo>
                  <a:lnTo>
                    <a:pt x="856395" y="192754"/>
                  </a:lnTo>
                  <a:lnTo>
                    <a:pt x="899721" y="174396"/>
                  </a:lnTo>
                  <a:lnTo>
                    <a:pt x="943605" y="156956"/>
                  </a:lnTo>
                  <a:lnTo>
                    <a:pt x="988019" y="140435"/>
                  </a:lnTo>
                  <a:lnTo>
                    <a:pt x="1032933" y="124831"/>
                  </a:lnTo>
                  <a:lnTo>
                    <a:pt x="1078320" y="110145"/>
                  </a:lnTo>
                  <a:lnTo>
                    <a:pt x="1124151" y="96377"/>
                  </a:lnTo>
                  <a:lnTo>
                    <a:pt x="1170397" y="83526"/>
                  </a:lnTo>
                  <a:lnTo>
                    <a:pt x="1217030" y="71594"/>
                  </a:lnTo>
                  <a:lnTo>
                    <a:pt x="1264020" y="60579"/>
                  </a:lnTo>
                  <a:lnTo>
                    <a:pt x="1311340" y="50483"/>
                  </a:lnTo>
                  <a:lnTo>
                    <a:pt x="1358960" y="41304"/>
                  </a:lnTo>
                  <a:lnTo>
                    <a:pt x="1406852" y="33043"/>
                  </a:lnTo>
                  <a:lnTo>
                    <a:pt x="1454988" y="25700"/>
                  </a:lnTo>
                  <a:lnTo>
                    <a:pt x="1503338" y="19275"/>
                  </a:lnTo>
                  <a:lnTo>
                    <a:pt x="1551874" y="13768"/>
                  </a:lnTo>
                  <a:lnTo>
                    <a:pt x="1600568" y="9178"/>
                  </a:lnTo>
                  <a:lnTo>
                    <a:pt x="1649390" y="5507"/>
                  </a:lnTo>
                  <a:lnTo>
                    <a:pt x="1698313" y="2753"/>
                  </a:lnTo>
                  <a:lnTo>
                    <a:pt x="1747308" y="917"/>
                  </a:lnTo>
                  <a:lnTo>
                    <a:pt x="1796345" y="0"/>
                  </a:lnTo>
                  <a:lnTo>
                    <a:pt x="1845397" y="0"/>
                  </a:lnTo>
                  <a:lnTo>
                    <a:pt x="1894434" y="917"/>
                  </a:lnTo>
                  <a:lnTo>
                    <a:pt x="1943428" y="2753"/>
                  </a:lnTo>
                  <a:lnTo>
                    <a:pt x="1992351" y="5507"/>
                  </a:lnTo>
                  <a:lnTo>
                    <a:pt x="2041174" y="9178"/>
                  </a:lnTo>
                  <a:lnTo>
                    <a:pt x="2089867" y="13768"/>
                  </a:lnTo>
                  <a:lnTo>
                    <a:pt x="2138404" y="19275"/>
                  </a:lnTo>
                  <a:lnTo>
                    <a:pt x="2186754" y="25700"/>
                  </a:lnTo>
                  <a:lnTo>
                    <a:pt x="2234889" y="33043"/>
                  </a:lnTo>
                  <a:lnTo>
                    <a:pt x="2282782" y="41304"/>
                  </a:lnTo>
                  <a:lnTo>
                    <a:pt x="2330402" y="50483"/>
                  </a:lnTo>
                  <a:lnTo>
                    <a:pt x="2377721" y="60579"/>
                  </a:lnTo>
                  <a:lnTo>
                    <a:pt x="2424712" y="71594"/>
                  </a:lnTo>
                  <a:lnTo>
                    <a:pt x="2471344" y="83526"/>
                  </a:lnTo>
                  <a:lnTo>
                    <a:pt x="2517590" y="96377"/>
                  </a:lnTo>
                  <a:lnTo>
                    <a:pt x="2563421" y="110145"/>
                  </a:lnTo>
                  <a:lnTo>
                    <a:pt x="2608808" y="124831"/>
                  </a:lnTo>
                  <a:lnTo>
                    <a:pt x="2653723" y="140435"/>
                  </a:lnTo>
                  <a:lnTo>
                    <a:pt x="2698137" y="156956"/>
                  </a:lnTo>
                  <a:lnTo>
                    <a:pt x="2742021" y="174396"/>
                  </a:lnTo>
                  <a:lnTo>
                    <a:pt x="2785347" y="192754"/>
                  </a:lnTo>
                  <a:lnTo>
                    <a:pt x="2828086" y="212029"/>
                  </a:lnTo>
                  <a:lnTo>
                    <a:pt x="2870210" y="232222"/>
                  </a:lnTo>
                  <a:lnTo>
                    <a:pt x="2911689" y="253333"/>
                  </a:lnTo>
                  <a:lnTo>
                    <a:pt x="2952496" y="275362"/>
                  </a:lnTo>
                  <a:lnTo>
                    <a:pt x="2992601" y="298309"/>
                  </a:lnTo>
                  <a:lnTo>
                    <a:pt x="3031976" y="322174"/>
                  </a:lnTo>
                  <a:lnTo>
                    <a:pt x="3070593" y="346957"/>
                  </a:lnTo>
                  <a:lnTo>
                    <a:pt x="3108422" y="372657"/>
                  </a:lnTo>
                </a:path>
              </a:pathLst>
            </a:custGeom>
            <a:noFill/>
            <a:ln w="599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3335" name="object 20">
              <a:extLst>
                <a:ext uri="{FF2B5EF4-FFF2-40B4-BE49-F238E27FC236}">
                  <a16:creationId xmlns:a16="http://schemas.microsoft.com/office/drawing/2014/main" id="{C30671A7-61E2-A8A2-386C-657366E75073}"/>
                </a:ext>
              </a:extLst>
            </p:cNvPr>
            <p:cNvSpPr>
              <a:spLocks/>
            </p:cNvSpPr>
            <p:nvPr/>
          </p:nvSpPr>
          <p:spPr bwMode="auto">
            <a:xfrm>
              <a:off x="2644397" y="3821281"/>
              <a:ext cx="723900" cy="1027430"/>
            </a:xfrm>
            <a:custGeom>
              <a:avLst/>
              <a:gdLst>
                <a:gd name="T0" fmla="*/ 276429 w 723900"/>
                <a:gd name="T1" fmla="*/ 0 h 1027429"/>
                <a:gd name="T2" fmla="*/ 0 w 723900"/>
                <a:gd name="T3" fmla="*/ 118150 h 1027429"/>
                <a:gd name="T4" fmla="*/ 308994 w 723900"/>
                <a:gd name="T5" fmla="*/ 844028 h 1027429"/>
                <a:gd name="T6" fmla="*/ 170780 w 723900"/>
                <a:gd name="T7" fmla="*/ 903103 h 1027429"/>
                <a:gd name="T8" fmla="*/ 550208 w 723900"/>
                <a:gd name="T9" fmla="*/ 1026909 h 1027429"/>
                <a:gd name="T10" fmla="*/ 695188 w 723900"/>
                <a:gd name="T11" fmla="*/ 725879 h 1027429"/>
                <a:gd name="T12" fmla="*/ 585424 w 723900"/>
                <a:gd name="T13" fmla="*/ 725879 h 1027429"/>
                <a:gd name="T14" fmla="*/ 276429 w 723900"/>
                <a:gd name="T15" fmla="*/ 0 h 1027429"/>
                <a:gd name="T16" fmla="*/ 723639 w 723900"/>
                <a:gd name="T17" fmla="*/ 666803 h 1027429"/>
                <a:gd name="T18" fmla="*/ 585424 w 723900"/>
                <a:gd name="T19" fmla="*/ 725879 h 1027429"/>
                <a:gd name="T20" fmla="*/ 695188 w 723900"/>
                <a:gd name="T21" fmla="*/ 725879 h 1027429"/>
                <a:gd name="T22" fmla="*/ 723639 w 723900"/>
                <a:gd name="T23" fmla="*/ 666803 h 102742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23900" h="1027429">
                  <a:moveTo>
                    <a:pt x="276429" y="0"/>
                  </a:moveTo>
                  <a:lnTo>
                    <a:pt x="0" y="118150"/>
                  </a:lnTo>
                  <a:lnTo>
                    <a:pt x="308994" y="844016"/>
                  </a:lnTo>
                  <a:lnTo>
                    <a:pt x="170780" y="903091"/>
                  </a:lnTo>
                  <a:lnTo>
                    <a:pt x="550208" y="1026897"/>
                  </a:lnTo>
                  <a:lnTo>
                    <a:pt x="695188" y="725867"/>
                  </a:lnTo>
                  <a:lnTo>
                    <a:pt x="585424" y="725867"/>
                  </a:lnTo>
                  <a:lnTo>
                    <a:pt x="276429" y="0"/>
                  </a:lnTo>
                  <a:close/>
                </a:path>
                <a:path w="723900" h="1027429">
                  <a:moveTo>
                    <a:pt x="723639" y="666791"/>
                  </a:moveTo>
                  <a:lnTo>
                    <a:pt x="585424" y="725867"/>
                  </a:lnTo>
                  <a:lnTo>
                    <a:pt x="695188" y="725867"/>
                  </a:lnTo>
                  <a:lnTo>
                    <a:pt x="723639" y="666791"/>
                  </a:lnTo>
                  <a:close/>
                </a:path>
              </a:pathLst>
            </a:custGeom>
            <a:solidFill>
              <a:srgbClr val="D6A8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336" name="object 21">
              <a:extLst>
                <a:ext uri="{FF2B5EF4-FFF2-40B4-BE49-F238E27FC236}">
                  <a16:creationId xmlns:a16="http://schemas.microsoft.com/office/drawing/2014/main" id="{92DBB4B2-07AF-0A22-D09D-133B4E53A8DB}"/>
                </a:ext>
              </a:extLst>
            </p:cNvPr>
            <p:cNvSpPr>
              <a:spLocks/>
            </p:cNvSpPr>
            <p:nvPr/>
          </p:nvSpPr>
          <p:spPr bwMode="auto">
            <a:xfrm>
              <a:off x="2644397" y="3821281"/>
              <a:ext cx="723900" cy="1027430"/>
            </a:xfrm>
            <a:custGeom>
              <a:avLst/>
              <a:gdLst>
                <a:gd name="T0" fmla="*/ 170780 w 723900"/>
                <a:gd name="T1" fmla="*/ 903103 h 1027429"/>
                <a:gd name="T2" fmla="*/ 308995 w 723900"/>
                <a:gd name="T3" fmla="*/ 844028 h 1027429"/>
                <a:gd name="T4" fmla="*/ 0 w 723900"/>
                <a:gd name="T5" fmla="*/ 118149 h 1027429"/>
                <a:gd name="T6" fmla="*/ 276429 w 723900"/>
                <a:gd name="T7" fmla="*/ 0 h 1027429"/>
                <a:gd name="T8" fmla="*/ 585425 w 723900"/>
                <a:gd name="T9" fmla="*/ 725878 h 1027429"/>
                <a:gd name="T10" fmla="*/ 723639 w 723900"/>
                <a:gd name="T11" fmla="*/ 666804 h 1027429"/>
                <a:gd name="T12" fmla="*/ 550208 w 723900"/>
                <a:gd name="T13" fmla="*/ 1026909 h 1027429"/>
                <a:gd name="T14" fmla="*/ 170780 w 723900"/>
                <a:gd name="T15" fmla="*/ 903103 h 102742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23900" h="1027429">
                  <a:moveTo>
                    <a:pt x="170780" y="903091"/>
                  </a:moveTo>
                  <a:lnTo>
                    <a:pt x="308995" y="844016"/>
                  </a:lnTo>
                  <a:lnTo>
                    <a:pt x="0" y="118149"/>
                  </a:lnTo>
                  <a:lnTo>
                    <a:pt x="276429" y="0"/>
                  </a:lnTo>
                  <a:lnTo>
                    <a:pt x="585425" y="725866"/>
                  </a:lnTo>
                  <a:lnTo>
                    <a:pt x="723639" y="666792"/>
                  </a:lnTo>
                  <a:lnTo>
                    <a:pt x="550208" y="1026897"/>
                  </a:lnTo>
                  <a:lnTo>
                    <a:pt x="170780" y="903091"/>
                  </a:lnTo>
                  <a:close/>
                </a:path>
              </a:pathLst>
            </a:custGeom>
            <a:noFill/>
            <a:ln w="5991">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3337" name="object 22">
              <a:extLst>
                <a:ext uri="{FF2B5EF4-FFF2-40B4-BE49-F238E27FC236}">
                  <a16:creationId xmlns:a16="http://schemas.microsoft.com/office/drawing/2014/main" id="{BFD0BC3C-6A83-5F92-6651-AC4AB4315D42}"/>
                </a:ext>
              </a:extLst>
            </p:cNvPr>
            <p:cNvSpPr>
              <a:spLocks/>
            </p:cNvSpPr>
            <p:nvPr/>
          </p:nvSpPr>
          <p:spPr bwMode="auto">
            <a:xfrm>
              <a:off x="7123297" y="3821155"/>
              <a:ext cx="723900" cy="1027430"/>
            </a:xfrm>
            <a:custGeom>
              <a:avLst/>
              <a:gdLst>
                <a:gd name="T0" fmla="*/ 0 w 723900"/>
                <a:gd name="T1" fmla="*/ 666801 h 1027429"/>
                <a:gd name="T2" fmla="*/ 173429 w 723900"/>
                <a:gd name="T3" fmla="*/ 1026907 h 1027429"/>
                <a:gd name="T4" fmla="*/ 552857 w 723900"/>
                <a:gd name="T5" fmla="*/ 903103 h 1027429"/>
                <a:gd name="T6" fmla="*/ 414643 w 723900"/>
                <a:gd name="T7" fmla="*/ 844028 h 1027429"/>
                <a:gd name="T8" fmla="*/ 464940 w 723900"/>
                <a:gd name="T9" fmla="*/ 725876 h 1027429"/>
                <a:gd name="T10" fmla="*/ 138215 w 723900"/>
                <a:gd name="T11" fmla="*/ 725876 h 1027429"/>
                <a:gd name="T12" fmla="*/ 0 w 723900"/>
                <a:gd name="T13" fmla="*/ 666801 h 1027429"/>
                <a:gd name="T14" fmla="*/ 447215 w 723900"/>
                <a:gd name="T15" fmla="*/ 0 h 1027429"/>
                <a:gd name="T16" fmla="*/ 138215 w 723900"/>
                <a:gd name="T17" fmla="*/ 725876 h 1027429"/>
                <a:gd name="T18" fmla="*/ 464940 w 723900"/>
                <a:gd name="T19" fmla="*/ 725876 h 1027429"/>
                <a:gd name="T20" fmla="*/ 723643 w 723900"/>
                <a:gd name="T21" fmla="*/ 118150 h 1027429"/>
                <a:gd name="T22" fmla="*/ 447215 w 723900"/>
                <a:gd name="T23" fmla="*/ 0 h 102742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23900" h="1027429">
                  <a:moveTo>
                    <a:pt x="0" y="666789"/>
                  </a:moveTo>
                  <a:lnTo>
                    <a:pt x="173429" y="1026895"/>
                  </a:lnTo>
                  <a:lnTo>
                    <a:pt x="552857" y="903091"/>
                  </a:lnTo>
                  <a:lnTo>
                    <a:pt x="414643" y="844016"/>
                  </a:lnTo>
                  <a:lnTo>
                    <a:pt x="464940" y="725864"/>
                  </a:lnTo>
                  <a:lnTo>
                    <a:pt x="138215" y="725864"/>
                  </a:lnTo>
                  <a:lnTo>
                    <a:pt x="0" y="666789"/>
                  </a:lnTo>
                  <a:close/>
                </a:path>
                <a:path w="723900" h="1027429">
                  <a:moveTo>
                    <a:pt x="447215" y="0"/>
                  </a:moveTo>
                  <a:lnTo>
                    <a:pt x="138215" y="725864"/>
                  </a:lnTo>
                  <a:lnTo>
                    <a:pt x="464940" y="725864"/>
                  </a:lnTo>
                  <a:lnTo>
                    <a:pt x="723643" y="118150"/>
                  </a:lnTo>
                  <a:lnTo>
                    <a:pt x="447215" y="0"/>
                  </a:lnTo>
                  <a:close/>
                </a:path>
              </a:pathLst>
            </a:custGeom>
            <a:solidFill>
              <a:srgbClr val="D6A8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338" name="object 23">
              <a:extLst>
                <a:ext uri="{FF2B5EF4-FFF2-40B4-BE49-F238E27FC236}">
                  <a16:creationId xmlns:a16="http://schemas.microsoft.com/office/drawing/2014/main" id="{5FC529EC-1631-B173-B5D3-F3FD95688091}"/>
                </a:ext>
              </a:extLst>
            </p:cNvPr>
            <p:cNvSpPr>
              <a:spLocks/>
            </p:cNvSpPr>
            <p:nvPr/>
          </p:nvSpPr>
          <p:spPr bwMode="auto">
            <a:xfrm>
              <a:off x="7123297" y="3821154"/>
              <a:ext cx="723900" cy="1027430"/>
            </a:xfrm>
            <a:custGeom>
              <a:avLst/>
              <a:gdLst>
                <a:gd name="T0" fmla="*/ 0 w 723900"/>
                <a:gd name="T1" fmla="*/ 666801 h 1027429"/>
                <a:gd name="T2" fmla="*/ 138214 w 723900"/>
                <a:gd name="T3" fmla="*/ 725877 h 1027429"/>
                <a:gd name="T4" fmla="*/ 447214 w 723900"/>
                <a:gd name="T5" fmla="*/ 0 h 1027429"/>
                <a:gd name="T6" fmla="*/ 723643 w 723900"/>
                <a:gd name="T7" fmla="*/ 118151 h 1027429"/>
                <a:gd name="T8" fmla="*/ 414643 w 723900"/>
                <a:gd name="T9" fmla="*/ 844028 h 1027429"/>
                <a:gd name="T10" fmla="*/ 552857 w 723900"/>
                <a:gd name="T11" fmla="*/ 903104 h 1027429"/>
                <a:gd name="T12" fmla="*/ 173428 w 723900"/>
                <a:gd name="T13" fmla="*/ 1026908 h 1027429"/>
                <a:gd name="T14" fmla="*/ 0 w 723900"/>
                <a:gd name="T15" fmla="*/ 666801 h 102742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23900" h="1027429">
                  <a:moveTo>
                    <a:pt x="0" y="666789"/>
                  </a:moveTo>
                  <a:lnTo>
                    <a:pt x="138214" y="725865"/>
                  </a:lnTo>
                  <a:lnTo>
                    <a:pt x="447214" y="0"/>
                  </a:lnTo>
                  <a:lnTo>
                    <a:pt x="723643" y="118151"/>
                  </a:lnTo>
                  <a:lnTo>
                    <a:pt x="414643" y="844016"/>
                  </a:lnTo>
                  <a:lnTo>
                    <a:pt x="552857" y="903092"/>
                  </a:lnTo>
                  <a:lnTo>
                    <a:pt x="173428" y="1026896"/>
                  </a:lnTo>
                  <a:lnTo>
                    <a:pt x="0" y="666789"/>
                  </a:lnTo>
                  <a:close/>
                </a:path>
              </a:pathLst>
            </a:custGeom>
            <a:noFill/>
            <a:ln w="5991">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3339" name="object 24">
              <a:extLst>
                <a:ext uri="{FF2B5EF4-FFF2-40B4-BE49-F238E27FC236}">
                  <a16:creationId xmlns:a16="http://schemas.microsoft.com/office/drawing/2014/main" id="{BE938726-188D-5E9F-678C-571EFDC34F10}"/>
                </a:ext>
              </a:extLst>
            </p:cNvPr>
            <p:cNvSpPr>
              <a:spLocks/>
            </p:cNvSpPr>
            <p:nvPr/>
          </p:nvSpPr>
          <p:spPr bwMode="auto">
            <a:xfrm>
              <a:off x="5805966" y="1216653"/>
              <a:ext cx="3642360" cy="2545715"/>
            </a:xfrm>
            <a:custGeom>
              <a:avLst/>
              <a:gdLst>
                <a:gd name="T0" fmla="*/ 1698313 w 3642359"/>
                <a:gd name="T1" fmla="*/ 2753 h 2545715"/>
                <a:gd name="T2" fmla="*/ 1503338 w 3642359"/>
                <a:gd name="T3" fmla="*/ 19275 h 2545715"/>
                <a:gd name="T4" fmla="*/ 1311340 w 3642359"/>
                <a:gd name="T5" fmla="*/ 50483 h 2545715"/>
                <a:gd name="T6" fmla="*/ 1124152 w 3642359"/>
                <a:gd name="T7" fmla="*/ 96376 h 2545715"/>
                <a:gd name="T8" fmla="*/ 943605 w 3642359"/>
                <a:gd name="T9" fmla="*/ 156956 h 2545715"/>
                <a:gd name="T10" fmla="*/ 771532 w 3642359"/>
                <a:gd name="T11" fmla="*/ 232222 h 2545715"/>
                <a:gd name="T12" fmla="*/ 609766 w 3642359"/>
                <a:gd name="T13" fmla="*/ 322174 h 2545715"/>
                <a:gd name="T14" fmla="*/ 451402 w 3642359"/>
                <a:gd name="T15" fmla="*/ 433743 h 2545715"/>
                <a:gd name="T16" fmla="*/ 308046 w 3642359"/>
                <a:gd name="T17" fmla="*/ 563861 h 2545715"/>
                <a:gd name="T18" fmla="*/ 191995 w 3642359"/>
                <a:gd name="T19" fmla="*/ 702992 h 2545715"/>
                <a:gd name="T20" fmla="*/ 103250 w 3642359"/>
                <a:gd name="T21" fmla="*/ 849237 h 2545715"/>
                <a:gd name="T22" fmla="*/ 41812 w 3642359"/>
                <a:gd name="T23" fmla="*/ 1000700 h 2545715"/>
                <a:gd name="T24" fmla="*/ 7679 w 3642359"/>
                <a:gd name="T25" fmla="*/ 1155484 h 2545715"/>
                <a:gd name="T26" fmla="*/ 853 w 3642359"/>
                <a:gd name="T27" fmla="*/ 1311691 h 2545715"/>
                <a:gd name="T28" fmla="*/ 21332 w 3642359"/>
                <a:gd name="T29" fmla="*/ 1467423 h 2545715"/>
                <a:gd name="T30" fmla="*/ 69118 w 3642359"/>
                <a:gd name="T31" fmla="*/ 1620783 h 2545715"/>
                <a:gd name="T32" fmla="*/ 144209 w 3642359"/>
                <a:gd name="T33" fmla="*/ 1769875 h 2545715"/>
                <a:gd name="T34" fmla="*/ 246607 w 3642359"/>
                <a:gd name="T35" fmla="*/ 1912800 h 2545715"/>
                <a:gd name="T36" fmla="*/ 376311 w 3642359"/>
                <a:gd name="T37" fmla="*/ 2047661 h 2545715"/>
                <a:gd name="T38" fmla="*/ 533320 w 3642359"/>
                <a:gd name="T39" fmla="*/ 2172561 h 2545715"/>
                <a:gd name="T40" fmla="*/ 689246 w 3642359"/>
                <a:gd name="T41" fmla="*/ 2269856 h 2545715"/>
                <a:gd name="T42" fmla="*/ 856395 w 3642359"/>
                <a:gd name="T43" fmla="*/ 2352465 h 2545715"/>
                <a:gd name="T44" fmla="*/ 1032934 w 3642359"/>
                <a:gd name="T45" fmla="*/ 2420388 h 2545715"/>
                <a:gd name="T46" fmla="*/ 1217030 w 3642359"/>
                <a:gd name="T47" fmla="*/ 2473626 h 2545715"/>
                <a:gd name="T48" fmla="*/ 1406852 w 3642359"/>
                <a:gd name="T49" fmla="*/ 2512177 h 2545715"/>
                <a:gd name="T50" fmla="*/ 1600568 w 3642359"/>
                <a:gd name="T51" fmla="*/ 2536041 h 2545715"/>
                <a:gd name="T52" fmla="*/ 1796345 w 3642359"/>
                <a:gd name="T53" fmla="*/ 2545220 h 2545715"/>
                <a:gd name="T54" fmla="*/ 1992363 w 3642359"/>
                <a:gd name="T55" fmla="*/ 2539713 h 2545715"/>
                <a:gd name="T56" fmla="*/ 2186766 w 3642359"/>
                <a:gd name="T57" fmla="*/ 2519520 h 2545715"/>
                <a:gd name="T58" fmla="*/ 2377733 w 3642359"/>
                <a:gd name="T59" fmla="*/ 2484640 h 2545715"/>
                <a:gd name="T60" fmla="*/ 2563433 w 3642359"/>
                <a:gd name="T61" fmla="*/ 2435075 h 2545715"/>
                <a:gd name="T62" fmla="*/ 2742033 w 3642359"/>
                <a:gd name="T63" fmla="*/ 2370823 h 2545715"/>
                <a:gd name="T64" fmla="*/ 2911701 w 3642359"/>
                <a:gd name="T65" fmla="*/ 2291885 h 2545715"/>
                <a:gd name="T66" fmla="*/ 3070605 w 3642359"/>
                <a:gd name="T67" fmla="*/ 2198261 h 2545715"/>
                <a:gd name="T68" fmla="*/ 3228751 w 3642359"/>
                <a:gd name="T69" fmla="*/ 2079894 h 2545715"/>
                <a:gd name="T70" fmla="*/ 3365281 w 3642359"/>
                <a:gd name="T71" fmla="*/ 1947345 h 2545715"/>
                <a:gd name="T72" fmla="*/ 3474505 w 3642359"/>
                <a:gd name="T73" fmla="*/ 1806258 h 2545715"/>
                <a:gd name="T74" fmla="*/ 3556423 w 3642359"/>
                <a:gd name="T75" fmla="*/ 1658531 h 2545715"/>
                <a:gd name="T76" fmla="*/ 3611035 w 3642359"/>
                <a:gd name="T77" fmla="*/ 1506060 h 2545715"/>
                <a:gd name="T78" fmla="*/ 3638341 w 3642359"/>
                <a:gd name="T79" fmla="*/ 1350742 h 2545715"/>
                <a:gd name="T80" fmla="*/ 3638341 w 3642359"/>
                <a:gd name="T81" fmla="*/ 1194476 h 2545715"/>
                <a:gd name="T82" fmla="*/ 3611035 w 3642359"/>
                <a:gd name="T83" fmla="*/ 1039159 h 2545715"/>
                <a:gd name="T84" fmla="*/ 3556423 w 3642359"/>
                <a:gd name="T85" fmla="*/ 886688 h 2545715"/>
                <a:gd name="T86" fmla="*/ 3474505 w 3642359"/>
                <a:gd name="T87" fmla="*/ 738960 h 2545715"/>
                <a:gd name="T88" fmla="*/ 3365281 w 3642359"/>
                <a:gd name="T89" fmla="*/ 597873 h 2545715"/>
                <a:gd name="T90" fmla="*/ 3228751 w 3642359"/>
                <a:gd name="T91" fmla="*/ 465324 h 2545715"/>
                <a:gd name="T92" fmla="*/ 3070605 w 3642359"/>
                <a:gd name="T93" fmla="*/ 346957 h 2545715"/>
                <a:gd name="T94" fmla="*/ 2911701 w 3642359"/>
                <a:gd name="T95" fmla="*/ 253333 h 2545715"/>
                <a:gd name="T96" fmla="*/ 2742033 w 3642359"/>
                <a:gd name="T97" fmla="*/ 174396 h 2545715"/>
                <a:gd name="T98" fmla="*/ 2563433 w 3642359"/>
                <a:gd name="T99" fmla="*/ 110145 h 2545715"/>
                <a:gd name="T100" fmla="*/ 2377733 w 3642359"/>
                <a:gd name="T101" fmla="*/ 60579 h 2545715"/>
                <a:gd name="T102" fmla="*/ 2186766 w 3642359"/>
                <a:gd name="T103" fmla="*/ 25700 h 2545715"/>
                <a:gd name="T104" fmla="*/ 1992363 w 3642359"/>
                <a:gd name="T105" fmla="*/ 5507 h 254571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642359" h="2545715">
                  <a:moveTo>
                    <a:pt x="1845397" y="0"/>
                  </a:moveTo>
                  <a:lnTo>
                    <a:pt x="1796345" y="0"/>
                  </a:lnTo>
                  <a:lnTo>
                    <a:pt x="1747308" y="917"/>
                  </a:lnTo>
                  <a:lnTo>
                    <a:pt x="1698313" y="2753"/>
                  </a:lnTo>
                  <a:lnTo>
                    <a:pt x="1649391" y="5507"/>
                  </a:lnTo>
                  <a:lnTo>
                    <a:pt x="1600568" y="9178"/>
                  </a:lnTo>
                  <a:lnTo>
                    <a:pt x="1551874" y="13768"/>
                  </a:lnTo>
                  <a:lnTo>
                    <a:pt x="1503338" y="19275"/>
                  </a:lnTo>
                  <a:lnTo>
                    <a:pt x="1454988" y="25700"/>
                  </a:lnTo>
                  <a:lnTo>
                    <a:pt x="1406852" y="33043"/>
                  </a:lnTo>
                  <a:lnTo>
                    <a:pt x="1358960" y="41304"/>
                  </a:lnTo>
                  <a:lnTo>
                    <a:pt x="1311340" y="50483"/>
                  </a:lnTo>
                  <a:lnTo>
                    <a:pt x="1264020" y="60579"/>
                  </a:lnTo>
                  <a:lnTo>
                    <a:pt x="1217030" y="71594"/>
                  </a:lnTo>
                  <a:lnTo>
                    <a:pt x="1170398" y="83526"/>
                  </a:lnTo>
                  <a:lnTo>
                    <a:pt x="1124152" y="96376"/>
                  </a:lnTo>
                  <a:lnTo>
                    <a:pt x="1078321" y="110145"/>
                  </a:lnTo>
                  <a:lnTo>
                    <a:pt x="1032934" y="124831"/>
                  </a:lnTo>
                  <a:lnTo>
                    <a:pt x="988019" y="140434"/>
                  </a:lnTo>
                  <a:lnTo>
                    <a:pt x="943605" y="156956"/>
                  </a:lnTo>
                  <a:lnTo>
                    <a:pt x="899721" y="174396"/>
                  </a:lnTo>
                  <a:lnTo>
                    <a:pt x="856395" y="192753"/>
                  </a:lnTo>
                  <a:lnTo>
                    <a:pt x="813656" y="212029"/>
                  </a:lnTo>
                  <a:lnTo>
                    <a:pt x="771532" y="232222"/>
                  </a:lnTo>
                  <a:lnTo>
                    <a:pt x="730053" y="253333"/>
                  </a:lnTo>
                  <a:lnTo>
                    <a:pt x="689246" y="275362"/>
                  </a:lnTo>
                  <a:lnTo>
                    <a:pt x="649141" y="298309"/>
                  </a:lnTo>
                  <a:lnTo>
                    <a:pt x="609766" y="322174"/>
                  </a:lnTo>
                  <a:lnTo>
                    <a:pt x="571150" y="346957"/>
                  </a:lnTo>
                  <a:lnTo>
                    <a:pt x="533320" y="372657"/>
                  </a:lnTo>
                  <a:lnTo>
                    <a:pt x="491508" y="402844"/>
                  </a:lnTo>
                  <a:lnTo>
                    <a:pt x="451402" y="433743"/>
                  </a:lnTo>
                  <a:lnTo>
                    <a:pt x="413003" y="465324"/>
                  </a:lnTo>
                  <a:lnTo>
                    <a:pt x="376311" y="497557"/>
                  </a:lnTo>
                  <a:lnTo>
                    <a:pt x="341325" y="530413"/>
                  </a:lnTo>
                  <a:lnTo>
                    <a:pt x="308046" y="563861"/>
                  </a:lnTo>
                  <a:lnTo>
                    <a:pt x="276473" y="597873"/>
                  </a:lnTo>
                  <a:lnTo>
                    <a:pt x="246607" y="632419"/>
                  </a:lnTo>
                  <a:lnTo>
                    <a:pt x="218448" y="667468"/>
                  </a:lnTo>
                  <a:lnTo>
                    <a:pt x="191995" y="702992"/>
                  </a:lnTo>
                  <a:lnTo>
                    <a:pt x="167249" y="738960"/>
                  </a:lnTo>
                  <a:lnTo>
                    <a:pt x="144209" y="775344"/>
                  </a:lnTo>
                  <a:lnTo>
                    <a:pt x="122877" y="812113"/>
                  </a:lnTo>
                  <a:lnTo>
                    <a:pt x="103250" y="849237"/>
                  </a:lnTo>
                  <a:lnTo>
                    <a:pt x="85331" y="886688"/>
                  </a:lnTo>
                  <a:lnTo>
                    <a:pt x="69118" y="924435"/>
                  </a:lnTo>
                  <a:lnTo>
                    <a:pt x="54612" y="962449"/>
                  </a:lnTo>
                  <a:lnTo>
                    <a:pt x="41812" y="1000700"/>
                  </a:lnTo>
                  <a:lnTo>
                    <a:pt x="30719" y="1039159"/>
                  </a:lnTo>
                  <a:lnTo>
                    <a:pt x="21332" y="1077796"/>
                  </a:lnTo>
                  <a:lnTo>
                    <a:pt x="13653" y="1116581"/>
                  </a:lnTo>
                  <a:lnTo>
                    <a:pt x="7679" y="1155484"/>
                  </a:lnTo>
                  <a:lnTo>
                    <a:pt x="3413" y="1194476"/>
                  </a:lnTo>
                  <a:lnTo>
                    <a:pt x="853" y="1233528"/>
                  </a:lnTo>
                  <a:lnTo>
                    <a:pt x="0" y="1272609"/>
                  </a:lnTo>
                  <a:lnTo>
                    <a:pt x="853" y="1311691"/>
                  </a:lnTo>
                  <a:lnTo>
                    <a:pt x="3413" y="1350742"/>
                  </a:lnTo>
                  <a:lnTo>
                    <a:pt x="7679" y="1389735"/>
                  </a:lnTo>
                  <a:lnTo>
                    <a:pt x="13653" y="1428638"/>
                  </a:lnTo>
                  <a:lnTo>
                    <a:pt x="21332" y="1467423"/>
                  </a:lnTo>
                  <a:lnTo>
                    <a:pt x="30719" y="1506060"/>
                  </a:lnTo>
                  <a:lnTo>
                    <a:pt x="41812" y="1544518"/>
                  </a:lnTo>
                  <a:lnTo>
                    <a:pt x="54612" y="1582769"/>
                  </a:lnTo>
                  <a:lnTo>
                    <a:pt x="69118" y="1620783"/>
                  </a:lnTo>
                  <a:lnTo>
                    <a:pt x="85331" y="1658531"/>
                  </a:lnTo>
                  <a:lnTo>
                    <a:pt x="103250" y="1695981"/>
                  </a:lnTo>
                  <a:lnTo>
                    <a:pt x="122877" y="1733106"/>
                  </a:lnTo>
                  <a:lnTo>
                    <a:pt x="144209" y="1769875"/>
                  </a:lnTo>
                  <a:lnTo>
                    <a:pt x="167249" y="1806258"/>
                  </a:lnTo>
                  <a:lnTo>
                    <a:pt x="191995" y="1842227"/>
                  </a:lnTo>
                  <a:lnTo>
                    <a:pt x="218448" y="1877750"/>
                  </a:lnTo>
                  <a:lnTo>
                    <a:pt x="246607" y="1912800"/>
                  </a:lnTo>
                  <a:lnTo>
                    <a:pt x="276473" y="1947345"/>
                  </a:lnTo>
                  <a:lnTo>
                    <a:pt x="308046" y="1981357"/>
                  </a:lnTo>
                  <a:lnTo>
                    <a:pt x="341325" y="2014805"/>
                  </a:lnTo>
                  <a:lnTo>
                    <a:pt x="376311" y="2047661"/>
                  </a:lnTo>
                  <a:lnTo>
                    <a:pt x="413003" y="2079894"/>
                  </a:lnTo>
                  <a:lnTo>
                    <a:pt x="451402" y="2111475"/>
                  </a:lnTo>
                  <a:lnTo>
                    <a:pt x="491508" y="2142373"/>
                  </a:lnTo>
                  <a:lnTo>
                    <a:pt x="533320" y="2172561"/>
                  </a:lnTo>
                  <a:lnTo>
                    <a:pt x="571150" y="2198261"/>
                  </a:lnTo>
                  <a:lnTo>
                    <a:pt x="609766" y="2223044"/>
                  </a:lnTo>
                  <a:lnTo>
                    <a:pt x="649141" y="2246909"/>
                  </a:lnTo>
                  <a:lnTo>
                    <a:pt x="689246" y="2269856"/>
                  </a:lnTo>
                  <a:lnTo>
                    <a:pt x="730053" y="2291885"/>
                  </a:lnTo>
                  <a:lnTo>
                    <a:pt x="771532" y="2312996"/>
                  </a:lnTo>
                  <a:lnTo>
                    <a:pt x="813656" y="2333190"/>
                  </a:lnTo>
                  <a:lnTo>
                    <a:pt x="856395" y="2352465"/>
                  </a:lnTo>
                  <a:lnTo>
                    <a:pt x="899721" y="2370823"/>
                  </a:lnTo>
                  <a:lnTo>
                    <a:pt x="943605" y="2388263"/>
                  </a:lnTo>
                  <a:lnTo>
                    <a:pt x="988019" y="2404785"/>
                  </a:lnTo>
                  <a:lnTo>
                    <a:pt x="1032934" y="2420388"/>
                  </a:lnTo>
                  <a:lnTo>
                    <a:pt x="1078321" y="2435075"/>
                  </a:lnTo>
                  <a:lnTo>
                    <a:pt x="1124152" y="2448843"/>
                  </a:lnTo>
                  <a:lnTo>
                    <a:pt x="1170398" y="2461693"/>
                  </a:lnTo>
                  <a:lnTo>
                    <a:pt x="1217030" y="2473626"/>
                  </a:lnTo>
                  <a:lnTo>
                    <a:pt x="1264020" y="2484640"/>
                  </a:lnTo>
                  <a:lnTo>
                    <a:pt x="1311340" y="2494737"/>
                  </a:lnTo>
                  <a:lnTo>
                    <a:pt x="1358960" y="2503916"/>
                  </a:lnTo>
                  <a:lnTo>
                    <a:pt x="1406852" y="2512177"/>
                  </a:lnTo>
                  <a:lnTo>
                    <a:pt x="1454988" y="2519520"/>
                  </a:lnTo>
                  <a:lnTo>
                    <a:pt x="1503338" y="2525945"/>
                  </a:lnTo>
                  <a:lnTo>
                    <a:pt x="1551874" y="2531452"/>
                  </a:lnTo>
                  <a:lnTo>
                    <a:pt x="1600568" y="2536041"/>
                  </a:lnTo>
                  <a:lnTo>
                    <a:pt x="1649391" y="2539713"/>
                  </a:lnTo>
                  <a:lnTo>
                    <a:pt x="1698313" y="2542467"/>
                  </a:lnTo>
                  <a:lnTo>
                    <a:pt x="1747308" y="2544302"/>
                  </a:lnTo>
                  <a:lnTo>
                    <a:pt x="1796345" y="2545220"/>
                  </a:lnTo>
                  <a:lnTo>
                    <a:pt x="1845397" y="2545220"/>
                  </a:lnTo>
                  <a:lnTo>
                    <a:pt x="1894434" y="2544302"/>
                  </a:lnTo>
                  <a:lnTo>
                    <a:pt x="1943428" y="2542467"/>
                  </a:lnTo>
                  <a:lnTo>
                    <a:pt x="1992351" y="2539713"/>
                  </a:lnTo>
                  <a:lnTo>
                    <a:pt x="2041174" y="2536041"/>
                  </a:lnTo>
                  <a:lnTo>
                    <a:pt x="2089867" y="2531452"/>
                  </a:lnTo>
                  <a:lnTo>
                    <a:pt x="2138404" y="2525945"/>
                  </a:lnTo>
                  <a:lnTo>
                    <a:pt x="2186754" y="2519520"/>
                  </a:lnTo>
                  <a:lnTo>
                    <a:pt x="2234889" y="2512177"/>
                  </a:lnTo>
                  <a:lnTo>
                    <a:pt x="2282781" y="2503916"/>
                  </a:lnTo>
                  <a:lnTo>
                    <a:pt x="2330402" y="2494737"/>
                  </a:lnTo>
                  <a:lnTo>
                    <a:pt x="2377721" y="2484640"/>
                  </a:lnTo>
                  <a:lnTo>
                    <a:pt x="2424712" y="2473626"/>
                  </a:lnTo>
                  <a:lnTo>
                    <a:pt x="2471344" y="2461693"/>
                  </a:lnTo>
                  <a:lnTo>
                    <a:pt x="2517590" y="2448843"/>
                  </a:lnTo>
                  <a:lnTo>
                    <a:pt x="2563421" y="2435075"/>
                  </a:lnTo>
                  <a:lnTo>
                    <a:pt x="2608808" y="2420388"/>
                  </a:lnTo>
                  <a:lnTo>
                    <a:pt x="2653723" y="2404785"/>
                  </a:lnTo>
                  <a:lnTo>
                    <a:pt x="2698137" y="2388263"/>
                  </a:lnTo>
                  <a:lnTo>
                    <a:pt x="2742021" y="2370823"/>
                  </a:lnTo>
                  <a:lnTo>
                    <a:pt x="2785347" y="2352465"/>
                  </a:lnTo>
                  <a:lnTo>
                    <a:pt x="2828086" y="2333190"/>
                  </a:lnTo>
                  <a:lnTo>
                    <a:pt x="2870210" y="2312996"/>
                  </a:lnTo>
                  <a:lnTo>
                    <a:pt x="2911689" y="2291885"/>
                  </a:lnTo>
                  <a:lnTo>
                    <a:pt x="2952496" y="2269856"/>
                  </a:lnTo>
                  <a:lnTo>
                    <a:pt x="2992601" y="2246909"/>
                  </a:lnTo>
                  <a:lnTo>
                    <a:pt x="3031976" y="2223044"/>
                  </a:lnTo>
                  <a:lnTo>
                    <a:pt x="3070593" y="2198261"/>
                  </a:lnTo>
                  <a:lnTo>
                    <a:pt x="3108422" y="2172561"/>
                  </a:lnTo>
                  <a:lnTo>
                    <a:pt x="3150234" y="2142373"/>
                  </a:lnTo>
                  <a:lnTo>
                    <a:pt x="3190340" y="2111475"/>
                  </a:lnTo>
                  <a:lnTo>
                    <a:pt x="3228739" y="2079894"/>
                  </a:lnTo>
                  <a:lnTo>
                    <a:pt x="3265431" y="2047661"/>
                  </a:lnTo>
                  <a:lnTo>
                    <a:pt x="3300417" y="2014805"/>
                  </a:lnTo>
                  <a:lnTo>
                    <a:pt x="3333696" y="1981357"/>
                  </a:lnTo>
                  <a:lnTo>
                    <a:pt x="3365269" y="1947345"/>
                  </a:lnTo>
                  <a:lnTo>
                    <a:pt x="3395135" y="1912800"/>
                  </a:lnTo>
                  <a:lnTo>
                    <a:pt x="3423294" y="1877750"/>
                  </a:lnTo>
                  <a:lnTo>
                    <a:pt x="3449747" y="1842227"/>
                  </a:lnTo>
                  <a:lnTo>
                    <a:pt x="3474493" y="1806258"/>
                  </a:lnTo>
                  <a:lnTo>
                    <a:pt x="3497532" y="1769875"/>
                  </a:lnTo>
                  <a:lnTo>
                    <a:pt x="3518865" y="1733106"/>
                  </a:lnTo>
                  <a:lnTo>
                    <a:pt x="3538491" y="1695981"/>
                  </a:lnTo>
                  <a:lnTo>
                    <a:pt x="3556411" y="1658531"/>
                  </a:lnTo>
                  <a:lnTo>
                    <a:pt x="3572624" y="1620783"/>
                  </a:lnTo>
                  <a:lnTo>
                    <a:pt x="3587130" y="1582769"/>
                  </a:lnTo>
                  <a:lnTo>
                    <a:pt x="3599930" y="1544518"/>
                  </a:lnTo>
                  <a:lnTo>
                    <a:pt x="3611023" y="1506060"/>
                  </a:lnTo>
                  <a:lnTo>
                    <a:pt x="3620409" y="1467423"/>
                  </a:lnTo>
                  <a:lnTo>
                    <a:pt x="3628089" y="1428638"/>
                  </a:lnTo>
                  <a:lnTo>
                    <a:pt x="3634062" y="1389735"/>
                  </a:lnTo>
                  <a:lnTo>
                    <a:pt x="3638329" y="1350742"/>
                  </a:lnTo>
                  <a:lnTo>
                    <a:pt x="3640889" y="1311691"/>
                  </a:lnTo>
                  <a:lnTo>
                    <a:pt x="3641742" y="1272609"/>
                  </a:lnTo>
                  <a:lnTo>
                    <a:pt x="3640889" y="1233528"/>
                  </a:lnTo>
                  <a:lnTo>
                    <a:pt x="3638329" y="1194476"/>
                  </a:lnTo>
                  <a:lnTo>
                    <a:pt x="3634062" y="1155484"/>
                  </a:lnTo>
                  <a:lnTo>
                    <a:pt x="3628089" y="1116581"/>
                  </a:lnTo>
                  <a:lnTo>
                    <a:pt x="3620409" y="1077796"/>
                  </a:lnTo>
                  <a:lnTo>
                    <a:pt x="3611023" y="1039159"/>
                  </a:lnTo>
                  <a:lnTo>
                    <a:pt x="3599930" y="1000700"/>
                  </a:lnTo>
                  <a:lnTo>
                    <a:pt x="3587130" y="962449"/>
                  </a:lnTo>
                  <a:lnTo>
                    <a:pt x="3572624" y="924435"/>
                  </a:lnTo>
                  <a:lnTo>
                    <a:pt x="3556411" y="886688"/>
                  </a:lnTo>
                  <a:lnTo>
                    <a:pt x="3538491" y="849237"/>
                  </a:lnTo>
                  <a:lnTo>
                    <a:pt x="3518865" y="812113"/>
                  </a:lnTo>
                  <a:lnTo>
                    <a:pt x="3497532" y="775344"/>
                  </a:lnTo>
                  <a:lnTo>
                    <a:pt x="3474493" y="738960"/>
                  </a:lnTo>
                  <a:lnTo>
                    <a:pt x="3449747" y="702992"/>
                  </a:lnTo>
                  <a:lnTo>
                    <a:pt x="3423294" y="667468"/>
                  </a:lnTo>
                  <a:lnTo>
                    <a:pt x="3395135" y="632419"/>
                  </a:lnTo>
                  <a:lnTo>
                    <a:pt x="3365269" y="597873"/>
                  </a:lnTo>
                  <a:lnTo>
                    <a:pt x="3333696" y="563861"/>
                  </a:lnTo>
                  <a:lnTo>
                    <a:pt x="3300417" y="530413"/>
                  </a:lnTo>
                  <a:lnTo>
                    <a:pt x="3265431" y="497557"/>
                  </a:lnTo>
                  <a:lnTo>
                    <a:pt x="3228739" y="465324"/>
                  </a:lnTo>
                  <a:lnTo>
                    <a:pt x="3190340" y="433743"/>
                  </a:lnTo>
                  <a:lnTo>
                    <a:pt x="3150234" y="402844"/>
                  </a:lnTo>
                  <a:lnTo>
                    <a:pt x="3108422" y="372657"/>
                  </a:lnTo>
                  <a:lnTo>
                    <a:pt x="3070593" y="346957"/>
                  </a:lnTo>
                  <a:lnTo>
                    <a:pt x="3031976" y="322174"/>
                  </a:lnTo>
                  <a:lnTo>
                    <a:pt x="2992601" y="298309"/>
                  </a:lnTo>
                  <a:lnTo>
                    <a:pt x="2952496" y="275362"/>
                  </a:lnTo>
                  <a:lnTo>
                    <a:pt x="2911689" y="253333"/>
                  </a:lnTo>
                  <a:lnTo>
                    <a:pt x="2870210" y="232222"/>
                  </a:lnTo>
                  <a:lnTo>
                    <a:pt x="2828086" y="212029"/>
                  </a:lnTo>
                  <a:lnTo>
                    <a:pt x="2785347" y="192753"/>
                  </a:lnTo>
                  <a:lnTo>
                    <a:pt x="2742021" y="174396"/>
                  </a:lnTo>
                  <a:lnTo>
                    <a:pt x="2698137" y="156956"/>
                  </a:lnTo>
                  <a:lnTo>
                    <a:pt x="2653723" y="140434"/>
                  </a:lnTo>
                  <a:lnTo>
                    <a:pt x="2608808" y="124831"/>
                  </a:lnTo>
                  <a:lnTo>
                    <a:pt x="2563421" y="110145"/>
                  </a:lnTo>
                  <a:lnTo>
                    <a:pt x="2517590" y="96376"/>
                  </a:lnTo>
                  <a:lnTo>
                    <a:pt x="2471344" y="83526"/>
                  </a:lnTo>
                  <a:lnTo>
                    <a:pt x="2424712" y="71594"/>
                  </a:lnTo>
                  <a:lnTo>
                    <a:pt x="2377721" y="60579"/>
                  </a:lnTo>
                  <a:lnTo>
                    <a:pt x="2330402" y="50483"/>
                  </a:lnTo>
                  <a:lnTo>
                    <a:pt x="2282781" y="41304"/>
                  </a:lnTo>
                  <a:lnTo>
                    <a:pt x="2234889" y="33043"/>
                  </a:lnTo>
                  <a:lnTo>
                    <a:pt x="2186754" y="25700"/>
                  </a:lnTo>
                  <a:lnTo>
                    <a:pt x="2138404" y="19275"/>
                  </a:lnTo>
                  <a:lnTo>
                    <a:pt x="2089867" y="13768"/>
                  </a:lnTo>
                  <a:lnTo>
                    <a:pt x="2041174" y="9178"/>
                  </a:lnTo>
                  <a:lnTo>
                    <a:pt x="1992351" y="5507"/>
                  </a:lnTo>
                  <a:lnTo>
                    <a:pt x="1943428" y="2753"/>
                  </a:lnTo>
                  <a:lnTo>
                    <a:pt x="1894434" y="917"/>
                  </a:lnTo>
                  <a:lnTo>
                    <a:pt x="18453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grpSp>
      <p:sp>
        <p:nvSpPr>
          <p:cNvPr id="13315" name="object 25">
            <a:extLst>
              <a:ext uri="{FF2B5EF4-FFF2-40B4-BE49-F238E27FC236}">
                <a16:creationId xmlns:a16="http://schemas.microsoft.com/office/drawing/2014/main" id="{35BC328C-A347-4508-ACBC-6890FA9F4DCD}"/>
              </a:ext>
            </a:extLst>
          </p:cNvPr>
          <p:cNvSpPr>
            <a:spLocks/>
          </p:cNvSpPr>
          <p:nvPr/>
        </p:nvSpPr>
        <p:spPr bwMode="auto">
          <a:xfrm>
            <a:off x="5241925" y="573088"/>
            <a:ext cx="3348038" cy="2716212"/>
          </a:xfrm>
          <a:custGeom>
            <a:avLst/>
            <a:gdLst>
              <a:gd name="T0" fmla="*/ 1174693 w 3642359"/>
              <a:gd name="T1" fmla="*/ 1012982 h 2545715"/>
              <a:gd name="T2" fmla="*/ 1224366 w 3642359"/>
              <a:gd name="T3" fmla="*/ 1301533 h 2545715"/>
              <a:gd name="T4" fmla="*/ 1264105 w 3642359"/>
              <a:gd name="T5" fmla="*/ 1608672 h 2545715"/>
              <a:gd name="T6" fmla="*/ 1293908 w 3642359"/>
              <a:gd name="T7" fmla="*/ 1930268 h 2545715"/>
              <a:gd name="T8" fmla="*/ 1313777 w 3642359"/>
              <a:gd name="T9" fmla="*/ 2262190 h 2545715"/>
              <a:gd name="T10" fmla="*/ 1323712 w 3642359"/>
              <a:gd name="T11" fmla="*/ 2600303 h 2545715"/>
              <a:gd name="T12" fmla="*/ 1323712 w 3642359"/>
              <a:gd name="T13" fmla="*/ 2940486 h 2545715"/>
              <a:gd name="T14" fmla="*/ 1313777 w 3642359"/>
              <a:gd name="T15" fmla="*/ 3278600 h 2545715"/>
              <a:gd name="T16" fmla="*/ 1293908 w 3642359"/>
              <a:gd name="T17" fmla="*/ 3610521 h 2545715"/>
              <a:gd name="T18" fmla="*/ 1264105 w 3642359"/>
              <a:gd name="T19" fmla="*/ 3932118 h 2545715"/>
              <a:gd name="T20" fmla="*/ 1224366 w 3642359"/>
              <a:gd name="T21" fmla="*/ 4239257 h 2545715"/>
              <a:gd name="T22" fmla="*/ 1174693 w 3642359"/>
              <a:gd name="T23" fmla="*/ 4527805 h 2545715"/>
              <a:gd name="T24" fmla="*/ 1117156 w 3642359"/>
              <a:gd name="T25" fmla="*/ 4785485 h 2545715"/>
              <a:gd name="T26" fmla="*/ 1059343 w 3642359"/>
              <a:gd name="T27" fmla="*/ 4989300 h 2545715"/>
              <a:gd name="T28" fmla="*/ 997614 w 3642359"/>
              <a:gd name="T29" fmla="*/ 5161140 h 2545715"/>
              <a:gd name="T30" fmla="*/ 932634 w 3642359"/>
              <a:gd name="T31" fmla="*/ 5301015 h 2545715"/>
              <a:gd name="T32" fmla="*/ 865073 w 3642359"/>
              <a:gd name="T33" fmla="*/ 5408916 h 2545715"/>
              <a:gd name="T34" fmla="*/ 795594 w 3642359"/>
              <a:gd name="T35" fmla="*/ 5484848 h 2545715"/>
              <a:gd name="T36" fmla="*/ 724865 w 3642359"/>
              <a:gd name="T37" fmla="*/ 5528805 h 2545715"/>
              <a:gd name="T38" fmla="*/ 653553 w 3642359"/>
              <a:gd name="T39" fmla="*/ 5540794 h 2545715"/>
              <a:gd name="T40" fmla="*/ 582326 w 3642359"/>
              <a:gd name="T41" fmla="*/ 5520813 h 2545715"/>
              <a:gd name="T42" fmla="*/ 511846 w 3642359"/>
              <a:gd name="T43" fmla="*/ 5468859 h 2545715"/>
              <a:gd name="T44" fmla="*/ 442785 w 3642359"/>
              <a:gd name="T45" fmla="*/ 5384936 h 2545715"/>
              <a:gd name="T46" fmla="*/ 375806 w 3642359"/>
              <a:gd name="T47" fmla="*/ 5269044 h 2545715"/>
              <a:gd name="T48" fmla="*/ 311577 w 3642359"/>
              <a:gd name="T49" fmla="*/ 5121176 h 2545715"/>
              <a:gd name="T50" fmla="*/ 250765 w 3642359"/>
              <a:gd name="T51" fmla="*/ 4941343 h 2545715"/>
              <a:gd name="T52" fmla="*/ 194035 w 3642359"/>
              <a:gd name="T53" fmla="*/ 4729533 h 2545715"/>
              <a:gd name="T54" fmla="*/ 136910 w 3642359"/>
              <a:gd name="T55" fmla="*/ 4457635 h 2545715"/>
              <a:gd name="T56" fmla="*/ 89721 w 3642359"/>
              <a:gd name="T57" fmla="*/ 4164049 h 2545715"/>
              <a:gd name="T58" fmla="*/ 52465 w 3642359"/>
              <a:gd name="T59" fmla="*/ 3852911 h 2545715"/>
              <a:gd name="T60" fmla="*/ 25146 w 3642359"/>
              <a:gd name="T61" fmla="*/ 3528350 h 2545715"/>
              <a:gd name="T62" fmla="*/ 7762 w 3642359"/>
              <a:gd name="T63" fmla="*/ 3194495 h 2545715"/>
              <a:gd name="T64" fmla="*/ 311 w 3642359"/>
              <a:gd name="T65" fmla="*/ 2855472 h 2545715"/>
              <a:gd name="T66" fmla="*/ 2794 w 3642359"/>
              <a:gd name="T67" fmla="*/ 2515422 h 2545715"/>
              <a:gd name="T68" fmla="*/ 15211 w 3642359"/>
              <a:gd name="T69" fmla="*/ 2178466 h 2545715"/>
              <a:gd name="T70" fmla="*/ 37565 w 3642359"/>
              <a:gd name="T71" fmla="*/ 1848738 h 2545715"/>
              <a:gd name="T72" fmla="*/ 69852 w 3642359"/>
              <a:gd name="T73" fmla="*/ 1530373 h 2545715"/>
              <a:gd name="T74" fmla="*/ 112075 w 3642359"/>
              <a:gd name="T75" fmla="*/ 1227490 h 2545715"/>
              <a:gd name="T76" fmla="*/ 164232 w 3642359"/>
              <a:gd name="T77" fmla="*/ 944236 h 2545715"/>
              <a:gd name="T78" fmla="*/ 221847 w 3642359"/>
              <a:gd name="T79" fmla="*/ 701352 h 2545715"/>
              <a:gd name="T80" fmla="*/ 280703 w 3642359"/>
              <a:gd name="T81" fmla="*/ 505534 h 2545715"/>
              <a:gd name="T82" fmla="*/ 343306 w 3642359"/>
              <a:gd name="T83" fmla="*/ 341685 h 2545715"/>
              <a:gd name="T84" fmla="*/ 408992 w 3642359"/>
              <a:gd name="T85" fmla="*/ 209808 h 2545715"/>
              <a:gd name="T86" fmla="*/ 477096 w 3642359"/>
              <a:gd name="T87" fmla="*/ 109896 h 2545715"/>
              <a:gd name="T88" fmla="*/ 546951 w 3642359"/>
              <a:gd name="T89" fmla="*/ 41961 h 2545715"/>
              <a:gd name="T90" fmla="*/ 617887 w 3642359"/>
              <a:gd name="T91" fmla="*/ 5993 h 2545715"/>
              <a:gd name="T92" fmla="*/ 689242 w 3642359"/>
              <a:gd name="T93" fmla="*/ 1998 h 2545715"/>
              <a:gd name="T94" fmla="*/ 760343 w 3642359"/>
              <a:gd name="T95" fmla="*/ 29973 h 2545715"/>
              <a:gd name="T96" fmla="*/ 830531 w 3642359"/>
              <a:gd name="T97" fmla="*/ 89915 h 2545715"/>
              <a:gd name="T98" fmla="*/ 899134 w 3642359"/>
              <a:gd name="T99" fmla="*/ 181833 h 2545715"/>
              <a:gd name="T100" fmla="*/ 965488 w 3642359"/>
              <a:gd name="T101" fmla="*/ 305719 h 2545715"/>
              <a:gd name="T102" fmla="*/ 1028927 w 3642359"/>
              <a:gd name="T103" fmla="*/ 461572 h 2545715"/>
              <a:gd name="T104" fmla="*/ 1088781 w 3642359"/>
              <a:gd name="T105" fmla="*/ 649401 h 254571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642359" h="2545715">
                <a:moveTo>
                  <a:pt x="3108422" y="372657"/>
                </a:moveTo>
                <a:lnTo>
                  <a:pt x="3150234" y="402845"/>
                </a:lnTo>
                <a:lnTo>
                  <a:pt x="3190340" y="433744"/>
                </a:lnTo>
                <a:lnTo>
                  <a:pt x="3228739" y="465324"/>
                </a:lnTo>
                <a:lnTo>
                  <a:pt x="3265431" y="497557"/>
                </a:lnTo>
                <a:lnTo>
                  <a:pt x="3300417" y="530413"/>
                </a:lnTo>
                <a:lnTo>
                  <a:pt x="3333696" y="563861"/>
                </a:lnTo>
                <a:lnTo>
                  <a:pt x="3365269" y="597873"/>
                </a:lnTo>
                <a:lnTo>
                  <a:pt x="3395135" y="632419"/>
                </a:lnTo>
                <a:lnTo>
                  <a:pt x="3423294" y="667468"/>
                </a:lnTo>
                <a:lnTo>
                  <a:pt x="3449747" y="702992"/>
                </a:lnTo>
                <a:lnTo>
                  <a:pt x="3474493" y="738960"/>
                </a:lnTo>
                <a:lnTo>
                  <a:pt x="3497532" y="775344"/>
                </a:lnTo>
                <a:lnTo>
                  <a:pt x="3518865" y="812113"/>
                </a:lnTo>
                <a:lnTo>
                  <a:pt x="3538491" y="849237"/>
                </a:lnTo>
                <a:lnTo>
                  <a:pt x="3556411" y="886688"/>
                </a:lnTo>
                <a:lnTo>
                  <a:pt x="3572624" y="924435"/>
                </a:lnTo>
                <a:lnTo>
                  <a:pt x="3587130" y="962449"/>
                </a:lnTo>
                <a:lnTo>
                  <a:pt x="3599930" y="1000700"/>
                </a:lnTo>
                <a:lnTo>
                  <a:pt x="3611023" y="1039159"/>
                </a:lnTo>
                <a:lnTo>
                  <a:pt x="3620409" y="1077796"/>
                </a:lnTo>
                <a:lnTo>
                  <a:pt x="3628089" y="1116580"/>
                </a:lnTo>
                <a:lnTo>
                  <a:pt x="3634062" y="1155484"/>
                </a:lnTo>
                <a:lnTo>
                  <a:pt x="3638329" y="1194476"/>
                </a:lnTo>
                <a:lnTo>
                  <a:pt x="3640889" y="1233528"/>
                </a:lnTo>
                <a:lnTo>
                  <a:pt x="3641742" y="1272609"/>
                </a:lnTo>
                <a:lnTo>
                  <a:pt x="3640889" y="1311690"/>
                </a:lnTo>
                <a:lnTo>
                  <a:pt x="3638329" y="1350742"/>
                </a:lnTo>
                <a:lnTo>
                  <a:pt x="3634062" y="1389734"/>
                </a:lnTo>
                <a:lnTo>
                  <a:pt x="3628089" y="1428638"/>
                </a:lnTo>
                <a:lnTo>
                  <a:pt x="3620409" y="1467423"/>
                </a:lnTo>
                <a:lnTo>
                  <a:pt x="3611023" y="1506059"/>
                </a:lnTo>
                <a:lnTo>
                  <a:pt x="3599930" y="1544518"/>
                </a:lnTo>
                <a:lnTo>
                  <a:pt x="3587130" y="1582769"/>
                </a:lnTo>
                <a:lnTo>
                  <a:pt x="3572624" y="1620783"/>
                </a:lnTo>
                <a:lnTo>
                  <a:pt x="3556411" y="1658530"/>
                </a:lnTo>
                <a:lnTo>
                  <a:pt x="3538491" y="1695981"/>
                </a:lnTo>
                <a:lnTo>
                  <a:pt x="3518865" y="1733106"/>
                </a:lnTo>
                <a:lnTo>
                  <a:pt x="3497532" y="1769874"/>
                </a:lnTo>
                <a:lnTo>
                  <a:pt x="3474493" y="1806258"/>
                </a:lnTo>
                <a:lnTo>
                  <a:pt x="3449747" y="1842226"/>
                </a:lnTo>
                <a:lnTo>
                  <a:pt x="3423294" y="1877750"/>
                </a:lnTo>
                <a:lnTo>
                  <a:pt x="3395135" y="1912799"/>
                </a:lnTo>
                <a:lnTo>
                  <a:pt x="3365269" y="1947345"/>
                </a:lnTo>
                <a:lnTo>
                  <a:pt x="3333696" y="1981357"/>
                </a:lnTo>
                <a:lnTo>
                  <a:pt x="3300417" y="2014805"/>
                </a:lnTo>
                <a:lnTo>
                  <a:pt x="3265431" y="2047661"/>
                </a:lnTo>
                <a:lnTo>
                  <a:pt x="3228739" y="2079894"/>
                </a:lnTo>
                <a:lnTo>
                  <a:pt x="3190340" y="2111474"/>
                </a:lnTo>
                <a:lnTo>
                  <a:pt x="3150234" y="2142373"/>
                </a:lnTo>
                <a:lnTo>
                  <a:pt x="3108422" y="2172561"/>
                </a:lnTo>
                <a:lnTo>
                  <a:pt x="3070593" y="2198261"/>
                </a:lnTo>
                <a:lnTo>
                  <a:pt x="3031976" y="2223044"/>
                </a:lnTo>
                <a:lnTo>
                  <a:pt x="2992601" y="2246909"/>
                </a:lnTo>
                <a:lnTo>
                  <a:pt x="2952496" y="2269856"/>
                </a:lnTo>
                <a:lnTo>
                  <a:pt x="2911689" y="2291885"/>
                </a:lnTo>
                <a:lnTo>
                  <a:pt x="2870210" y="2312996"/>
                </a:lnTo>
                <a:lnTo>
                  <a:pt x="2828086" y="2333190"/>
                </a:lnTo>
                <a:lnTo>
                  <a:pt x="2785347" y="2352465"/>
                </a:lnTo>
                <a:lnTo>
                  <a:pt x="2742021" y="2370823"/>
                </a:lnTo>
                <a:lnTo>
                  <a:pt x="2698137" y="2388263"/>
                </a:lnTo>
                <a:lnTo>
                  <a:pt x="2653723" y="2404785"/>
                </a:lnTo>
                <a:lnTo>
                  <a:pt x="2608808" y="2420389"/>
                </a:lnTo>
                <a:lnTo>
                  <a:pt x="2563421" y="2435075"/>
                </a:lnTo>
                <a:lnTo>
                  <a:pt x="2517590" y="2448843"/>
                </a:lnTo>
                <a:lnTo>
                  <a:pt x="2471344" y="2461693"/>
                </a:lnTo>
                <a:lnTo>
                  <a:pt x="2424712" y="2473626"/>
                </a:lnTo>
                <a:lnTo>
                  <a:pt x="2377721" y="2484640"/>
                </a:lnTo>
                <a:lnTo>
                  <a:pt x="2330402" y="2494737"/>
                </a:lnTo>
                <a:lnTo>
                  <a:pt x="2282782" y="2503916"/>
                </a:lnTo>
                <a:lnTo>
                  <a:pt x="2234889" y="2512177"/>
                </a:lnTo>
                <a:lnTo>
                  <a:pt x="2186754" y="2519520"/>
                </a:lnTo>
                <a:lnTo>
                  <a:pt x="2138404" y="2525945"/>
                </a:lnTo>
                <a:lnTo>
                  <a:pt x="2089867" y="2531452"/>
                </a:lnTo>
                <a:lnTo>
                  <a:pt x="2041174" y="2536042"/>
                </a:lnTo>
                <a:lnTo>
                  <a:pt x="1992351" y="2539713"/>
                </a:lnTo>
                <a:lnTo>
                  <a:pt x="1943428" y="2542467"/>
                </a:lnTo>
                <a:lnTo>
                  <a:pt x="1894434" y="2544303"/>
                </a:lnTo>
                <a:lnTo>
                  <a:pt x="1845397" y="2545220"/>
                </a:lnTo>
                <a:lnTo>
                  <a:pt x="1796345" y="2545220"/>
                </a:lnTo>
                <a:lnTo>
                  <a:pt x="1747308" y="2544303"/>
                </a:lnTo>
                <a:lnTo>
                  <a:pt x="1698313" y="2542467"/>
                </a:lnTo>
                <a:lnTo>
                  <a:pt x="1649390" y="2539713"/>
                </a:lnTo>
                <a:lnTo>
                  <a:pt x="1600568" y="2536042"/>
                </a:lnTo>
                <a:lnTo>
                  <a:pt x="1551874" y="2531452"/>
                </a:lnTo>
                <a:lnTo>
                  <a:pt x="1503338" y="2525945"/>
                </a:lnTo>
                <a:lnTo>
                  <a:pt x="1454988" y="2519520"/>
                </a:lnTo>
                <a:lnTo>
                  <a:pt x="1406852" y="2512177"/>
                </a:lnTo>
                <a:lnTo>
                  <a:pt x="1358960" y="2503916"/>
                </a:lnTo>
                <a:lnTo>
                  <a:pt x="1311340" y="2494737"/>
                </a:lnTo>
                <a:lnTo>
                  <a:pt x="1264020" y="2484640"/>
                </a:lnTo>
                <a:lnTo>
                  <a:pt x="1217030" y="2473626"/>
                </a:lnTo>
                <a:lnTo>
                  <a:pt x="1170397" y="2461693"/>
                </a:lnTo>
                <a:lnTo>
                  <a:pt x="1124151" y="2448843"/>
                </a:lnTo>
                <a:lnTo>
                  <a:pt x="1078320" y="2435075"/>
                </a:lnTo>
                <a:lnTo>
                  <a:pt x="1032933" y="2420389"/>
                </a:lnTo>
                <a:lnTo>
                  <a:pt x="988019" y="2404785"/>
                </a:lnTo>
                <a:lnTo>
                  <a:pt x="943605" y="2388263"/>
                </a:lnTo>
                <a:lnTo>
                  <a:pt x="899721" y="2370823"/>
                </a:lnTo>
                <a:lnTo>
                  <a:pt x="856395" y="2352465"/>
                </a:lnTo>
                <a:lnTo>
                  <a:pt x="813656" y="2333190"/>
                </a:lnTo>
                <a:lnTo>
                  <a:pt x="771532" y="2312996"/>
                </a:lnTo>
                <a:lnTo>
                  <a:pt x="730053" y="2291885"/>
                </a:lnTo>
                <a:lnTo>
                  <a:pt x="689246" y="2269856"/>
                </a:lnTo>
                <a:lnTo>
                  <a:pt x="649141" y="2246909"/>
                </a:lnTo>
                <a:lnTo>
                  <a:pt x="609766" y="2223044"/>
                </a:lnTo>
                <a:lnTo>
                  <a:pt x="571149" y="2198261"/>
                </a:lnTo>
                <a:lnTo>
                  <a:pt x="533320" y="2172561"/>
                </a:lnTo>
                <a:lnTo>
                  <a:pt x="491508" y="2142373"/>
                </a:lnTo>
                <a:lnTo>
                  <a:pt x="451402" y="2111474"/>
                </a:lnTo>
                <a:lnTo>
                  <a:pt x="413003" y="2079894"/>
                </a:lnTo>
                <a:lnTo>
                  <a:pt x="376311" y="2047661"/>
                </a:lnTo>
                <a:lnTo>
                  <a:pt x="341325" y="2014805"/>
                </a:lnTo>
                <a:lnTo>
                  <a:pt x="308046" y="1981357"/>
                </a:lnTo>
                <a:lnTo>
                  <a:pt x="276473" y="1947345"/>
                </a:lnTo>
                <a:lnTo>
                  <a:pt x="246607" y="1912799"/>
                </a:lnTo>
                <a:lnTo>
                  <a:pt x="218448" y="1877750"/>
                </a:lnTo>
                <a:lnTo>
                  <a:pt x="191995" y="1842226"/>
                </a:lnTo>
                <a:lnTo>
                  <a:pt x="167249" y="1806258"/>
                </a:lnTo>
                <a:lnTo>
                  <a:pt x="144209" y="1769874"/>
                </a:lnTo>
                <a:lnTo>
                  <a:pt x="122877" y="1733106"/>
                </a:lnTo>
                <a:lnTo>
                  <a:pt x="103250" y="1695981"/>
                </a:lnTo>
                <a:lnTo>
                  <a:pt x="85331" y="1658530"/>
                </a:lnTo>
                <a:lnTo>
                  <a:pt x="69118" y="1620783"/>
                </a:lnTo>
                <a:lnTo>
                  <a:pt x="54612" y="1582769"/>
                </a:lnTo>
                <a:lnTo>
                  <a:pt x="41812" y="1544518"/>
                </a:lnTo>
                <a:lnTo>
                  <a:pt x="30719" y="1506059"/>
                </a:lnTo>
                <a:lnTo>
                  <a:pt x="21332" y="1467423"/>
                </a:lnTo>
                <a:lnTo>
                  <a:pt x="13653" y="1428638"/>
                </a:lnTo>
                <a:lnTo>
                  <a:pt x="7679" y="1389734"/>
                </a:lnTo>
                <a:lnTo>
                  <a:pt x="3413" y="1350742"/>
                </a:lnTo>
                <a:lnTo>
                  <a:pt x="853" y="1311690"/>
                </a:lnTo>
                <a:lnTo>
                  <a:pt x="0" y="1272609"/>
                </a:lnTo>
                <a:lnTo>
                  <a:pt x="853" y="1233528"/>
                </a:lnTo>
                <a:lnTo>
                  <a:pt x="3413" y="1194476"/>
                </a:lnTo>
                <a:lnTo>
                  <a:pt x="7679" y="1155484"/>
                </a:lnTo>
                <a:lnTo>
                  <a:pt x="13653" y="1116580"/>
                </a:lnTo>
                <a:lnTo>
                  <a:pt x="21332" y="1077796"/>
                </a:lnTo>
                <a:lnTo>
                  <a:pt x="30719" y="1039159"/>
                </a:lnTo>
                <a:lnTo>
                  <a:pt x="41812" y="1000700"/>
                </a:lnTo>
                <a:lnTo>
                  <a:pt x="54612" y="962449"/>
                </a:lnTo>
                <a:lnTo>
                  <a:pt x="69118" y="924435"/>
                </a:lnTo>
                <a:lnTo>
                  <a:pt x="85331" y="886688"/>
                </a:lnTo>
                <a:lnTo>
                  <a:pt x="103250" y="849237"/>
                </a:lnTo>
                <a:lnTo>
                  <a:pt x="122877" y="812113"/>
                </a:lnTo>
                <a:lnTo>
                  <a:pt x="144209" y="775344"/>
                </a:lnTo>
                <a:lnTo>
                  <a:pt x="167249" y="738960"/>
                </a:lnTo>
                <a:lnTo>
                  <a:pt x="191995" y="702992"/>
                </a:lnTo>
                <a:lnTo>
                  <a:pt x="218448" y="667468"/>
                </a:lnTo>
                <a:lnTo>
                  <a:pt x="246607" y="632419"/>
                </a:lnTo>
                <a:lnTo>
                  <a:pt x="276473" y="597873"/>
                </a:lnTo>
                <a:lnTo>
                  <a:pt x="308046" y="563861"/>
                </a:lnTo>
                <a:lnTo>
                  <a:pt x="341325" y="530413"/>
                </a:lnTo>
                <a:lnTo>
                  <a:pt x="376311" y="497557"/>
                </a:lnTo>
                <a:lnTo>
                  <a:pt x="413003" y="465324"/>
                </a:lnTo>
                <a:lnTo>
                  <a:pt x="451402" y="433744"/>
                </a:lnTo>
                <a:lnTo>
                  <a:pt x="491508" y="402845"/>
                </a:lnTo>
                <a:lnTo>
                  <a:pt x="533320" y="372657"/>
                </a:lnTo>
                <a:lnTo>
                  <a:pt x="571149" y="346957"/>
                </a:lnTo>
                <a:lnTo>
                  <a:pt x="609766" y="322174"/>
                </a:lnTo>
                <a:lnTo>
                  <a:pt x="649141" y="298309"/>
                </a:lnTo>
                <a:lnTo>
                  <a:pt x="689246" y="275362"/>
                </a:lnTo>
                <a:lnTo>
                  <a:pt x="730053" y="253333"/>
                </a:lnTo>
                <a:lnTo>
                  <a:pt x="771532" y="232222"/>
                </a:lnTo>
                <a:lnTo>
                  <a:pt x="813656" y="212029"/>
                </a:lnTo>
                <a:lnTo>
                  <a:pt x="856395" y="192754"/>
                </a:lnTo>
                <a:lnTo>
                  <a:pt x="899721" y="174396"/>
                </a:lnTo>
                <a:lnTo>
                  <a:pt x="943605" y="156956"/>
                </a:lnTo>
                <a:lnTo>
                  <a:pt x="988019" y="140435"/>
                </a:lnTo>
                <a:lnTo>
                  <a:pt x="1032933" y="124831"/>
                </a:lnTo>
                <a:lnTo>
                  <a:pt x="1078320" y="110145"/>
                </a:lnTo>
                <a:lnTo>
                  <a:pt x="1124151" y="96377"/>
                </a:lnTo>
                <a:lnTo>
                  <a:pt x="1170397" y="83526"/>
                </a:lnTo>
                <a:lnTo>
                  <a:pt x="1217030" y="71594"/>
                </a:lnTo>
                <a:lnTo>
                  <a:pt x="1264020" y="60579"/>
                </a:lnTo>
                <a:lnTo>
                  <a:pt x="1311340" y="50483"/>
                </a:lnTo>
                <a:lnTo>
                  <a:pt x="1358960" y="41304"/>
                </a:lnTo>
                <a:lnTo>
                  <a:pt x="1406852" y="33043"/>
                </a:lnTo>
                <a:lnTo>
                  <a:pt x="1454988" y="25700"/>
                </a:lnTo>
                <a:lnTo>
                  <a:pt x="1503338" y="19275"/>
                </a:lnTo>
                <a:lnTo>
                  <a:pt x="1551874" y="13768"/>
                </a:lnTo>
                <a:lnTo>
                  <a:pt x="1600568" y="9178"/>
                </a:lnTo>
                <a:lnTo>
                  <a:pt x="1649390" y="5507"/>
                </a:lnTo>
                <a:lnTo>
                  <a:pt x="1698313" y="2753"/>
                </a:lnTo>
                <a:lnTo>
                  <a:pt x="1747308" y="917"/>
                </a:lnTo>
                <a:lnTo>
                  <a:pt x="1796345" y="0"/>
                </a:lnTo>
                <a:lnTo>
                  <a:pt x="1845397" y="0"/>
                </a:lnTo>
                <a:lnTo>
                  <a:pt x="1894434" y="917"/>
                </a:lnTo>
                <a:lnTo>
                  <a:pt x="1943428" y="2753"/>
                </a:lnTo>
                <a:lnTo>
                  <a:pt x="1992351" y="5507"/>
                </a:lnTo>
                <a:lnTo>
                  <a:pt x="2041174" y="9178"/>
                </a:lnTo>
                <a:lnTo>
                  <a:pt x="2089867" y="13768"/>
                </a:lnTo>
                <a:lnTo>
                  <a:pt x="2138404" y="19275"/>
                </a:lnTo>
                <a:lnTo>
                  <a:pt x="2186754" y="25700"/>
                </a:lnTo>
                <a:lnTo>
                  <a:pt x="2234889" y="33043"/>
                </a:lnTo>
                <a:lnTo>
                  <a:pt x="2282782" y="41304"/>
                </a:lnTo>
                <a:lnTo>
                  <a:pt x="2330402" y="50483"/>
                </a:lnTo>
                <a:lnTo>
                  <a:pt x="2377721" y="60579"/>
                </a:lnTo>
                <a:lnTo>
                  <a:pt x="2424712" y="71594"/>
                </a:lnTo>
                <a:lnTo>
                  <a:pt x="2471344" y="83526"/>
                </a:lnTo>
                <a:lnTo>
                  <a:pt x="2517590" y="96377"/>
                </a:lnTo>
                <a:lnTo>
                  <a:pt x="2563421" y="110145"/>
                </a:lnTo>
                <a:lnTo>
                  <a:pt x="2608808" y="124831"/>
                </a:lnTo>
                <a:lnTo>
                  <a:pt x="2653723" y="140435"/>
                </a:lnTo>
                <a:lnTo>
                  <a:pt x="2698137" y="156956"/>
                </a:lnTo>
                <a:lnTo>
                  <a:pt x="2742021" y="174396"/>
                </a:lnTo>
                <a:lnTo>
                  <a:pt x="2785347" y="192754"/>
                </a:lnTo>
                <a:lnTo>
                  <a:pt x="2828086" y="212029"/>
                </a:lnTo>
                <a:lnTo>
                  <a:pt x="2870210" y="232222"/>
                </a:lnTo>
                <a:lnTo>
                  <a:pt x="2911689" y="253333"/>
                </a:lnTo>
                <a:lnTo>
                  <a:pt x="2952496" y="275362"/>
                </a:lnTo>
                <a:lnTo>
                  <a:pt x="2992601" y="298309"/>
                </a:lnTo>
                <a:lnTo>
                  <a:pt x="3031976" y="322174"/>
                </a:lnTo>
                <a:lnTo>
                  <a:pt x="3070593" y="346957"/>
                </a:lnTo>
                <a:lnTo>
                  <a:pt x="3108422" y="372657"/>
                </a:lnTo>
              </a:path>
            </a:pathLst>
          </a:custGeom>
          <a:noFill/>
          <a:ln w="599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3316" name="object 27">
            <a:extLst>
              <a:ext uri="{FF2B5EF4-FFF2-40B4-BE49-F238E27FC236}">
                <a16:creationId xmlns:a16="http://schemas.microsoft.com/office/drawing/2014/main" id="{DCED97F2-FEBF-5AFF-A5AF-B428522287EB}"/>
              </a:ext>
            </a:extLst>
          </p:cNvPr>
          <p:cNvSpPr txBox="1">
            <a:spLocks noChangeArrowheads="1"/>
          </p:cNvSpPr>
          <p:nvPr/>
        </p:nvSpPr>
        <p:spPr bwMode="auto">
          <a:xfrm>
            <a:off x="1485900" y="957263"/>
            <a:ext cx="2147888"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6200" rIns="0" bIns="0">
            <a:spAutoFit/>
          </a:bodyPr>
          <a:lstStyle>
            <a:lvl1pPr marL="12700" indent="952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ts val="600"/>
              </a:spcBef>
              <a:buFontTx/>
              <a:buNone/>
            </a:pPr>
            <a:r>
              <a:rPr lang="en-US" altLang="en-US" sz="1500" b="1">
                <a:solidFill>
                  <a:srgbClr val="000000"/>
                </a:solidFill>
                <a:cs typeface="Arial" panose="020B0604020202020204" pitchFamily="34" charset="0"/>
              </a:rPr>
              <a:t>The Populists: Goals</a:t>
            </a:r>
            <a:endParaRPr lang="en-US" altLang="en-US" sz="1500">
              <a:solidFill>
                <a:srgbClr val="000000"/>
              </a:solidFill>
              <a:cs typeface="Arial" panose="020B0604020202020204" pitchFamily="34" charset="0"/>
            </a:endParaRPr>
          </a:p>
          <a:p>
            <a:pPr eaLnBrk="1" hangingPunct="1">
              <a:lnSpc>
                <a:spcPts val="1663"/>
              </a:lnSpc>
              <a:spcBef>
                <a:spcPts val="600"/>
              </a:spcBef>
              <a:buSzPct val="93000"/>
              <a:buFontTx/>
              <a:buAutoNum type="arabicPeriod"/>
            </a:pPr>
            <a:r>
              <a:rPr lang="en-US" altLang="en-US" sz="2100" baseline="2000">
                <a:solidFill>
                  <a:srgbClr val="000000"/>
                </a:solidFill>
                <a:cs typeface="Arial" panose="020B0604020202020204" pitchFamily="34" charset="0"/>
              </a:rPr>
              <a:t>Improve conditions for  </a:t>
            </a:r>
            <a:r>
              <a:rPr lang="en-US" altLang="en-US" sz="1400">
                <a:solidFill>
                  <a:srgbClr val="000000"/>
                </a:solidFill>
                <a:cs typeface="Arial" panose="020B0604020202020204" pitchFamily="34" charset="0"/>
              </a:rPr>
              <a:t>farmers and workers</a:t>
            </a:r>
          </a:p>
          <a:p>
            <a:pPr eaLnBrk="1" hangingPunct="1">
              <a:lnSpc>
                <a:spcPts val="1700"/>
              </a:lnSpc>
              <a:spcBef>
                <a:spcPts val="600"/>
              </a:spcBef>
              <a:buSzPct val="93000"/>
              <a:buFontTx/>
              <a:buAutoNum type="arabicPeriod"/>
            </a:pPr>
            <a:r>
              <a:rPr lang="en-US" altLang="en-US" sz="1400">
                <a:solidFill>
                  <a:srgbClr val="000000"/>
                </a:solidFill>
                <a:cs typeface="Arial" panose="020B0604020202020204" pitchFamily="34" charset="0"/>
              </a:rPr>
              <a:t>Curb the power of big  business</a:t>
            </a:r>
          </a:p>
          <a:p>
            <a:pPr eaLnBrk="1" hangingPunct="1">
              <a:lnSpc>
                <a:spcPts val="1700"/>
              </a:lnSpc>
              <a:spcBef>
                <a:spcPts val="500"/>
              </a:spcBef>
              <a:buSzPct val="93000"/>
              <a:buFontTx/>
              <a:buAutoNum type="arabicPeriod"/>
            </a:pPr>
            <a:r>
              <a:rPr lang="en-US" altLang="en-US" sz="1400">
                <a:solidFill>
                  <a:srgbClr val="000000"/>
                </a:solidFill>
                <a:cs typeface="Arial" panose="020B0604020202020204" pitchFamily="34" charset="0"/>
              </a:rPr>
              <a:t>Make government more  accessible</a:t>
            </a:r>
          </a:p>
        </p:txBody>
      </p:sp>
      <p:sp>
        <p:nvSpPr>
          <p:cNvPr id="13317" name="object 28">
            <a:extLst>
              <a:ext uri="{FF2B5EF4-FFF2-40B4-BE49-F238E27FC236}">
                <a16:creationId xmlns:a16="http://schemas.microsoft.com/office/drawing/2014/main" id="{C6A1385A-02CC-71C5-3EA8-F5BCA73471BB}"/>
              </a:ext>
            </a:extLst>
          </p:cNvPr>
          <p:cNvSpPr txBox="1">
            <a:spLocks noChangeArrowheads="1"/>
          </p:cNvSpPr>
          <p:nvPr/>
        </p:nvSpPr>
        <p:spPr bwMode="auto">
          <a:xfrm>
            <a:off x="5937250" y="1085850"/>
            <a:ext cx="2224088"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27305" rIns="0" bIns="0">
            <a:spAutoFit/>
          </a:bodyPr>
          <a:lstStyle>
            <a:lvl1pPr marL="254000" indent="-2286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ts val="1800"/>
              </a:lnSpc>
              <a:spcBef>
                <a:spcPts val="213"/>
              </a:spcBef>
              <a:buFontTx/>
              <a:buNone/>
            </a:pPr>
            <a:r>
              <a:rPr lang="en-US" altLang="en-US" sz="1500" b="1">
                <a:solidFill>
                  <a:srgbClr val="000000"/>
                </a:solidFill>
                <a:cs typeface="Arial" panose="020B0604020202020204" pitchFamily="34" charset="0"/>
              </a:rPr>
              <a:t>The Social Gospel  Movement:</a:t>
            </a:r>
            <a:endParaRPr lang="en-US" altLang="en-US" sz="1500">
              <a:solidFill>
                <a:srgbClr val="000000"/>
              </a:solidFill>
              <a:cs typeface="Arial" panose="020B0604020202020204" pitchFamily="34" charset="0"/>
            </a:endParaRPr>
          </a:p>
          <a:p>
            <a:pPr eaLnBrk="1" hangingPunct="1">
              <a:lnSpc>
                <a:spcPct val="126000"/>
              </a:lnSpc>
              <a:spcBef>
                <a:spcPts val="25"/>
              </a:spcBef>
              <a:buFontTx/>
              <a:buNone/>
            </a:pPr>
            <a:r>
              <a:rPr lang="en-US" altLang="en-US" sz="2100" baseline="2000">
                <a:solidFill>
                  <a:srgbClr val="000000"/>
                </a:solidFill>
                <a:cs typeface="Arial" panose="020B0604020202020204" pitchFamily="34" charset="0"/>
              </a:rPr>
              <a:t>1.</a:t>
            </a:r>
            <a:r>
              <a:rPr lang="en-US" altLang="en-US" sz="1400">
                <a:solidFill>
                  <a:srgbClr val="000000"/>
                </a:solidFill>
                <a:cs typeface="Arial" panose="020B0604020202020204" pitchFamily="34" charset="0"/>
              </a:rPr>
              <a:t>Christianity  2.Social reform  3.Society must take</a:t>
            </a:r>
          </a:p>
          <a:p>
            <a:pPr eaLnBrk="1" hangingPunct="1">
              <a:lnSpc>
                <a:spcPts val="1700"/>
              </a:lnSpc>
              <a:spcBef>
                <a:spcPts val="50"/>
              </a:spcBef>
              <a:buFontTx/>
              <a:buNone/>
            </a:pPr>
            <a:r>
              <a:rPr lang="en-US" altLang="en-US" sz="1400">
                <a:solidFill>
                  <a:srgbClr val="000000"/>
                </a:solidFill>
                <a:cs typeface="Arial" panose="020B0604020202020204" pitchFamily="34" charset="0"/>
              </a:rPr>
              <a:t>responsibility for the less  fortunate</a:t>
            </a:r>
          </a:p>
        </p:txBody>
      </p:sp>
      <p:sp>
        <p:nvSpPr>
          <p:cNvPr id="13318" name="object 29">
            <a:extLst>
              <a:ext uri="{FF2B5EF4-FFF2-40B4-BE49-F238E27FC236}">
                <a16:creationId xmlns:a16="http://schemas.microsoft.com/office/drawing/2014/main" id="{2D52ACA6-406B-1C9E-ED80-50B457B3EF60}"/>
              </a:ext>
            </a:extLst>
          </p:cNvPr>
          <p:cNvSpPr txBox="1">
            <a:spLocks noChangeArrowheads="1"/>
          </p:cNvSpPr>
          <p:nvPr/>
        </p:nvSpPr>
        <p:spPr bwMode="auto">
          <a:xfrm>
            <a:off x="3652838" y="4003675"/>
            <a:ext cx="2401887"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065" rIns="0" bIns="0">
            <a:spAutoFit/>
          </a:bodyPr>
          <a:lstStyle>
            <a:lvl1pPr marL="12700" indent="4763">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27000"/>
              </a:lnSpc>
              <a:spcBef>
                <a:spcPts val="100"/>
              </a:spcBef>
              <a:buFontTx/>
              <a:buNone/>
            </a:pPr>
            <a:r>
              <a:rPr lang="en-US" altLang="en-US" sz="1500" b="1">
                <a:solidFill>
                  <a:srgbClr val="000000"/>
                </a:solidFill>
                <a:cs typeface="Arial" panose="020B0604020202020204" pitchFamily="34" charset="0"/>
              </a:rPr>
              <a:t>The Progressives:  </a:t>
            </a:r>
            <a:r>
              <a:rPr lang="en-US" altLang="en-US" sz="1400">
                <a:solidFill>
                  <a:srgbClr val="000000"/>
                </a:solidFill>
                <a:cs typeface="Arial" panose="020B0604020202020204" pitchFamily="34" charset="0"/>
              </a:rPr>
              <a:t>1.</a:t>
            </a:r>
            <a:r>
              <a:rPr lang="en-US" altLang="en-US" sz="2100" baseline="2000">
                <a:solidFill>
                  <a:srgbClr val="000000"/>
                </a:solidFill>
                <a:cs typeface="Arial" panose="020B0604020202020204" pitchFamily="34" charset="0"/>
              </a:rPr>
              <a:t>Want to improve society  2.</a:t>
            </a:r>
            <a:r>
              <a:rPr lang="en-US" altLang="en-US" sz="1400">
                <a:solidFill>
                  <a:srgbClr val="000000"/>
                </a:solidFill>
                <a:cs typeface="Arial" panose="020B0604020202020204" pitchFamily="34" charset="0"/>
              </a:rPr>
              <a:t>Use political action  3.Use the government to</a:t>
            </a:r>
          </a:p>
          <a:p>
            <a:pPr eaLnBrk="1" hangingPunct="1">
              <a:lnSpc>
                <a:spcPts val="1700"/>
              </a:lnSpc>
              <a:spcBef>
                <a:spcPct val="0"/>
              </a:spcBef>
              <a:buFontTx/>
              <a:buNone/>
            </a:pPr>
            <a:r>
              <a:rPr lang="en-US" altLang="en-US" sz="1400">
                <a:solidFill>
                  <a:srgbClr val="000000"/>
                </a:solidFill>
                <a:cs typeface="Arial" panose="020B0604020202020204" pitchFamily="34" charset="0"/>
              </a:rPr>
              <a:t>solve problems</a:t>
            </a:r>
          </a:p>
          <a:p>
            <a:pPr eaLnBrk="1" hangingPunct="1">
              <a:spcBef>
                <a:spcPts val="463"/>
              </a:spcBef>
              <a:buFontTx/>
              <a:buNone/>
            </a:pPr>
            <a:r>
              <a:rPr lang="en-US" altLang="en-US" sz="1400">
                <a:solidFill>
                  <a:srgbClr val="000000"/>
                </a:solidFill>
                <a:cs typeface="Arial" panose="020B0604020202020204" pitchFamily="34" charset="0"/>
              </a:rPr>
              <a:t>4.Regulation of Big Business</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Ida B. Wells | Activist for African-American Justice | Biography">
            <a:hlinkClick r:id="" action="ppaction://media"/>
            <a:extLst>
              <a:ext uri="{FF2B5EF4-FFF2-40B4-BE49-F238E27FC236}">
                <a16:creationId xmlns:a16="http://schemas.microsoft.com/office/drawing/2014/main" id="{61ECC8CB-5917-BC3B-FF33-E9579A5568BC}"/>
              </a:ext>
            </a:extLst>
          </p:cNvPr>
          <p:cNvPicPr>
            <a:picLocks noRot="1" noChangeAspect="1"/>
          </p:cNvPicPr>
          <p:nvPr>
            <a:videoFile r:link="rId1"/>
          </p:nvPr>
        </p:nvPicPr>
        <p:blipFill>
          <a:blip r:embed="rId3"/>
          <a:stretch>
            <a:fillRect/>
          </a:stretch>
        </p:blipFill>
        <p:spPr>
          <a:xfrm>
            <a:off x="0" y="0"/>
            <a:ext cx="9144000" cy="6781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55" name="Picture 11">
            <a:extLst>
              <a:ext uri="{FF2B5EF4-FFF2-40B4-BE49-F238E27FC236}">
                <a16:creationId xmlns:a16="http://schemas.microsoft.com/office/drawing/2014/main" id="{8087B348-8D4E-1099-7BC7-FE3FDD9D00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2863"/>
            <a:ext cx="6400800" cy="1004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746" name="Rectangle 4">
            <a:extLst>
              <a:ext uri="{FF2B5EF4-FFF2-40B4-BE49-F238E27FC236}">
                <a16:creationId xmlns:a16="http://schemas.microsoft.com/office/drawing/2014/main" id="{D141EC9E-477B-5A15-3E7B-29D77BAAF942}"/>
              </a:ext>
            </a:extLst>
          </p:cNvPr>
          <p:cNvSpPr>
            <a:spLocks noChangeArrowheads="1"/>
          </p:cNvSpPr>
          <p:nvPr/>
        </p:nvSpPr>
        <p:spPr bwMode="auto">
          <a:xfrm>
            <a:off x="219075" y="1033463"/>
            <a:ext cx="6172200" cy="5567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457200" indent="-4572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r>
              <a:rPr lang="en-US" altLang="en-US" sz="2200"/>
              <a:t>Some Progressives focused on the abuses found at the </a:t>
            </a:r>
            <a:r>
              <a:rPr lang="en-US" altLang="en-US" sz="2200" b="1">
                <a:solidFill>
                  <a:srgbClr val="FF0000"/>
                </a:solidFill>
              </a:rPr>
              <a:t>Municipal,</a:t>
            </a:r>
            <a:r>
              <a:rPr lang="en-US" altLang="en-US" sz="2200"/>
              <a:t> or city level of government.</a:t>
            </a:r>
          </a:p>
          <a:p>
            <a:pPr eaLnBrk="1" hangingPunct="1"/>
            <a:r>
              <a:rPr lang="en-US" altLang="en-US" sz="2200" b="1"/>
              <a:t>Progressives</a:t>
            </a:r>
            <a:r>
              <a:rPr lang="en-US" altLang="en-US" sz="2200"/>
              <a:t> wanted to </a:t>
            </a:r>
            <a:r>
              <a:rPr lang="en-US" altLang="en-US" sz="2200" b="1"/>
              <a:t>limit</a:t>
            </a:r>
            <a:r>
              <a:rPr lang="en-US" altLang="en-US" sz="2200"/>
              <a:t> the </a:t>
            </a:r>
            <a:r>
              <a:rPr lang="en-US" altLang="en-US" sz="2200" b="1"/>
              <a:t>control</a:t>
            </a:r>
            <a:r>
              <a:rPr lang="en-US" altLang="en-US" sz="2200"/>
              <a:t> of ‘</a:t>
            </a:r>
            <a:r>
              <a:rPr lang="en-US" altLang="en-US" sz="2200" b="1"/>
              <a:t>political machines</a:t>
            </a:r>
            <a:r>
              <a:rPr lang="en-US" altLang="en-US" sz="2200"/>
              <a:t>’ and </a:t>
            </a:r>
            <a:r>
              <a:rPr lang="en-US" altLang="en-US" sz="2200" b="1"/>
              <a:t>get rid of corruption</a:t>
            </a:r>
            <a:r>
              <a:rPr lang="en-US" altLang="en-US" sz="2200"/>
              <a:t> and inefficient government.</a:t>
            </a:r>
          </a:p>
          <a:p>
            <a:pPr eaLnBrk="1" hangingPunct="1"/>
            <a:r>
              <a:rPr lang="en-US" altLang="en-US" sz="2200"/>
              <a:t>They wanted to replace the ‘bosses’ &amp; ‘machines’ with real </a:t>
            </a:r>
            <a:r>
              <a:rPr lang="en-US" altLang="en-US" sz="2200" b="1"/>
              <a:t>public</a:t>
            </a:r>
            <a:r>
              <a:rPr lang="en-US" altLang="en-US" sz="2200"/>
              <a:t> servants such as mayors, city managers (usually appointed by the mayor with consent of the city council or commission, and city commissions or councils elected by the people.</a:t>
            </a:r>
          </a:p>
          <a:p>
            <a:pPr eaLnBrk="1" hangingPunct="1"/>
            <a:r>
              <a:rPr lang="en-US" altLang="en-US" sz="2200"/>
              <a:t>Reformers wanted to expand city services to deal with overcrowding, fire hazards, and sanitation issues.</a:t>
            </a:r>
          </a:p>
          <a:p>
            <a:pPr eaLnBrk="1" hangingPunct="1"/>
            <a:endParaRPr lang="en-US" altLang="en-US" sz="2800"/>
          </a:p>
        </p:txBody>
      </p:sp>
      <p:sp>
        <p:nvSpPr>
          <p:cNvPr id="31747" name="Rectangle 12">
            <a:extLst>
              <a:ext uri="{FF2B5EF4-FFF2-40B4-BE49-F238E27FC236}">
                <a16:creationId xmlns:a16="http://schemas.microsoft.com/office/drawing/2014/main" id="{7A17064C-670B-6BCC-2ECC-D46201B1D75F}"/>
              </a:ext>
            </a:extLst>
          </p:cNvPr>
          <p:cNvSpPr>
            <a:spLocks noGrp="1" noChangeArrowheads="1"/>
          </p:cNvSpPr>
          <p:nvPr>
            <p:ph type="title"/>
          </p:nvPr>
        </p:nvSpPr>
        <p:spPr>
          <a:xfrm>
            <a:off x="817563" y="533400"/>
            <a:ext cx="5334000" cy="561975"/>
          </a:xfrm>
        </p:spPr>
        <p:txBody>
          <a:bodyPr/>
          <a:lstStyle/>
          <a:p>
            <a:pPr eaLnBrk="1" hangingPunct="1"/>
            <a:r>
              <a:rPr lang="en-US" altLang="en-US" sz="3600" b="1">
                <a:solidFill>
                  <a:srgbClr val="FFFF00"/>
                </a:solidFill>
              </a:rPr>
              <a:t>Municipal Reforms</a:t>
            </a:r>
          </a:p>
        </p:txBody>
      </p:sp>
      <p:pic>
        <p:nvPicPr>
          <p:cNvPr id="31748" name="Picture 9">
            <a:extLst>
              <a:ext uri="{FF2B5EF4-FFF2-40B4-BE49-F238E27FC236}">
                <a16:creationId xmlns:a16="http://schemas.microsoft.com/office/drawing/2014/main" id="{EAA45971-9BB0-C908-58FE-8F04EC0D16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5475" y="2730500"/>
            <a:ext cx="2187575" cy="222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0" name="Picture 11">
            <a:extLst>
              <a:ext uri="{FF2B5EF4-FFF2-40B4-BE49-F238E27FC236}">
                <a16:creationId xmlns:a16="http://schemas.microsoft.com/office/drawing/2014/main" id="{57CDC196-E6FF-3063-1502-35A8E44FE00E}"/>
              </a:ext>
            </a:extLst>
          </p:cNvPr>
          <p:cNvSpPr>
            <a:spLocks noChangeAspect="1" noChangeArrowheads="1"/>
          </p:cNvSpPr>
          <p:nvPr/>
        </p:nvSpPr>
        <p:spPr bwMode="auto">
          <a:xfrm>
            <a:off x="7134225" y="50800"/>
            <a:ext cx="1868488"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en-US" altLang="en-US" sz="2400"/>
          </a:p>
        </p:txBody>
      </p:sp>
      <p:sp>
        <p:nvSpPr>
          <p:cNvPr id="32781" name="Picture 13">
            <a:extLst>
              <a:ext uri="{FF2B5EF4-FFF2-40B4-BE49-F238E27FC236}">
                <a16:creationId xmlns:a16="http://schemas.microsoft.com/office/drawing/2014/main" id="{842D9127-47CB-95FA-6092-952BDB783857}"/>
              </a:ext>
            </a:extLst>
          </p:cNvPr>
          <p:cNvSpPr>
            <a:spLocks noChangeAspect="1" noChangeArrowheads="1"/>
          </p:cNvSpPr>
          <p:nvPr/>
        </p:nvSpPr>
        <p:spPr bwMode="auto">
          <a:xfrm>
            <a:off x="7010400" y="2730500"/>
            <a:ext cx="1992313" cy="21732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en-US" altLang="en-US" sz="2400"/>
          </a:p>
        </p:txBody>
      </p:sp>
      <p:pic>
        <p:nvPicPr>
          <p:cNvPr id="32783" name="Picture 15">
            <a:extLst>
              <a:ext uri="{FF2B5EF4-FFF2-40B4-BE49-F238E27FC236}">
                <a16:creationId xmlns:a16="http://schemas.microsoft.com/office/drawing/2014/main" id="{1E7CFE91-43CE-E889-C650-C3FACF532A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3600" y="107950"/>
            <a:ext cx="1789113" cy="23272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1752" name="Picture 17">
            <a:extLst>
              <a:ext uri="{FF2B5EF4-FFF2-40B4-BE49-F238E27FC236}">
                <a16:creationId xmlns:a16="http://schemas.microsoft.com/office/drawing/2014/main" id="{0ADEFEC0-7193-187D-5619-4C52E86EEE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1800" y="5016500"/>
            <a:ext cx="2362200" cy="174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withEffect">
                                  <p:stCondLst>
                                    <p:cond delay="0"/>
                                  </p:stCondLst>
                                  <p:childTnLst>
                                    <p:set>
                                      <p:cBhvr>
                                        <p:cTn id="6" dur="1" fill="hold">
                                          <p:stCondLst>
                                            <p:cond delay="0"/>
                                          </p:stCondLst>
                                        </p:cTn>
                                        <p:tgtEl>
                                          <p:spTgt spid="31755"/>
                                        </p:tgtEl>
                                        <p:attrNameLst>
                                          <p:attrName>style.visibility</p:attrName>
                                        </p:attrNameLst>
                                      </p:cBhvr>
                                      <p:to>
                                        <p:strVal val="visible"/>
                                      </p:to>
                                    </p:set>
                                    <p:animEffect transition="in" filter="circle(in)">
                                      <p:cBhvr>
                                        <p:cTn id="7" dur="2000"/>
                                        <p:tgtEl>
                                          <p:spTgt spid="31755"/>
                                        </p:tgtEl>
                                      </p:cBhvr>
                                    </p:animEffect>
                                  </p:childTnLst>
                                </p:cTn>
                              </p:par>
                            </p:childTnLst>
                          </p:cTn>
                        </p:par>
                        <p:par>
                          <p:cTn id="8" fill="hold" nodeType="afterGroup">
                            <p:stCondLst>
                              <p:cond delay="2000"/>
                            </p:stCondLst>
                            <p:childTnLst>
                              <p:par>
                                <p:cTn id="9" presetID="1" presetClass="entr" presetSubtype="0" fill="hold" grpId="0" nodeType="afterEffect">
                                  <p:stCondLst>
                                    <p:cond delay="0"/>
                                  </p:stCondLst>
                                  <p:childTnLst>
                                    <p:set>
                                      <p:cBhvr>
                                        <p:cTn id="10" dur="1" fill="hold">
                                          <p:stCondLst>
                                            <p:cond delay="0"/>
                                          </p:stCondLst>
                                        </p:cTn>
                                        <p:tgtEl>
                                          <p:spTgt spid="31747"/>
                                        </p:tgtEl>
                                        <p:attrNameLst>
                                          <p:attrName>style.visibility</p:attrName>
                                        </p:attrNameLst>
                                      </p:cBhvr>
                                      <p:to>
                                        <p:strVal val="visible"/>
                                      </p:to>
                                    </p:set>
                                  </p:childTnLst>
                                </p:cTn>
                              </p:par>
                            </p:childTnLst>
                          </p:cTn>
                        </p:par>
                        <p:par>
                          <p:cTn id="11" fill="hold" nodeType="afterGroup">
                            <p:stCondLst>
                              <p:cond delay="2000"/>
                            </p:stCondLst>
                            <p:childTnLst>
                              <p:par>
                                <p:cTn id="12" presetID="6" presetClass="entr" presetSubtype="16" fill="hold" nodeType="afterEffect">
                                  <p:stCondLst>
                                    <p:cond delay="0"/>
                                  </p:stCondLst>
                                  <p:childTnLst>
                                    <p:set>
                                      <p:cBhvr>
                                        <p:cTn id="13" dur="1" fill="hold">
                                          <p:stCondLst>
                                            <p:cond delay="0"/>
                                          </p:stCondLst>
                                        </p:cTn>
                                        <p:tgtEl>
                                          <p:spTgt spid="32783"/>
                                        </p:tgtEl>
                                        <p:attrNameLst>
                                          <p:attrName>style.visibility</p:attrName>
                                        </p:attrNameLst>
                                      </p:cBhvr>
                                      <p:to>
                                        <p:strVal val="visible"/>
                                      </p:to>
                                    </p:set>
                                    <p:animEffect transition="in" filter="circle(in)">
                                      <p:cBhvr>
                                        <p:cTn id="14" dur="2000"/>
                                        <p:tgtEl>
                                          <p:spTgt spid="32783"/>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32781"/>
                                        </p:tgtEl>
                                        <p:attrNameLst>
                                          <p:attrName>style.visibility</p:attrName>
                                        </p:attrNameLst>
                                      </p:cBhvr>
                                      <p:to>
                                        <p:strVal val="visible"/>
                                      </p:to>
                                    </p:set>
                                    <p:anim calcmode="lin" valueType="num">
                                      <p:cBhvr additive="base">
                                        <p:cTn id="19" dur="500" fill="hold"/>
                                        <p:tgtEl>
                                          <p:spTgt spid="32781"/>
                                        </p:tgtEl>
                                        <p:attrNameLst>
                                          <p:attrName>ppt_x</p:attrName>
                                        </p:attrNameLst>
                                      </p:cBhvr>
                                      <p:tavLst>
                                        <p:tav tm="0">
                                          <p:val>
                                            <p:strVal val="1+#ppt_w/2"/>
                                          </p:val>
                                        </p:tav>
                                        <p:tav tm="100000">
                                          <p:val>
                                            <p:strVal val="#ppt_x"/>
                                          </p:val>
                                        </p:tav>
                                      </p:tavLst>
                                    </p:anim>
                                    <p:anim calcmode="lin" valueType="num">
                                      <p:cBhvr additive="base">
                                        <p:cTn id="20" dur="500" fill="hold"/>
                                        <p:tgtEl>
                                          <p:spTgt spid="32781"/>
                                        </p:tgtEl>
                                        <p:attrNameLst>
                                          <p:attrName>ppt_y</p:attrName>
                                        </p:attrNameLst>
                                      </p:cBhvr>
                                      <p:tavLst>
                                        <p:tav tm="0">
                                          <p:val>
                                            <p:strVal val="#ppt_y"/>
                                          </p:val>
                                        </p:tav>
                                        <p:tav tm="100000">
                                          <p:val>
                                            <p:strVal val="#ppt_y"/>
                                          </p:val>
                                        </p:tav>
                                      </p:tavLst>
                                    </p:anim>
                                  </p:childTnLst>
                                </p:cTn>
                              </p:par>
                            </p:childTnLst>
                          </p:cTn>
                        </p:par>
                        <p:par>
                          <p:cTn id="21" fill="hold" nodeType="afterGroup">
                            <p:stCondLst>
                              <p:cond delay="500"/>
                            </p:stCondLst>
                            <p:childTnLst>
                              <p:par>
                                <p:cTn id="22" presetID="22" presetClass="entr" presetSubtype="8" fill="hold" nodeType="afterEffect">
                                  <p:stCondLst>
                                    <p:cond delay="0"/>
                                  </p:stCondLst>
                                  <p:childTnLst>
                                    <p:set>
                                      <p:cBhvr>
                                        <p:cTn id="23" dur="1" fill="hold">
                                          <p:stCondLst>
                                            <p:cond delay="0"/>
                                          </p:stCondLst>
                                        </p:cTn>
                                        <p:tgtEl>
                                          <p:spTgt spid="31746">
                                            <p:txEl>
                                              <p:pRg st="0" end="0"/>
                                            </p:txEl>
                                          </p:spTgt>
                                        </p:tgtEl>
                                        <p:attrNameLst>
                                          <p:attrName>style.visibility</p:attrName>
                                        </p:attrNameLst>
                                      </p:cBhvr>
                                      <p:to>
                                        <p:strVal val="visible"/>
                                      </p:to>
                                    </p:set>
                                    <p:animEffect transition="in" filter="wipe(left)">
                                      <p:cBhvr>
                                        <p:cTn id="24" dur="2000"/>
                                        <p:tgtEl>
                                          <p:spTgt spid="31746">
                                            <p:txEl>
                                              <p:pRg st="0" end="0"/>
                                            </p:txEl>
                                          </p:spTgt>
                                        </p:tgtEl>
                                      </p:cBhvr>
                                    </p:animEffect>
                                  </p:childTnLst>
                                </p:cTn>
                              </p:par>
                            </p:childTnLst>
                          </p:cTn>
                        </p:par>
                        <p:par>
                          <p:cTn id="25" fill="hold" nodeType="afterGroup">
                            <p:stCondLst>
                              <p:cond delay="2500"/>
                            </p:stCondLst>
                            <p:childTnLst>
                              <p:par>
                                <p:cTn id="26" presetID="6" presetClass="entr" presetSubtype="16" fill="hold" nodeType="afterEffect">
                                  <p:stCondLst>
                                    <p:cond delay="0"/>
                                  </p:stCondLst>
                                  <p:childTnLst>
                                    <p:set>
                                      <p:cBhvr>
                                        <p:cTn id="27" dur="1" fill="hold">
                                          <p:stCondLst>
                                            <p:cond delay="0"/>
                                          </p:stCondLst>
                                        </p:cTn>
                                        <p:tgtEl>
                                          <p:spTgt spid="31748"/>
                                        </p:tgtEl>
                                        <p:attrNameLst>
                                          <p:attrName>style.visibility</p:attrName>
                                        </p:attrNameLst>
                                      </p:cBhvr>
                                      <p:to>
                                        <p:strVal val="visible"/>
                                      </p:to>
                                    </p:set>
                                    <p:animEffect transition="in" filter="circle(in)">
                                      <p:cBhvr>
                                        <p:cTn id="28" dur="2000"/>
                                        <p:tgtEl>
                                          <p:spTgt spid="31748"/>
                                        </p:tgtEl>
                                      </p:cBhvr>
                                    </p:animEffect>
                                  </p:childTnLst>
                                </p:cTn>
                              </p:par>
                            </p:childTnLst>
                          </p:cTn>
                        </p:par>
                        <p:par>
                          <p:cTn id="29" fill="hold" nodeType="afterGroup">
                            <p:stCondLst>
                              <p:cond delay="4500"/>
                            </p:stCondLst>
                            <p:childTnLst>
                              <p:par>
                                <p:cTn id="30" presetID="22" presetClass="entr" presetSubtype="8" fill="hold" nodeType="afterEffect">
                                  <p:stCondLst>
                                    <p:cond delay="1000"/>
                                  </p:stCondLst>
                                  <p:childTnLst>
                                    <p:set>
                                      <p:cBhvr>
                                        <p:cTn id="31" dur="1" fill="hold">
                                          <p:stCondLst>
                                            <p:cond delay="0"/>
                                          </p:stCondLst>
                                        </p:cTn>
                                        <p:tgtEl>
                                          <p:spTgt spid="31746">
                                            <p:txEl>
                                              <p:pRg st="1" end="1"/>
                                            </p:txEl>
                                          </p:spTgt>
                                        </p:tgtEl>
                                        <p:attrNameLst>
                                          <p:attrName>style.visibility</p:attrName>
                                        </p:attrNameLst>
                                      </p:cBhvr>
                                      <p:to>
                                        <p:strVal val="visible"/>
                                      </p:to>
                                    </p:set>
                                    <p:animEffect transition="in" filter="wipe(left)">
                                      <p:cBhvr>
                                        <p:cTn id="32" dur="2000"/>
                                        <p:tgtEl>
                                          <p:spTgt spid="31746">
                                            <p:txEl>
                                              <p:pRg st="1" end="1"/>
                                            </p:txEl>
                                          </p:spTgt>
                                        </p:tgtEl>
                                      </p:cBhvr>
                                    </p:animEffect>
                                  </p:childTnLst>
                                </p:cTn>
                              </p:par>
                            </p:childTnLst>
                          </p:cTn>
                        </p:par>
                        <p:par>
                          <p:cTn id="33" fill="hold" nodeType="afterGroup">
                            <p:stCondLst>
                              <p:cond delay="7500"/>
                            </p:stCondLst>
                            <p:childTnLst>
                              <p:par>
                                <p:cTn id="34" presetID="22" presetClass="entr" presetSubtype="8" fill="hold" nodeType="afterEffect">
                                  <p:stCondLst>
                                    <p:cond delay="1000"/>
                                  </p:stCondLst>
                                  <p:childTnLst>
                                    <p:set>
                                      <p:cBhvr>
                                        <p:cTn id="35" dur="1" fill="hold">
                                          <p:stCondLst>
                                            <p:cond delay="0"/>
                                          </p:stCondLst>
                                        </p:cTn>
                                        <p:tgtEl>
                                          <p:spTgt spid="31746">
                                            <p:txEl>
                                              <p:pRg st="2" end="2"/>
                                            </p:txEl>
                                          </p:spTgt>
                                        </p:tgtEl>
                                        <p:attrNameLst>
                                          <p:attrName>style.visibility</p:attrName>
                                        </p:attrNameLst>
                                      </p:cBhvr>
                                      <p:to>
                                        <p:strVal val="visible"/>
                                      </p:to>
                                    </p:set>
                                    <p:animEffect transition="in" filter="wipe(left)">
                                      <p:cBhvr>
                                        <p:cTn id="36" dur="2000"/>
                                        <p:tgtEl>
                                          <p:spTgt spid="31746">
                                            <p:txEl>
                                              <p:pRg st="2" end="2"/>
                                            </p:txEl>
                                          </p:spTgt>
                                        </p:tgtEl>
                                      </p:cBhvr>
                                    </p:animEffect>
                                  </p:childTnLst>
                                </p:cTn>
                              </p:par>
                            </p:childTnLst>
                          </p:cTn>
                        </p:par>
                        <p:par>
                          <p:cTn id="37" fill="hold" nodeType="afterGroup">
                            <p:stCondLst>
                              <p:cond delay="10500"/>
                            </p:stCondLst>
                            <p:childTnLst>
                              <p:par>
                                <p:cTn id="38" presetID="6" presetClass="entr" presetSubtype="16" fill="hold" nodeType="afterEffect">
                                  <p:stCondLst>
                                    <p:cond delay="0"/>
                                  </p:stCondLst>
                                  <p:childTnLst>
                                    <p:set>
                                      <p:cBhvr>
                                        <p:cTn id="39" dur="1" fill="hold">
                                          <p:stCondLst>
                                            <p:cond delay="0"/>
                                          </p:stCondLst>
                                        </p:cTn>
                                        <p:tgtEl>
                                          <p:spTgt spid="31752"/>
                                        </p:tgtEl>
                                        <p:attrNameLst>
                                          <p:attrName>style.visibility</p:attrName>
                                        </p:attrNameLst>
                                      </p:cBhvr>
                                      <p:to>
                                        <p:strVal val="visible"/>
                                      </p:to>
                                    </p:set>
                                    <p:animEffect transition="in" filter="circle(in)">
                                      <p:cBhvr>
                                        <p:cTn id="40" dur="2000"/>
                                        <p:tgtEl>
                                          <p:spTgt spid="31752"/>
                                        </p:tgtEl>
                                      </p:cBhvr>
                                    </p:animEffect>
                                  </p:childTnLst>
                                </p:cTn>
                              </p:par>
                            </p:childTnLst>
                          </p:cTn>
                        </p:par>
                        <p:par>
                          <p:cTn id="41" fill="hold" nodeType="afterGroup">
                            <p:stCondLst>
                              <p:cond delay="12500"/>
                            </p:stCondLst>
                            <p:childTnLst>
                              <p:par>
                                <p:cTn id="42" presetID="22" presetClass="entr" presetSubtype="8" fill="hold" nodeType="afterEffect">
                                  <p:stCondLst>
                                    <p:cond delay="1000"/>
                                  </p:stCondLst>
                                  <p:childTnLst>
                                    <p:set>
                                      <p:cBhvr>
                                        <p:cTn id="43" dur="1" fill="hold">
                                          <p:stCondLst>
                                            <p:cond delay="0"/>
                                          </p:stCondLst>
                                        </p:cTn>
                                        <p:tgtEl>
                                          <p:spTgt spid="31746">
                                            <p:txEl>
                                              <p:pRg st="3" end="3"/>
                                            </p:txEl>
                                          </p:spTgt>
                                        </p:tgtEl>
                                        <p:attrNameLst>
                                          <p:attrName>style.visibility</p:attrName>
                                        </p:attrNameLst>
                                      </p:cBhvr>
                                      <p:to>
                                        <p:strVal val="visible"/>
                                      </p:to>
                                    </p:set>
                                    <p:animEffect transition="in" filter="wipe(left)">
                                      <p:cBhvr>
                                        <p:cTn id="44" dur="2000"/>
                                        <p:tgtEl>
                                          <p:spTgt spid="3174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p:bldP spid="32781" grpId="0" animBg="1"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Box 5">
            <a:extLst>
              <a:ext uri="{FF2B5EF4-FFF2-40B4-BE49-F238E27FC236}">
                <a16:creationId xmlns:a16="http://schemas.microsoft.com/office/drawing/2014/main" id="{B99E4DEB-4087-AD33-2F05-6DD38D9F0037}"/>
              </a:ext>
            </a:extLst>
          </p:cNvPr>
          <p:cNvSpPr txBox="1">
            <a:spLocks noChangeArrowheads="1"/>
          </p:cNvSpPr>
          <p:nvPr/>
        </p:nvSpPr>
        <p:spPr bwMode="auto">
          <a:xfrm>
            <a:off x="1981200" y="152400"/>
            <a:ext cx="56165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a:t>City Govt under the Political Machine</a:t>
            </a:r>
          </a:p>
        </p:txBody>
      </p:sp>
      <p:pic>
        <p:nvPicPr>
          <p:cNvPr id="58371" name="Picture 6">
            <a:extLst>
              <a:ext uri="{FF2B5EF4-FFF2-40B4-BE49-F238E27FC236}">
                <a16:creationId xmlns:a16="http://schemas.microsoft.com/office/drawing/2014/main" id="{22A7E992-D4FD-9FD2-C1E0-4E231F0644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88" y="611188"/>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3">
            <a:extLst>
              <a:ext uri="{FF2B5EF4-FFF2-40B4-BE49-F238E27FC236}">
                <a16:creationId xmlns:a16="http://schemas.microsoft.com/office/drawing/2014/main" id="{242C8284-214D-9FBD-FD94-AB951237B2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475" y="104775"/>
            <a:ext cx="8915400" cy="668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Related image">
            <a:extLst>
              <a:ext uri="{FF2B5EF4-FFF2-40B4-BE49-F238E27FC236}">
                <a16:creationId xmlns:a16="http://schemas.microsoft.com/office/drawing/2014/main" id="{B487E606-514E-C4B7-84CC-7EE6DFBFD6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0" y="152400"/>
            <a:ext cx="873760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Box 4">
            <a:extLst>
              <a:ext uri="{FF2B5EF4-FFF2-40B4-BE49-F238E27FC236}">
                <a16:creationId xmlns:a16="http://schemas.microsoft.com/office/drawing/2014/main" id="{A6806506-F729-F308-B022-CA8E8FA30545}"/>
              </a:ext>
            </a:extLst>
          </p:cNvPr>
          <p:cNvSpPr txBox="1">
            <a:spLocks noChangeArrowheads="1"/>
          </p:cNvSpPr>
          <p:nvPr/>
        </p:nvSpPr>
        <p:spPr bwMode="auto">
          <a:xfrm>
            <a:off x="228600" y="76200"/>
            <a:ext cx="8686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t>New Forms of City Govt Organization-GOAL TO BREAK POLITICAL MACHINE</a:t>
            </a:r>
          </a:p>
        </p:txBody>
      </p:sp>
      <p:sp>
        <p:nvSpPr>
          <p:cNvPr id="61443" name="Rectangle 5">
            <a:extLst>
              <a:ext uri="{FF2B5EF4-FFF2-40B4-BE49-F238E27FC236}">
                <a16:creationId xmlns:a16="http://schemas.microsoft.com/office/drawing/2014/main" id="{778E7726-F1FD-1956-EB22-75A8D4236F04}"/>
              </a:ext>
            </a:extLst>
          </p:cNvPr>
          <p:cNvSpPr>
            <a:spLocks noChangeArrowheads="1"/>
          </p:cNvSpPr>
          <p:nvPr/>
        </p:nvSpPr>
        <p:spPr bwMode="auto">
          <a:xfrm>
            <a:off x="98425" y="3922713"/>
            <a:ext cx="403860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t>How does the council-manager form of government reflect the goals of government reform during the Progressive era?</a:t>
            </a:r>
          </a:p>
        </p:txBody>
      </p:sp>
      <p:sp>
        <p:nvSpPr>
          <p:cNvPr id="61444" name="Picture 6">
            <a:extLst>
              <a:ext uri="{FF2B5EF4-FFF2-40B4-BE49-F238E27FC236}">
                <a16:creationId xmlns:a16="http://schemas.microsoft.com/office/drawing/2014/main" id="{185D26BC-A2FA-070C-9D46-3D4BF0A418BC}"/>
              </a:ext>
            </a:extLst>
          </p:cNvPr>
          <p:cNvSpPr>
            <a:spLocks noChangeAspect="1" noChangeArrowheads="1"/>
          </p:cNvSpPr>
          <p:nvPr/>
        </p:nvSpPr>
        <p:spPr bwMode="auto">
          <a:xfrm>
            <a:off x="76200" y="352425"/>
            <a:ext cx="9067800" cy="318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p>
        </p:txBody>
      </p:sp>
      <p:sp>
        <p:nvSpPr>
          <p:cNvPr id="61445" name="Picture 8">
            <a:extLst>
              <a:ext uri="{FF2B5EF4-FFF2-40B4-BE49-F238E27FC236}">
                <a16:creationId xmlns:a16="http://schemas.microsoft.com/office/drawing/2014/main" id="{E22DCF1E-1D00-786B-6459-1F665394EB8B}"/>
              </a:ext>
            </a:extLst>
          </p:cNvPr>
          <p:cNvSpPr>
            <a:spLocks noChangeAspect="1" noChangeArrowheads="1"/>
          </p:cNvSpPr>
          <p:nvPr/>
        </p:nvSpPr>
        <p:spPr bwMode="auto">
          <a:xfrm>
            <a:off x="4724400" y="3613150"/>
            <a:ext cx="4419600" cy="324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p>
        </p:txBody>
      </p:sp>
      <p:pic>
        <p:nvPicPr>
          <p:cNvPr id="61446" name="Picture 1">
            <a:extLst>
              <a:ext uri="{FF2B5EF4-FFF2-40B4-BE49-F238E27FC236}">
                <a16:creationId xmlns:a16="http://schemas.microsoft.com/office/drawing/2014/main" id="{1961B884-68AF-FF88-B760-DD68A079B2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38" y="469900"/>
            <a:ext cx="8910637" cy="312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7" name="Picture 2">
            <a:extLst>
              <a:ext uri="{FF2B5EF4-FFF2-40B4-BE49-F238E27FC236}">
                <a16:creationId xmlns:a16="http://schemas.microsoft.com/office/drawing/2014/main" id="{03520E00-79CA-4AAF-DDF5-7A20FA953B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3852863"/>
            <a:ext cx="4572000" cy="285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a:extLst>
              <a:ext uri="{FF2B5EF4-FFF2-40B4-BE49-F238E27FC236}">
                <a16:creationId xmlns:a16="http://schemas.microsoft.com/office/drawing/2014/main" id="{A20309B8-F4E3-0384-8E6F-77B3E661527E}"/>
              </a:ext>
            </a:extLst>
          </p:cNvPr>
          <p:cNvSpPr>
            <a:spLocks noGrp="1" noChangeArrowheads="1"/>
          </p:cNvSpPr>
          <p:nvPr>
            <p:ph type="title"/>
          </p:nvPr>
        </p:nvSpPr>
        <p:spPr>
          <a:xfrm>
            <a:off x="457200" y="76200"/>
            <a:ext cx="8229600" cy="304800"/>
          </a:xfrm>
        </p:spPr>
        <p:txBody>
          <a:bodyPr/>
          <a:lstStyle/>
          <a:p>
            <a:r>
              <a:rPr lang="en-US" altLang="en-US" sz="2400" b="1"/>
              <a:t>Reforming State Governments</a:t>
            </a:r>
          </a:p>
        </p:txBody>
      </p:sp>
      <p:sp>
        <p:nvSpPr>
          <p:cNvPr id="62467" name="Content Placeholder 2">
            <a:extLst>
              <a:ext uri="{FF2B5EF4-FFF2-40B4-BE49-F238E27FC236}">
                <a16:creationId xmlns:a16="http://schemas.microsoft.com/office/drawing/2014/main" id="{480789AD-D9B6-D21B-0DC6-E029C2484541}"/>
              </a:ext>
            </a:extLst>
          </p:cNvPr>
          <p:cNvSpPr>
            <a:spLocks noGrp="1" noChangeArrowheads="1"/>
          </p:cNvSpPr>
          <p:nvPr>
            <p:ph idx="1"/>
          </p:nvPr>
        </p:nvSpPr>
        <p:spPr>
          <a:xfrm>
            <a:off x="155575" y="398463"/>
            <a:ext cx="4340225" cy="4783137"/>
          </a:xfrm>
        </p:spPr>
        <p:txBody>
          <a:bodyPr/>
          <a:lstStyle/>
          <a:p>
            <a:r>
              <a:rPr lang="en-US" altLang="en-US" sz="2000" dirty="0"/>
              <a:t>At the state level, several Progressive governors took steps to limit corruption and the influence of big business.</a:t>
            </a:r>
          </a:p>
          <a:p>
            <a:r>
              <a:rPr lang="en-US" altLang="en-US" sz="2000" b="1" dirty="0">
                <a:solidFill>
                  <a:srgbClr val="7030A0"/>
                </a:solidFill>
              </a:rPr>
              <a:t>Robert La Follette </a:t>
            </a:r>
            <a:r>
              <a:rPr lang="en-US" altLang="en-US" sz="2000" dirty="0"/>
              <a:t>the Progressive governor of Wisconsin broke the power of local political bosses and the influence of the </a:t>
            </a:r>
            <a:r>
              <a:rPr lang="en-US" altLang="en-US" sz="2000" dirty="0" err="1"/>
              <a:t>RxR</a:t>
            </a:r>
            <a:r>
              <a:rPr lang="en-US" altLang="en-US" sz="2000" dirty="0"/>
              <a:t>.</a:t>
            </a:r>
          </a:p>
          <a:p>
            <a:r>
              <a:rPr lang="en-US" altLang="en-US" sz="2000" b="1" dirty="0">
                <a:solidFill>
                  <a:srgbClr val="7030A0"/>
                </a:solidFill>
              </a:rPr>
              <a:t>Theodore Roosevelt </a:t>
            </a:r>
            <a:r>
              <a:rPr lang="en-US" altLang="en-US" sz="2000" dirty="0"/>
              <a:t>of New York both took steps to limit the powers of big business within their states. Later would become President.</a:t>
            </a:r>
          </a:p>
        </p:txBody>
      </p:sp>
      <p:pic>
        <p:nvPicPr>
          <p:cNvPr id="62468" name="Picture 4">
            <a:extLst>
              <a:ext uri="{FF2B5EF4-FFF2-40B4-BE49-F238E27FC236}">
                <a16:creationId xmlns:a16="http://schemas.microsoft.com/office/drawing/2014/main" id="{36EE133E-43EF-74D1-7145-4C0082AED9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622300"/>
            <a:ext cx="2100263" cy="262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9" name="Picture 7">
            <a:extLst>
              <a:ext uri="{FF2B5EF4-FFF2-40B4-BE49-F238E27FC236}">
                <a16:creationId xmlns:a16="http://schemas.microsoft.com/office/drawing/2014/main" id="{0C57E842-3A1C-F0AC-AADB-186CA2D9B0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3352800"/>
            <a:ext cx="2819400" cy="33766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2470" name="Picture 9">
            <a:extLst>
              <a:ext uri="{FF2B5EF4-FFF2-40B4-BE49-F238E27FC236}">
                <a16:creationId xmlns:a16="http://schemas.microsoft.com/office/drawing/2014/main" id="{7C379F6D-0ADD-29AE-80F7-F06443695C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4495800"/>
            <a:ext cx="19367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a:extLst>
              <a:ext uri="{FF2B5EF4-FFF2-40B4-BE49-F238E27FC236}">
                <a16:creationId xmlns:a16="http://schemas.microsoft.com/office/drawing/2014/main" id="{8487BF44-9BC0-071E-BA4C-CFF67CF9C808}"/>
              </a:ext>
            </a:extLst>
          </p:cNvPr>
          <p:cNvSpPr>
            <a:spLocks noGrp="1" noChangeArrowheads="1"/>
          </p:cNvSpPr>
          <p:nvPr>
            <p:ph type="title"/>
          </p:nvPr>
        </p:nvSpPr>
        <p:spPr>
          <a:xfrm>
            <a:off x="457200" y="152400"/>
            <a:ext cx="8229600" cy="411163"/>
          </a:xfrm>
        </p:spPr>
        <p:txBody>
          <a:bodyPr/>
          <a:lstStyle/>
          <a:p>
            <a:r>
              <a:rPr lang="en-US" altLang="en-US"/>
              <a:t>Robert LaFollete</a:t>
            </a:r>
          </a:p>
        </p:txBody>
      </p:sp>
      <p:pic>
        <p:nvPicPr>
          <p:cNvPr id="63491" name="Picture 2">
            <a:extLst>
              <a:ext uri="{FF2B5EF4-FFF2-40B4-BE49-F238E27FC236}">
                <a16:creationId xmlns:a16="http://schemas.microsoft.com/office/drawing/2014/main" id="{1918DB19-0992-0BB2-A96E-DD5EB21D13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9300" y="563563"/>
            <a:ext cx="5105400" cy="63150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5">
            <a:extLst>
              <a:ext uri="{FF2B5EF4-FFF2-40B4-BE49-F238E27FC236}">
                <a16:creationId xmlns:a16="http://schemas.microsoft.com/office/drawing/2014/main" id="{9D113403-C21C-ECFA-5022-D5DB1E1E8C2B}"/>
              </a:ext>
            </a:extLst>
          </p:cNvPr>
          <p:cNvSpPr>
            <a:spLocks noGrp="1" noChangeArrowheads="1"/>
          </p:cNvSpPr>
          <p:nvPr>
            <p:ph type="title"/>
          </p:nvPr>
        </p:nvSpPr>
        <p:spPr>
          <a:xfrm>
            <a:off x="228600" y="274638"/>
            <a:ext cx="2667000" cy="715962"/>
          </a:xfrm>
        </p:spPr>
        <p:txBody>
          <a:bodyPr/>
          <a:lstStyle/>
          <a:p>
            <a:pPr eaLnBrk="1" hangingPunct="1"/>
            <a:r>
              <a:rPr lang="en-US" altLang="en-US" sz="2000"/>
              <a:t>Muckrakers and Their Influences</a:t>
            </a:r>
          </a:p>
        </p:txBody>
      </p:sp>
      <p:sp>
        <p:nvSpPr>
          <p:cNvPr id="22531" name="Rectangle 6">
            <a:extLst>
              <a:ext uri="{FF2B5EF4-FFF2-40B4-BE49-F238E27FC236}">
                <a16:creationId xmlns:a16="http://schemas.microsoft.com/office/drawing/2014/main" id="{77DA9C99-EFB2-0B96-A873-5FA9C943F9E2}"/>
              </a:ext>
            </a:extLst>
          </p:cNvPr>
          <p:cNvSpPr>
            <a:spLocks noChangeArrowheads="1"/>
          </p:cNvSpPr>
          <p:nvPr/>
        </p:nvSpPr>
        <p:spPr bwMode="auto">
          <a:xfrm>
            <a:off x="76200" y="3505200"/>
            <a:ext cx="44196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r>
              <a:rPr lang="en-US" altLang="en-US" sz="2800"/>
              <a:t>Problem – governments had become corrupt with political machines.</a:t>
            </a:r>
          </a:p>
          <a:p>
            <a:pPr eaLnBrk="1" hangingPunct="1"/>
            <a:r>
              <a:rPr lang="en-US" altLang="en-US" sz="2800"/>
              <a:t>Boss Tweed and other corrupt government officials went to jail for corruption.</a:t>
            </a:r>
            <a:endParaRPr lang="en-US" altLang="en-US"/>
          </a:p>
        </p:txBody>
      </p:sp>
      <p:pic>
        <p:nvPicPr>
          <p:cNvPr id="22532" name="Picture 8" descr="nast-715028">
            <a:extLst>
              <a:ext uri="{FF2B5EF4-FFF2-40B4-BE49-F238E27FC236}">
                <a16:creationId xmlns:a16="http://schemas.microsoft.com/office/drawing/2014/main" id="{D67461B4-8827-9A2C-1D65-880FE588BA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8375" y="1981200"/>
            <a:ext cx="3756025" cy="409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7" name="Picture 9" descr="Nast">
            <a:extLst>
              <a:ext uri="{FF2B5EF4-FFF2-40B4-BE49-F238E27FC236}">
                <a16:creationId xmlns:a16="http://schemas.microsoft.com/office/drawing/2014/main" id="{16A37B71-C1BF-8DB1-D4A4-0D3BAF64AE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143000"/>
            <a:ext cx="133985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4" name="Text Box 10">
            <a:extLst>
              <a:ext uri="{FF2B5EF4-FFF2-40B4-BE49-F238E27FC236}">
                <a16:creationId xmlns:a16="http://schemas.microsoft.com/office/drawing/2014/main" id="{952FB3DF-16BF-877F-7A24-1A4E93CE778B}"/>
              </a:ext>
            </a:extLst>
          </p:cNvPr>
          <p:cNvSpPr txBox="1">
            <a:spLocks noChangeArrowheads="1"/>
          </p:cNvSpPr>
          <p:nvPr/>
        </p:nvSpPr>
        <p:spPr bwMode="auto">
          <a:xfrm>
            <a:off x="4800600" y="6080125"/>
            <a:ext cx="3962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800" b="1"/>
              <a:t>Boss Tweed ran NYC’s most powerful political machine</a:t>
            </a:r>
          </a:p>
        </p:txBody>
      </p:sp>
      <p:sp>
        <p:nvSpPr>
          <p:cNvPr id="22535" name="Text Box 11">
            <a:extLst>
              <a:ext uri="{FF2B5EF4-FFF2-40B4-BE49-F238E27FC236}">
                <a16:creationId xmlns:a16="http://schemas.microsoft.com/office/drawing/2014/main" id="{E578CA2C-95DC-7625-003C-970D9F2F3AAD}"/>
              </a:ext>
            </a:extLst>
          </p:cNvPr>
          <p:cNvSpPr txBox="1">
            <a:spLocks noChangeArrowheads="1"/>
          </p:cNvSpPr>
          <p:nvPr/>
        </p:nvSpPr>
        <p:spPr bwMode="auto">
          <a:xfrm>
            <a:off x="3276600" y="152400"/>
            <a:ext cx="5638800" cy="2725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1" algn="ctr" eaLnBrk="1" hangingPunct="1">
              <a:buFontTx/>
              <a:buNone/>
            </a:pPr>
            <a:r>
              <a:rPr lang="en-US" altLang="en-US" b="1" u="sng">
                <a:solidFill>
                  <a:srgbClr val="CC0000"/>
                </a:solidFill>
              </a:rPr>
              <a:t>Thomas Nast</a:t>
            </a:r>
            <a:r>
              <a:rPr lang="en-US" altLang="en-US"/>
              <a:t> </a:t>
            </a:r>
          </a:p>
          <a:p>
            <a:pPr lvl="1" eaLnBrk="1" hangingPunct="1">
              <a:buFontTx/>
              <a:buNone/>
            </a:pPr>
            <a:r>
              <a:rPr lang="en-US" altLang="en-US"/>
              <a:t>Political Cartoonist who exposed the corruption of NYC’s Tammany Hall led by Boss Tweed.</a:t>
            </a:r>
          </a:p>
          <a:p>
            <a:pPr eaLnBrk="1" hangingPunct="1">
              <a:spcBef>
                <a:spcPct val="50000"/>
              </a:spcBef>
            </a:pPr>
            <a:endParaRPr lang="en-US" altLang="en-US" sz="1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2535">
                                            <p:txEl>
                                              <p:pRg st="0" end="0"/>
                                            </p:txEl>
                                          </p:spTgt>
                                        </p:tgtEl>
                                        <p:attrNameLst>
                                          <p:attrName>style.visibility</p:attrName>
                                        </p:attrNameLst>
                                      </p:cBhvr>
                                      <p:to>
                                        <p:strVal val="visible"/>
                                      </p:to>
                                    </p:set>
                                    <p:animEffect transition="in" filter="wipe(up)">
                                      <p:cBhvr>
                                        <p:cTn id="7" dur="500"/>
                                        <p:tgtEl>
                                          <p:spTgt spid="22535">
                                            <p:txEl>
                                              <p:pRg st="0" end="0"/>
                                            </p:txEl>
                                          </p:spTgt>
                                        </p:tgtEl>
                                      </p:cBhvr>
                                    </p:animEffect>
                                  </p:childTnLst>
                                </p:cTn>
                              </p:par>
                              <p:par>
                                <p:cTn id="8" presetID="22" presetClass="entr" presetSubtype="1" fill="hold" nodeType="withEffect">
                                  <p:stCondLst>
                                    <p:cond delay="0"/>
                                  </p:stCondLst>
                                  <p:childTnLst>
                                    <p:set>
                                      <p:cBhvr>
                                        <p:cTn id="9" dur="1" fill="hold">
                                          <p:stCondLst>
                                            <p:cond delay="0"/>
                                          </p:stCondLst>
                                        </p:cTn>
                                        <p:tgtEl>
                                          <p:spTgt spid="22535">
                                            <p:txEl>
                                              <p:pRg st="1" end="1"/>
                                            </p:txEl>
                                          </p:spTgt>
                                        </p:tgtEl>
                                        <p:attrNameLst>
                                          <p:attrName>style.visibility</p:attrName>
                                        </p:attrNameLst>
                                      </p:cBhvr>
                                      <p:to>
                                        <p:strVal val="visible"/>
                                      </p:to>
                                    </p:set>
                                    <p:animEffect transition="in" filter="wipe(up)">
                                      <p:cBhvr>
                                        <p:cTn id="10" dur="500"/>
                                        <p:tgtEl>
                                          <p:spTgt spid="22535">
                                            <p:txEl>
                                              <p:pRg st="1" end="1"/>
                                            </p:txEl>
                                          </p:spTgt>
                                        </p:tgtEl>
                                      </p:cBhvr>
                                    </p:animEffect>
                                  </p:childTnLst>
                                </p:cTn>
                              </p:par>
                            </p:childTnLst>
                          </p:cTn>
                        </p:par>
                        <p:par>
                          <p:cTn id="11" fill="hold" nodeType="afterGroup">
                            <p:stCondLst>
                              <p:cond delay="500"/>
                            </p:stCondLst>
                            <p:childTnLst>
                              <p:par>
                                <p:cTn id="12" presetID="4" presetClass="entr" presetSubtype="16" fill="hold" nodeType="afterEffect">
                                  <p:stCondLst>
                                    <p:cond delay="0"/>
                                  </p:stCondLst>
                                  <p:childTnLst>
                                    <p:set>
                                      <p:cBhvr>
                                        <p:cTn id="13" dur="1" fill="hold">
                                          <p:stCondLst>
                                            <p:cond delay="0"/>
                                          </p:stCondLst>
                                        </p:cTn>
                                        <p:tgtEl>
                                          <p:spTgt spid="22532"/>
                                        </p:tgtEl>
                                        <p:attrNameLst>
                                          <p:attrName>style.visibility</p:attrName>
                                        </p:attrNameLst>
                                      </p:cBhvr>
                                      <p:to>
                                        <p:strVal val="visible"/>
                                      </p:to>
                                    </p:set>
                                    <p:animEffect transition="in" filter="box(in)">
                                      <p:cBhvr>
                                        <p:cTn id="14" dur="2000"/>
                                        <p:tgtEl>
                                          <p:spTgt spid="2253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1" fill="hold" nodeType="clickEffect">
                                  <p:stCondLst>
                                    <p:cond delay="0"/>
                                  </p:stCondLst>
                                  <p:childTnLst>
                                    <p:set>
                                      <p:cBhvr>
                                        <p:cTn id="18" dur="1" fill="hold">
                                          <p:stCondLst>
                                            <p:cond delay="0"/>
                                          </p:stCondLst>
                                        </p:cTn>
                                        <p:tgtEl>
                                          <p:spTgt spid="22534">
                                            <p:txEl>
                                              <p:pRg st="0" end="0"/>
                                            </p:txEl>
                                          </p:spTgt>
                                        </p:tgtEl>
                                        <p:attrNameLst>
                                          <p:attrName>style.visibility</p:attrName>
                                        </p:attrNameLst>
                                      </p:cBhvr>
                                      <p:to>
                                        <p:strVal val="visible"/>
                                      </p:to>
                                    </p:set>
                                    <p:animEffect transition="in" filter="wipe(up)">
                                      <p:cBhvr>
                                        <p:cTn id="19" dur="500"/>
                                        <p:tgtEl>
                                          <p:spTgt spid="22534">
                                            <p:txEl>
                                              <p:pRg st="0" end="0"/>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nodeType="clickEffect">
                                  <p:stCondLst>
                                    <p:cond delay="0"/>
                                  </p:stCondLst>
                                  <p:childTnLst>
                                    <p:set>
                                      <p:cBhvr>
                                        <p:cTn id="23" dur="1" fill="hold">
                                          <p:stCondLst>
                                            <p:cond delay="0"/>
                                          </p:stCondLst>
                                        </p:cTn>
                                        <p:tgtEl>
                                          <p:spTgt spid="22531">
                                            <p:txEl>
                                              <p:pRg st="0" end="0"/>
                                            </p:txEl>
                                          </p:spTgt>
                                        </p:tgtEl>
                                        <p:attrNameLst>
                                          <p:attrName>style.visibility</p:attrName>
                                        </p:attrNameLst>
                                      </p:cBhvr>
                                      <p:to>
                                        <p:strVal val="visible"/>
                                      </p:to>
                                    </p:set>
                                    <p:animEffect transition="in" filter="wipe(left)">
                                      <p:cBhvr>
                                        <p:cTn id="24" dur="500"/>
                                        <p:tgtEl>
                                          <p:spTgt spid="22531">
                                            <p:txEl>
                                              <p:pRg st="0" end="0"/>
                                            </p:txEl>
                                          </p:spTgt>
                                        </p:tgtEl>
                                      </p:cBhvr>
                                    </p:animEffect>
                                  </p:childTnLst>
                                </p:cTn>
                              </p:par>
                              <p:par>
                                <p:cTn id="25" presetID="22" presetClass="entr" presetSubtype="8" fill="hold" nodeType="withEffect">
                                  <p:stCondLst>
                                    <p:cond delay="0"/>
                                  </p:stCondLst>
                                  <p:childTnLst>
                                    <p:set>
                                      <p:cBhvr>
                                        <p:cTn id="26" dur="1" fill="hold">
                                          <p:stCondLst>
                                            <p:cond delay="0"/>
                                          </p:stCondLst>
                                        </p:cTn>
                                        <p:tgtEl>
                                          <p:spTgt spid="22531">
                                            <p:txEl>
                                              <p:pRg st="1" end="1"/>
                                            </p:txEl>
                                          </p:spTgt>
                                        </p:tgtEl>
                                        <p:attrNameLst>
                                          <p:attrName>style.visibility</p:attrName>
                                        </p:attrNameLst>
                                      </p:cBhvr>
                                      <p:to>
                                        <p:strVal val="visible"/>
                                      </p:to>
                                    </p:set>
                                    <p:animEffect transition="in" filter="wipe(left)">
                                      <p:cBhvr>
                                        <p:cTn id="27" dur="500"/>
                                        <p:tgtEl>
                                          <p:spTgt spid="2253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F500E-7460-2406-9C50-D92C530C0F84}"/>
              </a:ext>
            </a:extLst>
          </p:cNvPr>
          <p:cNvSpPr>
            <a:spLocks noGrp="1" noChangeArrowheads="1"/>
          </p:cNvSpPr>
          <p:nvPr>
            <p:ph type="title"/>
          </p:nvPr>
        </p:nvSpPr>
        <p:spPr>
          <a:xfrm>
            <a:off x="457200" y="0"/>
            <a:ext cx="8229600" cy="381000"/>
          </a:xfrm>
        </p:spPr>
        <p:txBody>
          <a:bodyPr/>
          <a:lstStyle/>
          <a:p>
            <a:r>
              <a:rPr lang="en-US" altLang="en-US" sz="3200" b="1"/>
              <a:t>Political Reforms</a:t>
            </a:r>
          </a:p>
        </p:txBody>
      </p:sp>
      <p:sp>
        <p:nvSpPr>
          <p:cNvPr id="3" name="Content Placeholder 2">
            <a:extLst>
              <a:ext uri="{FF2B5EF4-FFF2-40B4-BE49-F238E27FC236}">
                <a16:creationId xmlns:a16="http://schemas.microsoft.com/office/drawing/2014/main" id="{76E324AE-731F-ABD1-7E9E-9800AF7D9F36}"/>
              </a:ext>
            </a:extLst>
          </p:cNvPr>
          <p:cNvSpPr>
            <a:spLocks noGrp="1" noChangeArrowheads="1"/>
          </p:cNvSpPr>
          <p:nvPr>
            <p:ph idx="1"/>
          </p:nvPr>
        </p:nvSpPr>
        <p:spPr>
          <a:xfrm>
            <a:off x="152400" y="1371600"/>
            <a:ext cx="8839200" cy="5257800"/>
          </a:xfrm>
        </p:spPr>
        <p:txBody>
          <a:bodyPr/>
          <a:lstStyle/>
          <a:p>
            <a:r>
              <a:rPr lang="en-US" altLang="en-US" sz="2100">
                <a:solidFill>
                  <a:srgbClr val="FF0000"/>
                </a:solidFill>
              </a:rPr>
              <a:t>Secret Ballot </a:t>
            </a:r>
            <a:r>
              <a:rPr lang="en-US" altLang="en-US" sz="2100"/>
              <a:t>– to keep people from being intimidated or forced to vote a certain way.</a:t>
            </a:r>
          </a:p>
          <a:p>
            <a:r>
              <a:rPr lang="en-US" altLang="en-US" sz="2100">
                <a:solidFill>
                  <a:srgbClr val="FF0000"/>
                </a:solidFill>
              </a:rPr>
              <a:t>Initiative</a:t>
            </a:r>
            <a:r>
              <a:rPr lang="en-US" altLang="en-US" sz="2100"/>
              <a:t> – voters could introduce bills themselves. Procedure whereby a certain number of voters may, by petition, propose a law or constitutional amendment and have it submitted to the voters.</a:t>
            </a:r>
          </a:p>
          <a:p>
            <a:r>
              <a:rPr lang="en-US" altLang="en-US" sz="2100">
                <a:solidFill>
                  <a:srgbClr val="FF0000"/>
                </a:solidFill>
              </a:rPr>
              <a:t>Referendum</a:t>
            </a:r>
            <a:r>
              <a:rPr lang="en-US" altLang="en-US" sz="2100"/>
              <a:t> –Procedure for submitting to popular vote measures passed by the legislature or proposed amendments to a state constitution.</a:t>
            </a:r>
          </a:p>
          <a:p>
            <a:r>
              <a:rPr lang="en-US" altLang="en-US" sz="2100">
                <a:solidFill>
                  <a:srgbClr val="FF0000"/>
                </a:solidFill>
              </a:rPr>
              <a:t>Recall</a:t>
            </a:r>
            <a:r>
              <a:rPr lang="en-US" altLang="en-US" sz="2100"/>
              <a:t> – elected officials could be removed from office by voters in a special election before their term was up.</a:t>
            </a:r>
          </a:p>
          <a:p>
            <a:r>
              <a:rPr lang="en-US" altLang="en-US" sz="2100">
                <a:solidFill>
                  <a:srgbClr val="FF0000"/>
                </a:solidFill>
              </a:rPr>
              <a:t>Direct Election of Senators </a:t>
            </a:r>
            <a:r>
              <a:rPr lang="en-US" altLang="en-US" sz="2100"/>
              <a:t>– </a:t>
            </a:r>
            <a:r>
              <a:rPr lang="en-US" altLang="en-US" sz="2100" b="1">
                <a:solidFill>
                  <a:srgbClr val="0070C0"/>
                </a:solidFill>
              </a:rPr>
              <a:t>17</a:t>
            </a:r>
            <a:r>
              <a:rPr lang="en-US" altLang="en-US" sz="2100" b="1" baseline="30000">
                <a:solidFill>
                  <a:srgbClr val="0070C0"/>
                </a:solidFill>
              </a:rPr>
              <a:t>th</a:t>
            </a:r>
            <a:r>
              <a:rPr lang="en-US" altLang="en-US" sz="2100" b="1">
                <a:solidFill>
                  <a:srgbClr val="0070C0"/>
                </a:solidFill>
              </a:rPr>
              <a:t> Amendment (1913) </a:t>
            </a:r>
            <a:r>
              <a:rPr lang="en-US" altLang="en-US" sz="2100"/>
              <a:t>Senators are elected by the people of a state.</a:t>
            </a:r>
          </a:p>
          <a:p>
            <a:r>
              <a:rPr lang="en-US" altLang="en-US" sz="2100">
                <a:solidFill>
                  <a:srgbClr val="FF0000"/>
                </a:solidFill>
              </a:rPr>
              <a:t>Direct Primary</a:t>
            </a:r>
            <a:r>
              <a:rPr lang="en-US" altLang="en-US" sz="2100"/>
              <a:t>-An election in which voters choose candidates to run on a party's ticket in a subsequent election for public office.  Before this was done by the political machine.</a:t>
            </a:r>
          </a:p>
        </p:txBody>
      </p:sp>
      <p:sp>
        <p:nvSpPr>
          <p:cNvPr id="4" name="Text Box 4">
            <a:extLst>
              <a:ext uri="{FF2B5EF4-FFF2-40B4-BE49-F238E27FC236}">
                <a16:creationId xmlns:a16="http://schemas.microsoft.com/office/drawing/2014/main" id="{AC56EC0A-2D2D-3EDE-0F51-22012D8ED74E}"/>
              </a:ext>
            </a:extLst>
          </p:cNvPr>
          <p:cNvSpPr txBox="1">
            <a:spLocks/>
          </p:cNvSpPr>
          <p:nvPr/>
        </p:nvSpPr>
        <p:spPr bwMode="auto">
          <a:xfrm>
            <a:off x="304800" y="333375"/>
            <a:ext cx="8839200" cy="96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buFontTx/>
              <a:buNone/>
            </a:pPr>
            <a:r>
              <a:rPr lang="en-US" altLang="en-US" sz="2000" b="1"/>
              <a:t>To give  </a:t>
            </a:r>
            <a:r>
              <a:rPr lang="en-US" altLang="en-US" sz="2000" b="1" u="sng">
                <a:solidFill>
                  <a:srgbClr val="FF0000"/>
                </a:solidFill>
              </a:rPr>
              <a:t>people more power</a:t>
            </a:r>
            <a:r>
              <a:rPr lang="en-US" altLang="en-US" sz="2000" b="1">
                <a:solidFill>
                  <a:srgbClr val="FF0000"/>
                </a:solidFill>
              </a:rPr>
              <a:t>, a </a:t>
            </a:r>
            <a:r>
              <a:rPr lang="en-US" altLang="en-US" sz="2000" b="1" u="sng">
                <a:solidFill>
                  <a:srgbClr val="FF0000"/>
                </a:solidFill>
              </a:rPr>
              <a:t>direct voice</a:t>
            </a:r>
            <a:r>
              <a:rPr lang="en-US" altLang="en-US" sz="2000" b="1">
                <a:solidFill>
                  <a:srgbClr val="FF0000"/>
                </a:solidFill>
              </a:rPr>
              <a:t> in the government, and </a:t>
            </a:r>
            <a:r>
              <a:rPr lang="en-US" altLang="en-US" sz="2000" b="1" u="sng">
                <a:solidFill>
                  <a:srgbClr val="FF0000"/>
                </a:solidFill>
              </a:rPr>
              <a:t>make it more responsive</a:t>
            </a:r>
            <a:r>
              <a:rPr lang="en-US" altLang="en-US" sz="2000" b="1">
                <a:solidFill>
                  <a:srgbClr val="FF0000"/>
                </a:solidFill>
              </a:rPr>
              <a:t> to the people. Progressives passed several laws to increase voter </a:t>
            </a:r>
            <a:r>
              <a:rPr lang="en-US" altLang="en-US" sz="2000" b="1" u="sng">
                <a:solidFill>
                  <a:srgbClr val="FF0000"/>
                </a:solidFill>
              </a:rPr>
              <a:t>participation in government</a:t>
            </a:r>
            <a:r>
              <a:rPr lang="en-US" altLang="en-US" sz="2000"/>
              <a:t>.</a:t>
            </a:r>
          </a:p>
        </p:txBody>
      </p:sp>
      <p:sp>
        <p:nvSpPr>
          <p:cNvPr id="65541" name="Explosion: 14 Points 5">
            <a:extLst>
              <a:ext uri="{FF2B5EF4-FFF2-40B4-BE49-F238E27FC236}">
                <a16:creationId xmlns:a16="http://schemas.microsoft.com/office/drawing/2014/main" id="{76CD42BA-4C19-40C5-A73D-6A750B5517F6}"/>
              </a:ext>
            </a:extLst>
          </p:cNvPr>
          <p:cNvSpPr>
            <a:spLocks noChangeArrowheads="1"/>
          </p:cNvSpPr>
          <p:nvPr/>
        </p:nvSpPr>
        <p:spPr bwMode="auto">
          <a:xfrm>
            <a:off x="1371600" y="1828800"/>
            <a:ext cx="4343400" cy="3124200"/>
          </a:xfrm>
          <a:prstGeom prst="irregularSeal2">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en-US" altLang="en-US" sz="2400"/>
          </a:p>
        </p:txBody>
      </p:sp>
      <p:pic>
        <p:nvPicPr>
          <p:cNvPr id="6" name="Picture 5">
            <a:extLst>
              <a:ext uri="{FF2B5EF4-FFF2-40B4-BE49-F238E27FC236}">
                <a16:creationId xmlns:a16="http://schemas.microsoft.com/office/drawing/2014/main" id="{EA24A6CB-2960-0790-E24E-9D830561353A}"/>
              </a:ext>
            </a:extLst>
          </p:cNvPr>
          <p:cNvPicPr>
            <a:picLocks noChangeAspect="1" noChangeArrowheads="1"/>
          </p:cNvPicPr>
          <p:nvPr/>
        </p:nvPicPr>
        <p:blipFill>
          <a:blip r:embed="rId2">
            <a:alphaModFix/>
            <a:extLst>
              <a:ext uri="{28A0092B-C50C-407E-A947-70E740481C1C}">
                <a14:useLocalDpi xmlns:a14="http://schemas.microsoft.com/office/drawing/2010/main" val="0"/>
              </a:ext>
            </a:extLst>
          </a:blip>
          <a:srcRect/>
          <a:stretch>
            <a:fillRect/>
          </a:stretch>
        </p:blipFill>
        <p:spPr bwMode="auto">
          <a:xfrm>
            <a:off x="5549900" y="1033463"/>
            <a:ext cx="3398838" cy="553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1E651F91-1665-EBB9-72F9-72076A5AC0F1}"/>
              </a:ext>
            </a:extLst>
          </p:cNvPr>
          <p:cNvSpPr txBox="1">
            <a:spLocks noChangeArrowheads="1"/>
          </p:cNvSpPr>
          <p:nvPr/>
        </p:nvSpPr>
        <p:spPr bwMode="auto">
          <a:xfrm>
            <a:off x="6496050" y="2514600"/>
            <a:ext cx="287655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3000" b="1"/>
              <a:t>Participatory</a:t>
            </a:r>
          </a:p>
        </p:txBody>
      </p:sp>
      <p:sp>
        <p:nvSpPr>
          <p:cNvPr id="9" name="TextBox 8">
            <a:extLst>
              <a:ext uri="{FF2B5EF4-FFF2-40B4-BE49-F238E27FC236}">
                <a16:creationId xmlns:a16="http://schemas.microsoft.com/office/drawing/2014/main" id="{5BC08132-A05A-117A-2B92-8B8B65B06747}"/>
              </a:ext>
            </a:extLst>
          </p:cNvPr>
          <p:cNvSpPr txBox="1">
            <a:spLocks noChangeArrowheads="1"/>
          </p:cNvSpPr>
          <p:nvPr/>
        </p:nvSpPr>
        <p:spPr bwMode="auto">
          <a:xfrm>
            <a:off x="5549900" y="3759200"/>
            <a:ext cx="3384550"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dirty="0">
                <a:solidFill>
                  <a:srgbClr val="002060"/>
                </a:solidFill>
                <a:latin typeface="Lato" panose="020F0502020204030203" pitchFamily="34" charset="0"/>
              </a:rPr>
              <a:t>is a model of democracy in which citizens have the power to decide directly on policy and politicians are responsible for implementing those policy decisions.</a:t>
            </a:r>
            <a:endParaRPr lang="en-US" altLang="en-US" sz="1800" b="1"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2000"/>
                                        <p:tgtEl>
                                          <p:spTgt spid="4"/>
                                        </p:tgtEl>
                                      </p:cBhvr>
                                    </p:animEffect>
                                  </p:childTnLst>
                                </p:cTn>
                              </p:par>
                            </p:childTnLst>
                          </p:cTn>
                        </p:par>
                        <p:par>
                          <p:cTn id="13" fill="hold" nodeType="afterGroup">
                            <p:stCondLst>
                              <p:cond delay="2500"/>
                            </p:stCondLst>
                            <p:childTnLst>
                              <p:par>
                                <p:cTn id="14" presetID="22" presetClass="entr" presetSubtype="8" fill="hold" nodeType="after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wipe(left)">
                                      <p:cBhvr>
                                        <p:cTn id="16" dur="2000"/>
                                        <p:tgtEl>
                                          <p:spTgt spid="3">
                                            <p:txEl>
                                              <p:pRg st="0" end="0"/>
                                            </p:txEl>
                                          </p:spTgt>
                                        </p:tgtEl>
                                      </p:cBhvr>
                                    </p:animEffect>
                                  </p:childTnLst>
                                </p:cTn>
                              </p:par>
                            </p:childTnLst>
                          </p:cTn>
                        </p:par>
                        <p:par>
                          <p:cTn id="17" fill="hold" nodeType="afterGroup">
                            <p:stCondLst>
                              <p:cond delay="4500"/>
                            </p:stCondLst>
                            <p:childTnLst>
                              <p:par>
                                <p:cTn id="18" presetID="22" presetClass="entr" presetSubtype="8" fill="hold" nodeType="afterEffect">
                                  <p:stCondLst>
                                    <p:cond delay="100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wipe(left)">
                                      <p:cBhvr>
                                        <p:cTn id="20" dur="2000"/>
                                        <p:tgtEl>
                                          <p:spTgt spid="3">
                                            <p:txEl>
                                              <p:pRg st="1" end="1"/>
                                            </p:txEl>
                                          </p:spTgt>
                                        </p:tgtEl>
                                      </p:cBhvr>
                                    </p:animEffect>
                                  </p:childTnLst>
                                </p:cTn>
                              </p:par>
                            </p:childTnLst>
                          </p:cTn>
                        </p:par>
                        <p:par>
                          <p:cTn id="21" fill="hold" nodeType="afterGroup">
                            <p:stCondLst>
                              <p:cond delay="7500"/>
                            </p:stCondLst>
                            <p:childTnLst>
                              <p:par>
                                <p:cTn id="22" presetID="22" presetClass="entr" presetSubtype="8" fill="hold" nodeType="afterEffect">
                                  <p:stCondLst>
                                    <p:cond delay="100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wipe(left)">
                                      <p:cBhvr>
                                        <p:cTn id="24" dur="2000"/>
                                        <p:tgtEl>
                                          <p:spTgt spid="3">
                                            <p:txEl>
                                              <p:pRg st="2" end="2"/>
                                            </p:txEl>
                                          </p:spTgt>
                                        </p:tgtEl>
                                      </p:cBhvr>
                                    </p:animEffect>
                                  </p:childTnLst>
                                </p:cTn>
                              </p:par>
                            </p:childTnLst>
                          </p:cTn>
                        </p:par>
                        <p:par>
                          <p:cTn id="25" fill="hold" nodeType="afterGroup">
                            <p:stCondLst>
                              <p:cond delay="10500"/>
                            </p:stCondLst>
                            <p:childTnLst>
                              <p:par>
                                <p:cTn id="26" presetID="22" presetClass="entr" presetSubtype="8" fill="hold" nodeType="afterEffect">
                                  <p:stCondLst>
                                    <p:cond delay="100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wipe(left)">
                                      <p:cBhvr>
                                        <p:cTn id="28" dur="2000"/>
                                        <p:tgtEl>
                                          <p:spTgt spid="3">
                                            <p:txEl>
                                              <p:pRg st="3" end="3"/>
                                            </p:txEl>
                                          </p:spTgt>
                                        </p:tgtEl>
                                      </p:cBhvr>
                                    </p:animEffect>
                                  </p:childTnLst>
                                </p:cTn>
                              </p:par>
                            </p:childTnLst>
                          </p:cTn>
                        </p:par>
                        <p:par>
                          <p:cTn id="29" fill="hold" nodeType="afterGroup">
                            <p:stCondLst>
                              <p:cond delay="13500"/>
                            </p:stCondLst>
                            <p:childTnLst>
                              <p:par>
                                <p:cTn id="30" presetID="22" presetClass="entr" presetSubtype="8" fill="hold" nodeType="afterEffect">
                                  <p:stCondLst>
                                    <p:cond delay="100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ipe(left)">
                                      <p:cBhvr>
                                        <p:cTn id="32" dur="2000"/>
                                        <p:tgtEl>
                                          <p:spTgt spid="3">
                                            <p:txEl>
                                              <p:pRg st="4" end="4"/>
                                            </p:txEl>
                                          </p:spTgt>
                                        </p:tgtEl>
                                      </p:cBhvr>
                                    </p:animEffect>
                                  </p:childTnLst>
                                </p:cTn>
                              </p:par>
                            </p:childTnLst>
                          </p:cTn>
                        </p:par>
                        <p:par>
                          <p:cTn id="33" fill="hold" nodeType="afterGroup">
                            <p:stCondLst>
                              <p:cond delay="16500"/>
                            </p:stCondLst>
                            <p:childTnLst>
                              <p:par>
                                <p:cTn id="34" presetID="22" presetClass="entr" presetSubtype="8" fill="hold" nodeType="afterEffect">
                                  <p:stCondLst>
                                    <p:cond delay="100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wipe(left)">
                                      <p:cBhvr>
                                        <p:cTn id="36" dur="2000"/>
                                        <p:tgtEl>
                                          <p:spTgt spid="3">
                                            <p:txEl>
                                              <p:pRg st="5" end="5"/>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42" presetClass="entr" presetSubtype="0"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1000"/>
                                        <p:tgtEl>
                                          <p:spTgt spid="6"/>
                                        </p:tgtEl>
                                      </p:cBhvr>
                                    </p:animEffect>
                                    <p:anim calcmode="lin" valueType="num">
                                      <p:cBhvr>
                                        <p:cTn id="42" dur="1000" fill="hold"/>
                                        <p:tgtEl>
                                          <p:spTgt spid="6"/>
                                        </p:tgtEl>
                                        <p:attrNameLst>
                                          <p:attrName>ppt_x</p:attrName>
                                        </p:attrNameLst>
                                      </p:cBhvr>
                                      <p:tavLst>
                                        <p:tav tm="0">
                                          <p:val>
                                            <p:strVal val="#ppt_x"/>
                                          </p:val>
                                        </p:tav>
                                        <p:tav tm="100000">
                                          <p:val>
                                            <p:strVal val="#ppt_x"/>
                                          </p:val>
                                        </p:tav>
                                      </p:tavLst>
                                    </p:anim>
                                    <p:anim calcmode="lin" valueType="num">
                                      <p:cBhvr>
                                        <p:cTn id="4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1000"/>
                                        <p:tgtEl>
                                          <p:spTgt spid="8"/>
                                        </p:tgtEl>
                                      </p:cBhvr>
                                    </p:animEffect>
                                    <p:anim calcmode="lin" valueType="num">
                                      <p:cBhvr>
                                        <p:cTn id="49" dur="1000" fill="hold"/>
                                        <p:tgtEl>
                                          <p:spTgt spid="8"/>
                                        </p:tgtEl>
                                        <p:attrNameLst>
                                          <p:attrName>ppt_x</p:attrName>
                                        </p:attrNameLst>
                                      </p:cBhvr>
                                      <p:tavLst>
                                        <p:tav tm="0">
                                          <p:val>
                                            <p:strVal val="#ppt_x"/>
                                          </p:val>
                                        </p:tav>
                                        <p:tav tm="100000">
                                          <p:val>
                                            <p:strVal val="#ppt_x"/>
                                          </p:val>
                                        </p:tav>
                                      </p:tavLst>
                                    </p:anim>
                                    <p:anim calcmode="lin" valueType="num">
                                      <p:cBhvr>
                                        <p:cTn id="5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1000"/>
                                        <p:tgtEl>
                                          <p:spTgt spid="9"/>
                                        </p:tgtEl>
                                      </p:cBhvr>
                                    </p:animEffect>
                                    <p:anim calcmode="lin" valueType="num">
                                      <p:cBhvr>
                                        <p:cTn id="56" dur="1000" fill="hold"/>
                                        <p:tgtEl>
                                          <p:spTgt spid="9"/>
                                        </p:tgtEl>
                                        <p:attrNameLst>
                                          <p:attrName>ppt_x</p:attrName>
                                        </p:attrNameLst>
                                      </p:cBhvr>
                                      <p:tavLst>
                                        <p:tav tm="0">
                                          <p:val>
                                            <p:strVal val="#ppt_x"/>
                                          </p:val>
                                        </p:tav>
                                        <p:tav tm="100000">
                                          <p:val>
                                            <p:strVal val="#ppt_x"/>
                                          </p:val>
                                        </p:tav>
                                      </p:tavLst>
                                    </p:anim>
                                    <p:anim calcmode="lin" valueType="num">
                                      <p:cBhvr>
                                        <p:cTn id="5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4" grpId="0" autoUpdateAnimBg="0"/>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5FB02031-B7F4-3E21-7CD6-934D5B0223AB}"/>
              </a:ext>
            </a:extLst>
          </p:cNvPr>
          <p:cNvSpPr>
            <a:spLocks noGrp="1" noChangeArrowheads="1"/>
          </p:cNvSpPr>
          <p:nvPr>
            <p:ph type="title"/>
          </p:nvPr>
        </p:nvSpPr>
        <p:spPr>
          <a:xfrm>
            <a:off x="0" y="33338"/>
            <a:ext cx="7029450" cy="658812"/>
          </a:xfrm>
        </p:spPr>
        <p:txBody>
          <a:bodyPr/>
          <a:lstStyle/>
          <a:p>
            <a:r>
              <a:rPr lang="en-US" altLang="en-US" sz="3200" b="1"/>
              <a:t>Populism to Progressivism</a:t>
            </a:r>
            <a:br>
              <a:rPr lang="en-US" altLang="en-US" sz="3200"/>
            </a:br>
            <a:r>
              <a:rPr lang="en-US" altLang="en-US" sz="2400" b="1">
                <a:solidFill>
                  <a:srgbClr val="FF0000"/>
                </a:solidFill>
              </a:rPr>
              <a:t>The Legacy of Populism</a:t>
            </a:r>
          </a:p>
        </p:txBody>
      </p:sp>
      <p:sp>
        <p:nvSpPr>
          <p:cNvPr id="13315" name="Content Placeholder 2">
            <a:extLst>
              <a:ext uri="{FF2B5EF4-FFF2-40B4-BE49-F238E27FC236}">
                <a16:creationId xmlns:a16="http://schemas.microsoft.com/office/drawing/2014/main" id="{635EAA23-8C0F-A245-7F47-E2F81C4EF732}"/>
              </a:ext>
            </a:extLst>
          </p:cNvPr>
          <p:cNvSpPr>
            <a:spLocks noGrp="1" noChangeArrowheads="1"/>
          </p:cNvSpPr>
          <p:nvPr>
            <p:ph idx="1"/>
          </p:nvPr>
        </p:nvSpPr>
        <p:spPr>
          <a:xfrm>
            <a:off x="1588" y="763588"/>
            <a:ext cx="6246812" cy="5638800"/>
          </a:xfrm>
        </p:spPr>
        <p:txBody>
          <a:bodyPr/>
          <a:lstStyle/>
          <a:p>
            <a:r>
              <a:rPr lang="en-US" altLang="en-US" sz="2400" dirty="0"/>
              <a:t>Many people believed we were making progress in improving society, but…</a:t>
            </a:r>
          </a:p>
          <a:p>
            <a:r>
              <a:rPr lang="en-US" altLang="en-US" sz="2400" b="1" u="sng" dirty="0"/>
              <a:t>Industrialization</a:t>
            </a:r>
            <a:r>
              <a:rPr lang="en-US" altLang="en-US" sz="2400" dirty="0"/>
              <a:t> and </a:t>
            </a:r>
            <a:r>
              <a:rPr lang="en-US" altLang="en-US" sz="2400" b="1" u="sng" dirty="0"/>
              <a:t>Urbanization</a:t>
            </a:r>
            <a:r>
              <a:rPr lang="en-US" altLang="en-US" sz="2400" dirty="0"/>
              <a:t> had caused problems (poor schools, city slums, horrendous working conditions of the industrial laborers) in the American society.</a:t>
            </a:r>
          </a:p>
          <a:p>
            <a:r>
              <a:rPr lang="en-US" altLang="en-US" sz="2400" dirty="0"/>
              <a:t>People could improve society by relying on </a:t>
            </a:r>
            <a:r>
              <a:rPr lang="en-US" altLang="en-US" sz="2400" b="1" dirty="0"/>
              <a:t>science </a:t>
            </a:r>
            <a:r>
              <a:rPr lang="en-US" altLang="en-US" sz="2400" dirty="0"/>
              <a:t>and </a:t>
            </a:r>
            <a:r>
              <a:rPr lang="en-US" altLang="en-US" sz="2400" b="1" dirty="0"/>
              <a:t>knowledge </a:t>
            </a:r>
            <a:r>
              <a:rPr lang="en-US" altLang="en-US" sz="2400" dirty="0"/>
              <a:t>and show </a:t>
            </a:r>
            <a:r>
              <a:rPr lang="en-US" altLang="en-US" sz="2400" b="1" dirty="0"/>
              <a:t>PROGRESS</a:t>
            </a:r>
          </a:p>
          <a:p>
            <a:r>
              <a:rPr lang="en-US" altLang="en-US" sz="2400" b="1" dirty="0"/>
              <a:t>Government </a:t>
            </a:r>
            <a:r>
              <a:rPr lang="en-US" altLang="en-US" sz="2400" dirty="0"/>
              <a:t>should fix these problems.</a:t>
            </a:r>
          </a:p>
          <a:p>
            <a:r>
              <a:rPr lang="en-US" altLang="en-US" sz="2400" dirty="0"/>
              <a:t>But, Government had become corrupted by big business and political machines.</a:t>
            </a:r>
          </a:p>
          <a:p>
            <a:r>
              <a:rPr lang="en-US" altLang="en-US" sz="2400" dirty="0"/>
              <a:t>To achieve reform, the government itself had to be reformed.</a:t>
            </a:r>
          </a:p>
        </p:txBody>
      </p:sp>
      <p:pic>
        <p:nvPicPr>
          <p:cNvPr id="14340" name="Picture 5" descr="Image result for cartoon city buildings black and white">
            <a:extLst>
              <a:ext uri="{FF2B5EF4-FFF2-40B4-BE49-F238E27FC236}">
                <a16:creationId xmlns:a16="http://schemas.microsoft.com/office/drawing/2014/main" id="{A1860833-5F85-FD0B-56F5-958691103C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2190750"/>
            <a:ext cx="2611438"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1">
            <a:extLst>
              <a:ext uri="{FF2B5EF4-FFF2-40B4-BE49-F238E27FC236}">
                <a16:creationId xmlns:a16="http://schemas.microsoft.com/office/drawing/2014/main" id="{F711DD51-B217-8934-4E2E-8AE0C10BD1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263525"/>
            <a:ext cx="2292350" cy="172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3314"/>
                                        </p:tgtEl>
                                        <p:attrNameLst>
                                          <p:attrName>style.visibility</p:attrName>
                                        </p:attrNameLst>
                                      </p:cBhvr>
                                      <p:to>
                                        <p:strVal val="visible"/>
                                      </p:to>
                                    </p:set>
                                    <p:anim calcmode="lin" valueType="num">
                                      <p:cBhvr additive="base">
                                        <p:cTn id="7" dur="500" fill="hold"/>
                                        <p:tgtEl>
                                          <p:spTgt spid="13314"/>
                                        </p:tgtEl>
                                        <p:attrNameLst>
                                          <p:attrName>ppt_x</p:attrName>
                                        </p:attrNameLst>
                                      </p:cBhvr>
                                      <p:tavLst>
                                        <p:tav tm="0">
                                          <p:val>
                                            <p:strVal val="#ppt_x"/>
                                          </p:val>
                                        </p:tav>
                                        <p:tav tm="100000">
                                          <p:val>
                                            <p:strVal val="#ppt_x"/>
                                          </p:val>
                                        </p:tav>
                                      </p:tavLst>
                                    </p:anim>
                                    <p:anim calcmode="lin" valueType="num">
                                      <p:cBhvr additive="base">
                                        <p:cTn id="8" dur="500" fill="hold"/>
                                        <p:tgtEl>
                                          <p:spTgt spid="13314"/>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3315"/>
                                        </p:tgtEl>
                                        <p:attrNameLst>
                                          <p:attrName>style.visibility</p:attrName>
                                        </p:attrNameLst>
                                      </p:cBhvr>
                                      <p:to>
                                        <p:strVal val="visible"/>
                                      </p:to>
                                    </p:set>
                                    <p:animEffect transition="in" filter="wipe(left)">
                                      <p:cBhvr>
                                        <p:cTn id="12" dur="500"/>
                                        <p:tgtEl>
                                          <p:spTgt spid="133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autoUpdateAnimBg="0"/>
      <p:bldP spid="13315"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a:extLst>
              <a:ext uri="{FF2B5EF4-FFF2-40B4-BE49-F238E27FC236}">
                <a16:creationId xmlns:a16="http://schemas.microsoft.com/office/drawing/2014/main" id="{5D3E68EA-D3CD-0858-0D44-A2C8BE600A0F}"/>
              </a:ext>
            </a:extLst>
          </p:cNvPr>
          <p:cNvSpPr>
            <a:spLocks noGrp="1" noChangeArrowheads="1"/>
          </p:cNvSpPr>
          <p:nvPr>
            <p:ph type="title"/>
          </p:nvPr>
        </p:nvSpPr>
        <p:spPr>
          <a:xfrm>
            <a:off x="17463" y="381000"/>
            <a:ext cx="2030412" cy="2590800"/>
          </a:xfrm>
        </p:spPr>
        <p:txBody>
          <a:bodyPr/>
          <a:lstStyle/>
          <a:p>
            <a:pPr algn="l"/>
            <a:r>
              <a:rPr lang="en-US" altLang="en-US" sz="1800"/>
              <a:t>The need for the </a:t>
            </a:r>
            <a:r>
              <a:rPr lang="en-US" altLang="en-US" sz="1800" b="1">
                <a:solidFill>
                  <a:srgbClr val="00B0F0"/>
                </a:solidFill>
              </a:rPr>
              <a:t>17</a:t>
            </a:r>
            <a:r>
              <a:rPr lang="en-US" altLang="en-US" sz="1800" b="1" baseline="30000">
                <a:solidFill>
                  <a:srgbClr val="00B0F0"/>
                </a:solidFill>
              </a:rPr>
              <a:t>th</a:t>
            </a:r>
            <a:r>
              <a:rPr lang="en-US" altLang="en-US" sz="1800" b="1">
                <a:solidFill>
                  <a:srgbClr val="00B0F0"/>
                </a:solidFill>
              </a:rPr>
              <a:t> amendment</a:t>
            </a:r>
            <a:r>
              <a:rPr lang="en-US" altLang="en-US" sz="1800"/>
              <a:t>.</a:t>
            </a:r>
            <a:br>
              <a:rPr lang="en-US" altLang="en-US" sz="1800"/>
            </a:br>
            <a:br>
              <a:rPr lang="en-US" altLang="en-US" sz="1800"/>
            </a:br>
            <a:r>
              <a:rPr lang="en-US" altLang="en-US" sz="1800"/>
              <a:t>Based on the message of the cartoon, why was direct popular elections of U.S. Senate needed?</a:t>
            </a:r>
          </a:p>
        </p:txBody>
      </p:sp>
      <p:pic>
        <p:nvPicPr>
          <p:cNvPr id="66563" name="Content Placeholder 4">
            <a:extLst>
              <a:ext uri="{FF2B5EF4-FFF2-40B4-BE49-F238E27FC236}">
                <a16:creationId xmlns:a16="http://schemas.microsoft.com/office/drawing/2014/main" id="{8D19D587-DEEF-10E9-AECD-FD4E27B904F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039938" y="0"/>
            <a:ext cx="5808662" cy="6865938"/>
          </a:xfrm>
        </p:spPr>
      </p:pic>
      <p:sp>
        <p:nvSpPr>
          <p:cNvPr id="4" name="Title 1">
            <a:extLst>
              <a:ext uri="{FF2B5EF4-FFF2-40B4-BE49-F238E27FC236}">
                <a16:creationId xmlns:a16="http://schemas.microsoft.com/office/drawing/2014/main" id="{4838F76C-10C8-218E-93F7-936DFA30B0BD}"/>
              </a:ext>
            </a:extLst>
          </p:cNvPr>
          <p:cNvSpPr txBox="1">
            <a:spLocks noChangeArrowheads="1"/>
          </p:cNvSpPr>
          <p:nvPr/>
        </p:nvSpPr>
        <p:spPr bwMode="auto">
          <a:xfrm>
            <a:off x="17463" y="3314700"/>
            <a:ext cx="2030412" cy="2590800"/>
          </a:xfrm>
          <a:prstGeom prst="rect">
            <a:avLst/>
          </a:prstGeom>
          <a:noFill/>
          <a:ln>
            <a:noFill/>
          </a:ln>
          <a:effec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defRPr/>
            </a:pPr>
            <a:r>
              <a:rPr lang="en-US" altLang="en-US" sz="1800" b="1" kern="0" dirty="0">
                <a:solidFill>
                  <a:srgbClr val="FF0000"/>
                </a:solidFill>
              </a:rPr>
              <a:t>Corruption</a:t>
            </a:r>
          </a:p>
          <a:p>
            <a:pPr algn="l">
              <a:defRPr/>
            </a:pPr>
            <a:endParaRPr lang="en-US" altLang="en-US" sz="1800" b="1" kern="0" dirty="0">
              <a:solidFill>
                <a:srgbClr val="FF0000"/>
              </a:solidFill>
            </a:endParaRPr>
          </a:p>
          <a:p>
            <a:pPr algn="l">
              <a:defRPr/>
            </a:pPr>
            <a:r>
              <a:rPr lang="en-US" altLang="en-US" sz="1800" b="1" kern="0" dirty="0">
                <a:solidFill>
                  <a:srgbClr val="FF0000"/>
                </a:solidFill>
              </a:rPr>
              <a:t>Senate NOT responsive to the people but to BIG BUSINESS</a:t>
            </a:r>
          </a:p>
        </p:txBody>
      </p:sp>
      <p:grpSp>
        <p:nvGrpSpPr>
          <p:cNvPr id="3" name="Group 2">
            <a:extLst>
              <a:ext uri="{FF2B5EF4-FFF2-40B4-BE49-F238E27FC236}">
                <a16:creationId xmlns:a16="http://schemas.microsoft.com/office/drawing/2014/main" id="{16BB43B7-6FDF-8ED8-7852-01C17249D437}"/>
              </a:ext>
            </a:extLst>
          </p:cNvPr>
          <p:cNvGrpSpPr>
            <a:grpSpLocks/>
          </p:cNvGrpSpPr>
          <p:nvPr/>
        </p:nvGrpSpPr>
        <p:grpSpPr bwMode="auto">
          <a:xfrm>
            <a:off x="-168275" y="1066800"/>
            <a:ext cx="9278938" cy="5410200"/>
            <a:chOff x="-135152" y="666333"/>
            <a:chExt cx="9279152" cy="5410200"/>
          </a:xfrm>
        </p:grpSpPr>
        <p:pic>
          <p:nvPicPr>
            <p:cNvPr id="66566" name="Content Placeholder 3">
              <a:extLst>
                <a:ext uri="{FF2B5EF4-FFF2-40B4-BE49-F238E27FC236}">
                  <a16:creationId xmlns:a16="http://schemas.microsoft.com/office/drawing/2014/main" id="{6BE9C6D4-4C66-B9A8-18D0-E2807C0FB68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0586" y="666333"/>
              <a:ext cx="9013414"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6567" name="Rectangle 1">
              <a:extLst>
                <a:ext uri="{FF2B5EF4-FFF2-40B4-BE49-F238E27FC236}">
                  <a16:creationId xmlns:a16="http://schemas.microsoft.com/office/drawing/2014/main" id="{6563EBE4-5BBD-2136-0CFB-69CF12B79BF7}"/>
                </a:ext>
              </a:extLst>
            </p:cNvPr>
            <p:cNvSpPr>
              <a:spLocks noChangeArrowheads="1"/>
            </p:cNvSpPr>
            <p:nvPr/>
          </p:nvSpPr>
          <p:spPr bwMode="auto">
            <a:xfrm rot="-1187939">
              <a:off x="-135152" y="1380845"/>
              <a:ext cx="423705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a:solidFill>
                    <a:srgbClr val="FF0000"/>
                  </a:solidFill>
                </a:rPr>
                <a:t>“The Bosses of the Senate”</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1" presetClass="exit" presetSubtype="0" fill="hold" nodeType="clickEffect">
                                  <p:stCondLst>
                                    <p:cond delay="0"/>
                                  </p:stCondLst>
                                  <p:childTnLst>
                                    <p:anim calcmode="lin" valueType="num">
                                      <p:cBhvr>
                                        <p:cTn id="20" dur="1000"/>
                                        <p:tgtEl>
                                          <p:spTgt spid="3"/>
                                        </p:tgtEl>
                                        <p:attrNameLst>
                                          <p:attrName>ppt_w</p:attrName>
                                        </p:attrNameLst>
                                      </p:cBhvr>
                                      <p:tavLst>
                                        <p:tav tm="0">
                                          <p:val>
                                            <p:strVal val="ppt_w"/>
                                          </p:val>
                                        </p:tav>
                                        <p:tav tm="100000">
                                          <p:val>
                                            <p:fltVal val="0"/>
                                          </p:val>
                                        </p:tav>
                                      </p:tavLst>
                                    </p:anim>
                                    <p:anim calcmode="lin" valueType="num">
                                      <p:cBhvr>
                                        <p:cTn id="21" dur="1000"/>
                                        <p:tgtEl>
                                          <p:spTgt spid="3"/>
                                        </p:tgtEl>
                                        <p:attrNameLst>
                                          <p:attrName>ppt_h</p:attrName>
                                        </p:attrNameLst>
                                      </p:cBhvr>
                                      <p:tavLst>
                                        <p:tav tm="0">
                                          <p:val>
                                            <p:strVal val="ppt_h"/>
                                          </p:val>
                                        </p:tav>
                                        <p:tav tm="100000">
                                          <p:val>
                                            <p:fltVal val="0"/>
                                          </p:val>
                                        </p:tav>
                                      </p:tavLst>
                                    </p:anim>
                                    <p:anim calcmode="lin" valueType="num">
                                      <p:cBhvr>
                                        <p:cTn id="22" dur="1000"/>
                                        <p:tgtEl>
                                          <p:spTgt spid="3"/>
                                        </p:tgtEl>
                                        <p:attrNameLst>
                                          <p:attrName>style.rotation</p:attrName>
                                        </p:attrNameLst>
                                      </p:cBhvr>
                                      <p:tavLst>
                                        <p:tav tm="0">
                                          <p:val>
                                            <p:fltVal val="0"/>
                                          </p:val>
                                        </p:tav>
                                        <p:tav tm="100000">
                                          <p:val>
                                            <p:fltVal val="90"/>
                                          </p:val>
                                        </p:tav>
                                      </p:tavLst>
                                    </p:anim>
                                    <p:animEffect transition="out" filter="fade">
                                      <p:cBhvr>
                                        <p:cTn id="23" dur="1000"/>
                                        <p:tgtEl>
                                          <p:spTgt spid="3"/>
                                        </p:tgtEl>
                                      </p:cBhvr>
                                    </p:animEffect>
                                    <p:set>
                                      <p:cBhvr>
                                        <p:cTn id="24"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33C5D96-02A3-F79E-324E-EA284FB3558E}"/>
              </a:ext>
            </a:extLst>
          </p:cNvPr>
          <p:cNvPicPr>
            <a:picLocks noChangeAspect="1" noChangeArrowheads="1"/>
          </p:cNvPicPr>
          <p:nvPr/>
        </p:nvPicPr>
        <p:blipFill>
          <a:blip r:embed="rId2">
            <a:alphaModFix amt="55000"/>
            <a:extLst>
              <a:ext uri="{28A0092B-C50C-407E-A947-70E740481C1C}">
                <a14:useLocalDpi xmlns:a14="http://schemas.microsoft.com/office/drawing/2010/main" val="0"/>
              </a:ext>
            </a:extLst>
          </a:blip>
          <a:srcRect/>
          <a:stretch>
            <a:fillRect/>
          </a:stretch>
        </p:blipFill>
        <p:spPr bwMode="auto">
          <a:xfrm>
            <a:off x="0" y="0"/>
            <a:ext cx="9144000" cy="678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DC3E5B4-69F9-3384-F656-61102486932A}"/>
              </a:ext>
            </a:extLst>
          </p:cNvPr>
          <p:cNvSpPr>
            <a:spLocks noGrp="1" noChangeArrowheads="1"/>
          </p:cNvSpPr>
          <p:nvPr>
            <p:ph type="title"/>
          </p:nvPr>
        </p:nvSpPr>
        <p:spPr>
          <a:xfrm>
            <a:off x="457200" y="0"/>
            <a:ext cx="8229600" cy="381000"/>
          </a:xfrm>
        </p:spPr>
        <p:txBody>
          <a:bodyPr/>
          <a:lstStyle/>
          <a:p>
            <a:r>
              <a:rPr lang="en-US" altLang="en-US" sz="3200" b="1">
                <a:latin typeface="Georgia" panose="02040502050405020303" pitchFamily="18" charset="0"/>
              </a:rPr>
              <a:t>Political Reforms</a:t>
            </a:r>
          </a:p>
        </p:txBody>
      </p:sp>
      <p:sp>
        <p:nvSpPr>
          <p:cNvPr id="67588" name="Explosion: 14 Points 5">
            <a:extLst>
              <a:ext uri="{FF2B5EF4-FFF2-40B4-BE49-F238E27FC236}">
                <a16:creationId xmlns:a16="http://schemas.microsoft.com/office/drawing/2014/main" id="{F4101F5E-3889-5316-1B5B-E53D7531AB23}"/>
              </a:ext>
            </a:extLst>
          </p:cNvPr>
          <p:cNvSpPr>
            <a:spLocks noChangeArrowheads="1"/>
          </p:cNvSpPr>
          <p:nvPr/>
        </p:nvSpPr>
        <p:spPr bwMode="auto">
          <a:xfrm>
            <a:off x="1371600" y="1828800"/>
            <a:ext cx="4343400" cy="3124200"/>
          </a:xfrm>
          <a:prstGeom prst="irregularSeal2">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en-US" altLang="en-US" sz="2400"/>
          </a:p>
        </p:txBody>
      </p:sp>
      <p:sp>
        <p:nvSpPr>
          <p:cNvPr id="67589" name="Rectangle 2">
            <a:extLst>
              <a:ext uri="{FF2B5EF4-FFF2-40B4-BE49-F238E27FC236}">
                <a16:creationId xmlns:a16="http://schemas.microsoft.com/office/drawing/2014/main" id="{0609D5D4-CCFF-491B-794F-42F273C8FEC8}"/>
              </a:ext>
            </a:extLst>
          </p:cNvPr>
          <p:cNvSpPr>
            <a:spLocks noChangeArrowheads="1"/>
          </p:cNvSpPr>
          <p:nvPr/>
        </p:nvSpPr>
        <p:spPr bwMode="auto">
          <a:xfrm>
            <a:off x="1524000" y="1143000"/>
            <a:ext cx="5638800" cy="838200"/>
          </a:xfrm>
          <a:prstGeom prst="rect">
            <a:avLst/>
          </a:prstGeom>
          <a:noFill/>
          <a:ln w="76200" cmpd="tri">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p>
        </p:txBody>
      </p:sp>
      <p:sp>
        <p:nvSpPr>
          <p:cNvPr id="11" name="Text Box 3">
            <a:extLst>
              <a:ext uri="{FF2B5EF4-FFF2-40B4-BE49-F238E27FC236}">
                <a16:creationId xmlns:a16="http://schemas.microsoft.com/office/drawing/2014/main" id="{EA7AAD1B-EA34-24EE-EA28-EA63291A9401}"/>
              </a:ext>
            </a:extLst>
          </p:cNvPr>
          <p:cNvSpPr txBox="1">
            <a:spLocks noChangeArrowheads="1"/>
          </p:cNvSpPr>
          <p:nvPr/>
        </p:nvSpPr>
        <p:spPr bwMode="auto">
          <a:xfrm>
            <a:off x="1600200" y="1206500"/>
            <a:ext cx="5486400" cy="676275"/>
          </a:xfrm>
          <a:prstGeom prst="rect">
            <a:avLst/>
          </a:prstGeom>
          <a:noFill/>
          <a:ln>
            <a:noFill/>
          </a:ln>
          <a:effectLst/>
        </p:spPr>
        <p:txBody>
          <a:bodyPr>
            <a:spAutoFit/>
          </a:bodyPr>
          <a:lstStyle/>
          <a:p>
            <a:pPr algn="ctr">
              <a:lnSpc>
                <a:spcPct val="80000"/>
              </a:lnSpc>
              <a:spcBef>
                <a:spcPct val="50000"/>
              </a:spcBef>
              <a:defRPr/>
            </a:pPr>
            <a:r>
              <a:rPr lang="en-US" altLang="en-US" b="1" u="sng">
                <a:solidFill>
                  <a:srgbClr val="660066"/>
                </a:solidFill>
                <a:effectLst>
                  <a:outerShdw blurRad="38100" dist="38100" dir="2700000" algn="tl">
                    <a:srgbClr val="000000"/>
                  </a:outerShdw>
                </a:effectLst>
                <a:latin typeface="Times New Roman" panose="02020603050405020304" pitchFamily="18" charset="0"/>
              </a:rPr>
              <a:t>Caucus</a:t>
            </a:r>
            <a:r>
              <a:rPr lang="en-US" altLang="en-US" b="1">
                <a:latin typeface="Times New Roman" panose="02020603050405020304" pitchFamily="18" charset="0"/>
              </a:rPr>
              <a:t>---small group of individuals who would choose a candidate</a:t>
            </a:r>
            <a:endParaRPr lang="en-US" altLang="en-US">
              <a:latin typeface="Times New Roman" panose="02020603050405020304" pitchFamily="18" charset="0"/>
            </a:endParaRPr>
          </a:p>
        </p:txBody>
      </p:sp>
      <p:sp>
        <p:nvSpPr>
          <p:cNvPr id="67591" name="Rectangle 4">
            <a:extLst>
              <a:ext uri="{FF2B5EF4-FFF2-40B4-BE49-F238E27FC236}">
                <a16:creationId xmlns:a16="http://schemas.microsoft.com/office/drawing/2014/main" id="{B1FE8700-25FC-2C49-FF98-C5B2496C2B75}"/>
              </a:ext>
            </a:extLst>
          </p:cNvPr>
          <p:cNvSpPr>
            <a:spLocks noChangeArrowheads="1"/>
          </p:cNvSpPr>
          <p:nvPr/>
        </p:nvSpPr>
        <p:spPr bwMode="auto">
          <a:xfrm>
            <a:off x="1524000" y="2514600"/>
            <a:ext cx="5638800" cy="990600"/>
          </a:xfrm>
          <a:prstGeom prst="rect">
            <a:avLst/>
          </a:prstGeom>
          <a:noFill/>
          <a:ln w="76200" cmpd="tri">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p>
        </p:txBody>
      </p:sp>
      <p:sp>
        <p:nvSpPr>
          <p:cNvPr id="13" name="Text Box 5">
            <a:extLst>
              <a:ext uri="{FF2B5EF4-FFF2-40B4-BE49-F238E27FC236}">
                <a16:creationId xmlns:a16="http://schemas.microsoft.com/office/drawing/2014/main" id="{D3B64D8E-8CBE-4680-1475-B30213985AB8}"/>
              </a:ext>
            </a:extLst>
          </p:cNvPr>
          <p:cNvSpPr txBox="1">
            <a:spLocks noChangeArrowheads="1"/>
          </p:cNvSpPr>
          <p:nvPr/>
        </p:nvSpPr>
        <p:spPr bwMode="auto">
          <a:xfrm>
            <a:off x="1600200" y="2590800"/>
            <a:ext cx="5410200" cy="676275"/>
          </a:xfrm>
          <a:prstGeom prst="rect">
            <a:avLst/>
          </a:prstGeom>
          <a:noFill/>
          <a:ln>
            <a:noFill/>
          </a:ln>
          <a:effectLst/>
        </p:spPr>
        <p:txBody>
          <a:bodyPr>
            <a:spAutoFit/>
          </a:bodyPr>
          <a:lstStyle/>
          <a:p>
            <a:pPr algn="ctr">
              <a:lnSpc>
                <a:spcPct val="80000"/>
              </a:lnSpc>
              <a:spcBef>
                <a:spcPct val="50000"/>
              </a:spcBef>
              <a:defRPr/>
            </a:pPr>
            <a:r>
              <a:rPr lang="en-US" altLang="en-US" b="1" u="sng">
                <a:solidFill>
                  <a:srgbClr val="0000CC"/>
                </a:solidFill>
                <a:effectLst>
                  <a:outerShdw blurRad="38100" dist="38100" dir="2700000" algn="tl">
                    <a:srgbClr val="000000"/>
                  </a:outerShdw>
                </a:effectLst>
                <a:latin typeface="Times New Roman" panose="02020603050405020304" pitchFamily="18" charset="0"/>
              </a:rPr>
              <a:t>Convention</a:t>
            </a:r>
            <a:r>
              <a:rPr lang="en-US" altLang="en-US" b="1">
                <a:latin typeface="Times New Roman" panose="02020603050405020304" pitchFamily="18" charset="0"/>
              </a:rPr>
              <a:t>---members from the political parties nominate a candidate</a:t>
            </a:r>
            <a:endParaRPr lang="en-US" altLang="en-US">
              <a:latin typeface="Times New Roman" panose="02020603050405020304" pitchFamily="18" charset="0"/>
            </a:endParaRPr>
          </a:p>
        </p:txBody>
      </p:sp>
      <p:sp>
        <p:nvSpPr>
          <p:cNvPr id="67593" name="Rectangle 6">
            <a:extLst>
              <a:ext uri="{FF2B5EF4-FFF2-40B4-BE49-F238E27FC236}">
                <a16:creationId xmlns:a16="http://schemas.microsoft.com/office/drawing/2014/main" id="{5C4A8CD9-064F-7A5E-A045-2708D534A7B0}"/>
              </a:ext>
            </a:extLst>
          </p:cNvPr>
          <p:cNvSpPr>
            <a:spLocks noChangeArrowheads="1"/>
          </p:cNvSpPr>
          <p:nvPr/>
        </p:nvSpPr>
        <p:spPr bwMode="auto">
          <a:xfrm>
            <a:off x="1524000" y="4191000"/>
            <a:ext cx="5638800" cy="914400"/>
          </a:xfrm>
          <a:prstGeom prst="rect">
            <a:avLst/>
          </a:prstGeom>
          <a:noFill/>
          <a:ln w="76200" cmpd="tri">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p>
        </p:txBody>
      </p:sp>
      <p:sp>
        <p:nvSpPr>
          <p:cNvPr id="15" name="Text Box 7">
            <a:extLst>
              <a:ext uri="{FF2B5EF4-FFF2-40B4-BE49-F238E27FC236}">
                <a16:creationId xmlns:a16="http://schemas.microsoft.com/office/drawing/2014/main" id="{0ABF04C9-4A23-E708-D660-8A55EBE519CD}"/>
              </a:ext>
            </a:extLst>
          </p:cNvPr>
          <p:cNvSpPr txBox="1">
            <a:spLocks noChangeArrowheads="1"/>
          </p:cNvSpPr>
          <p:nvPr/>
        </p:nvSpPr>
        <p:spPr bwMode="auto">
          <a:xfrm>
            <a:off x="1600200" y="4254500"/>
            <a:ext cx="5486400" cy="676275"/>
          </a:xfrm>
          <a:prstGeom prst="rect">
            <a:avLst/>
          </a:prstGeom>
          <a:noFill/>
          <a:ln>
            <a:noFill/>
          </a:ln>
          <a:effectLst/>
        </p:spPr>
        <p:txBody>
          <a:bodyPr>
            <a:spAutoFit/>
          </a:bodyPr>
          <a:lstStyle/>
          <a:p>
            <a:pPr algn="ctr">
              <a:lnSpc>
                <a:spcPct val="80000"/>
              </a:lnSpc>
              <a:spcBef>
                <a:spcPct val="50000"/>
              </a:spcBef>
              <a:defRPr/>
            </a:pPr>
            <a:r>
              <a:rPr lang="en-US" altLang="en-US" b="1" u="sng">
                <a:solidFill>
                  <a:srgbClr val="A50021"/>
                </a:solidFill>
                <a:effectLst>
                  <a:outerShdw blurRad="38100" dist="38100" dir="2700000" algn="tl">
                    <a:srgbClr val="000000"/>
                  </a:outerShdw>
                </a:effectLst>
                <a:latin typeface="Times New Roman" panose="02020603050405020304" pitchFamily="18" charset="0"/>
              </a:rPr>
              <a:t>Direct Primary</a:t>
            </a:r>
            <a:r>
              <a:rPr lang="en-US" altLang="en-US" b="1">
                <a:solidFill>
                  <a:srgbClr val="A50021"/>
                </a:solidFill>
                <a:latin typeface="Times New Roman" panose="02020603050405020304" pitchFamily="18" charset="0"/>
              </a:rPr>
              <a:t>-</a:t>
            </a:r>
            <a:r>
              <a:rPr lang="en-US" altLang="en-US" b="1">
                <a:latin typeface="Times New Roman" panose="02020603050405020304" pitchFamily="18" charset="0"/>
              </a:rPr>
              <a:t>--allow registered voters to participate in choosing a candidate</a:t>
            </a:r>
          </a:p>
        </p:txBody>
      </p:sp>
      <p:sp>
        <p:nvSpPr>
          <p:cNvPr id="67595" name="AutoShape 8">
            <a:extLst>
              <a:ext uri="{FF2B5EF4-FFF2-40B4-BE49-F238E27FC236}">
                <a16:creationId xmlns:a16="http://schemas.microsoft.com/office/drawing/2014/main" id="{96A13B7E-BAA2-BC09-0931-F9DC69F6B02B}"/>
              </a:ext>
            </a:extLst>
          </p:cNvPr>
          <p:cNvSpPr>
            <a:spLocks noChangeArrowheads="1"/>
          </p:cNvSpPr>
          <p:nvPr/>
        </p:nvSpPr>
        <p:spPr bwMode="auto">
          <a:xfrm>
            <a:off x="533400" y="1295400"/>
            <a:ext cx="838200" cy="1828800"/>
          </a:xfrm>
          <a:prstGeom prst="curvedRightArrow">
            <a:avLst>
              <a:gd name="adj1" fmla="val 43636"/>
              <a:gd name="adj2" fmla="val 87273"/>
              <a:gd name="adj3" fmla="val 33333"/>
            </a:avLst>
          </a:prstGeom>
          <a:solidFill>
            <a:srgbClr val="FF9933"/>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p>
        </p:txBody>
      </p:sp>
      <p:sp>
        <p:nvSpPr>
          <p:cNvPr id="67596" name="AutoShape 9">
            <a:extLst>
              <a:ext uri="{FF2B5EF4-FFF2-40B4-BE49-F238E27FC236}">
                <a16:creationId xmlns:a16="http://schemas.microsoft.com/office/drawing/2014/main" id="{72464521-81C0-4A5D-EBAC-881E917C85DF}"/>
              </a:ext>
            </a:extLst>
          </p:cNvPr>
          <p:cNvSpPr>
            <a:spLocks noChangeArrowheads="1"/>
          </p:cNvSpPr>
          <p:nvPr/>
        </p:nvSpPr>
        <p:spPr bwMode="auto">
          <a:xfrm>
            <a:off x="7315200" y="2819400"/>
            <a:ext cx="1371600" cy="2057400"/>
          </a:xfrm>
          <a:prstGeom prst="curvedLeftArrow">
            <a:avLst>
              <a:gd name="adj1" fmla="val 30000"/>
              <a:gd name="adj2" fmla="val 60000"/>
              <a:gd name="adj3" fmla="val 33333"/>
            </a:avLst>
          </a:prstGeom>
          <a:gradFill rotWithShape="0">
            <a:gsLst>
              <a:gs pos="0">
                <a:srgbClr val="FFF200"/>
              </a:gs>
              <a:gs pos="45000">
                <a:srgbClr val="FF7A00"/>
              </a:gs>
              <a:gs pos="70000">
                <a:srgbClr val="FF0300"/>
              </a:gs>
              <a:gs pos="100000">
                <a:srgbClr val="4D0808"/>
              </a:gs>
            </a:gsLst>
            <a:path path="rect">
              <a:fillToRect l="50000" t="50000" r="50000" b="50000"/>
            </a:path>
          </a:gra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p>
        </p:txBody>
      </p:sp>
      <p:sp>
        <p:nvSpPr>
          <p:cNvPr id="18" name="Text Box 10">
            <a:extLst>
              <a:ext uri="{FF2B5EF4-FFF2-40B4-BE49-F238E27FC236}">
                <a16:creationId xmlns:a16="http://schemas.microsoft.com/office/drawing/2014/main" id="{45A9A9FA-B3E5-5974-4AEA-87705984D40E}"/>
              </a:ext>
            </a:extLst>
          </p:cNvPr>
          <p:cNvSpPr txBox="1">
            <a:spLocks noChangeArrowheads="1"/>
          </p:cNvSpPr>
          <p:nvPr/>
        </p:nvSpPr>
        <p:spPr bwMode="auto">
          <a:xfrm>
            <a:off x="0" y="5257800"/>
            <a:ext cx="8991600" cy="1546225"/>
          </a:xfrm>
          <a:prstGeom prst="rect">
            <a:avLst/>
          </a:prstGeom>
          <a:noFill/>
          <a:ln>
            <a:noFill/>
          </a:ln>
          <a:effectLst/>
        </p:spPr>
        <p:txBody>
          <a:bodyPr>
            <a:spAutoFit/>
          </a:bodyPr>
          <a:lstStyle/>
          <a:p>
            <a:pPr algn="ctr">
              <a:lnSpc>
                <a:spcPct val="85000"/>
              </a:lnSpc>
              <a:spcBef>
                <a:spcPct val="50000"/>
              </a:spcBef>
              <a:defRPr/>
            </a:pPr>
            <a:r>
              <a:rPr lang="en-US" altLang="en-US" sz="2800" b="1" i="1">
                <a:effectLst>
                  <a:outerShdw blurRad="38100" dist="38100" dir="2700000" algn="tl">
                    <a:srgbClr val="FFFFFF"/>
                  </a:outerShdw>
                </a:effectLst>
                <a:latin typeface="Georgia" panose="02040502050405020303" pitchFamily="18" charset="0"/>
              </a:rPr>
              <a:t>Which of these nominating processes would be the most </a:t>
            </a:r>
            <a:r>
              <a:rPr lang="en-US" altLang="en-US" sz="2800" b="1" i="1" u="sng">
                <a:solidFill>
                  <a:srgbClr val="0000CC"/>
                </a:solidFill>
                <a:effectLst>
                  <a:outerShdw blurRad="38100" dist="38100" dir="2700000" algn="tl">
                    <a:srgbClr val="000000"/>
                  </a:outerShdw>
                </a:effectLst>
                <a:latin typeface="Georgia" panose="02040502050405020303" pitchFamily="18" charset="0"/>
              </a:rPr>
              <a:t>democratic way</a:t>
            </a:r>
            <a:r>
              <a:rPr lang="en-US" altLang="en-US" sz="2800" b="1" i="1">
                <a:effectLst>
                  <a:outerShdw blurRad="38100" dist="38100" dir="2700000" algn="tl">
                    <a:srgbClr val="FFFFFF"/>
                  </a:outerShdw>
                </a:effectLst>
                <a:latin typeface="Georgia" panose="02040502050405020303" pitchFamily="18" charset="0"/>
              </a:rPr>
              <a:t> to nominate candidates and narrow the field of candidates for the </a:t>
            </a:r>
            <a:r>
              <a:rPr lang="en-US" altLang="en-US" sz="2800" b="1" i="1" u="sng">
                <a:solidFill>
                  <a:srgbClr val="A50021"/>
                </a:solidFill>
                <a:effectLst>
                  <a:outerShdw blurRad="38100" dist="38100" dir="2700000" algn="tl">
                    <a:srgbClr val="000000"/>
                  </a:outerShdw>
                </a:effectLst>
                <a:latin typeface="Georgia" panose="02040502050405020303" pitchFamily="18" charset="0"/>
              </a:rPr>
              <a:t>general election</a:t>
            </a:r>
            <a:r>
              <a:rPr lang="en-US" altLang="en-US" sz="2800" b="1" i="1">
                <a:effectLst>
                  <a:outerShdw blurRad="38100" dist="38100" dir="2700000" algn="tl">
                    <a:srgbClr val="FFFFFF"/>
                  </a:outerShdw>
                </a:effectLst>
                <a:latin typeface="Georgia" panose="02040502050405020303" pitchFamily="18" charset="0"/>
              </a:rPr>
              <a:t>? </a:t>
            </a:r>
          </a:p>
        </p:txBody>
      </p:sp>
      <p:sp>
        <p:nvSpPr>
          <p:cNvPr id="19" name="Text Box 11">
            <a:extLst>
              <a:ext uri="{FF2B5EF4-FFF2-40B4-BE49-F238E27FC236}">
                <a16:creationId xmlns:a16="http://schemas.microsoft.com/office/drawing/2014/main" id="{624755A4-564B-DEB3-8F0D-BDC79218599A}"/>
              </a:ext>
            </a:extLst>
          </p:cNvPr>
          <p:cNvSpPr txBox="1">
            <a:spLocks noChangeArrowheads="1"/>
          </p:cNvSpPr>
          <p:nvPr/>
        </p:nvSpPr>
        <p:spPr bwMode="auto">
          <a:xfrm>
            <a:off x="3048000" y="485775"/>
            <a:ext cx="3114675" cy="701675"/>
          </a:xfrm>
          <a:prstGeom prst="rect">
            <a:avLst/>
          </a:prstGeom>
          <a:noFill/>
          <a:ln>
            <a:noFill/>
          </a:ln>
          <a:effectLst/>
        </p:spPr>
        <p:txBody>
          <a:bodyPr wrap="none">
            <a:spAutoFit/>
          </a:bodyPr>
          <a:lstStyle/>
          <a:p>
            <a:pPr>
              <a:defRPr/>
            </a:pPr>
            <a:r>
              <a:rPr lang="en-US" altLang="en-US" sz="4000" b="1" i="1" dirty="0">
                <a:effectLst>
                  <a:outerShdw blurRad="38100" dist="38100" dir="2700000" algn="tl">
                    <a:srgbClr val="FFFFFF"/>
                  </a:outerShdw>
                </a:effectLst>
                <a:latin typeface="Metro" pitchFamily="2" charset="0"/>
              </a:rPr>
              <a:t>1790 to 1828</a:t>
            </a:r>
            <a:endParaRPr lang="en-US" altLang="en-US" sz="2800" i="1" dirty="0">
              <a:latin typeface="Times New Roman" panose="02020603050405020304" pitchFamily="18" charset="0"/>
            </a:endParaRPr>
          </a:p>
        </p:txBody>
      </p:sp>
      <p:sp>
        <p:nvSpPr>
          <p:cNvPr id="20" name="Text Box 12">
            <a:extLst>
              <a:ext uri="{FF2B5EF4-FFF2-40B4-BE49-F238E27FC236}">
                <a16:creationId xmlns:a16="http://schemas.microsoft.com/office/drawing/2014/main" id="{6B825D2D-0376-C77B-EF4F-7B5E3B4F0143}"/>
              </a:ext>
            </a:extLst>
          </p:cNvPr>
          <p:cNvSpPr txBox="1">
            <a:spLocks noChangeArrowheads="1"/>
          </p:cNvSpPr>
          <p:nvPr/>
        </p:nvSpPr>
        <p:spPr bwMode="auto">
          <a:xfrm>
            <a:off x="1524000" y="1905000"/>
            <a:ext cx="5638800" cy="701675"/>
          </a:xfrm>
          <a:prstGeom prst="rect">
            <a:avLst/>
          </a:prstGeom>
          <a:noFill/>
          <a:ln>
            <a:noFill/>
          </a:ln>
          <a:effectLst/>
        </p:spPr>
        <p:txBody>
          <a:bodyPr>
            <a:spAutoFit/>
          </a:bodyPr>
          <a:lstStyle/>
          <a:p>
            <a:pPr algn="ctr">
              <a:spcBef>
                <a:spcPct val="50000"/>
              </a:spcBef>
              <a:defRPr/>
            </a:pPr>
            <a:r>
              <a:rPr lang="en-US" altLang="en-US" sz="4000" b="1" i="1">
                <a:effectLst>
                  <a:outerShdw blurRad="38100" dist="38100" dir="2700000" algn="tl">
                    <a:srgbClr val="FFFFFF"/>
                  </a:outerShdw>
                </a:effectLst>
                <a:latin typeface="Metro" pitchFamily="2" charset="0"/>
              </a:rPr>
              <a:t>1828 to 1900</a:t>
            </a:r>
            <a:endParaRPr lang="en-US" altLang="en-US" sz="2800">
              <a:latin typeface="Times New Roman" panose="02020603050405020304" pitchFamily="18" charset="0"/>
            </a:endParaRPr>
          </a:p>
        </p:txBody>
      </p:sp>
      <p:sp>
        <p:nvSpPr>
          <p:cNvPr id="21" name="Text Box 13">
            <a:extLst>
              <a:ext uri="{FF2B5EF4-FFF2-40B4-BE49-F238E27FC236}">
                <a16:creationId xmlns:a16="http://schemas.microsoft.com/office/drawing/2014/main" id="{4389229D-397D-75FE-0B51-6D424AB075F9}"/>
              </a:ext>
            </a:extLst>
          </p:cNvPr>
          <p:cNvSpPr txBox="1">
            <a:spLocks noChangeArrowheads="1"/>
          </p:cNvSpPr>
          <p:nvPr/>
        </p:nvSpPr>
        <p:spPr bwMode="auto">
          <a:xfrm>
            <a:off x="1524000" y="3505200"/>
            <a:ext cx="5638800" cy="701675"/>
          </a:xfrm>
          <a:prstGeom prst="rect">
            <a:avLst/>
          </a:prstGeom>
          <a:noFill/>
          <a:ln>
            <a:noFill/>
          </a:ln>
          <a:effectLst/>
        </p:spPr>
        <p:txBody>
          <a:bodyPr>
            <a:spAutoFit/>
          </a:bodyPr>
          <a:lstStyle/>
          <a:p>
            <a:pPr algn="ctr">
              <a:spcBef>
                <a:spcPct val="50000"/>
              </a:spcBef>
              <a:defRPr/>
            </a:pPr>
            <a:r>
              <a:rPr lang="en-US" altLang="en-US" sz="4000" b="1" i="1">
                <a:effectLst>
                  <a:outerShdw blurRad="38100" dist="38100" dir="2700000" algn="tl">
                    <a:srgbClr val="FFFFFF"/>
                  </a:outerShdw>
                </a:effectLst>
                <a:latin typeface="Metro" pitchFamily="2" charset="0"/>
              </a:rPr>
              <a:t>Current System Used</a:t>
            </a:r>
            <a:endParaRPr lang="en-US" altLang="en-US" sz="2800">
              <a:effectLst>
                <a:outerShdw blurRad="38100" dist="38100" dir="2700000" algn="tl">
                  <a:srgbClr val="FFFFFF"/>
                </a:outerShdw>
              </a:effectLst>
              <a:latin typeface="Times New Roman" panose="02020603050405020304" pitchFamily="18" charset="0"/>
            </a:endParaRPr>
          </a:p>
        </p:txBody>
      </p:sp>
      <p:sp>
        <p:nvSpPr>
          <p:cNvPr id="22" name="Rectangle 14">
            <a:extLst>
              <a:ext uri="{FF2B5EF4-FFF2-40B4-BE49-F238E27FC236}">
                <a16:creationId xmlns:a16="http://schemas.microsoft.com/office/drawing/2014/main" id="{7CA72DFB-1101-4963-85BC-FBC7DB984AA8}"/>
              </a:ext>
            </a:extLst>
          </p:cNvPr>
          <p:cNvSpPr txBox="1">
            <a:spLocks noChangeArrowheads="1"/>
          </p:cNvSpPr>
          <p:nvPr/>
        </p:nvSpPr>
        <p:spPr bwMode="auto">
          <a:xfrm>
            <a:off x="8153400" y="6248400"/>
            <a:ext cx="990600" cy="609600"/>
          </a:xfrm>
          <a:prstGeom prst="rect">
            <a:avLst/>
          </a:prstGeom>
          <a:noFill/>
          <a:ln>
            <a:noFill/>
          </a:ln>
          <a:effec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US" altLang="en-US" sz="900" kern="0"/>
              <a:t>electoral</a:t>
            </a:r>
            <a:endParaRPr lang="en-US" altLang="en-US" ker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2"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16"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p:cTn id="20" dur="500" fill="hold"/>
                                        <p:tgtEl>
                                          <p:spTgt spid="18"/>
                                        </p:tgtEl>
                                        <p:attrNameLst>
                                          <p:attrName>ppt_w</p:attrName>
                                        </p:attrNameLst>
                                      </p:cBhvr>
                                      <p:tavLst>
                                        <p:tav tm="0">
                                          <p:val>
                                            <p:fltVal val="0"/>
                                          </p:val>
                                        </p:tav>
                                        <p:tav tm="100000">
                                          <p:val>
                                            <p:strVal val="#ppt_w"/>
                                          </p:val>
                                        </p:tav>
                                      </p:tavLst>
                                    </p:anim>
                                    <p:anim calcmode="lin" valueType="num">
                                      <p:cBhvr>
                                        <p:cTn id="21" dur="500" fill="hold"/>
                                        <p:tgtEl>
                                          <p:spTgt spid="18"/>
                                        </p:tgtEl>
                                        <p:attrNameLst>
                                          <p:attrName>ppt_h</p:attrName>
                                        </p:attrNameLst>
                                      </p:cBhvr>
                                      <p:tavLst>
                                        <p:tav tm="0">
                                          <p:val>
                                            <p:fltVal val="0"/>
                                          </p:val>
                                        </p:tav>
                                        <p:tav tm="100000">
                                          <p:val>
                                            <p:strVal val="#ppt_h"/>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3" presetClass="entr" presetSubtype="16"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3" presetClass="entr" presetSubtype="16"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fltVal val="0"/>
                                          </p:val>
                                        </p:tav>
                                        <p:tav tm="100000">
                                          <p:val>
                                            <p:strVal val="#ppt_w"/>
                                          </p:val>
                                        </p:tav>
                                      </p:tavLst>
                                    </p:anim>
                                    <p:anim calcmode="lin" valueType="num">
                                      <p:cBhvr>
                                        <p:cTn id="33" dur="500" fill="hold"/>
                                        <p:tgtEl>
                                          <p:spTgt spid="13"/>
                                        </p:tgtEl>
                                        <p:attrNameLst>
                                          <p:attrName>ppt_h</p:attrName>
                                        </p:attrNameLst>
                                      </p:cBhvr>
                                      <p:tavLst>
                                        <p:tav tm="0">
                                          <p:val>
                                            <p:fltVal val="0"/>
                                          </p:val>
                                        </p:tav>
                                        <p:tav tm="100000">
                                          <p:val>
                                            <p:strVal val="#ppt_h"/>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3" presetClass="entr" presetSubtype="16"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p:cTn id="38" dur="500" fill="hold"/>
                                        <p:tgtEl>
                                          <p:spTgt spid="15"/>
                                        </p:tgtEl>
                                        <p:attrNameLst>
                                          <p:attrName>ppt_w</p:attrName>
                                        </p:attrNameLst>
                                      </p:cBhvr>
                                      <p:tavLst>
                                        <p:tav tm="0">
                                          <p:val>
                                            <p:fltVal val="0"/>
                                          </p:val>
                                        </p:tav>
                                        <p:tav tm="100000">
                                          <p:val>
                                            <p:strVal val="#ppt_w"/>
                                          </p:val>
                                        </p:tav>
                                      </p:tavLst>
                                    </p:anim>
                                    <p:anim calcmode="lin" valueType="num">
                                      <p:cBhvr>
                                        <p:cTn id="39" dur="500" fill="hold"/>
                                        <p:tgtEl>
                                          <p:spTgt spid="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11" grpId="0" autoUpdateAnimBg="0"/>
      <p:bldP spid="13" grpId="0" autoUpdateAnimBg="0"/>
      <p:bldP spid="15" grpId="0" autoUpdateAnimBg="0"/>
      <p:bldP spid="18" grpId="0"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a:extLst>
              <a:ext uri="{FF2B5EF4-FFF2-40B4-BE49-F238E27FC236}">
                <a16:creationId xmlns:a16="http://schemas.microsoft.com/office/drawing/2014/main" id="{E386EF6D-35FB-C1E7-0019-3B53E1A2BC76}"/>
              </a:ext>
            </a:extLst>
          </p:cNvPr>
          <p:cNvSpPr>
            <a:spLocks noGrp="1" noChangeArrowheads="1"/>
          </p:cNvSpPr>
          <p:nvPr>
            <p:ph type="title"/>
          </p:nvPr>
        </p:nvSpPr>
        <p:spPr>
          <a:xfrm>
            <a:off x="2057400" y="0"/>
            <a:ext cx="4343400" cy="457200"/>
          </a:xfrm>
        </p:spPr>
        <p:txBody>
          <a:bodyPr/>
          <a:lstStyle/>
          <a:p>
            <a:r>
              <a:rPr lang="en-US" altLang="en-US" sz="3200"/>
              <a:t>An EOC Moment</a:t>
            </a:r>
          </a:p>
        </p:txBody>
      </p:sp>
      <p:sp>
        <p:nvSpPr>
          <p:cNvPr id="68611" name="Rectangle 3">
            <a:extLst>
              <a:ext uri="{FF2B5EF4-FFF2-40B4-BE49-F238E27FC236}">
                <a16:creationId xmlns:a16="http://schemas.microsoft.com/office/drawing/2014/main" id="{469F6546-A1E9-6E58-FDF1-95FF94F496CF}"/>
              </a:ext>
            </a:extLst>
          </p:cNvPr>
          <p:cNvSpPr>
            <a:spLocks noChangeArrowheads="1"/>
          </p:cNvSpPr>
          <p:nvPr/>
        </p:nvSpPr>
        <p:spPr bwMode="auto">
          <a:xfrm>
            <a:off x="76200" y="430213"/>
            <a:ext cx="8991600"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b="1">
                <a:solidFill>
                  <a:srgbClr val="000000"/>
                </a:solidFill>
                <a:latin typeface="Times New Roman" panose="02020603050405020304" pitchFamily="18" charset="0"/>
              </a:rPr>
              <a:t>The direct election of Senators by a state’s population was a main agenda of </a:t>
            </a:r>
            <a:endParaRPr lang="en-US" altLang="en-US" sz="2000">
              <a:solidFill>
                <a:srgbClr val="000000"/>
              </a:solidFill>
              <a:latin typeface="Times New Roman" panose="02020603050405020304" pitchFamily="18" charset="0"/>
            </a:endParaRPr>
          </a:p>
          <a:p>
            <a:pPr>
              <a:spcBef>
                <a:spcPct val="0"/>
              </a:spcBef>
              <a:buFontTx/>
              <a:buNone/>
            </a:pPr>
            <a:r>
              <a:rPr lang="en-US" altLang="en-US" sz="2000" b="1">
                <a:solidFill>
                  <a:srgbClr val="000000"/>
                </a:solidFill>
                <a:latin typeface="Times New Roman" panose="02020603050405020304" pitchFamily="18" charset="0"/>
              </a:rPr>
              <a:t>A </a:t>
            </a:r>
            <a:r>
              <a:rPr lang="en-US" altLang="en-US" sz="2000">
                <a:solidFill>
                  <a:srgbClr val="000000"/>
                </a:solidFill>
                <a:latin typeface="Times New Roman" panose="02020603050405020304" pitchFamily="18" charset="0"/>
              </a:rPr>
              <a:t>business owners, who found it difficult to influence Senators elected by state legislatures </a:t>
            </a:r>
          </a:p>
          <a:p>
            <a:pPr>
              <a:spcBef>
                <a:spcPct val="0"/>
              </a:spcBef>
              <a:buFontTx/>
              <a:buNone/>
            </a:pPr>
            <a:r>
              <a:rPr lang="en-US" altLang="en-US" sz="2000" b="1">
                <a:solidFill>
                  <a:srgbClr val="000000"/>
                </a:solidFill>
                <a:latin typeface="Times New Roman" panose="02020603050405020304" pitchFamily="18" charset="0"/>
              </a:rPr>
              <a:t>B </a:t>
            </a:r>
            <a:r>
              <a:rPr lang="en-US" altLang="en-US" sz="2000">
                <a:solidFill>
                  <a:srgbClr val="000000"/>
                </a:solidFill>
                <a:latin typeface="Times New Roman" panose="02020603050405020304" pitchFamily="18" charset="0"/>
              </a:rPr>
              <a:t>progressives, who wanted to reform a Senate that didn’t answer directly to citizens </a:t>
            </a:r>
          </a:p>
          <a:p>
            <a:pPr>
              <a:spcBef>
                <a:spcPct val="0"/>
              </a:spcBef>
              <a:buFontTx/>
              <a:buNone/>
            </a:pPr>
            <a:r>
              <a:rPr lang="en-US" altLang="en-US" sz="2000" b="1">
                <a:solidFill>
                  <a:srgbClr val="000000"/>
                </a:solidFill>
                <a:latin typeface="Times New Roman" panose="02020603050405020304" pitchFamily="18" charset="0"/>
              </a:rPr>
              <a:t>C </a:t>
            </a:r>
            <a:r>
              <a:rPr lang="en-US" altLang="en-US" sz="2000">
                <a:solidFill>
                  <a:srgbClr val="000000"/>
                </a:solidFill>
                <a:latin typeface="Times New Roman" panose="02020603050405020304" pitchFamily="18" charset="0"/>
              </a:rPr>
              <a:t>governors, who by and large sought to wrest power away from the state legislatures </a:t>
            </a:r>
          </a:p>
          <a:p>
            <a:pPr>
              <a:spcBef>
                <a:spcPct val="0"/>
              </a:spcBef>
              <a:buFontTx/>
              <a:buNone/>
            </a:pPr>
            <a:r>
              <a:rPr lang="en-US" altLang="en-US" sz="2000" b="1">
                <a:solidFill>
                  <a:srgbClr val="000000"/>
                </a:solidFill>
                <a:latin typeface="Times New Roman" panose="02020603050405020304" pitchFamily="18" charset="0"/>
              </a:rPr>
              <a:t>D </a:t>
            </a:r>
            <a:r>
              <a:rPr lang="en-US" altLang="en-US" sz="2000">
                <a:solidFill>
                  <a:srgbClr val="000000"/>
                </a:solidFill>
                <a:latin typeface="Times New Roman" panose="02020603050405020304" pitchFamily="18" charset="0"/>
              </a:rPr>
              <a:t>conservatives, who wanted to separate the interaction of federal and state governments </a:t>
            </a:r>
          </a:p>
          <a:p>
            <a:pPr>
              <a:spcBef>
                <a:spcPct val="0"/>
              </a:spcBef>
              <a:buFontTx/>
              <a:buNone/>
            </a:pPr>
            <a:endParaRPr lang="en-US" altLang="en-US" sz="2000" b="1">
              <a:solidFill>
                <a:srgbClr val="000000"/>
              </a:solidFill>
              <a:latin typeface="Times New Roman" panose="02020603050405020304" pitchFamily="18" charset="0"/>
            </a:endParaRPr>
          </a:p>
          <a:p>
            <a:pPr>
              <a:spcBef>
                <a:spcPct val="0"/>
              </a:spcBef>
              <a:buFontTx/>
              <a:buNone/>
            </a:pPr>
            <a:endParaRPr lang="en-US" altLang="en-US" sz="2000" b="1">
              <a:solidFill>
                <a:srgbClr val="000000"/>
              </a:solidFill>
              <a:latin typeface="Times New Roman" panose="02020603050405020304" pitchFamily="18" charset="0"/>
            </a:endParaRPr>
          </a:p>
          <a:p>
            <a:pPr>
              <a:spcBef>
                <a:spcPct val="0"/>
              </a:spcBef>
              <a:buFontTx/>
              <a:buNone/>
            </a:pPr>
            <a:r>
              <a:rPr lang="en-US" altLang="en-US" sz="2000" b="1">
                <a:solidFill>
                  <a:srgbClr val="000000"/>
                </a:solidFill>
                <a:latin typeface="Times New Roman" panose="02020603050405020304" pitchFamily="18" charset="0"/>
              </a:rPr>
              <a:t>Why would a majority of poor people living in cities in the late 1890s and early 1900s be likely to support progressive leaders? </a:t>
            </a:r>
            <a:endParaRPr lang="en-US" altLang="en-US" sz="2000">
              <a:solidFill>
                <a:srgbClr val="000000"/>
              </a:solidFill>
              <a:latin typeface="Times New Roman" panose="02020603050405020304" pitchFamily="18" charset="0"/>
            </a:endParaRPr>
          </a:p>
          <a:p>
            <a:pPr>
              <a:spcBef>
                <a:spcPct val="0"/>
              </a:spcBef>
              <a:buFontTx/>
              <a:buNone/>
            </a:pPr>
            <a:r>
              <a:rPr lang="en-US" altLang="en-US" sz="2000" b="1">
                <a:solidFill>
                  <a:srgbClr val="000000"/>
                </a:solidFill>
                <a:latin typeface="Times New Roman" panose="02020603050405020304" pitchFamily="18" charset="0"/>
              </a:rPr>
              <a:t>A </a:t>
            </a:r>
            <a:r>
              <a:rPr lang="en-US" altLang="en-US" sz="2000">
                <a:solidFill>
                  <a:srgbClr val="000000"/>
                </a:solidFill>
                <a:latin typeface="Times New Roman" panose="02020603050405020304" pitchFamily="18" charset="0"/>
              </a:rPr>
              <a:t>Progressive leaders promised to get everyone a job and safe house by 1920. </a:t>
            </a:r>
          </a:p>
          <a:p>
            <a:pPr>
              <a:spcBef>
                <a:spcPct val="0"/>
              </a:spcBef>
              <a:buFontTx/>
              <a:buNone/>
            </a:pPr>
            <a:r>
              <a:rPr lang="en-US" altLang="en-US" sz="2000" b="1">
                <a:solidFill>
                  <a:srgbClr val="000000"/>
                </a:solidFill>
                <a:latin typeface="Times New Roman" panose="02020603050405020304" pitchFamily="18" charset="0"/>
              </a:rPr>
              <a:t>B </a:t>
            </a:r>
            <a:r>
              <a:rPr lang="en-US" altLang="en-US" sz="2000">
                <a:solidFill>
                  <a:srgbClr val="000000"/>
                </a:solidFill>
                <a:latin typeface="Times New Roman" panose="02020603050405020304" pitchFamily="18" charset="0"/>
              </a:rPr>
              <a:t>Almost all of the progressive leaders were poor, city dwellers with little education. </a:t>
            </a:r>
          </a:p>
          <a:p>
            <a:pPr>
              <a:spcBef>
                <a:spcPct val="0"/>
              </a:spcBef>
              <a:buFontTx/>
              <a:buNone/>
            </a:pPr>
            <a:r>
              <a:rPr lang="en-US" altLang="en-US" sz="2000" b="1">
                <a:solidFill>
                  <a:srgbClr val="000000"/>
                </a:solidFill>
                <a:latin typeface="Times New Roman" panose="02020603050405020304" pitchFamily="18" charset="0"/>
              </a:rPr>
              <a:t>C </a:t>
            </a:r>
            <a:r>
              <a:rPr lang="en-US" altLang="en-US" sz="2000">
                <a:solidFill>
                  <a:srgbClr val="000000"/>
                </a:solidFill>
                <a:latin typeface="Times New Roman" panose="02020603050405020304" pitchFamily="18" charset="0"/>
              </a:rPr>
              <a:t>Most progressives sought to resolve problems caused by industrialism and urbanization. </a:t>
            </a:r>
          </a:p>
          <a:p>
            <a:pPr>
              <a:spcBef>
                <a:spcPct val="0"/>
              </a:spcBef>
              <a:buFontTx/>
              <a:buNone/>
            </a:pPr>
            <a:r>
              <a:rPr lang="en-US" altLang="en-US" sz="2000" b="1">
                <a:solidFill>
                  <a:srgbClr val="000000"/>
                </a:solidFill>
                <a:latin typeface="Times New Roman" panose="02020603050405020304" pitchFamily="18" charset="0"/>
              </a:rPr>
              <a:t>D </a:t>
            </a:r>
            <a:r>
              <a:rPr lang="en-US" altLang="en-US" sz="2000">
                <a:solidFill>
                  <a:srgbClr val="000000"/>
                </a:solidFill>
                <a:latin typeface="Times New Roman" panose="02020603050405020304" pitchFamily="18" charset="0"/>
              </a:rPr>
              <a:t>Unlike politicians, progressives sought to resolve problems without using any government help. </a:t>
            </a:r>
            <a:endParaRPr lang="en-US" altLang="en-US" sz="2000"/>
          </a:p>
        </p:txBody>
      </p:sp>
      <p:sp>
        <p:nvSpPr>
          <p:cNvPr id="5" name="Oval 4">
            <a:extLst>
              <a:ext uri="{FF2B5EF4-FFF2-40B4-BE49-F238E27FC236}">
                <a16:creationId xmlns:a16="http://schemas.microsoft.com/office/drawing/2014/main" id="{87803F39-278B-08F8-B871-740A1DD1AE08}"/>
              </a:ext>
            </a:extLst>
          </p:cNvPr>
          <p:cNvSpPr/>
          <p:nvPr/>
        </p:nvSpPr>
        <p:spPr>
          <a:xfrm>
            <a:off x="71438" y="4419600"/>
            <a:ext cx="342900" cy="346075"/>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Oval 5">
            <a:extLst>
              <a:ext uri="{FF2B5EF4-FFF2-40B4-BE49-F238E27FC236}">
                <a16:creationId xmlns:a16="http://schemas.microsoft.com/office/drawing/2014/main" id="{6A78ACCB-3CFA-E4D6-724D-AC862CB29B43}"/>
              </a:ext>
            </a:extLst>
          </p:cNvPr>
          <p:cNvSpPr/>
          <p:nvPr/>
        </p:nvSpPr>
        <p:spPr>
          <a:xfrm>
            <a:off x="71438" y="1371600"/>
            <a:ext cx="342900" cy="346075"/>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80">
                                          <p:stCondLst>
                                            <p:cond delay="0"/>
                                          </p:stCondLst>
                                        </p:cTn>
                                        <p:tgtEl>
                                          <p:spTgt spid="5"/>
                                        </p:tgtEl>
                                      </p:cBhvr>
                                    </p:animEffect>
                                    <p:anim calcmode="lin" valueType="num">
                                      <p:cBhvr>
                                        <p:cTn id="1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0" dur="26">
                                          <p:stCondLst>
                                            <p:cond delay="650"/>
                                          </p:stCondLst>
                                        </p:cTn>
                                        <p:tgtEl>
                                          <p:spTgt spid="5"/>
                                        </p:tgtEl>
                                      </p:cBhvr>
                                      <p:to x="100000" y="60000"/>
                                    </p:animScale>
                                    <p:animScale>
                                      <p:cBhvr>
                                        <p:cTn id="21" dur="166" decel="50000">
                                          <p:stCondLst>
                                            <p:cond delay="676"/>
                                          </p:stCondLst>
                                        </p:cTn>
                                        <p:tgtEl>
                                          <p:spTgt spid="5"/>
                                        </p:tgtEl>
                                      </p:cBhvr>
                                      <p:to x="100000" y="100000"/>
                                    </p:animScale>
                                    <p:animScale>
                                      <p:cBhvr>
                                        <p:cTn id="22" dur="26">
                                          <p:stCondLst>
                                            <p:cond delay="1312"/>
                                          </p:stCondLst>
                                        </p:cTn>
                                        <p:tgtEl>
                                          <p:spTgt spid="5"/>
                                        </p:tgtEl>
                                      </p:cBhvr>
                                      <p:to x="100000" y="80000"/>
                                    </p:animScale>
                                    <p:animScale>
                                      <p:cBhvr>
                                        <p:cTn id="23" dur="166" decel="50000">
                                          <p:stCondLst>
                                            <p:cond delay="1338"/>
                                          </p:stCondLst>
                                        </p:cTn>
                                        <p:tgtEl>
                                          <p:spTgt spid="5"/>
                                        </p:tgtEl>
                                      </p:cBhvr>
                                      <p:to x="100000" y="100000"/>
                                    </p:animScale>
                                    <p:animScale>
                                      <p:cBhvr>
                                        <p:cTn id="24" dur="26">
                                          <p:stCondLst>
                                            <p:cond delay="1642"/>
                                          </p:stCondLst>
                                        </p:cTn>
                                        <p:tgtEl>
                                          <p:spTgt spid="5"/>
                                        </p:tgtEl>
                                      </p:cBhvr>
                                      <p:to x="100000" y="90000"/>
                                    </p:animScale>
                                    <p:animScale>
                                      <p:cBhvr>
                                        <p:cTn id="25" dur="166" decel="50000">
                                          <p:stCondLst>
                                            <p:cond delay="1668"/>
                                          </p:stCondLst>
                                        </p:cTn>
                                        <p:tgtEl>
                                          <p:spTgt spid="5"/>
                                        </p:tgtEl>
                                      </p:cBhvr>
                                      <p:to x="100000" y="100000"/>
                                    </p:animScale>
                                    <p:animScale>
                                      <p:cBhvr>
                                        <p:cTn id="26" dur="26">
                                          <p:stCondLst>
                                            <p:cond delay="1808"/>
                                          </p:stCondLst>
                                        </p:cTn>
                                        <p:tgtEl>
                                          <p:spTgt spid="5"/>
                                        </p:tgtEl>
                                      </p:cBhvr>
                                      <p:to x="100000" y="95000"/>
                                    </p:animScale>
                                    <p:animScale>
                                      <p:cBhvr>
                                        <p:cTn id="27"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7592" name="Picture 8">
            <a:extLst>
              <a:ext uri="{FF2B5EF4-FFF2-40B4-BE49-F238E27FC236}">
                <a16:creationId xmlns:a16="http://schemas.microsoft.com/office/drawing/2014/main" id="{EE876C91-2DA0-095B-89BB-AA666C9BDF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7763" y="347663"/>
            <a:ext cx="2209800" cy="307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8" name="Title 1">
            <a:extLst>
              <a:ext uri="{FF2B5EF4-FFF2-40B4-BE49-F238E27FC236}">
                <a16:creationId xmlns:a16="http://schemas.microsoft.com/office/drawing/2014/main" id="{ED60CB3C-9B6D-3912-C78F-093B7B3C4156}"/>
              </a:ext>
            </a:extLst>
          </p:cNvPr>
          <p:cNvSpPr>
            <a:spLocks noGrp="1" noChangeArrowheads="1"/>
          </p:cNvSpPr>
          <p:nvPr>
            <p:ph type="title"/>
          </p:nvPr>
        </p:nvSpPr>
        <p:spPr>
          <a:xfrm>
            <a:off x="458788" y="46038"/>
            <a:ext cx="5043487" cy="282575"/>
          </a:xfrm>
        </p:spPr>
        <p:txBody>
          <a:bodyPr/>
          <a:lstStyle/>
          <a:p>
            <a:r>
              <a:rPr lang="en-US" altLang="en-US" sz="2400" b="1"/>
              <a:t>Social Legislation</a:t>
            </a:r>
          </a:p>
        </p:txBody>
      </p:sp>
      <p:sp>
        <p:nvSpPr>
          <p:cNvPr id="35843" name="Content Placeholder 2">
            <a:extLst>
              <a:ext uri="{FF2B5EF4-FFF2-40B4-BE49-F238E27FC236}">
                <a16:creationId xmlns:a16="http://schemas.microsoft.com/office/drawing/2014/main" id="{9299F2F3-E9A0-83D0-A3CB-C66B3AA83F1D}"/>
              </a:ext>
            </a:extLst>
          </p:cNvPr>
          <p:cNvSpPr>
            <a:spLocks noGrp="1" noChangeArrowheads="1"/>
          </p:cNvSpPr>
          <p:nvPr>
            <p:ph idx="1"/>
          </p:nvPr>
        </p:nvSpPr>
        <p:spPr>
          <a:xfrm>
            <a:off x="49213" y="460375"/>
            <a:ext cx="5105400" cy="5178425"/>
          </a:xfrm>
        </p:spPr>
        <p:txBody>
          <a:bodyPr/>
          <a:lstStyle/>
          <a:p>
            <a:r>
              <a:rPr lang="en-US" altLang="en-US" sz="2300"/>
              <a:t>States also passed laws to overcome some of the worst effects of industrialization.</a:t>
            </a:r>
          </a:p>
          <a:p>
            <a:r>
              <a:rPr lang="en-US" altLang="en-US" sz="2300"/>
              <a:t>Abolishing the employment of young children and improving the working conditions in the factories.</a:t>
            </a:r>
          </a:p>
          <a:p>
            <a:r>
              <a:rPr lang="en-US" altLang="en-US" sz="2300"/>
              <a:t>Laws forcing employers to give compensation to workers injured on the job-</a:t>
            </a:r>
            <a:r>
              <a:rPr lang="en-US" altLang="en-US" sz="2300" b="1"/>
              <a:t>workmen’s compensation</a:t>
            </a:r>
          </a:p>
          <a:p>
            <a:r>
              <a:rPr lang="en-US" altLang="en-US" sz="2300"/>
              <a:t>New regulations concerning the construction and </a:t>
            </a:r>
            <a:r>
              <a:rPr lang="en-US" altLang="en-US" sz="2300" b="1"/>
              <a:t>safety</a:t>
            </a:r>
            <a:r>
              <a:rPr lang="en-US" altLang="en-US" sz="2300"/>
              <a:t> of urban housing.</a:t>
            </a:r>
          </a:p>
          <a:p>
            <a:r>
              <a:rPr lang="en-US" altLang="en-US" sz="2300"/>
              <a:t>Laws regulating railroads, public utilities, laws conserving natural resources and laws prohibiting the sale of alcohol.</a:t>
            </a:r>
          </a:p>
        </p:txBody>
      </p:sp>
      <p:pic>
        <p:nvPicPr>
          <p:cNvPr id="67586" name="Picture 2">
            <a:extLst>
              <a:ext uri="{FF2B5EF4-FFF2-40B4-BE49-F238E27FC236}">
                <a16:creationId xmlns:a16="http://schemas.microsoft.com/office/drawing/2014/main" id="{FEC65712-C93E-764A-289F-1AFA6DA928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4313" y="3898900"/>
            <a:ext cx="3486150"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8" name="Picture 4">
            <a:extLst>
              <a:ext uri="{FF2B5EF4-FFF2-40B4-BE49-F238E27FC236}">
                <a16:creationId xmlns:a16="http://schemas.microsoft.com/office/drawing/2014/main" id="{4806A27F-414F-C4F0-4208-1BDCC59D1F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0625" y="3717925"/>
            <a:ext cx="3624263" cy="265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0" name="Picture 6">
            <a:extLst>
              <a:ext uri="{FF2B5EF4-FFF2-40B4-BE49-F238E27FC236}">
                <a16:creationId xmlns:a16="http://schemas.microsoft.com/office/drawing/2014/main" id="{DBE4821D-B36B-4061-47F8-61442B3D38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05438" y="3495675"/>
            <a:ext cx="3597275" cy="292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4" name="Picture 10">
            <a:extLst>
              <a:ext uri="{FF2B5EF4-FFF2-40B4-BE49-F238E27FC236}">
                <a16:creationId xmlns:a16="http://schemas.microsoft.com/office/drawing/2014/main" id="{C66C4134-E373-950A-D9FB-19B340B165D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14975" y="554038"/>
            <a:ext cx="3376613"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1" name="Picture 11">
            <a:extLst>
              <a:ext uri="{FF2B5EF4-FFF2-40B4-BE49-F238E27FC236}">
                <a16:creationId xmlns:a16="http://schemas.microsoft.com/office/drawing/2014/main" id="{E3EA2CC8-6C20-4D57-F3A0-54C80BD8588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08563" y="3589338"/>
            <a:ext cx="3867150" cy="273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182266E5-6AE1-F0A8-6145-114A8AA8450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51000" y="528638"/>
            <a:ext cx="4675188" cy="307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34818"/>
                                        </p:tgtEl>
                                        <p:attrNameLst>
                                          <p:attrName>style.visibility</p:attrName>
                                        </p:attrNameLst>
                                      </p:cBhvr>
                                      <p:to>
                                        <p:strVal val="visible"/>
                                      </p:to>
                                    </p:set>
                                    <p:anim calcmode="lin" valueType="num">
                                      <p:cBhvr additive="base">
                                        <p:cTn id="7" dur="500" fill="hold"/>
                                        <p:tgtEl>
                                          <p:spTgt spid="34818"/>
                                        </p:tgtEl>
                                        <p:attrNameLst>
                                          <p:attrName>ppt_x</p:attrName>
                                        </p:attrNameLst>
                                      </p:cBhvr>
                                      <p:tavLst>
                                        <p:tav tm="0">
                                          <p:val>
                                            <p:strVal val="0-#ppt_w/2"/>
                                          </p:val>
                                        </p:tav>
                                        <p:tav tm="100000">
                                          <p:val>
                                            <p:strVal val="#ppt_x"/>
                                          </p:val>
                                        </p:tav>
                                      </p:tavLst>
                                    </p:anim>
                                    <p:anim calcmode="lin" valueType="num">
                                      <p:cBhvr additive="base">
                                        <p:cTn id="8" dur="500" fill="hold"/>
                                        <p:tgtEl>
                                          <p:spTgt spid="34818"/>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8" fill="hold" nodeType="afterEffect">
                                  <p:stCondLst>
                                    <p:cond delay="0"/>
                                  </p:stCondLst>
                                  <p:childTnLst>
                                    <p:set>
                                      <p:cBhvr>
                                        <p:cTn id="11" dur="1" fill="hold">
                                          <p:stCondLst>
                                            <p:cond delay="0"/>
                                          </p:stCondLst>
                                        </p:cTn>
                                        <p:tgtEl>
                                          <p:spTgt spid="35843">
                                            <p:txEl>
                                              <p:pRg st="0" end="0"/>
                                            </p:txEl>
                                          </p:spTgt>
                                        </p:tgtEl>
                                        <p:attrNameLst>
                                          <p:attrName>style.visibility</p:attrName>
                                        </p:attrNameLst>
                                      </p:cBhvr>
                                      <p:to>
                                        <p:strVal val="visible"/>
                                      </p:to>
                                    </p:set>
                                    <p:animEffect transition="in" filter="wipe(left)">
                                      <p:cBhvr>
                                        <p:cTn id="12" dur="2000"/>
                                        <p:tgtEl>
                                          <p:spTgt spid="3584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67592"/>
                                        </p:tgtEl>
                                        <p:attrNameLst>
                                          <p:attrName>style.visibility</p:attrName>
                                        </p:attrNameLst>
                                      </p:cBhvr>
                                      <p:to>
                                        <p:strVal val="visible"/>
                                      </p:to>
                                    </p:set>
                                    <p:animEffect transition="in" filter="fade">
                                      <p:cBhvr>
                                        <p:cTn id="17" dur="500"/>
                                        <p:tgtEl>
                                          <p:spTgt spid="67592"/>
                                        </p:tgtEl>
                                      </p:cBhvr>
                                    </p:animEffect>
                                  </p:childTnLst>
                                </p:cTn>
                              </p:par>
                            </p:childTnLst>
                          </p:cTn>
                        </p:par>
                        <p:par>
                          <p:cTn id="18" fill="hold" nodeType="afterGroup">
                            <p:stCondLst>
                              <p:cond delay="500"/>
                            </p:stCondLst>
                            <p:childTnLst>
                              <p:par>
                                <p:cTn id="19" presetID="22" presetClass="entr" presetSubtype="8" fill="hold" nodeType="afterEffect">
                                  <p:stCondLst>
                                    <p:cond delay="0"/>
                                  </p:stCondLst>
                                  <p:childTnLst>
                                    <p:set>
                                      <p:cBhvr>
                                        <p:cTn id="20" dur="1" fill="hold">
                                          <p:stCondLst>
                                            <p:cond delay="0"/>
                                          </p:stCondLst>
                                        </p:cTn>
                                        <p:tgtEl>
                                          <p:spTgt spid="35843">
                                            <p:txEl>
                                              <p:pRg st="1" end="1"/>
                                            </p:txEl>
                                          </p:spTgt>
                                        </p:tgtEl>
                                        <p:attrNameLst>
                                          <p:attrName>style.visibility</p:attrName>
                                        </p:attrNameLst>
                                      </p:cBhvr>
                                      <p:to>
                                        <p:strVal val="visible"/>
                                      </p:to>
                                    </p:set>
                                    <p:animEffect transition="in" filter="wipe(left)">
                                      <p:cBhvr>
                                        <p:cTn id="21" dur="2000"/>
                                        <p:tgtEl>
                                          <p:spTgt spid="35843">
                                            <p:txEl>
                                              <p:pRg st="1" end="1"/>
                                            </p:txEl>
                                          </p:spTgt>
                                        </p:tgtEl>
                                      </p:cBhvr>
                                    </p:animEffect>
                                  </p:childTnLst>
                                </p:cTn>
                              </p:par>
                            </p:childTnLst>
                          </p:cTn>
                        </p:par>
                        <p:par>
                          <p:cTn id="22" fill="hold" nodeType="afterGroup">
                            <p:stCondLst>
                              <p:cond delay="2500"/>
                            </p:stCondLst>
                            <p:childTnLst>
                              <p:par>
                                <p:cTn id="23" presetID="22" presetClass="entr" presetSubtype="8" fill="hold" nodeType="afterEffect">
                                  <p:stCondLst>
                                    <p:cond delay="0"/>
                                  </p:stCondLst>
                                  <p:childTnLst>
                                    <p:set>
                                      <p:cBhvr>
                                        <p:cTn id="24" dur="1" fill="hold">
                                          <p:stCondLst>
                                            <p:cond delay="0"/>
                                          </p:stCondLst>
                                        </p:cTn>
                                        <p:tgtEl>
                                          <p:spTgt spid="35843">
                                            <p:txEl>
                                              <p:pRg st="2" end="2"/>
                                            </p:txEl>
                                          </p:spTgt>
                                        </p:tgtEl>
                                        <p:attrNameLst>
                                          <p:attrName>style.visibility</p:attrName>
                                        </p:attrNameLst>
                                      </p:cBhvr>
                                      <p:to>
                                        <p:strVal val="visible"/>
                                      </p:to>
                                    </p:set>
                                    <p:animEffect transition="in" filter="wipe(left)">
                                      <p:cBhvr>
                                        <p:cTn id="25" dur="2000"/>
                                        <p:tgtEl>
                                          <p:spTgt spid="35843">
                                            <p:txEl>
                                              <p:pRg st="2" end="2"/>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nodeType="clickEffect">
                                  <p:stCondLst>
                                    <p:cond delay="0"/>
                                  </p:stCondLst>
                                  <p:childTnLst>
                                    <p:set>
                                      <p:cBhvr>
                                        <p:cTn id="29" dur="1" fill="hold">
                                          <p:stCondLst>
                                            <p:cond delay="0"/>
                                          </p:stCondLst>
                                        </p:cTn>
                                        <p:tgtEl>
                                          <p:spTgt spid="67594"/>
                                        </p:tgtEl>
                                        <p:attrNameLst>
                                          <p:attrName>style.visibility</p:attrName>
                                        </p:attrNameLst>
                                      </p:cBhvr>
                                      <p:to>
                                        <p:strVal val="visible"/>
                                      </p:to>
                                    </p:set>
                                    <p:anim calcmode="lin" valueType="num">
                                      <p:cBhvr additive="base">
                                        <p:cTn id="30" dur="500" fill="hold"/>
                                        <p:tgtEl>
                                          <p:spTgt spid="67594"/>
                                        </p:tgtEl>
                                        <p:attrNameLst>
                                          <p:attrName>ppt_x</p:attrName>
                                        </p:attrNameLst>
                                      </p:cBhvr>
                                      <p:tavLst>
                                        <p:tav tm="0">
                                          <p:val>
                                            <p:strVal val="#ppt_x"/>
                                          </p:val>
                                        </p:tav>
                                        <p:tav tm="100000">
                                          <p:val>
                                            <p:strVal val="#ppt_x"/>
                                          </p:val>
                                        </p:tav>
                                      </p:tavLst>
                                    </p:anim>
                                    <p:anim calcmode="lin" valueType="num">
                                      <p:cBhvr additive="base">
                                        <p:cTn id="31" dur="500" fill="hold"/>
                                        <p:tgtEl>
                                          <p:spTgt spid="67594"/>
                                        </p:tgtEl>
                                        <p:attrNameLst>
                                          <p:attrName>ppt_y</p:attrName>
                                        </p:attrNameLst>
                                      </p:cBhvr>
                                      <p:tavLst>
                                        <p:tav tm="0">
                                          <p:val>
                                            <p:strVal val="1+#ppt_h/2"/>
                                          </p:val>
                                        </p:tav>
                                        <p:tav tm="100000">
                                          <p:val>
                                            <p:strVal val="#ppt_y"/>
                                          </p:val>
                                        </p:tav>
                                      </p:tavLst>
                                    </p:anim>
                                  </p:childTnLst>
                                </p:cTn>
                              </p:par>
                            </p:childTnLst>
                          </p:cTn>
                        </p:par>
                        <p:par>
                          <p:cTn id="32" fill="hold" nodeType="afterGroup">
                            <p:stCondLst>
                              <p:cond delay="500"/>
                            </p:stCondLst>
                            <p:childTnLst>
                              <p:par>
                                <p:cTn id="33" presetID="22" presetClass="entr" presetSubtype="8" fill="hold" nodeType="afterEffect">
                                  <p:stCondLst>
                                    <p:cond delay="0"/>
                                  </p:stCondLst>
                                  <p:childTnLst>
                                    <p:set>
                                      <p:cBhvr>
                                        <p:cTn id="34" dur="1" fill="hold">
                                          <p:stCondLst>
                                            <p:cond delay="0"/>
                                          </p:stCondLst>
                                        </p:cTn>
                                        <p:tgtEl>
                                          <p:spTgt spid="35843">
                                            <p:txEl>
                                              <p:pRg st="3" end="3"/>
                                            </p:txEl>
                                          </p:spTgt>
                                        </p:tgtEl>
                                        <p:attrNameLst>
                                          <p:attrName>style.visibility</p:attrName>
                                        </p:attrNameLst>
                                      </p:cBhvr>
                                      <p:to>
                                        <p:strVal val="visible"/>
                                      </p:to>
                                    </p:set>
                                    <p:animEffect transition="in" filter="wipe(left)">
                                      <p:cBhvr>
                                        <p:cTn id="35" dur="2000"/>
                                        <p:tgtEl>
                                          <p:spTgt spid="35843">
                                            <p:txEl>
                                              <p:pRg st="3" end="3"/>
                                            </p:txEl>
                                          </p:spTgt>
                                        </p:tgtEl>
                                      </p:cBhvr>
                                    </p:animEffect>
                                  </p:childTnLst>
                                </p:cTn>
                              </p:par>
                            </p:childTnLst>
                          </p:cTn>
                        </p:par>
                        <p:par>
                          <p:cTn id="36" fill="hold" nodeType="afterGroup">
                            <p:stCondLst>
                              <p:cond delay="2500"/>
                            </p:stCondLst>
                            <p:childTnLst>
                              <p:par>
                                <p:cTn id="37" presetID="22" presetClass="entr" presetSubtype="8" fill="hold" nodeType="afterEffect">
                                  <p:stCondLst>
                                    <p:cond delay="0"/>
                                  </p:stCondLst>
                                  <p:childTnLst>
                                    <p:set>
                                      <p:cBhvr>
                                        <p:cTn id="38" dur="1" fill="hold">
                                          <p:stCondLst>
                                            <p:cond delay="0"/>
                                          </p:stCondLst>
                                        </p:cTn>
                                        <p:tgtEl>
                                          <p:spTgt spid="35843">
                                            <p:txEl>
                                              <p:pRg st="4" end="4"/>
                                            </p:txEl>
                                          </p:spTgt>
                                        </p:tgtEl>
                                        <p:attrNameLst>
                                          <p:attrName>style.visibility</p:attrName>
                                        </p:attrNameLst>
                                      </p:cBhvr>
                                      <p:to>
                                        <p:strVal val="visible"/>
                                      </p:to>
                                    </p:set>
                                    <p:animEffect transition="in" filter="wipe(left)">
                                      <p:cBhvr>
                                        <p:cTn id="39" dur="2000"/>
                                        <p:tgtEl>
                                          <p:spTgt spid="35843">
                                            <p:txEl>
                                              <p:pRg st="4" end="4"/>
                                            </p:txEl>
                                          </p:spTgt>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42" presetClass="entr" presetSubtype="0" fill="hold" nodeType="clickEffect">
                                  <p:stCondLst>
                                    <p:cond delay="0"/>
                                  </p:stCondLst>
                                  <p:childTnLst>
                                    <p:set>
                                      <p:cBhvr>
                                        <p:cTn id="43" dur="1" fill="hold">
                                          <p:stCondLst>
                                            <p:cond delay="0"/>
                                          </p:stCondLst>
                                        </p:cTn>
                                        <p:tgtEl>
                                          <p:spTgt spid="67586"/>
                                        </p:tgtEl>
                                        <p:attrNameLst>
                                          <p:attrName>style.visibility</p:attrName>
                                        </p:attrNameLst>
                                      </p:cBhvr>
                                      <p:to>
                                        <p:strVal val="visible"/>
                                      </p:to>
                                    </p:set>
                                    <p:animEffect transition="in" filter="fade">
                                      <p:cBhvr>
                                        <p:cTn id="44" dur="1000"/>
                                        <p:tgtEl>
                                          <p:spTgt spid="67586"/>
                                        </p:tgtEl>
                                      </p:cBhvr>
                                    </p:animEffect>
                                    <p:anim calcmode="lin" valueType="num">
                                      <p:cBhvr>
                                        <p:cTn id="45" dur="1000" fill="hold"/>
                                        <p:tgtEl>
                                          <p:spTgt spid="67586"/>
                                        </p:tgtEl>
                                        <p:attrNameLst>
                                          <p:attrName>ppt_x</p:attrName>
                                        </p:attrNameLst>
                                      </p:cBhvr>
                                      <p:tavLst>
                                        <p:tav tm="0">
                                          <p:val>
                                            <p:strVal val="#ppt_x"/>
                                          </p:val>
                                        </p:tav>
                                        <p:tav tm="100000">
                                          <p:val>
                                            <p:strVal val="#ppt_x"/>
                                          </p:val>
                                        </p:tav>
                                      </p:tavLst>
                                    </p:anim>
                                    <p:anim calcmode="lin" valueType="num">
                                      <p:cBhvr>
                                        <p:cTn id="46" dur="1000" fill="hold"/>
                                        <p:tgtEl>
                                          <p:spTgt spid="67586"/>
                                        </p:tgtEl>
                                        <p:attrNameLst>
                                          <p:attrName>ppt_y</p:attrName>
                                        </p:attrNameLst>
                                      </p:cBhvr>
                                      <p:tavLst>
                                        <p:tav tm="0">
                                          <p:val>
                                            <p:strVal val="#ppt_y+.1"/>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4" fill="hold" nodeType="clickEffect">
                                  <p:stCondLst>
                                    <p:cond delay="0"/>
                                  </p:stCondLst>
                                  <p:childTnLst>
                                    <p:set>
                                      <p:cBhvr>
                                        <p:cTn id="50" dur="1" fill="hold">
                                          <p:stCondLst>
                                            <p:cond delay="0"/>
                                          </p:stCondLst>
                                        </p:cTn>
                                        <p:tgtEl>
                                          <p:spTgt spid="67588"/>
                                        </p:tgtEl>
                                        <p:attrNameLst>
                                          <p:attrName>style.visibility</p:attrName>
                                        </p:attrNameLst>
                                      </p:cBhvr>
                                      <p:to>
                                        <p:strVal val="visible"/>
                                      </p:to>
                                    </p:set>
                                    <p:anim calcmode="lin" valueType="num">
                                      <p:cBhvr additive="base">
                                        <p:cTn id="51" dur="500" fill="hold"/>
                                        <p:tgtEl>
                                          <p:spTgt spid="67588"/>
                                        </p:tgtEl>
                                        <p:attrNameLst>
                                          <p:attrName>ppt_x</p:attrName>
                                        </p:attrNameLst>
                                      </p:cBhvr>
                                      <p:tavLst>
                                        <p:tav tm="0">
                                          <p:val>
                                            <p:strVal val="#ppt_x"/>
                                          </p:val>
                                        </p:tav>
                                        <p:tav tm="100000">
                                          <p:val>
                                            <p:strVal val="#ppt_x"/>
                                          </p:val>
                                        </p:tav>
                                      </p:tavLst>
                                    </p:anim>
                                    <p:anim calcmode="lin" valueType="num">
                                      <p:cBhvr additive="base">
                                        <p:cTn id="52" dur="500" fill="hold"/>
                                        <p:tgtEl>
                                          <p:spTgt spid="67588"/>
                                        </p:tgtEl>
                                        <p:attrNameLst>
                                          <p:attrName>ppt_y</p:attrName>
                                        </p:attrNameLst>
                                      </p:cBhvr>
                                      <p:tavLst>
                                        <p:tav tm="0">
                                          <p:val>
                                            <p:strVal val="1+#ppt_h/2"/>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nodeType="clickEffect">
                                  <p:stCondLst>
                                    <p:cond delay="0"/>
                                  </p:stCondLst>
                                  <p:childTnLst>
                                    <p:set>
                                      <p:cBhvr>
                                        <p:cTn id="56" dur="1" fill="hold">
                                          <p:stCondLst>
                                            <p:cond delay="0"/>
                                          </p:stCondLst>
                                        </p:cTn>
                                        <p:tgtEl>
                                          <p:spTgt spid="67590"/>
                                        </p:tgtEl>
                                        <p:attrNameLst>
                                          <p:attrName>style.visibility</p:attrName>
                                        </p:attrNameLst>
                                      </p:cBhvr>
                                      <p:to>
                                        <p:strVal val="visible"/>
                                      </p:to>
                                    </p:set>
                                    <p:animEffect transition="in" filter="fade">
                                      <p:cBhvr>
                                        <p:cTn id="57" dur="500"/>
                                        <p:tgtEl>
                                          <p:spTgt spid="67590"/>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 presetClass="entr" presetSubtype="4" fill="hold" nodeType="clickEffect">
                                  <p:stCondLst>
                                    <p:cond delay="0"/>
                                  </p:stCondLst>
                                  <p:childTnLst>
                                    <p:set>
                                      <p:cBhvr>
                                        <p:cTn id="61" dur="1" fill="hold">
                                          <p:stCondLst>
                                            <p:cond delay="0"/>
                                          </p:stCondLst>
                                        </p:cTn>
                                        <p:tgtEl>
                                          <p:spTgt spid="35851"/>
                                        </p:tgtEl>
                                        <p:attrNameLst>
                                          <p:attrName>style.visibility</p:attrName>
                                        </p:attrNameLst>
                                      </p:cBhvr>
                                      <p:to>
                                        <p:strVal val="visible"/>
                                      </p:to>
                                    </p:set>
                                    <p:anim calcmode="lin" valueType="num">
                                      <p:cBhvr additive="base">
                                        <p:cTn id="62" dur="500" fill="hold"/>
                                        <p:tgtEl>
                                          <p:spTgt spid="35851"/>
                                        </p:tgtEl>
                                        <p:attrNameLst>
                                          <p:attrName>ppt_x</p:attrName>
                                        </p:attrNameLst>
                                      </p:cBhvr>
                                      <p:tavLst>
                                        <p:tav tm="0">
                                          <p:val>
                                            <p:strVal val="#ppt_x"/>
                                          </p:val>
                                        </p:tav>
                                        <p:tav tm="100000">
                                          <p:val>
                                            <p:strVal val="#ppt_x"/>
                                          </p:val>
                                        </p:tav>
                                      </p:tavLst>
                                    </p:anim>
                                    <p:anim calcmode="lin" valueType="num">
                                      <p:cBhvr additive="base">
                                        <p:cTn id="63" dur="500" fill="hold"/>
                                        <p:tgtEl>
                                          <p:spTgt spid="35851"/>
                                        </p:tgtEl>
                                        <p:attrNameLst>
                                          <p:attrName>ppt_y</p:attrName>
                                        </p:attrNameLst>
                                      </p:cBhvr>
                                      <p:tavLst>
                                        <p:tav tm="0">
                                          <p:val>
                                            <p:strVal val="1+#ppt_h/2"/>
                                          </p:val>
                                        </p:tav>
                                        <p:tav tm="100000">
                                          <p:val>
                                            <p:strVal val="#ppt_y"/>
                                          </p:val>
                                        </p:tav>
                                      </p:tavLst>
                                    </p:anim>
                                  </p:childTnLst>
                                </p:cTn>
                              </p:par>
                            </p:childTnLst>
                          </p:cTn>
                        </p:par>
                      </p:childTnLst>
                    </p:cTn>
                  </p:par>
                  <p:par>
                    <p:cTn id="64" fill="hold" nodeType="clickPar">
                      <p:stCondLst>
                        <p:cond delay="indefinite"/>
                      </p:stCondLst>
                      <p:childTnLst>
                        <p:par>
                          <p:cTn id="65" fill="hold" nodeType="withGroup">
                            <p:stCondLst>
                              <p:cond delay="0"/>
                            </p:stCondLst>
                            <p:childTnLst>
                              <p:par>
                                <p:cTn id="66" presetID="42" presetClass="entr" presetSubtype="0" fill="hold" nodeType="clickEffect">
                                  <p:stCondLst>
                                    <p:cond delay="0"/>
                                  </p:stCondLst>
                                  <p:childTnLst>
                                    <p:set>
                                      <p:cBhvr>
                                        <p:cTn id="67" dur="1" fill="hold">
                                          <p:stCondLst>
                                            <p:cond delay="0"/>
                                          </p:stCondLst>
                                        </p:cTn>
                                        <p:tgtEl>
                                          <p:spTgt spid="2"/>
                                        </p:tgtEl>
                                        <p:attrNameLst>
                                          <p:attrName>style.visibility</p:attrName>
                                        </p:attrNameLst>
                                      </p:cBhvr>
                                      <p:to>
                                        <p:strVal val="visible"/>
                                      </p:to>
                                    </p:set>
                                    <p:animEffect transition="in" filter="fade">
                                      <p:cBhvr>
                                        <p:cTn id="68" dur="1000"/>
                                        <p:tgtEl>
                                          <p:spTgt spid="2"/>
                                        </p:tgtEl>
                                      </p:cBhvr>
                                    </p:animEffect>
                                    <p:anim calcmode="lin" valueType="num">
                                      <p:cBhvr>
                                        <p:cTn id="69" dur="1000" fill="hold"/>
                                        <p:tgtEl>
                                          <p:spTgt spid="2"/>
                                        </p:tgtEl>
                                        <p:attrNameLst>
                                          <p:attrName>ppt_x</p:attrName>
                                        </p:attrNameLst>
                                      </p:cBhvr>
                                      <p:tavLst>
                                        <p:tav tm="0">
                                          <p:val>
                                            <p:strVal val="#ppt_x"/>
                                          </p:val>
                                        </p:tav>
                                        <p:tav tm="100000">
                                          <p:val>
                                            <p:strVal val="#ppt_x"/>
                                          </p:val>
                                        </p:tav>
                                      </p:tavLst>
                                    </p:anim>
                                    <p:anim calcmode="lin" valueType="num">
                                      <p:cBhvr>
                                        <p:cTn id="7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71" fill="hold" nodeType="clickPar">
                      <p:stCondLst>
                        <p:cond delay="indefinite"/>
                      </p:stCondLst>
                      <p:childTnLst>
                        <p:par>
                          <p:cTn id="72" fill="hold" nodeType="withGroup">
                            <p:stCondLst>
                              <p:cond delay="0"/>
                            </p:stCondLst>
                            <p:childTnLst>
                              <p:par>
                                <p:cTn id="73" presetID="31" presetClass="exit" presetSubtype="0" fill="hold" nodeType="clickEffect">
                                  <p:stCondLst>
                                    <p:cond delay="0"/>
                                  </p:stCondLst>
                                  <p:childTnLst>
                                    <p:anim calcmode="lin" valueType="num">
                                      <p:cBhvr>
                                        <p:cTn id="74" dur="1000"/>
                                        <p:tgtEl>
                                          <p:spTgt spid="2"/>
                                        </p:tgtEl>
                                        <p:attrNameLst>
                                          <p:attrName>ppt_w</p:attrName>
                                        </p:attrNameLst>
                                      </p:cBhvr>
                                      <p:tavLst>
                                        <p:tav tm="0">
                                          <p:val>
                                            <p:strVal val="ppt_w"/>
                                          </p:val>
                                        </p:tav>
                                        <p:tav tm="100000">
                                          <p:val>
                                            <p:fltVal val="0"/>
                                          </p:val>
                                        </p:tav>
                                      </p:tavLst>
                                    </p:anim>
                                    <p:anim calcmode="lin" valueType="num">
                                      <p:cBhvr>
                                        <p:cTn id="75" dur="1000"/>
                                        <p:tgtEl>
                                          <p:spTgt spid="2"/>
                                        </p:tgtEl>
                                        <p:attrNameLst>
                                          <p:attrName>ppt_h</p:attrName>
                                        </p:attrNameLst>
                                      </p:cBhvr>
                                      <p:tavLst>
                                        <p:tav tm="0">
                                          <p:val>
                                            <p:strVal val="ppt_h"/>
                                          </p:val>
                                        </p:tav>
                                        <p:tav tm="100000">
                                          <p:val>
                                            <p:fltVal val="0"/>
                                          </p:val>
                                        </p:tav>
                                      </p:tavLst>
                                    </p:anim>
                                    <p:anim calcmode="lin" valueType="num">
                                      <p:cBhvr>
                                        <p:cTn id="76" dur="1000"/>
                                        <p:tgtEl>
                                          <p:spTgt spid="2"/>
                                        </p:tgtEl>
                                        <p:attrNameLst>
                                          <p:attrName>style.rotation</p:attrName>
                                        </p:attrNameLst>
                                      </p:cBhvr>
                                      <p:tavLst>
                                        <p:tav tm="0">
                                          <p:val>
                                            <p:fltVal val="0"/>
                                          </p:val>
                                        </p:tav>
                                        <p:tav tm="100000">
                                          <p:val>
                                            <p:fltVal val="90"/>
                                          </p:val>
                                        </p:tav>
                                      </p:tavLst>
                                    </p:anim>
                                    <p:animEffect transition="out" filter="fade">
                                      <p:cBhvr>
                                        <p:cTn id="77" dur="1000"/>
                                        <p:tgtEl>
                                          <p:spTgt spid="2"/>
                                        </p:tgtEl>
                                      </p:cBhvr>
                                    </p:animEffect>
                                    <p:set>
                                      <p:cBhvr>
                                        <p:cTn id="78"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a:extLst>
              <a:ext uri="{FF2B5EF4-FFF2-40B4-BE49-F238E27FC236}">
                <a16:creationId xmlns:a16="http://schemas.microsoft.com/office/drawing/2014/main" id="{CEBEC8C4-A3E9-4969-C91C-837AB34CD5EE}"/>
              </a:ext>
            </a:extLst>
          </p:cNvPr>
          <p:cNvSpPr>
            <a:spLocks noGrp="1" noChangeArrowheads="1"/>
          </p:cNvSpPr>
          <p:nvPr>
            <p:ph type="title"/>
          </p:nvPr>
        </p:nvSpPr>
        <p:spPr>
          <a:xfrm>
            <a:off x="457200" y="0"/>
            <a:ext cx="8229600" cy="914400"/>
          </a:xfrm>
        </p:spPr>
        <p:txBody>
          <a:bodyPr/>
          <a:lstStyle/>
          <a:p>
            <a:r>
              <a:rPr lang="en-US" altLang="en-US"/>
              <a:t>Social and Economic Reform</a:t>
            </a:r>
          </a:p>
        </p:txBody>
      </p:sp>
      <p:sp>
        <p:nvSpPr>
          <p:cNvPr id="3" name="Content Placeholder 2">
            <a:extLst>
              <a:ext uri="{FF2B5EF4-FFF2-40B4-BE49-F238E27FC236}">
                <a16:creationId xmlns:a16="http://schemas.microsoft.com/office/drawing/2014/main" id="{8883EF8B-3D51-520D-9388-180AF933CC3C}"/>
              </a:ext>
            </a:extLst>
          </p:cNvPr>
          <p:cNvSpPr>
            <a:spLocks noGrp="1" noChangeArrowheads="1"/>
          </p:cNvSpPr>
          <p:nvPr>
            <p:ph idx="1"/>
          </p:nvPr>
        </p:nvSpPr>
        <p:spPr>
          <a:xfrm>
            <a:off x="0" y="1600200"/>
            <a:ext cx="5410200" cy="4953000"/>
          </a:xfrm>
        </p:spPr>
        <p:txBody>
          <a:bodyPr/>
          <a:lstStyle/>
          <a:p>
            <a:r>
              <a:rPr lang="en-US" altLang="en-US" sz="2800"/>
              <a:t>In 1911, the </a:t>
            </a:r>
            <a:r>
              <a:rPr lang="en-US" altLang="en-US" sz="2800" u="sng"/>
              <a:t>Triangle Shirtwaist Factory</a:t>
            </a:r>
            <a:r>
              <a:rPr lang="en-US" altLang="en-US" sz="2800"/>
              <a:t> caught fire and the public’s attention.</a:t>
            </a:r>
          </a:p>
          <a:p>
            <a:r>
              <a:rPr lang="en-US" altLang="en-US" sz="2800"/>
              <a:t>Immigrant women and girls worked on the upper floor in a sweatshop making clothing.</a:t>
            </a:r>
          </a:p>
          <a:p>
            <a:r>
              <a:rPr lang="en-US" altLang="en-US" sz="2800"/>
              <a:t>Fire spread rapidly and to make matters worse:</a:t>
            </a:r>
          </a:p>
          <a:p>
            <a:pPr lvl="1"/>
            <a:r>
              <a:rPr lang="en-US" altLang="en-US" sz="2400"/>
              <a:t>the doors were bolted shut, </a:t>
            </a:r>
          </a:p>
          <a:p>
            <a:pPr lvl="1"/>
            <a:r>
              <a:rPr lang="en-US" altLang="en-US" sz="2400"/>
              <a:t>the sprinkler system failed, </a:t>
            </a:r>
          </a:p>
          <a:p>
            <a:pPr lvl="1"/>
            <a:r>
              <a:rPr lang="en-US" altLang="en-US" sz="2400"/>
              <a:t>the fire escape was faulty.</a:t>
            </a:r>
          </a:p>
          <a:p>
            <a:endParaRPr lang="en-US" altLang="en-US" sz="2800"/>
          </a:p>
        </p:txBody>
      </p:sp>
      <p:sp>
        <p:nvSpPr>
          <p:cNvPr id="70660" name="Text Box 4">
            <a:extLst>
              <a:ext uri="{FF2B5EF4-FFF2-40B4-BE49-F238E27FC236}">
                <a16:creationId xmlns:a16="http://schemas.microsoft.com/office/drawing/2014/main" id="{807B88C9-6D31-C1BA-6903-95EAEBB2E5EE}"/>
              </a:ext>
            </a:extLst>
          </p:cNvPr>
          <p:cNvSpPr txBox="1">
            <a:spLocks/>
          </p:cNvSpPr>
          <p:nvPr/>
        </p:nvSpPr>
        <p:spPr bwMode="auto">
          <a:xfrm>
            <a:off x="381000" y="757238"/>
            <a:ext cx="8229600" cy="842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3600" b="1">
                <a:solidFill>
                  <a:srgbClr val="FF0000"/>
                </a:solidFill>
              </a:rPr>
              <a:t>Triangle Shirtwaist Factory</a:t>
            </a:r>
          </a:p>
        </p:txBody>
      </p:sp>
      <p:pic>
        <p:nvPicPr>
          <p:cNvPr id="2" name="Picture 4">
            <a:extLst>
              <a:ext uri="{FF2B5EF4-FFF2-40B4-BE49-F238E27FC236}">
                <a16:creationId xmlns:a16="http://schemas.microsoft.com/office/drawing/2014/main" id="{B4A5168D-5BE6-6335-2853-7AC845BE17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063" y="1752600"/>
            <a:ext cx="3487737"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0" name="Picture 6">
            <a:extLst>
              <a:ext uri="{FF2B5EF4-FFF2-40B4-BE49-F238E27FC236}">
                <a16:creationId xmlns:a16="http://schemas.microsoft.com/office/drawing/2014/main" id="{48ED7F93-1137-7CB0-C7C6-62CCFF058E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5763" y="1657350"/>
            <a:ext cx="3590925"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par>
                                <p:cTn id="11" presetID="53" presetClass="entr" presetSubtype="16"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wipe(left)">
                                      <p:cBhvr>
                                        <p:cTn id="20" dur="500"/>
                                        <p:tgtEl>
                                          <p:spTgt spid="3">
                                            <p:txEl>
                                              <p:pRg st="2" end="2"/>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wipe(left)">
                                      <p:cBhvr>
                                        <p:cTn id="25" dur="500"/>
                                        <p:tgtEl>
                                          <p:spTgt spid="3">
                                            <p:txEl>
                                              <p:pRg st="3" end="3"/>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wipe(left)">
                                      <p:cBhvr>
                                        <p:cTn id="30" dur="500"/>
                                        <p:tgtEl>
                                          <p:spTgt spid="3">
                                            <p:txEl>
                                              <p:pRg st="4" end="4"/>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wipe(left)">
                                      <p:cBhvr>
                                        <p:cTn id="35" dur="500"/>
                                        <p:tgtEl>
                                          <p:spTgt spid="3">
                                            <p:txEl>
                                              <p:pRg st="5" end="5"/>
                                            </p:txEl>
                                          </p:spTgt>
                                        </p:tgtEl>
                                      </p:cBhvr>
                                    </p:animEffect>
                                  </p:childTnLst>
                                </p:cTn>
                              </p:par>
                            </p:childTnLst>
                          </p:cTn>
                        </p:par>
                        <p:par>
                          <p:cTn id="36" fill="hold" nodeType="afterGroup">
                            <p:stCondLst>
                              <p:cond delay="500"/>
                            </p:stCondLst>
                            <p:childTnLst>
                              <p:par>
                                <p:cTn id="37" presetID="53" presetClass="entr" presetSubtype="16" fill="hold" nodeType="afterEffect">
                                  <p:stCondLst>
                                    <p:cond delay="0"/>
                                  </p:stCondLst>
                                  <p:childTnLst>
                                    <p:set>
                                      <p:cBhvr>
                                        <p:cTn id="38" dur="1" fill="hold">
                                          <p:stCondLst>
                                            <p:cond delay="0"/>
                                          </p:stCondLst>
                                        </p:cTn>
                                        <p:tgtEl>
                                          <p:spTgt spid="72710"/>
                                        </p:tgtEl>
                                        <p:attrNameLst>
                                          <p:attrName>style.visibility</p:attrName>
                                        </p:attrNameLst>
                                      </p:cBhvr>
                                      <p:to>
                                        <p:strVal val="visible"/>
                                      </p:to>
                                    </p:set>
                                    <p:anim calcmode="lin" valueType="num">
                                      <p:cBhvr>
                                        <p:cTn id="39" dur="500" fill="hold"/>
                                        <p:tgtEl>
                                          <p:spTgt spid="72710"/>
                                        </p:tgtEl>
                                        <p:attrNameLst>
                                          <p:attrName>ppt_w</p:attrName>
                                        </p:attrNameLst>
                                      </p:cBhvr>
                                      <p:tavLst>
                                        <p:tav tm="0">
                                          <p:val>
                                            <p:fltVal val="0"/>
                                          </p:val>
                                        </p:tav>
                                        <p:tav tm="100000">
                                          <p:val>
                                            <p:strVal val="#ppt_w"/>
                                          </p:val>
                                        </p:tav>
                                      </p:tavLst>
                                    </p:anim>
                                    <p:anim calcmode="lin" valueType="num">
                                      <p:cBhvr>
                                        <p:cTn id="40" dur="500" fill="hold"/>
                                        <p:tgtEl>
                                          <p:spTgt spid="72710"/>
                                        </p:tgtEl>
                                        <p:attrNameLst>
                                          <p:attrName>ppt_h</p:attrName>
                                        </p:attrNameLst>
                                      </p:cBhvr>
                                      <p:tavLst>
                                        <p:tav tm="0">
                                          <p:val>
                                            <p:fltVal val="0"/>
                                          </p:val>
                                        </p:tav>
                                        <p:tav tm="100000">
                                          <p:val>
                                            <p:strVal val="#ppt_h"/>
                                          </p:val>
                                        </p:tav>
                                      </p:tavLst>
                                    </p:anim>
                                    <p:animEffect transition="in" filter="fade">
                                      <p:cBhvr>
                                        <p:cTn id="41" dur="500"/>
                                        <p:tgtEl>
                                          <p:spTgt spid="727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EC891C-25F9-A049-C791-3E5A1F7EF9D0}"/>
              </a:ext>
            </a:extLst>
          </p:cNvPr>
          <p:cNvSpPr>
            <a:spLocks noGrp="1" noChangeArrowheads="1"/>
          </p:cNvSpPr>
          <p:nvPr>
            <p:ph idx="1"/>
          </p:nvPr>
        </p:nvSpPr>
        <p:spPr>
          <a:xfrm>
            <a:off x="76200" y="1600200"/>
            <a:ext cx="5257800" cy="5029200"/>
          </a:xfrm>
        </p:spPr>
        <p:txBody>
          <a:bodyPr/>
          <a:lstStyle/>
          <a:p>
            <a:r>
              <a:rPr lang="en-US" altLang="en-US" sz="2800"/>
              <a:t>The fire department arrived but not in time to save the girls from either dying in the fire or jumping to their death on the street below.</a:t>
            </a:r>
          </a:p>
          <a:p>
            <a:r>
              <a:rPr lang="en-US" altLang="en-US" sz="2800"/>
              <a:t>In all 146 people died due to conditions in the factory.</a:t>
            </a:r>
          </a:p>
          <a:p>
            <a:r>
              <a:rPr lang="en-US" altLang="en-US" sz="2800"/>
              <a:t>Soon after the tragedy, Congress would pass laws sympathetic to union and called for safer conditions.</a:t>
            </a:r>
          </a:p>
        </p:txBody>
      </p:sp>
      <p:sp>
        <p:nvSpPr>
          <p:cNvPr id="50179" name="Title 1">
            <a:extLst>
              <a:ext uri="{FF2B5EF4-FFF2-40B4-BE49-F238E27FC236}">
                <a16:creationId xmlns:a16="http://schemas.microsoft.com/office/drawing/2014/main" id="{72B7FF69-8EE8-BF86-D8CE-773623DC75B4}"/>
              </a:ext>
            </a:extLst>
          </p:cNvPr>
          <p:cNvSpPr>
            <a:spLocks noGrp="1" noChangeArrowheads="1"/>
          </p:cNvSpPr>
          <p:nvPr>
            <p:ph type="title"/>
          </p:nvPr>
        </p:nvSpPr>
        <p:spPr>
          <a:xfrm>
            <a:off x="457200" y="0"/>
            <a:ext cx="8229600" cy="914400"/>
          </a:xfrm>
        </p:spPr>
        <p:txBody>
          <a:bodyPr/>
          <a:lstStyle/>
          <a:p>
            <a:r>
              <a:rPr lang="en-US" altLang="en-US"/>
              <a:t>Progressive Era and Labor</a:t>
            </a:r>
          </a:p>
        </p:txBody>
      </p:sp>
      <p:sp>
        <p:nvSpPr>
          <p:cNvPr id="50180" name="Text Box 4">
            <a:extLst>
              <a:ext uri="{FF2B5EF4-FFF2-40B4-BE49-F238E27FC236}">
                <a16:creationId xmlns:a16="http://schemas.microsoft.com/office/drawing/2014/main" id="{B22C3ECF-6EA6-59F5-FC75-C73B4DBE3290}"/>
              </a:ext>
            </a:extLst>
          </p:cNvPr>
          <p:cNvSpPr txBox="1">
            <a:spLocks/>
          </p:cNvSpPr>
          <p:nvPr/>
        </p:nvSpPr>
        <p:spPr bwMode="auto">
          <a:xfrm>
            <a:off x="381000" y="757238"/>
            <a:ext cx="8229600" cy="842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3600" b="1">
                <a:solidFill>
                  <a:srgbClr val="FF0000"/>
                </a:solidFill>
              </a:rPr>
              <a:t>Triangle Shirtwaist Factory</a:t>
            </a:r>
          </a:p>
        </p:txBody>
      </p:sp>
      <p:pic>
        <p:nvPicPr>
          <p:cNvPr id="84994" name="Picture 2">
            <a:extLst>
              <a:ext uri="{FF2B5EF4-FFF2-40B4-BE49-F238E27FC236}">
                <a16:creationId xmlns:a16="http://schemas.microsoft.com/office/drawing/2014/main" id="{100B18CD-DE84-9DCC-CA8E-CAC84D1FAC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1600200"/>
            <a:ext cx="3541713" cy="2209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4995" name="Picture 3">
            <a:extLst>
              <a:ext uri="{FF2B5EF4-FFF2-40B4-BE49-F238E27FC236}">
                <a16:creationId xmlns:a16="http://schemas.microsoft.com/office/drawing/2014/main" id="{102F122C-3F55-A239-F645-01215FE539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2113" y="4191000"/>
            <a:ext cx="3556000" cy="22860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4997" name="Picture 5">
            <a:extLst>
              <a:ext uri="{FF2B5EF4-FFF2-40B4-BE49-F238E27FC236}">
                <a16:creationId xmlns:a16="http://schemas.microsoft.com/office/drawing/2014/main" id="{41908F7F-6CEF-49BF-3D3D-2E6804DEAB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1600200"/>
            <a:ext cx="349091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8" name="Picture 6">
            <a:extLst>
              <a:ext uri="{FF2B5EF4-FFF2-40B4-BE49-F238E27FC236}">
                <a16:creationId xmlns:a16="http://schemas.microsoft.com/office/drawing/2014/main" id="{A380EE0D-76E8-CF1C-F0FB-F98D36685D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4164013"/>
            <a:ext cx="3687763" cy="2465387"/>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4999" name="Picture 7">
            <a:extLst>
              <a:ext uri="{FF2B5EF4-FFF2-40B4-BE49-F238E27FC236}">
                <a16:creationId xmlns:a16="http://schemas.microsoft.com/office/drawing/2014/main" id="{1B46BF69-15AC-ECCC-0C05-3C040C4EE7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0200" y="1828800"/>
            <a:ext cx="3625850" cy="44958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1690" name="Rectangle 1">
            <a:extLst>
              <a:ext uri="{FF2B5EF4-FFF2-40B4-BE49-F238E27FC236}">
                <a16:creationId xmlns:a16="http://schemas.microsoft.com/office/drawing/2014/main" id="{84FEB44D-5B74-4202-E870-5A5175775BB8}"/>
              </a:ext>
            </a:extLst>
          </p:cNvPr>
          <p:cNvSpPr>
            <a:spLocks noChangeArrowheads="1"/>
          </p:cNvSpPr>
          <p:nvPr/>
        </p:nvSpPr>
        <p:spPr bwMode="auto">
          <a:xfrm flipH="1">
            <a:off x="5486400" y="1333500"/>
            <a:ext cx="22098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en-US" altLang="en-US" sz="2400"/>
          </a:p>
        </p:txBody>
      </p:sp>
      <p:sp>
        <p:nvSpPr>
          <p:cNvPr id="4" name="Rectangle 3">
            <a:extLst>
              <a:ext uri="{FF2B5EF4-FFF2-40B4-BE49-F238E27FC236}">
                <a16:creationId xmlns:a16="http://schemas.microsoft.com/office/drawing/2014/main" id="{A6AED461-1890-7241-6997-441B340A5A0D}"/>
              </a:ext>
            </a:extLst>
          </p:cNvPr>
          <p:cNvSpPr>
            <a:spLocks noChangeArrowheads="1"/>
          </p:cNvSpPr>
          <p:nvPr/>
        </p:nvSpPr>
        <p:spPr bwMode="auto">
          <a:xfrm>
            <a:off x="5486400" y="2133600"/>
            <a:ext cx="3124200" cy="381000"/>
          </a:xfrm>
          <a:prstGeom prst="rect">
            <a:avLst/>
          </a:prstGeom>
          <a:noFill/>
          <a:ln w="28575" cap="sq">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en-US" altLang="en-US" sz="2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0179"/>
                                        </p:tgtEl>
                                        <p:attrNameLst>
                                          <p:attrName>style.visibility</p:attrName>
                                        </p:attrNameLst>
                                      </p:cBhvr>
                                      <p:to>
                                        <p:strVal val="visible"/>
                                      </p:to>
                                    </p:set>
                                    <p:animEffect transition="in" filter="fade">
                                      <p:cBhvr>
                                        <p:cTn id="7" dur="1000"/>
                                        <p:tgtEl>
                                          <p:spTgt spid="50179"/>
                                        </p:tgtEl>
                                      </p:cBhvr>
                                    </p:animEffect>
                                    <p:anim calcmode="lin" valueType="num">
                                      <p:cBhvr>
                                        <p:cTn id="8" dur="1000" fill="hold"/>
                                        <p:tgtEl>
                                          <p:spTgt spid="50179"/>
                                        </p:tgtEl>
                                        <p:attrNameLst>
                                          <p:attrName>ppt_x</p:attrName>
                                        </p:attrNameLst>
                                      </p:cBhvr>
                                      <p:tavLst>
                                        <p:tav tm="0">
                                          <p:val>
                                            <p:strVal val="#ppt_x"/>
                                          </p:val>
                                        </p:tav>
                                        <p:tav tm="100000">
                                          <p:val>
                                            <p:strVal val="#ppt_x"/>
                                          </p:val>
                                        </p:tav>
                                      </p:tavLst>
                                    </p:anim>
                                    <p:anim calcmode="lin" valueType="num">
                                      <p:cBhvr>
                                        <p:cTn id="9" dur="1000" fill="hold"/>
                                        <p:tgtEl>
                                          <p:spTgt spid="50179"/>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47" presetClass="entr" presetSubtype="0" fill="hold" nodeType="afterEffect">
                                  <p:stCondLst>
                                    <p:cond delay="0"/>
                                  </p:stCondLst>
                                  <p:childTnLst>
                                    <p:set>
                                      <p:cBhvr>
                                        <p:cTn id="12" dur="1" fill="hold">
                                          <p:stCondLst>
                                            <p:cond delay="0"/>
                                          </p:stCondLst>
                                        </p:cTn>
                                        <p:tgtEl>
                                          <p:spTgt spid="50180">
                                            <p:txEl>
                                              <p:pRg st="0" end="0"/>
                                            </p:txEl>
                                          </p:spTgt>
                                        </p:tgtEl>
                                        <p:attrNameLst>
                                          <p:attrName>style.visibility</p:attrName>
                                        </p:attrNameLst>
                                      </p:cBhvr>
                                      <p:to>
                                        <p:strVal val="visible"/>
                                      </p:to>
                                    </p:set>
                                    <p:animEffect transition="in" filter="fade">
                                      <p:cBhvr>
                                        <p:cTn id="13" dur="1000"/>
                                        <p:tgtEl>
                                          <p:spTgt spid="50180">
                                            <p:txEl>
                                              <p:pRg st="0" end="0"/>
                                            </p:txEl>
                                          </p:spTgt>
                                        </p:tgtEl>
                                      </p:cBhvr>
                                    </p:animEffect>
                                    <p:anim calcmode="lin" valueType="num">
                                      <p:cBhvr>
                                        <p:cTn id="14" dur="1000" fill="hold"/>
                                        <p:tgtEl>
                                          <p:spTgt spid="50180">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50180">
                                            <p:txEl>
                                              <p:pRg st="0" end="0"/>
                                            </p:txEl>
                                          </p:spTgt>
                                        </p:tgtEl>
                                        <p:attrNameLst>
                                          <p:attrName>ppt_y</p:attrName>
                                        </p:attrNameLst>
                                      </p:cBhvr>
                                      <p:tavLst>
                                        <p:tav tm="0">
                                          <p:val>
                                            <p:strVal val="#ppt_y-.1"/>
                                          </p:val>
                                        </p:tav>
                                        <p:tav tm="100000">
                                          <p:val>
                                            <p:strVal val="#ppt_y"/>
                                          </p:val>
                                        </p:tav>
                                      </p:tavLst>
                                    </p:anim>
                                  </p:childTnLst>
                                </p:cTn>
                              </p:par>
                            </p:childTnLst>
                          </p:cTn>
                        </p:par>
                        <p:par>
                          <p:cTn id="16" fill="hold" nodeType="afterGroup">
                            <p:stCondLst>
                              <p:cond delay="2000"/>
                            </p:stCondLst>
                            <p:childTnLst>
                              <p:par>
                                <p:cTn id="17" presetID="22" presetClass="entr" presetSubtype="1" fill="hold" nodeType="after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wipe(up)">
                                      <p:cBhvr>
                                        <p:cTn id="19" dur="500"/>
                                        <p:tgtEl>
                                          <p:spTgt spid="3">
                                            <p:txEl>
                                              <p:pRg st="0" end="0"/>
                                            </p:txEl>
                                          </p:spTgt>
                                        </p:tgtEl>
                                      </p:cBhvr>
                                    </p:animEffect>
                                  </p:childTnLst>
                                </p:cTn>
                              </p:par>
                              <p:par>
                                <p:cTn id="20" presetID="21" presetClass="entr" presetSubtype="1" fill="hold" nodeType="withEffect">
                                  <p:stCondLst>
                                    <p:cond delay="0"/>
                                  </p:stCondLst>
                                  <p:childTnLst>
                                    <p:set>
                                      <p:cBhvr>
                                        <p:cTn id="21" dur="1" fill="hold">
                                          <p:stCondLst>
                                            <p:cond delay="0"/>
                                          </p:stCondLst>
                                        </p:cTn>
                                        <p:tgtEl>
                                          <p:spTgt spid="84994"/>
                                        </p:tgtEl>
                                        <p:attrNameLst>
                                          <p:attrName>style.visibility</p:attrName>
                                        </p:attrNameLst>
                                      </p:cBhvr>
                                      <p:to>
                                        <p:strVal val="visible"/>
                                      </p:to>
                                    </p:set>
                                    <p:animEffect transition="in" filter="wheel(1)">
                                      <p:cBhvr>
                                        <p:cTn id="22" dur="2000"/>
                                        <p:tgtEl>
                                          <p:spTgt spid="84994"/>
                                        </p:tgtEl>
                                      </p:cBhvr>
                                    </p:animEffect>
                                  </p:childTnLst>
                                </p:cTn>
                              </p:par>
                            </p:childTnLst>
                          </p:cTn>
                        </p:par>
                        <p:par>
                          <p:cTn id="23" fill="hold" nodeType="afterGroup">
                            <p:stCondLst>
                              <p:cond delay="4000"/>
                            </p:stCondLst>
                            <p:childTnLst>
                              <p:par>
                                <p:cTn id="24" presetID="21" presetClass="entr" presetSubtype="1" fill="hold" nodeType="afterEffect">
                                  <p:stCondLst>
                                    <p:cond delay="0"/>
                                  </p:stCondLst>
                                  <p:childTnLst>
                                    <p:set>
                                      <p:cBhvr>
                                        <p:cTn id="25" dur="1" fill="hold">
                                          <p:stCondLst>
                                            <p:cond delay="0"/>
                                          </p:stCondLst>
                                        </p:cTn>
                                        <p:tgtEl>
                                          <p:spTgt spid="84995"/>
                                        </p:tgtEl>
                                        <p:attrNameLst>
                                          <p:attrName>style.visibility</p:attrName>
                                        </p:attrNameLst>
                                      </p:cBhvr>
                                      <p:to>
                                        <p:strVal val="visible"/>
                                      </p:to>
                                    </p:set>
                                    <p:animEffect transition="in" filter="wheel(1)">
                                      <p:cBhvr>
                                        <p:cTn id="26" dur="2000"/>
                                        <p:tgtEl>
                                          <p:spTgt spid="84995"/>
                                        </p:tgtEl>
                                      </p:cBhvr>
                                    </p:animEffect>
                                  </p:childTnLst>
                                </p:cTn>
                              </p:par>
                            </p:childTnLst>
                          </p:cTn>
                        </p:par>
                        <p:par>
                          <p:cTn id="27" fill="hold" nodeType="afterGroup">
                            <p:stCondLst>
                              <p:cond delay="6000"/>
                            </p:stCondLst>
                            <p:childTnLst>
                              <p:par>
                                <p:cTn id="28" presetID="22" presetClass="entr" presetSubtype="8" fill="hold" nodeType="afterEffect">
                                  <p:stCondLst>
                                    <p:cond delay="1500"/>
                                  </p:stCondLst>
                                  <p:childTnLst>
                                    <p:set>
                                      <p:cBhvr>
                                        <p:cTn id="29" dur="1" fill="hold">
                                          <p:stCondLst>
                                            <p:cond delay="0"/>
                                          </p:stCondLst>
                                        </p:cTn>
                                        <p:tgtEl>
                                          <p:spTgt spid="3">
                                            <p:txEl>
                                              <p:pRg st="1" end="1"/>
                                            </p:txEl>
                                          </p:spTgt>
                                        </p:tgtEl>
                                        <p:attrNameLst>
                                          <p:attrName>style.visibility</p:attrName>
                                        </p:attrNameLst>
                                      </p:cBhvr>
                                      <p:to>
                                        <p:strVal val="visible"/>
                                      </p:to>
                                    </p:set>
                                    <p:animEffect transition="in" filter="wipe(left)">
                                      <p:cBhvr>
                                        <p:cTn id="30" dur="2000"/>
                                        <p:tgtEl>
                                          <p:spTgt spid="3">
                                            <p:txEl>
                                              <p:pRg st="1" end="1"/>
                                            </p:txEl>
                                          </p:spTgt>
                                        </p:tgtEl>
                                      </p:cBhvr>
                                    </p:animEffect>
                                  </p:childTnLst>
                                </p:cTn>
                              </p:par>
                            </p:childTnLst>
                          </p:cTn>
                        </p:par>
                        <p:par>
                          <p:cTn id="31" fill="hold" nodeType="afterGroup">
                            <p:stCondLst>
                              <p:cond delay="9500"/>
                            </p:stCondLst>
                            <p:childTnLst>
                              <p:par>
                                <p:cTn id="32" presetID="21" presetClass="entr" presetSubtype="1" fill="hold" nodeType="afterEffect">
                                  <p:stCondLst>
                                    <p:cond delay="2500"/>
                                  </p:stCondLst>
                                  <p:childTnLst>
                                    <p:set>
                                      <p:cBhvr>
                                        <p:cTn id="33" dur="1" fill="hold">
                                          <p:stCondLst>
                                            <p:cond delay="0"/>
                                          </p:stCondLst>
                                        </p:cTn>
                                        <p:tgtEl>
                                          <p:spTgt spid="84997"/>
                                        </p:tgtEl>
                                        <p:attrNameLst>
                                          <p:attrName>style.visibility</p:attrName>
                                        </p:attrNameLst>
                                      </p:cBhvr>
                                      <p:to>
                                        <p:strVal val="visible"/>
                                      </p:to>
                                    </p:set>
                                    <p:animEffect transition="in" filter="wheel(1)">
                                      <p:cBhvr>
                                        <p:cTn id="34" dur="2000"/>
                                        <p:tgtEl>
                                          <p:spTgt spid="84997"/>
                                        </p:tgtEl>
                                      </p:cBhvr>
                                    </p:animEffect>
                                  </p:childTnLst>
                                </p:cTn>
                              </p:par>
                            </p:childTnLst>
                          </p:cTn>
                        </p:par>
                        <p:par>
                          <p:cTn id="35" fill="hold" nodeType="afterGroup">
                            <p:stCondLst>
                              <p:cond delay="14000"/>
                            </p:stCondLst>
                            <p:childTnLst>
                              <p:par>
                                <p:cTn id="36" presetID="21" presetClass="entr" presetSubtype="1" fill="hold" nodeType="afterEffect">
                                  <p:stCondLst>
                                    <p:cond delay="2500"/>
                                  </p:stCondLst>
                                  <p:childTnLst>
                                    <p:set>
                                      <p:cBhvr>
                                        <p:cTn id="37" dur="1" fill="hold">
                                          <p:stCondLst>
                                            <p:cond delay="0"/>
                                          </p:stCondLst>
                                        </p:cTn>
                                        <p:tgtEl>
                                          <p:spTgt spid="84998"/>
                                        </p:tgtEl>
                                        <p:attrNameLst>
                                          <p:attrName>style.visibility</p:attrName>
                                        </p:attrNameLst>
                                      </p:cBhvr>
                                      <p:to>
                                        <p:strVal val="visible"/>
                                      </p:to>
                                    </p:set>
                                    <p:animEffect transition="in" filter="wheel(1)">
                                      <p:cBhvr>
                                        <p:cTn id="38" dur="2000"/>
                                        <p:tgtEl>
                                          <p:spTgt spid="84998"/>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1" fill="hold" nodeType="clickEffect">
                                  <p:stCondLst>
                                    <p:cond delay="0"/>
                                  </p:stCondLst>
                                  <p:childTnLst>
                                    <p:set>
                                      <p:cBhvr>
                                        <p:cTn id="42" dur="1" fill="hold">
                                          <p:stCondLst>
                                            <p:cond delay="0"/>
                                          </p:stCondLst>
                                        </p:cTn>
                                        <p:tgtEl>
                                          <p:spTgt spid="3">
                                            <p:txEl>
                                              <p:pRg st="2" end="2"/>
                                            </p:txEl>
                                          </p:spTgt>
                                        </p:tgtEl>
                                        <p:attrNameLst>
                                          <p:attrName>style.visibility</p:attrName>
                                        </p:attrNameLst>
                                      </p:cBhvr>
                                      <p:to>
                                        <p:strVal val="visible"/>
                                      </p:to>
                                    </p:set>
                                    <p:animEffect transition="in" filter="wipe(up)">
                                      <p:cBhvr>
                                        <p:cTn id="43" dur="500"/>
                                        <p:tgtEl>
                                          <p:spTgt spid="3">
                                            <p:txEl>
                                              <p:pRg st="2" end="2"/>
                                            </p:txEl>
                                          </p:spTgt>
                                        </p:tgtEl>
                                      </p:cBhvr>
                                    </p:animEffect>
                                  </p:childTnLst>
                                </p:cTn>
                              </p:par>
                            </p:childTnLst>
                          </p:cTn>
                        </p:par>
                        <p:par>
                          <p:cTn id="44" fill="hold" nodeType="afterGroup">
                            <p:stCondLst>
                              <p:cond delay="500"/>
                            </p:stCondLst>
                            <p:childTnLst>
                              <p:par>
                                <p:cTn id="45" presetID="21" presetClass="entr" presetSubtype="1" fill="hold" nodeType="afterEffect">
                                  <p:stCondLst>
                                    <p:cond delay="500"/>
                                  </p:stCondLst>
                                  <p:childTnLst>
                                    <p:set>
                                      <p:cBhvr>
                                        <p:cTn id="46" dur="1" fill="hold">
                                          <p:stCondLst>
                                            <p:cond delay="0"/>
                                          </p:stCondLst>
                                        </p:cTn>
                                        <p:tgtEl>
                                          <p:spTgt spid="84999"/>
                                        </p:tgtEl>
                                        <p:attrNameLst>
                                          <p:attrName>style.visibility</p:attrName>
                                        </p:attrNameLst>
                                      </p:cBhvr>
                                      <p:to>
                                        <p:strVal val="visible"/>
                                      </p:to>
                                    </p:set>
                                    <p:animEffect transition="in" filter="wheel(1)">
                                      <p:cBhvr>
                                        <p:cTn id="47" dur="2000"/>
                                        <p:tgtEl>
                                          <p:spTgt spid="84999"/>
                                        </p:tgtEl>
                                      </p:cBhvr>
                                    </p:animEffect>
                                  </p:childTnLst>
                                </p:cTn>
                              </p:par>
                            </p:childTnLst>
                          </p:cTn>
                        </p:par>
                        <p:par>
                          <p:cTn id="48" fill="hold" nodeType="afterGroup">
                            <p:stCondLst>
                              <p:cond delay="3000"/>
                            </p:stCondLst>
                            <p:childTnLst>
                              <p:par>
                                <p:cTn id="49" presetID="26" presetClass="entr" presetSubtype="0" fill="hold" grpId="0" nodeType="after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wipe(down)">
                                      <p:cBhvr>
                                        <p:cTn id="51" dur="580">
                                          <p:stCondLst>
                                            <p:cond delay="0"/>
                                          </p:stCondLst>
                                        </p:cTn>
                                        <p:tgtEl>
                                          <p:spTgt spid="4"/>
                                        </p:tgtEl>
                                      </p:cBhvr>
                                    </p:animEffect>
                                    <p:anim calcmode="lin" valueType="num">
                                      <p:cBhvr>
                                        <p:cTn id="52"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53"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54"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55"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56"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57" dur="26">
                                          <p:stCondLst>
                                            <p:cond delay="650"/>
                                          </p:stCondLst>
                                        </p:cTn>
                                        <p:tgtEl>
                                          <p:spTgt spid="4"/>
                                        </p:tgtEl>
                                      </p:cBhvr>
                                      <p:to x="100000" y="60000"/>
                                    </p:animScale>
                                    <p:animScale>
                                      <p:cBhvr>
                                        <p:cTn id="58" dur="166" decel="50000">
                                          <p:stCondLst>
                                            <p:cond delay="676"/>
                                          </p:stCondLst>
                                        </p:cTn>
                                        <p:tgtEl>
                                          <p:spTgt spid="4"/>
                                        </p:tgtEl>
                                      </p:cBhvr>
                                      <p:to x="100000" y="100000"/>
                                    </p:animScale>
                                    <p:animScale>
                                      <p:cBhvr>
                                        <p:cTn id="59" dur="26">
                                          <p:stCondLst>
                                            <p:cond delay="1312"/>
                                          </p:stCondLst>
                                        </p:cTn>
                                        <p:tgtEl>
                                          <p:spTgt spid="4"/>
                                        </p:tgtEl>
                                      </p:cBhvr>
                                      <p:to x="100000" y="80000"/>
                                    </p:animScale>
                                    <p:animScale>
                                      <p:cBhvr>
                                        <p:cTn id="60" dur="166" decel="50000">
                                          <p:stCondLst>
                                            <p:cond delay="1338"/>
                                          </p:stCondLst>
                                        </p:cTn>
                                        <p:tgtEl>
                                          <p:spTgt spid="4"/>
                                        </p:tgtEl>
                                      </p:cBhvr>
                                      <p:to x="100000" y="100000"/>
                                    </p:animScale>
                                    <p:animScale>
                                      <p:cBhvr>
                                        <p:cTn id="61" dur="26">
                                          <p:stCondLst>
                                            <p:cond delay="1642"/>
                                          </p:stCondLst>
                                        </p:cTn>
                                        <p:tgtEl>
                                          <p:spTgt spid="4"/>
                                        </p:tgtEl>
                                      </p:cBhvr>
                                      <p:to x="100000" y="90000"/>
                                    </p:animScale>
                                    <p:animScale>
                                      <p:cBhvr>
                                        <p:cTn id="62" dur="166" decel="50000">
                                          <p:stCondLst>
                                            <p:cond delay="1668"/>
                                          </p:stCondLst>
                                        </p:cTn>
                                        <p:tgtEl>
                                          <p:spTgt spid="4"/>
                                        </p:tgtEl>
                                      </p:cBhvr>
                                      <p:to x="100000" y="100000"/>
                                    </p:animScale>
                                    <p:animScale>
                                      <p:cBhvr>
                                        <p:cTn id="63" dur="26">
                                          <p:stCondLst>
                                            <p:cond delay="1808"/>
                                          </p:stCondLst>
                                        </p:cTn>
                                        <p:tgtEl>
                                          <p:spTgt spid="4"/>
                                        </p:tgtEl>
                                      </p:cBhvr>
                                      <p:to x="100000" y="95000"/>
                                    </p:animScale>
                                    <p:animScale>
                                      <p:cBhvr>
                                        <p:cTn id="64"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p:bldP spid="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a:extLst>
              <a:ext uri="{FF2B5EF4-FFF2-40B4-BE49-F238E27FC236}">
                <a16:creationId xmlns:a16="http://schemas.microsoft.com/office/drawing/2014/main" id="{53170DF4-F39D-B69D-C819-21FA5BB8D955}"/>
              </a:ext>
            </a:extLst>
          </p:cNvPr>
          <p:cNvSpPr>
            <a:spLocks noGrp="1" noChangeArrowheads="1"/>
          </p:cNvSpPr>
          <p:nvPr>
            <p:ph type="title"/>
          </p:nvPr>
        </p:nvSpPr>
        <p:spPr>
          <a:xfrm>
            <a:off x="76200" y="76200"/>
            <a:ext cx="8610600" cy="457200"/>
          </a:xfrm>
        </p:spPr>
        <p:txBody>
          <a:bodyPr/>
          <a:lstStyle/>
          <a:p>
            <a:r>
              <a:rPr lang="en-US" altLang="en-US" sz="2400" b="1"/>
              <a:t>Triangle Shirtwaist Factory Fire 1911 New York City</a:t>
            </a:r>
          </a:p>
        </p:txBody>
      </p:sp>
      <p:pic>
        <p:nvPicPr>
          <p:cNvPr id="72707" name="Picture 10" descr="Image result for history channel">
            <a:extLst>
              <a:ext uri="{FF2B5EF4-FFF2-40B4-BE49-F238E27FC236}">
                <a16:creationId xmlns:a16="http://schemas.microsoft.com/office/drawing/2014/main" id="{144F52B9-8F22-C786-A419-1A32BC3CFD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0938" y="5762625"/>
            <a:ext cx="1643062"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8" name="Picture 12" descr="Image result for triangle shirtwaist factory fire">
            <a:extLst>
              <a:ext uri="{FF2B5EF4-FFF2-40B4-BE49-F238E27FC236}">
                <a16:creationId xmlns:a16="http://schemas.microsoft.com/office/drawing/2014/main" id="{DDE53537-0171-01F7-A96B-29228E96B1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3025" y="504825"/>
            <a:ext cx="3933825" cy="515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9" name="Picture 16" descr="Image result for triangle shirtwaist factory fire">
            <a:extLst>
              <a:ext uri="{FF2B5EF4-FFF2-40B4-BE49-F238E27FC236}">
                <a16:creationId xmlns:a16="http://schemas.microsoft.com/office/drawing/2014/main" id="{442BFA77-BD6C-22AC-E1F8-37989B9783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533400"/>
            <a:ext cx="447992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0" name="Picture 6" descr="Related image">
            <a:hlinkClick r:id="rId5"/>
            <a:extLst>
              <a:ext uri="{FF2B5EF4-FFF2-40B4-BE49-F238E27FC236}">
                <a16:creationId xmlns:a16="http://schemas.microsoft.com/office/drawing/2014/main" id="{5D862756-3279-49B6-685A-F4FF9C66B2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1800" y="5834063"/>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76" name="Picture 20" descr="Related image">
            <a:extLst>
              <a:ext uri="{FF2B5EF4-FFF2-40B4-BE49-F238E27FC236}">
                <a16:creationId xmlns:a16="http://schemas.microsoft.com/office/drawing/2014/main" id="{C3CBF1EF-42C0-604A-ACAF-8160B5F3FDC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3188" y="481013"/>
            <a:ext cx="8932862" cy="517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78" name="Picture 22" descr="Image result for triangle shirtwaist factory fire">
            <a:extLst>
              <a:ext uri="{FF2B5EF4-FFF2-40B4-BE49-F238E27FC236}">
                <a16:creationId xmlns:a16="http://schemas.microsoft.com/office/drawing/2014/main" id="{0241A0C9-3CA2-EAD4-567C-28CD6673442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8113" y="504825"/>
            <a:ext cx="8897937" cy="523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86" name="Picture 30" descr="Related image">
            <a:extLst>
              <a:ext uri="{FF2B5EF4-FFF2-40B4-BE49-F238E27FC236}">
                <a16:creationId xmlns:a16="http://schemas.microsoft.com/office/drawing/2014/main" id="{970B4238-67C2-F4A7-CE6D-719C2789149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3188" y="466725"/>
            <a:ext cx="8812212"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21876"/>
                                        </p:tgtEl>
                                        <p:attrNameLst>
                                          <p:attrName>style.visibility</p:attrName>
                                        </p:attrNameLst>
                                      </p:cBhvr>
                                      <p:to>
                                        <p:strVal val="visible"/>
                                      </p:to>
                                    </p:set>
                                    <p:animEffect transition="in" filter="fade">
                                      <p:cBhvr>
                                        <p:cTn id="7" dur="1000"/>
                                        <p:tgtEl>
                                          <p:spTgt spid="121876"/>
                                        </p:tgtEl>
                                      </p:cBhvr>
                                    </p:animEffect>
                                    <p:anim calcmode="lin" valueType="num">
                                      <p:cBhvr>
                                        <p:cTn id="8" dur="1000" fill="hold"/>
                                        <p:tgtEl>
                                          <p:spTgt spid="121876"/>
                                        </p:tgtEl>
                                        <p:attrNameLst>
                                          <p:attrName>ppt_x</p:attrName>
                                        </p:attrNameLst>
                                      </p:cBhvr>
                                      <p:tavLst>
                                        <p:tav tm="0">
                                          <p:val>
                                            <p:strVal val="#ppt_x"/>
                                          </p:val>
                                        </p:tav>
                                        <p:tav tm="100000">
                                          <p:val>
                                            <p:strVal val="#ppt_x"/>
                                          </p:val>
                                        </p:tav>
                                      </p:tavLst>
                                    </p:anim>
                                    <p:anim calcmode="lin" valueType="num">
                                      <p:cBhvr>
                                        <p:cTn id="9" dur="1000" fill="hold"/>
                                        <p:tgtEl>
                                          <p:spTgt spid="121876"/>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121878"/>
                                        </p:tgtEl>
                                        <p:attrNameLst>
                                          <p:attrName>style.visibility</p:attrName>
                                        </p:attrNameLst>
                                      </p:cBhvr>
                                      <p:to>
                                        <p:strVal val="visible"/>
                                      </p:to>
                                    </p:set>
                                    <p:animEffect transition="in" filter="fade">
                                      <p:cBhvr>
                                        <p:cTn id="14" dur="1000"/>
                                        <p:tgtEl>
                                          <p:spTgt spid="121878"/>
                                        </p:tgtEl>
                                      </p:cBhvr>
                                    </p:animEffect>
                                    <p:anim calcmode="lin" valueType="num">
                                      <p:cBhvr>
                                        <p:cTn id="15" dur="1000" fill="hold"/>
                                        <p:tgtEl>
                                          <p:spTgt spid="121878"/>
                                        </p:tgtEl>
                                        <p:attrNameLst>
                                          <p:attrName>ppt_x</p:attrName>
                                        </p:attrNameLst>
                                      </p:cBhvr>
                                      <p:tavLst>
                                        <p:tav tm="0">
                                          <p:val>
                                            <p:strVal val="#ppt_x"/>
                                          </p:val>
                                        </p:tav>
                                        <p:tav tm="100000">
                                          <p:val>
                                            <p:strVal val="#ppt_x"/>
                                          </p:val>
                                        </p:tav>
                                      </p:tavLst>
                                    </p:anim>
                                    <p:anim calcmode="lin" valueType="num">
                                      <p:cBhvr>
                                        <p:cTn id="16" dur="1000" fill="hold"/>
                                        <p:tgtEl>
                                          <p:spTgt spid="121878"/>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121886"/>
                                        </p:tgtEl>
                                        <p:attrNameLst>
                                          <p:attrName>style.visibility</p:attrName>
                                        </p:attrNameLst>
                                      </p:cBhvr>
                                      <p:to>
                                        <p:strVal val="visible"/>
                                      </p:to>
                                    </p:set>
                                    <p:animEffect transition="in" filter="fade">
                                      <p:cBhvr>
                                        <p:cTn id="21" dur="1000"/>
                                        <p:tgtEl>
                                          <p:spTgt spid="121886"/>
                                        </p:tgtEl>
                                      </p:cBhvr>
                                    </p:animEffect>
                                    <p:anim calcmode="lin" valueType="num">
                                      <p:cBhvr>
                                        <p:cTn id="22" dur="1000" fill="hold"/>
                                        <p:tgtEl>
                                          <p:spTgt spid="121886"/>
                                        </p:tgtEl>
                                        <p:attrNameLst>
                                          <p:attrName>ppt_x</p:attrName>
                                        </p:attrNameLst>
                                      </p:cBhvr>
                                      <p:tavLst>
                                        <p:tav tm="0">
                                          <p:val>
                                            <p:strVal val="#ppt_x"/>
                                          </p:val>
                                        </p:tav>
                                        <p:tav tm="100000">
                                          <p:val>
                                            <p:strVal val="#ppt_x"/>
                                          </p:val>
                                        </p:tav>
                                      </p:tavLst>
                                    </p:anim>
                                    <p:anim calcmode="lin" valueType="num">
                                      <p:cBhvr>
                                        <p:cTn id="23" dur="1000" fill="hold"/>
                                        <p:tgtEl>
                                          <p:spTgt spid="12188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a:extLst>
              <a:ext uri="{FF2B5EF4-FFF2-40B4-BE49-F238E27FC236}">
                <a16:creationId xmlns:a16="http://schemas.microsoft.com/office/drawing/2014/main" id="{5ADE28B4-47D3-A024-4A25-4A9D11C765BF}"/>
              </a:ext>
            </a:extLst>
          </p:cNvPr>
          <p:cNvSpPr>
            <a:spLocks noGrp="1" noChangeArrowheads="1"/>
          </p:cNvSpPr>
          <p:nvPr>
            <p:ph type="title"/>
          </p:nvPr>
        </p:nvSpPr>
        <p:spPr>
          <a:xfrm>
            <a:off x="76200" y="76200"/>
            <a:ext cx="8610600" cy="457200"/>
          </a:xfrm>
        </p:spPr>
        <p:txBody>
          <a:bodyPr/>
          <a:lstStyle/>
          <a:p>
            <a:r>
              <a:rPr lang="en-US" altLang="en-US" sz="2400" b="1"/>
              <a:t>Triangle Shirtwaist Factory Fire 1911 New York City</a:t>
            </a:r>
          </a:p>
        </p:txBody>
      </p:sp>
      <p:pic>
        <p:nvPicPr>
          <p:cNvPr id="2" name="FguWSsW21CQ">
            <a:hlinkClick r:id="" action="ppaction://media"/>
            <a:extLst>
              <a:ext uri="{FF2B5EF4-FFF2-40B4-BE49-F238E27FC236}">
                <a16:creationId xmlns:a16="http://schemas.microsoft.com/office/drawing/2014/main" id="{8767A35E-C2F3-1859-318A-F38AADF7DF45}"/>
              </a:ext>
            </a:extLst>
          </p:cNvPr>
          <p:cNvPicPr>
            <a:picLocks noRot="1" noChangeAspect="1" noChangeArrowheads="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196850" y="838200"/>
            <a:ext cx="87503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Content Placeholder 3">
            <a:extLst>
              <a:ext uri="{FF2B5EF4-FFF2-40B4-BE49-F238E27FC236}">
                <a16:creationId xmlns:a16="http://schemas.microsoft.com/office/drawing/2014/main" id="{A366C850-9313-20FE-7CBB-0F6F653EE7D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638800" y="187325"/>
            <a:ext cx="2957513" cy="3429000"/>
          </a:xfrm>
        </p:spPr>
      </p:pic>
      <p:pic>
        <p:nvPicPr>
          <p:cNvPr id="74755" name="Picture 2" descr="Image result for ilgwu">
            <a:extLst>
              <a:ext uri="{FF2B5EF4-FFF2-40B4-BE49-F238E27FC236}">
                <a16:creationId xmlns:a16="http://schemas.microsoft.com/office/drawing/2014/main" id="{838F2CD7-9D4A-0790-CB34-C7A80595B7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475" y="3810000"/>
            <a:ext cx="4198938" cy="263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6" name="Picture 4">
            <a:extLst>
              <a:ext uri="{FF2B5EF4-FFF2-40B4-BE49-F238E27FC236}">
                <a16:creationId xmlns:a16="http://schemas.microsoft.com/office/drawing/2014/main" id="{26D7756C-5097-A6A6-4532-D1489D8BFC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550" y="149225"/>
            <a:ext cx="4876800"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65C309B7-7772-E7D5-8E6D-6F587053C3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9675" y="623888"/>
            <a:ext cx="3752850" cy="598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1" presetClass="exit" presetSubtype="0" fill="hold" nodeType="clickEffect">
                                  <p:stCondLst>
                                    <p:cond delay="0"/>
                                  </p:stCondLst>
                                  <p:childTnLst>
                                    <p:anim calcmode="lin" valueType="num">
                                      <p:cBhvr>
                                        <p:cTn id="14" dur="1000"/>
                                        <p:tgtEl>
                                          <p:spTgt spid="6"/>
                                        </p:tgtEl>
                                        <p:attrNameLst>
                                          <p:attrName>ppt_w</p:attrName>
                                        </p:attrNameLst>
                                      </p:cBhvr>
                                      <p:tavLst>
                                        <p:tav tm="0">
                                          <p:val>
                                            <p:strVal val="ppt_w"/>
                                          </p:val>
                                        </p:tav>
                                        <p:tav tm="100000">
                                          <p:val>
                                            <p:fltVal val="0"/>
                                          </p:val>
                                        </p:tav>
                                      </p:tavLst>
                                    </p:anim>
                                    <p:anim calcmode="lin" valueType="num">
                                      <p:cBhvr>
                                        <p:cTn id="15" dur="1000"/>
                                        <p:tgtEl>
                                          <p:spTgt spid="6"/>
                                        </p:tgtEl>
                                        <p:attrNameLst>
                                          <p:attrName>ppt_h</p:attrName>
                                        </p:attrNameLst>
                                      </p:cBhvr>
                                      <p:tavLst>
                                        <p:tav tm="0">
                                          <p:val>
                                            <p:strVal val="ppt_h"/>
                                          </p:val>
                                        </p:tav>
                                        <p:tav tm="100000">
                                          <p:val>
                                            <p:fltVal val="0"/>
                                          </p:val>
                                        </p:tav>
                                      </p:tavLst>
                                    </p:anim>
                                    <p:anim calcmode="lin" valueType="num">
                                      <p:cBhvr>
                                        <p:cTn id="16" dur="1000"/>
                                        <p:tgtEl>
                                          <p:spTgt spid="6"/>
                                        </p:tgtEl>
                                        <p:attrNameLst>
                                          <p:attrName>style.rotation</p:attrName>
                                        </p:attrNameLst>
                                      </p:cBhvr>
                                      <p:tavLst>
                                        <p:tav tm="0">
                                          <p:val>
                                            <p:fltVal val="0"/>
                                          </p:val>
                                        </p:tav>
                                        <p:tav tm="100000">
                                          <p:val>
                                            <p:fltVal val="90"/>
                                          </p:val>
                                        </p:tav>
                                      </p:tavLst>
                                    </p:anim>
                                    <p:animEffect transition="out" filter="fade">
                                      <p:cBhvr>
                                        <p:cTn id="17" dur="1000"/>
                                        <p:tgtEl>
                                          <p:spTgt spid="6"/>
                                        </p:tgtEl>
                                      </p:cBhvr>
                                    </p:animEffect>
                                    <p:set>
                                      <p:cBhvr>
                                        <p:cTn id="18"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a:extLst>
              <a:ext uri="{FF2B5EF4-FFF2-40B4-BE49-F238E27FC236}">
                <a16:creationId xmlns:a16="http://schemas.microsoft.com/office/drawing/2014/main" id="{3616A357-5463-32BA-06F0-CBB8C182396B}"/>
              </a:ext>
            </a:extLst>
          </p:cNvPr>
          <p:cNvSpPr>
            <a:spLocks noGrp="1" noChangeArrowheads="1"/>
          </p:cNvSpPr>
          <p:nvPr>
            <p:ph type="title"/>
          </p:nvPr>
        </p:nvSpPr>
        <p:spPr>
          <a:xfrm>
            <a:off x="228600" y="101600"/>
            <a:ext cx="8229600" cy="487363"/>
          </a:xfrm>
        </p:spPr>
        <p:txBody>
          <a:bodyPr/>
          <a:lstStyle/>
          <a:p>
            <a:r>
              <a:rPr lang="en-US" altLang="en-US"/>
              <a:t>Effects of Triangle Fire</a:t>
            </a:r>
          </a:p>
        </p:txBody>
      </p:sp>
      <p:sp>
        <p:nvSpPr>
          <p:cNvPr id="3" name="Content Placeholder 2">
            <a:extLst>
              <a:ext uri="{FF2B5EF4-FFF2-40B4-BE49-F238E27FC236}">
                <a16:creationId xmlns:a16="http://schemas.microsoft.com/office/drawing/2014/main" id="{CB7941E9-798E-4EA4-909F-DABFBA1FEABD}"/>
              </a:ext>
            </a:extLst>
          </p:cNvPr>
          <p:cNvSpPr>
            <a:spLocks noGrp="1" noChangeArrowheads="1"/>
          </p:cNvSpPr>
          <p:nvPr>
            <p:ph idx="1"/>
          </p:nvPr>
        </p:nvSpPr>
        <p:spPr>
          <a:xfrm>
            <a:off x="139700" y="706438"/>
            <a:ext cx="6400800" cy="6049962"/>
          </a:xfrm>
        </p:spPr>
        <p:txBody>
          <a:bodyPr/>
          <a:lstStyle/>
          <a:p>
            <a:pPr>
              <a:defRPr/>
            </a:pPr>
            <a:r>
              <a:rPr lang="en-US" altLang="en-US" sz="2200" u="sng" dirty="0"/>
              <a:t>Department of Labor</a:t>
            </a:r>
            <a:r>
              <a:rPr lang="en-US" altLang="en-US" sz="2200" dirty="0"/>
              <a:t> </a:t>
            </a:r>
            <a:r>
              <a:rPr lang="en-US" altLang="en-US" sz="2200" b="1" dirty="0"/>
              <a:t>(1913) </a:t>
            </a:r>
            <a:r>
              <a:rPr lang="en-US" altLang="en-US" sz="2200" dirty="0"/>
              <a:t>– Congress created a Cabinet post to study the problems of labor &amp; to -</a:t>
            </a:r>
          </a:p>
          <a:p>
            <a:pPr marL="457200" lvl="1" indent="0">
              <a:buFontTx/>
              <a:buNone/>
              <a:defRPr/>
            </a:pPr>
            <a:r>
              <a:rPr lang="en-US" altLang="en-US" sz="2200" dirty="0"/>
              <a:t>“promote the welfare of working people and improve their working conditions”.</a:t>
            </a:r>
          </a:p>
          <a:p>
            <a:pPr>
              <a:defRPr/>
            </a:pPr>
            <a:r>
              <a:rPr lang="en-US" altLang="en-US" sz="2200" b="1" u="sng" dirty="0">
                <a:solidFill>
                  <a:srgbClr val="0070C0"/>
                </a:solidFill>
              </a:rPr>
              <a:t>Clayton Anti-Trust Act</a:t>
            </a:r>
            <a:r>
              <a:rPr lang="en-US" altLang="en-US" sz="2200" b="1" dirty="0">
                <a:solidFill>
                  <a:srgbClr val="0070C0"/>
                </a:solidFill>
              </a:rPr>
              <a:t> </a:t>
            </a:r>
            <a:r>
              <a:rPr lang="en-US" altLang="en-US" sz="2200" b="1" dirty="0"/>
              <a:t>(1914) </a:t>
            </a:r>
            <a:r>
              <a:rPr lang="en-US" altLang="en-US" sz="2200" dirty="0"/>
              <a:t>– prevented courts from restricting activities of unions.</a:t>
            </a:r>
          </a:p>
          <a:p>
            <a:pPr>
              <a:defRPr/>
            </a:pPr>
            <a:r>
              <a:rPr lang="en-US" altLang="en-US" sz="2200" u="sng" dirty="0"/>
              <a:t>Child Labor Act</a:t>
            </a:r>
            <a:r>
              <a:rPr lang="en-US" altLang="en-US" sz="2200" dirty="0"/>
              <a:t> </a:t>
            </a:r>
            <a:r>
              <a:rPr lang="en-US" altLang="en-US" sz="2200" b="1" dirty="0"/>
              <a:t>(1916) </a:t>
            </a:r>
            <a:r>
              <a:rPr lang="en-US" altLang="en-US" sz="2200" dirty="0"/>
              <a:t>– Prohibited sale </a:t>
            </a:r>
          </a:p>
          <a:p>
            <a:pPr marL="0" indent="0">
              <a:buFontTx/>
              <a:buNone/>
              <a:defRPr/>
            </a:pPr>
            <a:r>
              <a:rPr lang="en-US" altLang="en-US" sz="2200" dirty="0"/>
              <a:t>     of goods made by child labor.</a:t>
            </a:r>
          </a:p>
          <a:p>
            <a:pPr>
              <a:defRPr/>
            </a:pPr>
            <a:r>
              <a:rPr lang="en-US" altLang="en-US" sz="2200" u="sng" dirty="0"/>
              <a:t>1971 </a:t>
            </a:r>
            <a:r>
              <a:rPr lang="en-US" altLang="en-US" sz="2200" b="1" u="sng" dirty="0"/>
              <a:t>OSHA</a:t>
            </a:r>
            <a:r>
              <a:rPr lang="en-US" altLang="en-US" sz="2200" dirty="0"/>
              <a:t>-</a:t>
            </a:r>
            <a:r>
              <a:rPr lang="en-US" sz="2200" dirty="0"/>
              <a:t>Occupational Safety and </a:t>
            </a:r>
          </a:p>
          <a:p>
            <a:pPr marL="0" indent="0">
              <a:buFontTx/>
              <a:buNone/>
              <a:defRPr/>
            </a:pPr>
            <a:r>
              <a:rPr lang="en-US" sz="2200" dirty="0"/>
              <a:t>     Health Administration-to assure safe and healthful working conditions for working men </a:t>
            </a:r>
          </a:p>
          <a:p>
            <a:pPr marL="0" indent="0">
              <a:buFontTx/>
              <a:buNone/>
              <a:defRPr/>
            </a:pPr>
            <a:r>
              <a:rPr lang="en-US" sz="2200" dirty="0"/>
              <a:t>and women by setting and enforcing standards and by providing training, outreach, education</a:t>
            </a:r>
          </a:p>
          <a:p>
            <a:pPr marL="0" indent="0">
              <a:buFontTx/>
              <a:buNone/>
              <a:defRPr/>
            </a:pPr>
            <a:r>
              <a:rPr lang="en-US" sz="2200" dirty="0"/>
              <a:t> and assistance.</a:t>
            </a:r>
          </a:p>
          <a:p>
            <a:pPr>
              <a:defRPr/>
            </a:pPr>
            <a:endParaRPr lang="en-US" altLang="en-US" sz="2400" dirty="0"/>
          </a:p>
        </p:txBody>
      </p:sp>
      <p:pic>
        <p:nvPicPr>
          <p:cNvPr id="86018" name="Picture 2">
            <a:extLst>
              <a:ext uri="{FF2B5EF4-FFF2-40B4-BE49-F238E27FC236}">
                <a16:creationId xmlns:a16="http://schemas.microsoft.com/office/drawing/2014/main" id="{4B7845A9-EA1A-1BF1-B02F-77B081D99F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2275" y="530225"/>
            <a:ext cx="1981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0" name="Picture 4">
            <a:extLst>
              <a:ext uri="{FF2B5EF4-FFF2-40B4-BE49-F238E27FC236}">
                <a16:creationId xmlns:a16="http://schemas.microsoft.com/office/drawing/2014/main" id="{1315F634-A9D2-7265-71F6-AE747F5B61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9813" y="2667000"/>
            <a:ext cx="2884487" cy="388937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1202"/>
                                        </p:tgtEl>
                                        <p:attrNameLst>
                                          <p:attrName>style.visibility</p:attrName>
                                        </p:attrNameLst>
                                      </p:cBhvr>
                                      <p:to>
                                        <p:strVal val="visible"/>
                                      </p:to>
                                    </p:set>
                                    <p:animEffect transition="in" filter="fade">
                                      <p:cBhvr>
                                        <p:cTn id="7" dur="1000"/>
                                        <p:tgtEl>
                                          <p:spTgt spid="51202"/>
                                        </p:tgtEl>
                                      </p:cBhvr>
                                    </p:animEffect>
                                    <p:anim calcmode="lin" valueType="num">
                                      <p:cBhvr>
                                        <p:cTn id="8" dur="1000" fill="hold"/>
                                        <p:tgtEl>
                                          <p:spTgt spid="51202"/>
                                        </p:tgtEl>
                                        <p:attrNameLst>
                                          <p:attrName>ppt_x</p:attrName>
                                        </p:attrNameLst>
                                      </p:cBhvr>
                                      <p:tavLst>
                                        <p:tav tm="0">
                                          <p:val>
                                            <p:strVal val="#ppt_x"/>
                                          </p:val>
                                        </p:tav>
                                        <p:tav tm="100000">
                                          <p:val>
                                            <p:strVal val="#ppt_x"/>
                                          </p:val>
                                        </p:tav>
                                      </p:tavLst>
                                    </p:anim>
                                    <p:anim calcmode="lin" valueType="num">
                                      <p:cBhvr>
                                        <p:cTn id="9" dur="1000" fill="hold"/>
                                        <p:tgtEl>
                                          <p:spTgt spid="51202"/>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22" presetClass="entr" presetSubtype="1" fill="hold"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ipe(up)">
                                      <p:cBhvr>
                                        <p:cTn id="13" dur="500"/>
                                        <p:tgtEl>
                                          <p:spTgt spid="3">
                                            <p:txEl>
                                              <p:pRg st="0" end="0"/>
                                            </p:txEl>
                                          </p:spTgt>
                                        </p:tgtEl>
                                      </p:cBhvr>
                                    </p:animEffect>
                                  </p:childTnLst>
                                </p:cTn>
                              </p:par>
                              <p:par>
                                <p:cTn id="14" presetID="21" presetClass="entr" presetSubtype="1" fill="hold" nodeType="withEffect">
                                  <p:stCondLst>
                                    <p:cond delay="0"/>
                                  </p:stCondLst>
                                  <p:childTnLst>
                                    <p:set>
                                      <p:cBhvr>
                                        <p:cTn id="15" dur="1" fill="hold">
                                          <p:stCondLst>
                                            <p:cond delay="0"/>
                                          </p:stCondLst>
                                        </p:cTn>
                                        <p:tgtEl>
                                          <p:spTgt spid="86018"/>
                                        </p:tgtEl>
                                        <p:attrNameLst>
                                          <p:attrName>style.visibility</p:attrName>
                                        </p:attrNameLst>
                                      </p:cBhvr>
                                      <p:to>
                                        <p:strVal val="visible"/>
                                      </p:to>
                                    </p:set>
                                    <p:animEffect transition="in" filter="wheel(1)">
                                      <p:cBhvr>
                                        <p:cTn id="16" dur="500"/>
                                        <p:tgtEl>
                                          <p:spTgt spid="8601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wipe(left)">
                                      <p:cBhvr>
                                        <p:cTn id="21" dur="500"/>
                                        <p:tgtEl>
                                          <p:spTgt spid="3">
                                            <p:txEl>
                                              <p:pRg st="1" end="1"/>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1"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wipe(up)">
                                      <p:cBhvr>
                                        <p:cTn id="26" dur="500"/>
                                        <p:tgtEl>
                                          <p:spTgt spid="3">
                                            <p:txEl>
                                              <p:pRg st="2" end="2"/>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1"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wipe(up)">
                                      <p:cBhvr>
                                        <p:cTn id="31" dur="500"/>
                                        <p:tgtEl>
                                          <p:spTgt spid="3">
                                            <p:txEl>
                                              <p:pRg st="3" end="3"/>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1" fill="hold"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Effect transition="in" filter="wipe(up)">
                                      <p:cBhvr>
                                        <p:cTn id="36" dur="500"/>
                                        <p:tgtEl>
                                          <p:spTgt spid="3">
                                            <p:txEl>
                                              <p:pRg st="4" end="4"/>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1" fill="hold"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Effect transition="in" filter="wipe(up)">
                                      <p:cBhvr>
                                        <p:cTn id="41" dur="500"/>
                                        <p:tgtEl>
                                          <p:spTgt spid="3">
                                            <p:txEl>
                                              <p:pRg st="5" end="5"/>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2" presetClass="entr" presetSubtype="1" fill="hold" nodeType="clickEffect">
                                  <p:stCondLst>
                                    <p:cond delay="0"/>
                                  </p:stCondLst>
                                  <p:childTnLst>
                                    <p:set>
                                      <p:cBhvr>
                                        <p:cTn id="45" dur="1" fill="hold">
                                          <p:stCondLst>
                                            <p:cond delay="0"/>
                                          </p:stCondLst>
                                        </p:cTn>
                                        <p:tgtEl>
                                          <p:spTgt spid="3">
                                            <p:txEl>
                                              <p:pRg st="6" end="6"/>
                                            </p:txEl>
                                          </p:spTgt>
                                        </p:tgtEl>
                                        <p:attrNameLst>
                                          <p:attrName>style.visibility</p:attrName>
                                        </p:attrNameLst>
                                      </p:cBhvr>
                                      <p:to>
                                        <p:strVal val="visible"/>
                                      </p:to>
                                    </p:set>
                                    <p:animEffect transition="in" filter="wipe(up)">
                                      <p:cBhvr>
                                        <p:cTn id="46" dur="500"/>
                                        <p:tgtEl>
                                          <p:spTgt spid="3">
                                            <p:txEl>
                                              <p:pRg st="6" end="6"/>
                                            </p:txEl>
                                          </p:spTgt>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1" fill="hold" nodeType="clickEffect">
                                  <p:stCondLst>
                                    <p:cond delay="0"/>
                                  </p:stCondLst>
                                  <p:childTnLst>
                                    <p:set>
                                      <p:cBhvr>
                                        <p:cTn id="50" dur="1" fill="hold">
                                          <p:stCondLst>
                                            <p:cond delay="0"/>
                                          </p:stCondLst>
                                        </p:cTn>
                                        <p:tgtEl>
                                          <p:spTgt spid="3">
                                            <p:txEl>
                                              <p:pRg st="7" end="7"/>
                                            </p:txEl>
                                          </p:spTgt>
                                        </p:tgtEl>
                                        <p:attrNameLst>
                                          <p:attrName>style.visibility</p:attrName>
                                        </p:attrNameLst>
                                      </p:cBhvr>
                                      <p:to>
                                        <p:strVal val="visible"/>
                                      </p:to>
                                    </p:set>
                                    <p:animEffect transition="in" filter="wipe(up)">
                                      <p:cBhvr>
                                        <p:cTn id="51" dur="500"/>
                                        <p:tgtEl>
                                          <p:spTgt spid="3">
                                            <p:txEl>
                                              <p:pRg st="7" end="7"/>
                                            </p:txEl>
                                          </p:spTgt>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1" fill="hold" nodeType="clickEffect">
                                  <p:stCondLst>
                                    <p:cond delay="0"/>
                                  </p:stCondLst>
                                  <p:childTnLst>
                                    <p:set>
                                      <p:cBhvr>
                                        <p:cTn id="55" dur="1" fill="hold">
                                          <p:stCondLst>
                                            <p:cond delay="0"/>
                                          </p:stCondLst>
                                        </p:cTn>
                                        <p:tgtEl>
                                          <p:spTgt spid="3">
                                            <p:txEl>
                                              <p:pRg st="8" end="8"/>
                                            </p:txEl>
                                          </p:spTgt>
                                        </p:tgtEl>
                                        <p:attrNameLst>
                                          <p:attrName>style.visibility</p:attrName>
                                        </p:attrNameLst>
                                      </p:cBhvr>
                                      <p:to>
                                        <p:strVal val="visible"/>
                                      </p:to>
                                    </p:set>
                                    <p:animEffect transition="in" filter="wipe(up)">
                                      <p:cBhvr>
                                        <p:cTn id="56" dur="500"/>
                                        <p:tgtEl>
                                          <p:spTgt spid="3">
                                            <p:txEl>
                                              <p:pRg st="8" end="8"/>
                                            </p:txEl>
                                          </p:spTgt>
                                        </p:tgtEl>
                                      </p:cBhvr>
                                    </p:animEffect>
                                  </p:childTnLst>
                                </p:cTn>
                              </p:par>
                              <p:par>
                                <p:cTn id="57" presetID="6" presetClass="entr" presetSubtype="16" fill="hold" nodeType="withEffect">
                                  <p:stCondLst>
                                    <p:cond delay="0"/>
                                  </p:stCondLst>
                                  <p:childTnLst>
                                    <p:set>
                                      <p:cBhvr>
                                        <p:cTn id="58" dur="1" fill="hold">
                                          <p:stCondLst>
                                            <p:cond delay="0"/>
                                          </p:stCondLst>
                                        </p:cTn>
                                        <p:tgtEl>
                                          <p:spTgt spid="86020"/>
                                        </p:tgtEl>
                                        <p:attrNameLst>
                                          <p:attrName>style.visibility</p:attrName>
                                        </p:attrNameLst>
                                      </p:cBhvr>
                                      <p:to>
                                        <p:strVal val="visible"/>
                                      </p:to>
                                    </p:set>
                                    <p:animEffect transition="in" filter="circle(in)">
                                      <p:cBhvr>
                                        <p:cTn id="59" dur="1000"/>
                                        <p:tgtEl>
                                          <p:spTgt spid="860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2" grpId="0"/>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15362" name="Picture 16">
            <a:extLst>
              <a:ext uri="{FF2B5EF4-FFF2-40B4-BE49-F238E27FC236}">
                <a16:creationId xmlns:a16="http://schemas.microsoft.com/office/drawing/2014/main" id="{3FA4C951-12FE-4D59-F3FB-10BE7EED1519}"/>
              </a:ext>
            </a:extLst>
          </p:cNvPr>
          <p:cNvSpPr>
            <a:spLocks noChangeAspect="1" noChangeArrowheads="1"/>
          </p:cNvSpPr>
          <p:nvPr/>
        </p:nvSpPr>
        <p:spPr bwMode="auto">
          <a:xfrm>
            <a:off x="6030913" y="4811713"/>
            <a:ext cx="1741487"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en-US" altLang="en-US" sz="2400"/>
          </a:p>
        </p:txBody>
      </p:sp>
      <p:sp>
        <p:nvSpPr>
          <p:cNvPr id="15363" name="Rectangle 4">
            <a:extLst>
              <a:ext uri="{FF2B5EF4-FFF2-40B4-BE49-F238E27FC236}">
                <a16:creationId xmlns:a16="http://schemas.microsoft.com/office/drawing/2014/main" id="{7ABFA40B-ED34-F10B-F3C7-F72CE62E1F6E}"/>
              </a:ext>
            </a:extLst>
          </p:cNvPr>
          <p:cNvSpPr>
            <a:spLocks noChangeArrowheads="1"/>
          </p:cNvSpPr>
          <p:nvPr/>
        </p:nvSpPr>
        <p:spPr bwMode="auto">
          <a:xfrm>
            <a:off x="533400" y="1295400"/>
            <a:ext cx="82296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buFontTx/>
              <a:buNone/>
            </a:pPr>
            <a:endParaRPr lang="en-US" altLang="en-US"/>
          </a:p>
        </p:txBody>
      </p:sp>
      <p:sp>
        <p:nvSpPr>
          <p:cNvPr id="20485" name="Rectangle 5">
            <a:extLst>
              <a:ext uri="{FF2B5EF4-FFF2-40B4-BE49-F238E27FC236}">
                <a16:creationId xmlns:a16="http://schemas.microsoft.com/office/drawing/2014/main" id="{A7E4F5D5-760E-B194-B4C0-C24CE005B2E0}"/>
              </a:ext>
            </a:extLst>
          </p:cNvPr>
          <p:cNvSpPr>
            <a:spLocks noChangeArrowheads="1"/>
          </p:cNvSpPr>
          <p:nvPr/>
        </p:nvSpPr>
        <p:spPr bwMode="auto">
          <a:xfrm>
            <a:off x="533400" y="762000"/>
            <a:ext cx="82296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pPr>
            <a:r>
              <a:rPr lang="en-US" altLang="en-US" sz="2400"/>
              <a:t>The Progressive Movement was at its </a:t>
            </a:r>
            <a:r>
              <a:rPr lang="en-US" altLang="en-US" sz="2400" b="1"/>
              <a:t>greatest influence from 1900 to the start of World War I, 1917</a:t>
            </a:r>
            <a:r>
              <a:rPr lang="en-US" altLang="en-US" sz="2400"/>
              <a:t>.</a:t>
            </a:r>
          </a:p>
          <a:p>
            <a:pPr eaLnBrk="1" hangingPunct="1">
              <a:lnSpc>
                <a:spcPct val="90000"/>
              </a:lnSpc>
            </a:pPr>
            <a:r>
              <a:rPr lang="en-US" altLang="en-US" sz="2400"/>
              <a:t>Progressives borrowed ideas from the Populists, but they were different in many ways.</a:t>
            </a:r>
          </a:p>
          <a:p>
            <a:pPr eaLnBrk="1" hangingPunct="1">
              <a:lnSpc>
                <a:spcPct val="90000"/>
              </a:lnSpc>
            </a:pPr>
            <a:r>
              <a:rPr lang="en-US" altLang="en-US" sz="2400"/>
              <a:t>Progressives were mainly </a:t>
            </a:r>
            <a:r>
              <a:rPr lang="en-US" altLang="en-US" sz="2400" b="1">
                <a:solidFill>
                  <a:srgbClr val="FF0000"/>
                </a:solidFill>
              </a:rPr>
              <a:t>middle-class</a:t>
            </a:r>
            <a:r>
              <a:rPr lang="en-US" altLang="en-US" sz="2400"/>
              <a:t> city people, instead of the Populist farmers and factory workers.</a:t>
            </a:r>
          </a:p>
          <a:p>
            <a:pPr eaLnBrk="1" hangingPunct="1">
              <a:lnSpc>
                <a:spcPct val="90000"/>
              </a:lnSpc>
            </a:pPr>
            <a:r>
              <a:rPr lang="en-US" altLang="en-US" sz="2400"/>
              <a:t>Writers, lawyers, ministers, college professors, and even Presidents became the Progressive leaders.</a:t>
            </a:r>
          </a:p>
          <a:p>
            <a:pPr eaLnBrk="1" hangingPunct="1">
              <a:lnSpc>
                <a:spcPct val="90000"/>
              </a:lnSpc>
            </a:pPr>
            <a:r>
              <a:rPr lang="en-US" altLang="en-US" sz="2400"/>
              <a:t>Progressives were given their name for their belief in human “</a:t>
            </a:r>
            <a:r>
              <a:rPr lang="en-US" altLang="en-US" sz="2400" b="1"/>
              <a:t>progress</a:t>
            </a:r>
            <a:r>
              <a:rPr lang="en-US" altLang="en-US" sz="2400"/>
              <a:t>”</a:t>
            </a:r>
          </a:p>
          <a:p>
            <a:pPr eaLnBrk="1" hangingPunct="1">
              <a:lnSpc>
                <a:spcPct val="90000"/>
              </a:lnSpc>
            </a:pPr>
            <a:r>
              <a:rPr lang="en-US" altLang="en-US" sz="2400"/>
              <a:t>Progressives did not oppose industrialization but wanted govt to </a:t>
            </a:r>
            <a:r>
              <a:rPr lang="en-US" altLang="en-US" sz="2400" b="1"/>
              <a:t>regulate </a:t>
            </a:r>
            <a:r>
              <a:rPr lang="en-US" altLang="en-US" sz="2400"/>
              <a:t>it to correct its abuses, but first govt needed to be </a:t>
            </a:r>
            <a:r>
              <a:rPr lang="en-US" altLang="en-US" sz="2400" b="1"/>
              <a:t>reformed</a:t>
            </a:r>
            <a:r>
              <a:rPr lang="en-US" altLang="en-US" sz="2400"/>
              <a:t> (</a:t>
            </a:r>
            <a:r>
              <a:rPr lang="en-US" altLang="en-US" sz="2400" b="1"/>
              <a:t>changed</a:t>
            </a:r>
            <a:r>
              <a:rPr lang="en-US" altLang="en-US" sz="2400"/>
              <a:t>) because it had been corrupted by </a:t>
            </a:r>
            <a:r>
              <a:rPr lang="en-US" altLang="en-US" sz="2400" b="1"/>
              <a:t>Big Business </a:t>
            </a:r>
            <a:r>
              <a:rPr lang="en-US" altLang="en-US" sz="2400"/>
              <a:t>&amp; </a:t>
            </a:r>
            <a:r>
              <a:rPr lang="en-US" altLang="en-US" sz="2400" b="1"/>
              <a:t>political bosses</a:t>
            </a:r>
          </a:p>
        </p:txBody>
      </p:sp>
      <p:sp>
        <p:nvSpPr>
          <p:cNvPr id="15365" name="Picture 6">
            <a:extLst>
              <a:ext uri="{FF2B5EF4-FFF2-40B4-BE49-F238E27FC236}">
                <a16:creationId xmlns:a16="http://schemas.microsoft.com/office/drawing/2014/main" id="{80DB18C0-94C4-D19E-373E-03BA97FA6707}"/>
              </a:ext>
            </a:extLst>
          </p:cNvPr>
          <p:cNvSpPr>
            <a:spLocks noChangeAspect="1" noChangeArrowheads="1"/>
          </p:cNvSpPr>
          <p:nvPr/>
        </p:nvSpPr>
        <p:spPr bwMode="auto">
          <a:xfrm>
            <a:off x="271463" y="4800600"/>
            <a:ext cx="1404937"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en-US" altLang="en-US" sz="2400"/>
          </a:p>
        </p:txBody>
      </p:sp>
      <p:sp>
        <p:nvSpPr>
          <p:cNvPr id="15366" name="Picture 8">
            <a:extLst>
              <a:ext uri="{FF2B5EF4-FFF2-40B4-BE49-F238E27FC236}">
                <a16:creationId xmlns:a16="http://schemas.microsoft.com/office/drawing/2014/main" id="{5193B2C3-E1BF-E005-7155-399F21CE91EE}"/>
              </a:ext>
            </a:extLst>
          </p:cNvPr>
          <p:cNvSpPr>
            <a:spLocks noChangeAspect="1" noChangeArrowheads="1"/>
          </p:cNvSpPr>
          <p:nvPr/>
        </p:nvSpPr>
        <p:spPr bwMode="auto">
          <a:xfrm>
            <a:off x="1676400" y="4802188"/>
            <a:ext cx="1301750" cy="187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en-US" altLang="en-US" sz="2400"/>
          </a:p>
        </p:txBody>
      </p:sp>
      <p:sp>
        <p:nvSpPr>
          <p:cNvPr id="15367" name="Picture 10">
            <a:extLst>
              <a:ext uri="{FF2B5EF4-FFF2-40B4-BE49-F238E27FC236}">
                <a16:creationId xmlns:a16="http://schemas.microsoft.com/office/drawing/2014/main" id="{B605784F-374C-B910-7ECA-0730C42809A6}"/>
              </a:ext>
            </a:extLst>
          </p:cNvPr>
          <p:cNvSpPr>
            <a:spLocks noChangeAspect="1" noChangeArrowheads="1"/>
          </p:cNvSpPr>
          <p:nvPr/>
        </p:nvSpPr>
        <p:spPr bwMode="auto">
          <a:xfrm>
            <a:off x="3436938" y="4830763"/>
            <a:ext cx="1211262"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en-US" altLang="en-US" sz="2400"/>
          </a:p>
        </p:txBody>
      </p:sp>
      <p:sp>
        <p:nvSpPr>
          <p:cNvPr id="15368" name="Picture 12">
            <a:extLst>
              <a:ext uri="{FF2B5EF4-FFF2-40B4-BE49-F238E27FC236}">
                <a16:creationId xmlns:a16="http://schemas.microsoft.com/office/drawing/2014/main" id="{C5626E92-ECBE-E795-5E27-ECCBFAF89045}"/>
              </a:ext>
            </a:extLst>
          </p:cNvPr>
          <p:cNvSpPr>
            <a:spLocks noChangeAspect="1" noChangeArrowheads="1"/>
          </p:cNvSpPr>
          <p:nvPr/>
        </p:nvSpPr>
        <p:spPr bwMode="auto">
          <a:xfrm>
            <a:off x="4884738" y="4830763"/>
            <a:ext cx="1287462" cy="172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en-US" altLang="en-US" sz="2400"/>
          </a:p>
        </p:txBody>
      </p:sp>
      <p:sp>
        <p:nvSpPr>
          <p:cNvPr id="15369" name="Title 2">
            <a:extLst>
              <a:ext uri="{FF2B5EF4-FFF2-40B4-BE49-F238E27FC236}">
                <a16:creationId xmlns:a16="http://schemas.microsoft.com/office/drawing/2014/main" id="{032244A6-A15D-B08B-9302-67F10FD3A62C}"/>
              </a:ext>
            </a:extLst>
          </p:cNvPr>
          <p:cNvSpPr>
            <a:spLocks noGrp="1" noChangeArrowheads="1"/>
          </p:cNvSpPr>
          <p:nvPr>
            <p:ph type="title"/>
          </p:nvPr>
        </p:nvSpPr>
        <p:spPr>
          <a:xfrm>
            <a:off x="457200" y="274638"/>
            <a:ext cx="8229600" cy="334962"/>
          </a:xfrm>
        </p:spPr>
        <p:txBody>
          <a:bodyPr/>
          <a:lstStyle/>
          <a:p>
            <a:r>
              <a:rPr lang="en-US" altLang="en-US" sz="2800" b="1" dirty="0"/>
              <a:t>The Progressive Movement </a:t>
            </a:r>
            <a:r>
              <a:rPr lang="en-US" altLang="en-US" sz="2800" b="1" dirty="0">
                <a:solidFill>
                  <a:srgbClr val="FF0000"/>
                </a:solidFill>
              </a:rPr>
              <a:t>1890 - 1920</a:t>
            </a:r>
            <a:br>
              <a:rPr lang="en-US" altLang="en-US" sz="2800" dirty="0"/>
            </a:br>
            <a:endParaRPr lang="en-US" altLang="en-US" sz="28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500"/>
                                  </p:stCondLst>
                                  <p:childTnLst>
                                    <p:set>
                                      <p:cBhvr>
                                        <p:cTn id="6" dur="1" fill="hold">
                                          <p:stCondLst>
                                            <p:cond delay="0"/>
                                          </p:stCondLst>
                                        </p:cTn>
                                        <p:tgtEl>
                                          <p:spTgt spid="20485"/>
                                        </p:tgtEl>
                                        <p:attrNameLst>
                                          <p:attrName>style.visibility</p:attrName>
                                        </p:attrNameLst>
                                      </p:cBhvr>
                                      <p:to>
                                        <p:strVal val="visible"/>
                                      </p:to>
                                    </p:set>
                                    <p:animEffect transition="in" filter="blinds(horizontal)">
                                      <p:cBhvr>
                                        <p:cTn id="7" dur="500"/>
                                        <p:tgtEl>
                                          <p:spTgt spid="20485"/>
                                        </p:tgtEl>
                                      </p:cBhvr>
                                    </p:animEffect>
                                  </p:childTnLst>
                                </p:cTn>
                              </p:par>
                            </p:childTnLst>
                          </p:cTn>
                        </p:par>
                        <p:par>
                          <p:cTn id="8" fill="hold" nodeType="afterGroup">
                            <p:stCondLst>
                              <p:cond delay="1000"/>
                            </p:stCondLst>
                            <p:childTnLst>
                              <p:par>
                                <p:cTn id="9" presetID="22" presetClass="entr" presetSubtype="8" fill="hold" nodeType="afterEffect">
                                  <p:stCondLst>
                                    <p:cond delay="1500"/>
                                  </p:stCondLst>
                                  <p:childTnLst>
                                    <p:set>
                                      <p:cBhvr>
                                        <p:cTn id="10" dur="1" fill="hold">
                                          <p:stCondLst>
                                            <p:cond delay="0"/>
                                          </p:stCondLst>
                                        </p:cTn>
                                        <p:tgtEl>
                                          <p:spTgt spid="20485">
                                            <p:txEl>
                                              <p:pRg st="0" end="0"/>
                                            </p:txEl>
                                          </p:spTgt>
                                        </p:tgtEl>
                                        <p:attrNameLst>
                                          <p:attrName>style.visibility</p:attrName>
                                        </p:attrNameLst>
                                      </p:cBhvr>
                                      <p:to>
                                        <p:strVal val="visible"/>
                                      </p:to>
                                    </p:set>
                                    <p:animEffect transition="in" filter="wipe(left)">
                                      <p:cBhvr>
                                        <p:cTn id="11" dur="2000"/>
                                        <p:tgtEl>
                                          <p:spTgt spid="20485">
                                            <p:txEl>
                                              <p:pRg st="0" end="0"/>
                                            </p:txEl>
                                          </p:spTgt>
                                        </p:tgtEl>
                                      </p:cBhvr>
                                    </p:animEffect>
                                  </p:childTnLst>
                                </p:cTn>
                              </p:par>
                            </p:childTnLst>
                          </p:cTn>
                        </p:par>
                        <p:par>
                          <p:cTn id="12" fill="hold" nodeType="afterGroup">
                            <p:stCondLst>
                              <p:cond delay="4500"/>
                            </p:stCondLst>
                            <p:childTnLst>
                              <p:par>
                                <p:cTn id="13" presetID="22" presetClass="entr" presetSubtype="8" fill="hold" nodeType="afterEffect">
                                  <p:stCondLst>
                                    <p:cond delay="1500"/>
                                  </p:stCondLst>
                                  <p:childTnLst>
                                    <p:set>
                                      <p:cBhvr>
                                        <p:cTn id="14" dur="1" fill="hold">
                                          <p:stCondLst>
                                            <p:cond delay="0"/>
                                          </p:stCondLst>
                                        </p:cTn>
                                        <p:tgtEl>
                                          <p:spTgt spid="20485">
                                            <p:txEl>
                                              <p:pRg st="1" end="1"/>
                                            </p:txEl>
                                          </p:spTgt>
                                        </p:tgtEl>
                                        <p:attrNameLst>
                                          <p:attrName>style.visibility</p:attrName>
                                        </p:attrNameLst>
                                      </p:cBhvr>
                                      <p:to>
                                        <p:strVal val="visible"/>
                                      </p:to>
                                    </p:set>
                                    <p:animEffect transition="in" filter="wipe(left)">
                                      <p:cBhvr>
                                        <p:cTn id="15" dur="2000"/>
                                        <p:tgtEl>
                                          <p:spTgt spid="20485">
                                            <p:txEl>
                                              <p:pRg st="1" end="1"/>
                                            </p:txEl>
                                          </p:spTgt>
                                        </p:tgtEl>
                                      </p:cBhvr>
                                    </p:animEffect>
                                  </p:childTnLst>
                                </p:cTn>
                              </p:par>
                            </p:childTnLst>
                          </p:cTn>
                        </p:par>
                        <p:par>
                          <p:cTn id="16" fill="hold" nodeType="afterGroup">
                            <p:stCondLst>
                              <p:cond delay="8000"/>
                            </p:stCondLst>
                            <p:childTnLst>
                              <p:par>
                                <p:cTn id="17" presetID="22" presetClass="entr" presetSubtype="8" fill="hold" nodeType="afterEffect">
                                  <p:stCondLst>
                                    <p:cond delay="1500"/>
                                  </p:stCondLst>
                                  <p:childTnLst>
                                    <p:set>
                                      <p:cBhvr>
                                        <p:cTn id="18" dur="1" fill="hold">
                                          <p:stCondLst>
                                            <p:cond delay="0"/>
                                          </p:stCondLst>
                                        </p:cTn>
                                        <p:tgtEl>
                                          <p:spTgt spid="20485">
                                            <p:txEl>
                                              <p:pRg st="2" end="2"/>
                                            </p:txEl>
                                          </p:spTgt>
                                        </p:tgtEl>
                                        <p:attrNameLst>
                                          <p:attrName>style.visibility</p:attrName>
                                        </p:attrNameLst>
                                      </p:cBhvr>
                                      <p:to>
                                        <p:strVal val="visible"/>
                                      </p:to>
                                    </p:set>
                                    <p:animEffect transition="in" filter="wipe(left)">
                                      <p:cBhvr>
                                        <p:cTn id="19" dur="2000"/>
                                        <p:tgtEl>
                                          <p:spTgt spid="20485">
                                            <p:txEl>
                                              <p:pRg st="2" end="2"/>
                                            </p:txEl>
                                          </p:spTgt>
                                        </p:tgtEl>
                                      </p:cBhvr>
                                    </p:animEffect>
                                  </p:childTnLst>
                                </p:cTn>
                              </p:par>
                            </p:childTnLst>
                          </p:cTn>
                        </p:par>
                        <p:par>
                          <p:cTn id="20" fill="hold" nodeType="afterGroup">
                            <p:stCondLst>
                              <p:cond delay="11500"/>
                            </p:stCondLst>
                            <p:childTnLst>
                              <p:par>
                                <p:cTn id="21" presetID="22" presetClass="entr" presetSubtype="8" fill="hold" nodeType="afterEffect">
                                  <p:stCondLst>
                                    <p:cond delay="1500"/>
                                  </p:stCondLst>
                                  <p:childTnLst>
                                    <p:set>
                                      <p:cBhvr>
                                        <p:cTn id="22" dur="1" fill="hold">
                                          <p:stCondLst>
                                            <p:cond delay="0"/>
                                          </p:stCondLst>
                                        </p:cTn>
                                        <p:tgtEl>
                                          <p:spTgt spid="20485">
                                            <p:txEl>
                                              <p:pRg st="3" end="3"/>
                                            </p:txEl>
                                          </p:spTgt>
                                        </p:tgtEl>
                                        <p:attrNameLst>
                                          <p:attrName>style.visibility</p:attrName>
                                        </p:attrNameLst>
                                      </p:cBhvr>
                                      <p:to>
                                        <p:strVal val="visible"/>
                                      </p:to>
                                    </p:set>
                                    <p:animEffect transition="in" filter="wipe(left)">
                                      <p:cBhvr>
                                        <p:cTn id="23" dur="2000"/>
                                        <p:tgtEl>
                                          <p:spTgt spid="20485">
                                            <p:txEl>
                                              <p:pRg st="3" end="3"/>
                                            </p:txEl>
                                          </p:spTgt>
                                        </p:tgtEl>
                                      </p:cBhvr>
                                    </p:animEffect>
                                  </p:childTnLst>
                                </p:cTn>
                              </p:par>
                            </p:childTnLst>
                          </p:cTn>
                        </p:par>
                        <p:par>
                          <p:cTn id="24" fill="hold" nodeType="afterGroup">
                            <p:stCondLst>
                              <p:cond delay="15000"/>
                            </p:stCondLst>
                            <p:childTnLst>
                              <p:par>
                                <p:cTn id="25" presetID="22" presetClass="entr" presetSubtype="8" fill="hold" nodeType="afterEffect">
                                  <p:stCondLst>
                                    <p:cond delay="1500"/>
                                  </p:stCondLst>
                                  <p:childTnLst>
                                    <p:set>
                                      <p:cBhvr>
                                        <p:cTn id="26" dur="1" fill="hold">
                                          <p:stCondLst>
                                            <p:cond delay="0"/>
                                          </p:stCondLst>
                                        </p:cTn>
                                        <p:tgtEl>
                                          <p:spTgt spid="20485">
                                            <p:txEl>
                                              <p:pRg st="4" end="4"/>
                                            </p:txEl>
                                          </p:spTgt>
                                        </p:tgtEl>
                                        <p:attrNameLst>
                                          <p:attrName>style.visibility</p:attrName>
                                        </p:attrNameLst>
                                      </p:cBhvr>
                                      <p:to>
                                        <p:strVal val="visible"/>
                                      </p:to>
                                    </p:set>
                                    <p:animEffect transition="in" filter="wipe(left)">
                                      <p:cBhvr>
                                        <p:cTn id="27" dur="2000"/>
                                        <p:tgtEl>
                                          <p:spTgt spid="20485">
                                            <p:txEl>
                                              <p:pRg st="4" end="4"/>
                                            </p:txEl>
                                          </p:spTgt>
                                        </p:tgtEl>
                                      </p:cBhvr>
                                    </p:animEffect>
                                  </p:childTnLst>
                                </p:cTn>
                              </p:par>
                            </p:childTnLst>
                          </p:cTn>
                        </p:par>
                        <p:par>
                          <p:cTn id="28" fill="hold" nodeType="afterGroup">
                            <p:stCondLst>
                              <p:cond delay="18500"/>
                            </p:stCondLst>
                            <p:childTnLst>
                              <p:par>
                                <p:cTn id="29" presetID="22" presetClass="entr" presetSubtype="8" fill="hold" nodeType="afterEffect">
                                  <p:stCondLst>
                                    <p:cond delay="1500"/>
                                  </p:stCondLst>
                                  <p:childTnLst>
                                    <p:set>
                                      <p:cBhvr>
                                        <p:cTn id="30" dur="1" fill="hold">
                                          <p:stCondLst>
                                            <p:cond delay="0"/>
                                          </p:stCondLst>
                                        </p:cTn>
                                        <p:tgtEl>
                                          <p:spTgt spid="20485">
                                            <p:txEl>
                                              <p:pRg st="5" end="5"/>
                                            </p:txEl>
                                          </p:spTgt>
                                        </p:tgtEl>
                                        <p:attrNameLst>
                                          <p:attrName>style.visibility</p:attrName>
                                        </p:attrNameLst>
                                      </p:cBhvr>
                                      <p:to>
                                        <p:strVal val="visible"/>
                                      </p:to>
                                    </p:set>
                                    <p:animEffect transition="in" filter="wipe(left)">
                                      <p:cBhvr>
                                        <p:cTn id="31" dur="2000"/>
                                        <p:tgtEl>
                                          <p:spTgt spid="2048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3" name="Picture 7">
            <a:extLst>
              <a:ext uri="{FF2B5EF4-FFF2-40B4-BE49-F238E27FC236}">
                <a16:creationId xmlns:a16="http://schemas.microsoft.com/office/drawing/2014/main" id="{D79D8B99-4B0D-C0AC-9253-75443C1E7B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4005263"/>
            <a:ext cx="3810000" cy="275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3" name="Title 1">
            <a:extLst>
              <a:ext uri="{FF2B5EF4-FFF2-40B4-BE49-F238E27FC236}">
                <a16:creationId xmlns:a16="http://schemas.microsoft.com/office/drawing/2014/main" id="{5DD2EA76-0DD8-5B2B-ECE8-DC63BE249FC4}"/>
              </a:ext>
            </a:extLst>
          </p:cNvPr>
          <p:cNvSpPr>
            <a:spLocks noGrp="1" noChangeArrowheads="1"/>
          </p:cNvSpPr>
          <p:nvPr>
            <p:ph type="title"/>
          </p:nvPr>
        </p:nvSpPr>
        <p:spPr>
          <a:xfrm>
            <a:off x="233363" y="0"/>
            <a:ext cx="8229600" cy="838200"/>
          </a:xfrm>
        </p:spPr>
        <p:txBody>
          <a:bodyPr/>
          <a:lstStyle/>
          <a:p>
            <a:r>
              <a:rPr lang="en-US" altLang="en-US" sz="4000" b="1" dirty="0"/>
              <a:t>Progressive Era and Labor</a:t>
            </a:r>
          </a:p>
        </p:txBody>
      </p:sp>
      <p:sp>
        <p:nvSpPr>
          <p:cNvPr id="2" name="Content Placeholder 2">
            <a:extLst>
              <a:ext uri="{FF2B5EF4-FFF2-40B4-BE49-F238E27FC236}">
                <a16:creationId xmlns:a16="http://schemas.microsoft.com/office/drawing/2014/main" id="{D850DEFF-13E6-98B3-54C1-E32F4AD3E933}"/>
              </a:ext>
            </a:extLst>
          </p:cNvPr>
          <p:cNvSpPr>
            <a:spLocks noGrp="1" noChangeArrowheads="1"/>
          </p:cNvSpPr>
          <p:nvPr>
            <p:ph idx="1"/>
          </p:nvPr>
        </p:nvSpPr>
        <p:spPr>
          <a:xfrm>
            <a:off x="0" y="1295400"/>
            <a:ext cx="5105400" cy="5257800"/>
          </a:xfrm>
        </p:spPr>
        <p:txBody>
          <a:bodyPr/>
          <a:lstStyle/>
          <a:p>
            <a:r>
              <a:rPr lang="en-US" altLang="en-US" sz="2800"/>
              <a:t>During the Progressive Era, public attitude towards labor unions began to change.</a:t>
            </a:r>
          </a:p>
          <a:p>
            <a:r>
              <a:rPr lang="en-US" altLang="en-US" sz="2800"/>
              <a:t>The violence that had become associated with the labor unions caused a loss of public support for unions.</a:t>
            </a:r>
          </a:p>
          <a:p>
            <a:r>
              <a:rPr lang="en-US" altLang="en-US" sz="2800"/>
              <a:t>The government often had to use the military against the union protests.</a:t>
            </a:r>
          </a:p>
          <a:p>
            <a:r>
              <a:rPr lang="en-US" altLang="en-US" sz="2800"/>
              <a:t>All this would soon change!</a:t>
            </a:r>
          </a:p>
        </p:txBody>
      </p:sp>
      <p:pic>
        <p:nvPicPr>
          <p:cNvPr id="50181" name="Picture 5">
            <a:extLst>
              <a:ext uri="{FF2B5EF4-FFF2-40B4-BE49-F238E27FC236}">
                <a16:creationId xmlns:a16="http://schemas.microsoft.com/office/drawing/2014/main" id="{E19896CA-024C-7566-7A51-8017D08F58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4125913"/>
            <a:ext cx="3810000"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2" name="Picture 6">
            <a:extLst>
              <a:ext uri="{FF2B5EF4-FFF2-40B4-BE49-F238E27FC236}">
                <a16:creationId xmlns:a16="http://schemas.microsoft.com/office/drawing/2014/main" id="{B8D28610-23C5-C3BB-F060-1F03A66EBA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914400"/>
            <a:ext cx="3810000"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4" name="Picture 8">
            <a:extLst>
              <a:ext uri="{FF2B5EF4-FFF2-40B4-BE49-F238E27FC236}">
                <a16:creationId xmlns:a16="http://schemas.microsoft.com/office/drawing/2014/main" id="{847D07CF-A25D-A025-649D-3677955B4E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75288" y="909638"/>
            <a:ext cx="2987675" cy="298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up)">
                                      <p:cBhvr>
                                        <p:cTn id="7" dur="500"/>
                                        <p:tgtEl>
                                          <p:spTgt spid="2">
                                            <p:txEl>
                                              <p:pRg st="0" end="0"/>
                                            </p:txEl>
                                          </p:spTgt>
                                        </p:tgtEl>
                                      </p:cBhvr>
                                    </p:animEffect>
                                  </p:childTnLst>
                                </p:cTn>
                              </p:par>
                            </p:childTnLst>
                          </p:cTn>
                        </p:par>
                        <p:par>
                          <p:cTn id="8" fill="hold" nodeType="afterGroup">
                            <p:stCondLst>
                              <p:cond delay="500"/>
                            </p:stCondLst>
                            <p:childTnLst>
                              <p:par>
                                <p:cTn id="9" presetID="22" presetClass="entr" presetSubtype="1" fill="hold" nodeType="afterEffect">
                                  <p:stCondLst>
                                    <p:cond delay="100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wipe(up)">
                                      <p:cBhvr>
                                        <p:cTn id="11" dur="1000"/>
                                        <p:tgtEl>
                                          <p:spTgt spid="2">
                                            <p:txEl>
                                              <p:pRg st="1" end="1"/>
                                            </p:txEl>
                                          </p:spTgt>
                                        </p:tgtEl>
                                      </p:cBhvr>
                                    </p:animEffect>
                                  </p:childTnLst>
                                </p:cTn>
                              </p:par>
                            </p:childTnLst>
                          </p:cTn>
                        </p:par>
                        <p:par>
                          <p:cTn id="12" fill="hold" nodeType="afterGroup">
                            <p:stCondLst>
                              <p:cond delay="2500"/>
                            </p:stCondLst>
                            <p:childTnLst>
                              <p:par>
                                <p:cTn id="13" presetID="21" presetClass="entr" presetSubtype="1" fill="hold" nodeType="afterEffect">
                                  <p:stCondLst>
                                    <p:cond delay="0"/>
                                  </p:stCondLst>
                                  <p:childTnLst>
                                    <p:set>
                                      <p:cBhvr>
                                        <p:cTn id="14" dur="1" fill="hold">
                                          <p:stCondLst>
                                            <p:cond delay="0"/>
                                          </p:stCondLst>
                                        </p:cTn>
                                        <p:tgtEl>
                                          <p:spTgt spid="50182"/>
                                        </p:tgtEl>
                                        <p:attrNameLst>
                                          <p:attrName>style.visibility</p:attrName>
                                        </p:attrNameLst>
                                      </p:cBhvr>
                                      <p:to>
                                        <p:strVal val="visible"/>
                                      </p:to>
                                    </p:set>
                                    <p:animEffect transition="in" filter="wheel(1)">
                                      <p:cBhvr>
                                        <p:cTn id="15" dur="2000"/>
                                        <p:tgtEl>
                                          <p:spTgt spid="50182"/>
                                        </p:tgtEl>
                                      </p:cBhvr>
                                    </p:animEffect>
                                  </p:childTnLst>
                                </p:cTn>
                              </p:par>
                            </p:childTnLst>
                          </p:cTn>
                        </p:par>
                        <p:par>
                          <p:cTn id="16" fill="hold" nodeType="afterGroup">
                            <p:stCondLst>
                              <p:cond delay="4500"/>
                            </p:stCondLst>
                            <p:childTnLst>
                              <p:par>
                                <p:cTn id="17" presetID="21" presetClass="entr" presetSubtype="1" fill="hold" nodeType="afterEffect">
                                  <p:stCondLst>
                                    <p:cond delay="0"/>
                                  </p:stCondLst>
                                  <p:childTnLst>
                                    <p:set>
                                      <p:cBhvr>
                                        <p:cTn id="18" dur="1" fill="hold">
                                          <p:stCondLst>
                                            <p:cond delay="0"/>
                                          </p:stCondLst>
                                        </p:cTn>
                                        <p:tgtEl>
                                          <p:spTgt spid="50183"/>
                                        </p:tgtEl>
                                        <p:attrNameLst>
                                          <p:attrName>style.visibility</p:attrName>
                                        </p:attrNameLst>
                                      </p:cBhvr>
                                      <p:to>
                                        <p:strVal val="visible"/>
                                      </p:to>
                                    </p:set>
                                    <p:animEffect transition="in" filter="wheel(1)">
                                      <p:cBhvr>
                                        <p:cTn id="19" dur="2000"/>
                                        <p:tgtEl>
                                          <p:spTgt spid="50183"/>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1" fill="hold" nodeType="click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animEffect transition="in" filter="wipe(up)">
                                      <p:cBhvr>
                                        <p:cTn id="24" dur="500"/>
                                        <p:tgtEl>
                                          <p:spTgt spid="2">
                                            <p:txEl>
                                              <p:pRg st="2" end="2"/>
                                            </p:txEl>
                                          </p:spTgt>
                                        </p:tgtEl>
                                      </p:cBhvr>
                                    </p:animEffect>
                                  </p:childTnLst>
                                </p:cTn>
                              </p:par>
                            </p:childTnLst>
                          </p:cTn>
                        </p:par>
                        <p:par>
                          <p:cTn id="25" fill="hold" nodeType="afterGroup">
                            <p:stCondLst>
                              <p:cond delay="500"/>
                            </p:stCondLst>
                            <p:childTnLst>
                              <p:par>
                                <p:cTn id="26" presetID="21" presetClass="entr" presetSubtype="1" fill="hold" nodeType="afterEffect">
                                  <p:stCondLst>
                                    <p:cond delay="0"/>
                                  </p:stCondLst>
                                  <p:childTnLst>
                                    <p:set>
                                      <p:cBhvr>
                                        <p:cTn id="27" dur="1" fill="hold">
                                          <p:stCondLst>
                                            <p:cond delay="0"/>
                                          </p:stCondLst>
                                        </p:cTn>
                                        <p:tgtEl>
                                          <p:spTgt spid="50181"/>
                                        </p:tgtEl>
                                        <p:attrNameLst>
                                          <p:attrName>style.visibility</p:attrName>
                                        </p:attrNameLst>
                                      </p:cBhvr>
                                      <p:to>
                                        <p:strVal val="visible"/>
                                      </p:to>
                                    </p:set>
                                    <p:animEffect transition="in" filter="wheel(1)">
                                      <p:cBhvr>
                                        <p:cTn id="28" dur="2000"/>
                                        <p:tgtEl>
                                          <p:spTgt spid="50181"/>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8" fill="hold" nodeType="clickEffect">
                                  <p:stCondLst>
                                    <p:cond delay="0"/>
                                  </p:stCondLst>
                                  <p:childTnLst>
                                    <p:set>
                                      <p:cBhvr>
                                        <p:cTn id="32" dur="1" fill="hold">
                                          <p:stCondLst>
                                            <p:cond delay="0"/>
                                          </p:stCondLst>
                                        </p:cTn>
                                        <p:tgtEl>
                                          <p:spTgt spid="2">
                                            <p:txEl>
                                              <p:pRg st="3" end="3"/>
                                            </p:txEl>
                                          </p:spTgt>
                                        </p:tgtEl>
                                        <p:attrNameLst>
                                          <p:attrName>style.visibility</p:attrName>
                                        </p:attrNameLst>
                                      </p:cBhvr>
                                      <p:to>
                                        <p:strVal val="visible"/>
                                      </p:to>
                                    </p:set>
                                    <p:animEffect transition="in" filter="wipe(left)">
                                      <p:cBhvr>
                                        <p:cTn id="33" dur="500"/>
                                        <p:tgtEl>
                                          <p:spTgt spid="2">
                                            <p:txEl>
                                              <p:pRg st="3" end="3"/>
                                            </p:txEl>
                                          </p:spTgt>
                                        </p:tgtEl>
                                      </p:cBhvr>
                                    </p:animEffect>
                                  </p:childTnLst>
                                </p:cTn>
                              </p:par>
                              <p:par>
                                <p:cTn id="34" presetID="26" presetClass="entr" presetSubtype="0" fill="hold" nodeType="withEffect">
                                  <p:stCondLst>
                                    <p:cond delay="0"/>
                                  </p:stCondLst>
                                  <p:childTnLst>
                                    <p:set>
                                      <p:cBhvr>
                                        <p:cTn id="35" dur="1" fill="hold">
                                          <p:stCondLst>
                                            <p:cond delay="0"/>
                                          </p:stCondLst>
                                        </p:cTn>
                                        <p:tgtEl>
                                          <p:spTgt spid="50184"/>
                                        </p:tgtEl>
                                        <p:attrNameLst>
                                          <p:attrName>style.visibility</p:attrName>
                                        </p:attrNameLst>
                                      </p:cBhvr>
                                      <p:to>
                                        <p:strVal val="visible"/>
                                      </p:to>
                                    </p:set>
                                    <p:animEffect transition="in" filter="wipe(down)">
                                      <p:cBhvr>
                                        <p:cTn id="36" dur="580">
                                          <p:stCondLst>
                                            <p:cond delay="0"/>
                                          </p:stCondLst>
                                        </p:cTn>
                                        <p:tgtEl>
                                          <p:spTgt spid="50184"/>
                                        </p:tgtEl>
                                      </p:cBhvr>
                                    </p:animEffect>
                                    <p:anim calcmode="lin" valueType="num">
                                      <p:cBhvr>
                                        <p:cTn id="37" dur="1822" tmFilter="0,0; 0.14,0.36; 0.43,0.73; 0.71,0.91; 1.0,1.0">
                                          <p:stCondLst>
                                            <p:cond delay="0"/>
                                          </p:stCondLst>
                                        </p:cTn>
                                        <p:tgtEl>
                                          <p:spTgt spid="50184"/>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50184"/>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50184"/>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50184"/>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50184"/>
                                        </p:tgtEl>
                                        <p:attrNameLst>
                                          <p:attrName>ppt_y</p:attrName>
                                        </p:attrNameLst>
                                      </p:cBhvr>
                                      <p:tavLst>
                                        <p:tav tm="0" fmla="#ppt_y-sin(pi*$)/81">
                                          <p:val>
                                            <p:fltVal val="0"/>
                                          </p:val>
                                        </p:tav>
                                        <p:tav tm="100000">
                                          <p:val>
                                            <p:fltVal val="1"/>
                                          </p:val>
                                        </p:tav>
                                      </p:tavLst>
                                    </p:anim>
                                    <p:animScale>
                                      <p:cBhvr>
                                        <p:cTn id="42" dur="26">
                                          <p:stCondLst>
                                            <p:cond delay="650"/>
                                          </p:stCondLst>
                                        </p:cTn>
                                        <p:tgtEl>
                                          <p:spTgt spid="50184"/>
                                        </p:tgtEl>
                                      </p:cBhvr>
                                      <p:to x="100000" y="60000"/>
                                    </p:animScale>
                                    <p:animScale>
                                      <p:cBhvr>
                                        <p:cTn id="43" dur="166" decel="50000">
                                          <p:stCondLst>
                                            <p:cond delay="676"/>
                                          </p:stCondLst>
                                        </p:cTn>
                                        <p:tgtEl>
                                          <p:spTgt spid="50184"/>
                                        </p:tgtEl>
                                      </p:cBhvr>
                                      <p:to x="100000" y="100000"/>
                                    </p:animScale>
                                    <p:animScale>
                                      <p:cBhvr>
                                        <p:cTn id="44" dur="26">
                                          <p:stCondLst>
                                            <p:cond delay="1312"/>
                                          </p:stCondLst>
                                        </p:cTn>
                                        <p:tgtEl>
                                          <p:spTgt spid="50184"/>
                                        </p:tgtEl>
                                      </p:cBhvr>
                                      <p:to x="100000" y="80000"/>
                                    </p:animScale>
                                    <p:animScale>
                                      <p:cBhvr>
                                        <p:cTn id="45" dur="166" decel="50000">
                                          <p:stCondLst>
                                            <p:cond delay="1338"/>
                                          </p:stCondLst>
                                        </p:cTn>
                                        <p:tgtEl>
                                          <p:spTgt spid="50184"/>
                                        </p:tgtEl>
                                      </p:cBhvr>
                                      <p:to x="100000" y="100000"/>
                                    </p:animScale>
                                    <p:animScale>
                                      <p:cBhvr>
                                        <p:cTn id="46" dur="26">
                                          <p:stCondLst>
                                            <p:cond delay="1642"/>
                                          </p:stCondLst>
                                        </p:cTn>
                                        <p:tgtEl>
                                          <p:spTgt spid="50184"/>
                                        </p:tgtEl>
                                      </p:cBhvr>
                                      <p:to x="100000" y="90000"/>
                                    </p:animScale>
                                    <p:animScale>
                                      <p:cBhvr>
                                        <p:cTn id="47" dur="166" decel="50000">
                                          <p:stCondLst>
                                            <p:cond delay="1668"/>
                                          </p:stCondLst>
                                        </p:cTn>
                                        <p:tgtEl>
                                          <p:spTgt spid="50184"/>
                                        </p:tgtEl>
                                      </p:cBhvr>
                                      <p:to x="100000" y="100000"/>
                                    </p:animScale>
                                    <p:animScale>
                                      <p:cBhvr>
                                        <p:cTn id="48" dur="26">
                                          <p:stCondLst>
                                            <p:cond delay="1808"/>
                                          </p:stCondLst>
                                        </p:cTn>
                                        <p:tgtEl>
                                          <p:spTgt spid="50184"/>
                                        </p:tgtEl>
                                      </p:cBhvr>
                                      <p:to x="100000" y="95000"/>
                                    </p:animScale>
                                    <p:animScale>
                                      <p:cBhvr>
                                        <p:cTn id="49" dur="166" decel="50000">
                                          <p:stCondLst>
                                            <p:cond delay="1834"/>
                                          </p:stCondLst>
                                        </p:cTn>
                                        <p:tgtEl>
                                          <p:spTgt spid="5018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a:extLst>
              <a:ext uri="{FF2B5EF4-FFF2-40B4-BE49-F238E27FC236}">
                <a16:creationId xmlns:a16="http://schemas.microsoft.com/office/drawing/2014/main" id="{0335B532-836D-126E-B42C-90F6C57514B1}"/>
              </a:ext>
            </a:extLst>
          </p:cNvPr>
          <p:cNvSpPr>
            <a:spLocks noGrp="1" noChangeArrowheads="1"/>
          </p:cNvSpPr>
          <p:nvPr>
            <p:ph type="title"/>
          </p:nvPr>
        </p:nvSpPr>
        <p:spPr>
          <a:xfrm>
            <a:off x="474663" y="0"/>
            <a:ext cx="8229600" cy="533400"/>
          </a:xfrm>
        </p:spPr>
        <p:txBody>
          <a:bodyPr/>
          <a:lstStyle/>
          <a:p>
            <a:r>
              <a:rPr lang="en-US" altLang="en-US" sz="2800" b="1"/>
              <a:t>PROGRESSVES:  Four Women Reformers</a:t>
            </a:r>
          </a:p>
        </p:txBody>
      </p:sp>
      <p:pic>
        <p:nvPicPr>
          <p:cNvPr id="77827" name="Content Placeholder 3">
            <a:extLst>
              <a:ext uri="{FF2B5EF4-FFF2-40B4-BE49-F238E27FC236}">
                <a16:creationId xmlns:a16="http://schemas.microsoft.com/office/drawing/2014/main" id="{637A62AB-B1D4-1815-C05B-EF5ED5C72A2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81000" y="533400"/>
            <a:ext cx="2209800" cy="2209800"/>
          </a:xfrm>
        </p:spPr>
      </p:pic>
      <p:pic>
        <p:nvPicPr>
          <p:cNvPr id="77828" name="Picture 4">
            <a:extLst>
              <a:ext uri="{FF2B5EF4-FFF2-40B4-BE49-F238E27FC236}">
                <a16:creationId xmlns:a16="http://schemas.microsoft.com/office/drawing/2014/main" id="{FDE755DF-A40A-3F22-0F4B-83C52D7E153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04025" y="511175"/>
            <a:ext cx="2260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9" name="TextBox 1">
            <a:extLst>
              <a:ext uri="{FF2B5EF4-FFF2-40B4-BE49-F238E27FC236}">
                <a16:creationId xmlns:a16="http://schemas.microsoft.com/office/drawing/2014/main" id="{7D332D9A-8630-DE80-5706-927AAC539B10}"/>
              </a:ext>
            </a:extLst>
          </p:cNvPr>
          <p:cNvSpPr txBox="1">
            <a:spLocks noChangeArrowheads="1"/>
          </p:cNvSpPr>
          <p:nvPr/>
        </p:nvSpPr>
        <p:spPr bwMode="auto">
          <a:xfrm>
            <a:off x="304800" y="2698750"/>
            <a:ext cx="2514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dirty="0"/>
              <a:t>Susan B. Anthony</a:t>
            </a:r>
          </a:p>
        </p:txBody>
      </p:sp>
      <p:sp>
        <p:nvSpPr>
          <p:cNvPr id="77830" name="TextBox 7">
            <a:extLst>
              <a:ext uri="{FF2B5EF4-FFF2-40B4-BE49-F238E27FC236}">
                <a16:creationId xmlns:a16="http://schemas.microsoft.com/office/drawing/2014/main" id="{BCA1BED8-6324-C9C9-2B89-1220C2F4B3FB}"/>
              </a:ext>
            </a:extLst>
          </p:cNvPr>
          <p:cNvSpPr txBox="1">
            <a:spLocks noChangeArrowheads="1"/>
          </p:cNvSpPr>
          <p:nvPr/>
        </p:nvSpPr>
        <p:spPr bwMode="auto">
          <a:xfrm>
            <a:off x="1828800" y="6053138"/>
            <a:ext cx="2854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a:t>Carrie Chapman Catt</a:t>
            </a:r>
          </a:p>
        </p:txBody>
      </p:sp>
      <p:sp>
        <p:nvSpPr>
          <p:cNvPr id="77831" name="TextBox 9">
            <a:extLst>
              <a:ext uri="{FF2B5EF4-FFF2-40B4-BE49-F238E27FC236}">
                <a16:creationId xmlns:a16="http://schemas.microsoft.com/office/drawing/2014/main" id="{F93E3401-067C-4C93-78F9-7AD52AF82265}"/>
              </a:ext>
            </a:extLst>
          </p:cNvPr>
          <p:cNvSpPr txBox="1">
            <a:spLocks noChangeArrowheads="1"/>
          </p:cNvSpPr>
          <p:nvPr/>
        </p:nvSpPr>
        <p:spPr bwMode="auto">
          <a:xfrm>
            <a:off x="6765925" y="3276600"/>
            <a:ext cx="2514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a:t>Florence Kelley</a:t>
            </a:r>
          </a:p>
        </p:txBody>
      </p:sp>
      <p:pic>
        <p:nvPicPr>
          <p:cNvPr id="77832" name="Picture 1">
            <a:extLst>
              <a:ext uri="{FF2B5EF4-FFF2-40B4-BE49-F238E27FC236}">
                <a16:creationId xmlns:a16="http://schemas.microsoft.com/office/drawing/2014/main" id="{E9C18B20-1CF9-20D4-91EA-BD0471757D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04715">
            <a:off x="4440525" y="4121625"/>
            <a:ext cx="1974850" cy="196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3" name="Picture 2">
            <a:extLst>
              <a:ext uri="{FF2B5EF4-FFF2-40B4-BE49-F238E27FC236}">
                <a16:creationId xmlns:a16="http://schemas.microsoft.com/office/drawing/2014/main" id="{6947A7D4-3AA0-D358-7939-3C77EA9983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44900" y="460375"/>
            <a:ext cx="2209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4" name="Picture 6">
            <a:extLst>
              <a:ext uri="{FF2B5EF4-FFF2-40B4-BE49-F238E27FC236}">
                <a16:creationId xmlns:a16="http://schemas.microsoft.com/office/drawing/2014/main" id="{17EF4540-AA6D-5752-781A-88463E92BF8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453188" y="3810000"/>
            <a:ext cx="2227262" cy="264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5" name="Picture 3">
            <a:extLst>
              <a:ext uri="{FF2B5EF4-FFF2-40B4-BE49-F238E27FC236}">
                <a16:creationId xmlns:a16="http://schemas.microsoft.com/office/drawing/2014/main" id="{DA6C2EBB-E3E2-CDF1-F627-B10FEF06884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381375"/>
            <a:ext cx="2144713" cy="187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6" name="Picture 5">
            <a:extLst>
              <a:ext uri="{FF2B5EF4-FFF2-40B4-BE49-F238E27FC236}">
                <a16:creationId xmlns:a16="http://schemas.microsoft.com/office/drawing/2014/main" id="{93FB17BC-4C5A-2989-C55E-BB15DBF1A267}"/>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219493" y="3379759"/>
            <a:ext cx="2195512" cy="265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7" name="TextBox 4">
            <a:extLst>
              <a:ext uri="{FF2B5EF4-FFF2-40B4-BE49-F238E27FC236}">
                <a16:creationId xmlns:a16="http://schemas.microsoft.com/office/drawing/2014/main" id="{5B695F93-3EEF-5695-23A7-C37661DA371C}"/>
              </a:ext>
            </a:extLst>
          </p:cNvPr>
          <p:cNvSpPr txBox="1">
            <a:spLocks noChangeArrowheads="1"/>
          </p:cNvSpPr>
          <p:nvPr/>
        </p:nvSpPr>
        <p:spPr bwMode="auto">
          <a:xfrm>
            <a:off x="3097213" y="2552700"/>
            <a:ext cx="3429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5400">
                <a:latin typeface="Gloucester MT Extra Condensed" panose="02030808020601010101" pitchFamily="18" charset="0"/>
              </a:rPr>
              <a:t>19</a:t>
            </a:r>
            <a:r>
              <a:rPr lang="en-US" altLang="en-US" sz="5400" baseline="30000">
                <a:latin typeface="Gloucester MT Extra Condensed" panose="02030808020601010101" pitchFamily="18" charset="0"/>
              </a:rPr>
              <a:t>th</a:t>
            </a:r>
            <a:r>
              <a:rPr lang="en-US" altLang="en-US" sz="5400">
                <a:latin typeface="Gloucester MT Extra Condensed" panose="02030808020601010101" pitchFamily="18" charset="0"/>
              </a:rPr>
              <a:t> Amendment</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a:extLst>
              <a:ext uri="{FF2B5EF4-FFF2-40B4-BE49-F238E27FC236}">
                <a16:creationId xmlns:a16="http://schemas.microsoft.com/office/drawing/2014/main" id="{66555A30-EBB8-1227-119C-30277466E1DE}"/>
              </a:ext>
            </a:extLst>
          </p:cNvPr>
          <p:cNvSpPr>
            <a:spLocks noGrp="1" noChangeArrowheads="1"/>
          </p:cNvSpPr>
          <p:nvPr>
            <p:ph type="title"/>
          </p:nvPr>
        </p:nvSpPr>
        <p:spPr>
          <a:xfrm>
            <a:off x="304800" y="22225"/>
            <a:ext cx="5562600" cy="533400"/>
          </a:xfrm>
        </p:spPr>
        <p:txBody>
          <a:bodyPr/>
          <a:lstStyle/>
          <a:p>
            <a:r>
              <a:rPr lang="en-US" altLang="en-US" sz="3600" b="1"/>
              <a:t>Susan B. Anthony</a:t>
            </a:r>
          </a:p>
        </p:txBody>
      </p:sp>
      <p:sp>
        <p:nvSpPr>
          <p:cNvPr id="54275" name="Content Placeholder 2">
            <a:extLst>
              <a:ext uri="{FF2B5EF4-FFF2-40B4-BE49-F238E27FC236}">
                <a16:creationId xmlns:a16="http://schemas.microsoft.com/office/drawing/2014/main" id="{1AE7CF16-0B4D-29ED-2A12-F2EC71A4C4F9}"/>
              </a:ext>
            </a:extLst>
          </p:cNvPr>
          <p:cNvSpPr>
            <a:spLocks noGrp="1" noChangeArrowheads="1"/>
          </p:cNvSpPr>
          <p:nvPr>
            <p:ph idx="1"/>
          </p:nvPr>
        </p:nvSpPr>
        <p:spPr>
          <a:xfrm>
            <a:off x="36513" y="1295400"/>
            <a:ext cx="6400800" cy="5715000"/>
          </a:xfrm>
        </p:spPr>
        <p:txBody>
          <a:bodyPr/>
          <a:lstStyle/>
          <a:p>
            <a:r>
              <a:rPr lang="en-US" altLang="en-US" sz="2800"/>
              <a:t>In 1872, </a:t>
            </a:r>
            <a:r>
              <a:rPr lang="en-US" altLang="en-US" sz="2800" b="1">
                <a:solidFill>
                  <a:srgbClr val="0070C0"/>
                </a:solidFill>
              </a:rPr>
              <a:t>Susan B. Anthony </a:t>
            </a:r>
            <a:r>
              <a:rPr lang="en-US" altLang="en-US" sz="2800"/>
              <a:t>attempted to vote, exercising her  14</a:t>
            </a:r>
            <a:r>
              <a:rPr lang="en-US" altLang="en-US" sz="2800" baseline="30000"/>
              <a:t>th</a:t>
            </a:r>
            <a:r>
              <a:rPr lang="en-US" altLang="en-US" sz="2800"/>
              <a:t> Amendment right (citizenship).</a:t>
            </a:r>
          </a:p>
          <a:p>
            <a:r>
              <a:rPr lang="en-US" altLang="en-US" sz="2800"/>
              <a:t>But, a judge refused to grant her the right to vote (</a:t>
            </a:r>
            <a:r>
              <a:rPr lang="en-US" altLang="en-US" sz="2800" b="1">
                <a:solidFill>
                  <a:srgbClr val="FF0000"/>
                </a:solidFill>
              </a:rPr>
              <a:t>suffrage</a:t>
            </a:r>
            <a:r>
              <a:rPr lang="en-US" altLang="en-US" sz="2800"/>
              <a:t>).</a:t>
            </a:r>
          </a:p>
          <a:p>
            <a:r>
              <a:rPr lang="en-US" altLang="en-US" sz="2800"/>
              <a:t>In 1874, the Supreme Court ruled that women were citizens, but they couldn’t vote, because voting was not a ‘privilege’ of citizenship.</a:t>
            </a:r>
          </a:p>
          <a:p>
            <a:r>
              <a:rPr lang="en-US" altLang="en-US" sz="2800"/>
              <a:t>The </a:t>
            </a:r>
            <a:r>
              <a:rPr lang="en-US" altLang="en-US" sz="2800" b="1"/>
              <a:t>Suffragettes</a:t>
            </a:r>
            <a:r>
              <a:rPr lang="en-US" altLang="en-US" sz="2800"/>
              <a:t> were able to         obtain suffrage for women living          in the western states. </a:t>
            </a:r>
            <a:r>
              <a:rPr lang="en-US" altLang="en-US" sz="2000"/>
              <a:t>Area in white</a:t>
            </a:r>
          </a:p>
          <a:p>
            <a:endParaRPr lang="en-US" altLang="en-US" sz="2800"/>
          </a:p>
        </p:txBody>
      </p:sp>
      <p:pic>
        <p:nvPicPr>
          <p:cNvPr id="54276" name="Picture 5">
            <a:extLst>
              <a:ext uri="{FF2B5EF4-FFF2-40B4-BE49-F238E27FC236}">
                <a16:creationId xmlns:a16="http://schemas.microsoft.com/office/drawing/2014/main" id="{C1A38E12-EFAB-FCC6-7161-54375AF07B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9250" y="76200"/>
            <a:ext cx="227647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9" name="Picture 9">
            <a:extLst>
              <a:ext uri="{FF2B5EF4-FFF2-40B4-BE49-F238E27FC236}">
                <a16:creationId xmlns:a16="http://schemas.microsoft.com/office/drawing/2014/main" id="{E013BF84-4147-7CCF-CA92-5B532C0810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4621213"/>
            <a:ext cx="3240088"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8" name="Picture 11">
            <a:extLst>
              <a:ext uri="{FF2B5EF4-FFF2-40B4-BE49-F238E27FC236}">
                <a16:creationId xmlns:a16="http://schemas.microsoft.com/office/drawing/2014/main" id="{2D7C41F0-DE9B-DCE2-1E24-78668FC538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78663" y="3028950"/>
            <a:ext cx="1455737"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0" name="Picture 8">
            <a:extLst>
              <a:ext uri="{FF2B5EF4-FFF2-40B4-BE49-F238E27FC236}">
                <a16:creationId xmlns:a16="http://schemas.microsoft.com/office/drawing/2014/main" id="{F511E943-A5B1-CEA3-0FAB-92AEBA4A84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193987">
            <a:off x="5235575" y="214313"/>
            <a:ext cx="1263650"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6" name="Picture 7" descr="YouTube | Youtube logo, Youtube logo png, New instagram logo">
            <a:hlinkClick r:id="rId6"/>
            <a:extLst>
              <a:ext uri="{FF2B5EF4-FFF2-40B4-BE49-F238E27FC236}">
                <a16:creationId xmlns:a16="http://schemas.microsoft.com/office/drawing/2014/main" id="{64E3D55B-BF0C-BB75-1F20-0EEEE27C568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8275" y="417513"/>
            <a:ext cx="839788"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7" name="Picture 8">
            <a:extLst>
              <a:ext uri="{FF2B5EF4-FFF2-40B4-BE49-F238E27FC236}">
                <a16:creationId xmlns:a16="http://schemas.microsoft.com/office/drawing/2014/main" id="{CD54F8F6-E131-8AF6-EA62-1C97A2E8196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20775" y="473075"/>
            <a:ext cx="979488"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9" fill="hold" grpId="0" nodeType="afterEffect">
                                  <p:stCondLst>
                                    <p:cond delay="0"/>
                                  </p:stCondLst>
                                  <p:childTnLst>
                                    <p:set>
                                      <p:cBhvr>
                                        <p:cTn id="6" dur="1" fill="hold">
                                          <p:stCondLst>
                                            <p:cond delay="0"/>
                                          </p:stCondLst>
                                        </p:cTn>
                                        <p:tgtEl>
                                          <p:spTgt spid="54274"/>
                                        </p:tgtEl>
                                        <p:attrNameLst>
                                          <p:attrName>style.visibility</p:attrName>
                                        </p:attrNameLst>
                                      </p:cBhvr>
                                      <p:to>
                                        <p:strVal val="visible"/>
                                      </p:to>
                                    </p:set>
                                    <p:anim calcmode="lin" valueType="num">
                                      <p:cBhvr additive="base">
                                        <p:cTn id="7" dur="500" fill="hold"/>
                                        <p:tgtEl>
                                          <p:spTgt spid="54274"/>
                                        </p:tgtEl>
                                        <p:attrNameLst>
                                          <p:attrName>ppt_x</p:attrName>
                                        </p:attrNameLst>
                                      </p:cBhvr>
                                      <p:tavLst>
                                        <p:tav tm="0">
                                          <p:val>
                                            <p:strVal val="0-#ppt_w/2"/>
                                          </p:val>
                                        </p:tav>
                                        <p:tav tm="100000">
                                          <p:val>
                                            <p:strVal val="#ppt_x"/>
                                          </p:val>
                                        </p:tav>
                                      </p:tavLst>
                                    </p:anim>
                                    <p:anim calcmode="lin" valueType="num">
                                      <p:cBhvr additive="base">
                                        <p:cTn id="8" dur="500" fill="hold"/>
                                        <p:tgtEl>
                                          <p:spTgt spid="54274"/>
                                        </p:tgtEl>
                                        <p:attrNameLst>
                                          <p:attrName>ppt_y</p:attrName>
                                        </p:attrNameLst>
                                      </p:cBhvr>
                                      <p:tavLst>
                                        <p:tav tm="0">
                                          <p:val>
                                            <p:strVal val="0-#ppt_h/2"/>
                                          </p:val>
                                        </p:tav>
                                        <p:tav tm="100000">
                                          <p:val>
                                            <p:strVal val="#ppt_y"/>
                                          </p:val>
                                        </p:tav>
                                      </p:tavLst>
                                    </p:anim>
                                  </p:childTnLst>
                                </p:cTn>
                              </p:par>
                              <p:par>
                                <p:cTn id="9" presetID="6" presetClass="entr" presetSubtype="16" fill="hold" nodeType="withEffect">
                                  <p:stCondLst>
                                    <p:cond delay="0"/>
                                  </p:stCondLst>
                                  <p:childTnLst>
                                    <p:set>
                                      <p:cBhvr>
                                        <p:cTn id="10" dur="1" fill="hold">
                                          <p:stCondLst>
                                            <p:cond delay="0"/>
                                          </p:stCondLst>
                                        </p:cTn>
                                        <p:tgtEl>
                                          <p:spTgt spid="54276"/>
                                        </p:tgtEl>
                                        <p:attrNameLst>
                                          <p:attrName>style.visibility</p:attrName>
                                        </p:attrNameLst>
                                      </p:cBhvr>
                                      <p:to>
                                        <p:strVal val="visible"/>
                                      </p:to>
                                    </p:set>
                                    <p:animEffect transition="in" filter="circle(in)">
                                      <p:cBhvr>
                                        <p:cTn id="11" dur="2000"/>
                                        <p:tgtEl>
                                          <p:spTgt spid="54276"/>
                                        </p:tgtEl>
                                      </p:cBhvr>
                                    </p:animEffect>
                                  </p:childTnLst>
                                </p:cTn>
                              </p:par>
                            </p:childTnLst>
                          </p:cTn>
                        </p:par>
                        <p:par>
                          <p:cTn id="12" fill="hold" nodeType="afterGroup">
                            <p:stCondLst>
                              <p:cond delay="2000"/>
                            </p:stCondLst>
                            <p:childTnLst>
                              <p:par>
                                <p:cTn id="13" presetID="10" presetClass="entr" presetSubtype="0" fill="hold" nodeType="afterEffect">
                                  <p:stCondLst>
                                    <p:cond delay="0"/>
                                  </p:stCondLst>
                                  <p:childTnLst>
                                    <p:set>
                                      <p:cBhvr>
                                        <p:cTn id="14" dur="1" fill="hold">
                                          <p:stCondLst>
                                            <p:cond delay="0"/>
                                          </p:stCondLst>
                                        </p:cTn>
                                        <p:tgtEl>
                                          <p:spTgt spid="54280"/>
                                        </p:tgtEl>
                                        <p:attrNameLst>
                                          <p:attrName>style.visibility</p:attrName>
                                        </p:attrNameLst>
                                      </p:cBhvr>
                                      <p:to>
                                        <p:strVal val="visible"/>
                                      </p:to>
                                    </p:set>
                                    <p:animEffect transition="in" filter="fade">
                                      <p:cBhvr>
                                        <p:cTn id="15" dur="500"/>
                                        <p:tgtEl>
                                          <p:spTgt spid="54280"/>
                                        </p:tgtEl>
                                      </p:cBhvr>
                                    </p:animEffect>
                                  </p:childTnLst>
                                </p:cTn>
                              </p:par>
                            </p:childTnLst>
                          </p:cTn>
                        </p:par>
                        <p:par>
                          <p:cTn id="16" fill="hold" nodeType="afterGroup">
                            <p:stCondLst>
                              <p:cond delay="2500"/>
                            </p:stCondLst>
                            <p:childTnLst>
                              <p:par>
                                <p:cTn id="17" presetID="22" presetClass="entr" presetSubtype="1" fill="hold" nodeType="afterEffect">
                                  <p:stCondLst>
                                    <p:cond delay="1000"/>
                                  </p:stCondLst>
                                  <p:childTnLst>
                                    <p:set>
                                      <p:cBhvr>
                                        <p:cTn id="18" dur="1" fill="hold">
                                          <p:stCondLst>
                                            <p:cond delay="0"/>
                                          </p:stCondLst>
                                        </p:cTn>
                                        <p:tgtEl>
                                          <p:spTgt spid="54275">
                                            <p:txEl>
                                              <p:pRg st="0" end="0"/>
                                            </p:txEl>
                                          </p:spTgt>
                                        </p:tgtEl>
                                        <p:attrNameLst>
                                          <p:attrName>style.visibility</p:attrName>
                                        </p:attrNameLst>
                                      </p:cBhvr>
                                      <p:to>
                                        <p:strVal val="visible"/>
                                      </p:to>
                                    </p:set>
                                    <p:animEffect transition="in" filter="wipe(up)">
                                      <p:cBhvr>
                                        <p:cTn id="19" dur="2000"/>
                                        <p:tgtEl>
                                          <p:spTgt spid="54275">
                                            <p:txEl>
                                              <p:pRg st="0" end="0"/>
                                            </p:txEl>
                                          </p:spTgt>
                                        </p:tgtEl>
                                      </p:cBhvr>
                                    </p:animEffect>
                                  </p:childTnLst>
                                </p:cTn>
                              </p:par>
                            </p:childTnLst>
                          </p:cTn>
                        </p:par>
                        <p:par>
                          <p:cTn id="20" fill="hold" nodeType="afterGroup">
                            <p:stCondLst>
                              <p:cond delay="5500"/>
                            </p:stCondLst>
                            <p:childTnLst>
                              <p:par>
                                <p:cTn id="21" presetID="22" presetClass="entr" presetSubtype="1" fill="hold" nodeType="afterEffect">
                                  <p:stCondLst>
                                    <p:cond delay="1000"/>
                                  </p:stCondLst>
                                  <p:childTnLst>
                                    <p:set>
                                      <p:cBhvr>
                                        <p:cTn id="22" dur="1" fill="hold">
                                          <p:stCondLst>
                                            <p:cond delay="0"/>
                                          </p:stCondLst>
                                        </p:cTn>
                                        <p:tgtEl>
                                          <p:spTgt spid="54275">
                                            <p:txEl>
                                              <p:pRg st="1" end="1"/>
                                            </p:txEl>
                                          </p:spTgt>
                                        </p:tgtEl>
                                        <p:attrNameLst>
                                          <p:attrName>style.visibility</p:attrName>
                                        </p:attrNameLst>
                                      </p:cBhvr>
                                      <p:to>
                                        <p:strVal val="visible"/>
                                      </p:to>
                                    </p:set>
                                    <p:animEffect transition="in" filter="wipe(up)">
                                      <p:cBhvr>
                                        <p:cTn id="23" dur="2000"/>
                                        <p:tgtEl>
                                          <p:spTgt spid="54275">
                                            <p:txEl>
                                              <p:pRg st="1" end="1"/>
                                            </p:txEl>
                                          </p:spTgt>
                                        </p:tgtEl>
                                      </p:cBhvr>
                                    </p:animEffect>
                                  </p:childTnLst>
                                </p:cTn>
                              </p:par>
                            </p:childTnLst>
                          </p:cTn>
                        </p:par>
                        <p:par>
                          <p:cTn id="24" fill="hold" nodeType="afterGroup">
                            <p:stCondLst>
                              <p:cond delay="8500"/>
                            </p:stCondLst>
                            <p:childTnLst>
                              <p:par>
                                <p:cTn id="25" presetID="16" presetClass="entr" presetSubtype="21" fill="hold" nodeType="afterEffect">
                                  <p:stCondLst>
                                    <p:cond delay="0"/>
                                  </p:stCondLst>
                                  <p:childTnLst>
                                    <p:set>
                                      <p:cBhvr>
                                        <p:cTn id="26" dur="1" fill="hold">
                                          <p:stCondLst>
                                            <p:cond delay="0"/>
                                          </p:stCondLst>
                                        </p:cTn>
                                        <p:tgtEl>
                                          <p:spTgt spid="54278"/>
                                        </p:tgtEl>
                                        <p:attrNameLst>
                                          <p:attrName>style.visibility</p:attrName>
                                        </p:attrNameLst>
                                      </p:cBhvr>
                                      <p:to>
                                        <p:strVal val="visible"/>
                                      </p:to>
                                    </p:set>
                                    <p:animEffect transition="in" filter="barn(inVertical)">
                                      <p:cBhvr>
                                        <p:cTn id="27" dur="500"/>
                                        <p:tgtEl>
                                          <p:spTgt spid="54278"/>
                                        </p:tgtEl>
                                      </p:cBhvr>
                                    </p:animEffect>
                                  </p:childTnLst>
                                </p:cTn>
                              </p:par>
                            </p:childTnLst>
                          </p:cTn>
                        </p:par>
                        <p:par>
                          <p:cTn id="28" fill="hold" nodeType="afterGroup">
                            <p:stCondLst>
                              <p:cond delay="9000"/>
                            </p:stCondLst>
                            <p:childTnLst>
                              <p:par>
                                <p:cTn id="29" presetID="22" presetClass="entr" presetSubtype="1" fill="hold" nodeType="afterEffect">
                                  <p:stCondLst>
                                    <p:cond delay="1000"/>
                                  </p:stCondLst>
                                  <p:childTnLst>
                                    <p:set>
                                      <p:cBhvr>
                                        <p:cTn id="30" dur="1" fill="hold">
                                          <p:stCondLst>
                                            <p:cond delay="0"/>
                                          </p:stCondLst>
                                        </p:cTn>
                                        <p:tgtEl>
                                          <p:spTgt spid="54275">
                                            <p:txEl>
                                              <p:pRg st="2" end="2"/>
                                            </p:txEl>
                                          </p:spTgt>
                                        </p:tgtEl>
                                        <p:attrNameLst>
                                          <p:attrName>style.visibility</p:attrName>
                                        </p:attrNameLst>
                                      </p:cBhvr>
                                      <p:to>
                                        <p:strVal val="visible"/>
                                      </p:to>
                                    </p:set>
                                    <p:animEffect transition="in" filter="wipe(up)">
                                      <p:cBhvr>
                                        <p:cTn id="31" dur="2000"/>
                                        <p:tgtEl>
                                          <p:spTgt spid="54275">
                                            <p:txEl>
                                              <p:pRg st="2" end="2"/>
                                            </p:txEl>
                                          </p:spTgt>
                                        </p:tgtEl>
                                      </p:cBhvr>
                                    </p:animEffect>
                                  </p:childTnLst>
                                </p:cTn>
                              </p:par>
                            </p:childTnLst>
                          </p:cTn>
                        </p:par>
                        <p:par>
                          <p:cTn id="32" fill="hold" nodeType="afterGroup">
                            <p:stCondLst>
                              <p:cond delay="12000"/>
                            </p:stCondLst>
                            <p:childTnLst>
                              <p:par>
                                <p:cTn id="33" presetID="22" presetClass="entr" presetSubtype="1" fill="hold" nodeType="afterEffect">
                                  <p:stCondLst>
                                    <p:cond delay="1000"/>
                                  </p:stCondLst>
                                  <p:childTnLst>
                                    <p:set>
                                      <p:cBhvr>
                                        <p:cTn id="34" dur="1" fill="hold">
                                          <p:stCondLst>
                                            <p:cond delay="0"/>
                                          </p:stCondLst>
                                        </p:cTn>
                                        <p:tgtEl>
                                          <p:spTgt spid="54275">
                                            <p:txEl>
                                              <p:pRg st="3" end="3"/>
                                            </p:txEl>
                                          </p:spTgt>
                                        </p:tgtEl>
                                        <p:attrNameLst>
                                          <p:attrName>style.visibility</p:attrName>
                                        </p:attrNameLst>
                                      </p:cBhvr>
                                      <p:to>
                                        <p:strVal val="visible"/>
                                      </p:to>
                                    </p:set>
                                    <p:animEffect transition="in" filter="wipe(up)">
                                      <p:cBhvr>
                                        <p:cTn id="35" dur="2000"/>
                                        <p:tgtEl>
                                          <p:spTgt spid="54275">
                                            <p:txEl>
                                              <p:pRg st="3" end="3"/>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0" presetClass="path" presetSubtype="0" accel="50000" decel="50000" fill="hold" nodeType="clickEffect">
                                  <p:stCondLst>
                                    <p:cond delay="0"/>
                                  </p:stCondLst>
                                  <p:childTnLst>
                                    <p:animMotion origin="layout" path="M -0.06198 -0.03101 L -0.53611 -0.34398 L -0.53229 -0.34398 " pathEditMode="relative" ptsTypes="AAA">
                                      <p:cBhvr>
                                        <p:cTn id="39" dur="2000" fill="hold"/>
                                        <p:tgtEl>
                                          <p:spTgt spid="56329"/>
                                        </p:tgtEl>
                                        <p:attrNameLst>
                                          <p:attrName>ppt_x</p:attrName>
                                          <p:attrName>ppt_y</p:attrName>
                                        </p:attrNameLst>
                                      </p:cBhvr>
                                    </p:animMotion>
                                  </p:childTnLst>
                                </p:cTn>
                              </p:par>
                            </p:childTnLst>
                          </p:cTn>
                        </p:par>
                      </p:childTnLst>
                    </p:cTn>
                  </p:par>
                  <p:par>
                    <p:cTn id="40" fill="hold" nodeType="clickPar">
                      <p:stCondLst>
                        <p:cond delay="indefinite"/>
                      </p:stCondLst>
                      <p:childTnLst>
                        <p:par>
                          <p:cTn id="41" fill="hold" nodeType="withGroup">
                            <p:stCondLst>
                              <p:cond delay="0"/>
                            </p:stCondLst>
                            <p:childTnLst>
                              <p:par>
                                <p:cTn id="42" presetID="6" presetClass="emph" presetSubtype="0" fill="hold" nodeType="clickEffect">
                                  <p:stCondLst>
                                    <p:cond delay="0"/>
                                  </p:stCondLst>
                                  <p:childTnLst>
                                    <p:animScale>
                                      <p:cBhvr>
                                        <p:cTn id="43" dur="2000" fill="hold"/>
                                        <p:tgtEl>
                                          <p:spTgt spid="5632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4"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Content Placeholder 2">
            <a:extLst>
              <a:ext uri="{FF2B5EF4-FFF2-40B4-BE49-F238E27FC236}">
                <a16:creationId xmlns:a16="http://schemas.microsoft.com/office/drawing/2014/main" id="{84AC1B2A-15B1-76E8-5C6C-6B67D8FA98A7}"/>
              </a:ext>
            </a:extLst>
          </p:cNvPr>
          <p:cNvSpPr>
            <a:spLocks noGrp="1" noChangeArrowheads="1"/>
          </p:cNvSpPr>
          <p:nvPr>
            <p:ph idx="1"/>
          </p:nvPr>
        </p:nvSpPr>
        <p:spPr>
          <a:xfrm>
            <a:off x="304800" y="5181600"/>
            <a:ext cx="8229600" cy="1295400"/>
          </a:xfrm>
        </p:spPr>
        <p:txBody>
          <a:bodyPr/>
          <a:lstStyle/>
          <a:p>
            <a:pPr marL="0" indent="0">
              <a:buFontTx/>
              <a:buNone/>
            </a:pPr>
            <a:r>
              <a:rPr lang="en-US" altLang="en-US" sz="1400"/>
              <a:t>Political rights for women grew most rapidly on the western frontier primarily because</a:t>
            </a:r>
          </a:p>
          <a:p>
            <a:pPr marL="0" indent="0">
              <a:buFontTx/>
              <a:buNone/>
            </a:pPr>
            <a:r>
              <a:rPr lang="en-US" altLang="en-US" sz="1400"/>
              <a:t>(1) the settlers were influenced by Native American Indian societies</a:t>
            </a:r>
          </a:p>
          <a:p>
            <a:pPr marL="0" indent="0">
              <a:buFontTx/>
              <a:buNone/>
            </a:pPr>
            <a:r>
              <a:rPr lang="en-US" altLang="en-US" sz="1400"/>
              <a:t>(2) women greatly outnumbered men in the West</a:t>
            </a:r>
          </a:p>
          <a:p>
            <a:pPr marL="0" indent="0">
              <a:buFontTx/>
              <a:buNone/>
            </a:pPr>
            <a:r>
              <a:rPr lang="en-US" altLang="en-US" sz="1400"/>
              <a:t>(3) pioneer life often required men and women to share responsibilities equally</a:t>
            </a:r>
          </a:p>
          <a:p>
            <a:pPr marL="0" indent="0">
              <a:buFontTx/>
              <a:buNone/>
            </a:pPr>
            <a:r>
              <a:rPr lang="en-US" altLang="en-US" sz="1400"/>
              <a:t>(4) immigrants settling in the West brought ideals of gender equality from Europe</a:t>
            </a:r>
          </a:p>
        </p:txBody>
      </p:sp>
      <p:pic>
        <p:nvPicPr>
          <p:cNvPr id="79875" name="Picture 4">
            <a:extLst>
              <a:ext uri="{FF2B5EF4-FFF2-40B4-BE49-F238E27FC236}">
                <a16:creationId xmlns:a16="http://schemas.microsoft.com/office/drawing/2014/main" id="{2C763BDD-1174-5D2C-F7D6-E039690117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0"/>
            <a:ext cx="6019800" cy="496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5">
            <a:extLst>
              <a:ext uri="{FF2B5EF4-FFF2-40B4-BE49-F238E27FC236}">
                <a16:creationId xmlns:a16="http://schemas.microsoft.com/office/drawing/2014/main" id="{CF119B1B-BC1B-76E5-D3C5-4F18EA4E0A21}"/>
              </a:ext>
            </a:extLst>
          </p:cNvPr>
          <p:cNvSpPr>
            <a:spLocks noChangeArrowheads="1"/>
          </p:cNvSpPr>
          <p:nvPr/>
        </p:nvSpPr>
        <p:spPr bwMode="auto">
          <a:xfrm>
            <a:off x="333375" y="5973763"/>
            <a:ext cx="314325" cy="301625"/>
          </a:xfrm>
          <a:prstGeom prst="ellipse">
            <a:avLst/>
          </a:prstGeom>
          <a:noFill/>
          <a:ln w="3175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en-US" altLang="en-US" sz="2400"/>
          </a:p>
        </p:txBody>
      </p:sp>
      <p:pic>
        <p:nvPicPr>
          <p:cNvPr id="79877" name="Picture 1">
            <a:extLst>
              <a:ext uri="{FF2B5EF4-FFF2-40B4-BE49-F238E27FC236}">
                <a16:creationId xmlns:a16="http://schemas.microsoft.com/office/drawing/2014/main" id="{3FC15607-D489-F7DF-F1CE-0E9BC039645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3548063"/>
            <a:ext cx="1150938"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a:extLst>
              <a:ext uri="{FF2B5EF4-FFF2-40B4-BE49-F238E27FC236}">
                <a16:creationId xmlns:a16="http://schemas.microsoft.com/office/drawing/2014/main" id="{E1418F20-DD78-BD30-8F90-C666FB15E880}"/>
              </a:ext>
            </a:extLst>
          </p:cNvPr>
          <p:cNvSpPr>
            <a:spLocks noGrp="1" noChangeArrowheads="1"/>
          </p:cNvSpPr>
          <p:nvPr>
            <p:ph type="title"/>
          </p:nvPr>
        </p:nvSpPr>
        <p:spPr>
          <a:xfrm>
            <a:off x="685800" y="0"/>
            <a:ext cx="5562600" cy="457200"/>
          </a:xfrm>
        </p:spPr>
        <p:txBody>
          <a:bodyPr/>
          <a:lstStyle/>
          <a:p>
            <a:r>
              <a:rPr lang="en-US" altLang="en-US" sz="2800" b="1"/>
              <a:t>Florence Kelley(1859-1932)</a:t>
            </a:r>
          </a:p>
        </p:txBody>
      </p:sp>
      <p:sp>
        <p:nvSpPr>
          <p:cNvPr id="54275" name="Content Placeholder 2">
            <a:extLst>
              <a:ext uri="{FF2B5EF4-FFF2-40B4-BE49-F238E27FC236}">
                <a16:creationId xmlns:a16="http://schemas.microsoft.com/office/drawing/2014/main" id="{4C42A16D-2D53-F265-2293-73A1BA4C1D3F}"/>
              </a:ext>
            </a:extLst>
          </p:cNvPr>
          <p:cNvSpPr>
            <a:spLocks noGrp="1" noChangeArrowheads="1"/>
          </p:cNvSpPr>
          <p:nvPr>
            <p:ph idx="1"/>
          </p:nvPr>
        </p:nvSpPr>
        <p:spPr>
          <a:xfrm>
            <a:off x="190500" y="439738"/>
            <a:ext cx="4191000" cy="6400800"/>
          </a:xfrm>
        </p:spPr>
        <p:txBody>
          <a:bodyPr/>
          <a:lstStyle/>
          <a:p>
            <a:r>
              <a:rPr lang="en-US" altLang="en-US" sz="2400"/>
              <a:t>She fought for a minimum wage, an 8-hour work day, and against child labor and improve working conditions.</a:t>
            </a:r>
          </a:p>
          <a:p>
            <a:r>
              <a:rPr lang="en-US" altLang="en-US" sz="2400"/>
              <a:t>She was appointed by the governor of Illinois as the state’s chief factory inspector.</a:t>
            </a:r>
          </a:p>
          <a:p>
            <a:r>
              <a:rPr lang="en-US" altLang="en-US" sz="2400"/>
              <a:t>Worked on the brief that persuaded the Supreme Ct. to limit women’s workday. </a:t>
            </a:r>
          </a:p>
          <a:p>
            <a:r>
              <a:rPr lang="en-US" altLang="en-US" sz="2400"/>
              <a:t>1909, she became one of the founders of the NAACP</a:t>
            </a:r>
          </a:p>
        </p:txBody>
      </p:sp>
      <p:pic>
        <p:nvPicPr>
          <p:cNvPr id="2" name="Picture 1">
            <a:extLst>
              <a:ext uri="{FF2B5EF4-FFF2-40B4-BE49-F238E27FC236}">
                <a16:creationId xmlns:a16="http://schemas.microsoft.com/office/drawing/2014/main" id="{F884B2EF-B4EA-A769-9B22-5CC21DD0C6D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76200"/>
            <a:ext cx="226218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9E86788B-2671-5B86-3A48-CF0D840FA93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05363" y="4554538"/>
            <a:ext cx="420052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42EB246B-08BB-A8BB-7587-483978B9B27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03713" y="500063"/>
            <a:ext cx="2324100" cy="326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0C55C076-6FC3-ED11-B37C-A341E3E3EA3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99263" y="1905000"/>
            <a:ext cx="2076450"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9" fill="hold" grpId="0" nodeType="afterEffect">
                                  <p:stCondLst>
                                    <p:cond delay="0"/>
                                  </p:stCondLst>
                                  <p:childTnLst>
                                    <p:set>
                                      <p:cBhvr>
                                        <p:cTn id="6" dur="1" fill="hold">
                                          <p:stCondLst>
                                            <p:cond delay="0"/>
                                          </p:stCondLst>
                                        </p:cTn>
                                        <p:tgtEl>
                                          <p:spTgt spid="54274"/>
                                        </p:tgtEl>
                                        <p:attrNameLst>
                                          <p:attrName>style.visibility</p:attrName>
                                        </p:attrNameLst>
                                      </p:cBhvr>
                                      <p:to>
                                        <p:strVal val="visible"/>
                                      </p:to>
                                    </p:set>
                                    <p:anim calcmode="lin" valueType="num">
                                      <p:cBhvr additive="base">
                                        <p:cTn id="7" dur="500" fill="hold"/>
                                        <p:tgtEl>
                                          <p:spTgt spid="54274"/>
                                        </p:tgtEl>
                                        <p:attrNameLst>
                                          <p:attrName>ppt_x</p:attrName>
                                        </p:attrNameLst>
                                      </p:cBhvr>
                                      <p:tavLst>
                                        <p:tav tm="0">
                                          <p:val>
                                            <p:strVal val="0-#ppt_w/2"/>
                                          </p:val>
                                        </p:tav>
                                        <p:tav tm="100000">
                                          <p:val>
                                            <p:strVal val="#ppt_x"/>
                                          </p:val>
                                        </p:tav>
                                      </p:tavLst>
                                    </p:anim>
                                    <p:anim calcmode="lin" valueType="num">
                                      <p:cBhvr additive="base">
                                        <p:cTn id="8" dur="500" fill="hold"/>
                                        <p:tgtEl>
                                          <p:spTgt spid="54274"/>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2" presetClass="entr" presetSubtype="1" fill="hold" nodeType="afterEffect">
                                  <p:stCondLst>
                                    <p:cond delay="1000"/>
                                  </p:stCondLst>
                                  <p:childTnLst>
                                    <p:set>
                                      <p:cBhvr>
                                        <p:cTn id="11" dur="1" fill="hold">
                                          <p:stCondLst>
                                            <p:cond delay="0"/>
                                          </p:stCondLst>
                                        </p:cTn>
                                        <p:tgtEl>
                                          <p:spTgt spid="54275">
                                            <p:txEl>
                                              <p:pRg st="0" end="0"/>
                                            </p:txEl>
                                          </p:spTgt>
                                        </p:tgtEl>
                                        <p:attrNameLst>
                                          <p:attrName>style.visibility</p:attrName>
                                        </p:attrNameLst>
                                      </p:cBhvr>
                                      <p:to>
                                        <p:strVal val="visible"/>
                                      </p:to>
                                    </p:set>
                                    <p:animEffect transition="in" filter="wipe(up)">
                                      <p:cBhvr>
                                        <p:cTn id="12" dur="2000"/>
                                        <p:tgtEl>
                                          <p:spTgt spid="54275">
                                            <p:txEl>
                                              <p:pRg st="0" end="0"/>
                                            </p:txEl>
                                          </p:spTgt>
                                        </p:tgtEl>
                                      </p:cBhvr>
                                    </p:animEffect>
                                  </p:childTnLst>
                                </p:cTn>
                              </p:par>
                            </p:childTnLst>
                          </p:cTn>
                        </p:par>
                        <p:par>
                          <p:cTn id="13" fill="hold" nodeType="afterGroup">
                            <p:stCondLst>
                              <p:cond delay="3500"/>
                            </p:stCondLst>
                            <p:childTnLst>
                              <p:par>
                                <p:cTn id="14" presetID="22" presetClass="entr" presetSubtype="1" fill="hold" nodeType="afterEffect">
                                  <p:stCondLst>
                                    <p:cond delay="1000"/>
                                  </p:stCondLst>
                                  <p:childTnLst>
                                    <p:set>
                                      <p:cBhvr>
                                        <p:cTn id="15" dur="1" fill="hold">
                                          <p:stCondLst>
                                            <p:cond delay="0"/>
                                          </p:stCondLst>
                                        </p:cTn>
                                        <p:tgtEl>
                                          <p:spTgt spid="54275">
                                            <p:txEl>
                                              <p:pRg st="1" end="1"/>
                                            </p:txEl>
                                          </p:spTgt>
                                        </p:tgtEl>
                                        <p:attrNameLst>
                                          <p:attrName>style.visibility</p:attrName>
                                        </p:attrNameLst>
                                      </p:cBhvr>
                                      <p:to>
                                        <p:strVal val="visible"/>
                                      </p:to>
                                    </p:set>
                                    <p:animEffect transition="in" filter="wipe(up)">
                                      <p:cBhvr>
                                        <p:cTn id="16" dur="2000"/>
                                        <p:tgtEl>
                                          <p:spTgt spid="54275">
                                            <p:txEl>
                                              <p:pRg st="1" end="1"/>
                                            </p:txEl>
                                          </p:spTgt>
                                        </p:tgtEl>
                                      </p:cBhvr>
                                    </p:animEffect>
                                  </p:childTnLst>
                                </p:cTn>
                              </p:par>
                            </p:childTnLst>
                          </p:cTn>
                        </p:par>
                        <p:par>
                          <p:cTn id="17" fill="hold" nodeType="afterGroup">
                            <p:stCondLst>
                              <p:cond delay="6500"/>
                            </p:stCondLst>
                            <p:childTnLst>
                              <p:par>
                                <p:cTn id="18" presetID="22" presetClass="entr" presetSubtype="1" fill="hold" nodeType="afterEffect">
                                  <p:stCondLst>
                                    <p:cond delay="1000"/>
                                  </p:stCondLst>
                                  <p:childTnLst>
                                    <p:set>
                                      <p:cBhvr>
                                        <p:cTn id="19" dur="1" fill="hold">
                                          <p:stCondLst>
                                            <p:cond delay="0"/>
                                          </p:stCondLst>
                                        </p:cTn>
                                        <p:tgtEl>
                                          <p:spTgt spid="54275">
                                            <p:txEl>
                                              <p:pRg st="2" end="2"/>
                                            </p:txEl>
                                          </p:spTgt>
                                        </p:tgtEl>
                                        <p:attrNameLst>
                                          <p:attrName>style.visibility</p:attrName>
                                        </p:attrNameLst>
                                      </p:cBhvr>
                                      <p:to>
                                        <p:strVal val="visible"/>
                                      </p:to>
                                    </p:set>
                                    <p:animEffect transition="in" filter="wipe(up)">
                                      <p:cBhvr>
                                        <p:cTn id="20" dur="2000"/>
                                        <p:tgtEl>
                                          <p:spTgt spid="54275">
                                            <p:txEl>
                                              <p:pRg st="2" end="2"/>
                                            </p:txEl>
                                          </p:spTgt>
                                        </p:tgtEl>
                                      </p:cBhvr>
                                    </p:animEffect>
                                  </p:childTnLst>
                                </p:cTn>
                              </p:par>
                            </p:childTnLst>
                          </p:cTn>
                        </p:par>
                        <p:par>
                          <p:cTn id="21" fill="hold" nodeType="afterGroup">
                            <p:stCondLst>
                              <p:cond delay="9500"/>
                            </p:stCondLst>
                            <p:childTnLst>
                              <p:par>
                                <p:cTn id="22" presetID="22" presetClass="entr" presetSubtype="1" fill="hold" nodeType="afterEffect">
                                  <p:stCondLst>
                                    <p:cond delay="1000"/>
                                  </p:stCondLst>
                                  <p:childTnLst>
                                    <p:set>
                                      <p:cBhvr>
                                        <p:cTn id="23" dur="1" fill="hold">
                                          <p:stCondLst>
                                            <p:cond delay="0"/>
                                          </p:stCondLst>
                                        </p:cTn>
                                        <p:tgtEl>
                                          <p:spTgt spid="54275">
                                            <p:txEl>
                                              <p:pRg st="3" end="3"/>
                                            </p:txEl>
                                          </p:spTgt>
                                        </p:tgtEl>
                                        <p:attrNameLst>
                                          <p:attrName>style.visibility</p:attrName>
                                        </p:attrNameLst>
                                      </p:cBhvr>
                                      <p:to>
                                        <p:strVal val="visible"/>
                                      </p:to>
                                    </p:set>
                                    <p:animEffect transition="in" filter="wipe(up)">
                                      <p:cBhvr>
                                        <p:cTn id="24" dur="2000"/>
                                        <p:tgtEl>
                                          <p:spTgt spid="54275">
                                            <p:txEl>
                                              <p:pRg st="3" end="3"/>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6" presetClass="entr" presetSubtype="16"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circle(in)">
                                      <p:cBhvr>
                                        <p:cTn id="29" dur="2000"/>
                                        <p:tgtEl>
                                          <p:spTgt spid="2"/>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31" presetClass="entr" presetSubtype="0"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p:cTn id="34" dur="1000" fill="hold"/>
                                        <p:tgtEl>
                                          <p:spTgt spid="4"/>
                                        </p:tgtEl>
                                        <p:attrNameLst>
                                          <p:attrName>ppt_w</p:attrName>
                                        </p:attrNameLst>
                                      </p:cBhvr>
                                      <p:tavLst>
                                        <p:tav tm="0">
                                          <p:val>
                                            <p:fltVal val="0"/>
                                          </p:val>
                                        </p:tav>
                                        <p:tav tm="100000">
                                          <p:val>
                                            <p:strVal val="#ppt_w"/>
                                          </p:val>
                                        </p:tav>
                                      </p:tavLst>
                                    </p:anim>
                                    <p:anim calcmode="lin" valueType="num">
                                      <p:cBhvr>
                                        <p:cTn id="35" dur="1000" fill="hold"/>
                                        <p:tgtEl>
                                          <p:spTgt spid="4"/>
                                        </p:tgtEl>
                                        <p:attrNameLst>
                                          <p:attrName>ppt_h</p:attrName>
                                        </p:attrNameLst>
                                      </p:cBhvr>
                                      <p:tavLst>
                                        <p:tav tm="0">
                                          <p:val>
                                            <p:fltVal val="0"/>
                                          </p:val>
                                        </p:tav>
                                        <p:tav tm="100000">
                                          <p:val>
                                            <p:strVal val="#ppt_h"/>
                                          </p:val>
                                        </p:tav>
                                      </p:tavLst>
                                    </p:anim>
                                    <p:anim calcmode="lin" valueType="num">
                                      <p:cBhvr>
                                        <p:cTn id="36" dur="1000" fill="hold"/>
                                        <p:tgtEl>
                                          <p:spTgt spid="4"/>
                                        </p:tgtEl>
                                        <p:attrNameLst>
                                          <p:attrName>style.rotation</p:attrName>
                                        </p:attrNameLst>
                                      </p:cBhvr>
                                      <p:tavLst>
                                        <p:tav tm="0">
                                          <p:val>
                                            <p:fltVal val="90"/>
                                          </p:val>
                                        </p:tav>
                                        <p:tav tm="100000">
                                          <p:val>
                                            <p:fltVal val="0"/>
                                          </p:val>
                                        </p:tav>
                                      </p:tavLst>
                                    </p:anim>
                                    <p:animEffect transition="in" filter="fade">
                                      <p:cBhvr>
                                        <p:cTn id="37" dur="1000"/>
                                        <p:tgtEl>
                                          <p:spTgt spid="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1" presetClass="entr" presetSubtype="0"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 calcmode="lin" valueType="num">
                                      <p:cBhvr>
                                        <p:cTn id="42" dur="1000" fill="hold"/>
                                        <p:tgtEl>
                                          <p:spTgt spid="5"/>
                                        </p:tgtEl>
                                        <p:attrNameLst>
                                          <p:attrName>ppt_w</p:attrName>
                                        </p:attrNameLst>
                                      </p:cBhvr>
                                      <p:tavLst>
                                        <p:tav tm="0">
                                          <p:val>
                                            <p:fltVal val="0"/>
                                          </p:val>
                                        </p:tav>
                                        <p:tav tm="100000">
                                          <p:val>
                                            <p:strVal val="#ppt_w"/>
                                          </p:val>
                                        </p:tav>
                                      </p:tavLst>
                                    </p:anim>
                                    <p:anim calcmode="lin" valueType="num">
                                      <p:cBhvr>
                                        <p:cTn id="43" dur="1000" fill="hold"/>
                                        <p:tgtEl>
                                          <p:spTgt spid="5"/>
                                        </p:tgtEl>
                                        <p:attrNameLst>
                                          <p:attrName>ppt_h</p:attrName>
                                        </p:attrNameLst>
                                      </p:cBhvr>
                                      <p:tavLst>
                                        <p:tav tm="0">
                                          <p:val>
                                            <p:fltVal val="0"/>
                                          </p:val>
                                        </p:tav>
                                        <p:tav tm="100000">
                                          <p:val>
                                            <p:strVal val="#ppt_h"/>
                                          </p:val>
                                        </p:tav>
                                      </p:tavLst>
                                    </p:anim>
                                    <p:anim calcmode="lin" valueType="num">
                                      <p:cBhvr>
                                        <p:cTn id="44" dur="1000" fill="hold"/>
                                        <p:tgtEl>
                                          <p:spTgt spid="5"/>
                                        </p:tgtEl>
                                        <p:attrNameLst>
                                          <p:attrName>style.rotation</p:attrName>
                                        </p:attrNameLst>
                                      </p:cBhvr>
                                      <p:tavLst>
                                        <p:tav tm="0">
                                          <p:val>
                                            <p:fltVal val="90"/>
                                          </p:val>
                                        </p:tav>
                                        <p:tav tm="100000">
                                          <p:val>
                                            <p:fltVal val="0"/>
                                          </p:val>
                                        </p:tav>
                                      </p:tavLst>
                                    </p:anim>
                                    <p:animEffect transition="in" filter="fade">
                                      <p:cBhvr>
                                        <p:cTn id="45" dur="1000"/>
                                        <p:tgtEl>
                                          <p:spTgt spid="5"/>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42" presetClass="entr" presetSubtype="0" fill="hold" nodeType="click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fade">
                                      <p:cBhvr>
                                        <p:cTn id="50" dur="1000"/>
                                        <p:tgtEl>
                                          <p:spTgt spid="3"/>
                                        </p:tgtEl>
                                      </p:cBhvr>
                                    </p:animEffect>
                                    <p:anim calcmode="lin" valueType="num">
                                      <p:cBhvr>
                                        <p:cTn id="51" dur="1000" fill="hold"/>
                                        <p:tgtEl>
                                          <p:spTgt spid="3"/>
                                        </p:tgtEl>
                                        <p:attrNameLst>
                                          <p:attrName>ppt_x</p:attrName>
                                        </p:attrNameLst>
                                      </p:cBhvr>
                                      <p:tavLst>
                                        <p:tav tm="0">
                                          <p:val>
                                            <p:strVal val="#ppt_x"/>
                                          </p:val>
                                        </p:tav>
                                        <p:tav tm="100000">
                                          <p:val>
                                            <p:strVal val="#ppt_x"/>
                                          </p:val>
                                        </p:tav>
                                      </p:tavLst>
                                    </p:anim>
                                    <p:anim calcmode="lin" valueType="num">
                                      <p:cBhvr>
                                        <p:cTn id="5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4"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a:extLst>
              <a:ext uri="{FF2B5EF4-FFF2-40B4-BE49-F238E27FC236}">
                <a16:creationId xmlns:a16="http://schemas.microsoft.com/office/drawing/2014/main" id="{F8AB2D10-9924-4041-D6BD-7CD86B308ED6}"/>
              </a:ext>
            </a:extLst>
          </p:cNvPr>
          <p:cNvSpPr>
            <a:spLocks noGrp="1" noChangeArrowheads="1"/>
          </p:cNvSpPr>
          <p:nvPr>
            <p:ph type="title"/>
          </p:nvPr>
        </p:nvSpPr>
        <p:spPr>
          <a:xfrm>
            <a:off x="685800" y="0"/>
            <a:ext cx="5562600" cy="457200"/>
          </a:xfrm>
        </p:spPr>
        <p:txBody>
          <a:bodyPr/>
          <a:lstStyle/>
          <a:p>
            <a:r>
              <a:rPr lang="en-US" altLang="en-US" sz="2400" b="1"/>
              <a:t>Carrie Chapman Catt (1859-1947)</a:t>
            </a:r>
          </a:p>
        </p:txBody>
      </p:sp>
      <p:sp>
        <p:nvSpPr>
          <p:cNvPr id="54275" name="Content Placeholder 2">
            <a:extLst>
              <a:ext uri="{FF2B5EF4-FFF2-40B4-BE49-F238E27FC236}">
                <a16:creationId xmlns:a16="http://schemas.microsoft.com/office/drawing/2014/main" id="{17D2A901-1716-AB26-3599-E6088478F601}"/>
              </a:ext>
            </a:extLst>
          </p:cNvPr>
          <p:cNvSpPr>
            <a:spLocks noGrp="1" noChangeArrowheads="1"/>
          </p:cNvSpPr>
          <p:nvPr>
            <p:ph idx="1"/>
          </p:nvPr>
        </p:nvSpPr>
        <p:spPr>
          <a:xfrm>
            <a:off x="190500" y="439738"/>
            <a:ext cx="4191000" cy="6400800"/>
          </a:xfrm>
        </p:spPr>
        <p:txBody>
          <a:bodyPr/>
          <a:lstStyle/>
          <a:p>
            <a:r>
              <a:rPr lang="en-US" altLang="en-US" sz="2400"/>
              <a:t>President of the </a:t>
            </a:r>
            <a:r>
              <a:rPr lang="en-US" altLang="en-US" sz="2400" b="1"/>
              <a:t>National American Woman Suffrage Association (NAWSA) </a:t>
            </a:r>
          </a:p>
          <a:p>
            <a:r>
              <a:rPr lang="en-US" altLang="en-US" sz="2400" b="1"/>
              <a:t>Founder of the League of Women’s Voters.  </a:t>
            </a:r>
          </a:p>
        </p:txBody>
      </p:sp>
      <p:pic>
        <p:nvPicPr>
          <p:cNvPr id="6" name="Picture 5">
            <a:extLst>
              <a:ext uri="{FF2B5EF4-FFF2-40B4-BE49-F238E27FC236}">
                <a16:creationId xmlns:a16="http://schemas.microsoft.com/office/drawing/2014/main" id="{801EEAB1-AD70-97A3-F49D-8FFD1BD387F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76200"/>
            <a:ext cx="2347913" cy="283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D124B125-E417-92D3-9C2A-B4701A21CE0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4163" y="4473575"/>
            <a:ext cx="4244975"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048852DD-F4E5-9E36-1611-E9F3798542B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16550" y="2057400"/>
            <a:ext cx="3754438" cy="280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596FE101-2327-A0FC-F9EE-7C325D2AFC2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22613" y="2743200"/>
            <a:ext cx="2441575" cy="321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9266652A-3471-A70B-8013-2CC500C55E6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943600" y="4857750"/>
            <a:ext cx="1976438" cy="196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9" fill="hold" grpId="0" nodeType="afterEffect">
                                  <p:stCondLst>
                                    <p:cond delay="0"/>
                                  </p:stCondLst>
                                  <p:childTnLst>
                                    <p:set>
                                      <p:cBhvr>
                                        <p:cTn id="6" dur="1" fill="hold">
                                          <p:stCondLst>
                                            <p:cond delay="0"/>
                                          </p:stCondLst>
                                        </p:cTn>
                                        <p:tgtEl>
                                          <p:spTgt spid="54274"/>
                                        </p:tgtEl>
                                        <p:attrNameLst>
                                          <p:attrName>style.visibility</p:attrName>
                                        </p:attrNameLst>
                                      </p:cBhvr>
                                      <p:to>
                                        <p:strVal val="visible"/>
                                      </p:to>
                                    </p:set>
                                    <p:anim calcmode="lin" valueType="num">
                                      <p:cBhvr additive="base">
                                        <p:cTn id="7" dur="500" fill="hold"/>
                                        <p:tgtEl>
                                          <p:spTgt spid="54274"/>
                                        </p:tgtEl>
                                        <p:attrNameLst>
                                          <p:attrName>ppt_x</p:attrName>
                                        </p:attrNameLst>
                                      </p:cBhvr>
                                      <p:tavLst>
                                        <p:tav tm="0">
                                          <p:val>
                                            <p:strVal val="0-#ppt_w/2"/>
                                          </p:val>
                                        </p:tav>
                                        <p:tav tm="100000">
                                          <p:val>
                                            <p:strVal val="#ppt_x"/>
                                          </p:val>
                                        </p:tav>
                                      </p:tavLst>
                                    </p:anim>
                                    <p:anim calcmode="lin" valueType="num">
                                      <p:cBhvr additive="base">
                                        <p:cTn id="8" dur="500" fill="hold"/>
                                        <p:tgtEl>
                                          <p:spTgt spid="54274"/>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2" presetClass="entr" presetSubtype="1" fill="hold" nodeType="afterEffect">
                                  <p:stCondLst>
                                    <p:cond delay="1000"/>
                                  </p:stCondLst>
                                  <p:childTnLst>
                                    <p:set>
                                      <p:cBhvr>
                                        <p:cTn id="11" dur="1" fill="hold">
                                          <p:stCondLst>
                                            <p:cond delay="0"/>
                                          </p:stCondLst>
                                        </p:cTn>
                                        <p:tgtEl>
                                          <p:spTgt spid="54275">
                                            <p:txEl>
                                              <p:pRg st="0" end="0"/>
                                            </p:txEl>
                                          </p:spTgt>
                                        </p:tgtEl>
                                        <p:attrNameLst>
                                          <p:attrName>style.visibility</p:attrName>
                                        </p:attrNameLst>
                                      </p:cBhvr>
                                      <p:to>
                                        <p:strVal val="visible"/>
                                      </p:to>
                                    </p:set>
                                    <p:animEffect transition="in" filter="wipe(up)">
                                      <p:cBhvr>
                                        <p:cTn id="12" dur="2000"/>
                                        <p:tgtEl>
                                          <p:spTgt spid="54275">
                                            <p:txEl>
                                              <p:pRg st="0" end="0"/>
                                            </p:txEl>
                                          </p:spTgt>
                                        </p:tgtEl>
                                      </p:cBhvr>
                                    </p:animEffect>
                                  </p:childTnLst>
                                </p:cTn>
                              </p:par>
                            </p:childTnLst>
                          </p:cTn>
                        </p:par>
                        <p:par>
                          <p:cTn id="13" fill="hold" nodeType="afterGroup">
                            <p:stCondLst>
                              <p:cond delay="3500"/>
                            </p:stCondLst>
                            <p:childTnLst>
                              <p:par>
                                <p:cTn id="14" presetID="22" presetClass="entr" presetSubtype="1" fill="hold" nodeType="afterEffect">
                                  <p:stCondLst>
                                    <p:cond delay="1000"/>
                                  </p:stCondLst>
                                  <p:childTnLst>
                                    <p:set>
                                      <p:cBhvr>
                                        <p:cTn id="15" dur="1" fill="hold">
                                          <p:stCondLst>
                                            <p:cond delay="0"/>
                                          </p:stCondLst>
                                        </p:cTn>
                                        <p:tgtEl>
                                          <p:spTgt spid="54275">
                                            <p:txEl>
                                              <p:pRg st="1" end="1"/>
                                            </p:txEl>
                                          </p:spTgt>
                                        </p:tgtEl>
                                        <p:attrNameLst>
                                          <p:attrName>style.visibility</p:attrName>
                                        </p:attrNameLst>
                                      </p:cBhvr>
                                      <p:to>
                                        <p:strVal val="visible"/>
                                      </p:to>
                                    </p:set>
                                    <p:animEffect transition="in" filter="wipe(up)">
                                      <p:cBhvr>
                                        <p:cTn id="16" dur="2000"/>
                                        <p:tgtEl>
                                          <p:spTgt spid="54275">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fltVal val="0"/>
                                          </p:val>
                                        </p:tav>
                                        <p:tav tm="100000">
                                          <p:val>
                                            <p:strVal val="#ppt_w"/>
                                          </p:val>
                                        </p:tav>
                                      </p:tavLst>
                                    </p:anim>
                                    <p:anim calcmode="lin" valueType="num">
                                      <p:cBhvr>
                                        <p:cTn id="22" dur="1000" fill="hold"/>
                                        <p:tgtEl>
                                          <p:spTgt spid="6"/>
                                        </p:tgtEl>
                                        <p:attrNameLst>
                                          <p:attrName>ppt_h</p:attrName>
                                        </p:attrNameLst>
                                      </p:cBhvr>
                                      <p:tavLst>
                                        <p:tav tm="0">
                                          <p:val>
                                            <p:fltVal val="0"/>
                                          </p:val>
                                        </p:tav>
                                        <p:tav tm="100000">
                                          <p:val>
                                            <p:strVal val="#ppt_h"/>
                                          </p:val>
                                        </p:tav>
                                      </p:tavLst>
                                    </p:anim>
                                    <p:anim calcmode="lin" valueType="num">
                                      <p:cBhvr>
                                        <p:cTn id="23" dur="1000" fill="hold"/>
                                        <p:tgtEl>
                                          <p:spTgt spid="6"/>
                                        </p:tgtEl>
                                        <p:attrNameLst>
                                          <p:attrName>style.rotation</p:attrName>
                                        </p:attrNameLst>
                                      </p:cBhvr>
                                      <p:tavLst>
                                        <p:tav tm="0">
                                          <p:val>
                                            <p:fltVal val="90"/>
                                          </p:val>
                                        </p:tav>
                                        <p:tav tm="100000">
                                          <p:val>
                                            <p:fltVal val="0"/>
                                          </p:val>
                                        </p:tav>
                                      </p:tavLst>
                                    </p:anim>
                                    <p:animEffect transition="in" filter="fade">
                                      <p:cBhvr>
                                        <p:cTn id="24" dur="1000"/>
                                        <p:tgtEl>
                                          <p:spTgt spid="6"/>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6" presetClass="entr" presetSubtype="16"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circle(in)">
                                      <p:cBhvr>
                                        <p:cTn id="29" dur="2000"/>
                                        <p:tgtEl>
                                          <p:spTgt spid="9"/>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31" presetClass="entr" presetSubtype="0"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p:cTn id="34" dur="1000" fill="hold"/>
                                        <p:tgtEl>
                                          <p:spTgt spid="7"/>
                                        </p:tgtEl>
                                        <p:attrNameLst>
                                          <p:attrName>ppt_w</p:attrName>
                                        </p:attrNameLst>
                                      </p:cBhvr>
                                      <p:tavLst>
                                        <p:tav tm="0">
                                          <p:val>
                                            <p:fltVal val="0"/>
                                          </p:val>
                                        </p:tav>
                                        <p:tav tm="100000">
                                          <p:val>
                                            <p:strVal val="#ppt_w"/>
                                          </p:val>
                                        </p:tav>
                                      </p:tavLst>
                                    </p:anim>
                                    <p:anim calcmode="lin" valueType="num">
                                      <p:cBhvr>
                                        <p:cTn id="35" dur="1000" fill="hold"/>
                                        <p:tgtEl>
                                          <p:spTgt spid="7"/>
                                        </p:tgtEl>
                                        <p:attrNameLst>
                                          <p:attrName>ppt_h</p:attrName>
                                        </p:attrNameLst>
                                      </p:cBhvr>
                                      <p:tavLst>
                                        <p:tav tm="0">
                                          <p:val>
                                            <p:fltVal val="0"/>
                                          </p:val>
                                        </p:tav>
                                        <p:tav tm="100000">
                                          <p:val>
                                            <p:strVal val="#ppt_h"/>
                                          </p:val>
                                        </p:tav>
                                      </p:tavLst>
                                    </p:anim>
                                    <p:anim calcmode="lin" valueType="num">
                                      <p:cBhvr>
                                        <p:cTn id="36" dur="1000" fill="hold"/>
                                        <p:tgtEl>
                                          <p:spTgt spid="7"/>
                                        </p:tgtEl>
                                        <p:attrNameLst>
                                          <p:attrName>style.rotation</p:attrName>
                                        </p:attrNameLst>
                                      </p:cBhvr>
                                      <p:tavLst>
                                        <p:tav tm="0">
                                          <p:val>
                                            <p:fltVal val="90"/>
                                          </p:val>
                                        </p:tav>
                                        <p:tav tm="100000">
                                          <p:val>
                                            <p:fltVal val="0"/>
                                          </p:val>
                                        </p:tav>
                                      </p:tavLst>
                                    </p:anim>
                                    <p:animEffect transition="in" filter="fade">
                                      <p:cBhvr>
                                        <p:cTn id="37" dur="1000"/>
                                        <p:tgtEl>
                                          <p:spTgt spid="7"/>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3" presetClass="entr" presetSubtype="16"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p:cTn id="42" dur="500" fill="hold"/>
                                        <p:tgtEl>
                                          <p:spTgt spid="8"/>
                                        </p:tgtEl>
                                        <p:attrNameLst>
                                          <p:attrName>ppt_w</p:attrName>
                                        </p:attrNameLst>
                                      </p:cBhvr>
                                      <p:tavLst>
                                        <p:tav tm="0">
                                          <p:val>
                                            <p:fltVal val="0"/>
                                          </p:val>
                                        </p:tav>
                                        <p:tav tm="100000">
                                          <p:val>
                                            <p:strVal val="#ppt_w"/>
                                          </p:val>
                                        </p:tav>
                                      </p:tavLst>
                                    </p:anim>
                                    <p:anim calcmode="lin" valueType="num">
                                      <p:cBhvr>
                                        <p:cTn id="43" dur="500" fill="hold"/>
                                        <p:tgtEl>
                                          <p:spTgt spid="8"/>
                                        </p:tgtEl>
                                        <p:attrNameLst>
                                          <p:attrName>ppt_h</p:attrName>
                                        </p:attrNameLst>
                                      </p:cBhvr>
                                      <p:tavLst>
                                        <p:tav tm="0">
                                          <p:val>
                                            <p:fltVal val="0"/>
                                          </p:val>
                                        </p:tav>
                                        <p:tav tm="100000">
                                          <p:val>
                                            <p:strVal val="#ppt_h"/>
                                          </p:val>
                                        </p:tav>
                                      </p:tavLst>
                                    </p:anim>
                                    <p:animEffect transition="in" filter="fade">
                                      <p:cBhvr>
                                        <p:cTn id="44" dur="500"/>
                                        <p:tgtEl>
                                          <p:spTgt spid="8"/>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31" presetClass="entr" presetSubtype="0"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1000" fill="hold"/>
                                        <p:tgtEl>
                                          <p:spTgt spid="10"/>
                                        </p:tgtEl>
                                        <p:attrNameLst>
                                          <p:attrName>ppt_w</p:attrName>
                                        </p:attrNameLst>
                                      </p:cBhvr>
                                      <p:tavLst>
                                        <p:tav tm="0">
                                          <p:val>
                                            <p:fltVal val="0"/>
                                          </p:val>
                                        </p:tav>
                                        <p:tav tm="100000">
                                          <p:val>
                                            <p:strVal val="#ppt_w"/>
                                          </p:val>
                                        </p:tav>
                                      </p:tavLst>
                                    </p:anim>
                                    <p:anim calcmode="lin" valueType="num">
                                      <p:cBhvr>
                                        <p:cTn id="50" dur="1000" fill="hold"/>
                                        <p:tgtEl>
                                          <p:spTgt spid="10"/>
                                        </p:tgtEl>
                                        <p:attrNameLst>
                                          <p:attrName>ppt_h</p:attrName>
                                        </p:attrNameLst>
                                      </p:cBhvr>
                                      <p:tavLst>
                                        <p:tav tm="0">
                                          <p:val>
                                            <p:fltVal val="0"/>
                                          </p:val>
                                        </p:tav>
                                        <p:tav tm="100000">
                                          <p:val>
                                            <p:strVal val="#ppt_h"/>
                                          </p:val>
                                        </p:tav>
                                      </p:tavLst>
                                    </p:anim>
                                    <p:anim calcmode="lin" valueType="num">
                                      <p:cBhvr>
                                        <p:cTn id="51" dur="1000" fill="hold"/>
                                        <p:tgtEl>
                                          <p:spTgt spid="10"/>
                                        </p:tgtEl>
                                        <p:attrNameLst>
                                          <p:attrName>style.rotation</p:attrName>
                                        </p:attrNameLst>
                                      </p:cBhvr>
                                      <p:tavLst>
                                        <p:tav tm="0">
                                          <p:val>
                                            <p:fltVal val="90"/>
                                          </p:val>
                                        </p:tav>
                                        <p:tav tm="100000">
                                          <p:val>
                                            <p:fltVal val="0"/>
                                          </p:val>
                                        </p:tav>
                                      </p:tavLst>
                                    </p:anim>
                                    <p:animEffect transition="in" filter="fade">
                                      <p:cBhvr>
                                        <p:cTn id="5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4"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a:extLst>
              <a:ext uri="{FF2B5EF4-FFF2-40B4-BE49-F238E27FC236}">
                <a16:creationId xmlns:a16="http://schemas.microsoft.com/office/drawing/2014/main" id="{4DE1B78C-9856-BED0-B668-50117F83EC93}"/>
              </a:ext>
            </a:extLst>
          </p:cNvPr>
          <p:cNvSpPr>
            <a:spLocks noGrp="1" noChangeArrowheads="1"/>
          </p:cNvSpPr>
          <p:nvPr>
            <p:ph type="title"/>
          </p:nvPr>
        </p:nvSpPr>
        <p:spPr>
          <a:xfrm>
            <a:off x="533400" y="0"/>
            <a:ext cx="5562600" cy="457200"/>
          </a:xfrm>
        </p:spPr>
        <p:txBody>
          <a:bodyPr/>
          <a:lstStyle/>
          <a:p>
            <a:r>
              <a:rPr lang="en-US" altLang="en-US" sz="2400" b="1"/>
              <a:t>Alice Paul (1885-1977)</a:t>
            </a:r>
          </a:p>
        </p:txBody>
      </p:sp>
      <p:sp>
        <p:nvSpPr>
          <p:cNvPr id="54275" name="Content Placeholder 2">
            <a:extLst>
              <a:ext uri="{FF2B5EF4-FFF2-40B4-BE49-F238E27FC236}">
                <a16:creationId xmlns:a16="http://schemas.microsoft.com/office/drawing/2014/main" id="{6B372DF9-9A98-F38B-DDEA-A1BE1193693A}"/>
              </a:ext>
            </a:extLst>
          </p:cNvPr>
          <p:cNvSpPr>
            <a:spLocks noGrp="1" noChangeArrowheads="1"/>
          </p:cNvSpPr>
          <p:nvPr>
            <p:ph idx="1"/>
          </p:nvPr>
        </p:nvSpPr>
        <p:spPr>
          <a:xfrm>
            <a:off x="76200" y="457200"/>
            <a:ext cx="5676900" cy="6400800"/>
          </a:xfrm>
        </p:spPr>
        <p:txBody>
          <a:bodyPr/>
          <a:lstStyle/>
          <a:p>
            <a:r>
              <a:rPr lang="en-US" altLang="en-US" sz="2400"/>
              <a:t>Lead marches in Washington DC in1913</a:t>
            </a:r>
          </a:p>
          <a:p>
            <a:r>
              <a:rPr lang="en-US" altLang="en-US" sz="2400"/>
              <a:t>Picketed the White House and was arrested</a:t>
            </a:r>
          </a:p>
          <a:p>
            <a:r>
              <a:rPr lang="en-US" altLang="en-US" sz="2400"/>
              <a:t>Went on hunger strike while in prison and had to be forced fed</a:t>
            </a:r>
          </a:p>
          <a:p>
            <a:r>
              <a:rPr lang="en-US" altLang="en-US" sz="2400"/>
              <a:t>Her militant tactics convinced President Woodrow Wilson that the time had come for an amendment giving women the right to vote.</a:t>
            </a:r>
          </a:p>
          <a:p>
            <a:r>
              <a:rPr lang="en-US" altLang="en-US" sz="2400"/>
              <a:t>In 1923, she proposed the </a:t>
            </a:r>
            <a:r>
              <a:rPr lang="en-US" altLang="en-US" sz="2400" b="1"/>
              <a:t>Equal Rights Amendment ERA</a:t>
            </a:r>
          </a:p>
        </p:txBody>
      </p:sp>
      <p:pic>
        <p:nvPicPr>
          <p:cNvPr id="82948" name="Picture 1">
            <a:extLst>
              <a:ext uri="{FF2B5EF4-FFF2-40B4-BE49-F238E27FC236}">
                <a16:creationId xmlns:a16="http://schemas.microsoft.com/office/drawing/2014/main" id="{187EF7D6-AF70-BDBD-D696-39EC492BB4D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81800" y="98425"/>
            <a:ext cx="2225675" cy="264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9" name="Picture 2">
            <a:extLst>
              <a:ext uri="{FF2B5EF4-FFF2-40B4-BE49-F238E27FC236}">
                <a16:creationId xmlns:a16="http://schemas.microsoft.com/office/drawing/2014/main" id="{78D2EA41-856F-F26A-AD0D-84A0B0B5CA8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5257800"/>
            <a:ext cx="2552700" cy="143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0" name="Picture 3">
            <a:extLst>
              <a:ext uri="{FF2B5EF4-FFF2-40B4-BE49-F238E27FC236}">
                <a16:creationId xmlns:a16="http://schemas.microsoft.com/office/drawing/2014/main" id="{D5E95FA5-4B6F-28D2-F933-EBA162C7B52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2406650"/>
            <a:ext cx="3429000" cy="447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9" fill="hold" grpId="0" nodeType="afterEffect">
                                  <p:stCondLst>
                                    <p:cond delay="0"/>
                                  </p:stCondLst>
                                  <p:childTnLst>
                                    <p:set>
                                      <p:cBhvr>
                                        <p:cTn id="6" dur="1" fill="hold">
                                          <p:stCondLst>
                                            <p:cond delay="0"/>
                                          </p:stCondLst>
                                        </p:cTn>
                                        <p:tgtEl>
                                          <p:spTgt spid="54274"/>
                                        </p:tgtEl>
                                        <p:attrNameLst>
                                          <p:attrName>style.visibility</p:attrName>
                                        </p:attrNameLst>
                                      </p:cBhvr>
                                      <p:to>
                                        <p:strVal val="visible"/>
                                      </p:to>
                                    </p:set>
                                    <p:anim calcmode="lin" valueType="num">
                                      <p:cBhvr additive="base">
                                        <p:cTn id="7" dur="500" fill="hold"/>
                                        <p:tgtEl>
                                          <p:spTgt spid="54274"/>
                                        </p:tgtEl>
                                        <p:attrNameLst>
                                          <p:attrName>ppt_x</p:attrName>
                                        </p:attrNameLst>
                                      </p:cBhvr>
                                      <p:tavLst>
                                        <p:tav tm="0">
                                          <p:val>
                                            <p:strVal val="0-#ppt_w/2"/>
                                          </p:val>
                                        </p:tav>
                                        <p:tav tm="100000">
                                          <p:val>
                                            <p:strVal val="#ppt_x"/>
                                          </p:val>
                                        </p:tav>
                                      </p:tavLst>
                                    </p:anim>
                                    <p:anim calcmode="lin" valueType="num">
                                      <p:cBhvr additive="base">
                                        <p:cTn id="8" dur="500" fill="hold"/>
                                        <p:tgtEl>
                                          <p:spTgt spid="54274"/>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2" presetClass="entr" presetSubtype="1" fill="hold" nodeType="afterEffect">
                                  <p:stCondLst>
                                    <p:cond delay="1000"/>
                                  </p:stCondLst>
                                  <p:childTnLst>
                                    <p:set>
                                      <p:cBhvr>
                                        <p:cTn id="11" dur="1" fill="hold">
                                          <p:stCondLst>
                                            <p:cond delay="0"/>
                                          </p:stCondLst>
                                        </p:cTn>
                                        <p:tgtEl>
                                          <p:spTgt spid="54275">
                                            <p:txEl>
                                              <p:pRg st="0" end="0"/>
                                            </p:txEl>
                                          </p:spTgt>
                                        </p:tgtEl>
                                        <p:attrNameLst>
                                          <p:attrName>style.visibility</p:attrName>
                                        </p:attrNameLst>
                                      </p:cBhvr>
                                      <p:to>
                                        <p:strVal val="visible"/>
                                      </p:to>
                                    </p:set>
                                    <p:animEffect transition="in" filter="wipe(up)">
                                      <p:cBhvr>
                                        <p:cTn id="12" dur="2000"/>
                                        <p:tgtEl>
                                          <p:spTgt spid="54275">
                                            <p:txEl>
                                              <p:pRg st="0" end="0"/>
                                            </p:txEl>
                                          </p:spTgt>
                                        </p:tgtEl>
                                      </p:cBhvr>
                                    </p:animEffect>
                                  </p:childTnLst>
                                </p:cTn>
                              </p:par>
                            </p:childTnLst>
                          </p:cTn>
                        </p:par>
                        <p:par>
                          <p:cTn id="13" fill="hold" nodeType="afterGroup">
                            <p:stCondLst>
                              <p:cond delay="3500"/>
                            </p:stCondLst>
                            <p:childTnLst>
                              <p:par>
                                <p:cTn id="14" presetID="22" presetClass="entr" presetSubtype="1" fill="hold" nodeType="afterEffect">
                                  <p:stCondLst>
                                    <p:cond delay="1000"/>
                                  </p:stCondLst>
                                  <p:childTnLst>
                                    <p:set>
                                      <p:cBhvr>
                                        <p:cTn id="15" dur="1" fill="hold">
                                          <p:stCondLst>
                                            <p:cond delay="0"/>
                                          </p:stCondLst>
                                        </p:cTn>
                                        <p:tgtEl>
                                          <p:spTgt spid="54275">
                                            <p:txEl>
                                              <p:pRg st="1" end="1"/>
                                            </p:txEl>
                                          </p:spTgt>
                                        </p:tgtEl>
                                        <p:attrNameLst>
                                          <p:attrName>style.visibility</p:attrName>
                                        </p:attrNameLst>
                                      </p:cBhvr>
                                      <p:to>
                                        <p:strVal val="visible"/>
                                      </p:to>
                                    </p:set>
                                    <p:animEffect transition="in" filter="wipe(up)">
                                      <p:cBhvr>
                                        <p:cTn id="16" dur="2000"/>
                                        <p:tgtEl>
                                          <p:spTgt spid="54275">
                                            <p:txEl>
                                              <p:pRg st="1" end="1"/>
                                            </p:txEl>
                                          </p:spTgt>
                                        </p:tgtEl>
                                      </p:cBhvr>
                                    </p:animEffect>
                                  </p:childTnLst>
                                </p:cTn>
                              </p:par>
                            </p:childTnLst>
                          </p:cTn>
                        </p:par>
                        <p:par>
                          <p:cTn id="17" fill="hold" nodeType="afterGroup">
                            <p:stCondLst>
                              <p:cond delay="6500"/>
                            </p:stCondLst>
                            <p:childTnLst>
                              <p:par>
                                <p:cTn id="18" presetID="22" presetClass="entr" presetSubtype="1" fill="hold" nodeType="afterEffect">
                                  <p:stCondLst>
                                    <p:cond delay="1000"/>
                                  </p:stCondLst>
                                  <p:childTnLst>
                                    <p:set>
                                      <p:cBhvr>
                                        <p:cTn id="19" dur="1" fill="hold">
                                          <p:stCondLst>
                                            <p:cond delay="0"/>
                                          </p:stCondLst>
                                        </p:cTn>
                                        <p:tgtEl>
                                          <p:spTgt spid="54275">
                                            <p:txEl>
                                              <p:pRg st="2" end="2"/>
                                            </p:txEl>
                                          </p:spTgt>
                                        </p:tgtEl>
                                        <p:attrNameLst>
                                          <p:attrName>style.visibility</p:attrName>
                                        </p:attrNameLst>
                                      </p:cBhvr>
                                      <p:to>
                                        <p:strVal val="visible"/>
                                      </p:to>
                                    </p:set>
                                    <p:animEffect transition="in" filter="wipe(up)">
                                      <p:cBhvr>
                                        <p:cTn id="20" dur="2000"/>
                                        <p:tgtEl>
                                          <p:spTgt spid="54275">
                                            <p:txEl>
                                              <p:pRg st="2" end="2"/>
                                            </p:txEl>
                                          </p:spTgt>
                                        </p:tgtEl>
                                      </p:cBhvr>
                                    </p:animEffect>
                                  </p:childTnLst>
                                </p:cTn>
                              </p:par>
                            </p:childTnLst>
                          </p:cTn>
                        </p:par>
                        <p:par>
                          <p:cTn id="21" fill="hold" nodeType="afterGroup">
                            <p:stCondLst>
                              <p:cond delay="9500"/>
                            </p:stCondLst>
                            <p:childTnLst>
                              <p:par>
                                <p:cTn id="22" presetID="22" presetClass="entr" presetSubtype="1" fill="hold" nodeType="afterEffect">
                                  <p:stCondLst>
                                    <p:cond delay="1000"/>
                                  </p:stCondLst>
                                  <p:childTnLst>
                                    <p:set>
                                      <p:cBhvr>
                                        <p:cTn id="23" dur="1" fill="hold">
                                          <p:stCondLst>
                                            <p:cond delay="0"/>
                                          </p:stCondLst>
                                        </p:cTn>
                                        <p:tgtEl>
                                          <p:spTgt spid="54275">
                                            <p:txEl>
                                              <p:pRg st="3" end="3"/>
                                            </p:txEl>
                                          </p:spTgt>
                                        </p:tgtEl>
                                        <p:attrNameLst>
                                          <p:attrName>style.visibility</p:attrName>
                                        </p:attrNameLst>
                                      </p:cBhvr>
                                      <p:to>
                                        <p:strVal val="visible"/>
                                      </p:to>
                                    </p:set>
                                    <p:animEffect transition="in" filter="wipe(up)">
                                      <p:cBhvr>
                                        <p:cTn id="24" dur="2000"/>
                                        <p:tgtEl>
                                          <p:spTgt spid="54275">
                                            <p:txEl>
                                              <p:pRg st="3" end="3"/>
                                            </p:txEl>
                                          </p:spTgt>
                                        </p:tgtEl>
                                      </p:cBhvr>
                                    </p:animEffect>
                                  </p:childTnLst>
                                </p:cTn>
                              </p:par>
                            </p:childTnLst>
                          </p:cTn>
                        </p:par>
                        <p:par>
                          <p:cTn id="25" fill="hold" nodeType="afterGroup">
                            <p:stCondLst>
                              <p:cond delay="12500"/>
                            </p:stCondLst>
                            <p:childTnLst>
                              <p:par>
                                <p:cTn id="26" presetID="22" presetClass="entr" presetSubtype="1" fill="hold" nodeType="afterEffect">
                                  <p:stCondLst>
                                    <p:cond delay="1000"/>
                                  </p:stCondLst>
                                  <p:childTnLst>
                                    <p:set>
                                      <p:cBhvr>
                                        <p:cTn id="27" dur="1" fill="hold">
                                          <p:stCondLst>
                                            <p:cond delay="0"/>
                                          </p:stCondLst>
                                        </p:cTn>
                                        <p:tgtEl>
                                          <p:spTgt spid="54275">
                                            <p:txEl>
                                              <p:pRg st="4" end="4"/>
                                            </p:txEl>
                                          </p:spTgt>
                                        </p:tgtEl>
                                        <p:attrNameLst>
                                          <p:attrName>style.visibility</p:attrName>
                                        </p:attrNameLst>
                                      </p:cBhvr>
                                      <p:to>
                                        <p:strVal val="visible"/>
                                      </p:to>
                                    </p:set>
                                    <p:animEffect transition="in" filter="wipe(up)">
                                      <p:cBhvr>
                                        <p:cTn id="28" dur="2000"/>
                                        <p:tgtEl>
                                          <p:spTgt spid="5427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4"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a:extLst>
              <a:ext uri="{FF2B5EF4-FFF2-40B4-BE49-F238E27FC236}">
                <a16:creationId xmlns:a16="http://schemas.microsoft.com/office/drawing/2014/main" id="{EF4B737F-3D67-4AB6-FFA4-806358E7AF22}"/>
              </a:ext>
            </a:extLst>
          </p:cNvPr>
          <p:cNvSpPr>
            <a:spLocks noGrp="1" noChangeArrowheads="1"/>
          </p:cNvSpPr>
          <p:nvPr>
            <p:ph type="title"/>
          </p:nvPr>
        </p:nvSpPr>
        <p:spPr>
          <a:xfrm>
            <a:off x="457200" y="0"/>
            <a:ext cx="8229600" cy="914400"/>
          </a:xfrm>
        </p:spPr>
        <p:txBody>
          <a:bodyPr/>
          <a:lstStyle/>
          <a:p>
            <a:r>
              <a:rPr lang="en-US" altLang="en-US" b="1"/>
              <a:t>Women’s Suffrage Movement</a:t>
            </a:r>
          </a:p>
        </p:txBody>
      </p:sp>
      <p:sp>
        <p:nvSpPr>
          <p:cNvPr id="52227" name="Content Placeholder 2">
            <a:extLst>
              <a:ext uri="{FF2B5EF4-FFF2-40B4-BE49-F238E27FC236}">
                <a16:creationId xmlns:a16="http://schemas.microsoft.com/office/drawing/2014/main" id="{35B4F85D-6D41-7EF3-F9EE-B2735817FFBB}"/>
              </a:ext>
            </a:extLst>
          </p:cNvPr>
          <p:cNvSpPr>
            <a:spLocks noGrp="1" noChangeArrowheads="1"/>
          </p:cNvSpPr>
          <p:nvPr>
            <p:ph idx="1"/>
          </p:nvPr>
        </p:nvSpPr>
        <p:spPr>
          <a:xfrm>
            <a:off x="0" y="950913"/>
            <a:ext cx="5424488" cy="5676900"/>
          </a:xfrm>
        </p:spPr>
        <p:txBody>
          <a:bodyPr/>
          <a:lstStyle/>
          <a:p>
            <a:r>
              <a:rPr lang="en-US" altLang="en-US" sz="2400"/>
              <a:t>In the early 19</a:t>
            </a:r>
            <a:r>
              <a:rPr lang="en-US" altLang="en-US" sz="2400" baseline="30000"/>
              <a:t>th</a:t>
            </a:r>
            <a:r>
              <a:rPr lang="en-US" altLang="en-US" sz="2400"/>
              <a:t> century, the United States was a ‘</a:t>
            </a:r>
            <a:r>
              <a:rPr lang="en-US" altLang="en-US" sz="2400" i="1" u="sng"/>
              <a:t>patriarchal</a:t>
            </a:r>
            <a:r>
              <a:rPr lang="en-US" altLang="en-US" sz="2400"/>
              <a:t>’ society – </a:t>
            </a:r>
            <a:r>
              <a:rPr lang="en-US" altLang="en-US" sz="2400" i="1" u="sng"/>
              <a:t>men</a:t>
            </a:r>
            <a:r>
              <a:rPr lang="en-US" altLang="en-US" sz="2400"/>
              <a:t> held the positions of authority and women were considered inferior.</a:t>
            </a:r>
          </a:p>
          <a:p>
            <a:r>
              <a:rPr lang="en-US" altLang="en-US" sz="2400"/>
              <a:t>Women lacked the right to vote, to serve on juries, or to hold public office.</a:t>
            </a:r>
          </a:p>
          <a:p>
            <a:r>
              <a:rPr lang="en-US" altLang="en-US" sz="2400"/>
              <a:t>They were excluded from public life and were left in charge of the home and children.</a:t>
            </a:r>
          </a:p>
          <a:p>
            <a:r>
              <a:rPr lang="en-US" altLang="en-US" sz="2400"/>
              <a:t>In most states, once a woman married, she lost control of her property and wages to her husband.</a:t>
            </a:r>
          </a:p>
        </p:txBody>
      </p:sp>
      <p:pic>
        <p:nvPicPr>
          <p:cNvPr id="83972" name="Picture 1">
            <a:extLst>
              <a:ext uri="{FF2B5EF4-FFF2-40B4-BE49-F238E27FC236}">
                <a16:creationId xmlns:a16="http://schemas.microsoft.com/office/drawing/2014/main" id="{8D5185A5-64D1-EB6D-D2E8-D3BD46B79CE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69013" y="1143000"/>
            <a:ext cx="2587625"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2226"/>
                                        </p:tgtEl>
                                        <p:attrNameLst>
                                          <p:attrName>style.visibility</p:attrName>
                                        </p:attrNameLst>
                                      </p:cBhvr>
                                      <p:to>
                                        <p:strVal val="visible"/>
                                      </p:to>
                                    </p:set>
                                    <p:anim calcmode="lin" valueType="num">
                                      <p:cBhvr additive="base">
                                        <p:cTn id="7" dur="500" fill="hold"/>
                                        <p:tgtEl>
                                          <p:spTgt spid="52226"/>
                                        </p:tgtEl>
                                        <p:attrNameLst>
                                          <p:attrName>ppt_x</p:attrName>
                                        </p:attrNameLst>
                                      </p:cBhvr>
                                      <p:tavLst>
                                        <p:tav tm="0">
                                          <p:val>
                                            <p:strVal val="0-#ppt_w/2"/>
                                          </p:val>
                                        </p:tav>
                                        <p:tav tm="100000">
                                          <p:val>
                                            <p:strVal val="#ppt_x"/>
                                          </p:val>
                                        </p:tav>
                                      </p:tavLst>
                                    </p:anim>
                                    <p:anim calcmode="lin" valueType="num">
                                      <p:cBhvr additive="base">
                                        <p:cTn id="8" dur="500" fill="hold"/>
                                        <p:tgtEl>
                                          <p:spTgt spid="5222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8" fill="hold" nodeType="afterEffect">
                                  <p:stCondLst>
                                    <p:cond delay="0"/>
                                  </p:stCondLst>
                                  <p:childTnLst>
                                    <p:set>
                                      <p:cBhvr>
                                        <p:cTn id="11" dur="1" fill="hold">
                                          <p:stCondLst>
                                            <p:cond delay="0"/>
                                          </p:stCondLst>
                                        </p:cTn>
                                        <p:tgtEl>
                                          <p:spTgt spid="52227">
                                            <p:txEl>
                                              <p:pRg st="0" end="0"/>
                                            </p:txEl>
                                          </p:spTgt>
                                        </p:tgtEl>
                                        <p:attrNameLst>
                                          <p:attrName>style.visibility</p:attrName>
                                        </p:attrNameLst>
                                      </p:cBhvr>
                                      <p:to>
                                        <p:strVal val="visible"/>
                                      </p:to>
                                    </p:set>
                                    <p:animEffect transition="in" filter="wipe(left)">
                                      <p:cBhvr>
                                        <p:cTn id="12" dur="500"/>
                                        <p:tgtEl>
                                          <p:spTgt spid="5222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52227">
                                            <p:txEl>
                                              <p:pRg st="1" end="1"/>
                                            </p:txEl>
                                          </p:spTgt>
                                        </p:tgtEl>
                                        <p:attrNameLst>
                                          <p:attrName>style.visibility</p:attrName>
                                        </p:attrNameLst>
                                      </p:cBhvr>
                                      <p:to>
                                        <p:strVal val="visible"/>
                                      </p:to>
                                    </p:set>
                                    <p:animEffect transition="in" filter="wipe(left)">
                                      <p:cBhvr>
                                        <p:cTn id="17" dur="500"/>
                                        <p:tgtEl>
                                          <p:spTgt spid="52227">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52227">
                                            <p:txEl>
                                              <p:pRg st="2" end="2"/>
                                            </p:txEl>
                                          </p:spTgt>
                                        </p:tgtEl>
                                        <p:attrNameLst>
                                          <p:attrName>style.visibility</p:attrName>
                                        </p:attrNameLst>
                                      </p:cBhvr>
                                      <p:to>
                                        <p:strVal val="visible"/>
                                      </p:to>
                                    </p:set>
                                    <p:animEffect transition="in" filter="wipe(left)">
                                      <p:cBhvr>
                                        <p:cTn id="22" dur="500"/>
                                        <p:tgtEl>
                                          <p:spTgt spid="52227">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52227">
                                            <p:txEl>
                                              <p:pRg st="3" end="3"/>
                                            </p:txEl>
                                          </p:spTgt>
                                        </p:tgtEl>
                                        <p:attrNameLst>
                                          <p:attrName>style.visibility</p:attrName>
                                        </p:attrNameLst>
                                      </p:cBhvr>
                                      <p:to>
                                        <p:strVal val="visible"/>
                                      </p:to>
                                    </p:set>
                                    <p:animEffect transition="in" filter="wipe(left)">
                                      <p:cBhvr>
                                        <p:cTn id="27" dur="500"/>
                                        <p:tgtEl>
                                          <p:spTgt spid="522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6"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a:extLst>
              <a:ext uri="{FF2B5EF4-FFF2-40B4-BE49-F238E27FC236}">
                <a16:creationId xmlns:a16="http://schemas.microsoft.com/office/drawing/2014/main" id="{FD24C392-2079-9797-444E-F4C34B661028}"/>
              </a:ext>
            </a:extLst>
          </p:cNvPr>
          <p:cNvSpPr>
            <a:spLocks noGrp="1" noChangeArrowheads="1"/>
          </p:cNvSpPr>
          <p:nvPr>
            <p:ph type="title"/>
          </p:nvPr>
        </p:nvSpPr>
        <p:spPr>
          <a:xfrm>
            <a:off x="300038" y="228600"/>
            <a:ext cx="8229600" cy="533400"/>
          </a:xfrm>
        </p:spPr>
        <p:txBody>
          <a:bodyPr/>
          <a:lstStyle/>
          <a:p>
            <a:r>
              <a:rPr lang="en-US" altLang="en-US" sz="2400" b="1"/>
              <a:t>Suffrage Parade, New York City, May 6, 1912</a:t>
            </a:r>
            <a:br>
              <a:rPr lang="en-US" altLang="en-US" sz="2400"/>
            </a:br>
            <a:endParaRPr lang="en-US" altLang="en-US" sz="2400"/>
          </a:p>
        </p:txBody>
      </p:sp>
      <p:pic>
        <p:nvPicPr>
          <p:cNvPr id="84995" name="Content Placeholder 3">
            <a:extLst>
              <a:ext uri="{FF2B5EF4-FFF2-40B4-BE49-F238E27FC236}">
                <a16:creationId xmlns:a16="http://schemas.microsoft.com/office/drawing/2014/main" id="{9621D667-2A15-F43B-DD74-7C8CF61F89D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1125" y="609600"/>
            <a:ext cx="6629400" cy="4724400"/>
          </a:xfrm>
        </p:spPr>
      </p:pic>
      <p:sp>
        <p:nvSpPr>
          <p:cNvPr id="84996" name="TextBox 1">
            <a:extLst>
              <a:ext uri="{FF2B5EF4-FFF2-40B4-BE49-F238E27FC236}">
                <a16:creationId xmlns:a16="http://schemas.microsoft.com/office/drawing/2014/main" id="{A124402B-9893-1A10-3AD3-7E90864A9EA8}"/>
              </a:ext>
            </a:extLst>
          </p:cNvPr>
          <p:cNvSpPr txBox="1">
            <a:spLocks noChangeArrowheads="1"/>
          </p:cNvSpPr>
          <p:nvPr/>
        </p:nvSpPr>
        <p:spPr bwMode="auto">
          <a:xfrm>
            <a:off x="6858000" y="609600"/>
            <a:ext cx="19050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a:t>Many considered the Suffragettes “unfeminine”.  These marchers knew this and are marching dressed in white “purity” of womanhood, in dresses (feminine) and with their children – we are mothers, wives.</a:t>
            </a:r>
          </a:p>
        </p:txBody>
      </p:sp>
      <p:sp>
        <p:nvSpPr>
          <p:cNvPr id="84997" name="TextBox 4">
            <a:extLst>
              <a:ext uri="{FF2B5EF4-FFF2-40B4-BE49-F238E27FC236}">
                <a16:creationId xmlns:a16="http://schemas.microsoft.com/office/drawing/2014/main" id="{13BC1A96-E286-E2F3-3471-2055930711A6}"/>
              </a:ext>
            </a:extLst>
          </p:cNvPr>
          <p:cNvSpPr txBox="1">
            <a:spLocks noChangeArrowheads="1"/>
          </p:cNvSpPr>
          <p:nvPr/>
        </p:nvSpPr>
        <p:spPr bwMode="auto">
          <a:xfrm>
            <a:off x="109538" y="5375275"/>
            <a:ext cx="66294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a:t>The message is clear: WE ARE WOMEN, FEMENINE, MOTHERS PURE, HOME MAKERS, AND WIVES. </a:t>
            </a:r>
          </a:p>
          <a:p>
            <a:pPr>
              <a:spcBef>
                <a:spcPct val="0"/>
              </a:spcBef>
              <a:buFontTx/>
              <a:buNone/>
            </a:pPr>
            <a:r>
              <a:rPr lang="en-US" altLang="en-US" sz="2000"/>
              <a:t>We can vote and our woman hood will not change.</a:t>
            </a:r>
          </a:p>
          <a:p>
            <a:pPr>
              <a:spcBef>
                <a:spcPct val="0"/>
              </a:spcBef>
              <a:buFontTx/>
              <a:buNone/>
            </a:pPr>
            <a:endParaRPr lang="en-US" altLang="en-US" sz="200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a:extLst>
              <a:ext uri="{FF2B5EF4-FFF2-40B4-BE49-F238E27FC236}">
                <a16:creationId xmlns:a16="http://schemas.microsoft.com/office/drawing/2014/main" id="{3930CC75-A671-1860-C50D-4F48AD3A12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5" y="0"/>
            <a:ext cx="9137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643EC43-8F17-5A53-8E55-23AE513CC732}"/>
              </a:ext>
            </a:extLst>
          </p:cNvPr>
          <p:cNvSpPr>
            <a:spLocks noGrp="1"/>
          </p:cNvSpPr>
          <p:nvPr>
            <p:ph type="title"/>
          </p:nvPr>
        </p:nvSpPr>
        <p:spPr>
          <a:xfrm>
            <a:off x="-16042" y="572869"/>
            <a:ext cx="8093242" cy="838200"/>
          </a:xfrm>
        </p:spPr>
        <p:txBody>
          <a:bodyPr>
            <a:noAutofit/>
          </a:bodyPr>
          <a:lstStyle/>
          <a:p>
            <a:pPr>
              <a:defRPr/>
            </a:pPr>
            <a:r>
              <a:rPr lang="en-US" sz="3600" b="1" dirty="0">
                <a:ln>
                  <a:solidFill>
                    <a:schemeClr val="tx1"/>
                  </a:solidFill>
                </a:ln>
                <a:solidFill>
                  <a:srgbClr val="FFFF00"/>
                </a:solidFill>
                <a:effectLst>
                  <a:outerShdw blurRad="38100" dist="38100" dir="2700000" algn="tl">
                    <a:srgbClr val="000000">
                      <a:alpha val="43137"/>
                    </a:srgbClr>
                  </a:outerShdw>
                </a:effectLst>
              </a:rPr>
              <a:t>Suffragettes March in New York City</a:t>
            </a:r>
          </a:p>
        </p:txBody>
      </p:sp>
      <p:sp>
        <p:nvSpPr>
          <p:cNvPr id="86020" name="Content Placeholder 2">
            <a:extLst>
              <a:ext uri="{FF2B5EF4-FFF2-40B4-BE49-F238E27FC236}">
                <a16:creationId xmlns:a16="http://schemas.microsoft.com/office/drawing/2014/main" id="{E8556B04-660A-238D-513E-E0A560B17A59}"/>
              </a:ext>
            </a:extLst>
          </p:cNvPr>
          <p:cNvSpPr>
            <a:spLocks noGrp="1" noChangeArrowheads="1"/>
          </p:cNvSpPr>
          <p:nvPr>
            <p:ph idx="1"/>
          </p:nvPr>
        </p:nvSpPr>
        <p:spPr>
          <a:xfrm>
            <a:off x="3352800" y="4953000"/>
            <a:ext cx="5334000" cy="1173163"/>
          </a:xfrm>
        </p:spPr>
        <p:txBody>
          <a:bodyPr/>
          <a:lstStyle/>
          <a:p>
            <a:endParaRPr lang="en-US" altLang="en-US"/>
          </a:p>
        </p:txBody>
      </p:sp>
      <p:sp>
        <p:nvSpPr>
          <p:cNvPr id="5" name="TextBox 4">
            <a:extLst>
              <a:ext uri="{FF2B5EF4-FFF2-40B4-BE49-F238E27FC236}">
                <a16:creationId xmlns:a16="http://schemas.microsoft.com/office/drawing/2014/main" id="{2FF40DB3-65B4-2D75-171F-D21F142A2DFE}"/>
              </a:ext>
            </a:extLst>
          </p:cNvPr>
          <p:cNvSpPr txBox="1"/>
          <p:nvPr/>
        </p:nvSpPr>
        <p:spPr>
          <a:xfrm>
            <a:off x="762000" y="1411288"/>
            <a:ext cx="4419600" cy="646112"/>
          </a:xfrm>
          <a:prstGeom prst="rect">
            <a:avLst/>
          </a:prstGeom>
          <a:noFill/>
        </p:spPr>
        <p:txBody>
          <a:bodyPr>
            <a:spAutoFit/>
          </a:bodyPr>
          <a:lstStyle/>
          <a:p>
            <a:pPr>
              <a:defRPr/>
            </a:pPr>
            <a:r>
              <a:rPr lang="en-US" sz="3600" b="1" dirty="0">
                <a:solidFill>
                  <a:srgbClr val="FFFF00"/>
                </a:solidFill>
                <a:effectLst>
                  <a:glow rad="101600">
                    <a:schemeClr val="tx1">
                      <a:alpha val="60000"/>
                    </a:schemeClr>
                  </a:glow>
                  <a:outerShdw blurRad="38100" dist="38100" dir="2700000" algn="tl">
                    <a:srgbClr val="000000">
                      <a:alpha val="43137"/>
                    </a:srgbClr>
                  </a:outerShdw>
                </a:effectLst>
              </a:rPr>
              <a:t>October, 1917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6">
            <a:extLst>
              <a:ext uri="{FF2B5EF4-FFF2-40B4-BE49-F238E27FC236}">
                <a16:creationId xmlns:a16="http://schemas.microsoft.com/office/drawing/2014/main" id="{9F28E467-EEF4-B428-88BD-AD791AD87E80}"/>
              </a:ext>
            </a:extLst>
          </p:cNvPr>
          <p:cNvPicPr>
            <a:picLocks noChangeAspect="1" noChangeArrowheads="1"/>
          </p:cNvPicPr>
          <p:nvPr/>
        </p:nvPicPr>
        <p:blipFill>
          <a:blip r:embed="rId2">
            <a:alphaModFix amt="55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00244F0C-7949-D61B-446A-E90B6382ED2D}"/>
              </a:ext>
            </a:extLst>
          </p:cNvPr>
          <p:cNvSpPr>
            <a:spLocks noGrp="1"/>
          </p:cNvSpPr>
          <p:nvPr>
            <p:ph idx="1"/>
          </p:nvPr>
        </p:nvSpPr>
        <p:spPr>
          <a:xfrm>
            <a:off x="30163" y="152400"/>
            <a:ext cx="9113837" cy="4114800"/>
          </a:xfrm>
        </p:spPr>
        <p:txBody>
          <a:bodyPr/>
          <a:lstStyle/>
          <a:p>
            <a:pPr marL="0" indent="0" algn="ctr">
              <a:spcBef>
                <a:spcPct val="0"/>
              </a:spcBef>
              <a:buFontTx/>
              <a:buNone/>
              <a:defRPr/>
            </a:pPr>
            <a:r>
              <a:rPr lang="en-US" altLang="en-US" sz="3600" b="1" u="sng" kern="1200" dirty="0">
                <a:solidFill>
                  <a:srgbClr val="9A0000"/>
                </a:solidFill>
                <a:effectLst>
                  <a:outerShdw blurRad="38100" dist="38100" dir="2700000" algn="tl">
                    <a:srgbClr val="000000"/>
                  </a:outerShdw>
                </a:effectLst>
                <a:latin typeface="Garamond" panose="02020404030301010803" pitchFamily="18" charset="0"/>
              </a:rPr>
              <a:t>When did the </a:t>
            </a:r>
            <a:r>
              <a:rPr lang="en-US" altLang="en-US" sz="3600" b="1" u="sng" kern="1200" dirty="0" err="1">
                <a:solidFill>
                  <a:srgbClr val="9A0000"/>
                </a:solidFill>
                <a:effectLst>
                  <a:outerShdw blurRad="38100" dist="38100" dir="2700000" algn="tl">
                    <a:srgbClr val="000000"/>
                  </a:outerShdw>
                </a:effectLst>
                <a:latin typeface="Garamond" panose="02020404030301010803" pitchFamily="18" charset="0"/>
              </a:rPr>
              <a:t>Progesseive</a:t>
            </a:r>
            <a:r>
              <a:rPr lang="en-US" altLang="en-US" sz="3600" b="1" u="sng" kern="1200" dirty="0">
                <a:solidFill>
                  <a:srgbClr val="9A0000"/>
                </a:solidFill>
                <a:effectLst>
                  <a:outerShdw blurRad="38100" dist="38100" dir="2700000" algn="tl">
                    <a:srgbClr val="000000"/>
                  </a:outerShdw>
                </a:effectLst>
                <a:latin typeface="Garamond" panose="02020404030301010803" pitchFamily="18" charset="0"/>
              </a:rPr>
              <a:t> movement begin?</a:t>
            </a:r>
          </a:p>
          <a:p>
            <a:pPr marL="0" indent="0">
              <a:spcBef>
                <a:spcPct val="0"/>
              </a:spcBef>
              <a:buFontTx/>
              <a:buNone/>
              <a:defRPr/>
            </a:pPr>
            <a:endParaRPr lang="en-US" altLang="en-US" kern="1200" dirty="0">
              <a:solidFill>
                <a:srgbClr val="000000"/>
              </a:solidFill>
              <a:effectLst>
                <a:outerShdw blurRad="38100" dist="38100" dir="2700000" algn="tl">
                  <a:srgbClr val="FFFFFF"/>
                </a:outerShdw>
              </a:effectLst>
              <a:latin typeface="Arial Black" panose="020B0A04020102020204" pitchFamily="34" charset="0"/>
            </a:endParaRPr>
          </a:p>
          <a:p>
            <a:pPr marL="0" indent="0">
              <a:spcBef>
                <a:spcPct val="0"/>
              </a:spcBef>
              <a:buFontTx/>
              <a:buNone/>
              <a:defRPr/>
            </a:pPr>
            <a:r>
              <a:rPr lang="en-US" altLang="en-US" sz="2800" kern="1200" dirty="0">
                <a:solidFill>
                  <a:srgbClr val="000000"/>
                </a:solidFill>
                <a:latin typeface="Arial Black" panose="020B0A04020102020204" pitchFamily="34" charset="0"/>
              </a:rPr>
              <a:t>Farmers organize during the 1870’s</a:t>
            </a:r>
          </a:p>
          <a:p>
            <a:pPr marL="0" indent="0">
              <a:spcBef>
                <a:spcPct val="0"/>
              </a:spcBef>
              <a:buFontTx/>
              <a:buNone/>
              <a:defRPr/>
            </a:pPr>
            <a:endParaRPr lang="en-US" altLang="en-US" sz="2800" kern="1200" dirty="0">
              <a:solidFill>
                <a:srgbClr val="000000"/>
              </a:solidFill>
              <a:latin typeface="Arial Black" panose="020B0A04020102020204" pitchFamily="34" charset="0"/>
            </a:endParaRPr>
          </a:p>
          <a:p>
            <a:pPr marL="0" indent="0">
              <a:spcBef>
                <a:spcPct val="0"/>
              </a:spcBef>
              <a:buFontTx/>
              <a:buNone/>
              <a:defRPr/>
            </a:pPr>
            <a:r>
              <a:rPr lang="en-US" altLang="en-US" sz="2800" kern="1200" dirty="0">
                <a:solidFill>
                  <a:srgbClr val="000000"/>
                </a:solidFill>
                <a:latin typeface="Arial Black" panose="020B0A04020102020204" pitchFamily="34" charset="0"/>
              </a:rPr>
              <a:t>The Grange—1867---local level</a:t>
            </a:r>
          </a:p>
          <a:p>
            <a:pPr marL="0" indent="0">
              <a:spcBef>
                <a:spcPct val="0"/>
              </a:spcBef>
              <a:buFontTx/>
              <a:buNone/>
              <a:defRPr/>
            </a:pPr>
            <a:endParaRPr lang="en-US" altLang="en-US" sz="2800" kern="1200" dirty="0">
              <a:solidFill>
                <a:srgbClr val="000000"/>
              </a:solidFill>
              <a:latin typeface="Arial Black" panose="020B0A04020102020204" pitchFamily="34" charset="0"/>
            </a:endParaRPr>
          </a:p>
          <a:p>
            <a:pPr marL="0" indent="0">
              <a:spcBef>
                <a:spcPct val="0"/>
              </a:spcBef>
              <a:buFontTx/>
              <a:buNone/>
              <a:defRPr/>
            </a:pPr>
            <a:r>
              <a:rPr lang="en-US" altLang="en-US" sz="2800" kern="1200" dirty="0">
                <a:solidFill>
                  <a:srgbClr val="000000"/>
                </a:solidFill>
                <a:latin typeface="Arial Black" panose="020B0A04020102020204" pitchFamily="34" charset="0"/>
              </a:rPr>
              <a:t>Farmer’s Alliance---state level</a:t>
            </a:r>
          </a:p>
          <a:p>
            <a:pPr marL="0" indent="0">
              <a:spcBef>
                <a:spcPct val="0"/>
              </a:spcBef>
              <a:buFontTx/>
              <a:buNone/>
              <a:defRPr/>
            </a:pPr>
            <a:endParaRPr lang="en-US" altLang="en-US" sz="2800" kern="1200" dirty="0">
              <a:solidFill>
                <a:srgbClr val="000000"/>
              </a:solidFill>
              <a:latin typeface="Arial Black" panose="020B0A04020102020204" pitchFamily="34" charset="0"/>
            </a:endParaRPr>
          </a:p>
          <a:p>
            <a:pPr marL="0" indent="0">
              <a:spcBef>
                <a:spcPct val="0"/>
              </a:spcBef>
              <a:buFontTx/>
              <a:buNone/>
              <a:defRPr/>
            </a:pPr>
            <a:r>
              <a:rPr lang="en-US" altLang="en-US" sz="2800" kern="1200" dirty="0">
                <a:solidFill>
                  <a:srgbClr val="000000"/>
                </a:solidFill>
                <a:latin typeface="Arial Black" panose="020B0A04020102020204" pitchFamily="34" charset="0"/>
              </a:rPr>
              <a:t>Populist Party--national level People’s Party</a:t>
            </a:r>
          </a:p>
          <a:p>
            <a:pPr marL="0" indent="0" algn="ctr">
              <a:spcBef>
                <a:spcPct val="0"/>
              </a:spcBef>
              <a:buFontTx/>
              <a:buNone/>
              <a:defRPr/>
            </a:pPr>
            <a:endParaRPr lang="en-US" altLang="en-US" sz="2800" kern="1200" dirty="0">
              <a:solidFill>
                <a:srgbClr val="000000"/>
              </a:solidFill>
              <a:latin typeface="Arial Black" panose="020B0A04020102020204" pitchFamily="34" charset="0"/>
            </a:endParaRPr>
          </a:p>
          <a:p>
            <a:pPr>
              <a:defRPr/>
            </a:pPr>
            <a:endParaRPr lang="en-US"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a:extLst>
              <a:ext uri="{FF2B5EF4-FFF2-40B4-BE49-F238E27FC236}">
                <a16:creationId xmlns:a16="http://schemas.microsoft.com/office/drawing/2014/main" id="{84A9B7BC-3D9E-1098-6DE9-A7A05E562B33}"/>
              </a:ext>
            </a:extLst>
          </p:cNvPr>
          <p:cNvSpPr>
            <a:spLocks noGrp="1" noChangeArrowheads="1"/>
          </p:cNvSpPr>
          <p:nvPr>
            <p:ph type="title"/>
          </p:nvPr>
        </p:nvSpPr>
        <p:spPr>
          <a:xfrm>
            <a:off x="457200" y="28575"/>
            <a:ext cx="8229600" cy="657225"/>
          </a:xfrm>
        </p:spPr>
        <p:txBody>
          <a:bodyPr/>
          <a:lstStyle/>
          <a:p>
            <a:r>
              <a:rPr lang="en-US" altLang="en-US" b="1"/>
              <a:t>Women’s Suffrage Movement</a:t>
            </a:r>
          </a:p>
        </p:txBody>
      </p:sp>
      <p:sp>
        <p:nvSpPr>
          <p:cNvPr id="53251" name="Content Placeholder 2">
            <a:extLst>
              <a:ext uri="{FF2B5EF4-FFF2-40B4-BE49-F238E27FC236}">
                <a16:creationId xmlns:a16="http://schemas.microsoft.com/office/drawing/2014/main" id="{D5C974C2-0BE9-6ED5-1228-277DB3A3D1F9}"/>
              </a:ext>
            </a:extLst>
          </p:cNvPr>
          <p:cNvSpPr>
            <a:spLocks noGrp="1" noChangeArrowheads="1"/>
          </p:cNvSpPr>
          <p:nvPr>
            <p:ph idx="1"/>
          </p:nvPr>
        </p:nvSpPr>
        <p:spPr>
          <a:xfrm>
            <a:off x="0" y="938213"/>
            <a:ext cx="5584825" cy="5843587"/>
          </a:xfrm>
        </p:spPr>
        <p:txBody>
          <a:bodyPr/>
          <a:lstStyle/>
          <a:p>
            <a:r>
              <a:rPr lang="en-US" altLang="en-US" sz="2800" dirty="0"/>
              <a:t>By the middle of the 19</a:t>
            </a:r>
            <a:r>
              <a:rPr lang="en-US" altLang="en-US" sz="2800" baseline="30000" dirty="0"/>
              <a:t>th</a:t>
            </a:r>
            <a:r>
              <a:rPr lang="en-US" altLang="en-US" sz="2800" dirty="0"/>
              <a:t> century, some women began to organize to gain more rights.</a:t>
            </a:r>
          </a:p>
          <a:p>
            <a:r>
              <a:rPr lang="en-US" altLang="en-US" sz="2800" dirty="0"/>
              <a:t>In 1848, they held a convention at </a:t>
            </a:r>
            <a:r>
              <a:rPr lang="en-US" altLang="en-US" sz="2800" b="1" u="sng" dirty="0">
                <a:solidFill>
                  <a:srgbClr val="0070C0"/>
                </a:solidFill>
              </a:rPr>
              <a:t>Seneca Falls</a:t>
            </a:r>
            <a:r>
              <a:rPr lang="en-US" altLang="en-US" sz="2800" dirty="0"/>
              <a:t>, New York.</a:t>
            </a:r>
          </a:p>
          <a:p>
            <a:r>
              <a:rPr lang="en-US" altLang="en-US" sz="2800" dirty="0"/>
              <a:t>The convention passed a resolution that paraphrased the Declaration of Independence.</a:t>
            </a:r>
          </a:p>
          <a:p>
            <a:r>
              <a:rPr lang="en-US" altLang="en-US" sz="2800" dirty="0">
                <a:solidFill>
                  <a:srgbClr val="0070C0"/>
                </a:solidFill>
              </a:rPr>
              <a:t>It proclaimed that women were equal to men and deserved the right to vote, or </a:t>
            </a:r>
            <a:r>
              <a:rPr lang="en-US" altLang="en-US" sz="2800" b="1" u="sng" dirty="0">
                <a:solidFill>
                  <a:srgbClr val="0070C0"/>
                </a:solidFill>
              </a:rPr>
              <a:t>suffrage</a:t>
            </a:r>
            <a:r>
              <a:rPr lang="en-US" altLang="en-US" sz="2800" dirty="0">
                <a:solidFill>
                  <a:srgbClr val="0070C0"/>
                </a:solidFill>
              </a:rPr>
              <a:t>.</a:t>
            </a:r>
          </a:p>
        </p:txBody>
      </p:sp>
      <p:pic>
        <p:nvPicPr>
          <p:cNvPr id="53252" name="Picture 4">
            <a:extLst>
              <a:ext uri="{FF2B5EF4-FFF2-40B4-BE49-F238E27FC236}">
                <a16:creationId xmlns:a16="http://schemas.microsoft.com/office/drawing/2014/main" id="{CB3033E7-CD6F-A78F-7FF6-A1ACC0A338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990600"/>
            <a:ext cx="3200400" cy="451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Picture 5">
            <a:extLst>
              <a:ext uri="{FF2B5EF4-FFF2-40B4-BE49-F238E27FC236}">
                <a16:creationId xmlns:a16="http://schemas.microsoft.com/office/drawing/2014/main" id="{A0B6EF5A-A8EF-1918-2267-CDAE8A5CC2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2463" y="944563"/>
            <a:ext cx="3317875" cy="248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4" name="Picture 6">
            <a:extLst>
              <a:ext uri="{FF2B5EF4-FFF2-40B4-BE49-F238E27FC236}">
                <a16:creationId xmlns:a16="http://schemas.microsoft.com/office/drawing/2014/main" id="{DDCB9F9D-F112-6B78-2BB4-C3F18B8075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4525" y="3398838"/>
            <a:ext cx="3248025" cy="254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a:extLst>
              <a:ext uri="{FF2B5EF4-FFF2-40B4-BE49-F238E27FC236}">
                <a16:creationId xmlns:a16="http://schemas.microsoft.com/office/drawing/2014/main" id="{1D8FE1CC-3657-EA70-E463-3E2FF27B9A26}"/>
              </a:ext>
            </a:extLst>
          </p:cNvPr>
          <p:cNvCxnSpPr>
            <a:cxnSpLocks noChangeShapeType="1"/>
          </p:cNvCxnSpPr>
          <p:nvPr/>
        </p:nvCxnSpPr>
        <p:spPr bwMode="auto">
          <a:xfrm>
            <a:off x="6629400" y="5029200"/>
            <a:ext cx="533400" cy="0"/>
          </a:xfrm>
          <a:prstGeom prst="line">
            <a:avLst/>
          </a:prstGeom>
          <a:noFill/>
          <a:ln w="31750" algn="ctr">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9400" name="Picture 8">
            <a:extLst>
              <a:ext uri="{FF2B5EF4-FFF2-40B4-BE49-F238E27FC236}">
                <a16:creationId xmlns:a16="http://schemas.microsoft.com/office/drawing/2014/main" id="{3938FB27-81C6-A7C4-1978-10F25CF69A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3563" y="5762625"/>
            <a:ext cx="349567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3250"/>
                                        </p:tgtEl>
                                        <p:attrNameLst>
                                          <p:attrName>style.visibility</p:attrName>
                                        </p:attrNameLst>
                                      </p:cBhvr>
                                      <p:to>
                                        <p:strVal val="visible"/>
                                      </p:to>
                                    </p:set>
                                    <p:anim calcmode="lin" valueType="num">
                                      <p:cBhvr additive="base">
                                        <p:cTn id="7" dur="500" fill="hold"/>
                                        <p:tgtEl>
                                          <p:spTgt spid="53250"/>
                                        </p:tgtEl>
                                        <p:attrNameLst>
                                          <p:attrName>ppt_x</p:attrName>
                                        </p:attrNameLst>
                                      </p:cBhvr>
                                      <p:tavLst>
                                        <p:tav tm="0">
                                          <p:val>
                                            <p:strVal val="0-#ppt_w/2"/>
                                          </p:val>
                                        </p:tav>
                                        <p:tav tm="100000">
                                          <p:val>
                                            <p:strVal val="#ppt_x"/>
                                          </p:val>
                                        </p:tav>
                                      </p:tavLst>
                                    </p:anim>
                                    <p:anim calcmode="lin" valueType="num">
                                      <p:cBhvr additive="base">
                                        <p:cTn id="8" dur="500" fill="hold"/>
                                        <p:tgtEl>
                                          <p:spTgt spid="5325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8" fill="hold" nodeType="afterEffect">
                                  <p:stCondLst>
                                    <p:cond delay="0"/>
                                  </p:stCondLst>
                                  <p:childTnLst>
                                    <p:set>
                                      <p:cBhvr>
                                        <p:cTn id="11" dur="1" fill="hold">
                                          <p:stCondLst>
                                            <p:cond delay="0"/>
                                          </p:stCondLst>
                                        </p:cTn>
                                        <p:tgtEl>
                                          <p:spTgt spid="53251">
                                            <p:txEl>
                                              <p:pRg st="0" end="0"/>
                                            </p:txEl>
                                          </p:spTgt>
                                        </p:tgtEl>
                                        <p:attrNameLst>
                                          <p:attrName>style.visibility</p:attrName>
                                        </p:attrNameLst>
                                      </p:cBhvr>
                                      <p:to>
                                        <p:strVal val="visible"/>
                                      </p:to>
                                    </p:set>
                                    <p:animEffect transition="in" filter="wipe(left)">
                                      <p:cBhvr>
                                        <p:cTn id="12" dur="2000"/>
                                        <p:tgtEl>
                                          <p:spTgt spid="53251">
                                            <p:txEl>
                                              <p:pRg st="0" end="0"/>
                                            </p:txEl>
                                          </p:spTgt>
                                        </p:tgtEl>
                                      </p:cBhvr>
                                    </p:animEffect>
                                  </p:childTnLst>
                                </p:cTn>
                              </p:par>
                              <p:par>
                                <p:cTn id="13" presetID="31" presetClass="entr" presetSubtype="0" fill="hold" nodeType="withEffect">
                                  <p:stCondLst>
                                    <p:cond delay="0"/>
                                  </p:stCondLst>
                                  <p:childTnLst>
                                    <p:set>
                                      <p:cBhvr>
                                        <p:cTn id="14" dur="1" fill="hold">
                                          <p:stCondLst>
                                            <p:cond delay="0"/>
                                          </p:stCondLst>
                                        </p:cTn>
                                        <p:tgtEl>
                                          <p:spTgt spid="53252"/>
                                        </p:tgtEl>
                                        <p:attrNameLst>
                                          <p:attrName>style.visibility</p:attrName>
                                        </p:attrNameLst>
                                      </p:cBhvr>
                                      <p:to>
                                        <p:strVal val="visible"/>
                                      </p:to>
                                    </p:set>
                                    <p:anim calcmode="lin" valueType="num">
                                      <p:cBhvr>
                                        <p:cTn id="15" dur="1000" fill="hold"/>
                                        <p:tgtEl>
                                          <p:spTgt spid="53252"/>
                                        </p:tgtEl>
                                        <p:attrNameLst>
                                          <p:attrName>ppt_w</p:attrName>
                                        </p:attrNameLst>
                                      </p:cBhvr>
                                      <p:tavLst>
                                        <p:tav tm="0">
                                          <p:val>
                                            <p:fltVal val="0"/>
                                          </p:val>
                                        </p:tav>
                                        <p:tav tm="100000">
                                          <p:val>
                                            <p:strVal val="#ppt_w"/>
                                          </p:val>
                                        </p:tav>
                                      </p:tavLst>
                                    </p:anim>
                                    <p:anim calcmode="lin" valueType="num">
                                      <p:cBhvr>
                                        <p:cTn id="16" dur="1000" fill="hold"/>
                                        <p:tgtEl>
                                          <p:spTgt spid="53252"/>
                                        </p:tgtEl>
                                        <p:attrNameLst>
                                          <p:attrName>ppt_h</p:attrName>
                                        </p:attrNameLst>
                                      </p:cBhvr>
                                      <p:tavLst>
                                        <p:tav tm="0">
                                          <p:val>
                                            <p:fltVal val="0"/>
                                          </p:val>
                                        </p:tav>
                                        <p:tav tm="100000">
                                          <p:val>
                                            <p:strVal val="#ppt_h"/>
                                          </p:val>
                                        </p:tav>
                                      </p:tavLst>
                                    </p:anim>
                                    <p:anim calcmode="lin" valueType="num">
                                      <p:cBhvr>
                                        <p:cTn id="17" dur="1000" fill="hold"/>
                                        <p:tgtEl>
                                          <p:spTgt spid="53252"/>
                                        </p:tgtEl>
                                        <p:attrNameLst>
                                          <p:attrName>style.rotation</p:attrName>
                                        </p:attrNameLst>
                                      </p:cBhvr>
                                      <p:tavLst>
                                        <p:tav tm="0">
                                          <p:val>
                                            <p:fltVal val="90"/>
                                          </p:val>
                                        </p:tav>
                                        <p:tav tm="100000">
                                          <p:val>
                                            <p:fltVal val="0"/>
                                          </p:val>
                                        </p:tav>
                                      </p:tavLst>
                                    </p:anim>
                                    <p:animEffect transition="in" filter="fade">
                                      <p:cBhvr>
                                        <p:cTn id="18" dur="1000"/>
                                        <p:tgtEl>
                                          <p:spTgt spid="53252"/>
                                        </p:tgtEl>
                                      </p:cBhvr>
                                    </p:animEffect>
                                  </p:childTnLst>
                                </p:cTn>
                              </p:par>
                            </p:childTnLst>
                          </p:cTn>
                        </p:par>
                        <p:par>
                          <p:cTn id="19" fill="hold" nodeType="afterGroup">
                            <p:stCondLst>
                              <p:cond delay="2500"/>
                            </p:stCondLst>
                            <p:childTnLst>
                              <p:par>
                                <p:cTn id="20" presetID="22" presetClass="entr" presetSubtype="8" fill="hold" nodeType="afterEffect">
                                  <p:stCondLst>
                                    <p:cond delay="2000"/>
                                  </p:stCondLst>
                                  <p:childTnLst>
                                    <p:set>
                                      <p:cBhvr>
                                        <p:cTn id="21" dur="1" fill="hold">
                                          <p:stCondLst>
                                            <p:cond delay="0"/>
                                          </p:stCondLst>
                                        </p:cTn>
                                        <p:tgtEl>
                                          <p:spTgt spid="53251">
                                            <p:txEl>
                                              <p:pRg st="1" end="1"/>
                                            </p:txEl>
                                          </p:spTgt>
                                        </p:tgtEl>
                                        <p:attrNameLst>
                                          <p:attrName>style.visibility</p:attrName>
                                        </p:attrNameLst>
                                      </p:cBhvr>
                                      <p:to>
                                        <p:strVal val="visible"/>
                                      </p:to>
                                    </p:set>
                                    <p:animEffect transition="in" filter="wipe(left)">
                                      <p:cBhvr>
                                        <p:cTn id="22" dur="2000"/>
                                        <p:tgtEl>
                                          <p:spTgt spid="53251">
                                            <p:txEl>
                                              <p:pRg st="1" end="1"/>
                                            </p:txEl>
                                          </p:spTgt>
                                        </p:tgtEl>
                                      </p:cBhvr>
                                    </p:animEffect>
                                  </p:childTnLst>
                                </p:cTn>
                              </p:par>
                              <p:par>
                                <p:cTn id="23" presetID="6" presetClass="entr" presetSubtype="32" fill="hold" nodeType="withEffect">
                                  <p:stCondLst>
                                    <p:cond delay="2000"/>
                                  </p:stCondLst>
                                  <p:childTnLst>
                                    <p:set>
                                      <p:cBhvr>
                                        <p:cTn id="24" dur="1" fill="hold">
                                          <p:stCondLst>
                                            <p:cond delay="0"/>
                                          </p:stCondLst>
                                        </p:cTn>
                                        <p:tgtEl>
                                          <p:spTgt spid="53253"/>
                                        </p:tgtEl>
                                        <p:attrNameLst>
                                          <p:attrName>style.visibility</p:attrName>
                                        </p:attrNameLst>
                                      </p:cBhvr>
                                      <p:to>
                                        <p:strVal val="visible"/>
                                      </p:to>
                                    </p:set>
                                    <p:animEffect transition="in" filter="circle(out)">
                                      <p:cBhvr>
                                        <p:cTn id="25" dur="2000"/>
                                        <p:tgtEl>
                                          <p:spTgt spid="53253"/>
                                        </p:tgtEl>
                                      </p:cBhvr>
                                    </p:animEffect>
                                  </p:childTnLst>
                                </p:cTn>
                              </p:par>
                            </p:childTnLst>
                          </p:cTn>
                        </p:par>
                        <p:par>
                          <p:cTn id="26" fill="hold" nodeType="afterGroup">
                            <p:stCondLst>
                              <p:cond delay="6500"/>
                            </p:stCondLst>
                            <p:childTnLst>
                              <p:par>
                                <p:cTn id="27" presetID="8" presetClass="entr" presetSubtype="32" fill="hold" nodeType="afterEffect">
                                  <p:stCondLst>
                                    <p:cond delay="1000"/>
                                  </p:stCondLst>
                                  <p:childTnLst>
                                    <p:set>
                                      <p:cBhvr>
                                        <p:cTn id="28" dur="1" fill="hold">
                                          <p:stCondLst>
                                            <p:cond delay="0"/>
                                          </p:stCondLst>
                                        </p:cTn>
                                        <p:tgtEl>
                                          <p:spTgt spid="53254"/>
                                        </p:tgtEl>
                                        <p:attrNameLst>
                                          <p:attrName>style.visibility</p:attrName>
                                        </p:attrNameLst>
                                      </p:cBhvr>
                                      <p:to>
                                        <p:strVal val="visible"/>
                                      </p:to>
                                    </p:set>
                                    <p:animEffect transition="in" filter="diamond(out)">
                                      <p:cBhvr>
                                        <p:cTn id="29" dur="2000"/>
                                        <p:tgtEl>
                                          <p:spTgt spid="53254"/>
                                        </p:tgtEl>
                                      </p:cBhvr>
                                    </p:animEffect>
                                  </p:childTnLst>
                                </p:cTn>
                              </p:par>
                            </p:childTnLst>
                          </p:cTn>
                        </p:par>
                        <p:par>
                          <p:cTn id="30" fill="hold" nodeType="afterGroup">
                            <p:stCondLst>
                              <p:cond delay="9500"/>
                            </p:stCondLst>
                            <p:childTnLst>
                              <p:par>
                                <p:cTn id="31" presetID="22" presetClass="entr" presetSubtype="8" fill="hold" nodeType="afterEffect">
                                  <p:stCondLst>
                                    <p:cond delay="0"/>
                                  </p:stCondLst>
                                  <p:childTnLst>
                                    <p:set>
                                      <p:cBhvr>
                                        <p:cTn id="32" dur="1" fill="hold">
                                          <p:stCondLst>
                                            <p:cond delay="0"/>
                                          </p:stCondLst>
                                        </p:cTn>
                                        <p:tgtEl>
                                          <p:spTgt spid="53251">
                                            <p:txEl>
                                              <p:pRg st="2" end="2"/>
                                            </p:txEl>
                                          </p:spTgt>
                                        </p:tgtEl>
                                        <p:attrNameLst>
                                          <p:attrName>style.visibility</p:attrName>
                                        </p:attrNameLst>
                                      </p:cBhvr>
                                      <p:to>
                                        <p:strVal val="visible"/>
                                      </p:to>
                                    </p:set>
                                    <p:animEffect transition="in" filter="wipe(left)">
                                      <p:cBhvr>
                                        <p:cTn id="33" dur="500"/>
                                        <p:tgtEl>
                                          <p:spTgt spid="53251">
                                            <p:txEl>
                                              <p:pRg st="2" end="2"/>
                                            </p:txEl>
                                          </p:spTgt>
                                        </p:tgtEl>
                                      </p:cBhvr>
                                    </p:animEffect>
                                  </p:childTnLst>
                                </p:cTn>
                              </p:par>
                            </p:childTnLst>
                          </p:cTn>
                        </p:par>
                        <p:par>
                          <p:cTn id="34" fill="hold" nodeType="afterGroup">
                            <p:stCondLst>
                              <p:cond delay="10000"/>
                            </p:stCondLst>
                            <p:childTnLst>
                              <p:par>
                                <p:cTn id="35" presetID="22" presetClass="entr" presetSubtype="8" fill="hold" nodeType="afterEffect">
                                  <p:stCondLst>
                                    <p:cond delay="1000"/>
                                  </p:stCondLst>
                                  <p:childTnLst>
                                    <p:set>
                                      <p:cBhvr>
                                        <p:cTn id="36" dur="1" fill="hold">
                                          <p:stCondLst>
                                            <p:cond delay="0"/>
                                          </p:stCondLst>
                                        </p:cTn>
                                        <p:tgtEl>
                                          <p:spTgt spid="53251">
                                            <p:txEl>
                                              <p:pRg st="3" end="3"/>
                                            </p:txEl>
                                          </p:spTgt>
                                        </p:tgtEl>
                                        <p:attrNameLst>
                                          <p:attrName>style.visibility</p:attrName>
                                        </p:attrNameLst>
                                      </p:cBhvr>
                                      <p:to>
                                        <p:strVal val="visible"/>
                                      </p:to>
                                    </p:set>
                                    <p:animEffect transition="in" filter="wipe(left)">
                                      <p:cBhvr>
                                        <p:cTn id="37" dur="1000"/>
                                        <p:tgtEl>
                                          <p:spTgt spid="53251">
                                            <p:txEl>
                                              <p:pRg st="3" end="3"/>
                                            </p:txEl>
                                          </p:spTgt>
                                        </p:tgtEl>
                                      </p:cBhvr>
                                    </p:animEffect>
                                  </p:childTnLst>
                                </p:cTn>
                              </p:par>
                              <p:par>
                                <p:cTn id="38" presetID="1" presetClass="entr" presetSubtype="0" fill="hold" nodeType="withEffect">
                                  <p:stCondLst>
                                    <p:cond delay="1000"/>
                                  </p:stCondLst>
                                  <p:childTnLst>
                                    <p:set>
                                      <p:cBhvr>
                                        <p:cTn id="39" dur="1" fill="hold">
                                          <p:stCondLst>
                                            <p:cond delay="0"/>
                                          </p:stCondLst>
                                        </p:cTn>
                                        <p:tgtEl>
                                          <p:spTgt spid="3"/>
                                        </p:tgtEl>
                                        <p:attrNameLst>
                                          <p:attrName>style.visibility</p:attrName>
                                        </p:attrNameLst>
                                      </p:cBhvr>
                                      <p:to>
                                        <p:strVal val="visible"/>
                                      </p:to>
                                    </p:set>
                                  </p:childTnLst>
                                </p:cTn>
                              </p:par>
                            </p:childTnLst>
                          </p:cTn>
                        </p:par>
                        <p:par>
                          <p:cTn id="40" fill="hold" nodeType="afterGroup">
                            <p:stCondLst>
                              <p:cond delay="12000"/>
                            </p:stCondLst>
                            <p:childTnLst>
                              <p:par>
                                <p:cTn id="41" presetID="31" presetClass="entr" presetSubtype="0" fill="hold" nodeType="afterEffect">
                                  <p:stCondLst>
                                    <p:cond delay="0"/>
                                  </p:stCondLst>
                                  <p:childTnLst>
                                    <p:set>
                                      <p:cBhvr>
                                        <p:cTn id="42" dur="1" fill="hold">
                                          <p:stCondLst>
                                            <p:cond delay="0"/>
                                          </p:stCondLst>
                                        </p:cTn>
                                        <p:tgtEl>
                                          <p:spTgt spid="59400"/>
                                        </p:tgtEl>
                                        <p:attrNameLst>
                                          <p:attrName>style.visibility</p:attrName>
                                        </p:attrNameLst>
                                      </p:cBhvr>
                                      <p:to>
                                        <p:strVal val="visible"/>
                                      </p:to>
                                    </p:set>
                                    <p:anim calcmode="lin" valueType="num">
                                      <p:cBhvr>
                                        <p:cTn id="43" dur="1000" fill="hold"/>
                                        <p:tgtEl>
                                          <p:spTgt spid="59400"/>
                                        </p:tgtEl>
                                        <p:attrNameLst>
                                          <p:attrName>ppt_w</p:attrName>
                                        </p:attrNameLst>
                                      </p:cBhvr>
                                      <p:tavLst>
                                        <p:tav tm="0">
                                          <p:val>
                                            <p:fltVal val="0"/>
                                          </p:val>
                                        </p:tav>
                                        <p:tav tm="100000">
                                          <p:val>
                                            <p:strVal val="#ppt_w"/>
                                          </p:val>
                                        </p:tav>
                                      </p:tavLst>
                                    </p:anim>
                                    <p:anim calcmode="lin" valueType="num">
                                      <p:cBhvr>
                                        <p:cTn id="44" dur="1000" fill="hold"/>
                                        <p:tgtEl>
                                          <p:spTgt spid="59400"/>
                                        </p:tgtEl>
                                        <p:attrNameLst>
                                          <p:attrName>ppt_h</p:attrName>
                                        </p:attrNameLst>
                                      </p:cBhvr>
                                      <p:tavLst>
                                        <p:tav tm="0">
                                          <p:val>
                                            <p:fltVal val="0"/>
                                          </p:val>
                                        </p:tav>
                                        <p:tav tm="100000">
                                          <p:val>
                                            <p:strVal val="#ppt_h"/>
                                          </p:val>
                                        </p:tav>
                                      </p:tavLst>
                                    </p:anim>
                                    <p:anim calcmode="lin" valueType="num">
                                      <p:cBhvr>
                                        <p:cTn id="45" dur="1000" fill="hold"/>
                                        <p:tgtEl>
                                          <p:spTgt spid="59400"/>
                                        </p:tgtEl>
                                        <p:attrNameLst>
                                          <p:attrName>style.rotation</p:attrName>
                                        </p:attrNameLst>
                                      </p:cBhvr>
                                      <p:tavLst>
                                        <p:tav tm="0">
                                          <p:val>
                                            <p:fltVal val="90"/>
                                          </p:val>
                                        </p:tav>
                                        <p:tav tm="100000">
                                          <p:val>
                                            <p:fltVal val="0"/>
                                          </p:val>
                                        </p:tav>
                                      </p:tavLst>
                                    </p:anim>
                                    <p:animEffect transition="in" filter="fade">
                                      <p:cBhvr>
                                        <p:cTn id="46" dur="1000"/>
                                        <p:tgtEl>
                                          <p:spTgt spid="594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0"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a:extLst>
              <a:ext uri="{FF2B5EF4-FFF2-40B4-BE49-F238E27FC236}">
                <a16:creationId xmlns:a16="http://schemas.microsoft.com/office/drawing/2014/main" id="{84A9B7BC-3D9E-1098-6DE9-A7A05E562B33}"/>
              </a:ext>
            </a:extLst>
          </p:cNvPr>
          <p:cNvSpPr>
            <a:spLocks noGrp="1" noChangeArrowheads="1"/>
          </p:cNvSpPr>
          <p:nvPr>
            <p:ph type="title"/>
          </p:nvPr>
        </p:nvSpPr>
        <p:spPr>
          <a:xfrm>
            <a:off x="457200" y="28575"/>
            <a:ext cx="8229600" cy="398463"/>
          </a:xfrm>
        </p:spPr>
        <p:txBody>
          <a:bodyPr/>
          <a:lstStyle/>
          <a:p>
            <a:r>
              <a:rPr lang="en-US" altLang="en-US" sz="2800" b="1" dirty="0"/>
              <a:t>Women’s Suffrage Movement</a:t>
            </a:r>
          </a:p>
        </p:txBody>
      </p:sp>
      <p:sp>
        <p:nvSpPr>
          <p:cNvPr id="53251" name="Content Placeholder 2">
            <a:extLst>
              <a:ext uri="{FF2B5EF4-FFF2-40B4-BE49-F238E27FC236}">
                <a16:creationId xmlns:a16="http://schemas.microsoft.com/office/drawing/2014/main" id="{D5C974C2-0BE9-6ED5-1228-277DB3A3D1F9}"/>
              </a:ext>
            </a:extLst>
          </p:cNvPr>
          <p:cNvSpPr>
            <a:spLocks noGrp="1" noChangeArrowheads="1"/>
          </p:cNvSpPr>
          <p:nvPr>
            <p:ph idx="1"/>
          </p:nvPr>
        </p:nvSpPr>
        <p:spPr>
          <a:xfrm>
            <a:off x="-26988" y="457201"/>
            <a:ext cx="5584825" cy="914400"/>
          </a:xfrm>
        </p:spPr>
        <p:txBody>
          <a:bodyPr/>
          <a:lstStyle/>
          <a:p>
            <a:r>
              <a:rPr lang="en-US" altLang="en-US" sz="2400" dirty="0">
                <a:solidFill>
                  <a:srgbClr val="0070C0"/>
                </a:solidFill>
              </a:rPr>
              <a:t>Seneca Falls, 1848</a:t>
            </a:r>
          </a:p>
          <a:p>
            <a:r>
              <a:rPr lang="en-US" altLang="en-US" sz="2400" dirty="0">
                <a:solidFill>
                  <a:srgbClr val="0070C0"/>
                </a:solidFill>
              </a:rPr>
              <a:t>Declaration of Sentiments</a:t>
            </a:r>
          </a:p>
        </p:txBody>
      </p:sp>
      <p:pic>
        <p:nvPicPr>
          <p:cNvPr id="53252" name="Picture 4">
            <a:extLst>
              <a:ext uri="{FF2B5EF4-FFF2-40B4-BE49-F238E27FC236}">
                <a16:creationId xmlns:a16="http://schemas.microsoft.com/office/drawing/2014/main" id="{CB3033E7-CD6F-A78F-7FF6-A1ACC0A338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990600"/>
            <a:ext cx="3200400" cy="451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Picture 5">
            <a:extLst>
              <a:ext uri="{FF2B5EF4-FFF2-40B4-BE49-F238E27FC236}">
                <a16:creationId xmlns:a16="http://schemas.microsoft.com/office/drawing/2014/main" id="{A0B6EF5A-A8EF-1918-2267-CDAE8A5CC2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2463" y="944563"/>
            <a:ext cx="3317875" cy="248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4" name="Picture 6">
            <a:extLst>
              <a:ext uri="{FF2B5EF4-FFF2-40B4-BE49-F238E27FC236}">
                <a16:creationId xmlns:a16="http://schemas.microsoft.com/office/drawing/2014/main" id="{DDCB9F9D-F112-6B78-2BB4-C3F18B8075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4525" y="3398838"/>
            <a:ext cx="3248025" cy="254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a:extLst>
              <a:ext uri="{FF2B5EF4-FFF2-40B4-BE49-F238E27FC236}">
                <a16:creationId xmlns:a16="http://schemas.microsoft.com/office/drawing/2014/main" id="{1D8FE1CC-3657-EA70-E463-3E2FF27B9A26}"/>
              </a:ext>
            </a:extLst>
          </p:cNvPr>
          <p:cNvCxnSpPr>
            <a:cxnSpLocks noChangeShapeType="1"/>
          </p:cNvCxnSpPr>
          <p:nvPr/>
        </p:nvCxnSpPr>
        <p:spPr bwMode="auto">
          <a:xfrm>
            <a:off x="6629400" y="5029200"/>
            <a:ext cx="533400" cy="0"/>
          </a:xfrm>
          <a:prstGeom prst="line">
            <a:avLst/>
          </a:prstGeom>
          <a:noFill/>
          <a:ln w="31750" algn="ctr">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9400" name="Picture 8">
            <a:extLst>
              <a:ext uri="{FF2B5EF4-FFF2-40B4-BE49-F238E27FC236}">
                <a16:creationId xmlns:a16="http://schemas.microsoft.com/office/drawing/2014/main" id="{3938FB27-81C6-A7C4-1978-10F25CF69A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3563" y="5762625"/>
            <a:ext cx="349567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BFEB48B7-3465-66BD-7AF8-31EC207B2E79}"/>
              </a:ext>
            </a:extLst>
          </p:cNvPr>
          <p:cNvSpPr txBox="1"/>
          <p:nvPr/>
        </p:nvSpPr>
        <p:spPr>
          <a:xfrm>
            <a:off x="22411" y="1394013"/>
            <a:ext cx="4628028" cy="4154984"/>
          </a:xfrm>
          <a:prstGeom prst="rect">
            <a:avLst/>
          </a:prstGeom>
          <a:noFill/>
        </p:spPr>
        <p:txBody>
          <a:bodyPr wrap="square">
            <a:spAutoFit/>
          </a:bodyPr>
          <a:lstStyle/>
          <a:p>
            <a:r>
              <a:rPr lang="en-US" dirty="0"/>
              <a:t>Elizabeth Cady Stanton wrote the Declaration of Sentiments to dramatize the denied citizenship claims of elite women during a period when the early republic’s founding documents privileged white propertied males. The document has long been recognized for the sharp critique she made of gender inequality in the U.S. </a:t>
            </a:r>
          </a:p>
        </p:txBody>
      </p:sp>
      <p:sp>
        <p:nvSpPr>
          <p:cNvPr id="6" name="TextBox 5">
            <a:extLst>
              <a:ext uri="{FF2B5EF4-FFF2-40B4-BE49-F238E27FC236}">
                <a16:creationId xmlns:a16="http://schemas.microsoft.com/office/drawing/2014/main" id="{C42A23DA-6B29-924F-1598-4BB71764B7B9}"/>
              </a:ext>
            </a:extLst>
          </p:cNvPr>
          <p:cNvSpPr txBox="1"/>
          <p:nvPr/>
        </p:nvSpPr>
        <p:spPr>
          <a:xfrm>
            <a:off x="17929" y="6273611"/>
            <a:ext cx="5486400" cy="553998"/>
          </a:xfrm>
          <a:prstGeom prst="rect">
            <a:avLst/>
          </a:prstGeom>
          <a:noFill/>
        </p:spPr>
        <p:txBody>
          <a:bodyPr wrap="square">
            <a:spAutoFit/>
          </a:bodyPr>
          <a:lstStyle/>
          <a:p>
            <a:r>
              <a:rPr lang="en-US" sz="1000" dirty="0">
                <a:hlinkClick r:id="rId6"/>
              </a:rPr>
              <a:t>https://www.nps.gov/articles/declaration-of-sentiments.htm#:~:text=Elizabeth%20Cady%20Stanton%20wrote%20the,gender%20inequality%20in%20the%20U.S.</a:t>
            </a:r>
            <a:endParaRPr lang="en-US" sz="1000" dirty="0"/>
          </a:p>
        </p:txBody>
      </p:sp>
      <p:pic>
        <p:nvPicPr>
          <p:cNvPr id="7" name="Picture 6">
            <a:extLst>
              <a:ext uri="{FF2B5EF4-FFF2-40B4-BE49-F238E27FC236}">
                <a16:creationId xmlns:a16="http://schemas.microsoft.com/office/drawing/2014/main" id="{BD85ABB6-FDD0-C92B-01FE-1B021F3B1BCF}"/>
              </a:ext>
            </a:extLst>
          </p:cNvPr>
          <p:cNvPicPr>
            <a:picLocks noChangeAspect="1"/>
          </p:cNvPicPr>
          <p:nvPr/>
        </p:nvPicPr>
        <p:blipFill>
          <a:blip r:embed="rId7"/>
          <a:stretch>
            <a:fillRect/>
          </a:stretch>
        </p:blipFill>
        <p:spPr>
          <a:xfrm>
            <a:off x="685800" y="2096215"/>
            <a:ext cx="7620000" cy="3810000"/>
          </a:xfrm>
          <a:prstGeom prst="rect">
            <a:avLst/>
          </a:prstGeom>
        </p:spPr>
      </p:pic>
    </p:spTree>
    <p:extLst>
      <p:ext uri="{BB962C8B-B14F-4D97-AF65-F5344CB8AC3E}">
        <p14:creationId xmlns:p14="http://schemas.microsoft.com/office/powerpoint/2010/main" val="37218357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3250"/>
                                        </p:tgtEl>
                                        <p:attrNameLst>
                                          <p:attrName>style.visibility</p:attrName>
                                        </p:attrNameLst>
                                      </p:cBhvr>
                                      <p:to>
                                        <p:strVal val="visible"/>
                                      </p:to>
                                    </p:set>
                                    <p:anim calcmode="lin" valueType="num">
                                      <p:cBhvr additive="base">
                                        <p:cTn id="7" dur="500" fill="hold"/>
                                        <p:tgtEl>
                                          <p:spTgt spid="53250"/>
                                        </p:tgtEl>
                                        <p:attrNameLst>
                                          <p:attrName>ppt_x</p:attrName>
                                        </p:attrNameLst>
                                      </p:cBhvr>
                                      <p:tavLst>
                                        <p:tav tm="0">
                                          <p:val>
                                            <p:strVal val="0-#ppt_w/2"/>
                                          </p:val>
                                        </p:tav>
                                        <p:tav tm="100000">
                                          <p:val>
                                            <p:strVal val="#ppt_x"/>
                                          </p:val>
                                        </p:tav>
                                      </p:tavLst>
                                    </p:anim>
                                    <p:anim calcmode="lin" valueType="num">
                                      <p:cBhvr additive="base">
                                        <p:cTn id="8" dur="500" fill="hold"/>
                                        <p:tgtEl>
                                          <p:spTgt spid="5325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8" fill="hold" nodeType="afterEffect">
                                  <p:stCondLst>
                                    <p:cond delay="0"/>
                                  </p:stCondLst>
                                  <p:childTnLst>
                                    <p:set>
                                      <p:cBhvr>
                                        <p:cTn id="11" dur="1" fill="hold">
                                          <p:stCondLst>
                                            <p:cond delay="0"/>
                                          </p:stCondLst>
                                        </p:cTn>
                                        <p:tgtEl>
                                          <p:spTgt spid="53251">
                                            <p:txEl>
                                              <p:pRg st="0" end="0"/>
                                            </p:txEl>
                                          </p:spTgt>
                                        </p:tgtEl>
                                        <p:attrNameLst>
                                          <p:attrName>style.visibility</p:attrName>
                                        </p:attrNameLst>
                                      </p:cBhvr>
                                      <p:to>
                                        <p:strVal val="visible"/>
                                      </p:to>
                                    </p:set>
                                    <p:animEffect transition="in" filter="wipe(left)">
                                      <p:cBhvr>
                                        <p:cTn id="12" dur="2000"/>
                                        <p:tgtEl>
                                          <p:spTgt spid="53251">
                                            <p:txEl>
                                              <p:pRg st="0" end="0"/>
                                            </p:txEl>
                                          </p:spTgt>
                                        </p:tgtEl>
                                      </p:cBhvr>
                                    </p:animEffect>
                                  </p:childTnLst>
                                </p:cTn>
                              </p:par>
                            </p:childTnLst>
                          </p:cTn>
                        </p:par>
                        <p:par>
                          <p:cTn id="13" fill="hold">
                            <p:stCondLst>
                              <p:cond delay="2500"/>
                            </p:stCondLst>
                            <p:childTnLst>
                              <p:par>
                                <p:cTn id="14" presetID="22" presetClass="entr" presetSubtype="8" fill="hold" nodeType="afterEffect">
                                  <p:stCondLst>
                                    <p:cond delay="0"/>
                                  </p:stCondLst>
                                  <p:childTnLst>
                                    <p:set>
                                      <p:cBhvr>
                                        <p:cTn id="15" dur="1" fill="hold">
                                          <p:stCondLst>
                                            <p:cond delay="0"/>
                                          </p:stCondLst>
                                        </p:cTn>
                                        <p:tgtEl>
                                          <p:spTgt spid="53251">
                                            <p:txEl>
                                              <p:pRg st="1" end="1"/>
                                            </p:txEl>
                                          </p:spTgt>
                                        </p:tgtEl>
                                        <p:attrNameLst>
                                          <p:attrName>style.visibility</p:attrName>
                                        </p:attrNameLst>
                                      </p:cBhvr>
                                      <p:to>
                                        <p:strVal val="visible"/>
                                      </p:to>
                                    </p:set>
                                    <p:animEffect transition="in" filter="wipe(left)">
                                      <p:cBhvr>
                                        <p:cTn id="16" dur="2000"/>
                                        <p:tgtEl>
                                          <p:spTgt spid="53251">
                                            <p:txEl>
                                              <p:pRg st="1" end="1"/>
                                            </p:txEl>
                                          </p:spTgt>
                                        </p:tgtEl>
                                      </p:cBhvr>
                                    </p:animEffect>
                                  </p:childTnLst>
                                </p:cTn>
                              </p:par>
                              <p:par>
                                <p:cTn id="17" presetID="31" presetClass="entr" presetSubtype="0" fill="hold" nodeType="withEffect">
                                  <p:stCondLst>
                                    <p:cond delay="0"/>
                                  </p:stCondLst>
                                  <p:childTnLst>
                                    <p:set>
                                      <p:cBhvr>
                                        <p:cTn id="18" dur="1" fill="hold">
                                          <p:stCondLst>
                                            <p:cond delay="0"/>
                                          </p:stCondLst>
                                        </p:cTn>
                                        <p:tgtEl>
                                          <p:spTgt spid="53252"/>
                                        </p:tgtEl>
                                        <p:attrNameLst>
                                          <p:attrName>style.visibility</p:attrName>
                                        </p:attrNameLst>
                                      </p:cBhvr>
                                      <p:to>
                                        <p:strVal val="visible"/>
                                      </p:to>
                                    </p:set>
                                    <p:anim calcmode="lin" valueType="num">
                                      <p:cBhvr>
                                        <p:cTn id="19" dur="1000" fill="hold"/>
                                        <p:tgtEl>
                                          <p:spTgt spid="53252"/>
                                        </p:tgtEl>
                                        <p:attrNameLst>
                                          <p:attrName>ppt_w</p:attrName>
                                        </p:attrNameLst>
                                      </p:cBhvr>
                                      <p:tavLst>
                                        <p:tav tm="0">
                                          <p:val>
                                            <p:fltVal val="0"/>
                                          </p:val>
                                        </p:tav>
                                        <p:tav tm="100000">
                                          <p:val>
                                            <p:strVal val="#ppt_w"/>
                                          </p:val>
                                        </p:tav>
                                      </p:tavLst>
                                    </p:anim>
                                    <p:anim calcmode="lin" valueType="num">
                                      <p:cBhvr>
                                        <p:cTn id="20" dur="1000" fill="hold"/>
                                        <p:tgtEl>
                                          <p:spTgt spid="53252"/>
                                        </p:tgtEl>
                                        <p:attrNameLst>
                                          <p:attrName>ppt_h</p:attrName>
                                        </p:attrNameLst>
                                      </p:cBhvr>
                                      <p:tavLst>
                                        <p:tav tm="0">
                                          <p:val>
                                            <p:fltVal val="0"/>
                                          </p:val>
                                        </p:tav>
                                        <p:tav tm="100000">
                                          <p:val>
                                            <p:strVal val="#ppt_h"/>
                                          </p:val>
                                        </p:tav>
                                      </p:tavLst>
                                    </p:anim>
                                    <p:anim calcmode="lin" valueType="num">
                                      <p:cBhvr>
                                        <p:cTn id="21" dur="1000" fill="hold"/>
                                        <p:tgtEl>
                                          <p:spTgt spid="53252"/>
                                        </p:tgtEl>
                                        <p:attrNameLst>
                                          <p:attrName>style.rotation</p:attrName>
                                        </p:attrNameLst>
                                      </p:cBhvr>
                                      <p:tavLst>
                                        <p:tav tm="0">
                                          <p:val>
                                            <p:fltVal val="90"/>
                                          </p:val>
                                        </p:tav>
                                        <p:tav tm="100000">
                                          <p:val>
                                            <p:fltVal val="0"/>
                                          </p:val>
                                        </p:tav>
                                      </p:tavLst>
                                    </p:anim>
                                    <p:animEffect transition="in" filter="fade">
                                      <p:cBhvr>
                                        <p:cTn id="22" dur="1000"/>
                                        <p:tgtEl>
                                          <p:spTgt spid="53252"/>
                                        </p:tgtEl>
                                      </p:cBhvr>
                                    </p:animEffect>
                                  </p:childTnLst>
                                </p:cTn>
                              </p:par>
                              <p:par>
                                <p:cTn id="23" presetID="6" presetClass="entr" presetSubtype="32" fill="hold" nodeType="withEffect">
                                  <p:stCondLst>
                                    <p:cond delay="2000"/>
                                  </p:stCondLst>
                                  <p:childTnLst>
                                    <p:set>
                                      <p:cBhvr>
                                        <p:cTn id="24" dur="1" fill="hold">
                                          <p:stCondLst>
                                            <p:cond delay="0"/>
                                          </p:stCondLst>
                                        </p:cTn>
                                        <p:tgtEl>
                                          <p:spTgt spid="53253"/>
                                        </p:tgtEl>
                                        <p:attrNameLst>
                                          <p:attrName>style.visibility</p:attrName>
                                        </p:attrNameLst>
                                      </p:cBhvr>
                                      <p:to>
                                        <p:strVal val="visible"/>
                                      </p:to>
                                    </p:set>
                                    <p:animEffect transition="in" filter="circle(out)">
                                      <p:cBhvr>
                                        <p:cTn id="25" dur="2000"/>
                                        <p:tgtEl>
                                          <p:spTgt spid="53253"/>
                                        </p:tgtEl>
                                      </p:cBhvr>
                                    </p:animEffect>
                                  </p:childTnLst>
                                </p:cTn>
                              </p:par>
                            </p:childTnLst>
                          </p:cTn>
                        </p:par>
                        <p:par>
                          <p:cTn id="26" fill="hold" nodeType="afterGroup">
                            <p:stCondLst>
                              <p:cond delay="6500"/>
                            </p:stCondLst>
                            <p:childTnLst>
                              <p:par>
                                <p:cTn id="27" presetID="8" presetClass="entr" presetSubtype="32" fill="hold" nodeType="afterEffect">
                                  <p:stCondLst>
                                    <p:cond delay="1000"/>
                                  </p:stCondLst>
                                  <p:childTnLst>
                                    <p:set>
                                      <p:cBhvr>
                                        <p:cTn id="28" dur="1" fill="hold">
                                          <p:stCondLst>
                                            <p:cond delay="0"/>
                                          </p:stCondLst>
                                        </p:cTn>
                                        <p:tgtEl>
                                          <p:spTgt spid="53254"/>
                                        </p:tgtEl>
                                        <p:attrNameLst>
                                          <p:attrName>style.visibility</p:attrName>
                                        </p:attrNameLst>
                                      </p:cBhvr>
                                      <p:to>
                                        <p:strVal val="visible"/>
                                      </p:to>
                                    </p:set>
                                    <p:animEffect transition="in" filter="diamond(out)">
                                      <p:cBhvr>
                                        <p:cTn id="29" dur="2000"/>
                                        <p:tgtEl>
                                          <p:spTgt spid="53254"/>
                                        </p:tgtEl>
                                      </p:cBhvr>
                                    </p:animEffect>
                                  </p:childTnLst>
                                </p:cTn>
                              </p:par>
                              <p:par>
                                <p:cTn id="30" presetID="1" presetClass="entr" presetSubtype="0" fill="hold" nodeType="withEffect">
                                  <p:stCondLst>
                                    <p:cond delay="1000"/>
                                  </p:stCondLst>
                                  <p:childTnLst>
                                    <p:set>
                                      <p:cBhvr>
                                        <p:cTn id="31" dur="1" fill="hold">
                                          <p:stCondLst>
                                            <p:cond delay="0"/>
                                          </p:stCondLst>
                                        </p:cTn>
                                        <p:tgtEl>
                                          <p:spTgt spid="3"/>
                                        </p:tgtEl>
                                        <p:attrNameLst>
                                          <p:attrName>style.visibility</p:attrName>
                                        </p:attrNameLst>
                                      </p:cBhvr>
                                      <p:to>
                                        <p:strVal val="visible"/>
                                      </p:to>
                                    </p:set>
                                  </p:childTnLst>
                                </p:cTn>
                              </p:par>
                            </p:childTnLst>
                          </p:cTn>
                        </p:par>
                        <p:par>
                          <p:cTn id="32" fill="hold" nodeType="afterGroup">
                            <p:stCondLst>
                              <p:cond delay="9500"/>
                            </p:stCondLst>
                            <p:childTnLst>
                              <p:par>
                                <p:cTn id="33" presetID="31" presetClass="entr" presetSubtype="0" fill="hold" nodeType="afterEffect">
                                  <p:stCondLst>
                                    <p:cond delay="0"/>
                                  </p:stCondLst>
                                  <p:childTnLst>
                                    <p:set>
                                      <p:cBhvr>
                                        <p:cTn id="34" dur="1" fill="hold">
                                          <p:stCondLst>
                                            <p:cond delay="0"/>
                                          </p:stCondLst>
                                        </p:cTn>
                                        <p:tgtEl>
                                          <p:spTgt spid="59400"/>
                                        </p:tgtEl>
                                        <p:attrNameLst>
                                          <p:attrName>style.visibility</p:attrName>
                                        </p:attrNameLst>
                                      </p:cBhvr>
                                      <p:to>
                                        <p:strVal val="visible"/>
                                      </p:to>
                                    </p:set>
                                    <p:anim calcmode="lin" valueType="num">
                                      <p:cBhvr>
                                        <p:cTn id="35" dur="1000" fill="hold"/>
                                        <p:tgtEl>
                                          <p:spTgt spid="59400"/>
                                        </p:tgtEl>
                                        <p:attrNameLst>
                                          <p:attrName>ppt_w</p:attrName>
                                        </p:attrNameLst>
                                      </p:cBhvr>
                                      <p:tavLst>
                                        <p:tav tm="0">
                                          <p:val>
                                            <p:fltVal val="0"/>
                                          </p:val>
                                        </p:tav>
                                        <p:tav tm="100000">
                                          <p:val>
                                            <p:strVal val="#ppt_w"/>
                                          </p:val>
                                        </p:tav>
                                      </p:tavLst>
                                    </p:anim>
                                    <p:anim calcmode="lin" valueType="num">
                                      <p:cBhvr>
                                        <p:cTn id="36" dur="1000" fill="hold"/>
                                        <p:tgtEl>
                                          <p:spTgt spid="59400"/>
                                        </p:tgtEl>
                                        <p:attrNameLst>
                                          <p:attrName>ppt_h</p:attrName>
                                        </p:attrNameLst>
                                      </p:cBhvr>
                                      <p:tavLst>
                                        <p:tav tm="0">
                                          <p:val>
                                            <p:fltVal val="0"/>
                                          </p:val>
                                        </p:tav>
                                        <p:tav tm="100000">
                                          <p:val>
                                            <p:strVal val="#ppt_h"/>
                                          </p:val>
                                        </p:tav>
                                      </p:tavLst>
                                    </p:anim>
                                    <p:anim calcmode="lin" valueType="num">
                                      <p:cBhvr>
                                        <p:cTn id="37" dur="1000" fill="hold"/>
                                        <p:tgtEl>
                                          <p:spTgt spid="59400"/>
                                        </p:tgtEl>
                                        <p:attrNameLst>
                                          <p:attrName>style.rotation</p:attrName>
                                        </p:attrNameLst>
                                      </p:cBhvr>
                                      <p:tavLst>
                                        <p:tav tm="0">
                                          <p:val>
                                            <p:fltVal val="90"/>
                                          </p:val>
                                        </p:tav>
                                        <p:tav tm="100000">
                                          <p:val>
                                            <p:fltVal val="0"/>
                                          </p:val>
                                        </p:tav>
                                      </p:tavLst>
                                    </p:anim>
                                    <p:animEffect transition="in" filter="fade">
                                      <p:cBhvr>
                                        <p:cTn id="38" dur="1000"/>
                                        <p:tgtEl>
                                          <p:spTgt spid="59400"/>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1000"/>
                                        <p:tgtEl>
                                          <p:spTgt spid="7"/>
                                        </p:tgtEl>
                                      </p:cBhvr>
                                    </p:animEffect>
                                    <p:anim calcmode="lin" valueType="num">
                                      <p:cBhvr>
                                        <p:cTn id="44" dur="1000" fill="hold"/>
                                        <p:tgtEl>
                                          <p:spTgt spid="7"/>
                                        </p:tgtEl>
                                        <p:attrNameLst>
                                          <p:attrName>ppt_x</p:attrName>
                                        </p:attrNameLst>
                                      </p:cBhvr>
                                      <p:tavLst>
                                        <p:tav tm="0">
                                          <p:val>
                                            <p:strVal val="#ppt_x"/>
                                          </p:val>
                                        </p:tav>
                                        <p:tav tm="100000">
                                          <p:val>
                                            <p:strVal val="#ppt_x"/>
                                          </p:val>
                                        </p:tav>
                                      </p:tavLst>
                                    </p:anim>
                                    <p:anim calcmode="lin" valueType="num">
                                      <p:cBhvr>
                                        <p:cTn id="4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0"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71869-4C48-91C1-9F88-B9777894AD7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0002569-0B4F-932C-9FE9-0C57301955F1}"/>
              </a:ext>
            </a:extLst>
          </p:cNvPr>
          <p:cNvSpPr>
            <a:spLocks noGrp="1"/>
          </p:cNvSpPr>
          <p:nvPr>
            <p:ph idx="1"/>
          </p:nvPr>
        </p:nvSpPr>
        <p:spPr/>
        <p:txBody>
          <a:bodyPr/>
          <a:lstStyle/>
          <a:p>
            <a:endParaRPr lang="en-US"/>
          </a:p>
        </p:txBody>
      </p:sp>
      <p:pic>
        <p:nvPicPr>
          <p:cNvPr id="1026" name="Picture 2" descr="Elizabeth Cady Stanton, Declaration of Sentiments, Seneca Falls, 1848 •  What is a Vote Worth?">
            <a:extLst>
              <a:ext uri="{FF2B5EF4-FFF2-40B4-BE49-F238E27FC236}">
                <a16:creationId xmlns:a16="http://schemas.microsoft.com/office/drawing/2014/main" id="{B299CD74-6955-398A-60EC-AFCD99B78F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8839200" cy="66294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C681A18-C793-68D4-B56C-63719883D737}"/>
              </a:ext>
            </a:extLst>
          </p:cNvPr>
          <p:cNvSpPr txBox="1"/>
          <p:nvPr/>
        </p:nvSpPr>
        <p:spPr>
          <a:xfrm>
            <a:off x="1371600" y="304800"/>
            <a:ext cx="4572000" cy="461665"/>
          </a:xfrm>
          <a:prstGeom prst="rect">
            <a:avLst/>
          </a:prstGeom>
          <a:noFill/>
        </p:spPr>
        <p:txBody>
          <a:bodyPr wrap="square">
            <a:spAutoFit/>
          </a:bodyPr>
          <a:lstStyle/>
          <a:p>
            <a:r>
              <a:rPr lang="en-US" altLang="en-US" sz="2400" b="1" dirty="0"/>
              <a:t>Seneca Falls, 1848</a:t>
            </a:r>
          </a:p>
        </p:txBody>
      </p:sp>
    </p:spTree>
    <p:extLst>
      <p:ext uri="{BB962C8B-B14F-4D97-AF65-F5344CB8AC3E}">
        <p14:creationId xmlns:p14="http://schemas.microsoft.com/office/powerpoint/2010/main" val="319177419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439447-3B6E-3C3A-8E7C-240AB8FD16AE}"/>
              </a:ext>
            </a:extLst>
          </p:cNvPr>
          <p:cNvSpPr>
            <a:spLocks noGrp="1"/>
          </p:cNvSpPr>
          <p:nvPr>
            <p:ph idx="1"/>
          </p:nvPr>
        </p:nvSpPr>
        <p:spPr>
          <a:xfrm>
            <a:off x="108664" y="363190"/>
            <a:ext cx="4114800" cy="4525963"/>
          </a:xfrm>
        </p:spPr>
        <p:txBody>
          <a:bodyPr/>
          <a:lstStyle/>
          <a:p>
            <a:r>
              <a:rPr lang="en-US" sz="2400" b="1" dirty="0"/>
              <a:t>Women’s suffrage movement and the abolitionist movement were closely linked.</a:t>
            </a:r>
          </a:p>
          <a:p>
            <a:r>
              <a:rPr lang="en-US" sz="2400" b="1" dirty="0"/>
              <a:t>But because of the events that led up to the Civil War, the women’s suffrage movement was put on the back burner- given less priority.  This will change by 1920.</a:t>
            </a:r>
          </a:p>
        </p:txBody>
      </p:sp>
      <p:pic>
        <p:nvPicPr>
          <p:cNvPr id="4" name="Picture 3">
            <a:extLst>
              <a:ext uri="{FF2B5EF4-FFF2-40B4-BE49-F238E27FC236}">
                <a16:creationId xmlns:a16="http://schemas.microsoft.com/office/drawing/2014/main" id="{73A87A10-5282-39B7-77B9-95F7DC2032AD}"/>
              </a:ext>
            </a:extLst>
          </p:cNvPr>
          <p:cNvPicPr>
            <a:picLocks noChangeAspect="1"/>
          </p:cNvPicPr>
          <p:nvPr/>
        </p:nvPicPr>
        <p:blipFill>
          <a:blip r:embed="rId2"/>
          <a:stretch>
            <a:fillRect/>
          </a:stretch>
        </p:blipFill>
        <p:spPr>
          <a:xfrm>
            <a:off x="4310936" y="381000"/>
            <a:ext cx="4724400" cy="2362200"/>
          </a:xfrm>
          <a:prstGeom prst="rect">
            <a:avLst/>
          </a:prstGeom>
        </p:spPr>
      </p:pic>
      <p:pic>
        <p:nvPicPr>
          <p:cNvPr id="5" name="Picture 4">
            <a:extLst>
              <a:ext uri="{FF2B5EF4-FFF2-40B4-BE49-F238E27FC236}">
                <a16:creationId xmlns:a16="http://schemas.microsoft.com/office/drawing/2014/main" id="{6D50FF60-1378-4169-3FE4-8F0D344838AA}"/>
              </a:ext>
            </a:extLst>
          </p:cNvPr>
          <p:cNvPicPr>
            <a:picLocks noChangeAspect="1"/>
          </p:cNvPicPr>
          <p:nvPr/>
        </p:nvPicPr>
        <p:blipFill>
          <a:blip r:embed="rId3"/>
          <a:stretch>
            <a:fillRect/>
          </a:stretch>
        </p:blipFill>
        <p:spPr>
          <a:xfrm>
            <a:off x="4655296" y="3396987"/>
            <a:ext cx="4364710" cy="2900109"/>
          </a:xfrm>
          <a:prstGeom prst="rect">
            <a:avLst/>
          </a:prstGeom>
        </p:spPr>
      </p:pic>
      <p:sp>
        <p:nvSpPr>
          <p:cNvPr id="6" name="TextBox 5">
            <a:extLst>
              <a:ext uri="{FF2B5EF4-FFF2-40B4-BE49-F238E27FC236}">
                <a16:creationId xmlns:a16="http://schemas.microsoft.com/office/drawing/2014/main" id="{E485F43A-AA82-F07C-CF7E-47E25677CA66}"/>
              </a:ext>
            </a:extLst>
          </p:cNvPr>
          <p:cNvSpPr txBox="1"/>
          <p:nvPr/>
        </p:nvSpPr>
        <p:spPr>
          <a:xfrm>
            <a:off x="-2136" y="4889153"/>
            <a:ext cx="4724400" cy="1200329"/>
          </a:xfrm>
          <a:prstGeom prst="rect">
            <a:avLst/>
          </a:prstGeom>
          <a:noFill/>
        </p:spPr>
        <p:txBody>
          <a:bodyPr wrap="square" rtlCol="0">
            <a:spAutoFit/>
          </a:bodyPr>
          <a:lstStyle/>
          <a:p>
            <a:r>
              <a:rPr lang="en-US" b="1" dirty="0"/>
              <a:t>Did you know that Fredrick Douglas was present at Seneca Falls Convention?</a:t>
            </a:r>
          </a:p>
        </p:txBody>
      </p:sp>
    </p:spTree>
    <p:extLst>
      <p:ext uri="{BB962C8B-B14F-4D97-AF65-F5344CB8AC3E}">
        <p14:creationId xmlns:p14="http://schemas.microsoft.com/office/powerpoint/2010/main" val="157541916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a:extLst>
              <a:ext uri="{FF2B5EF4-FFF2-40B4-BE49-F238E27FC236}">
                <a16:creationId xmlns:a16="http://schemas.microsoft.com/office/drawing/2014/main" id="{71CDA74C-F74E-F194-8B5A-D1285611F35D}"/>
              </a:ext>
            </a:extLst>
          </p:cNvPr>
          <p:cNvSpPr>
            <a:spLocks noGrp="1" noChangeArrowheads="1"/>
          </p:cNvSpPr>
          <p:nvPr>
            <p:ph type="title"/>
          </p:nvPr>
        </p:nvSpPr>
        <p:spPr>
          <a:xfrm>
            <a:off x="457200" y="152400"/>
            <a:ext cx="8229600" cy="868363"/>
          </a:xfrm>
        </p:spPr>
        <p:txBody>
          <a:bodyPr/>
          <a:lstStyle/>
          <a:p>
            <a:r>
              <a:rPr lang="en-US" altLang="en-US"/>
              <a:t>Women’s Suffrage Movement</a:t>
            </a:r>
          </a:p>
        </p:txBody>
      </p:sp>
      <p:sp>
        <p:nvSpPr>
          <p:cNvPr id="55299" name="Content Placeholder 2">
            <a:extLst>
              <a:ext uri="{FF2B5EF4-FFF2-40B4-BE49-F238E27FC236}">
                <a16:creationId xmlns:a16="http://schemas.microsoft.com/office/drawing/2014/main" id="{52DF0089-B893-F35A-420F-F183ADA14721}"/>
              </a:ext>
            </a:extLst>
          </p:cNvPr>
          <p:cNvSpPr>
            <a:spLocks noGrp="1" noChangeArrowheads="1"/>
          </p:cNvSpPr>
          <p:nvPr>
            <p:ph idx="1"/>
          </p:nvPr>
        </p:nvSpPr>
        <p:spPr>
          <a:xfrm>
            <a:off x="0" y="1143000"/>
            <a:ext cx="5791200" cy="5640388"/>
          </a:xfrm>
        </p:spPr>
        <p:txBody>
          <a:bodyPr/>
          <a:lstStyle/>
          <a:p>
            <a:r>
              <a:rPr lang="en-US" altLang="en-US" sz="2800"/>
              <a:t>But, Susan was unable to succeed in introducing a constitutional amendment requiring all states to give women suffrage.</a:t>
            </a:r>
          </a:p>
          <a:p>
            <a:r>
              <a:rPr lang="en-US" altLang="en-US" sz="2800"/>
              <a:t>By 1890 several women’s suffrage groups joined together to form the National American Women Suffrage Assn.</a:t>
            </a:r>
          </a:p>
          <a:p>
            <a:r>
              <a:rPr lang="en-US" altLang="en-US" sz="2800"/>
              <a:t>This group was led by reformers:</a:t>
            </a:r>
          </a:p>
          <a:p>
            <a:pPr lvl="1"/>
            <a:r>
              <a:rPr lang="en-US" altLang="en-US" sz="2400" b="1">
                <a:solidFill>
                  <a:srgbClr val="0070C0"/>
                </a:solidFill>
              </a:rPr>
              <a:t>Susan B. Anthony</a:t>
            </a:r>
          </a:p>
          <a:p>
            <a:pPr lvl="1"/>
            <a:r>
              <a:rPr lang="en-US" altLang="en-US" sz="2400" b="1">
                <a:solidFill>
                  <a:srgbClr val="0070C0"/>
                </a:solidFill>
              </a:rPr>
              <a:t>Elizabeth Cady Stanton</a:t>
            </a:r>
            <a:endParaRPr lang="en-US" altLang="en-US"/>
          </a:p>
        </p:txBody>
      </p:sp>
      <p:pic>
        <p:nvPicPr>
          <p:cNvPr id="55300" name="Picture 7">
            <a:extLst>
              <a:ext uri="{FF2B5EF4-FFF2-40B4-BE49-F238E27FC236}">
                <a16:creationId xmlns:a16="http://schemas.microsoft.com/office/drawing/2014/main" id="{64DE1CC7-B523-8F35-A9F1-202E0CF366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3895725"/>
            <a:ext cx="2060575" cy="2895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7" descr="Suffrage opposed">
            <a:extLst>
              <a:ext uri="{FF2B5EF4-FFF2-40B4-BE49-F238E27FC236}">
                <a16:creationId xmlns:a16="http://schemas.microsoft.com/office/drawing/2014/main" id="{790F6BA6-BA37-FFE1-35DD-F7E8391554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044575"/>
            <a:ext cx="3352800" cy="268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Callout 1">
            <a:extLst>
              <a:ext uri="{FF2B5EF4-FFF2-40B4-BE49-F238E27FC236}">
                <a16:creationId xmlns:a16="http://schemas.microsoft.com/office/drawing/2014/main" id="{BFA15854-691D-AA3C-79D3-2ED5C596E364}"/>
              </a:ext>
            </a:extLst>
          </p:cNvPr>
          <p:cNvSpPr>
            <a:spLocks noChangeArrowheads="1"/>
          </p:cNvSpPr>
          <p:nvPr/>
        </p:nvSpPr>
        <p:spPr bwMode="auto">
          <a:xfrm>
            <a:off x="7620000" y="2925763"/>
            <a:ext cx="1524000" cy="1722437"/>
          </a:xfrm>
          <a:prstGeom prst="wedgeEllipseCallout">
            <a:avLst>
              <a:gd name="adj1" fmla="val -34583"/>
              <a:gd name="adj2" fmla="val 86940"/>
            </a:avLst>
          </a:prstGeom>
          <a:solidFill>
            <a:schemeClr val="accent1"/>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en-US" sz="1800" b="1">
                <a:solidFill>
                  <a:srgbClr val="FF0000"/>
                </a:solidFill>
              </a:rPr>
              <a:t>But do  I have to vote for a man ?</a:t>
            </a:r>
          </a:p>
        </p:txBody>
      </p:sp>
      <p:sp>
        <p:nvSpPr>
          <p:cNvPr id="10" name="Oval Callout 9">
            <a:extLst>
              <a:ext uri="{FF2B5EF4-FFF2-40B4-BE49-F238E27FC236}">
                <a16:creationId xmlns:a16="http://schemas.microsoft.com/office/drawing/2014/main" id="{B4AED434-CDF4-4B4B-FC95-C6C978C177E8}"/>
              </a:ext>
            </a:extLst>
          </p:cNvPr>
          <p:cNvSpPr>
            <a:spLocks noChangeArrowheads="1"/>
          </p:cNvSpPr>
          <p:nvPr/>
        </p:nvSpPr>
        <p:spPr bwMode="auto">
          <a:xfrm>
            <a:off x="5410200" y="2925763"/>
            <a:ext cx="1524000" cy="1722437"/>
          </a:xfrm>
          <a:prstGeom prst="wedgeEllipseCallout">
            <a:avLst>
              <a:gd name="adj1" fmla="val 60417"/>
              <a:gd name="adj2" fmla="val 41787"/>
            </a:avLst>
          </a:prstGeom>
          <a:solidFill>
            <a:schemeClr val="accent1"/>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en-US" sz="1800" b="1">
                <a:solidFill>
                  <a:srgbClr val="FF0000"/>
                </a:solidFill>
              </a:rPr>
              <a:t>Look women will be able to vote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55298"/>
                                        </p:tgtEl>
                                        <p:attrNameLst>
                                          <p:attrName>style.visibility</p:attrName>
                                        </p:attrNameLst>
                                      </p:cBhvr>
                                      <p:to>
                                        <p:strVal val="visible"/>
                                      </p:to>
                                    </p:set>
                                    <p:anim calcmode="lin" valueType="num">
                                      <p:cBhvr additive="base">
                                        <p:cTn id="7" dur="500" fill="hold"/>
                                        <p:tgtEl>
                                          <p:spTgt spid="55298"/>
                                        </p:tgtEl>
                                        <p:attrNameLst>
                                          <p:attrName>ppt_x</p:attrName>
                                        </p:attrNameLst>
                                      </p:cBhvr>
                                      <p:tavLst>
                                        <p:tav tm="0">
                                          <p:val>
                                            <p:strVal val="1+#ppt_w/2"/>
                                          </p:val>
                                        </p:tav>
                                        <p:tav tm="100000">
                                          <p:val>
                                            <p:strVal val="#ppt_x"/>
                                          </p:val>
                                        </p:tav>
                                      </p:tavLst>
                                    </p:anim>
                                    <p:anim calcmode="lin" valueType="num">
                                      <p:cBhvr additive="base">
                                        <p:cTn id="8" dur="500" fill="hold"/>
                                        <p:tgtEl>
                                          <p:spTgt spid="55298"/>
                                        </p:tgtEl>
                                        <p:attrNameLst>
                                          <p:attrName>ppt_y</p:attrName>
                                        </p:attrNameLst>
                                      </p:cBhvr>
                                      <p:tavLst>
                                        <p:tav tm="0">
                                          <p:val>
                                            <p:strVal val="#ppt_y"/>
                                          </p:val>
                                        </p:tav>
                                        <p:tav tm="100000">
                                          <p:val>
                                            <p:strVal val="#ppt_y"/>
                                          </p:val>
                                        </p:tav>
                                      </p:tavLst>
                                    </p:anim>
                                  </p:childTnLst>
                                </p:cTn>
                              </p:par>
                              <p:par>
                                <p:cTn id="9" presetID="24"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to="" calcmode="lin" valueType="num">
                                      <p:cBhvr>
                                        <p:cTn id="11" dur="1" fill="hold"/>
                                        <p:tgtEl>
                                          <p:spTgt spid="6"/>
                                        </p:tgtEl>
                                        <p:attrNameLst>
                                          <p:attrName/>
                                        </p:attrNameLst>
                                      </p:cBhvr>
                                    </p:anim>
                                  </p:childTnLst>
                                </p:cTn>
                              </p:par>
                            </p:childTnLst>
                          </p:cTn>
                        </p:par>
                        <p:par>
                          <p:cTn id="12" fill="hold" nodeType="afterGroup">
                            <p:stCondLst>
                              <p:cond delay="500"/>
                            </p:stCondLst>
                            <p:childTnLst>
                              <p:par>
                                <p:cTn id="13" presetID="22" presetClass="entr" presetSubtype="8" fill="hold" nodeType="afterEffect">
                                  <p:stCondLst>
                                    <p:cond delay="0"/>
                                  </p:stCondLst>
                                  <p:childTnLst>
                                    <p:set>
                                      <p:cBhvr>
                                        <p:cTn id="14" dur="1" fill="hold">
                                          <p:stCondLst>
                                            <p:cond delay="0"/>
                                          </p:stCondLst>
                                        </p:cTn>
                                        <p:tgtEl>
                                          <p:spTgt spid="55299">
                                            <p:txEl>
                                              <p:pRg st="0" end="0"/>
                                            </p:txEl>
                                          </p:spTgt>
                                        </p:tgtEl>
                                        <p:attrNameLst>
                                          <p:attrName>style.visibility</p:attrName>
                                        </p:attrNameLst>
                                      </p:cBhvr>
                                      <p:to>
                                        <p:strVal val="visible"/>
                                      </p:to>
                                    </p:set>
                                    <p:animEffect transition="in" filter="wipe(left)">
                                      <p:cBhvr>
                                        <p:cTn id="15" dur="500"/>
                                        <p:tgtEl>
                                          <p:spTgt spid="55299">
                                            <p:txEl>
                                              <p:pRg st="0" end="0"/>
                                            </p:txEl>
                                          </p:spTgt>
                                        </p:tgtEl>
                                      </p:cBhvr>
                                    </p:animEffect>
                                  </p:childTnLst>
                                </p:cTn>
                              </p:par>
                            </p:childTnLst>
                          </p:cTn>
                        </p:par>
                        <p:par>
                          <p:cTn id="16" fill="hold" nodeType="afterGroup">
                            <p:stCondLst>
                              <p:cond delay="1000"/>
                            </p:stCondLst>
                            <p:childTnLst>
                              <p:par>
                                <p:cTn id="17" presetID="22" presetClass="entr" presetSubtype="8" fill="hold" nodeType="afterEffect">
                                  <p:stCondLst>
                                    <p:cond delay="1000"/>
                                  </p:stCondLst>
                                  <p:childTnLst>
                                    <p:set>
                                      <p:cBhvr>
                                        <p:cTn id="18" dur="1" fill="hold">
                                          <p:stCondLst>
                                            <p:cond delay="0"/>
                                          </p:stCondLst>
                                        </p:cTn>
                                        <p:tgtEl>
                                          <p:spTgt spid="55299">
                                            <p:txEl>
                                              <p:pRg st="1" end="1"/>
                                            </p:txEl>
                                          </p:spTgt>
                                        </p:tgtEl>
                                        <p:attrNameLst>
                                          <p:attrName>style.visibility</p:attrName>
                                        </p:attrNameLst>
                                      </p:cBhvr>
                                      <p:to>
                                        <p:strVal val="visible"/>
                                      </p:to>
                                    </p:set>
                                    <p:animEffect transition="in" filter="wipe(left)">
                                      <p:cBhvr>
                                        <p:cTn id="19" dur="2000"/>
                                        <p:tgtEl>
                                          <p:spTgt spid="55299">
                                            <p:txEl>
                                              <p:pRg st="1" end="1"/>
                                            </p:txEl>
                                          </p:spTgt>
                                        </p:tgtEl>
                                      </p:cBhvr>
                                    </p:animEffect>
                                  </p:childTnLst>
                                </p:cTn>
                              </p:par>
                            </p:childTnLst>
                          </p:cTn>
                        </p:par>
                        <p:par>
                          <p:cTn id="20" fill="hold" nodeType="afterGroup">
                            <p:stCondLst>
                              <p:cond delay="4000"/>
                            </p:stCondLst>
                            <p:childTnLst>
                              <p:par>
                                <p:cTn id="21" presetID="22" presetClass="entr" presetSubtype="8" fill="hold" nodeType="afterEffect">
                                  <p:stCondLst>
                                    <p:cond delay="1000"/>
                                  </p:stCondLst>
                                  <p:childTnLst>
                                    <p:set>
                                      <p:cBhvr>
                                        <p:cTn id="22" dur="1" fill="hold">
                                          <p:stCondLst>
                                            <p:cond delay="0"/>
                                          </p:stCondLst>
                                        </p:cTn>
                                        <p:tgtEl>
                                          <p:spTgt spid="55299">
                                            <p:txEl>
                                              <p:pRg st="2" end="2"/>
                                            </p:txEl>
                                          </p:spTgt>
                                        </p:tgtEl>
                                        <p:attrNameLst>
                                          <p:attrName>style.visibility</p:attrName>
                                        </p:attrNameLst>
                                      </p:cBhvr>
                                      <p:to>
                                        <p:strVal val="visible"/>
                                      </p:to>
                                    </p:set>
                                    <p:animEffect transition="in" filter="wipe(left)">
                                      <p:cBhvr>
                                        <p:cTn id="23" dur="2000"/>
                                        <p:tgtEl>
                                          <p:spTgt spid="55299">
                                            <p:txEl>
                                              <p:pRg st="2" end="2"/>
                                            </p:txEl>
                                          </p:spTgt>
                                        </p:tgtEl>
                                      </p:cBhvr>
                                    </p:animEffect>
                                  </p:childTnLst>
                                </p:cTn>
                              </p:par>
                              <p:par>
                                <p:cTn id="24" presetID="22" presetClass="entr" presetSubtype="1" fill="hold" nodeType="withEffect">
                                  <p:stCondLst>
                                    <p:cond delay="0"/>
                                  </p:stCondLst>
                                  <p:childTnLst>
                                    <p:set>
                                      <p:cBhvr>
                                        <p:cTn id="25" dur="1" fill="hold">
                                          <p:stCondLst>
                                            <p:cond delay="0"/>
                                          </p:stCondLst>
                                        </p:cTn>
                                        <p:tgtEl>
                                          <p:spTgt spid="55299">
                                            <p:txEl>
                                              <p:pRg st="3" end="3"/>
                                            </p:txEl>
                                          </p:spTgt>
                                        </p:tgtEl>
                                        <p:attrNameLst>
                                          <p:attrName>style.visibility</p:attrName>
                                        </p:attrNameLst>
                                      </p:cBhvr>
                                      <p:to>
                                        <p:strVal val="visible"/>
                                      </p:to>
                                    </p:set>
                                    <p:animEffect transition="in" filter="wipe(up)">
                                      <p:cBhvr>
                                        <p:cTn id="26" dur="500"/>
                                        <p:tgtEl>
                                          <p:spTgt spid="55299">
                                            <p:txEl>
                                              <p:pRg st="3" end="3"/>
                                            </p:txEl>
                                          </p:spTgt>
                                        </p:tgtEl>
                                      </p:cBhvr>
                                    </p:animEffect>
                                  </p:childTnLst>
                                </p:cTn>
                              </p:par>
                              <p:par>
                                <p:cTn id="27" presetID="22" presetClass="entr" presetSubtype="1" fill="hold" nodeType="withEffect">
                                  <p:stCondLst>
                                    <p:cond delay="0"/>
                                  </p:stCondLst>
                                  <p:childTnLst>
                                    <p:set>
                                      <p:cBhvr>
                                        <p:cTn id="28" dur="1" fill="hold">
                                          <p:stCondLst>
                                            <p:cond delay="0"/>
                                          </p:stCondLst>
                                        </p:cTn>
                                        <p:tgtEl>
                                          <p:spTgt spid="55299">
                                            <p:txEl>
                                              <p:pRg st="4" end="4"/>
                                            </p:txEl>
                                          </p:spTgt>
                                        </p:tgtEl>
                                        <p:attrNameLst>
                                          <p:attrName>style.visibility</p:attrName>
                                        </p:attrNameLst>
                                      </p:cBhvr>
                                      <p:to>
                                        <p:strVal val="visible"/>
                                      </p:to>
                                    </p:set>
                                    <p:animEffect transition="in" filter="wipe(up)">
                                      <p:cBhvr>
                                        <p:cTn id="29" dur="500"/>
                                        <p:tgtEl>
                                          <p:spTgt spid="55299">
                                            <p:txEl>
                                              <p:pRg st="4" end="4"/>
                                            </p:txEl>
                                          </p:spTgt>
                                        </p:tgtEl>
                                      </p:cBhvr>
                                    </p:animEffect>
                                  </p:childTnLst>
                                </p:cTn>
                              </p:par>
                              <p:par>
                                <p:cTn id="30" presetID="21" presetClass="entr" presetSubtype="1" fill="hold" nodeType="withEffect">
                                  <p:stCondLst>
                                    <p:cond delay="0"/>
                                  </p:stCondLst>
                                  <p:childTnLst>
                                    <p:set>
                                      <p:cBhvr>
                                        <p:cTn id="31" dur="1" fill="hold">
                                          <p:stCondLst>
                                            <p:cond delay="0"/>
                                          </p:stCondLst>
                                        </p:cTn>
                                        <p:tgtEl>
                                          <p:spTgt spid="55300"/>
                                        </p:tgtEl>
                                        <p:attrNameLst>
                                          <p:attrName>style.visibility</p:attrName>
                                        </p:attrNameLst>
                                      </p:cBhvr>
                                      <p:to>
                                        <p:strVal val="visible"/>
                                      </p:to>
                                    </p:set>
                                    <p:animEffect transition="in" filter="wheel(1)">
                                      <p:cBhvr>
                                        <p:cTn id="32" dur="2000"/>
                                        <p:tgtEl>
                                          <p:spTgt spid="55300"/>
                                        </p:tgtEl>
                                      </p:cBhvr>
                                    </p:animEffect>
                                  </p:childTnLst>
                                </p:cTn>
                              </p:par>
                            </p:childTnLst>
                          </p:cTn>
                        </p:par>
                        <p:par>
                          <p:cTn id="33" fill="hold" nodeType="afterGroup">
                            <p:stCondLst>
                              <p:cond delay="7000"/>
                            </p:stCondLst>
                            <p:childTnLst>
                              <p:par>
                                <p:cTn id="34" presetID="21" presetClass="entr" presetSubtype="1" fill="hold" grpId="0" nodeType="afterEffect">
                                  <p:stCondLst>
                                    <p:cond delay="500"/>
                                  </p:stCondLst>
                                  <p:childTnLst>
                                    <p:set>
                                      <p:cBhvr>
                                        <p:cTn id="35" dur="1" fill="hold">
                                          <p:stCondLst>
                                            <p:cond delay="0"/>
                                          </p:stCondLst>
                                        </p:cTn>
                                        <p:tgtEl>
                                          <p:spTgt spid="10"/>
                                        </p:tgtEl>
                                        <p:attrNameLst>
                                          <p:attrName>style.visibility</p:attrName>
                                        </p:attrNameLst>
                                      </p:cBhvr>
                                      <p:to>
                                        <p:strVal val="visible"/>
                                      </p:to>
                                    </p:set>
                                    <p:animEffect transition="in" filter="wheel(1)">
                                      <p:cBhvr>
                                        <p:cTn id="36" dur="2000"/>
                                        <p:tgtEl>
                                          <p:spTgt spid="10"/>
                                        </p:tgtEl>
                                      </p:cBhvr>
                                    </p:animEffect>
                                  </p:childTnLst>
                                </p:cTn>
                              </p:par>
                            </p:childTnLst>
                          </p:cTn>
                        </p:par>
                        <p:par>
                          <p:cTn id="37" fill="hold" nodeType="afterGroup">
                            <p:stCondLst>
                              <p:cond delay="9500"/>
                            </p:stCondLst>
                            <p:childTnLst>
                              <p:par>
                                <p:cTn id="38" presetID="21" presetClass="entr" presetSubtype="1" fill="hold" grpId="0" nodeType="afterEffect">
                                  <p:stCondLst>
                                    <p:cond delay="500"/>
                                  </p:stCondLst>
                                  <p:childTnLst>
                                    <p:set>
                                      <p:cBhvr>
                                        <p:cTn id="39" dur="1" fill="hold">
                                          <p:stCondLst>
                                            <p:cond delay="0"/>
                                          </p:stCondLst>
                                        </p:cTn>
                                        <p:tgtEl>
                                          <p:spTgt spid="2"/>
                                        </p:tgtEl>
                                        <p:attrNameLst>
                                          <p:attrName>style.visibility</p:attrName>
                                        </p:attrNameLst>
                                      </p:cBhvr>
                                      <p:to>
                                        <p:strVal val="visible"/>
                                      </p:to>
                                    </p:set>
                                    <p:animEffect transition="in" filter="wheel(1)">
                                      <p:cBhvr>
                                        <p:cTn id="4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8" grpId="0"/>
      <p:bldP spid="2" grpId="0" animBg="1"/>
      <p:bldP spid="10"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a:extLst>
              <a:ext uri="{FF2B5EF4-FFF2-40B4-BE49-F238E27FC236}">
                <a16:creationId xmlns:a16="http://schemas.microsoft.com/office/drawing/2014/main" id="{B56D77CA-A0F5-6F4B-90F2-09AC940FA5F4}"/>
              </a:ext>
            </a:extLst>
          </p:cNvPr>
          <p:cNvSpPr>
            <a:spLocks noGrp="1" noChangeArrowheads="1"/>
          </p:cNvSpPr>
          <p:nvPr>
            <p:ph type="title"/>
          </p:nvPr>
        </p:nvSpPr>
        <p:spPr>
          <a:xfrm>
            <a:off x="381000" y="152400"/>
            <a:ext cx="8229600" cy="549275"/>
          </a:xfrm>
        </p:spPr>
        <p:txBody>
          <a:bodyPr/>
          <a:lstStyle/>
          <a:p>
            <a:r>
              <a:rPr lang="en-US" altLang="en-US" b="1"/>
              <a:t>19</a:t>
            </a:r>
            <a:r>
              <a:rPr lang="en-US" altLang="en-US" b="1" baseline="30000"/>
              <a:t>th</a:t>
            </a:r>
            <a:r>
              <a:rPr lang="en-US" altLang="en-US" b="1"/>
              <a:t>  Amendment </a:t>
            </a:r>
          </a:p>
        </p:txBody>
      </p:sp>
      <p:sp>
        <p:nvSpPr>
          <p:cNvPr id="56323" name="Content Placeholder 2">
            <a:extLst>
              <a:ext uri="{FF2B5EF4-FFF2-40B4-BE49-F238E27FC236}">
                <a16:creationId xmlns:a16="http://schemas.microsoft.com/office/drawing/2014/main" id="{494FC9F1-85D2-63A2-56C9-0D79D3B93B3C}"/>
              </a:ext>
            </a:extLst>
          </p:cNvPr>
          <p:cNvSpPr>
            <a:spLocks noGrp="1" noChangeArrowheads="1"/>
          </p:cNvSpPr>
          <p:nvPr>
            <p:ph idx="1"/>
          </p:nvPr>
        </p:nvSpPr>
        <p:spPr>
          <a:xfrm>
            <a:off x="0" y="990600"/>
            <a:ext cx="6553200" cy="5638800"/>
          </a:xfrm>
        </p:spPr>
        <p:txBody>
          <a:bodyPr/>
          <a:lstStyle/>
          <a:p>
            <a:r>
              <a:rPr lang="en-US" altLang="en-US" sz="2800" dirty="0"/>
              <a:t>During World War I, women had taken the place of the fighting man in the workplace, as women stepped up to meet the challenges of war, it became hard to deny them suffrage.</a:t>
            </a:r>
          </a:p>
          <a:p>
            <a:r>
              <a:rPr lang="en-US" altLang="en-US" sz="2800" dirty="0"/>
              <a:t>As a result of World War 1 and women’s involvement the U.S. Congress passed 19</a:t>
            </a:r>
            <a:r>
              <a:rPr lang="en-US" altLang="en-US" sz="2800" baseline="30000" dirty="0"/>
              <a:t>th</a:t>
            </a:r>
            <a:r>
              <a:rPr lang="en-US" altLang="en-US" sz="2800" dirty="0"/>
              <a:t> Amendment in 1920 and the elections of 1920 saw an increase voter turn out---</a:t>
            </a:r>
            <a:r>
              <a:rPr lang="en-US" altLang="en-US" sz="2800" b="1" dirty="0"/>
              <a:t>WOMEN</a:t>
            </a:r>
          </a:p>
          <a:p>
            <a:r>
              <a:rPr lang="en-US" altLang="en-US" sz="2800" dirty="0">
                <a:solidFill>
                  <a:srgbClr val="0070C0"/>
                </a:solidFill>
              </a:rPr>
              <a:t>The </a:t>
            </a:r>
            <a:r>
              <a:rPr lang="en-US" altLang="en-US" sz="2800" b="1" dirty="0">
                <a:solidFill>
                  <a:srgbClr val="0070C0"/>
                </a:solidFill>
              </a:rPr>
              <a:t>19</a:t>
            </a:r>
            <a:r>
              <a:rPr lang="en-US" altLang="en-US" sz="2800" b="1" baseline="30000" dirty="0">
                <a:solidFill>
                  <a:srgbClr val="0070C0"/>
                </a:solidFill>
              </a:rPr>
              <a:t>th</a:t>
            </a:r>
            <a:r>
              <a:rPr lang="en-US" altLang="en-US" sz="2800" dirty="0">
                <a:solidFill>
                  <a:srgbClr val="0070C0"/>
                </a:solidFill>
              </a:rPr>
              <a:t> Amendment stated that no state could deny a citizen the right to vote based on their sex.</a:t>
            </a:r>
          </a:p>
        </p:txBody>
      </p:sp>
      <p:pic>
        <p:nvPicPr>
          <p:cNvPr id="56324" name="Picture 2">
            <a:extLst>
              <a:ext uri="{FF2B5EF4-FFF2-40B4-BE49-F238E27FC236}">
                <a16:creationId xmlns:a16="http://schemas.microsoft.com/office/drawing/2014/main" id="{68618DBB-5420-80BC-84E8-9E46454348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9738" y="3822700"/>
            <a:ext cx="2201862"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4">
            <a:extLst>
              <a:ext uri="{FF2B5EF4-FFF2-40B4-BE49-F238E27FC236}">
                <a16:creationId xmlns:a16="http://schemas.microsoft.com/office/drawing/2014/main" id="{AEE6A56E-CE2C-E86C-E2F7-B660C4AA15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3388" y="3962400"/>
            <a:ext cx="2201862"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4" name="AutoShape 7">
            <a:extLst>
              <a:ext uri="{FF2B5EF4-FFF2-40B4-BE49-F238E27FC236}">
                <a16:creationId xmlns:a16="http://schemas.microsoft.com/office/drawing/2014/main" id="{25767BE0-0804-B18F-1E52-47D3D947810A}"/>
              </a:ext>
            </a:extLst>
          </p:cNvPr>
          <p:cNvSpPr>
            <a:spLocks noChangeAspect="1" noChangeArrowheads="1"/>
          </p:cNvSpPr>
          <p:nvPr/>
        </p:nvSpPr>
        <p:spPr bwMode="auto">
          <a:xfrm>
            <a:off x="2825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en-US" altLang="en-US" sz="2400"/>
          </a:p>
        </p:txBody>
      </p:sp>
      <p:pic>
        <p:nvPicPr>
          <p:cNvPr id="56328" name="Picture 8">
            <a:extLst>
              <a:ext uri="{FF2B5EF4-FFF2-40B4-BE49-F238E27FC236}">
                <a16:creationId xmlns:a16="http://schemas.microsoft.com/office/drawing/2014/main" id="{438999A9-58BB-CB6B-5295-2080E88B83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838200"/>
            <a:ext cx="2233613" cy="290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6322"/>
                                        </p:tgtEl>
                                        <p:attrNameLst>
                                          <p:attrName>style.visibility</p:attrName>
                                        </p:attrNameLst>
                                      </p:cBhvr>
                                      <p:to>
                                        <p:strVal val="visible"/>
                                      </p:to>
                                    </p:set>
                                    <p:anim calcmode="lin" valueType="num">
                                      <p:cBhvr additive="base">
                                        <p:cTn id="7" dur="500" fill="hold"/>
                                        <p:tgtEl>
                                          <p:spTgt spid="56322"/>
                                        </p:tgtEl>
                                        <p:attrNameLst>
                                          <p:attrName>ppt_x</p:attrName>
                                        </p:attrNameLst>
                                      </p:cBhvr>
                                      <p:tavLst>
                                        <p:tav tm="0">
                                          <p:val>
                                            <p:strVal val="0-#ppt_w/2"/>
                                          </p:val>
                                        </p:tav>
                                        <p:tav tm="100000">
                                          <p:val>
                                            <p:strVal val="#ppt_x"/>
                                          </p:val>
                                        </p:tav>
                                      </p:tavLst>
                                    </p:anim>
                                    <p:anim calcmode="lin" valueType="num">
                                      <p:cBhvr additive="base">
                                        <p:cTn id="8" dur="500" fill="hold"/>
                                        <p:tgtEl>
                                          <p:spTgt spid="5632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8" fill="hold" nodeType="afterEffect">
                                  <p:stCondLst>
                                    <p:cond delay="1000"/>
                                  </p:stCondLst>
                                  <p:childTnLst>
                                    <p:set>
                                      <p:cBhvr>
                                        <p:cTn id="11" dur="1" fill="hold">
                                          <p:stCondLst>
                                            <p:cond delay="0"/>
                                          </p:stCondLst>
                                        </p:cTn>
                                        <p:tgtEl>
                                          <p:spTgt spid="56323">
                                            <p:txEl>
                                              <p:pRg st="0" end="0"/>
                                            </p:txEl>
                                          </p:spTgt>
                                        </p:tgtEl>
                                        <p:attrNameLst>
                                          <p:attrName>style.visibility</p:attrName>
                                        </p:attrNameLst>
                                      </p:cBhvr>
                                      <p:to>
                                        <p:strVal val="visible"/>
                                      </p:to>
                                    </p:set>
                                    <p:animEffect transition="in" filter="wipe(left)">
                                      <p:cBhvr>
                                        <p:cTn id="12" dur="2000"/>
                                        <p:tgtEl>
                                          <p:spTgt spid="56323">
                                            <p:txEl>
                                              <p:pRg st="0" end="0"/>
                                            </p:txEl>
                                          </p:spTgt>
                                        </p:tgtEl>
                                      </p:cBhvr>
                                    </p:animEffect>
                                  </p:childTnLst>
                                </p:cTn>
                              </p:par>
                              <p:par>
                                <p:cTn id="13" presetID="8" presetClass="entr" presetSubtype="32" fill="hold" nodeType="withEffect">
                                  <p:stCondLst>
                                    <p:cond delay="0"/>
                                  </p:stCondLst>
                                  <p:childTnLst>
                                    <p:set>
                                      <p:cBhvr>
                                        <p:cTn id="14" dur="1" fill="hold">
                                          <p:stCondLst>
                                            <p:cond delay="0"/>
                                          </p:stCondLst>
                                        </p:cTn>
                                        <p:tgtEl>
                                          <p:spTgt spid="56328"/>
                                        </p:tgtEl>
                                        <p:attrNameLst>
                                          <p:attrName>style.visibility</p:attrName>
                                        </p:attrNameLst>
                                      </p:cBhvr>
                                      <p:to>
                                        <p:strVal val="visible"/>
                                      </p:to>
                                    </p:set>
                                    <p:animEffect transition="in" filter="diamond(out)">
                                      <p:cBhvr>
                                        <p:cTn id="15" dur="2000"/>
                                        <p:tgtEl>
                                          <p:spTgt spid="56328"/>
                                        </p:tgtEl>
                                      </p:cBhvr>
                                    </p:animEffect>
                                  </p:childTnLst>
                                </p:cTn>
                              </p:par>
                              <p:par>
                                <p:cTn id="16" presetID="6" presetClass="entr" presetSubtype="16" fill="hold" nodeType="withEffect">
                                  <p:stCondLst>
                                    <p:cond delay="1000"/>
                                  </p:stCondLst>
                                  <p:childTnLst>
                                    <p:set>
                                      <p:cBhvr>
                                        <p:cTn id="17" dur="1" fill="hold">
                                          <p:stCondLst>
                                            <p:cond delay="0"/>
                                          </p:stCondLst>
                                        </p:cTn>
                                        <p:tgtEl>
                                          <p:spTgt spid="56324"/>
                                        </p:tgtEl>
                                        <p:attrNameLst>
                                          <p:attrName>style.visibility</p:attrName>
                                        </p:attrNameLst>
                                      </p:cBhvr>
                                      <p:to>
                                        <p:strVal val="visible"/>
                                      </p:to>
                                    </p:set>
                                    <p:animEffect transition="in" filter="circle(in)">
                                      <p:cBhvr>
                                        <p:cTn id="18" dur="2000"/>
                                        <p:tgtEl>
                                          <p:spTgt spid="56324"/>
                                        </p:tgtEl>
                                      </p:cBhvr>
                                    </p:animEffect>
                                  </p:childTnLst>
                                </p:cTn>
                              </p:par>
                            </p:childTnLst>
                          </p:cTn>
                        </p:par>
                        <p:par>
                          <p:cTn id="19" fill="hold" nodeType="afterGroup">
                            <p:stCondLst>
                              <p:cond delay="3500"/>
                            </p:stCondLst>
                            <p:childTnLst>
                              <p:par>
                                <p:cTn id="20" presetID="22" presetClass="entr" presetSubtype="8" fill="hold" nodeType="afterEffect">
                                  <p:stCondLst>
                                    <p:cond delay="1000"/>
                                  </p:stCondLst>
                                  <p:childTnLst>
                                    <p:set>
                                      <p:cBhvr>
                                        <p:cTn id="21" dur="1" fill="hold">
                                          <p:stCondLst>
                                            <p:cond delay="0"/>
                                          </p:stCondLst>
                                        </p:cTn>
                                        <p:tgtEl>
                                          <p:spTgt spid="56323">
                                            <p:txEl>
                                              <p:pRg st="1" end="1"/>
                                            </p:txEl>
                                          </p:spTgt>
                                        </p:tgtEl>
                                        <p:attrNameLst>
                                          <p:attrName>style.visibility</p:attrName>
                                        </p:attrNameLst>
                                      </p:cBhvr>
                                      <p:to>
                                        <p:strVal val="visible"/>
                                      </p:to>
                                    </p:set>
                                    <p:animEffect transition="in" filter="wipe(left)">
                                      <p:cBhvr>
                                        <p:cTn id="22" dur="2000"/>
                                        <p:tgtEl>
                                          <p:spTgt spid="56323">
                                            <p:txEl>
                                              <p:pRg st="1" end="1"/>
                                            </p:txEl>
                                          </p:spTgt>
                                        </p:tgtEl>
                                      </p:cBhvr>
                                    </p:animEffect>
                                  </p:childTnLst>
                                </p:cTn>
                              </p:par>
                            </p:childTnLst>
                          </p:cTn>
                        </p:par>
                        <p:par>
                          <p:cTn id="23" fill="hold" nodeType="afterGroup">
                            <p:stCondLst>
                              <p:cond delay="6500"/>
                            </p:stCondLst>
                            <p:childTnLst>
                              <p:par>
                                <p:cTn id="24" presetID="22" presetClass="entr" presetSubtype="8" fill="hold" nodeType="afterEffect">
                                  <p:stCondLst>
                                    <p:cond delay="1000"/>
                                  </p:stCondLst>
                                  <p:childTnLst>
                                    <p:set>
                                      <p:cBhvr>
                                        <p:cTn id="25" dur="1" fill="hold">
                                          <p:stCondLst>
                                            <p:cond delay="0"/>
                                          </p:stCondLst>
                                        </p:cTn>
                                        <p:tgtEl>
                                          <p:spTgt spid="56323">
                                            <p:txEl>
                                              <p:pRg st="2" end="2"/>
                                            </p:txEl>
                                          </p:spTgt>
                                        </p:tgtEl>
                                        <p:attrNameLst>
                                          <p:attrName>style.visibility</p:attrName>
                                        </p:attrNameLst>
                                      </p:cBhvr>
                                      <p:to>
                                        <p:strVal val="visible"/>
                                      </p:to>
                                    </p:set>
                                    <p:animEffect transition="in" filter="wipe(left)">
                                      <p:cBhvr>
                                        <p:cTn id="26" dur="2000"/>
                                        <p:tgtEl>
                                          <p:spTgt spid="56323">
                                            <p:txEl>
                                              <p:pRg st="2" end="2"/>
                                            </p:txEl>
                                          </p:spTgt>
                                        </p:tgtEl>
                                      </p:cBhvr>
                                    </p:animEffect>
                                  </p:childTnLst>
                                </p:cTn>
                              </p:par>
                              <p:par>
                                <p:cTn id="27" presetID="6" presetClass="entr" presetSubtype="16" fill="hold" nodeType="withEffect">
                                  <p:stCondLst>
                                    <p:cond delay="2000"/>
                                  </p:stCondLst>
                                  <p:childTnLst>
                                    <p:set>
                                      <p:cBhvr>
                                        <p:cTn id="28" dur="1" fill="hold">
                                          <p:stCondLst>
                                            <p:cond delay="0"/>
                                          </p:stCondLst>
                                        </p:cTn>
                                        <p:tgtEl>
                                          <p:spTgt spid="56325"/>
                                        </p:tgtEl>
                                        <p:attrNameLst>
                                          <p:attrName>style.visibility</p:attrName>
                                        </p:attrNameLst>
                                      </p:cBhvr>
                                      <p:to>
                                        <p:strVal val="visible"/>
                                      </p:to>
                                    </p:set>
                                    <p:animEffect transition="in" filter="circle(in)">
                                      <p:cBhvr>
                                        <p:cTn id="29" dur="2000"/>
                                        <p:tgtEl>
                                          <p:spTgt spid="56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2"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a:extLst>
              <a:ext uri="{FF2B5EF4-FFF2-40B4-BE49-F238E27FC236}">
                <a16:creationId xmlns:a16="http://schemas.microsoft.com/office/drawing/2014/main" id="{E84768A8-1F99-A45B-7C78-DAB676A7BC4B}"/>
              </a:ext>
            </a:extLst>
          </p:cNvPr>
          <p:cNvSpPr>
            <a:spLocks noGrp="1" noChangeArrowheads="1"/>
          </p:cNvSpPr>
          <p:nvPr>
            <p:ph type="title"/>
          </p:nvPr>
        </p:nvSpPr>
        <p:spPr>
          <a:xfrm>
            <a:off x="381000" y="19050"/>
            <a:ext cx="8229600" cy="666750"/>
          </a:xfrm>
        </p:spPr>
        <p:txBody>
          <a:bodyPr/>
          <a:lstStyle/>
          <a:p>
            <a:r>
              <a:rPr lang="en-US" altLang="en-US" sz="4000" b="1"/>
              <a:t>Impact of the 19</a:t>
            </a:r>
            <a:r>
              <a:rPr lang="en-US" altLang="en-US" sz="4000" b="1" baseline="30000"/>
              <a:t>th</a:t>
            </a:r>
            <a:r>
              <a:rPr lang="en-US" altLang="en-US" sz="4000" b="1"/>
              <a:t> Amendment</a:t>
            </a:r>
          </a:p>
        </p:txBody>
      </p:sp>
      <p:sp>
        <p:nvSpPr>
          <p:cNvPr id="57347" name="Content Placeholder 2">
            <a:extLst>
              <a:ext uri="{FF2B5EF4-FFF2-40B4-BE49-F238E27FC236}">
                <a16:creationId xmlns:a16="http://schemas.microsoft.com/office/drawing/2014/main" id="{E10B0427-C32F-005E-1262-B09A1AC874EB}"/>
              </a:ext>
            </a:extLst>
          </p:cNvPr>
          <p:cNvSpPr>
            <a:spLocks noGrp="1" noChangeArrowheads="1"/>
          </p:cNvSpPr>
          <p:nvPr>
            <p:ph idx="1"/>
          </p:nvPr>
        </p:nvSpPr>
        <p:spPr>
          <a:xfrm>
            <a:off x="36513" y="669925"/>
            <a:ext cx="5867400" cy="3714750"/>
          </a:xfrm>
        </p:spPr>
        <p:txBody>
          <a:bodyPr/>
          <a:lstStyle/>
          <a:p>
            <a:r>
              <a:rPr lang="en-US" altLang="en-US" sz="2800"/>
              <a:t>The 19</a:t>
            </a:r>
            <a:r>
              <a:rPr lang="en-US" altLang="en-US" sz="2800" baseline="30000"/>
              <a:t>th</a:t>
            </a:r>
            <a:r>
              <a:rPr lang="en-US" altLang="en-US" sz="2800"/>
              <a:t> Amendment was a step forward in making the USA a true democracy – a system of government by the people.</a:t>
            </a:r>
          </a:p>
          <a:p>
            <a:r>
              <a:rPr lang="en-US" altLang="en-US" sz="2800"/>
              <a:t>But, it did not lead to dramatic changes in our political system, as women did not sweep men out of public office.</a:t>
            </a:r>
          </a:p>
        </p:txBody>
      </p:sp>
      <p:pic>
        <p:nvPicPr>
          <p:cNvPr id="57348" name="Picture 2">
            <a:extLst>
              <a:ext uri="{FF2B5EF4-FFF2-40B4-BE49-F238E27FC236}">
                <a16:creationId xmlns:a16="http://schemas.microsoft.com/office/drawing/2014/main" id="{E0AA1B2C-5B17-358E-3984-AF0EF5CA19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6625" y="3549650"/>
            <a:ext cx="2868613" cy="311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descr="Suffrage">
            <a:extLst>
              <a:ext uri="{FF2B5EF4-FFF2-40B4-BE49-F238E27FC236}">
                <a16:creationId xmlns:a16="http://schemas.microsoft.com/office/drawing/2014/main" id="{35A8BCFF-06EC-C0F9-FD83-62E972D060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8850" y="990600"/>
            <a:ext cx="28575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02D8919A-8B96-7F0F-EA01-9E0A8126CF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2650" y="4113213"/>
            <a:ext cx="1382713" cy="134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3D055214-165D-3FDA-CBFE-6404FAFD0A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713" y="4227513"/>
            <a:ext cx="1828800" cy="246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7346"/>
                                        </p:tgtEl>
                                        <p:attrNameLst>
                                          <p:attrName>style.visibility</p:attrName>
                                        </p:attrNameLst>
                                      </p:cBhvr>
                                      <p:to>
                                        <p:strVal val="visible"/>
                                      </p:to>
                                    </p:set>
                                    <p:anim calcmode="lin" valueType="num">
                                      <p:cBhvr additive="base">
                                        <p:cTn id="7" dur="500" fill="hold"/>
                                        <p:tgtEl>
                                          <p:spTgt spid="57346"/>
                                        </p:tgtEl>
                                        <p:attrNameLst>
                                          <p:attrName>ppt_x</p:attrName>
                                        </p:attrNameLst>
                                      </p:cBhvr>
                                      <p:tavLst>
                                        <p:tav tm="0">
                                          <p:val>
                                            <p:strVal val="0-#ppt_w/2"/>
                                          </p:val>
                                        </p:tav>
                                        <p:tav tm="100000">
                                          <p:val>
                                            <p:strVal val="#ppt_x"/>
                                          </p:val>
                                        </p:tav>
                                      </p:tavLst>
                                    </p:anim>
                                    <p:anim calcmode="lin" valueType="num">
                                      <p:cBhvr additive="base">
                                        <p:cTn id="8" dur="500" fill="hold"/>
                                        <p:tgtEl>
                                          <p:spTgt spid="5734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4"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to="" calcmode="lin" valueType="num">
                                      <p:cBhvr>
                                        <p:cTn id="12" dur="1" fill="hold"/>
                                        <p:tgtEl>
                                          <p:spTgt spid="5"/>
                                        </p:tgtEl>
                                        <p:attrNameLst>
                                          <p:attrName/>
                                        </p:attrNameLst>
                                      </p:cBhvr>
                                    </p:anim>
                                  </p:childTnLst>
                                </p:cTn>
                              </p:par>
                            </p:childTnLst>
                          </p:cTn>
                        </p:par>
                        <p:par>
                          <p:cTn id="13" fill="hold" nodeType="afterGroup">
                            <p:stCondLst>
                              <p:cond delay="500"/>
                            </p:stCondLst>
                            <p:childTnLst>
                              <p:par>
                                <p:cTn id="14" presetID="22" presetClass="entr" presetSubtype="8" fill="hold" nodeType="afterEffect">
                                  <p:stCondLst>
                                    <p:cond delay="1000"/>
                                  </p:stCondLst>
                                  <p:childTnLst>
                                    <p:set>
                                      <p:cBhvr>
                                        <p:cTn id="15" dur="1" fill="hold">
                                          <p:stCondLst>
                                            <p:cond delay="0"/>
                                          </p:stCondLst>
                                        </p:cTn>
                                        <p:tgtEl>
                                          <p:spTgt spid="57347">
                                            <p:txEl>
                                              <p:pRg st="0" end="0"/>
                                            </p:txEl>
                                          </p:spTgt>
                                        </p:tgtEl>
                                        <p:attrNameLst>
                                          <p:attrName>style.visibility</p:attrName>
                                        </p:attrNameLst>
                                      </p:cBhvr>
                                      <p:to>
                                        <p:strVal val="visible"/>
                                      </p:to>
                                    </p:set>
                                    <p:animEffect transition="in" filter="wipe(left)">
                                      <p:cBhvr>
                                        <p:cTn id="16" dur="2000"/>
                                        <p:tgtEl>
                                          <p:spTgt spid="57347">
                                            <p:txEl>
                                              <p:pRg st="0" end="0"/>
                                            </p:txEl>
                                          </p:spTgt>
                                        </p:tgtEl>
                                      </p:cBhvr>
                                    </p:animEffect>
                                  </p:childTnLst>
                                </p:cTn>
                              </p:par>
                            </p:childTnLst>
                          </p:cTn>
                        </p:par>
                        <p:par>
                          <p:cTn id="17" fill="hold" nodeType="afterGroup">
                            <p:stCondLst>
                              <p:cond delay="3500"/>
                            </p:stCondLst>
                            <p:childTnLst>
                              <p:par>
                                <p:cTn id="18" presetID="22" presetClass="entr" presetSubtype="8" fill="hold" nodeType="afterEffect">
                                  <p:stCondLst>
                                    <p:cond delay="1000"/>
                                  </p:stCondLst>
                                  <p:childTnLst>
                                    <p:set>
                                      <p:cBhvr>
                                        <p:cTn id="19" dur="1" fill="hold">
                                          <p:stCondLst>
                                            <p:cond delay="0"/>
                                          </p:stCondLst>
                                        </p:cTn>
                                        <p:tgtEl>
                                          <p:spTgt spid="57347">
                                            <p:txEl>
                                              <p:pRg st="1" end="1"/>
                                            </p:txEl>
                                          </p:spTgt>
                                        </p:tgtEl>
                                        <p:attrNameLst>
                                          <p:attrName>style.visibility</p:attrName>
                                        </p:attrNameLst>
                                      </p:cBhvr>
                                      <p:to>
                                        <p:strVal val="visible"/>
                                      </p:to>
                                    </p:set>
                                    <p:animEffect transition="in" filter="wipe(left)">
                                      <p:cBhvr>
                                        <p:cTn id="20" dur="2000"/>
                                        <p:tgtEl>
                                          <p:spTgt spid="57347">
                                            <p:txEl>
                                              <p:pRg st="1" end="1"/>
                                            </p:txEl>
                                          </p:spTgt>
                                        </p:tgtEl>
                                      </p:cBhvr>
                                    </p:animEffect>
                                  </p:childTnLst>
                                </p:cTn>
                              </p:par>
                              <p:par>
                                <p:cTn id="21" presetID="6" presetClass="entr" presetSubtype="16" fill="hold" nodeType="withEffect">
                                  <p:stCondLst>
                                    <p:cond delay="0"/>
                                  </p:stCondLst>
                                  <p:childTnLst>
                                    <p:set>
                                      <p:cBhvr>
                                        <p:cTn id="22" dur="1" fill="hold">
                                          <p:stCondLst>
                                            <p:cond delay="0"/>
                                          </p:stCondLst>
                                        </p:cTn>
                                        <p:tgtEl>
                                          <p:spTgt spid="57348"/>
                                        </p:tgtEl>
                                        <p:attrNameLst>
                                          <p:attrName>style.visibility</p:attrName>
                                        </p:attrNameLst>
                                      </p:cBhvr>
                                      <p:to>
                                        <p:strVal val="visible"/>
                                      </p:to>
                                    </p:set>
                                    <p:animEffect transition="in" filter="circle(in)">
                                      <p:cBhvr>
                                        <p:cTn id="23" dur="2000"/>
                                        <p:tgtEl>
                                          <p:spTgt spid="5734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1"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1000" fill="hold"/>
                                        <p:tgtEl>
                                          <p:spTgt spid="2"/>
                                        </p:tgtEl>
                                        <p:attrNameLst>
                                          <p:attrName>ppt_w</p:attrName>
                                        </p:attrNameLst>
                                      </p:cBhvr>
                                      <p:tavLst>
                                        <p:tav tm="0">
                                          <p:val>
                                            <p:fltVal val="0"/>
                                          </p:val>
                                        </p:tav>
                                        <p:tav tm="100000">
                                          <p:val>
                                            <p:strVal val="#ppt_w"/>
                                          </p:val>
                                        </p:tav>
                                      </p:tavLst>
                                    </p:anim>
                                    <p:anim calcmode="lin" valueType="num">
                                      <p:cBhvr>
                                        <p:cTn id="29" dur="1000" fill="hold"/>
                                        <p:tgtEl>
                                          <p:spTgt spid="2"/>
                                        </p:tgtEl>
                                        <p:attrNameLst>
                                          <p:attrName>ppt_h</p:attrName>
                                        </p:attrNameLst>
                                      </p:cBhvr>
                                      <p:tavLst>
                                        <p:tav tm="0">
                                          <p:val>
                                            <p:fltVal val="0"/>
                                          </p:val>
                                        </p:tav>
                                        <p:tav tm="100000">
                                          <p:val>
                                            <p:strVal val="#ppt_h"/>
                                          </p:val>
                                        </p:tav>
                                      </p:tavLst>
                                    </p:anim>
                                    <p:anim calcmode="lin" valueType="num">
                                      <p:cBhvr>
                                        <p:cTn id="30" dur="1000" fill="hold"/>
                                        <p:tgtEl>
                                          <p:spTgt spid="2"/>
                                        </p:tgtEl>
                                        <p:attrNameLst>
                                          <p:attrName>style.rotation</p:attrName>
                                        </p:attrNameLst>
                                      </p:cBhvr>
                                      <p:tavLst>
                                        <p:tav tm="0">
                                          <p:val>
                                            <p:fltVal val="90"/>
                                          </p:val>
                                        </p:tav>
                                        <p:tav tm="100000">
                                          <p:val>
                                            <p:fltVal val="0"/>
                                          </p:val>
                                        </p:tav>
                                      </p:tavLst>
                                    </p:anim>
                                    <p:animEffect transition="in" filter="fade">
                                      <p:cBhvr>
                                        <p:cTn id="31" dur="1000"/>
                                        <p:tgtEl>
                                          <p:spTgt spid="2"/>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31" presetClass="entr" presetSubtype="0"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 calcmode="lin" valueType="num">
                                      <p:cBhvr>
                                        <p:cTn id="36" dur="1000" fill="hold"/>
                                        <p:tgtEl>
                                          <p:spTgt spid="3"/>
                                        </p:tgtEl>
                                        <p:attrNameLst>
                                          <p:attrName>ppt_w</p:attrName>
                                        </p:attrNameLst>
                                      </p:cBhvr>
                                      <p:tavLst>
                                        <p:tav tm="0">
                                          <p:val>
                                            <p:fltVal val="0"/>
                                          </p:val>
                                        </p:tav>
                                        <p:tav tm="100000">
                                          <p:val>
                                            <p:strVal val="#ppt_w"/>
                                          </p:val>
                                        </p:tav>
                                      </p:tavLst>
                                    </p:anim>
                                    <p:anim calcmode="lin" valueType="num">
                                      <p:cBhvr>
                                        <p:cTn id="37" dur="1000" fill="hold"/>
                                        <p:tgtEl>
                                          <p:spTgt spid="3"/>
                                        </p:tgtEl>
                                        <p:attrNameLst>
                                          <p:attrName>ppt_h</p:attrName>
                                        </p:attrNameLst>
                                      </p:cBhvr>
                                      <p:tavLst>
                                        <p:tav tm="0">
                                          <p:val>
                                            <p:fltVal val="0"/>
                                          </p:val>
                                        </p:tav>
                                        <p:tav tm="100000">
                                          <p:val>
                                            <p:strVal val="#ppt_h"/>
                                          </p:val>
                                        </p:tav>
                                      </p:tavLst>
                                    </p:anim>
                                    <p:anim calcmode="lin" valueType="num">
                                      <p:cBhvr>
                                        <p:cTn id="38" dur="1000" fill="hold"/>
                                        <p:tgtEl>
                                          <p:spTgt spid="3"/>
                                        </p:tgtEl>
                                        <p:attrNameLst>
                                          <p:attrName>style.rotation</p:attrName>
                                        </p:attrNameLst>
                                      </p:cBhvr>
                                      <p:tavLst>
                                        <p:tav tm="0">
                                          <p:val>
                                            <p:fltVal val="90"/>
                                          </p:val>
                                        </p:tav>
                                        <p:tav tm="100000">
                                          <p:val>
                                            <p:fltVal val="0"/>
                                          </p:val>
                                        </p:tav>
                                      </p:tavLst>
                                    </p:anim>
                                    <p:animEffect transition="in" filter="fade">
                                      <p:cBhvr>
                                        <p:cTn id="3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6"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3">
            <a:extLst>
              <a:ext uri="{FF2B5EF4-FFF2-40B4-BE49-F238E27FC236}">
                <a16:creationId xmlns:a16="http://schemas.microsoft.com/office/drawing/2014/main" id="{72604A89-FA3D-6AC4-09FF-3BCF8E541B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688"/>
            <a:ext cx="9144000" cy="6937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39" name="Picture 2">
            <a:extLst>
              <a:ext uri="{FF2B5EF4-FFF2-40B4-BE49-F238E27FC236}">
                <a16:creationId xmlns:a16="http://schemas.microsoft.com/office/drawing/2014/main" id="{5E3CE5BB-19BC-95DC-F101-53AF815DE1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088" y="838200"/>
            <a:ext cx="8780462" cy="542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0" name="Rectangle 7">
            <a:extLst>
              <a:ext uri="{FF2B5EF4-FFF2-40B4-BE49-F238E27FC236}">
                <a16:creationId xmlns:a16="http://schemas.microsoft.com/office/drawing/2014/main" id="{16A65EF4-C112-B48B-923F-B26B149264D4}"/>
              </a:ext>
            </a:extLst>
          </p:cNvPr>
          <p:cNvSpPr>
            <a:spLocks noChangeArrowheads="1"/>
          </p:cNvSpPr>
          <p:nvPr/>
        </p:nvSpPr>
        <p:spPr bwMode="auto">
          <a:xfrm>
            <a:off x="6096000" y="6397625"/>
            <a:ext cx="2895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1400"/>
              <a:t>Map Credit:  </a:t>
            </a:r>
            <a:r>
              <a:rPr lang="en-US" altLang="en-US" sz="1400">
                <a:hlinkClick r:id="rId4" tooltip="User:Lokal Profil"/>
              </a:rPr>
              <a:t>Lokal_Profil</a:t>
            </a:r>
            <a:endParaRPr lang="en-US" altLang="en-US" sz="1400"/>
          </a:p>
        </p:txBody>
      </p:sp>
      <p:sp>
        <p:nvSpPr>
          <p:cNvPr id="2" name="Title 1">
            <a:extLst>
              <a:ext uri="{FF2B5EF4-FFF2-40B4-BE49-F238E27FC236}">
                <a16:creationId xmlns:a16="http://schemas.microsoft.com/office/drawing/2014/main" id="{E86636C0-432B-D3A5-B510-9701A6C12BF0}"/>
              </a:ext>
            </a:extLst>
          </p:cNvPr>
          <p:cNvSpPr>
            <a:spLocks noGrp="1"/>
          </p:cNvSpPr>
          <p:nvPr>
            <p:ph type="title"/>
          </p:nvPr>
        </p:nvSpPr>
        <p:spPr>
          <a:xfrm>
            <a:off x="990600" y="152400"/>
            <a:ext cx="7772400" cy="685800"/>
          </a:xfrm>
        </p:spPr>
        <p:txBody>
          <a:bodyPr>
            <a:normAutofit fontScale="90000"/>
          </a:bodyPr>
          <a:lstStyle/>
          <a:p>
            <a:pPr algn="r">
              <a:defRPr/>
            </a:pPr>
            <a:r>
              <a:rPr lang="en-US" sz="4000" b="1" dirty="0"/>
              <a:t>Women’s Suffrage Prior to 1920</a:t>
            </a:r>
          </a:p>
        </p:txBody>
      </p:sp>
      <p:pic>
        <p:nvPicPr>
          <p:cNvPr id="91142" name="Picture 5">
            <a:extLst>
              <a:ext uri="{FF2B5EF4-FFF2-40B4-BE49-F238E27FC236}">
                <a16:creationId xmlns:a16="http://schemas.microsoft.com/office/drawing/2014/main" id="{FF2209AF-504C-32E6-B156-5C42952DD068}"/>
              </a:ext>
            </a:extLst>
          </p:cNvPr>
          <p:cNvPicPr>
            <a:picLocks noChangeAspect="1" noChangeArrowheads="1"/>
          </p:cNvPicPr>
          <p:nvPr/>
        </p:nvPicPr>
        <p:blipFill>
          <a:blip r:embed="rId5">
            <a:clrChange>
              <a:clrFrom>
                <a:srgbClr val="F9F9F9"/>
              </a:clrFrom>
              <a:clrTo>
                <a:srgbClr val="F9F9F9">
                  <a:alpha val="0"/>
                </a:srgbClr>
              </a:clrTo>
            </a:clrChange>
            <a:extLst>
              <a:ext uri="{28A0092B-C50C-407E-A947-70E740481C1C}">
                <a14:useLocalDpi xmlns:a14="http://schemas.microsoft.com/office/drawing/2010/main" val="0"/>
              </a:ext>
            </a:extLst>
          </a:blip>
          <a:srcRect/>
          <a:stretch>
            <a:fillRect/>
          </a:stretch>
        </p:blipFill>
        <p:spPr bwMode="auto">
          <a:xfrm>
            <a:off x="304800" y="4876800"/>
            <a:ext cx="2309813"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a:extLst>
              <a:ext uri="{FF2B5EF4-FFF2-40B4-BE49-F238E27FC236}">
                <a16:creationId xmlns:a16="http://schemas.microsoft.com/office/drawing/2014/main" id="{1DD24106-4F79-B7C0-504C-3A0665A3F300}"/>
              </a:ext>
            </a:extLst>
          </p:cNvPr>
          <p:cNvSpPr>
            <a:spLocks noGrp="1" noChangeArrowheads="1"/>
          </p:cNvSpPr>
          <p:nvPr>
            <p:ph type="title"/>
          </p:nvPr>
        </p:nvSpPr>
        <p:spPr/>
        <p:txBody>
          <a:bodyPr/>
          <a:lstStyle/>
          <a:p>
            <a:endParaRPr lang="en-US" altLang="en-US"/>
          </a:p>
        </p:txBody>
      </p:sp>
      <p:sp>
        <p:nvSpPr>
          <p:cNvPr id="92163" name="Content Placeholder 2">
            <a:extLst>
              <a:ext uri="{FF2B5EF4-FFF2-40B4-BE49-F238E27FC236}">
                <a16:creationId xmlns:a16="http://schemas.microsoft.com/office/drawing/2014/main" id="{025CBCE9-E6E8-DB44-802A-775F7E9BD1D9}"/>
              </a:ext>
            </a:extLst>
          </p:cNvPr>
          <p:cNvSpPr>
            <a:spLocks noGrp="1" noChangeArrowheads="1"/>
          </p:cNvSpPr>
          <p:nvPr>
            <p:ph idx="1"/>
          </p:nvPr>
        </p:nvSpPr>
        <p:spPr/>
        <p:txBody>
          <a:bodyPr/>
          <a:lstStyle/>
          <a:p>
            <a:endParaRPr lang="en-US" altLang="en-US"/>
          </a:p>
        </p:txBody>
      </p:sp>
      <p:pic>
        <p:nvPicPr>
          <p:cNvPr id="92164" name="Picture 2">
            <a:extLst>
              <a:ext uri="{FF2B5EF4-FFF2-40B4-BE49-F238E27FC236}">
                <a16:creationId xmlns:a16="http://schemas.microsoft.com/office/drawing/2014/main" id="{8F26BD70-9295-755B-2CA1-FB85E848F76D}"/>
              </a:ext>
            </a:extLst>
          </p:cNvPr>
          <p:cNvPicPr>
            <a:picLocks noChangeAspect="1" noChangeArrowheads="1"/>
          </p:cNvPicPr>
          <p:nvPr/>
        </p:nvPicPr>
        <p:blipFill>
          <a:blip r:embed="rId2">
            <a:lum bright="-24000" contrast="42000"/>
            <a:extLst>
              <a:ext uri="{28A0092B-C50C-407E-A947-70E740481C1C}">
                <a14:useLocalDpi xmlns:a14="http://schemas.microsoft.com/office/drawing/2010/main" val="0"/>
              </a:ext>
            </a:extLst>
          </a:blip>
          <a:srcRect/>
          <a:stretch>
            <a:fillRect/>
          </a:stretch>
        </p:blipFill>
        <p:spPr bwMode="auto">
          <a:xfrm>
            <a:off x="381000" y="190500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a:extLst>
              <a:ext uri="{FF2B5EF4-FFF2-40B4-BE49-F238E27FC236}">
                <a16:creationId xmlns:a16="http://schemas.microsoft.com/office/drawing/2014/main" id="{1814F4E5-8FC4-CBD2-6B43-4DC5F625E033}"/>
              </a:ext>
            </a:extLst>
          </p:cNvPr>
          <p:cNvPicPr>
            <a:picLocks noChangeAspect="1" noChangeArrowheads="1"/>
          </p:cNvPicPr>
          <p:nvPr/>
        </p:nvPicPr>
        <p:blipFill>
          <a:blip r:embed="rId2">
            <a:lum bright="-24000" contrast="4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94B3D-4814-817A-98E3-77F132D770E7}"/>
              </a:ext>
            </a:extLst>
          </p:cNvPr>
          <p:cNvSpPr>
            <a:spLocks noGrp="1"/>
          </p:cNvSpPr>
          <p:nvPr>
            <p:ph type="title"/>
          </p:nvPr>
        </p:nvSpPr>
        <p:spPr>
          <a:xfrm>
            <a:off x="76200" y="76200"/>
            <a:ext cx="8991600" cy="563562"/>
          </a:xfrm>
        </p:spPr>
        <p:txBody>
          <a:bodyPr/>
          <a:lstStyle/>
          <a:p>
            <a:r>
              <a:rPr lang="en-US" sz="2000" b="1" dirty="0"/>
              <a:t>Why were women given the right to vote in western states before 1920</a:t>
            </a:r>
          </a:p>
        </p:txBody>
      </p:sp>
      <p:sp>
        <p:nvSpPr>
          <p:cNvPr id="4" name="Content Placeholder 3">
            <a:extLst>
              <a:ext uri="{FF2B5EF4-FFF2-40B4-BE49-F238E27FC236}">
                <a16:creationId xmlns:a16="http://schemas.microsoft.com/office/drawing/2014/main" id="{346A0157-0E37-D7CF-AD01-1647F7FCC1A2}"/>
              </a:ext>
            </a:extLst>
          </p:cNvPr>
          <p:cNvSpPr txBox="1">
            <a:spLocks noGrp="1"/>
          </p:cNvSpPr>
          <p:nvPr>
            <p:ph idx="1"/>
          </p:nvPr>
        </p:nvSpPr>
        <p:spPr>
          <a:xfrm>
            <a:off x="16007" y="76200"/>
            <a:ext cx="4208929" cy="4525963"/>
          </a:xfrm>
          <a:prstGeom prst="rect">
            <a:avLst/>
          </a:prstGeom>
        </p:spPr>
        <p:txBody>
          <a:bodyPr vert="horz" lIns="91440" tIns="45720" rIns="91440" bIns="45720" rtlCol="0" anchor="ctr">
            <a:noAutofit/>
          </a:bodyPr>
          <a:lstStyle/>
          <a:p>
            <a:pPr marL="114300" indent="0" eaLnBrk="1" hangingPunct="1">
              <a:lnSpc>
                <a:spcPct val="90000"/>
              </a:lnSpc>
              <a:spcAft>
                <a:spcPts val="600"/>
              </a:spcAft>
              <a:buNone/>
            </a:pPr>
            <a:r>
              <a:rPr lang="en-US" sz="2000" dirty="0">
                <a:latin typeface="+mn-lt"/>
              </a:rPr>
              <a:t>During the westward expansion, women made many sacrifices.  Toiling on the Great Plains along side their husbands.  As a result, state leaders saw the inherent equality among men and women in their sacrifices to build the west and many western states granted women suffrage way before 1920.  States have the power to set voter qualifications under the 10</a:t>
            </a:r>
            <a:r>
              <a:rPr lang="en-US" sz="2000" baseline="30000" dirty="0">
                <a:latin typeface="+mn-lt"/>
              </a:rPr>
              <a:t>th</a:t>
            </a:r>
            <a:r>
              <a:rPr lang="en-US" sz="2000" dirty="0">
                <a:latin typeface="+mn-lt"/>
              </a:rPr>
              <a:t> amendment.  </a:t>
            </a:r>
          </a:p>
        </p:txBody>
      </p:sp>
      <p:pic>
        <p:nvPicPr>
          <p:cNvPr id="5" name="Picture 4">
            <a:extLst>
              <a:ext uri="{FF2B5EF4-FFF2-40B4-BE49-F238E27FC236}">
                <a16:creationId xmlns:a16="http://schemas.microsoft.com/office/drawing/2014/main" id="{13A2E0D5-7FAD-EE15-0F76-185781CAEE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4742" y="533400"/>
            <a:ext cx="4648200" cy="3830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descr="The Swearing-In of the First Woman Elected to Congress, Representative Jeannette  Rankin of Montana | US House of Representatives: History, Art &amp; Archives">
            <a:extLst>
              <a:ext uri="{FF2B5EF4-FFF2-40B4-BE49-F238E27FC236}">
                <a16:creationId xmlns:a16="http://schemas.microsoft.com/office/drawing/2014/main" id="{1CF5C5D2-EB8A-A7D7-5143-0E9A6BFB3C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8842" y="4038600"/>
            <a:ext cx="2502758" cy="28194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E654371-FCE7-7437-8D97-A6F7350A519A}"/>
              </a:ext>
            </a:extLst>
          </p:cNvPr>
          <p:cNvSpPr txBox="1"/>
          <p:nvPr/>
        </p:nvSpPr>
        <p:spPr>
          <a:xfrm>
            <a:off x="0" y="5715000"/>
            <a:ext cx="6488842" cy="1200329"/>
          </a:xfrm>
          <a:prstGeom prst="rect">
            <a:avLst/>
          </a:prstGeom>
          <a:noFill/>
        </p:spPr>
        <p:txBody>
          <a:bodyPr wrap="square">
            <a:spAutoFit/>
          </a:bodyPr>
          <a:lstStyle/>
          <a:p>
            <a:r>
              <a:rPr lang="en-US" sz="1800" dirty="0"/>
              <a:t>In November 1916, four years before the Nineteenth Amendment guaranteed the right of women to vote, Jeannette Rankin of Montana became the first woman elected to the United States Congress. </a:t>
            </a:r>
          </a:p>
        </p:txBody>
      </p:sp>
    </p:spTree>
    <p:extLst>
      <p:ext uri="{BB962C8B-B14F-4D97-AF65-F5344CB8AC3E}">
        <p14:creationId xmlns:p14="http://schemas.microsoft.com/office/powerpoint/2010/main" val="29965629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Content Placeholder 4">
            <a:extLst>
              <a:ext uri="{FF2B5EF4-FFF2-40B4-BE49-F238E27FC236}">
                <a16:creationId xmlns:a16="http://schemas.microsoft.com/office/drawing/2014/main" id="{FB42AC30-58D6-7D5D-C792-6049D9CF6BF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 y="152400"/>
            <a:ext cx="8839200" cy="6553200"/>
          </a:xfrm>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itle 1">
            <a:extLst>
              <a:ext uri="{FF2B5EF4-FFF2-40B4-BE49-F238E27FC236}">
                <a16:creationId xmlns:a16="http://schemas.microsoft.com/office/drawing/2014/main" id="{61468151-C854-50F4-EEAA-0D617305C6CA}"/>
              </a:ext>
            </a:extLst>
          </p:cNvPr>
          <p:cNvSpPr>
            <a:spLocks noGrp="1" noChangeArrowheads="1"/>
          </p:cNvSpPr>
          <p:nvPr>
            <p:ph type="title"/>
          </p:nvPr>
        </p:nvSpPr>
        <p:spPr>
          <a:xfrm>
            <a:off x="152400" y="142658"/>
            <a:ext cx="8229600" cy="238342"/>
          </a:xfrm>
        </p:spPr>
        <p:txBody>
          <a:bodyPr/>
          <a:lstStyle/>
          <a:p>
            <a:r>
              <a:rPr lang="en-US" altLang="en-US" sz="3200" b="1" dirty="0"/>
              <a:t>DBQ or LEQ Prompt</a:t>
            </a:r>
          </a:p>
        </p:txBody>
      </p:sp>
      <p:sp>
        <p:nvSpPr>
          <p:cNvPr id="133123" name="Content Placeholder 2">
            <a:extLst>
              <a:ext uri="{FF2B5EF4-FFF2-40B4-BE49-F238E27FC236}">
                <a16:creationId xmlns:a16="http://schemas.microsoft.com/office/drawing/2014/main" id="{9B375FE3-0FF1-E229-F2C2-93065DC0FF44}"/>
              </a:ext>
            </a:extLst>
          </p:cNvPr>
          <p:cNvSpPr>
            <a:spLocks noGrp="1" noChangeArrowheads="1"/>
          </p:cNvSpPr>
          <p:nvPr>
            <p:ph idx="1"/>
          </p:nvPr>
        </p:nvSpPr>
        <p:spPr>
          <a:xfrm>
            <a:off x="0" y="457200"/>
            <a:ext cx="9144000" cy="838200"/>
          </a:xfrm>
        </p:spPr>
        <p:txBody>
          <a:bodyPr/>
          <a:lstStyle/>
          <a:p>
            <a:pPr marL="0" indent="0">
              <a:buNone/>
            </a:pPr>
            <a:r>
              <a:rPr lang="en-US" sz="2400" b="1" i="0" dirty="0">
                <a:solidFill>
                  <a:srgbClr val="FF0000"/>
                </a:solidFill>
                <a:effectLst/>
                <a:latin typeface="Roboto" panose="02000000000000000000" pitchFamily="2" charset="0"/>
              </a:rPr>
              <a:t>Evaluate the extent to which the ratification of the Nineteenth Amendment to the Constitution, which guaranteed women the right to vote, marked a turning point in United States women’s history.</a:t>
            </a:r>
          </a:p>
        </p:txBody>
      </p:sp>
      <p:sp>
        <p:nvSpPr>
          <p:cNvPr id="2" name="TextBox 1">
            <a:extLst>
              <a:ext uri="{FF2B5EF4-FFF2-40B4-BE49-F238E27FC236}">
                <a16:creationId xmlns:a16="http://schemas.microsoft.com/office/drawing/2014/main" id="{B3724E4D-B68D-17D7-0C15-04075165F444}"/>
              </a:ext>
            </a:extLst>
          </p:cNvPr>
          <p:cNvSpPr txBox="1"/>
          <p:nvPr/>
        </p:nvSpPr>
        <p:spPr>
          <a:xfrm>
            <a:off x="2086" y="3146554"/>
            <a:ext cx="9144001" cy="31700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THESIS: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The ratification of the 19</a:t>
            </a:r>
            <a:r>
              <a:rPr kumimoji="0" lang="en-US" sz="2000" b="0" i="0" u="none" strike="noStrike" kern="1200" cap="none" spc="0" normalizeH="0" baseline="30000" noProof="0" dirty="0">
                <a:ln>
                  <a:noFill/>
                </a:ln>
                <a:solidFill>
                  <a:srgbClr val="FF0000"/>
                </a:solidFill>
                <a:effectLst/>
                <a:uLnTx/>
                <a:uFillTx/>
                <a:latin typeface="Arial" panose="020B0604020202020204" pitchFamily="34" charset="0"/>
                <a:ea typeface="+mn-ea"/>
                <a:cs typeface="+mn-cs"/>
              </a:rPr>
              <a:t>th</a:t>
            </a:r>
            <a:r>
              <a:rPr kumimoji="0" lang="en-US" sz="20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amendment, which gave women the right to vote marked a turning point in US women’s history because….</a:t>
            </a:r>
          </a:p>
          <a:p>
            <a:pPr marL="0" marR="0" lvl="0" indent="0" algn="l" defTabSz="914400" rtl="0" eaLnBrk="0" fontAlgn="base" latinLnBrk="0" hangingPunct="0">
              <a:lnSpc>
                <a:spcPct val="100000"/>
              </a:lnSpc>
              <a:spcBef>
                <a:spcPct val="0"/>
              </a:spcBef>
              <a:spcAft>
                <a:spcPct val="0"/>
              </a:spcAft>
              <a:buClrTx/>
              <a:buSzTx/>
              <a:buFontTx/>
              <a:buNone/>
              <a:tabLst/>
              <a:defRPr/>
            </a:pPr>
            <a:r>
              <a:rPr lang="en-US" sz="2000" dirty="0">
                <a:solidFill>
                  <a:srgbClr val="FF0000"/>
                </a:solidFill>
              </a:rPr>
              <a:t>COUNTER POINT:  However, some would argue that little changed as a result of the passage of the 19</a:t>
            </a:r>
            <a:r>
              <a:rPr lang="en-US" sz="2000" baseline="30000" dirty="0">
                <a:solidFill>
                  <a:srgbClr val="FF0000"/>
                </a:solidFill>
              </a:rPr>
              <a:t>th</a:t>
            </a:r>
            <a:r>
              <a:rPr lang="en-US" sz="2000" dirty="0">
                <a:solidFill>
                  <a:srgbClr val="FF0000"/>
                </a:solidFill>
              </a:rPr>
              <a:t> amendment because… </a:t>
            </a:r>
            <a:r>
              <a:rPr lang="en-US" sz="2000" b="1" dirty="0">
                <a:solidFill>
                  <a:srgbClr val="FF0000"/>
                </a:solidFill>
              </a:rPr>
              <a:t>CITE ONE REASON</a:t>
            </a:r>
            <a:endParaRPr kumimoji="0" 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Cite 3 reasons.  Each reason becomes a body paragraph. Use the TEA method to build your paragraphs.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Topic Sentence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Evidence</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would come from your documents in a DBQ-HIPP the document.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Analysis</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would be the reason(s) why the document supports your thesis.</a:t>
            </a:r>
          </a:p>
        </p:txBody>
      </p:sp>
      <p:sp>
        <p:nvSpPr>
          <p:cNvPr id="3" name="Content Placeholder 2">
            <a:extLst>
              <a:ext uri="{FF2B5EF4-FFF2-40B4-BE49-F238E27FC236}">
                <a16:creationId xmlns:a16="http://schemas.microsoft.com/office/drawing/2014/main" id="{4706E8CC-FA80-2A95-ED7A-3EA112D39DD0}"/>
              </a:ext>
            </a:extLst>
          </p:cNvPr>
          <p:cNvSpPr txBox="1">
            <a:spLocks noChangeArrowheads="1"/>
          </p:cNvSpPr>
          <p:nvPr/>
        </p:nvSpPr>
        <p:spPr bwMode="auto">
          <a:xfrm>
            <a:off x="-21521" y="2157731"/>
            <a:ext cx="91440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2200" b="1" i="0" u="none" strike="noStrike" kern="0" cap="none" spc="0" normalizeH="0" baseline="0" noProof="0" dirty="0">
                <a:ln>
                  <a:noFill/>
                </a:ln>
                <a:solidFill>
                  <a:srgbClr val="FF0000"/>
                </a:solidFill>
                <a:effectLst/>
                <a:uLnTx/>
                <a:uFillTx/>
                <a:latin typeface="Roboto" panose="02000000000000000000" pitchFamily="2" charset="0"/>
                <a:ea typeface="+mn-ea"/>
                <a:cs typeface="+mn-cs"/>
              </a:rPr>
              <a:t>CONTEXT:  Ask yourself how did we get here?  What events occurred before 50-100 years prior that led to these circumstances.</a:t>
            </a:r>
            <a:endParaRPr kumimoji="0" lang="en-US" altLang="en-US" sz="2200" b="1" i="0" u="none" strike="noStrike" kern="0" cap="none" spc="0" normalizeH="0" baseline="0" noProof="0" dirty="0">
              <a:ln>
                <a:noFill/>
              </a:ln>
              <a:solidFill>
                <a:srgbClr val="FF0000"/>
              </a:solidFill>
              <a:effectLst/>
              <a:uLnTx/>
              <a:uFillTx/>
              <a:latin typeface="Arial"/>
              <a:ea typeface="+mn-ea"/>
              <a:cs typeface="+mn-cs"/>
            </a:endParaRPr>
          </a:p>
        </p:txBody>
      </p:sp>
      <p:sp>
        <p:nvSpPr>
          <p:cNvPr id="5" name="TextBox 4">
            <a:extLst>
              <a:ext uri="{FF2B5EF4-FFF2-40B4-BE49-F238E27FC236}">
                <a16:creationId xmlns:a16="http://schemas.microsoft.com/office/drawing/2014/main" id="{C8420E1A-03D1-786F-D5EB-6E106DE2BE35}"/>
              </a:ext>
            </a:extLst>
          </p:cNvPr>
          <p:cNvSpPr txBox="1"/>
          <p:nvPr/>
        </p:nvSpPr>
        <p:spPr>
          <a:xfrm>
            <a:off x="-13138" y="1182422"/>
            <a:ext cx="9155052" cy="5693866"/>
          </a:xfrm>
          <a:prstGeom prst="rect">
            <a:avLst/>
          </a:prstGeom>
          <a:solidFill>
            <a:schemeClr val="tx1">
              <a:lumMod val="65000"/>
              <a:lumOff val="35000"/>
            </a:schemeClr>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Roboto" panose="02000000000000000000" pitchFamily="2" charset="0"/>
                <a:ea typeface="+mn-ea"/>
                <a:cs typeface="+mn-cs"/>
              </a:rPr>
              <a:t>CONTEXT: Women</a:t>
            </a:r>
            <a:r>
              <a:rPr kumimoji="0" lang="en-US" sz="2800" b="1" i="0" u="none" strike="noStrike" kern="1200" cap="none" spc="0" normalizeH="0" noProof="0" dirty="0">
                <a:ln>
                  <a:noFill/>
                </a:ln>
                <a:solidFill>
                  <a:srgbClr val="FFFF00"/>
                </a:solidFill>
                <a:effectLst/>
                <a:uLnTx/>
                <a:uFillTx/>
                <a:latin typeface="Roboto" panose="02000000000000000000" pitchFamily="2" charset="0"/>
                <a:ea typeface="+mn-ea"/>
                <a:cs typeface="+mn-cs"/>
              </a:rPr>
              <a:t> and African Americans</a:t>
            </a:r>
            <a:endParaRPr kumimoji="0" lang="en-US" sz="2800" b="1" i="0" u="none" strike="noStrike" kern="1200" cap="none" spc="0" normalizeH="0" baseline="0" noProof="0" dirty="0">
              <a:ln>
                <a:noFill/>
              </a:ln>
              <a:solidFill>
                <a:srgbClr val="FFFF00"/>
              </a:solidFill>
              <a:effectLst/>
              <a:uLnTx/>
              <a:uFillTx/>
              <a:latin typeface="Roboto" panose="02000000000000000000" pitchFamily="2"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US" sz="2800" dirty="0">
                <a:solidFill>
                  <a:srgbClr val="FFFF00"/>
                </a:solidFill>
                <a:latin typeface="Roboto" panose="02000000000000000000" pitchFamily="2" charset="0"/>
              </a:rPr>
              <a:t>Seneca Falls Convention, 1848</a:t>
            </a:r>
            <a:endParaRPr kumimoji="0" lang="en-US" sz="2800" b="0" i="0" u="none" strike="noStrike" kern="1200" cap="none" spc="0" normalizeH="0" baseline="0" noProof="0" dirty="0">
              <a:ln>
                <a:noFill/>
              </a:ln>
              <a:solidFill>
                <a:srgbClr val="FFFF00"/>
              </a:solidFill>
              <a:effectLst/>
              <a:uLnTx/>
              <a:uFillTx/>
              <a:latin typeface="Roboto" panose="02000000000000000000" pitchFamily="2"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Roboto" panose="02000000000000000000" pitchFamily="2" charset="0"/>
                <a:ea typeface="+mn-ea"/>
                <a:cs typeface="+mn-cs"/>
              </a:rPr>
              <a:t>The Civil War and the end of Reconstruction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Roboto" panose="02000000000000000000" pitchFamily="2" charset="0"/>
                <a:ea typeface="+mn-ea"/>
                <a:cs typeface="+mn-cs"/>
              </a:rPr>
              <a:t>· Westward expansion of the United States-women voted in the west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Roboto" panose="02000000000000000000" pitchFamily="2" charset="0"/>
                <a:ea typeface="+mn-ea"/>
                <a:cs typeface="+mn-cs"/>
              </a:rPr>
              <a:t>· The rise of Jim Crow segregation in the South and of other forms of racial discrimination throughout the United States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FFFF00"/>
                </a:solidFill>
                <a:effectLst/>
                <a:uLnTx/>
                <a:uFillTx/>
                <a:latin typeface="Roboto" panose="02000000000000000000" pitchFamily="2" charset="0"/>
                <a:ea typeface="+mn-ea"/>
                <a:cs typeface="+mn-cs"/>
              </a:rPr>
              <a:t>· The rise of large-scale industrialization-women labor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Roboto" panose="02000000000000000000" pitchFamily="2" charset="0"/>
                <a:ea typeface="+mn-ea"/>
                <a:cs typeface="+mn-cs"/>
              </a:rPr>
              <a:t>· </a:t>
            </a:r>
            <a:r>
              <a:rPr kumimoji="0" lang="en-US" sz="2800" b="1" i="1" u="none" strike="noStrike" kern="1200" cap="none" spc="0" normalizeH="0" baseline="0" noProof="0" dirty="0">
                <a:ln>
                  <a:noFill/>
                </a:ln>
                <a:solidFill>
                  <a:srgbClr val="FFFF00"/>
                </a:solidFill>
                <a:effectLst/>
                <a:uLnTx/>
                <a:uFillTx/>
                <a:latin typeface="Roboto" panose="02000000000000000000" pitchFamily="2" charset="0"/>
                <a:ea typeface="+mn-ea"/>
                <a:cs typeface="+mn-cs"/>
              </a:rPr>
              <a:t>Urbanization and the growth of cities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FFFF00"/>
                </a:solidFill>
                <a:effectLst/>
                <a:uLnTx/>
                <a:uFillTx/>
                <a:latin typeface="Roboto" panose="02000000000000000000" pitchFamily="2" charset="0"/>
                <a:ea typeface="+mn-ea"/>
                <a:cs typeface="+mn-cs"/>
              </a:rPr>
              <a:t>· Large-scale immigration from Europe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Roboto" panose="02000000000000000000" pitchFamily="2" charset="0"/>
                <a:ea typeface="+mn-ea"/>
                <a:cs typeface="+mn-cs"/>
              </a:rPr>
              <a:t>· Second Great Awakening and the Antebellum reform movements</a:t>
            </a:r>
          </a:p>
        </p:txBody>
      </p:sp>
    </p:spTree>
    <p:extLst>
      <p:ext uri="{BB962C8B-B14F-4D97-AF65-F5344CB8AC3E}">
        <p14:creationId xmlns:p14="http://schemas.microsoft.com/office/powerpoint/2010/main" val="19287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1" nodeType="clickEffect">
                                  <p:stCondLst>
                                    <p:cond delay="0"/>
                                  </p:stCondLst>
                                  <p:childTnLst>
                                    <p:animEffect transition="out" filter="fade">
                                      <p:cBhvr>
                                        <p:cTn id="13" dur="1000"/>
                                        <p:tgtEl>
                                          <p:spTgt spid="5"/>
                                        </p:tgtEl>
                                      </p:cBhvr>
                                    </p:animEffect>
                                    <p:anim calcmode="lin" valueType="num">
                                      <p:cBhvr>
                                        <p:cTn id="14" dur="1000"/>
                                        <p:tgtEl>
                                          <p:spTgt spid="5"/>
                                        </p:tgtEl>
                                        <p:attrNameLst>
                                          <p:attrName>ppt_x</p:attrName>
                                        </p:attrNameLst>
                                      </p:cBhvr>
                                      <p:tavLst>
                                        <p:tav tm="0">
                                          <p:val>
                                            <p:strVal val="ppt_x"/>
                                          </p:val>
                                        </p:tav>
                                        <p:tav tm="100000">
                                          <p:val>
                                            <p:strVal val="ppt_x"/>
                                          </p:val>
                                        </p:tav>
                                      </p:tavLst>
                                    </p:anim>
                                    <p:anim calcmode="lin" valueType="num">
                                      <p:cBhvr>
                                        <p:cTn id="15" dur="1000"/>
                                        <p:tgtEl>
                                          <p:spTgt spid="5"/>
                                        </p:tgtEl>
                                        <p:attrNameLst>
                                          <p:attrName>ppt_y</p:attrName>
                                        </p:attrNameLst>
                                      </p:cBhvr>
                                      <p:tavLst>
                                        <p:tav tm="0">
                                          <p:val>
                                            <p:strVal val="ppt_y"/>
                                          </p:val>
                                        </p:tav>
                                        <p:tav tm="100000">
                                          <p:val>
                                            <p:strVal val="ppt_y+.1"/>
                                          </p:val>
                                        </p:tav>
                                      </p:tavLst>
                                    </p:anim>
                                    <p:set>
                                      <p:cBhvr>
                                        <p:cTn id="16"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a:extLst>
              <a:ext uri="{FF2B5EF4-FFF2-40B4-BE49-F238E27FC236}">
                <a16:creationId xmlns:a16="http://schemas.microsoft.com/office/drawing/2014/main" id="{9FE2A6AE-5F87-8335-F8AA-1ED285D7BB47}"/>
              </a:ext>
            </a:extLst>
          </p:cNvPr>
          <p:cNvSpPr>
            <a:spLocks noGrp="1" noChangeArrowheads="1"/>
          </p:cNvSpPr>
          <p:nvPr>
            <p:ph type="title"/>
          </p:nvPr>
        </p:nvSpPr>
        <p:spPr>
          <a:xfrm>
            <a:off x="457200" y="76200"/>
            <a:ext cx="8229600" cy="495300"/>
          </a:xfrm>
        </p:spPr>
        <p:txBody>
          <a:bodyPr/>
          <a:lstStyle/>
          <a:p>
            <a:r>
              <a:rPr lang="en-US" altLang="en-US" sz="3600" b="1" dirty="0"/>
              <a:t>The Progressive Presidents</a:t>
            </a:r>
          </a:p>
        </p:txBody>
      </p:sp>
      <p:sp>
        <p:nvSpPr>
          <p:cNvPr id="93187" name="Content Placeholder 2">
            <a:extLst>
              <a:ext uri="{FF2B5EF4-FFF2-40B4-BE49-F238E27FC236}">
                <a16:creationId xmlns:a16="http://schemas.microsoft.com/office/drawing/2014/main" id="{B2878A51-E2C9-F177-8F83-B2387513A316}"/>
              </a:ext>
            </a:extLst>
          </p:cNvPr>
          <p:cNvSpPr>
            <a:spLocks noGrp="1" noChangeArrowheads="1"/>
          </p:cNvSpPr>
          <p:nvPr>
            <p:ph idx="1"/>
          </p:nvPr>
        </p:nvSpPr>
        <p:spPr>
          <a:xfrm>
            <a:off x="685800" y="1143000"/>
            <a:ext cx="7367588" cy="1066800"/>
          </a:xfrm>
        </p:spPr>
        <p:txBody>
          <a:bodyPr/>
          <a:lstStyle/>
          <a:p>
            <a:pPr marL="0" indent="0" algn="ctr">
              <a:buFontTx/>
              <a:buNone/>
            </a:pPr>
            <a:r>
              <a:rPr lang="en-US" altLang="en-US" sz="2800"/>
              <a:t>Between 1901 and 1919, three Presidents began a series of Progressive reforms.</a:t>
            </a:r>
          </a:p>
        </p:txBody>
      </p:sp>
      <p:pic>
        <p:nvPicPr>
          <p:cNvPr id="93188" name="Picture 5">
            <a:extLst>
              <a:ext uri="{FF2B5EF4-FFF2-40B4-BE49-F238E27FC236}">
                <a16:creationId xmlns:a16="http://schemas.microsoft.com/office/drawing/2014/main" id="{94A8B391-A0C1-2E7F-7771-B7E74B6735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6325" y="2787650"/>
            <a:ext cx="2181225" cy="28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9" name="Picture 7">
            <a:extLst>
              <a:ext uri="{FF2B5EF4-FFF2-40B4-BE49-F238E27FC236}">
                <a16:creationId xmlns:a16="http://schemas.microsoft.com/office/drawing/2014/main" id="{68653253-F330-3775-1EC3-8A63063CEB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0900" y="2781300"/>
            <a:ext cx="2187575" cy="28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0" name="Picture 9">
            <a:extLst>
              <a:ext uri="{FF2B5EF4-FFF2-40B4-BE49-F238E27FC236}">
                <a16:creationId xmlns:a16="http://schemas.microsoft.com/office/drawing/2014/main" id="{82CB1F45-4579-7BD5-1640-1CE86FF6C9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820988"/>
            <a:ext cx="2209800" cy="267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1" name="TextBox 1">
            <a:extLst>
              <a:ext uri="{FF2B5EF4-FFF2-40B4-BE49-F238E27FC236}">
                <a16:creationId xmlns:a16="http://schemas.microsoft.com/office/drawing/2014/main" id="{A7896D6D-DE12-62BC-84C3-82384F68F1C1}"/>
              </a:ext>
            </a:extLst>
          </p:cNvPr>
          <p:cNvSpPr txBox="1">
            <a:spLocks noChangeArrowheads="1"/>
          </p:cNvSpPr>
          <p:nvPr/>
        </p:nvSpPr>
        <p:spPr bwMode="auto">
          <a:xfrm>
            <a:off x="457200" y="5715000"/>
            <a:ext cx="2362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en-US" sz="2400" b="1"/>
              <a:t>Teddy Roosevelt</a:t>
            </a:r>
          </a:p>
        </p:txBody>
      </p:sp>
      <p:sp>
        <p:nvSpPr>
          <p:cNvPr id="93192" name="TextBox 7">
            <a:extLst>
              <a:ext uri="{FF2B5EF4-FFF2-40B4-BE49-F238E27FC236}">
                <a16:creationId xmlns:a16="http://schemas.microsoft.com/office/drawing/2014/main" id="{46D32337-A3D0-8F49-E891-40C0248BB890}"/>
              </a:ext>
            </a:extLst>
          </p:cNvPr>
          <p:cNvSpPr txBox="1">
            <a:spLocks noChangeArrowheads="1"/>
          </p:cNvSpPr>
          <p:nvPr/>
        </p:nvSpPr>
        <p:spPr bwMode="auto">
          <a:xfrm>
            <a:off x="6172200" y="5715000"/>
            <a:ext cx="2362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en-US" sz="2400" b="1"/>
              <a:t>William Howard Taft</a:t>
            </a:r>
          </a:p>
        </p:txBody>
      </p:sp>
      <p:sp>
        <p:nvSpPr>
          <p:cNvPr id="93193" name="TextBox 8">
            <a:extLst>
              <a:ext uri="{FF2B5EF4-FFF2-40B4-BE49-F238E27FC236}">
                <a16:creationId xmlns:a16="http://schemas.microsoft.com/office/drawing/2014/main" id="{D76C3657-11B2-E554-7BD4-D9E5F1FA4DD8}"/>
              </a:ext>
            </a:extLst>
          </p:cNvPr>
          <p:cNvSpPr txBox="1">
            <a:spLocks noChangeArrowheads="1"/>
          </p:cNvSpPr>
          <p:nvPr/>
        </p:nvSpPr>
        <p:spPr bwMode="auto">
          <a:xfrm>
            <a:off x="3378200" y="5775325"/>
            <a:ext cx="23622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en-US" sz="2400" b="1"/>
              <a:t>Woodrow Wilson</a:t>
            </a:r>
          </a:p>
        </p:txBody>
      </p:sp>
      <p:pic>
        <p:nvPicPr>
          <p:cNvPr id="93194" name="Picture 10">
            <a:extLst>
              <a:ext uri="{FF2B5EF4-FFF2-40B4-BE49-F238E27FC236}">
                <a16:creationId xmlns:a16="http://schemas.microsoft.com/office/drawing/2014/main" id="{9D8C7FEA-6A20-7D87-B766-52F5482DA3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50" y="1120775"/>
            <a:ext cx="8801100"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152F237F-B320-51FF-8248-774EEBCC97E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0" y="4305300"/>
            <a:ext cx="1360488"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666BAB2F-2B5A-526E-9414-B7962B5DBBA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9713" y="1219200"/>
            <a:ext cx="14224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870ACF31-73E6-9FB4-4720-6E639FB01A7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48488" y="1162050"/>
            <a:ext cx="1422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90D1DC0-D234-5DE4-7BD0-09D90E65F6D9}"/>
              </a:ext>
            </a:extLst>
          </p:cNvPr>
          <p:cNvSpPr>
            <a:spLocks noGrp="1"/>
          </p:cNvSpPr>
          <p:nvPr>
            <p:ph idx="1"/>
          </p:nvPr>
        </p:nvSpPr>
        <p:spPr>
          <a:xfrm>
            <a:off x="152400" y="1246188"/>
            <a:ext cx="6019800" cy="5181600"/>
          </a:xfrm>
        </p:spPr>
        <p:txBody>
          <a:bodyPr/>
          <a:lstStyle/>
          <a:p>
            <a:pPr>
              <a:defRPr/>
            </a:pPr>
            <a:r>
              <a:rPr lang="en-US" sz="2600" b="1" dirty="0">
                <a:solidFill>
                  <a:srgbClr val="FF0000"/>
                </a:solidFill>
                <a:effectLst>
                  <a:outerShdw blurRad="38100" dist="38100" dir="2700000" algn="tl">
                    <a:srgbClr val="000000">
                      <a:alpha val="43137"/>
                    </a:srgbClr>
                  </a:outerShdw>
                </a:effectLst>
              </a:rPr>
              <a:t>Teddy Roosevelt </a:t>
            </a:r>
            <a:r>
              <a:rPr lang="en-US" sz="2600" dirty="0"/>
              <a:t>came from a </a:t>
            </a:r>
            <a:r>
              <a:rPr lang="en-US" sz="2600"/>
              <a:t>rich family but </a:t>
            </a:r>
            <a:r>
              <a:rPr lang="en-US" sz="2400" dirty="0"/>
              <a:t>had grown up a sickly child.</a:t>
            </a:r>
          </a:p>
          <a:p>
            <a:pPr>
              <a:defRPr/>
            </a:pPr>
            <a:r>
              <a:rPr lang="en-US" sz="2400" dirty="0"/>
              <a:t>Teddy overcame his illness by being actively involved in sports and hunting.</a:t>
            </a:r>
          </a:p>
          <a:p>
            <a:pPr>
              <a:defRPr/>
            </a:pPr>
            <a:r>
              <a:rPr lang="en-US" sz="2400" dirty="0"/>
              <a:t>His accomplishments included:</a:t>
            </a:r>
          </a:p>
          <a:p>
            <a:pPr lvl="1">
              <a:defRPr/>
            </a:pPr>
            <a:r>
              <a:rPr lang="en-US" sz="2000" dirty="0"/>
              <a:t>New York City Police Commissioner</a:t>
            </a:r>
          </a:p>
          <a:p>
            <a:pPr lvl="1">
              <a:defRPr/>
            </a:pPr>
            <a:r>
              <a:rPr lang="en-US" sz="2000" dirty="0"/>
              <a:t>Rancher in the Dakotas</a:t>
            </a:r>
          </a:p>
          <a:p>
            <a:pPr lvl="1">
              <a:defRPr/>
            </a:pPr>
            <a:r>
              <a:rPr lang="en-US" sz="2000" dirty="0"/>
              <a:t>Officer in the Spanish American War</a:t>
            </a:r>
          </a:p>
          <a:p>
            <a:pPr lvl="1">
              <a:defRPr/>
            </a:pPr>
            <a:r>
              <a:rPr lang="en-US" sz="2000" dirty="0"/>
              <a:t>Governor of New York</a:t>
            </a:r>
          </a:p>
          <a:p>
            <a:pPr>
              <a:defRPr/>
            </a:pPr>
            <a:r>
              <a:rPr lang="en-US" sz="2400" dirty="0"/>
              <a:t>As Vice-President, he became President with the assassination of  Pres. William McKinley.</a:t>
            </a:r>
          </a:p>
          <a:p>
            <a:pPr lvl="1">
              <a:defRPr/>
            </a:pPr>
            <a:endParaRPr lang="en-US" sz="2400" dirty="0"/>
          </a:p>
        </p:txBody>
      </p:sp>
      <p:pic>
        <p:nvPicPr>
          <p:cNvPr id="38916" name="Picture 6">
            <a:extLst>
              <a:ext uri="{FF2B5EF4-FFF2-40B4-BE49-F238E27FC236}">
                <a16:creationId xmlns:a16="http://schemas.microsoft.com/office/drawing/2014/main" id="{505C81EA-6E66-FA2F-CB77-DF8333D273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354" r="17603"/>
          <a:stretch>
            <a:fillRect/>
          </a:stretch>
        </p:blipFill>
        <p:spPr bwMode="auto">
          <a:xfrm>
            <a:off x="6629400" y="76200"/>
            <a:ext cx="2187575" cy="233838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8918" name="Picture 7">
            <a:extLst>
              <a:ext uri="{FF2B5EF4-FFF2-40B4-BE49-F238E27FC236}">
                <a16:creationId xmlns:a16="http://schemas.microsoft.com/office/drawing/2014/main" id="{83D16133-B4F4-8B1C-EBFB-BE02CA33C7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4763" y="2590800"/>
            <a:ext cx="2713037" cy="2057400"/>
          </a:xfrm>
          <a:prstGeom prst="rect">
            <a:avLst/>
          </a:prstGeom>
          <a:noFill/>
          <a:ln w="2540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1">
            <a:extLst>
              <a:ext uri="{FF2B5EF4-FFF2-40B4-BE49-F238E27FC236}">
                <a16:creationId xmlns:a16="http://schemas.microsoft.com/office/drawing/2014/main" id="{294705A0-583D-BA1A-8077-FD33EAA5FB4D}"/>
              </a:ext>
            </a:extLst>
          </p:cNvPr>
          <p:cNvSpPr>
            <a:spLocks noGrp="1" noChangeArrowheads="1"/>
          </p:cNvSpPr>
          <p:nvPr>
            <p:ph type="title"/>
          </p:nvPr>
        </p:nvSpPr>
        <p:spPr>
          <a:xfrm>
            <a:off x="0" y="76200"/>
            <a:ext cx="6553200" cy="1143000"/>
          </a:xfrm>
        </p:spPr>
        <p:txBody>
          <a:bodyPr/>
          <a:lstStyle/>
          <a:p>
            <a:r>
              <a:rPr lang="en-US" altLang="en-US" b="1" dirty="0"/>
              <a:t>Theodore Roosevelt</a:t>
            </a:r>
            <a:br>
              <a:rPr lang="en-US" altLang="en-US" b="1" dirty="0"/>
            </a:br>
            <a:r>
              <a:rPr lang="en-US" altLang="en-US" sz="2800" b="1" dirty="0"/>
              <a:t>1901 – 1909</a:t>
            </a:r>
            <a:endParaRPr lang="en-US" altLang="en-US" b="1" dirty="0"/>
          </a:p>
        </p:txBody>
      </p:sp>
      <p:pic>
        <p:nvPicPr>
          <p:cNvPr id="94214" name="Picture 7">
            <a:extLst>
              <a:ext uri="{FF2B5EF4-FFF2-40B4-BE49-F238E27FC236}">
                <a16:creationId xmlns:a16="http://schemas.microsoft.com/office/drawing/2014/main" id="{443A993E-D903-C6A8-9333-450BC85CC2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 r="15520" b="59940"/>
          <a:stretch>
            <a:fillRect/>
          </a:stretch>
        </p:blipFill>
        <p:spPr bwMode="auto">
          <a:xfrm>
            <a:off x="6283325" y="4876800"/>
            <a:ext cx="2784475" cy="1771650"/>
          </a:xfrm>
          <a:prstGeom prst="rect">
            <a:avLst/>
          </a:prstGeom>
          <a:noFill/>
          <a:ln w="1905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32"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out)">
                                      <p:cBhvr>
                                        <p:cTn id="7" dur="2000"/>
                                        <p:tgtEl>
                                          <p:spTgt spid="9"/>
                                        </p:tgtEl>
                                      </p:cBhvr>
                                    </p:animEffect>
                                  </p:childTnLst>
                                </p:cTn>
                              </p:par>
                            </p:childTnLst>
                          </p:cTn>
                        </p:par>
                        <p:par>
                          <p:cTn id="8" fill="hold" nodeType="afterGroup">
                            <p:stCondLst>
                              <p:cond delay="2000"/>
                            </p:stCondLst>
                            <p:childTnLst>
                              <p:par>
                                <p:cTn id="9" presetID="22" presetClass="entr" presetSubtype="8" fill="hold" nodeType="afterEffect">
                                  <p:stCondLst>
                                    <p:cond delay="100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2000"/>
                                        <p:tgtEl>
                                          <p:spTgt spid="3">
                                            <p:txEl>
                                              <p:pRg st="0" end="0"/>
                                            </p:txEl>
                                          </p:spTgt>
                                        </p:tgtEl>
                                      </p:cBhvr>
                                    </p:animEffect>
                                  </p:childTnLst>
                                </p:cTn>
                              </p:par>
                            </p:childTnLst>
                          </p:cTn>
                        </p:par>
                        <p:par>
                          <p:cTn id="12" fill="hold" nodeType="afterGroup">
                            <p:stCondLst>
                              <p:cond delay="5000"/>
                            </p:stCondLst>
                            <p:childTnLst>
                              <p:par>
                                <p:cTn id="13" presetID="4" presetClass="entr" presetSubtype="32" fill="hold" nodeType="afterEffect">
                                  <p:stCondLst>
                                    <p:cond delay="0"/>
                                  </p:stCondLst>
                                  <p:childTnLst>
                                    <p:set>
                                      <p:cBhvr>
                                        <p:cTn id="14" dur="1" fill="hold">
                                          <p:stCondLst>
                                            <p:cond delay="0"/>
                                          </p:stCondLst>
                                        </p:cTn>
                                        <p:tgtEl>
                                          <p:spTgt spid="38916"/>
                                        </p:tgtEl>
                                        <p:attrNameLst>
                                          <p:attrName>style.visibility</p:attrName>
                                        </p:attrNameLst>
                                      </p:cBhvr>
                                      <p:to>
                                        <p:strVal val="visible"/>
                                      </p:to>
                                    </p:set>
                                    <p:animEffect transition="in" filter="box(out)">
                                      <p:cBhvr>
                                        <p:cTn id="15" dur="2000"/>
                                        <p:tgtEl>
                                          <p:spTgt spid="38916"/>
                                        </p:tgtEl>
                                      </p:cBhvr>
                                    </p:animEffect>
                                  </p:childTnLst>
                                </p:cTn>
                              </p:par>
                            </p:childTnLst>
                          </p:cTn>
                        </p:par>
                        <p:par>
                          <p:cTn id="16" fill="hold" nodeType="afterGroup">
                            <p:stCondLst>
                              <p:cond delay="7000"/>
                            </p:stCondLst>
                            <p:childTnLst>
                              <p:par>
                                <p:cTn id="17" presetID="22" presetClass="entr" presetSubtype="8" fill="hold" nodeType="afterEffect">
                                  <p:stCondLst>
                                    <p:cond delay="100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ipe(left)">
                                      <p:cBhvr>
                                        <p:cTn id="19" dur="2000"/>
                                        <p:tgtEl>
                                          <p:spTgt spid="3">
                                            <p:txEl>
                                              <p:pRg st="1" end="1"/>
                                            </p:txEl>
                                          </p:spTgt>
                                        </p:tgtEl>
                                      </p:cBhvr>
                                    </p:animEffect>
                                  </p:childTnLst>
                                </p:cTn>
                              </p:par>
                            </p:childTnLst>
                          </p:cTn>
                        </p:par>
                        <p:par>
                          <p:cTn id="20" fill="hold" nodeType="afterGroup">
                            <p:stCondLst>
                              <p:cond delay="10000"/>
                            </p:stCondLst>
                            <p:childTnLst>
                              <p:par>
                                <p:cTn id="21" presetID="22" presetClass="entr" presetSubtype="8" fill="hold" nodeType="afterEffect">
                                  <p:stCondLst>
                                    <p:cond delay="100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wipe(left)">
                                      <p:cBhvr>
                                        <p:cTn id="23" dur="2000"/>
                                        <p:tgtEl>
                                          <p:spTgt spid="3">
                                            <p:txEl>
                                              <p:pRg st="2" end="2"/>
                                            </p:txEl>
                                          </p:spTgt>
                                        </p:tgtEl>
                                      </p:cBhvr>
                                    </p:animEffect>
                                  </p:childTnLst>
                                </p:cTn>
                              </p:par>
                            </p:childTnLst>
                          </p:cTn>
                        </p:par>
                        <p:par>
                          <p:cTn id="24" fill="hold" nodeType="afterGroup">
                            <p:stCondLst>
                              <p:cond delay="13000"/>
                            </p:stCondLst>
                            <p:childTnLst>
                              <p:par>
                                <p:cTn id="25" presetID="4" presetClass="entr" presetSubtype="32" fill="hold" nodeType="afterEffect">
                                  <p:stCondLst>
                                    <p:cond delay="0"/>
                                  </p:stCondLst>
                                  <p:childTnLst>
                                    <p:set>
                                      <p:cBhvr>
                                        <p:cTn id="26" dur="1" fill="hold">
                                          <p:stCondLst>
                                            <p:cond delay="0"/>
                                          </p:stCondLst>
                                        </p:cTn>
                                        <p:tgtEl>
                                          <p:spTgt spid="38918"/>
                                        </p:tgtEl>
                                        <p:attrNameLst>
                                          <p:attrName>style.visibility</p:attrName>
                                        </p:attrNameLst>
                                      </p:cBhvr>
                                      <p:to>
                                        <p:strVal val="visible"/>
                                      </p:to>
                                    </p:set>
                                    <p:animEffect transition="in" filter="box(out)">
                                      <p:cBhvr>
                                        <p:cTn id="27" dur="2000"/>
                                        <p:tgtEl>
                                          <p:spTgt spid="38918"/>
                                        </p:tgtEl>
                                      </p:cBhvr>
                                    </p:animEffect>
                                  </p:childTnLst>
                                </p:cTn>
                              </p:par>
                            </p:childTnLst>
                          </p:cTn>
                        </p:par>
                        <p:par>
                          <p:cTn id="28" fill="hold" nodeType="afterGroup">
                            <p:stCondLst>
                              <p:cond delay="15000"/>
                            </p:stCondLst>
                            <p:childTnLst>
                              <p:par>
                                <p:cTn id="29" presetID="22" presetClass="entr" presetSubtype="8" fill="hold" nodeType="afterEffect">
                                  <p:stCondLst>
                                    <p:cond delay="100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wipe(left)">
                                      <p:cBhvr>
                                        <p:cTn id="31" dur="2000"/>
                                        <p:tgtEl>
                                          <p:spTgt spid="3">
                                            <p:txEl>
                                              <p:pRg st="3" end="3"/>
                                            </p:txEl>
                                          </p:spTgt>
                                        </p:tgtEl>
                                      </p:cBhvr>
                                    </p:animEffect>
                                  </p:childTnLst>
                                </p:cTn>
                              </p:par>
                            </p:childTnLst>
                          </p:cTn>
                        </p:par>
                        <p:par>
                          <p:cTn id="32" fill="hold" nodeType="afterGroup">
                            <p:stCondLst>
                              <p:cond delay="18000"/>
                            </p:stCondLst>
                            <p:childTnLst>
                              <p:par>
                                <p:cTn id="33" presetID="22" presetClass="entr" presetSubtype="8" fill="hold" nodeType="afterEffect">
                                  <p:stCondLst>
                                    <p:cond delay="100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wipe(left)">
                                      <p:cBhvr>
                                        <p:cTn id="35" dur="2000"/>
                                        <p:tgtEl>
                                          <p:spTgt spid="3">
                                            <p:txEl>
                                              <p:pRg st="4" end="4"/>
                                            </p:txEl>
                                          </p:spTgt>
                                        </p:tgtEl>
                                      </p:cBhvr>
                                    </p:animEffect>
                                  </p:childTnLst>
                                </p:cTn>
                              </p:par>
                            </p:childTnLst>
                          </p:cTn>
                        </p:par>
                        <p:par>
                          <p:cTn id="36" fill="hold" nodeType="afterGroup">
                            <p:stCondLst>
                              <p:cond delay="21000"/>
                            </p:stCondLst>
                            <p:childTnLst>
                              <p:par>
                                <p:cTn id="37" presetID="22" presetClass="entr" presetSubtype="8" fill="hold" nodeType="afterEffect">
                                  <p:stCondLst>
                                    <p:cond delay="100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wipe(left)">
                                      <p:cBhvr>
                                        <p:cTn id="39" dur="2000"/>
                                        <p:tgtEl>
                                          <p:spTgt spid="3">
                                            <p:txEl>
                                              <p:pRg st="5" end="5"/>
                                            </p:txEl>
                                          </p:spTgt>
                                        </p:tgtEl>
                                      </p:cBhvr>
                                    </p:animEffect>
                                  </p:childTnLst>
                                </p:cTn>
                              </p:par>
                            </p:childTnLst>
                          </p:cTn>
                        </p:par>
                        <p:par>
                          <p:cTn id="40" fill="hold" nodeType="afterGroup">
                            <p:stCondLst>
                              <p:cond delay="24000"/>
                            </p:stCondLst>
                            <p:childTnLst>
                              <p:par>
                                <p:cTn id="41" presetID="22" presetClass="entr" presetSubtype="8" fill="hold" nodeType="afterEffect">
                                  <p:stCondLst>
                                    <p:cond delay="100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wipe(left)">
                                      <p:cBhvr>
                                        <p:cTn id="43" dur="2000"/>
                                        <p:tgtEl>
                                          <p:spTgt spid="3">
                                            <p:txEl>
                                              <p:pRg st="6" end="6"/>
                                            </p:txEl>
                                          </p:spTgt>
                                        </p:tgtEl>
                                      </p:cBhvr>
                                    </p:animEffect>
                                  </p:childTnLst>
                                </p:cTn>
                              </p:par>
                            </p:childTnLst>
                          </p:cTn>
                        </p:par>
                        <p:par>
                          <p:cTn id="44" fill="hold" nodeType="afterGroup">
                            <p:stCondLst>
                              <p:cond delay="27000"/>
                            </p:stCondLst>
                            <p:childTnLst>
                              <p:par>
                                <p:cTn id="45" presetID="22" presetClass="entr" presetSubtype="8" fill="hold" nodeType="afterEffect">
                                  <p:stCondLst>
                                    <p:cond delay="100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wipe(left)">
                                      <p:cBhvr>
                                        <p:cTn id="47"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8" name="Title 1">
            <a:extLst>
              <a:ext uri="{FF2B5EF4-FFF2-40B4-BE49-F238E27FC236}">
                <a16:creationId xmlns:a16="http://schemas.microsoft.com/office/drawing/2014/main" id="{F94BF1ED-0258-A69D-4000-C059D59AA3F9}"/>
              </a:ext>
            </a:extLst>
          </p:cNvPr>
          <p:cNvSpPr>
            <a:spLocks noGrp="1" noChangeArrowheads="1"/>
          </p:cNvSpPr>
          <p:nvPr>
            <p:ph type="title"/>
          </p:nvPr>
        </p:nvSpPr>
        <p:spPr>
          <a:xfrm>
            <a:off x="304800" y="76200"/>
            <a:ext cx="5715000" cy="1143000"/>
          </a:xfrm>
        </p:spPr>
        <p:txBody>
          <a:bodyPr/>
          <a:lstStyle/>
          <a:p>
            <a:r>
              <a:rPr lang="en-US" altLang="en-US" b="1" dirty="0"/>
              <a:t>Theodore Roosevelt</a:t>
            </a:r>
            <a:br>
              <a:rPr lang="en-US" altLang="en-US" b="1" dirty="0"/>
            </a:br>
            <a:r>
              <a:rPr lang="en-US" altLang="en-US" sz="2800" b="1" dirty="0"/>
              <a:t>1901 – 1909</a:t>
            </a:r>
            <a:endParaRPr lang="en-US" altLang="en-US" b="1" dirty="0"/>
          </a:p>
        </p:txBody>
      </p:sp>
      <p:sp>
        <p:nvSpPr>
          <p:cNvPr id="3" name="Content Placeholder 2">
            <a:extLst>
              <a:ext uri="{FF2B5EF4-FFF2-40B4-BE49-F238E27FC236}">
                <a16:creationId xmlns:a16="http://schemas.microsoft.com/office/drawing/2014/main" id="{55C93AF8-C637-2665-5824-DEFE2A364968}"/>
              </a:ext>
            </a:extLst>
          </p:cNvPr>
          <p:cNvSpPr>
            <a:spLocks noGrp="1"/>
          </p:cNvSpPr>
          <p:nvPr>
            <p:ph idx="1"/>
          </p:nvPr>
        </p:nvSpPr>
        <p:spPr>
          <a:xfrm>
            <a:off x="152400" y="1219200"/>
            <a:ext cx="6781800" cy="1046163"/>
          </a:xfrm>
        </p:spPr>
        <p:txBody>
          <a:bodyPr/>
          <a:lstStyle/>
          <a:p>
            <a:pPr>
              <a:defRPr/>
            </a:pPr>
            <a:r>
              <a:rPr lang="en-US" sz="2000" dirty="0"/>
              <a:t>TR believed that the President represented all Americans. He believed that the President was the  </a:t>
            </a:r>
            <a:r>
              <a:rPr lang="en-US" sz="2000" b="1" i="1" dirty="0"/>
              <a:t>steward </a:t>
            </a:r>
            <a:r>
              <a:rPr lang="en-US" sz="2000" i="1" dirty="0"/>
              <a:t>or </a:t>
            </a:r>
            <a:r>
              <a:rPr lang="en-US" sz="2000" b="1" i="1" dirty="0"/>
              <a:t>manager </a:t>
            </a:r>
            <a:r>
              <a:rPr lang="en-US" sz="2000" i="1" dirty="0"/>
              <a:t>of the people’s interest.  </a:t>
            </a:r>
            <a:endParaRPr lang="en-US" sz="2000" b="1" i="1" dirty="0"/>
          </a:p>
          <a:p>
            <a:pPr>
              <a:defRPr/>
            </a:pPr>
            <a:r>
              <a:rPr lang="en-US" sz="2000" dirty="0"/>
              <a:t>His economic (domestic) agenda was called the </a:t>
            </a:r>
            <a:r>
              <a:rPr lang="en-US" sz="2000" b="1" dirty="0">
                <a:solidFill>
                  <a:srgbClr val="FF0000"/>
                </a:solidFill>
                <a:effectLst>
                  <a:outerShdw blurRad="38100" dist="38100" dir="2700000" algn="tl">
                    <a:srgbClr val="000000">
                      <a:alpha val="43137"/>
                    </a:srgbClr>
                  </a:outerShdw>
                </a:effectLst>
              </a:rPr>
              <a:t>Square Deal- </a:t>
            </a:r>
            <a:r>
              <a:rPr lang="en-US" sz="2000" b="1" dirty="0">
                <a:effectLst>
                  <a:outerShdw blurRad="38100" dist="38100" dir="2700000" algn="tl">
                    <a:srgbClr val="000000">
                      <a:alpha val="43137"/>
                    </a:srgbClr>
                  </a:outerShdw>
                </a:effectLst>
              </a:rPr>
              <a:t> </a:t>
            </a:r>
            <a:r>
              <a:rPr lang="en-US" sz="2000" dirty="0"/>
              <a:t>fair play and equality of opportunity- especially conservation of natural resources, </a:t>
            </a:r>
            <a:r>
              <a:rPr lang="en-US" sz="2000" b="1" dirty="0"/>
              <a:t>regulation</a:t>
            </a:r>
            <a:r>
              <a:rPr lang="en-US" sz="2000" dirty="0"/>
              <a:t> of corporations and protection of consumers.</a:t>
            </a:r>
          </a:p>
          <a:p>
            <a:pPr>
              <a:defRPr/>
            </a:pPr>
            <a:endParaRPr lang="en-US" sz="2000" dirty="0"/>
          </a:p>
          <a:p>
            <a:pPr>
              <a:defRPr/>
            </a:pPr>
            <a:endParaRPr lang="en-US" sz="2000" dirty="0"/>
          </a:p>
        </p:txBody>
      </p:sp>
      <p:pic>
        <p:nvPicPr>
          <p:cNvPr id="5" name="Picture 4">
            <a:extLst>
              <a:ext uri="{FF2B5EF4-FFF2-40B4-BE49-F238E27FC236}">
                <a16:creationId xmlns:a16="http://schemas.microsoft.com/office/drawing/2014/main" id="{959538CE-79C9-023B-99C0-A9D90C1BFC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4200" y="61913"/>
            <a:ext cx="1752600" cy="220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6" name="Picture 10">
            <a:extLst>
              <a:ext uri="{FF2B5EF4-FFF2-40B4-BE49-F238E27FC236}">
                <a16:creationId xmlns:a16="http://schemas.microsoft.com/office/drawing/2014/main" id="{8FEEFC9A-8644-BDDA-8536-288763005F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0" y="4953000"/>
            <a:ext cx="3608388" cy="16764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 name="Text Box 7">
            <a:extLst>
              <a:ext uri="{FF2B5EF4-FFF2-40B4-BE49-F238E27FC236}">
                <a16:creationId xmlns:a16="http://schemas.microsoft.com/office/drawing/2014/main" id="{F84EAACC-A5A1-D637-0543-1A4A91BA5CB3}"/>
              </a:ext>
            </a:extLst>
          </p:cNvPr>
          <p:cNvSpPr txBox="1">
            <a:spLocks/>
          </p:cNvSpPr>
          <p:nvPr/>
        </p:nvSpPr>
        <p:spPr bwMode="auto">
          <a:xfrm>
            <a:off x="147638" y="4762500"/>
            <a:ext cx="5249862" cy="1866900"/>
          </a:xfrm>
          <a:prstGeom prst="rect">
            <a:avLst/>
          </a:prstGeom>
          <a:noFill/>
          <a:ln>
            <a:noFill/>
          </a:ln>
          <a:effec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lvl="1">
              <a:defRPr/>
            </a:pPr>
            <a:r>
              <a:rPr lang="en-US" sz="2000" kern="0" dirty="0"/>
              <a:t>Meat Inspection Act (1906)</a:t>
            </a:r>
          </a:p>
          <a:p>
            <a:pPr lvl="1">
              <a:defRPr/>
            </a:pPr>
            <a:r>
              <a:rPr lang="en-US" sz="2000" kern="0" dirty="0"/>
              <a:t>Pure Food and Drug Act (1906)</a:t>
            </a:r>
          </a:p>
          <a:p>
            <a:pPr lvl="1">
              <a:defRPr/>
            </a:pPr>
            <a:r>
              <a:rPr lang="en-US" sz="2000" kern="0" dirty="0"/>
              <a:t>Increased powers of the I.C.C. to regulate railroads, telephones, and the telegraph.</a:t>
            </a:r>
          </a:p>
          <a:p>
            <a:pPr>
              <a:defRPr/>
            </a:pPr>
            <a:endParaRPr lang="en-US" sz="2400" kern="0" dirty="0"/>
          </a:p>
          <a:p>
            <a:pPr>
              <a:defRPr/>
            </a:pPr>
            <a:endParaRPr lang="en-US" kern="0" dirty="0"/>
          </a:p>
        </p:txBody>
      </p:sp>
      <p:pic>
        <p:nvPicPr>
          <p:cNvPr id="39948" name="Picture 12">
            <a:hlinkClick r:id="rId4"/>
            <a:extLst>
              <a:ext uri="{FF2B5EF4-FFF2-40B4-BE49-F238E27FC236}">
                <a16:creationId xmlns:a16="http://schemas.microsoft.com/office/drawing/2014/main" id="{DEE62F49-B7C8-1DDE-0A35-411279A116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0" y="2444750"/>
            <a:ext cx="1533525"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2" name="Picture 16">
            <a:extLst>
              <a:ext uri="{FF2B5EF4-FFF2-40B4-BE49-F238E27FC236}">
                <a16:creationId xmlns:a16="http://schemas.microsoft.com/office/drawing/2014/main" id="{D826135C-76D9-A070-CA26-3322E2CF19B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55000" y="2524125"/>
            <a:ext cx="863600"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6">
            <a:extLst>
              <a:ext uri="{FF2B5EF4-FFF2-40B4-BE49-F238E27FC236}">
                <a16:creationId xmlns:a16="http://schemas.microsoft.com/office/drawing/2014/main" id="{D5056037-6E80-FEF9-66AB-282B06686392}"/>
              </a:ext>
            </a:extLst>
          </p:cNvPr>
          <p:cNvSpPr txBox="1">
            <a:spLocks/>
          </p:cNvSpPr>
          <p:nvPr/>
        </p:nvSpPr>
        <p:spPr bwMode="auto">
          <a:xfrm>
            <a:off x="0" y="3683000"/>
            <a:ext cx="8686800" cy="727075"/>
          </a:xfrm>
          <a:prstGeom prst="rect">
            <a:avLst/>
          </a:prstGeom>
          <a:noFill/>
          <a:ln>
            <a:noFill/>
          </a:ln>
          <a:effec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defRPr/>
            </a:pPr>
            <a:r>
              <a:rPr lang="en-US" sz="2000" kern="0" dirty="0"/>
              <a:t>Under the Square Deal he launched new laws to protect the consumer’s health from false advertising:</a:t>
            </a:r>
          </a:p>
          <a:p>
            <a:pPr>
              <a:defRPr/>
            </a:pPr>
            <a:endParaRPr lang="en-US" kern="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32" fill="hold" grpId="0" nodeType="withEffect">
                                  <p:stCondLst>
                                    <p:cond delay="0"/>
                                  </p:stCondLst>
                                  <p:childTnLst>
                                    <p:set>
                                      <p:cBhvr>
                                        <p:cTn id="6" dur="1" fill="hold">
                                          <p:stCondLst>
                                            <p:cond delay="0"/>
                                          </p:stCondLst>
                                        </p:cTn>
                                        <p:tgtEl>
                                          <p:spTgt spid="39938"/>
                                        </p:tgtEl>
                                        <p:attrNameLst>
                                          <p:attrName>style.visibility</p:attrName>
                                        </p:attrNameLst>
                                      </p:cBhvr>
                                      <p:to>
                                        <p:strVal val="visible"/>
                                      </p:to>
                                    </p:set>
                                    <p:animEffect transition="in" filter="circle(out)">
                                      <p:cBhvr>
                                        <p:cTn id="7" dur="2000"/>
                                        <p:tgtEl>
                                          <p:spTgt spid="39938"/>
                                        </p:tgtEl>
                                      </p:cBhvr>
                                    </p:animEffect>
                                  </p:childTnLst>
                                </p:cTn>
                              </p:par>
                            </p:childTnLst>
                          </p:cTn>
                        </p:par>
                        <p:par>
                          <p:cTn id="8" fill="hold" nodeType="afterGroup">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par>
                          <p:cTn id="12" fill="hold" nodeType="afterGroup">
                            <p:stCondLst>
                              <p:cond delay="2500"/>
                            </p:stCondLst>
                            <p:childTnLst>
                              <p:par>
                                <p:cTn id="13" presetID="4" presetClass="entr" presetSubtype="32"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ox(out)">
                                      <p:cBhvr>
                                        <p:cTn id="15" dur="500"/>
                                        <p:tgtEl>
                                          <p:spTgt spid="5"/>
                                        </p:tgtEl>
                                      </p:cBhvr>
                                    </p:animEffect>
                                  </p:childTnLst>
                                </p:cTn>
                              </p:par>
                            </p:childTnLst>
                          </p:cTn>
                        </p:par>
                        <p:par>
                          <p:cTn id="16" fill="hold" nodeType="afterGroup">
                            <p:stCondLst>
                              <p:cond delay="3000"/>
                            </p:stCondLst>
                            <p:childTnLst>
                              <p:par>
                                <p:cTn id="17" presetID="22" presetClass="entr" presetSubtype="8" fill="hold" grpId="0" nodeType="afterEffect">
                                  <p:stCondLst>
                                    <p:cond delay="150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1000"/>
                                        <p:tgtEl>
                                          <p:spTgt spid="11"/>
                                        </p:tgtEl>
                                      </p:cBhvr>
                                    </p:animEffect>
                                  </p:childTnLst>
                                </p:cTn>
                              </p:par>
                              <p:par>
                                <p:cTn id="20" presetID="2" presetClass="entr" presetSubtype="2" fill="hold" nodeType="withEffect">
                                  <p:stCondLst>
                                    <p:cond delay="1500"/>
                                  </p:stCondLst>
                                  <p:childTnLst>
                                    <p:set>
                                      <p:cBhvr>
                                        <p:cTn id="21" dur="1" fill="hold">
                                          <p:stCondLst>
                                            <p:cond delay="0"/>
                                          </p:stCondLst>
                                        </p:cTn>
                                        <p:tgtEl>
                                          <p:spTgt spid="39952"/>
                                        </p:tgtEl>
                                        <p:attrNameLst>
                                          <p:attrName>style.visibility</p:attrName>
                                        </p:attrNameLst>
                                      </p:cBhvr>
                                      <p:to>
                                        <p:strVal val="visible"/>
                                      </p:to>
                                    </p:set>
                                    <p:anim calcmode="lin" valueType="num">
                                      <p:cBhvr additive="base">
                                        <p:cTn id="22" dur="500" fill="hold"/>
                                        <p:tgtEl>
                                          <p:spTgt spid="39952"/>
                                        </p:tgtEl>
                                        <p:attrNameLst>
                                          <p:attrName>ppt_x</p:attrName>
                                        </p:attrNameLst>
                                      </p:cBhvr>
                                      <p:tavLst>
                                        <p:tav tm="0">
                                          <p:val>
                                            <p:strVal val="1+#ppt_w/2"/>
                                          </p:val>
                                        </p:tav>
                                        <p:tav tm="100000">
                                          <p:val>
                                            <p:strVal val="#ppt_x"/>
                                          </p:val>
                                        </p:tav>
                                      </p:tavLst>
                                    </p:anim>
                                    <p:anim calcmode="lin" valueType="num">
                                      <p:cBhvr additive="base">
                                        <p:cTn id="23" dur="500" fill="hold"/>
                                        <p:tgtEl>
                                          <p:spTgt spid="39952"/>
                                        </p:tgtEl>
                                        <p:attrNameLst>
                                          <p:attrName>ppt_y</p:attrName>
                                        </p:attrNameLst>
                                      </p:cBhvr>
                                      <p:tavLst>
                                        <p:tav tm="0">
                                          <p:val>
                                            <p:strVal val="#ppt_y"/>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8" fill="hold" nodeType="clickEffect">
                                  <p:stCondLst>
                                    <p:cond delay="0"/>
                                  </p:stCondLst>
                                  <p:childTnLst>
                                    <p:set>
                                      <p:cBhvr>
                                        <p:cTn id="27" dur="1" fill="hold">
                                          <p:stCondLst>
                                            <p:cond delay="0"/>
                                          </p:stCondLst>
                                        </p:cTn>
                                        <p:tgtEl>
                                          <p:spTgt spid="12">
                                            <p:txEl>
                                              <p:pRg st="0" end="0"/>
                                            </p:txEl>
                                          </p:spTgt>
                                        </p:tgtEl>
                                        <p:attrNameLst>
                                          <p:attrName>style.visibility</p:attrName>
                                        </p:attrNameLst>
                                      </p:cBhvr>
                                      <p:to>
                                        <p:strVal val="visible"/>
                                      </p:to>
                                    </p:set>
                                    <p:animEffect transition="in" filter="wipe(left)">
                                      <p:cBhvr>
                                        <p:cTn id="28" dur="500"/>
                                        <p:tgtEl>
                                          <p:spTgt spid="12">
                                            <p:txEl>
                                              <p:pRg st="0" end="0"/>
                                            </p:txEl>
                                          </p:spTgt>
                                        </p:tgtEl>
                                      </p:cBhvr>
                                    </p:animEffect>
                                  </p:childTnLst>
                                </p:cTn>
                              </p:par>
                              <p:par>
                                <p:cTn id="29" presetID="21" presetClass="entr" presetSubtype="1" fill="hold" nodeType="withEffect">
                                  <p:stCondLst>
                                    <p:cond delay="0"/>
                                  </p:stCondLst>
                                  <p:childTnLst>
                                    <p:set>
                                      <p:cBhvr>
                                        <p:cTn id="30" dur="1" fill="hold">
                                          <p:stCondLst>
                                            <p:cond delay="0"/>
                                          </p:stCondLst>
                                        </p:cTn>
                                        <p:tgtEl>
                                          <p:spTgt spid="39948"/>
                                        </p:tgtEl>
                                        <p:attrNameLst>
                                          <p:attrName>style.visibility</p:attrName>
                                        </p:attrNameLst>
                                      </p:cBhvr>
                                      <p:to>
                                        <p:strVal val="visible"/>
                                      </p:to>
                                    </p:set>
                                    <p:animEffect transition="in" filter="wheel(1)">
                                      <p:cBhvr>
                                        <p:cTn id="31" dur="2000"/>
                                        <p:tgtEl>
                                          <p:spTgt spid="39948"/>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nodeType="clickEffect">
                                  <p:stCondLst>
                                    <p:cond delay="0"/>
                                  </p:stCondLst>
                                  <p:childTnLst>
                                    <p:set>
                                      <p:cBhvr>
                                        <p:cTn id="35" dur="1" fill="hold">
                                          <p:stCondLst>
                                            <p:cond delay="0"/>
                                          </p:stCondLst>
                                        </p:cTn>
                                        <p:tgtEl>
                                          <p:spTgt spid="12">
                                            <p:txEl>
                                              <p:pRg st="1" end="1"/>
                                            </p:txEl>
                                          </p:spTgt>
                                        </p:tgtEl>
                                        <p:attrNameLst>
                                          <p:attrName>style.visibility</p:attrName>
                                        </p:attrNameLst>
                                      </p:cBhvr>
                                      <p:to>
                                        <p:strVal val="visible"/>
                                      </p:to>
                                    </p:set>
                                    <p:animEffect transition="in" filter="wipe(left)">
                                      <p:cBhvr>
                                        <p:cTn id="36" dur="500"/>
                                        <p:tgtEl>
                                          <p:spTgt spid="12">
                                            <p:txEl>
                                              <p:pRg st="1" end="1"/>
                                            </p:txEl>
                                          </p:spTgt>
                                        </p:tgtEl>
                                      </p:cBhvr>
                                    </p:animEffect>
                                  </p:childTnLst>
                                </p:cTn>
                              </p:par>
                              <p:par>
                                <p:cTn id="37" presetID="6" presetClass="entr" presetSubtype="16" fill="hold" nodeType="withEffect">
                                  <p:stCondLst>
                                    <p:cond delay="0"/>
                                  </p:stCondLst>
                                  <p:childTnLst>
                                    <p:set>
                                      <p:cBhvr>
                                        <p:cTn id="38" dur="1" fill="hold">
                                          <p:stCondLst>
                                            <p:cond delay="0"/>
                                          </p:stCondLst>
                                        </p:cTn>
                                        <p:tgtEl>
                                          <p:spTgt spid="39946"/>
                                        </p:tgtEl>
                                        <p:attrNameLst>
                                          <p:attrName>style.visibility</p:attrName>
                                        </p:attrNameLst>
                                      </p:cBhvr>
                                      <p:to>
                                        <p:strVal val="visible"/>
                                      </p:to>
                                    </p:set>
                                    <p:animEffect transition="in" filter="circle(in)">
                                      <p:cBhvr>
                                        <p:cTn id="39" dur="2000"/>
                                        <p:tgtEl>
                                          <p:spTgt spid="39946"/>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8" fill="hold" nodeType="clickEffect">
                                  <p:stCondLst>
                                    <p:cond delay="0"/>
                                  </p:stCondLst>
                                  <p:childTnLst>
                                    <p:set>
                                      <p:cBhvr>
                                        <p:cTn id="43" dur="1" fill="hold">
                                          <p:stCondLst>
                                            <p:cond delay="0"/>
                                          </p:stCondLst>
                                        </p:cTn>
                                        <p:tgtEl>
                                          <p:spTgt spid="12">
                                            <p:txEl>
                                              <p:pRg st="2" end="2"/>
                                            </p:txEl>
                                          </p:spTgt>
                                        </p:tgtEl>
                                        <p:attrNameLst>
                                          <p:attrName>style.visibility</p:attrName>
                                        </p:attrNameLst>
                                      </p:cBhvr>
                                      <p:to>
                                        <p:strVal val="visible"/>
                                      </p:to>
                                    </p:set>
                                    <p:animEffect transition="in" filter="wipe(left)">
                                      <p:cBhvr>
                                        <p:cTn id="44"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8" grpId="0"/>
      <p:bldP spid="3" grpId="0" autoUpdateAnimBg="0"/>
      <p:bldP spid="11" grpId="0" autoUpdateAnimBg="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Content Placeholder 2">
            <a:extLst>
              <a:ext uri="{FF2B5EF4-FFF2-40B4-BE49-F238E27FC236}">
                <a16:creationId xmlns:a16="http://schemas.microsoft.com/office/drawing/2014/main" id="{60C8891E-2031-6A3A-229A-C314080BBAC3}"/>
              </a:ext>
            </a:extLst>
          </p:cNvPr>
          <p:cNvSpPr>
            <a:spLocks noGrp="1" noChangeArrowheads="1"/>
          </p:cNvSpPr>
          <p:nvPr>
            <p:ph idx="1"/>
          </p:nvPr>
        </p:nvSpPr>
        <p:spPr>
          <a:xfrm>
            <a:off x="152400" y="539750"/>
            <a:ext cx="5410200" cy="6242050"/>
          </a:xfrm>
        </p:spPr>
        <p:txBody>
          <a:bodyPr/>
          <a:lstStyle/>
          <a:p>
            <a:r>
              <a:rPr lang="en-US" altLang="en-US" sz="2300"/>
              <a:t>The </a:t>
            </a:r>
            <a:r>
              <a:rPr lang="en-US" altLang="en-US" sz="2300" b="1" u="sng"/>
              <a:t>Coal Miners Strike</a:t>
            </a:r>
            <a:r>
              <a:rPr lang="en-US" altLang="en-US" sz="2300" b="1"/>
              <a:t> (1902) </a:t>
            </a:r>
            <a:r>
              <a:rPr lang="en-US" altLang="en-US" sz="2300"/>
              <a:t>proved he was willing to use the power of the federal government to protect the public interests.</a:t>
            </a:r>
          </a:p>
          <a:p>
            <a:r>
              <a:rPr lang="en-US" altLang="en-US" sz="2300"/>
              <a:t>When the coal miners and the mine owners could not agree on a settlement, a strike looked near.</a:t>
            </a:r>
          </a:p>
          <a:p>
            <a:r>
              <a:rPr lang="en-US" altLang="en-US" sz="2300"/>
              <a:t>Roosevelt stepped in and threatened to used the military to keep the mines running for the good of the nation if an agreement was not reached</a:t>
            </a:r>
          </a:p>
          <a:p>
            <a:r>
              <a:rPr lang="en-US" altLang="en-US" sz="2300"/>
              <a:t>He forced mine owners and striking worker to </a:t>
            </a:r>
            <a:r>
              <a:rPr lang="en-US" altLang="en-US" sz="2300" b="1"/>
              <a:t>arbitration-</a:t>
            </a:r>
            <a:r>
              <a:rPr lang="en-US" altLang="en-US" sz="2300"/>
              <a:t>an independent person or body officially appointed to settle a dispute.</a:t>
            </a:r>
            <a:endParaRPr lang="en-US" altLang="en-US" sz="2300" b="1"/>
          </a:p>
          <a:p>
            <a:r>
              <a:rPr lang="en-US" altLang="en-US" sz="2300"/>
              <a:t>Problem solved!</a:t>
            </a:r>
          </a:p>
        </p:txBody>
      </p:sp>
      <p:pic>
        <p:nvPicPr>
          <p:cNvPr id="41988" name="Picture 2">
            <a:extLst>
              <a:ext uri="{FF2B5EF4-FFF2-40B4-BE49-F238E27FC236}">
                <a16:creationId xmlns:a16="http://schemas.microsoft.com/office/drawing/2014/main" id="{DE72F2A5-F721-D1B5-E6AD-D833679E9A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381000"/>
            <a:ext cx="3482975" cy="494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10F65298-9A3B-6E40-FC96-BEF24C548B91}"/>
              </a:ext>
            </a:extLst>
          </p:cNvPr>
          <p:cNvSpPr>
            <a:spLocks noGrp="1" noChangeArrowheads="1"/>
          </p:cNvSpPr>
          <p:nvPr>
            <p:ph type="title"/>
          </p:nvPr>
        </p:nvSpPr>
        <p:spPr>
          <a:xfrm>
            <a:off x="304800" y="6350"/>
            <a:ext cx="5715000" cy="533400"/>
          </a:xfrm>
        </p:spPr>
        <p:txBody>
          <a:bodyPr/>
          <a:lstStyle/>
          <a:p>
            <a:r>
              <a:rPr lang="en-US" altLang="en-US" sz="2400" b="1"/>
              <a:t>Theodore Roosevelt 1901 – 1909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3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out)">
                                      <p:cBhvr>
                                        <p:cTn id="7" dur="2000"/>
                                        <p:tgtEl>
                                          <p:spTgt spid="6"/>
                                        </p:tgtEl>
                                      </p:cBhvr>
                                    </p:animEffect>
                                  </p:childTnLst>
                                </p:cTn>
                              </p:par>
                            </p:childTnLst>
                          </p:cTn>
                        </p:par>
                        <p:par>
                          <p:cTn id="8" fill="hold" nodeType="afterGroup">
                            <p:stCondLst>
                              <p:cond delay="2000"/>
                            </p:stCondLst>
                            <p:childTnLst>
                              <p:par>
                                <p:cTn id="9" presetID="22" presetClass="entr" presetSubtype="8" fill="hold" nodeType="afterEffect">
                                  <p:stCondLst>
                                    <p:cond delay="1000"/>
                                  </p:stCondLst>
                                  <p:childTnLst>
                                    <p:set>
                                      <p:cBhvr>
                                        <p:cTn id="10" dur="1" fill="hold">
                                          <p:stCondLst>
                                            <p:cond delay="0"/>
                                          </p:stCondLst>
                                        </p:cTn>
                                        <p:tgtEl>
                                          <p:spTgt spid="41987">
                                            <p:txEl>
                                              <p:pRg st="0" end="0"/>
                                            </p:txEl>
                                          </p:spTgt>
                                        </p:tgtEl>
                                        <p:attrNameLst>
                                          <p:attrName>style.visibility</p:attrName>
                                        </p:attrNameLst>
                                      </p:cBhvr>
                                      <p:to>
                                        <p:strVal val="visible"/>
                                      </p:to>
                                    </p:set>
                                    <p:animEffect transition="in" filter="wipe(left)">
                                      <p:cBhvr>
                                        <p:cTn id="11" dur="2000"/>
                                        <p:tgtEl>
                                          <p:spTgt spid="41987">
                                            <p:txEl>
                                              <p:pRg st="0" end="0"/>
                                            </p:txEl>
                                          </p:spTgt>
                                        </p:tgtEl>
                                      </p:cBhvr>
                                    </p:animEffect>
                                  </p:childTnLst>
                                </p:cTn>
                              </p:par>
                            </p:childTnLst>
                          </p:cTn>
                        </p:par>
                        <p:par>
                          <p:cTn id="12" fill="hold" nodeType="afterGroup">
                            <p:stCondLst>
                              <p:cond delay="5000"/>
                            </p:stCondLst>
                            <p:childTnLst>
                              <p:par>
                                <p:cTn id="13" presetID="6" presetClass="entr" presetSubtype="16" fill="hold" nodeType="afterEffect">
                                  <p:stCondLst>
                                    <p:cond delay="0"/>
                                  </p:stCondLst>
                                  <p:childTnLst>
                                    <p:set>
                                      <p:cBhvr>
                                        <p:cTn id="14" dur="1" fill="hold">
                                          <p:stCondLst>
                                            <p:cond delay="0"/>
                                          </p:stCondLst>
                                        </p:cTn>
                                        <p:tgtEl>
                                          <p:spTgt spid="41988"/>
                                        </p:tgtEl>
                                        <p:attrNameLst>
                                          <p:attrName>style.visibility</p:attrName>
                                        </p:attrNameLst>
                                      </p:cBhvr>
                                      <p:to>
                                        <p:strVal val="visible"/>
                                      </p:to>
                                    </p:set>
                                    <p:animEffect transition="in" filter="circle(in)">
                                      <p:cBhvr>
                                        <p:cTn id="15" dur="2000"/>
                                        <p:tgtEl>
                                          <p:spTgt spid="41988"/>
                                        </p:tgtEl>
                                      </p:cBhvr>
                                    </p:animEffect>
                                  </p:childTnLst>
                                </p:cTn>
                              </p:par>
                            </p:childTnLst>
                          </p:cTn>
                        </p:par>
                        <p:par>
                          <p:cTn id="16" fill="hold" nodeType="afterGroup">
                            <p:stCondLst>
                              <p:cond delay="7000"/>
                            </p:stCondLst>
                            <p:childTnLst>
                              <p:par>
                                <p:cTn id="17" presetID="22" presetClass="entr" presetSubtype="8" fill="hold" nodeType="afterEffect">
                                  <p:stCondLst>
                                    <p:cond delay="1000"/>
                                  </p:stCondLst>
                                  <p:childTnLst>
                                    <p:set>
                                      <p:cBhvr>
                                        <p:cTn id="18" dur="1" fill="hold">
                                          <p:stCondLst>
                                            <p:cond delay="0"/>
                                          </p:stCondLst>
                                        </p:cTn>
                                        <p:tgtEl>
                                          <p:spTgt spid="41987">
                                            <p:txEl>
                                              <p:pRg st="1" end="1"/>
                                            </p:txEl>
                                          </p:spTgt>
                                        </p:tgtEl>
                                        <p:attrNameLst>
                                          <p:attrName>style.visibility</p:attrName>
                                        </p:attrNameLst>
                                      </p:cBhvr>
                                      <p:to>
                                        <p:strVal val="visible"/>
                                      </p:to>
                                    </p:set>
                                    <p:animEffect transition="in" filter="wipe(left)">
                                      <p:cBhvr>
                                        <p:cTn id="19" dur="2000"/>
                                        <p:tgtEl>
                                          <p:spTgt spid="41987">
                                            <p:txEl>
                                              <p:pRg st="1" end="1"/>
                                            </p:txEl>
                                          </p:spTgt>
                                        </p:tgtEl>
                                      </p:cBhvr>
                                    </p:animEffect>
                                  </p:childTnLst>
                                </p:cTn>
                              </p:par>
                            </p:childTnLst>
                          </p:cTn>
                        </p:par>
                        <p:par>
                          <p:cTn id="20" fill="hold" nodeType="afterGroup">
                            <p:stCondLst>
                              <p:cond delay="10000"/>
                            </p:stCondLst>
                            <p:childTnLst>
                              <p:par>
                                <p:cTn id="21" presetID="22" presetClass="entr" presetSubtype="8" fill="hold" nodeType="afterEffect">
                                  <p:stCondLst>
                                    <p:cond delay="1000"/>
                                  </p:stCondLst>
                                  <p:childTnLst>
                                    <p:set>
                                      <p:cBhvr>
                                        <p:cTn id="22" dur="1" fill="hold">
                                          <p:stCondLst>
                                            <p:cond delay="0"/>
                                          </p:stCondLst>
                                        </p:cTn>
                                        <p:tgtEl>
                                          <p:spTgt spid="41987">
                                            <p:txEl>
                                              <p:pRg st="2" end="2"/>
                                            </p:txEl>
                                          </p:spTgt>
                                        </p:tgtEl>
                                        <p:attrNameLst>
                                          <p:attrName>style.visibility</p:attrName>
                                        </p:attrNameLst>
                                      </p:cBhvr>
                                      <p:to>
                                        <p:strVal val="visible"/>
                                      </p:to>
                                    </p:set>
                                    <p:animEffect transition="in" filter="wipe(left)">
                                      <p:cBhvr>
                                        <p:cTn id="23" dur="2000"/>
                                        <p:tgtEl>
                                          <p:spTgt spid="41987">
                                            <p:txEl>
                                              <p:pRg st="2" end="2"/>
                                            </p:txEl>
                                          </p:spTgt>
                                        </p:tgtEl>
                                      </p:cBhvr>
                                    </p:animEffect>
                                  </p:childTnLst>
                                </p:cTn>
                              </p:par>
                            </p:childTnLst>
                          </p:cTn>
                        </p:par>
                        <p:par>
                          <p:cTn id="24" fill="hold" nodeType="afterGroup">
                            <p:stCondLst>
                              <p:cond delay="13000"/>
                            </p:stCondLst>
                            <p:childTnLst>
                              <p:par>
                                <p:cTn id="25" presetID="22" presetClass="entr" presetSubtype="8" fill="hold" nodeType="afterEffect">
                                  <p:stCondLst>
                                    <p:cond delay="1000"/>
                                  </p:stCondLst>
                                  <p:childTnLst>
                                    <p:set>
                                      <p:cBhvr>
                                        <p:cTn id="26" dur="1" fill="hold">
                                          <p:stCondLst>
                                            <p:cond delay="0"/>
                                          </p:stCondLst>
                                        </p:cTn>
                                        <p:tgtEl>
                                          <p:spTgt spid="41987">
                                            <p:txEl>
                                              <p:pRg st="3" end="3"/>
                                            </p:txEl>
                                          </p:spTgt>
                                        </p:tgtEl>
                                        <p:attrNameLst>
                                          <p:attrName>style.visibility</p:attrName>
                                        </p:attrNameLst>
                                      </p:cBhvr>
                                      <p:to>
                                        <p:strVal val="visible"/>
                                      </p:to>
                                    </p:set>
                                    <p:animEffect transition="in" filter="wipe(left)">
                                      <p:cBhvr>
                                        <p:cTn id="27" dur="2000"/>
                                        <p:tgtEl>
                                          <p:spTgt spid="41987">
                                            <p:txEl>
                                              <p:pRg st="3" end="3"/>
                                            </p:txEl>
                                          </p:spTgt>
                                        </p:tgtEl>
                                      </p:cBhvr>
                                    </p:animEffect>
                                  </p:childTnLst>
                                </p:cTn>
                              </p:par>
                            </p:childTnLst>
                          </p:cTn>
                        </p:par>
                        <p:par>
                          <p:cTn id="28" fill="hold" nodeType="afterGroup">
                            <p:stCondLst>
                              <p:cond delay="16000"/>
                            </p:stCondLst>
                            <p:childTnLst>
                              <p:par>
                                <p:cTn id="29" presetID="22" presetClass="entr" presetSubtype="8" fill="hold" nodeType="afterEffect">
                                  <p:stCondLst>
                                    <p:cond delay="1000"/>
                                  </p:stCondLst>
                                  <p:childTnLst>
                                    <p:set>
                                      <p:cBhvr>
                                        <p:cTn id="30" dur="1" fill="hold">
                                          <p:stCondLst>
                                            <p:cond delay="0"/>
                                          </p:stCondLst>
                                        </p:cTn>
                                        <p:tgtEl>
                                          <p:spTgt spid="41987">
                                            <p:txEl>
                                              <p:pRg st="4" end="4"/>
                                            </p:txEl>
                                          </p:spTgt>
                                        </p:tgtEl>
                                        <p:attrNameLst>
                                          <p:attrName>style.visibility</p:attrName>
                                        </p:attrNameLst>
                                      </p:cBhvr>
                                      <p:to>
                                        <p:strVal val="visible"/>
                                      </p:to>
                                    </p:set>
                                    <p:animEffect transition="in" filter="wipe(left)">
                                      <p:cBhvr>
                                        <p:cTn id="31" dur="2000"/>
                                        <p:tgtEl>
                                          <p:spTgt spid="41987">
                                            <p:txEl>
                                              <p:pRg st="4" end="4"/>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6" presetClass="emph" presetSubtype="0" fill="hold" nodeType="clickEffect">
                                  <p:stCondLst>
                                    <p:cond delay="0"/>
                                  </p:stCondLst>
                                  <p:childTnLst>
                                    <p:animScale>
                                      <p:cBhvr>
                                        <p:cTn id="35" dur="2000" fill="hold"/>
                                        <p:tgtEl>
                                          <p:spTgt spid="41988"/>
                                        </p:tgtEl>
                                      </p:cBhvr>
                                      <p:by x="150000" y="150000"/>
                                    </p:animScale>
                                  </p:childTnLst>
                                </p:cTn>
                              </p:par>
                              <p:par>
                                <p:cTn id="36" presetID="35" presetClass="path" presetSubtype="0" accel="50000" decel="50000" fill="hold" nodeType="withEffect">
                                  <p:stCondLst>
                                    <p:cond delay="0"/>
                                  </p:stCondLst>
                                  <p:childTnLst>
                                    <p:animMotion origin="layout" path="M 0 0 L -0.25 0 E" pathEditMode="relative" ptsTypes="">
                                      <p:cBhvr>
                                        <p:cTn id="37" dur="2000" fill="hold"/>
                                        <p:tgtEl>
                                          <p:spTgt spid="41988"/>
                                        </p:tgtEl>
                                        <p:attrNameLst>
                                          <p:attrName>ppt_x</p:attrName>
                                          <p:attrName>ppt_y</p:attrName>
                                        </p:attrNameLst>
                                      </p:cBhvr>
                                    </p:animMotion>
                                  </p:childTnLst>
                                </p:cTn>
                              </p:par>
                            </p:childTnLst>
                          </p:cTn>
                        </p:par>
                      </p:childTnLst>
                    </p:cTn>
                  </p:par>
                  <p:par>
                    <p:cTn id="38" fill="hold" nodeType="clickPar">
                      <p:stCondLst>
                        <p:cond delay="indefinite"/>
                      </p:stCondLst>
                      <p:childTnLst>
                        <p:par>
                          <p:cTn id="39" fill="hold" nodeType="withGroup">
                            <p:stCondLst>
                              <p:cond delay="0"/>
                            </p:stCondLst>
                            <p:childTnLst>
                              <p:par>
                                <p:cTn id="40" presetID="6" presetClass="emph" presetSubtype="0" fill="hold" nodeType="clickEffect">
                                  <p:stCondLst>
                                    <p:cond delay="0"/>
                                  </p:stCondLst>
                                  <p:childTnLst>
                                    <p:animScale>
                                      <p:cBhvr>
                                        <p:cTn id="41" dur="2000" fill="hold"/>
                                        <p:tgtEl>
                                          <p:spTgt spid="41988"/>
                                        </p:tgtEl>
                                      </p:cBhvr>
                                      <p:by x="50000" y="50000"/>
                                    </p:animScale>
                                  </p:childTnLst>
                                </p:cTn>
                              </p:par>
                              <p:par>
                                <p:cTn id="42" presetID="63" presetClass="path" presetSubtype="0" accel="50000" decel="50000" fill="hold" nodeType="withEffect">
                                  <p:stCondLst>
                                    <p:cond delay="0"/>
                                  </p:stCondLst>
                                  <p:childTnLst>
                                    <p:animMotion origin="layout" path="M -0.25 -2.22222E-6 L 3.33333E-6 -2.22222E-6 " pathEditMode="relative" rAng="0" ptsTypes="AA">
                                      <p:cBhvr>
                                        <p:cTn id="43" dur="2000" fill="hold"/>
                                        <p:tgtEl>
                                          <p:spTgt spid="41988"/>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Title 1">
            <a:extLst>
              <a:ext uri="{FF2B5EF4-FFF2-40B4-BE49-F238E27FC236}">
                <a16:creationId xmlns:a16="http://schemas.microsoft.com/office/drawing/2014/main" id="{0C8B275D-6314-1930-216F-4FD05F49D297}"/>
              </a:ext>
            </a:extLst>
          </p:cNvPr>
          <p:cNvSpPr>
            <a:spLocks noGrp="1" noChangeArrowheads="1"/>
          </p:cNvSpPr>
          <p:nvPr>
            <p:ph type="title" idx="4294967295"/>
          </p:nvPr>
        </p:nvSpPr>
        <p:spPr>
          <a:xfrm>
            <a:off x="457200" y="152400"/>
            <a:ext cx="5334000" cy="762000"/>
          </a:xfrm>
        </p:spPr>
        <p:txBody>
          <a:bodyPr/>
          <a:lstStyle/>
          <a:p>
            <a:pPr eaLnBrk="1" hangingPunct="1"/>
            <a:r>
              <a:rPr lang="en-US" altLang="en-US" sz="2400" b="1"/>
              <a:t>Theodore Roosevelt</a:t>
            </a:r>
            <a:br>
              <a:rPr lang="en-US" altLang="en-US" sz="2400" b="1"/>
            </a:br>
            <a:r>
              <a:rPr lang="en-US" altLang="en-US" sz="2400" b="1"/>
              <a:t>1901 – 1909</a:t>
            </a:r>
          </a:p>
        </p:txBody>
      </p:sp>
      <p:sp>
        <p:nvSpPr>
          <p:cNvPr id="39939" name="Content Placeholder 2">
            <a:extLst>
              <a:ext uri="{FF2B5EF4-FFF2-40B4-BE49-F238E27FC236}">
                <a16:creationId xmlns:a16="http://schemas.microsoft.com/office/drawing/2014/main" id="{309E7795-B5CB-D83E-447D-95334AFB5DD2}"/>
              </a:ext>
            </a:extLst>
          </p:cNvPr>
          <p:cNvSpPr>
            <a:spLocks noGrp="1" noChangeArrowheads="1"/>
          </p:cNvSpPr>
          <p:nvPr>
            <p:ph idx="4294967295"/>
          </p:nvPr>
        </p:nvSpPr>
        <p:spPr>
          <a:xfrm>
            <a:off x="76200" y="1371600"/>
            <a:ext cx="6019800" cy="5405438"/>
          </a:xfrm>
        </p:spPr>
        <p:txBody>
          <a:bodyPr/>
          <a:lstStyle/>
          <a:p>
            <a:pPr eaLnBrk="1" hangingPunct="1">
              <a:defRPr/>
            </a:pPr>
            <a:r>
              <a:rPr lang="en-US" altLang="en-US" sz="2000" dirty="0"/>
              <a:t>As President, Teddy believed in fair play and was suspicious of big business, particularly </a:t>
            </a:r>
            <a:r>
              <a:rPr lang="en-US" altLang="en-US" sz="2000" u="sng" dirty="0"/>
              <a:t>trusts</a:t>
            </a:r>
            <a:r>
              <a:rPr lang="en-US" altLang="en-US" sz="2000" dirty="0"/>
              <a:t> or </a:t>
            </a:r>
            <a:r>
              <a:rPr lang="en-US" altLang="en-US" sz="2000" u="sng" dirty="0"/>
              <a:t>monopolies</a:t>
            </a:r>
            <a:r>
              <a:rPr lang="en-US" altLang="en-US" sz="2000" dirty="0"/>
              <a:t>.</a:t>
            </a:r>
          </a:p>
          <a:p>
            <a:pPr marL="0" indent="0" eaLnBrk="1" hangingPunct="1">
              <a:buFontTx/>
              <a:buNone/>
              <a:defRPr/>
            </a:pPr>
            <a:endParaRPr lang="en-US" altLang="en-US" sz="2000" dirty="0"/>
          </a:p>
          <a:p>
            <a:pPr eaLnBrk="1" hangingPunct="1">
              <a:defRPr/>
            </a:pPr>
            <a:r>
              <a:rPr lang="en-US" altLang="en-US" sz="2000" dirty="0"/>
              <a:t>Roosevelt felt there were some ‘good’ trusts and some ‘bad’ trusts.</a:t>
            </a:r>
          </a:p>
          <a:p>
            <a:pPr marL="0" indent="0" eaLnBrk="1" hangingPunct="1">
              <a:buFontTx/>
              <a:buNone/>
              <a:defRPr/>
            </a:pPr>
            <a:endParaRPr lang="en-US" altLang="en-US" sz="2000" dirty="0"/>
          </a:p>
          <a:p>
            <a:pPr eaLnBrk="1" hangingPunct="1">
              <a:defRPr/>
            </a:pPr>
            <a:r>
              <a:rPr lang="en-US" altLang="en-US" sz="2000" dirty="0"/>
              <a:t>He used the Sherman Anti-trust Act against some ‘bad trusts’ he felt acted against the public interest.</a:t>
            </a:r>
          </a:p>
          <a:p>
            <a:pPr marL="0" indent="0" eaLnBrk="1" hangingPunct="1">
              <a:buFontTx/>
              <a:buNone/>
              <a:defRPr/>
            </a:pPr>
            <a:endParaRPr lang="en-US" altLang="en-US" sz="2000" dirty="0"/>
          </a:p>
          <a:p>
            <a:pPr eaLnBrk="1" hangingPunct="1">
              <a:defRPr/>
            </a:pPr>
            <a:r>
              <a:rPr lang="en-US" altLang="en-US" sz="2000" dirty="0"/>
              <a:t>Roosevelt became known as the  ‘</a:t>
            </a:r>
            <a:r>
              <a:rPr lang="en-US" altLang="en-US" sz="2000" b="1" dirty="0">
                <a:solidFill>
                  <a:srgbClr val="FF0000"/>
                </a:solidFill>
              </a:rPr>
              <a:t>Trust-busting President</a:t>
            </a:r>
            <a:r>
              <a:rPr lang="en-US" altLang="en-US" sz="2000" dirty="0"/>
              <a:t>’</a:t>
            </a:r>
          </a:p>
        </p:txBody>
      </p:sp>
      <p:pic>
        <p:nvPicPr>
          <p:cNvPr id="3076" name="Picture 2">
            <a:extLst>
              <a:ext uri="{FF2B5EF4-FFF2-40B4-BE49-F238E27FC236}">
                <a16:creationId xmlns:a16="http://schemas.microsoft.com/office/drawing/2014/main" id="{A6100582-9C34-5E82-3BEB-76D9ABBC42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097" t="2998" r="7224" b="3999"/>
          <a:stretch>
            <a:fillRect/>
          </a:stretch>
        </p:blipFill>
        <p:spPr bwMode="auto">
          <a:xfrm>
            <a:off x="6248400" y="228600"/>
            <a:ext cx="2819400" cy="3363913"/>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077" name="Picture 5">
            <a:extLst>
              <a:ext uri="{FF2B5EF4-FFF2-40B4-BE49-F238E27FC236}">
                <a16:creationId xmlns:a16="http://schemas.microsoft.com/office/drawing/2014/main" id="{FDE92FEB-6EB1-2AF3-D9E6-453AEDEF5C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3657600"/>
            <a:ext cx="2819400" cy="311943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up)">
                                      <p:cBhvr>
                                        <p:cTn id="7" dur="500"/>
                                        <p:tgtEl>
                                          <p:spTgt spid="3074"/>
                                        </p:tgtEl>
                                      </p:cBhvr>
                                    </p:animEffect>
                                  </p:childTnLst>
                                </p:cTn>
                              </p:par>
                            </p:childTnLst>
                          </p:cTn>
                        </p:par>
                        <p:par>
                          <p:cTn id="8" fill="hold" nodeType="afterGroup">
                            <p:stCondLst>
                              <p:cond delay="500"/>
                            </p:stCondLst>
                            <p:childTnLst>
                              <p:par>
                                <p:cTn id="9" presetID="22" presetClass="entr" presetSubtype="8" fill="hold" nodeType="afterEffect">
                                  <p:stCondLst>
                                    <p:cond delay="500"/>
                                  </p:stCondLst>
                                  <p:childTnLst>
                                    <p:set>
                                      <p:cBhvr>
                                        <p:cTn id="10" dur="1" fill="hold">
                                          <p:stCondLst>
                                            <p:cond delay="0"/>
                                          </p:stCondLst>
                                        </p:cTn>
                                        <p:tgtEl>
                                          <p:spTgt spid="39939">
                                            <p:txEl>
                                              <p:pRg st="0" end="0"/>
                                            </p:txEl>
                                          </p:spTgt>
                                        </p:tgtEl>
                                        <p:attrNameLst>
                                          <p:attrName>style.visibility</p:attrName>
                                        </p:attrNameLst>
                                      </p:cBhvr>
                                      <p:to>
                                        <p:strVal val="visible"/>
                                      </p:to>
                                    </p:set>
                                    <p:animEffect transition="in" filter="wipe(left)">
                                      <p:cBhvr>
                                        <p:cTn id="11" dur="2000"/>
                                        <p:tgtEl>
                                          <p:spTgt spid="39939">
                                            <p:txEl>
                                              <p:pRg st="0" end="0"/>
                                            </p:txEl>
                                          </p:spTgt>
                                        </p:tgtEl>
                                      </p:cBhvr>
                                    </p:animEffect>
                                  </p:childTnLst>
                                </p:cTn>
                              </p:par>
                            </p:childTnLst>
                          </p:cTn>
                        </p:par>
                        <p:par>
                          <p:cTn id="12" fill="hold" nodeType="afterGroup">
                            <p:stCondLst>
                              <p:cond delay="3000"/>
                            </p:stCondLst>
                            <p:childTnLst>
                              <p:par>
                                <p:cTn id="13" presetID="22" presetClass="entr" presetSubtype="8" fill="hold" nodeType="afterEffect">
                                  <p:stCondLst>
                                    <p:cond delay="1000"/>
                                  </p:stCondLst>
                                  <p:childTnLst>
                                    <p:set>
                                      <p:cBhvr>
                                        <p:cTn id="14" dur="1" fill="hold">
                                          <p:stCondLst>
                                            <p:cond delay="0"/>
                                          </p:stCondLst>
                                        </p:cTn>
                                        <p:tgtEl>
                                          <p:spTgt spid="39939">
                                            <p:txEl>
                                              <p:pRg st="2" end="2"/>
                                            </p:txEl>
                                          </p:spTgt>
                                        </p:tgtEl>
                                        <p:attrNameLst>
                                          <p:attrName>style.visibility</p:attrName>
                                        </p:attrNameLst>
                                      </p:cBhvr>
                                      <p:to>
                                        <p:strVal val="visible"/>
                                      </p:to>
                                    </p:set>
                                    <p:animEffect transition="in" filter="wipe(left)">
                                      <p:cBhvr>
                                        <p:cTn id="15" dur="2000"/>
                                        <p:tgtEl>
                                          <p:spTgt spid="39939">
                                            <p:txEl>
                                              <p:pRg st="2" end="2"/>
                                            </p:txEl>
                                          </p:spTgt>
                                        </p:tgtEl>
                                      </p:cBhvr>
                                    </p:animEffect>
                                  </p:childTnLst>
                                </p:cTn>
                              </p:par>
                              <p:par>
                                <p:cTn id="16" presetID="4" presetClass="entr" presetSubtype="16" fill="hold" nodeType="withEffect">
                                  <p:stCondLst>
                                    <p:cond delay="1000"/>
                                  </p:stCondLst>
                                  <p:childTnLst>
                                    <p:set>
                                      <p:cBhvr>
                                        <p:cTn id="17" dur="1" fill="hold">
                                          <p:stCondLst>
                                            <p:cond delay="0"/>
                                          </p:stCondLst>
                                        </p:cTn>
                                        <p:tgtEl>
                                          <p:spTgt spid="3076"/>
                                        </p:tgtEl>
                                        <p:attrNameLst>
                                          <p:attrName>style.visibility</p:attrName>
                                        </p:attrNameLst>
                                      </p:cBhvr>
                                      <p:to>
                                        <p:strVal val="visible"/>
                                      </p:to>
                                    </p:set>
                                    <p:animEffect transition="in" filter="box(in)">
                                      <p:cBhvr>
                                        <p:cTn id="18" dur="2000"/>
                                        <p:tgtEl>
                                          <p:spTgt spid="307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6" presetClass="emph" presetSubtype="0" fill="hold" nodeType="clickEffect">
                                  <p:stCondLst>
                                    <p:cond delay="0"/>
                                  </p:stCondLst>
                                  <p:childTnLst>
                                    <p:animScale>
                                      <p:cBhvr>
                                        <p:cTn id="22" dur="2000" fill="hold"/>
                                        <p:tgtEl>
                                          <p:spTgt spid="3076"/>
                                        </p:tgtEl>
                                      </p:cBhvr>
                                      <p:by x="150000" y="150000"/>
                                    </p:animScale>
                                  </p:childTnLst>
                                </p:cTn>
                              </p:par>
                              <p:par>
                                <p:cTn id="23" presetID="35" presetClass="path" presetSubtype="0" accel="50000" decel="50000" fill="hold" nodeType="withEffect">
                                  <p:stCondLst>
                                    <p:cond delay="0"/>
                                  </p:stCondLst>
                                  <p:childTnLst>
                                    <p:animMotion origin="layout" path="M 3.33333E-6 -1.72406E-6 L -0.3375 0.26554 " pathEditMode="relative" rAng="0" ptsTypes="AA">
                                      <p:cBhvr>
                                        <p:cTn id="24" dur="2000" fill="hold"/>
                                        <p:tgtEl>
                                          <p:spTgt spid="3076"/>
                                        </p:tgtEl>
                                        <p:attrNameLst>
                                          <p:attrName>ppt_x</p:attrName>
                                          <p:attrName>ppt_y</p:attrName>
                                        </p:attrNameLst>
                                      </p:cBhvr>
                                      <p:rCtr x="-16875" y="13266"/>
                                    </p:animMotion>
                                  </p:childTnLst>
                                </p:cTn>
                              </p:par>
                            </p:childTnLst>
                          </p:cTn>
                        </p:par>
                      </p:childTnLst>
                    </p:cTn>
                  </p:par>
                  <p:par>
                    <p:cTn id="25" fill="hold" nodeType="clickPar">
                      <p:stCondLst>
                        <p:cond delay="indefinite"/>
                      </p:stCondLst>
                      <p:childTnLst>
                        <p:par>
                          <p:cTn id="26" fill="hold" nodeType="withGroup">
                            <p:stCondLst>
                              <p:cond delay="0"/>
                            </p:stCondLst>
                            <p:childTnLst>
                              <p:par>
                                <p:cTn id="27" presetID="6" presetClass="emph" presetSubtype="0" fill="hold" nodeType="clickEffect">
                                  <p:stCondLst>
                                    <p:cond delay="0"/>
                                  </p:stCondLst>
                                  <p:childTnLst>
                                    <p:animScale>
                                      <p:cBhvr>
                                        <p:cTn id="28" dur="2000" fill="hold"/>
                                        <p:tgtEl>
                                          <p:spTgt spid="3076"/>
                                        </p:tgtEl>
                                      </p:cBhvr>
                                      <p:by x="50000" y="50000"/>
                                    </p:animScale>
                                  </p:childTnLst>
                                </p:cTn>
                              </p:par>
                              <p:par>
                                <p:cTn id="29" presetID="63" presetClass="path" presetSubtype="0" accel="50000" decel="50000" fill="hold" nodeType="withEffect">
                                  <p:stCondLst>
                                    <p:cond delay="0"/>
                                  </p:stCondLst>
                                  <p:childTnLst>
                                    <p:animMotion origin="layout" path="M -0.3375 0.26554 L -0.00417 0.0104 " pathEditMode="relative" rAng="0" ptsTypes="AA">
                                      <p:cBhvr>
                                        <p:cTn id="30" dur="2000" fill="hold"/>
                                        <p:tgtEl>
                                          <p:spTgt spid="3076"/>
                                        </p:tgtEl>
                                        <p:attrNameLst>
                                          <p:attrName>ppt_x</p:attrName>
                                          <p:attrName>ppt_y</p:attrName>
                                        </p:attrNameLst>
                                      </p:cBhvr>
                                      <p:rCtr x="16667" y="-12757"/>
                                    </p:animMotion>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nodeType="clickEffect">
                                  <p:stCondLst>
                                    <p:cond delay="0"/>
                                  </p:stCondLst>
                                  <p:childTnLst>
                                    <p:set>
                                      <p:cBhvr>
                                        <p:cTn id="34" dur="1" fill="hold">
                                          <p:stCondLst>
                                            <p:cond delay="0"/>
                                          </p:stCondLst>
                                        </p:cTn>
                                        <p:tgtEl>
                                          <p:spTgt spid="39939">
                                            <p:txEl>
                                              <p:pRg st="4" end="4"/>
                                            </p:txEl>
                                          </p:spTgt>
                                        </p:tgtEl>
                                        <p:attrNameLst>
                                          <p:attrName>style.visibility</p:attrName>
                                        </p:attrNameLst>
                                      </p:cBhvr>
                                      <p:to>
                                        <p:strVal val="visible"/>
                                      </p:to>
                                    </p:set>
                                    <p:animEffect transition="in" filter="wipe(left)">
                                      <p:cBhvr>
                                        <p:cTn id="35" dur="2000"/>
                                        <p:tgtEl>
                                          <p:spTgt spid="39939">
                                            <p:txEl>
                                              <p:pRg st="4" end="4"/>
                                            </p:txEl>
                                          </p:spTgt>
                                        </p:tgtEl>
                                      </p:cBhvr>
                                    </p:animEffect>
                                  </p:childTnLst>
                                </p:cTn>
                              </p:par>
                            </p:childTnLst>
                          </p:cTn>
                        </p:par>
                        <p:par>
                          <p:cTn id="36" fill="hold" nodeType="afterGroup">
                            <p:stCondLst>
                              <p:cond delay="2000"/>
                            </p:stCondLst>
                            <p:childTnLst>
                              <p:par>
                                <p:cTn id="37" presetID="22" presetClass="entr" presetSubtype="8" fill="hold" nodeType="afterEffect">
                                  <p:stCondLst>
                                    <p:cond delay="1000"/>
                                  </p:stCondLst>
                                  <p:childTnLst>
                                    <p:set>
                                      <p:cBhvr>
                                        <p:cTn id="38" dur="1" fill="hold">
                                          <p:stCondLst>
                                            <p:cond delay="0"/>
                                          </p:stCondLst>
                                        </p:cTn>
                                        <p:tgtEl>
                                          <p:spTgt spid="39939">
                                            <p:txEl>
                                              <p:pRg st="6" end="6"/>
                                            </p:txEl>
                                          </p:spTgt>
                                        </p:tgtEl>
                                        <p:attrNameLst>
                                          <p:attrName>style.visibility</p:attrName>
                                        </p:attrNameLst>
                                      </p:cBhvr>
                                      <p:to>
                                        <p:strVal val="visible"/>
                                      </p:to>
                                    </p:set>
                                    <p:animEffect transition="in" filter="wipe(left)">
                                      <p:cBhvr>
                                        <p:cTn id="39" dur="2000"/>
                                        <p:tgtEl>
                                          <p:spTgt spid="39939">
                                            <p:txEl>
                                              <p:pRg st="6" end="6"/>
                                            </p:txEl>
                                          </p:spTgt>
                                        </p:tgtEl>
                                      </p:cBhvr>
                                    </p:animEffect>
                                  </p:childTnLst>
                                </p:cTn>
                              </p:par>
                              <p:par>
                                <p:cTn id="40" presetID="4" presetClass="entr" presetSubtype="16" fill="hold" nodeType="withEffect">
                                  <p:stCondLst>
                                    <p:cond delay="1000"/>
                                  </p:stCondLst>
                                  <p:childTnLst>
                                    <p:set>
                                      <p:cBhvr>
                                        <p:cTn id="41" dur="1" fill="hold">
                                          <p:stCondLst>
                                            <p:cond delay="0"/>
                                          </p:stCondLst>
                                        </p:cTn>
                                        <p:tgtEl>
                                          <p:spTgt spid="3077"/>
                                        </p:tgtEl>
                                        <p:attrNameLst>
                                          <p:attrName>style.visibility</p:attrName>
                                        </p:attrNameLst>
                                      </p:cBhvr>
                                      <p:to>
                                        <p:strVal val="visible"/>
                                      </p:to>
                                    </p:set>
                                    <p:animEffect transition="in" filter="box(in)">
                                      <p:cBhvr>
                                        <p:cTn id="42" dur="2000"/>
                                        <p:tgtEl>
                                          <p:spTgt spid="3077"/>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6" presetClass="emph" presetSubtype="0" fill="hold" nodeType="clickEffect">
                                  <p:stCondLst>
                                    <p:cond delay="0"/>
                                  </p:stCondLst>
                                  <p:childTnLst>
                                    <p:animScale>
                                      <p:cBhvr>
                                        <p:cTn id="46" dur="2000" fill="hold"/>
                                        <p:tgtEl>
                                          <p:spTgt spid="3077"/>
                                        </p:tgtEl>
                                      </p:cBhvr>
                                      <p:by x="150000" y="150000"/>
                                    </p:animScale>
                                  </p:childTnLst>
                                </p:cTn>
                              </p:par>
                              <p:par>
                                <p:cTn id="47" presetID="35" presetClass="path" presetSubtype="0" accel="50000" decel="50000" fill="hold" nodeType="withEffect">
                                  <p:stCondLst>
                                    <p:cond delay="0"/>
                                  </p:stCondLst>
                                  <p:childTnLst>
                                    <p:animMotion origin="layout" path="M 0 2.38965E-6 L -0.42917 -0.29351 " pathEditMode="relative" rAng="0" ptsTypes="AA">
                                      <p:cBhvr>
                                        <p:cTn id="48" dur="2000" fill="hold"/>
                                        <p:tgtEl>
                                          <p:spTgt spid="3077"/>
                                        </p:tgtEl>
                                        <p:attrNameLst>
                                          <p:attrName>ppt_x</p:attrName>
                                          <p:attrName>ppt_y</p:attrName>
                                        </p:attrNameLst>
                                      </p:cBhvr>
                                      <p:rCtr x="-21458" y="-1467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a:extLst>
              <a:ext uri="{FF2B5EF4-FFF2-40B4-BE49-F238E27FC236}">
                <a16:creationId xmlns:a16="http://schemas.microsoft.com/office/drawing/2014/main" id="{BA694FDA-3F19-A866-1059-AD8CA01CBA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15888"/>
            <a:ext cx="4494213" cy="651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bject 13">
            <a:extLst>
              <a:ext uri="{FF2B5EF4-FFF2-40B4-BE49-F238E27FC236}">
                <a16:creationId xmlns:a16="http://schemas.microsoft.com/office/drawing/2014/main" id="{8CFDDA92-8A0D-8E50-B1A7-713344B3B866}"/>
              </a:ext>
            </a:extLst>
          </p:cNvPr>
          <p:cNvSpPr txBox="1">
            <a:spLocks/>
          </p:cNvSpPr>
          <p:nvPr/>
        </p:nvSpPr>
        <p:spPr>
          <a:xfrm>
            <a:off x="381000" y="0"/>
            <a:ext cx="3513138" cy="477838"/>
          </a:xfrm>
          <a:prstGeom prst="rect">
            <a:avLst/>
          </a:prstGeom>
        </p:spPr>
        <p:txBody>
          <a:bodyPr lIns="0" tIns="15240" rIns="0" bIns="0">
            <a:spAutoFit/>
          </a:bodyPr>
          <a:lstStyle>
            <a:lvl1pPr>
              <a:defRPr sz="2350" b="1" i="1" u="sng">
                <a:solidFill>
                  <a:srgbClr val="7B5E2F"/>
                </a:solidFill>
                <a:latin typeface="Times New Roman"/>
                <a:ea typeface="+mj-ea"/>
                <a:cs typeface="Times New Roman"/>
              </a:defRPr>
            </a:lvl1pPr>
          </a:lstStyle>
          <a:p>
            <a:pPr marL="12700" eaLnBrk="1" fontAlgn="auto" hangingPunct="1">
              <a:spcBef>
                <a:spcPts val="120"/>
              </a:spcBef>
              <a:spcAft>
                <a:spcPts val="0"/>
              </a:spcAft>
              <a:defRPr/>
            </a:pPr>
            <a:r>
              <a:rPr lang="en-US" sz="3000" i="0" u="none" kern="0" spc="90" dirty="0">
                <a:solidFill>
                  <a:srgbClr val="000000"/>
                </a:solidFill>
              </a:rPr>
              <a:t>TRUST BUSTING</a:t>
            </a:r>
            <a:endParaRPr lang="en-US" sz="3000" kern="0" dirty="0"/>
          </a:p>
        </p:txBody>
      </p:sp>
      <p:sp>
        <p:nvSpPr>
          <p:cNvPr id="98308" name="object 21">
            <a:extLst>
              <a:ext uri="{FF2B5EF4-FFF2-40B4-BE49-F238E27FC236}">
                <a16:creationId xmlns:a16="http://schemas.microsoft.com/office/drawing/2014/main" id="{0E40FBB5-849E-0B9B-D76B-878E6CCFA07B}"/>
              </a:ext>
            </a:extLst>
          </p:cNvPr>
          <p:cNvSpPr txBox="1">
            <a:spLocks noChangeArrowheads="1"/>
          </p:cNvSpPr>
          <p:nvPr/>
        </p:nvSpPr>
        <p:spPr bwMode="auto">
          <a:xfrm>
            <a:off x="58738" y="800100"/>
            <a:ext cx="4513262" cy="514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34290" rIns="0" bIns="0">
            <a:spAutoFit/>
          </a:bodyPr>
          <a:lstStyle>
            <a:lvl1pPr marL="127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ts val="2500"/>
              </a:lnSpc>
              <a:spcBef>
                <a:spcPts val="275"/>
              </a:spcBef>
              <a:buFontTx/>
              <a:buNone/>
            </a:pPr>
            <a:r>
              <a:rPr lang="en-US" altLang="en-US" sz="2100">
                <a:solidFill>
                  <a:srgbClr val="000000"/>
                </a:solidFill>
                <a:latin typeface="Times New Roman" panose="02020603050405020304" pitchFamily="18" charset="0"/>
                <a:cs typeface="Times New Roman" panose="02020603050405020304" pitchFamily="18" charset="0"/>
              </a:rPr>
              <a:t>Worked to curb the power of Trusts and  to protect the Common Man</a:t>
            </a:r>
          </a:p>
          <a:p>
            <a:pPr eaLnBrk="1" hangingPunct="1">
              <a:lnSpc>
                <a:spcPct val="95000"/>
              </a:lnSpc>
              <a:spcBef>
                <a:spcPts val="1475"/>
              </a:spcBef>
              <a:buFontTx/>
              <a:buNone/>
            </a:pPr>
            <a:r>
              <a:rPr lang="en-US" altLang="en-US" sz="2100">
                <a:solidFill>
                  <a:srgbClr val="000000"/>
                </a:solidFill>
                <a:latin typeface="Times New Roman" panose="02020603050405020304" pitchFamily="18" charset="0"/>
                <a:cs typeface="Times New Roman" panose="02020603050405020304" pitchFamily="18" charset="0"/>
              </a:rPr>
              <a:t>By 1900, Trusts – legal bodies created to  hold stock in many companies –  controlled 80% of U.S. industries</a:t>
            </a:r>
          </a:p>
          <a:p>
            <a:pPr eaLnBrk="1" hangingPunct="1">
              <a:lnSpc>
                <a:spcPts val="2500"/>
              </a:lnSpc>
              <a:spcBef>
                <a:spcPts val="1575"/>
              </a:spcBef>
              <a:buFontTx/>
              <a:buNone/>
            </a:pPr>
            <a:r>
              <a:rPr lang="en-US" altLang="en-US" sz="2100">
                <a:solidFill>
                  <a:srgbClr val="000000"/>
                </a:solidFill>
                <a:latin typeface="Times New Roman" panose="02020603050405020304" pitchFamily="18" charset="0"/>
                <a:cs typeface="Times New Roman" panose="02020603050405020304" pitchFamily="18" charset="0"/>
              </a:rPr>
              <a:t>Six companies controlled 95% of  railroads</a:t>
            </a:r>
          </a:p>
          <a:p>
            <a:pPr eaLnBrk="1" hangingPunct="1">
              <a:lnSpc>
                <a:spcPts val="2500"/>
              </a:lnSpc>
              <a:spcBef>
                <a:spcPts val="1500"/>
              </a:spcBef>
              <a:buFontTx/>
              <a:buNone/>
            </a:pPr>
            <a:r>
              <a:rPr lang="en-US" altLang="en-US" sz="2100">
                <a:solidFill>
                  <a:srgbClr val="000000"/>
                </a:solidFill>
                <a:latin typeface="Times New Roman" panose="02020603050405020304" pitchFamily="18" charset="0"/>
                <a:cs typeface="Times New Roman" panose="02020603050405020304" pitchFamily="18" charset="0"/>
              </a:rPr>
              <a:t>1902 - TR filed suit against N. Securities  Company</a:t>
            </a:r>
          </a:p>
          <a:p>
            <a:pPr eaLnBrk="1" hangingPunct="1">
              <a:lnSpc>
                <a:spcPts val="2400"/>
              </a:lnSpc>
              <a:spcBef>
                <a:spcPts val="1575"/>
              </a:spcBef>
              <a:buFontTx/>
              <a:buNone/>
            </a:pPr>
            <a:r>
              <a:rPr lang="en-US" altLang="en-US" sz="2100">
                <a:solidFill>
                  <a:srgbClr val="000000"/>
                </a:solidFill>
                <a:latin typeface="Times New Roman" panose="02020603050405020304" pitchFamily="18" charset="0"/>
                <a:cs typeface="Times New Roman" panose="02020603050405020304" pitchFamily="18" charset="0"/>
              </a:rPr>
              <a:t>Roosevelt filed 44 antitrust suits under  the Sherman Antitrust Act</a:t>
            </a:r>
          </a:p>
          <a:p>
            <a:pPr eaLnBrk="1" hangingPunct="1">
              <a:lnSpc>
                <a:spcPts val="2500"/>
              </a:lnSpc>
              <a:spcBef>
                <a:spcPts val="1525"/>
              </a:spcBef>
              <a:buFontTx/>
              <a:buNone/>
            </a:pPr>
            <a:r>
              <a:rPr lang="en-US" altLang="en-US" sz="2100">
                <a:solidFill>
                  <a:srgbClr val="000000"/>
                </a:solidFill>
                <a:latin typeface="Times New Roman" panose="02020603050405020304" pitchFamily="18" charset="0"/>
                <a:cs typeface="Times New Roman" panose="02020603050405020304" pitchFamily="18" charset="0"/>
              </a:rPr>
              <a:t>Establishes Fed. Gov’t position in  industry</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F7F6C9-9EA5-2499-129D-BE74E3FEA864}"/>
              </a:ext>
            </a:extLst>
          </p:cNvPr>
          <p:cNvSpPr>
            <a:spLocks noGrp="1" noChangeArrowheads="1"/>
          </p:cNvSpPr>
          <p:nvPr>
            <p:ph idx="1"/>
          </p:nvPr>
        </p:nvSpPr>
        <p:spPr>
          <a:xfrm>
            <a:off x="152400" y="858838"/>
            <a:ext cx="5410200" cy="5105400"/>
          </a:xfrm>
        </p:spPr>
        <p:txBody>
          <a:bodyPr/>
          <a:lstStyle/>
          <a:p>
            <a:r>
              <a:rPr lang="en-US" altLang="en-US" sz="2000"/>
              <a:t>Roosevelt's motto was:</a:t>
            </a:r>
          </a:p>
          <a:p>
            <a:pPr marL="457200" lvl="1" indent="0">
              <a:buFontTx/>
              <a:buNone/>
            </a:pPr>
            <a:r>
              <a:rPr lang="en-US" altLang="en-US" sz="2000">
                <a:solidFill>
                  <a:srgbClr val="FF0000"/>
                </a:solidFill>
              </a:rPr>
              <a:t> “Speak softly, but carry a big stick”</a:t>
            </a:r>
          </a:p>
          <a:p>
            <a:r>
              <a:rPr lang="en-US" altLang="en-US" sz="2000"/>
              <a:t>Roosevelt, </a:t>
            </a:r>
            <a:r>
              <a:rPr lang="en-US" altLang="en-US" sz="2000" b="1">
                <a:solidFill>
                  <a:srgbClr val="FF0000"/>
                </a:solidFill>
              </a:rPr>
              <a:t>“</a:t>
            </a:r>
            <a:r>
              <a:rPr lang="en-US" altLang="en-US" sz="2000" b="1" i="1">
                <a:solidFill>
                  <a:srgbClr val="FF0000"/>
                </a:solidFill>
              </a:rPr>
              <a:t>The Trust Buster</a:t>
            </a:r>
            <a:r>
              <a:rPr lang="en-US" altLang="en-US" sz="2000" b="1">
                <a:solidFill>
                  <a:srgbClr val="FF0000"/>
                </a:solidFill>
              </a:rPr>
              <a:t>” </a:t>
            </a:r>
            <a:r>
              <a:rPr lang="en-US" altLang="en-US" sz="2000"/>
              <a:t>felt that some trusts that served the public’s interest were ok, but those that didn’t needed to be stopped by regulation not by nationalization.</a:t>
            </a:r>
          </a:p>
          <a:p>
            <a:r>
              <a:rPr lang="en-US" altLang="en-US" sz="2000"/>
              <a:t>A trust that engaged in </a:t>
            </a:r>
            <a:r>
              <a:rPr lang="en-US" altLang="en-US" sz="2000">
                <a:solidFill>
                  <a:srgbClr val="FF0000"/>
                </a:solidFill>
              </a:rPr>
              <a:t>price-fixing (collusion) cutthroat competition</a:t>
            </a:r>
            <a:r>
              <a:rPr lang="en-US" altLang="en-US" sz="2000"/>
              <a:t> had to be stopped. They were the </a:t>
            </a:r>
            <a:r>
              <a:rPr lang="en-US" altLang="en-US" sz="2000" b="1"/>
              <a:t>BAD TRUSTS </a:t>
            </a:r>
            <a:r>
              <a:rPr lang="en-US" altLang="en-US" sz="2000"/>
              <a:t>but </a:t>
            </a:r>
            <a:r>
              <a:rPr lang="en-US" altLang="en-US" sz="2000" b="1">
                <a:solidFill>
                  <a:srgbClr val="FF0000"/>
                </a:solidFill>
              </a:rPr>
              <a:t>NOT</a:t>
            </a:r>
            <a:r>
              <a:rPr lang="en-US" altLang="en-US" sz="2000"/>
              <a:t> </a:t>
            </a:r>
            <a:r>
              <a:rPr lang="en-US" altLang="en-US" sz="2000">
                <a:solidFill>
                  <a:srgbClr val="FF0000"/>
                </a:solidFill>
              </a:rPr>
              <a:t>put under govt. control. Never to nationalized.</a:t>
            </a:r>
          </a:p>
        </p:txBody>
      </p:sp>
      <p:pic>
        <p:nvPicPr>
          <p:cNvPr id="7" name="Picture 2">
            <a:extLst>
              <a:ext uri="{FF2B5EF4-FFF2-40B4-BE49-F238E27FC236}">
                <a16:creationId xmlns:a16="http://schemas.microsoft.com/office/drawing/2014/main" id="{CE6BCC5E-C9A8-F78F-A3DB-DACB952FD7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76200"/>
            <a:ext cx="3027363" cy="3122613"/>
          </a:xfrm>
          <a:prstGeom prst="rect">
            <a:avLst/>
          </a:prstGeom>
          <a:noFill/>
          <a:ln w="25400">
            <a:solidFill>
              <a:srgbClr val="CC0000"/>
            </a:solidFill>
            <a:miter lim="800000"/>
            <a:headEnd/>
            <a:tailEnd/>
          </a:ln>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7411F267-CBC7-55BC-C4EF-C8AFCD7DD70E}"/>
              </a:ext>
            </a:extLst>
          </p:cNvPr>
          <p:cNvSpPr>
            <a:spLocks noGrp="1" noChangeArrowheads="1"/>
          </p:cNvSpPr>
          <p:nvPr>
            <p:ph type="title"/>
          </p:nvPr>
        </p:nvSpPr>
        <p:spPr>
          <a:xfrm>
            <a:off x="304800" y="76200"/>
            <a:ext cx="5715000" cy="762000"/>
          </a:xfrm>
        </p:spPr>
        <p:txBody>
          <a:bodyPr/>
          <a:lstStyle/>
          <a:p>
            <a:r>
              <a:rPr lang="en-US" altLang="en-US" sz="2800" b="1"/>
              <a:t>Theodore Roosevelt</a:t>
            </a:r>
            <a:br>
              <a:rPr lang="en-US" altLang="en-US" sz="2800" b="1"/>
            </a:br>
            <a:r>
              <a:rPr lang="en-US" altLang="en-US" sz="2800" b="1"/>
              <a:t>1901 – 1909</a:t>
            </a:r>
          </a:p>
        </p:txBody>
      </p:sp>
      <p:pic>
        <p:nvPicPr>
          <p:cNvPr id="40967" name="Picture 7">
            <a:extLst>
              <a:ext uri="{FF2B5EF4-FFF2-40B4-BE49-F238E27FC236}">
                <a16:creationId xmlns:a16="http://schemas.microsoft.com/office/drawing/2014/main" id="{DBF2A8C1-2E1D-81B4-FAE9-968FEECABC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907" r="5580"/>
          <a:stretch>
            <a:fillRect/>
          </a:stretch>
        </p:blipFill>
        <p:spPr bwMode="auto">
          <a:xfrm>
            <a:off x="6126163" y="3217863"/>
            <a:ext cx="2835275" cy="36401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9334" name="Picture 1">
            <a:extLst>
              <a:ext uri="{FF2B5EF4-FFF2-40B4-BE49-F238E27FC236}">
                <a16:creationId xmlns:a16="http://schemas.microsoft.com/office/drawing/2014/main" id="{635816E0-6131-1FC0-1808-AF1B3A2B5C1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1000" y="4800600"/>
            <a:ext cx="1512888" cy="199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F573459D-1660-A12A-D514-E54162013B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22225"/>
            <a:ext cx="60388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32"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out)">
                                      <p:cBhvr>
                                        <p:cTn id="7" dur="2000"/>
                                        <p:tgtEl>
                                          <p:spTgt spid="10"/>
                                        </p:tgtEl>
                                      </p:cBhvr>
                                    </p:animEffect>
                                  </p:childTnLst>
                                </p:cTn>
                              </p:par>
                            </p:childTnLst>
                          </p:cTn>
                        </p:par>
                        <p:par>
                          <p:cTn id="8" fill="hold" nodeType="afterGroup">
                            <p:stCondLst>
                              <p:cond delay="2000"/>
                            </p:stCondLst>
                            <p:childTnLst>
                              <p:par>
                                <p:cTn id="9" presetID="22" presetClass="entr" presetSubtype="8"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2000"/>
                                        <p:tgtEl>
                                          <p:spTgt spid="3">
                                            <p:txEl>
                                              <p:pRg st="0" end="0"/>
                                            </p:txEl>
                                          </p:spTgt>
                                        </p:tgtEl>
                                      </p:cBhvr>
                                    </p:animEffect>
                                  </p:childTnLst>
                                </p:cTn>
                              </p:par>
                            </p:childTnLst>
                          </p:cTn>
                        </p:par>
                        <p:par>
                          <p:cTn id="12" fill="hold" nodeType="afterGroup">
                            <p:stCondLst>
                              <p:cond delay="4000"/>
                            </p:stCondLst>
                            <p:childTnLst>
                              <p:par>
                                <p:cTn id="13" presetID="22" presetClass="entr" presetSubtype="8" fill="hold"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left)">
                                      <p:cBhvr>
                                        <p:cTn id="15" dur="2000"/>
                                        <p:tgtEl>
                                          <p:spTgt spid="3">
                                            <p:txEl>
                                              <p:pRg st="1" end="1"/>
                                            </p:txEl>
                                          </p:spTgt>
                                        </p:tgtEl>
                                      </p:cBhvr>
                                    </p:animEffect>
                                  </p:childTnLst>
                                </p:cTn>
                              </p:par>
                              <p:par>
                                <p:cTn id="16" presetID="1" presetClass="entr" presetSubtype="0" fill="hold" nodeType="withEffect">
                                  <p:stCondLst>
                                    <p:cond delay="0"/>
                                  </p:stCondLst>
                                  <p:childTnLst>
                                    <p:set>
                                      <p:cBhvr>
                                        <p:cTn id="17" dur="1" fill="hold">
                                          <p:stCondLst>
                                            <p:cond delay="499"/>
                                          </p:stCondLst>
                                        </p:cTn>
                                        <p:tgtEl>
                                          <p:spTgt spid="7"/>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left)">
                                      <p:cBhvr>
                                        <p:cTn id="22" dur="2000"/>
                                        <p:tgtEl>
                                          <p:spTgt spid="3">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left)">
                                      <p:cBhvr>
                                        <p:cTn id="27" dur="2000"/>
                                        <p:tgtEl>
                                          <p:spTgt spid="3">
                                            <p:txEl>
                                              <p:pRg st="3" end="3"/>
                                            </p:txEl>
                                          </p:spTgt>
                                        </p:tgtEl>
                                      </p:cBhvr>
                                    </p:animEffect>
                                  </p:childTnLst>
                                </p:cTn>
                              </p:par>
                            </p:childTnLst>
                          </p:cTn>
                        </p:par>
                        <p:par>
                          <p:cTn id="28" fill="hold" nodeType="afterGroup">
                            <p:stCondLst>
                              <p:cond delay="2000"/>
                            </p:stCondLst>
                            <p:childTnLst>
                              <p:par>
                                <p:cTn id="29" presetID="6" presetClass="entr" presetSubtype="16" fill="hold" nodeType="afterEffect">
                                  <p:stCondLst>
                                    <p:cond delay="0"/>
                                  </p:stCondLst>
                                  <p:childTnLst>
                                    <p:set>
                                      <p:cBhvr>
                                        <p:cTn id="30" dur="1" fill="hold">
                                          <p:stCondLst>
                                            <p:cond delay="0"/>
                                          </p:stCondLst>
                                        </p:cTn>
                                        <p:tgtEl>
                                          <p:spTgt spid="40967"/>
                                        </p:tgtEl>
                                        <p:attrNameLst>
                                          <p:attrName>style.visibility</p:attrName>
                                        </p:attrNameLst>
                                      </p:cBhvr>
                                      <p:to>
                                        <p:strVal val="visible"/>
                                      </p:to>
                                    </p:set>
                                    <p:animEffect transition="in" filter="circle(in)">
                                      <p:cBhvr>
                                        <p:cTn id="31" dur="2000"/>
                                        <p:tgtEl>
                                          <p:spTgt spid="40967"/>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6" presetClass="emph" presetSubtype="0" fill="hold" nodeType="clickEffect">
                                  <p:stCondLst>
                                    <p:cond delay="0"/>
                                  </p:stCondLst>
                                  <p:childTnLst>
                                    <p:animScale>
                                      <p:cBhvr>
                                        <p:cTn id="35" dur="2000" fill="hold"/>
                                        <p:tgtEl>
                                          <p:spTgt spid="40967"/>
                                        </p:tgtEl>
                                      </p:cBhvr>
                                      <p:by x="150000" y="150000"/>
                                    </p:animScale>
                                  </p:childTnLst>
                                </p:cTn>
                              </p:par>
                              <p:par>
                                <p:cTn id="36" presetID="35" presetClass="path" presetSubtype="0" accel="50000" decel="50000" fill="hold" nodeType="withEffect">
                                  <p:stCondLst>
                                    <p:cond delay="0"/>
                                  </p:stCondLst>
                                  <p:childTnLst>
                                    <p:animMotion origin="layout" path="M 0 -7.40741E-7 L -0.35 -0.27893 " pathEditMode="relative" rAng="0" ptsTypes="AA">
                                      <p:cBhvr>
                                        <p:cTn id="37" dur="2000" fill="hold"/>
                                        <p:tgtEl>
                                          <p:spTgt spid="40967"/>
                                        </p:tgtEl>
                                        <p:attrNameLst>
                                          <p:attrName>ppt_x</p:attrName>
                                          <p:attrName>ppt_y</p:attrName>
                                        </p:attrNameLst>
                                      </p:cBhvr>
                                      <p:rCtr x="-17500" y="-13958"/>
                                    </p:animMotion>
                                  </p:childTnLst>
                                </p:cTn>
                              </p:par>
                            </p:childTnLst>
                          </p:cTn>
                        </p:par>
                      </p:childTnLst>
                    </p:cTn>
                  </p:par>
                  <p:par>
                    <p:cTn id="38" fill="hold" nodeType="clickPar">
                      <p:stCondLst>
                        <p:cond delay="indefinite"/>
                      </p:stCondLst>
                      <p:childTnLst>
                        <p:par>
                          <p:cTn id="39" fill="hold" nodeType="withGroup">
                            <p:stCondLst>
                              <p:cond delay="0"/>
                            </p:stCondLst>
                            <p:childTnLst>
                              <p:par>
                                <p:cTn id="40" presetID="31" presetClass="entr" presetSubtype="0"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 calcmode="lin" valueType="num">
                                      <p:cBhvr>
                                        <p:cTn id="42" dur="1000" fill="hold"/>
                                        <p:tgtEl>
                                          <p:spTgt spid="4"/>
                                        </p:tgtEl>
                                        <p:attrNameLst>
                                          <p:attrName>ppt_w</p:attrName>
                                        </p:attrNameLst>
                                      </p:cBhvr>
                                      <p:tavLst>
                                        <p:tav tm="0">
                                          <p:val>
                                            <p:fltVal val="0"/>
                                          </p:val>
                                        </p:tav>
                                        <p:tav tm="100000">
                                          <p:val>
                                            <p:strVal val="#ppt_w"/>
                                          </p:val>
                                        </p:tav>
                                      </p:tavLst>
                                    </p:anim>
                                    <p:anim calcmode="lin" valueType="num">
                                      <p:cBhvr>
                                        <p:cTn id="43" dur="1000" fill="hold"/>
                                        <p:tgtEl>
                                          <p:spTgt spid="4"/>
                                        </p:tgtEl>
                                        <p:attrNameLst>
                                          <p:attrName>ppt_h</p:attrName>
                                        </p:attrNameLst>
                                      </p:cBhvr>
                                      <p:tavLst>
                                        <p:tav tm="0">
                                          <p:val>
                                            <p:fltVal val="0"/>
                                          </p:val>
                                        </p:tav>
                                        <p:tav tm="100000">
                                          <p:val>
                                            <p:strVal val="#ppt_h"/>
                                          </p:val>
                                        </p:tav>
                                      </p:tavLst>
                                    </p:anim>
                                    <p:anim calcmode="lin" valueType="num">
                                      <p:cBhvr>
                                        <p:cTn id="44" dur="1000" fill="hold"/>
                                        <p:tgtEl>
                                          <p:spTgt spid="4"/>
                                        </p:tgtEl>
                                        <p:attrNameLst>
                                          <p:attrName>style.rotation</p:attrName>
                                        </p:attrNameLst>
                                      </p:cBhvr>
                                      <p:tavLst>
                                        <p:tav tm="0">
                                          <p:val>
                                            <p:fltVal val="90"/>
                                          </p:val>
                                        </p:tav>
                                        <p:tav tm="100000">
                                          <p:val>
                                            <p:fltVal val="0"/>
                                          </p:val>
                                        </p:tav>
                                      </p:tavLst>
                                    </p:anim>
                                    <p:animEffect transition="in" filter="fade">
                                      <p:cBhvr>
                                        <p:cTn id="4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8155BC-06C5-DF29-9F09-9DF3721E8127}"/>
              </a:ext>
            </a:extLst>
          </p:cNvPr>
          <p:cNvSpPr>
            <a:spLocks noGrp="1" noChangeArrowheads="1"/>
          </p:cNvSpPr>
          <p:nvPr>
            <p:ph idx="1"/>
          </p:nvPr>
        </p:nvSpPr>
        <p:spPr>
          <a:xfrm>
            <a:off x="6350" y="457200"/>
            <a:ext cx="6019800" cy="5791200"/>
          </a:xfrm>
        </p:spPr>
        <p:txBody>
          <a:bodyPr/>
          <a:lstStyle/>
          <a:p>
            <a:r>
              <a:rPr lang="en-US" altLang="en-US" sz="2000"/>
              <a:t>1902 TR filed an anti trust lawsuit against Northern Securities Company a holding company controlled by </a:t>
            </a:r>
            <a:r>
              <a:rPr lang="en-US" altLang="en-US" sz="2000" b="1"/>
              <a:t>JP Morgan </a:t>
            </a:r>
            <a:r>
              <a:rPr lang="en-US" altLang="en-US" sz="2000"/>
              <a:t>to stop him from creating</a:t>
            </a:r>
            <a:r>
              <a:rPr lang="en-US" altLang="en-US" sz="2000" b="1"/>
              <a:t> </a:t>
            </a:r>
            <a:r>
              <a:rPr lang="en-US" altLang="en-US" sz="2000"/>
              <a:t>a monopoly railroad in the western US.  TR won the case.</a:t>
            </a:r>
          </a:p>
          <a:p>
            <a:r>
              <a:rPr lang="en-US" altLang="en-US" sz="2000"/>
              <a:t>TR challenged Rockefeller’s Standard Oil which controlled 90% of all oil refining in the US.</a:t>
            </a:r>
          </a:p>
          <a:p>
            <a:r>
              <a:rPr lang="en-US" altLang="en-US" sz="2000"/>
              <a:t>TR believed that the federal govt should </a:t>
            </a:r>
            <a:r>
              <a:rPr lang="en-US" altLang="en-US" sz="2000" b="1"/>
              <a:t>not take control</a:t>
            </a:r>
            <a:r>
              <a:rPr lang="en-US" altLang="en-US" sz="2000"/>
              <a:t> of the monopolies but </a:t>
            </a:r>
            <a:r>
              <a:rPr lang="en-US" altLang="en-US" sz="2000" b="1"/>
              <a:t>should regulate them.</a:t>
            </a:r>
          </a:p>
          <a:p>
            <a:r>
              <a:rPr lang="en-US" altLang="en-US" sz="2000"/>
              <a:t>Under TR, the federal govt shifted from unquestioned support of big business toward helping consumer.</a:t>
            </a:r>
          </a:p>
        </p:txBody>
      </p:sp>
      <p:sp>
        <p:nvSpPr>
          <p:cNvPr id="10" name="Title 1">
            <a:extLst>
              <a:ext uri="{FF2B5EF4-FFF2-40B4-BE49-F238E27FC236}">
                <a16:creationId xmlns:a16="http://schemas.microsoft.com/office/drawing/2014/main" id="{B1A30B9D-E19E-9816-BC1C-4D4ADDF90274}"/>
              </a:ext>
            </a:extLst>
          </p:cNvPr>
          <p:cNvSpPr>
            <a:spLocks noGrp="1" noChangeArrowheads="1"/>
          </p:cNvSpPr>
          <p:nvPr>
            <p:ph type="title"/>
          </p:nvPr>
        </p:nvSpPr>
        <p:spPr>
          <a:xfrm>
            <a:off x="311150" y="0"/>
            <a:ext cx="5715000" cy="381000"/>
          </a:xfrm>
        </p:spPr>
        <p:txBody>
          <a:bodyPr/>
          <a:lstStyle/>
          <a:p>
            <a:r>
              <a:rPr lang="en-US" altLang="en-US" sz="2800" b="1"/>
              <a:t>Theodore Roosevelt 1901 – 1909</a:t>
            </a:r>
          </a:p>
        </p:txBody>
      </p:sp>
      <p:pic>
        <p:nvPicPr>
          <p:cNvPr id="100356" name="Picture 1">
            <a:extLst>
              <a:ext uri="{FF2B5EF4-FFF2-40B4-BE49-F238E27FC236}">
                <a16:creationId xmlns:a16="http://schemas.microsoft.com/office/drawing/2014/main" id="{B552195F-B753-6CDE-A205-3A925BE45F0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4495800"/>
            <a:ext cx="1682750"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7" name="TextBox 1">
            <a:extLst>
              <a:ext uri="{FF2B5EF4-FFF2-40B4-BE49-F238E27FC236}">
                <a16:creationId xmlns:a16="http://schemas.microsoft.com/office/drawing/2014/main" id="{A29D2DC4-73D4-5AF7-FD75-870011383960}"/>
              </a:ext>
            </a:extLst>
          </p:cNvPr>
          <p:cNvSpPr txBox="1">
            <a:spLocks noChangeArrowheads="1"/>
          </p:cNvSpPr>
          <p:nvPr/>
        </p:nvSpPr>
        <p:spPr bwMode="auto">
          <a:xfrm>
            <a:off x="7256463" y="2640013"/>
            <a:ext cx="13985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J.P. Morgan</a:t>
            </a:r>
          </a:p>
        </p:txBody>
      </p:sp>
      <p:pic>
        <p:nvPicPr>
          <p:cNvPr id="100358" name="Picture 8">
            <a:extLst>
              <a:ext uri="{FF2B5EF4-FFF2-40B4-BE49-F238E27FC236}">
                <a16:creationId xmlns:a16="http://schemas.microsoft.com/office/drawing/2014/main" id="{E2E378A3-9113-F5B0-A91E-E5EF8948A6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3088" y="0"/>
            <a:ext cx="1882775" cy="2640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40967" name="Picture 7">
            <a:extLst>
              <a:ext uri="{FF2B5EF4-FFF2-40B4-BE49-F238E27FC236}">
                <a16:creationId xmlns:a16="http://schemas.microsoft.com/office/drawing/2014/main" id="{06BE8B7D-48AA-3DD4-E657-1261403ACF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907" r="5580"/>
          <a:stretch>
            <a:fillRect/>
          </a:stretch>
        </p:blipFill>
        <p:spPr bwMode="auto">
          <a:xfrm>
            <a:off x="6096000" y="3070225"/>
            <a:ext cx="2835275" cy="36401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32"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out)">
                                      <p:cBhvr>
                                        <p:cTn id="7" dur="2000"/>
                                        <p:tgtEl>
                                          <p:spTgt spid="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2000"/>
                                        <p:tgtEl>
                                          <p:spTgt spid="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left)">
                                      <p:cBhvr>
                                        <p:cTn id="17" dur="2000"/>
                                        <p:tgtEl>
                                          <p:spTgt spid="3">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left)">
                                      <p:cBhvr>
                                        <p:cTn id="22" dur="2000"/>
                                        <p:tgtEl>
                                          <p:spTgt spid="3">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left)">
                                      <p:cBhvr>
                                        <p:cTn id="27" dur="2000"/>
                                        <p:tgtEl>
                                          <p:spTgt spid="3">
                                            <p:txEl>
                                              <p:pRg st="3" end="3"/>
                                            </p:txEl>
                                          </p:spTgt>
                                        </p:tgtEl>
                                      </p:cBhvr>
                                    </p:animEffect>
                                  </p:childTnLst>
                                </p:cTn>
                              </p:par>
                            </p:childTnLst>
                          </p:cTn>
                        </p:par>
                        <p:par>
                          <p:cTn id="28" fill="hold" nodeType="afterGroup">
                            <p:stCondLst>
                              <p:cond delay="2000"/>
                            </p:stCondLst>
                            <p:childTnLst>
                              <p:par>
                                <p:cTn id="29" presetID="6" presetClass="entr" presetSubtype="16" fill="hold" nodeType="afterEffect">
                                  <p:stCondLst>
                                    <p:cond delay="0"/>
                                  </p:stCondLst>
                                  <p:childTnLst>
                                    <p:set>
                                      <p:cBhvr>
                                        <p:cTn id="30" dur="1" fill="hold">
                                          <p:stCondLst>
                                            <p:cond delay="0"/>
                                          </p:stCondLst>
                                        </p:cTn>
                                        <p:tgtEl>
                                          <p:spTgt spid="40967"/>
                                        </p:tgtEl>
                                        <p:attrNameLst>
                                          <p:attrName>style.visibility</p:attrName>
                                        </p:attrNameLst>
                                      </p:cBhvr>
                                      <p:to>
                                        <p:strVal val="visible"/>
                                      </p:to>
                                    </p:set>
                                    <p:animEffect transition="in" filter="circle(in)">
                                      <p:cBhvr>
                                        <p:cTn id="31" dur="2000"/>
                                        <p:tgtEl>
                                          <p:spTgt spid="40967"/>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6" presetClass="emph" presetSubtype="0" fill="hold" nodeType="clickEffect">
                                  <p:stCondLst>
                                    <p:cond delay="0"/>
                                  </p:stCondLst>
                                  <p:childTnLst>
                                    <p:animScale>
                                      <p:cBhvr>
                                        <p:cTn id="35" dur="2000" fill="hold"/>
                                        <p:tgtEl>
                                          <p:spTgt spid="40967"/>
                                        </p:tgtEl>
                                      </p:cBhvr>
                                      <p:by x="150000" y="150000"/>
                                    </p:animScale>
                                  </p:childTnLst>
                                </p:cTn>
                              </p:par>
                              <p:par>
                                <p:cTn id="36" presetID="35" presetClass="path" presetSubtype="0" accel="50000" decel="50000" fill="hold" nodeType="withEffect">
                                  <p:stCondLst>
                                    <p:cond delay="0"/>
                                  </p:stCondLst>
                                  <p:childTnLst>
                                    <p:animMotion origin="layout" path="M 0 -7.40741E-7 L -0.35 -0.27893 " pathEditMode="relative" rAng="0" ptsTypes="AA">
                                      <p:cBhvr>
                                        <p:cTn id="37" dur="2000" fill="hold"/>
                                        <p:tgtEl>
                                          <p:spTgt spid="40967"/>
                                        </p:tgtEl>
                                        <p:attrNameLst>
                                          <p:attrName>ppt_x</p:attrName>
                                          <p:attrName>ppt_y</p:attrName>
                                        </p:attrNameLst>
                                      </p:cBhvr>
                                      <p:rCtr x="-17500" y="-1395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4">
            <a:extLst>
              <a:ext uri="{FF2B5EF4-FFF2-40B4-BE49-F238E27FC236}">
                <a16:creationId xmlns:a16="http://schemas.microsoft.com/office/drawing/2014/main" id="{93AE346D-11B9-AB04-5C48-7A6FA0CC40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914400"/>
            <a:ext cx="104394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9" name="TextBox 5">
            <a:extLst>
              <a:ext uri="{FF2B5EF4-FFF2-40B4-BE49-F238E27FC236}">
                <a16:creationId xmlns:a16="http://schemas.microsoft.com/office/drawing/2014/main" id="{8EA0C9BA-BE00-68FB-65CC-606282DC355B}"/>
              </a:ext>
            </a:extLst>
          </p:cNvPr>
          <p:cNvSpPr txBox="1">
            <a:spLocks noChangeArrowheads="1"/>
          </p:cNvSpPr>
          <p:nvPr/>
        </p:nvSpPr>
        <p:spPr bwMode="auto">
          <a:xfrm>
            <a:off x="609600" y="0"/>
            <a:ext cx="81137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a:t>Standard Oil was broken up by Supreme Court in 1911</a:t>
            </a:r>
          </a:p>
        </p:txBody>
      </p:sp>
      <p:sp>
        <p:nvSpPr>
          <p:cNvPr id="101380" name="TextBox 6">
            <a:extLst>
              <a:ext uri="{FF2B5EF4-FFF2-40B4-BE49-F238E27FC236}">
                <a16:creationId xmlns:a16="http://schemas.microsoft.com/office/drawing/2014/main" id="{8F608770-F11A-AC81-CBE8-4FAED1FA0B06}"/>
              </a:ext>
            </a:extLst>
          </p:cNvPr>
          <p:cNvSpPr txBox="1">
            <a:spLocks noChangeArrowheads="1"/>
          </p:cNvSpPr>
          <p:nvPr/>
        </p:nvSpPr>
        <p:spPr bwMode="auto">
          <a:xfrm>
            <a:off x="0" y="457200"/>
            <a:ext cx="91440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200"/>
              <a:t>This promoted more competition-promotes lower prices, better quality</a:t>
            </a:r>
          </a:p>
        </p:txBody>
      </p:sp>
      <p:sp>
        <p:nvSpPr>
          <p:cNvPr id="8" name="TextBox 7">
            <a:extLst>
              <a:ext uri="{FF2B5EF4-FFF2-40B4-BE49-F238E27FC236}">
                <a16:creationId xmlns:a16="http://schemas.microsoft.com/office/drawing/2014/main" id="{87E250EC-636D-CF9D-8311-F4E83B9F64A7}"/>
              </a:ext>
            </a:extLst>
          </p:cNvPr>
          <p:cNvSpPr txBox="1">
            <a:spLocks noChangeArrowheads="1"/>
          </p:cNvSpPr>
          <p:nvPr/>
        </p:nvSpPr>
        <p:spPr bwMode="auto">
          <a:xfrm rot="-495365">
            <a:off x="742950" y="3535363"/>
            <a:ext cx="8158163"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4400" b="1">
                <a:solidFill>
                  <a:srgbClr val="FF0000"/>
                </a:solidFill>
              </a:rPr>
              <a:t>Not a government take over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105870</TotalTime>
  <Words>9041</Words>
  <Application>Microsoft Office PowerPoint</Application>
  <PresentationFormat>On-screen Show (4:3)</PresentationFormat>
  <Paragraphs>717</Paragraphs>
  <Slides>141</Slides>
  <Notes>0</Notes>
  <HiddenSlides>0</HiddenSlides>
  <MMClips>4</MMClips>
  <ScaleCrop>false</ScaleCrop>
  <HeadingPairs>
    <vt:vector size="6" baseType="variant">
      <vt:variant>
        <vt:lpstr>Fonts Used</vt:lpstr>
      </vt:variant>
      <vt:variant>
        <vt:i4>17</vt:i4>
      </vt:variant>
      <vt:variant>
        <vt:lpstr>Theme</vt:lpstr>
      </vt:variant>
      <vt:variant>
        <vt:i4>3</vt:i4>
      </vt:variant>
      <vt:variant>
        <vt:lpstr>Slide Titles</vt:lpstr>
      </vt:variant>
      <vt:variant>
        <vt:i4>141</vt:i4>
      </vt:variant>
    </vt:vector>
  </HeadingPairs>
  <TitlesOfParts>
    <vt:vector size="161" baseType="lpstr">
      <vt:lpstr>*Times New Roman-6878-Identity-</vt:lpstr>
      <vt:lpstr>*Times New Roman-8175-Identity-</vt:lpstr>
      <vt:lpstr>Arial</vt:lpstr>
      <vt:lpstr>Arial Black</vt:lpstr>
      <vt:lpstr>Calibri</vt:lpstr>
      <vt:lpstr>Calibri-Bold</vt:lpstr>
      <vt:lpstr>Garamond</vt:lpstr>
      <vt:lpstr>Georgia</vt:lpstr>
      <vt:lpstr>Gloucester MT Extra Condensed</vt:lpstr>
      <vt:lpstr>Lato</vt:lpstr>
      <vt:lpstr>Metro</vt:lpstr>
      <vt:lpstr>open-sans</vt:lpstr>
      <vt:lpstr>Palatino Linotype</vt:lpstr>
      <vt:lpstr>Roboto</vt:lpstr>
      <vt:lpstr>Rockwell Extra Bold</vt:lpstr>
      <vt:lpstr>Segoe Print</vt:lpstr>
      <vt:lpstr>Times New Roman</vt:lpstr>
      <vt:lpstr>Default Design</vt:lpstr>
      <vt:lpstr>Office Theme</vt:lpstr>
      <vt:lpstr>1_Office Theme</vt:lpstr>
      <vt:lpstr>PowerPoint Presentation</vt:lpstr>
      <vt:lpstr>The Progressive Era</vt:lpstr>
      <vt:lpstr>Roots of the Progressive Movement</vt:lpstr>
      <vt:lpstr>ROOTS OF  PROGRESSIVES</vt:lpstr>
      <vt:lpstr>PowerPoint Presentation</vt:lpstr>
      <vt:lpstr>Populism to Progressivism The Legacy of Populism</vt:lpstr>
      <vt:lpstr>The Progressive Movement 1890 - 1920 </vt:lpstr>
      <vt:lpstr>PowerPoint Presentation</vt:lpstr>
      <vt:lpstr>PowerPoint Presentation</vt:lpstr>
      <vt:lpstr>The Progressive Era with Mr. Green</vt:lpstr>
      <vt:lpstr>The Social Gospel Movement 1870-1910s</vt:lpstr>
      <vt:lpstr>The Social Gospel Movement 1870-1910s</vt:lpstr>
      <vt:lpstr>The Social Gospel Movement 1870-1880s</vt:lpstr>
      <vt:lpstr>PowerPoint Presentation</vt:lpstr>
      <vt:lpstr>PowerPoint Presentation</vt:lpstr>
      <vt:lpstr>An EOC Moment</vt:lpstr>
      <vt:lpstr>The Muckrakers</vt:lpstr>
      <vt:lpstr>The Muckrakers- The Role &amp; Purpose of Journalism</vt:lpstr>
      <vt:lpstr>The Muckrakers</vt:lpstr>
      <vt:lpstr>Muckrakers and Their Influences</vt:lpstr>
      <vt:lpstr>PowerPoint Presentation</vt:lpstr>
      <vt:lpstr>Laws Against Anti-Competitive Practices</vt:lpstr>
      <vt:lpstr>Muckrakers and Their Influences</vt:lpstr>
      <vt:lpstr>PowerPoint Presentation</vt:lpstr>
      <vt:lpstr>Muckrakers and Their Influences</vt:lpstr>
      <vt:lpstr>Muckrakers and Their Influences</vt:lpstr>
      <vt:lpstr>Muckrakers and Their Influences</vt:lpstr>
      <vt:lpstr>Excerpt from “The Jungle”</vt:lpstr>
      <vt:lpstr>PowerPoint Presentation</vt:lpstr>
      <vt:lpstr>An EOC Moment</vt:lpstr>
      <vt:lpstr>PowerPoint Presentation</vt:lpstr>
      <vt:lpstr>PowerPoint Presentation</vt:lpstr>
      <vt:lpstr>PowerPoint Presentation</vt:lpstr>
      <vt:lpstr>“Pure Food &amp; Drug Act 1906”  because of ads like these, this law required foods and drugs be pure and accurately labeled. </vt:lpstr>
      <vt:lpstr>PowerPoint Presentation</vt:lpstr>
      <vt:lpstr>PowerPoint Presentation</vt:lpstr>
      <vt:lpstr>Energy Drink</vt:lpstr>
      <vt:lpstr>PowerPoint Presentation</vt:lpstr>
      <vt:lpstr>Reformers</vt:lpstr>
      <vt:lpstr>PowerPoint Presentation</vt:lpstr>
      <vt:lpstr>PowerPoint Presentation</vt:lpstr>
      <vt:lpstr>Jane Addams- Social Activist</vt:lpstr>
      <vt:lpstr>PowerPoint Presentation</vt:lpstr>
      <vt:lpstr>PowerPoint Presentation</vt:lpstr>
      <vt:lpstr>Social Reformers</vt:lpstr>
      <vt:lpstr>Social Reformers</vt:lpstr>
      <vt:lpstr>Social Reformers</vt:lpstr>
      <vt:lpstr>Social Reformers</vt:lpstr>
      <vt:lpstr>PowerPoint Presentation</vt:lpstr>
      <vt:lpstr>PowerPoint Presentation</vt:lpstr>
      <vt:lpstr>Municipal Reforms</vt:lpstr>
      <vt:lpstr>PowerPoint Presentation</vt:lpstr>
      <vt:lpstr>PowerPoint Presentation</vt:lpstr>
      <vt:lpstr>PowerPoint Presentation</vt:lpstr>
      <vt:lpstr>PowerPoint Presentation</vt:lpstr>
      <vt:lpstr>Reforming State Governments</vt:lpstr>
      <vt:lpstr>Robert LaFollete</vt:lpstr>
      <vt:lpstr>Muckrakers and Their Influences</vt:lpstr>
      <vt:lpstr>Political Reforms</vt:lpstr>
      <vt:lpstr>The need for the 17th amendment.  Based on the message of the cartoon, why was direct popular elections of U.S. Senate needed?</vt:lpstr>
      <vt:lpstr>Political Reforms</vt:lpstr>
      <vt:lpstr>An EOC Moment</vt:lpstr>
      <vt:lpstr>Social Legislation</vt:lpstr>
      <vt:lpstr>Social and Economic Reform</vt:lpstr>
      <vt:lpstr>Progressive Era and Labor</vt:lpstr>
      <vt:lpstr>Triangle Shirtwaist Factory Fire 1911 New York City</vt:lpstr>
      <vt:lpstr>Triangle Shirtwaist Factory Fire 1911 New York City</vt:lpstr>
      <vt:lpstr>PowerPoint Presentation</vt:lpstr>
      <vt:lpstr>Effects of Triangle Fire</vt:lpstr>
      <vt:lpstr>Progressive Era and Labor</vt:lpstr>
      <vt:lpstr>PROGRESSVES:  Four Women Reformers</vt:lpstr>
      <vt:lpstr>Susan B. Anthony</vt:lpstr>
      <vt:lpstr>PowerPoint Presentation</vt:lpstr>
      <vt:lpstr>Florence Kelley(1859-1932)</vt:lpstr>
      <vt:lpstr>Carrie Chapman Catt (1859-1947)</vt:lpstr>
      <vt:lpstr>Alice Paul (1885-1977)</vt:lpstr>
      <vt:lpstr>Women’s Suffrage Movement</vt:lpstr>
      <vt:lpstr>Suffrage Parade, New York City, May 6, 1912 </vt:lpstr>
      <vt:lpstr>Suffragettes March in New York City</vt:lpstr>
      <vt:lpstr>Women’s Suffrage Movement</vt:lpstr>
      <vt:lpstr>Women’s Suffrage Movement</vt:lpstr>
      <vt:lpstr>PowerPoint Presentation</vt:lpstr>
      <vt:lpstr>PowerPoint Presentation</vt:lpstr>
      <vt:lpstr>Women’s Suffrage Movement</vt:lpstr>
      <vt:lpstr>19th  Amendment </vt:lpstr>
      <vt:lpstr>Impact of the 19th Amendment</vt:lpstr>
      <vt:lpstr>Women’s Suffrage Prior to 1920</vt:lpstr>
      <vt:lpstr>PowerPoint Presentation</vt:lpstr>
      <vt:lpstr>Why were women given the right to vote in western states before 1920</vt:lpstr>
      <vt:lpstr>DBQ or LEQ Prompt</vt:lpstr>
      <vt:lpstr>The Progressive Presidents</vt:lpstr>
      <vt:lpstr>Theodore Roosevelt 1901 – 1909</vt:lpstr>
      <vt:lpstr>Theodore Roosevelt 1901 – 1909</vt:lpstr>
      <vt:lpstr>Theodore Roosevelt 1901 – 1909</vt:lpstr>
      <vt:lpstr>Theodore Roosevelt 1901 – 1909</vt:lpstr>
      <vt:lpstr>PowerPoint Presentation</vt:lpstr>
      <vt:lpstr>Theodore Roosevelt 1901 – 1909</vt:lpstr>
      <vt:lpstr>Theodore Roosevelt 1901 – 1909</vt:lpstr>
      <vt:lpstr>PowerPoint Presentation</vt:lpstr>
      <vt:lpstr>PowerPoint Presentation</vt:lpstr>
      <vt:lpstr>PowerPoint Presentation</vt:lpstr>
      <vt:lpstr>PowerPoint Presentation</vt:lpstr>
      <vt:lpstr>PowerPoint Presentation</vt:lpstr>
      <vt:lpstr>Roosevelt Versus the Trusts</vt:lpstr>
      <vt:lpstr>PowerPoint Presentation</vt:lpstr>
      <vt:lpstr>PowerPoint Presentation</vt:lpstr>
      <vt:lpstr>PowerPoint Presentation</vt:lpstr>
      <vt:lpstr>The Conservation Movement</vt:lpstr>
      <vt:lpstr>PowerPoint Presentation</vt:lpstr>
      <vt:lpstr>Theodore Roosevelt 1901 – 1909</vt:lpstr>
      <vt:lpstr>Gov Reforms at the Federal Level</vt:lpstr>
      <vt:lpstr>Gov Reforms at the Federal Level</vt:lpstr>
      <vt:lpstr>Civil Service Reform &amp; the Creation of the Bureaucracy</vt:lpstr>
      <vt:lpstr>PowerPoint Presentation</vt:lpstr>
      <vt:lpstr>William Howard Taft 1909 - 1912</vt:lpstr>
      <vt:lpstr>PowerPoint Presentation</vt:lpstr>
      <vt:lpstr>William Howard Taft 1909 - 1912</vt:lpstr>
      <vt:lpstr>Woodrow Wilson 1912 - 1916</vt:lpstr>
      <vt:lpstr>Woodrow Wilson’s New Freedom Legislation</vt:lpstr>
      <vt:lpstr>Woodrow Wilson’s New Freedom Legislation</vt:lpstr>
      <vt:lpstr>Federal Reserve System Map</vt:lpstr>
      <vt:lpstr>An EOC Moment</vt:lpstr>
      <vt:lpstr>Woodrow Wilson’s New Freedom Legislation</vt:lpstr>
      <vt:lpstr>PowerPoint Presentation</vt:lpstr>
      <vt:lpstr>A STRONGER CENTRAL GOVERNMENT</vt:lpstr>
      <vt:lpstr>Progressive Failures</vt:lpstr>
      <vt:lpstr>African Americans Respond</vt:lpstr>
      <vt:lpstr>PowerPoint Presentation</vt:lpstr>
      <vt:lpstr>PowerPoint Presentation</vt:lpstr>
      <vt:lpstr>PowerPoint Presentation</vt:lpstr>
      <vt:lpstr>PowerPoint Presentation</vt:lpstr>
      <vt:lpstr>PowerPoint Presentation</vt:lpstr>
      <vt:lpstr>DBQ or LEQ Prompt</vt:lpstr>
      <vt:lpstr>American Literature and Art</vt:lpstr>
      <vt:lpstr>American Literature and Art</vt:lpstr>
      <vt:lpstr>Writers and Their Literature</vt:lpstr>
      <vt:lpstr>Writers and Their Literature</vt:lpstr>
      <vt:lpstr>Art in 19th Century America</vt:lpstr>
      <vt:lpstr>Art in 19th Century America</vt:lpstr>
      <vt:lpstr>Social Reformers</vt:lpstr>
      <vt:lpstr>Social Reformers</vt:lpstr>
    </vt:vector>
  </TitlesOfParts>
  <Company>smcisd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mike.montgomery</dc:creator>
  <cp:lastModifiedBy>Rodriguez, Adrian</cp:lastModifiedBy>
  <cp:revision>1003</cp:revision>
  <dcterms:created xsi:type="dcterms:W3CDTF">2008-03-01T00:37:36Z</dcterms:created>
  <dcterms:modified xsi:type="dcterms:W3CDTF">2023-05-17T15:15:18Z</dcterms:modified>
</cp:coreProperties>
</file>