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media/image3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73" r:id="rId4"/>
    <p:sldMasterId id="2147483679" r:id="rId5"/>
  </p:sldMasterIdLst>
  <p:sldIdLst>
    <p:sldId id="257" r:id="rId6"/>
    <p:sldId id="258" r:id="rId7"/>
    <p:sldId id="263" r:id="rId8"/>
    <p:sldId id="264" r:id="rId9"/>
    <p:sldId id="309" r:id="rId10"/>
    <p:sldId id="283" r:id="rId11"/>
    <p:sldId id="281" r:id="rId12"/>
    <p:sldId id="282" r:id="rId13"/>
    <p:sldId id="265" r:id="rId14"/>
    <p:sldId id="267" r:id="rId15"/>
    <p:sldId id="266" r:id="rId16"/>
    <p:sldId id="310" r:id="rId17"/>
    <p:sldId id="272" r:id="rId18"/>
    <p:sldId id="273" r:id="rId19"/>
    <p:sldId id="274" r:id="rId20"/>
    <p:sldId id="275" r:id="rId21"/>
    <p:sldId id="276" r:id="rId22"/>
    <p:sldId id="312" r:id="rId23"/>
    <p:sldId id="341" r:id="rId24"/>
    <p:sldId id="343" r:id="rId25"/>
    <p:sldId id="311" r:id="rId26"/>
    <p:sldId id="342" r:id="rId27"/>
    <p:sldId id="316" r:id="rId28"/>
    <p:sldId id="259" r:id="rId29"/>
    <p:sldId id="317" r:id="rId30"/>
    <p:sldId id="291" r:id="rId31"/>
    <p:sldId id="290" r:id="rId32"/>
    <p:sldId id="286" r:id="rId33"/>
    <p:sldId id="289" r:id="rId34"/>
    <p:sldId id="292" r:id="rId35"/>
    <p:sldId id="293" r:id="rId36"/>
    <p:sldId id="313" r:id="rId37"/>
    <p:sldId id="288" r:id="rId38"/>
    <p:sldId id="261" r:id="rId39"/>
    <p:sldId id="318" r:id="rId40"/>
    <p:sldId id="335" r:id="rId41"/>
    <p:sldId id="334" r:id="rId42"/>
    <p:sldId id="333" r:id="rId43"/>
    <p:sldId id="336" r:id="rId44"/>
    <p:sldId id="338" r:id="rId45"/>
    <p:sldId id="337" r:id="rId46"/>
    <p:sldId id="260" r:id="rId47"/>
    <p:sldId id="262" r:id="rId48"/>
    <p:sldId id="294" r:id="rId49"/>
    <p:sldId id="340" r:id="rId50"/>
    <p:sldId id="287" r:id="rId51"/>
    <p:sldId id="295" r:id="rId52"/>
    <p:sldId id="285" r:id="rId53"/>
    <p:sldId id="326" r:id="rId54"/>
    <p:sldId id="296" r:id="rId55"/>
    <p:sldId id="298" r:id="rId56"/>
    <p:sldId id="327" r:id="rId57"/>
    <p:sldId id="297" r:id="rId58"/>
    <p:sldId id="300" r:id="rId59"/>
    <p:sldId id="299" r:id="rId60"/>
    <p:sldId id="269" r:id="rId61"/>
    <p:sldId id="270" r:id="rId62"/>
    <p:sldId id="271" r:id="rId63"/>
    <p:sldId id="301" r:id="rId64"/>
    <p:sldId id="302" r:id="rId65"/>
    <p:sldId id="303" r:id="rId66"/>
    <p:sldId id="304" r:id="rId67"/>
    <p:sldId id="328" r:id="rId68"/>
    <p:sldId id="305" r:id="rId69"/>
    <p:sldId id="329" r:id="rId70"/>
    <p:sldId id="307" r:id="rId71"/>
    <p:sldId id="306" r:id="rId72"/>
    <p:sldId id="308" r:id="rId73"/>
    <p:sldId id="320" r:id="rId74"/>
    <p:sldId id="344" r:id="rId75"/>
    <p:sldId id="319" r:id="rId76"/>
    <p:sldId id="323" r:id="rId77"/>
    <p:sldId id="315" r:id="rId78"/>
    <p:sldId id="321" r:id="rId79"/>
    <p:sldId id="330" r:id="rId80"/>
    <p:sldId id="268" r:id="rId81"/>
    <p:sldId id="277" r:id="rId82"/>
    <p:sldId id="322" r:id="rId83"/>
    <p:sldId id="324" r:id="rId84"/>
    <p:sldId id="331" r:id="rId85"/>
    <p:sldId id="332" r:id="rId86"/>
    <p:sldId id="325" r:id="rId87"/>
    <p:sldId id="339"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62" autoAdjust="0"/>
    <p:restoredTop sz="94660"/>
  </p:normalViewPr>
  <p:slideViewPr>
    <p:cSldViewPr snapToGrid="0">
      <p:cViewPr varScale="1">
        <p:scale>
          <a:sx n="87" d="100"/>
          <a:sy n="87" d="100"/>
        </p:scale>
        <p:origin x="88" y="1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C0FB-A056-4BFE-BBAD-4CC2DB6382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72740-6C5A-4AD2-A938-8FA46B4BE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3C5ED1-7378-4882-95C8-641AA8B86E3C}"/>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5" name="Footer Placeholder 4">
            <a:extLst>
              <a:ext uri="{FF2B5EF4-FFF2-40B4-BE49-F238E27FC236}">
                <a16:creationId xmlns:a16="http://schemas.microsoft.com/office/drawing/2014/main" id="{C6DED420-E25F-43B6-B099-F16981F2D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5B895-FE0E-4CE3-9F6A-1EA3C0B73AC3}"/>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453099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A606-75E6-4B00-B609-BA50A8AAED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4259D4-0B58-4725-874A-79DDA3DD1A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5E779-1A4D-4493-92A2-086D9D12A8A8}"/>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5" name="Footer Placeholder 4">
            <a:extLst>
              <a:ext uri="{FF2B5EF4-FFF2-40B4-BE49-F238E27FC236}">
                <a16:creationId xmlns:a16="http://schemas.microsoft.com/office/drawing/2014/main" id="{9A69C311-10D2-4031-B507-EC622FBAE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9B304-FFDF-4FFE-9CC8-959A6C588784}"/>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114368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F3B56F-7A00-49CA-8032-B928044967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CFB38B-DC84-4DC7-9B44-F22A69D049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77CB0-FC6E-4283-80FC-88F2A42EFF39}"/>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5" name="Footer Placeholder 4">
            <a:extLst>
              <a:ext uri="{FF2B5EF4-FFF2-40B4-BE49-F238E27FC236}">
                <a16:creationId xmlns:a16="http://schemas.microsoft.com/office/drawing/2014/main" id="{0B6BD0C9-8BF6-4E94-AEA8-BB79A8979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8DD77-8C3D-45DD-8129-3CF70EC34BF6}"/>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878560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4404"/>
            <a:ext cx="12192000" cy="640080"/>
          </a:xfrm>
          <a:custGeom>
            <a:avLst/>
            <a:gdLst/>
            <a:ahLst/>
            <a:cxnLst/>
            <a:rect l="l" t="t" r="r" b="b"/>
            <a:pathLst>
              <a:path w="12192000" h="640080">
                <a:moveTo>
                  <a:pt x="12192000" y="0"/>
                </a:moveTo>
                <a:lnTo>
                  <a:pt x="0" y="0"/>
                </a:lnTo>
                <a:lnTo>
                  <a:pt x="0" y="640080"/>
                </a:lnTo>
                <a:lnTo>
                  <a:pt x="12192000" y="640080"/>
                </a:lnTo>
                <a:lnTo>
                  <a:pt x="12192000" y="0"/>
                </a:lnTo>
                <a:close/>
              </a:path>
            </a:pathLst>
          </a:custGeom>
          <a:solidFill>
            <a:srgbClr val="FF0000"/>
          </a:solidFill>
        </p:spPr>
        <p:txBody>
          <a:bodyPr wrap="square" lIns="0" tIns="0" rIns="0" bIns="0" rtlCol="0"/>
          <a:lstStyle/>
          <a:p>
            <a:endParaRPr/>
          </a:p>
        </p:txBody>
      </p:sp>
      <p:sp>
        <p:nvSpPr>
          <p:cNvPr id="2" name="Holder 2"/>
          <p:cNvSpPr>
            <a:spLocks noGrp="1"/>
          </p:cNvSpPr>
          <p:nvPr>
            <p:ph type="ctrTitle"/>
          </p:nvPr>
        </p:nvSpPr>
        <p:spPr>
          <a:xfrm>
            <a:off x="2979038" y="215010"/>
            <a:ext cx="6233922"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35645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1800" b="1" i="1">
                <a:solidFill>
                  <a:schemeClr val="tx1"/>
                </a:solidFill>
                <a:latin typeface="Nimbus Mono L"/>
                <a:cs typeface="Nimbus Mono 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153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7113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683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70035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79"/>
            <a:ext cx="12192000" cy="640080"/>
          </a:xfrm>
          <a:custGeom>
            <a:avLst/>
            <a:gdLst/>
            <a:ahLst/>
            <a:cxnLst/>
            <a:rect l="l" t="t" r="r" b="b"/>
            <a:pathLst>
              <a:path w="12192000" h="640080">
                <a:moveTo>
                  <a:pt x="12192000" y="0"/>
                </a:moveTo>
                <a:lnTo>
                  <a:pt x="0" y="0"/>
                </a:lnTo>
                <a:lnTo>
                  <a:pt x="0" y="640080"/>
                </a:lnTo>
                <a:lnTo>
                  <a:pt x="12192000" y="640080"/>
                </a:lnTo>
                <a:lnTo>
                  <a:pt x="12192000" y="0"/>
                </a:lnTo>
                <a:close/>
              </a:path>
            </a:pathLst>
          </a:custGeom>
          <a:solidFill>
            <a:srgbClr val="FF0000"/>
          </a:solidFill>
        </p:spPr>
        <p:txBody>
          <a:bodyPr wrap="square" lIns="0" tIns="0" rIns="0" bIns="0" rtlCol="0"/>
          <a:lstStyle/>
          <a:p>
            <a:endParaRPr/>
          </a:p>
        </p:txBody>
      </p:sp>
      <p:sp>
        <p:nvSpPr>
          <p:cNvPr id="2" name="Holder 2"/>
          <p:cNvSpPr>
            <a:spLocks noGrp="1"/>
          </p:cNvSpPr>
          <p:nvPr>
            <p:ph type="ctrTitle"/>
          </p:nvPr>
        </p:nvSpPr>
        <p:spPr>
          <a:xfrm>
            <a:off x="2979038" y="185165"/>
            <a:ext cx="6233922"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3869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0890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073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EABC-C0AD-41F5-99BA-3C75DEC1B4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B8C2B1-9881-4F88-83C8-0C3AE1F235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D7C30-9BEE-4704-A7AC-E783E6EA6D16}"/>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5" name="Footer Placeholder 4">
            <a:extLst>
              <a:ext uri="{FF2B5EF4-FFF2-40B4-BE49-F238E27FC236}">
                <a16:creationId xmlns:a16="http://schemas.microsoft.com/office/drawing/2014/main" id="{4FD91D22-BF80-4F1F-8C42-D8E821B65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C51D7-3FF7-44DE-8368-57BA085A880C}"/>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3492925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1196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3277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154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5306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3323" y="179765"/>
            <a:ext cx="6245352" cy="553998"/>
          </a:xfrm>
        </p:spPr>
        <p:txBody>
          <a:bodyPr lIns="0" tIns="0" rIns="0" bIns="0"/>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871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3323" y="179765"/>
            <a:ext cx="6245352" cy="553998"/>
          </a:xfrm>
        </p:spPr>
        <p:txBody>
          <a:bodyPr lIns="0" tIns="0" rIns="0" bIns="0"/>
          <a:lstStyle>
            <a:lvl1pPr>
              <a:defRPr sz="36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6242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973323" y="179765"/>
            <a:ext cx="6245352" cy="553998"/>
          </a:xfrm>
        </p:spPr>
        <p:txBody>
          <a:bodyPr lIns="0" tIns="0" rIns="0" bIns="0"/>
          <a:lstStyle>
            <a:lvl1pPr>
              <a:defRPr sz="36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0014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000000"/>
          </a:solidFill>
        </p:spPr>
        <p:txBody>
          <a:bodyPr wrap="square" lIns="0" tIns="0" rIns="0" bIns="0" rtlCol="0"/>
          <a:lstStyle/>
          <a:p>
            <a:endParaRPr sz="2400"/>
          </a:p>
        </p:txBody>
      </p:sp>
      <p:sp>
        <p:nvSpPr>
          <p:cNvPr id="17" name="bk object 17"/>
          <p:cNvSpPr/>
          <p:nvPr/>
        </p:nvSpPr>
        <p:spPr>
          <a:xfrm>
            <a:off x="1534159" y="1219199"/>
            <a:ext cx="9144000" cy="5638797"/>
          </a:xfrm>
          <a:prstGeom prst="rect">
            <a:avLst/>
          </a:prstGeom>
          <a:blipFill>
            <a:blip r:embed="rId2" cstate="print"/>
            <a:stretch>
              <a:fillRect/>
            </a:stretch>
          </a:blipFill>
        </p:spPr>
        <p:txBody>
          <a:bodyPr wrap="square" lIns="0" tIns="0" rIns="0" bIns="0" rtlCol="0"/>
          <a:lstStyle/>
          <a:p>
            <a:endParaRPr sz="2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39267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463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5307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10350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9985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4409-3721-4041-9773-70835CA62F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DF1778-2AA9-4857-9FB9-000F13F520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B3C43D-A9E6-471E-85E7-931FB0111F51}"/>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5" name="Footer Placeholder 4">
            <a:extLst>
              <a:ext uri="{FF2B5EF4-FFF2-40B4-BE49-F238E27FC236}">
                <a16:creationId xmlns:a16="http://schemas.microsoft.com/office/drawing/2014/main" id="{B4157E58-2F04-404C-930D-585CFFBBC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5D8DA-45D0-41E6-AD5E-D8AF783EFEA2}"/>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4173068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4658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75937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4DC2-621D-44C5-80B7-726841B6E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343D6-B1DF-4A22-9657-EEE5531B8C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8CFD77-502F-4586-8962-AD435D7E5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D11977-A8DD-4FDD-A255-5C8351BA53A0}"/>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6" name="Footer Placeholder 5">
            <a:extLst>
              <a:ext uri="{FF2B5EF4-FFF2-40B4-BE49-F238E27FC236}">
                <a16:creationId xmlns:a16="http://schemas.microsoft.com/office/drawing/2014/main" id="{AD9AE55E-E55D-4A8B-9DAB-CEEE9B96D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D9271-7683-4E64-8848-D7C60077196A}"/>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686018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52F6-8CDC-43FD-9384-95C8001ED0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6EB74C-2102-4A15-9864-BE06788786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EA741C-E0B0-4B43-85BB-4BFF8AF6A1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5CF36-279C-4E50-A4CA-554893CB5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38E612-6253-4D74-95F2-109DFBF30C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CADB22-F423-416E-A7F8-3BB4522E4F7D}"/>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8" name="Footer Placeholder 7">
            <a:extLst>
              <a:ext uri="{FF2B5EF4-FFF2-40B4-BE49-F238E27FC236}">
                <a16:creationId xmlns:a16="http://schemas.microsoft.com/office/drawing/2014/main" id="{978920EF-3568-4B30-8F20-D4AA7D9FA6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4AC397-29DA-4998-8097-95B449C1A3B8}"/>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149246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2989-7878-445F-AEDF-FF2383AAB5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6A9070-E0AC-475E-9305-D4A1F7127B99}"/>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4" name="Footer Placeholder 3">
            <a:extLst>
              <a:ext uri="{FF2B5EF4-FFF2-40B4-BE49-F238E27FC236}">
                <a16:creationId xmlns:a16="http://schemas.microsoft.com/office/drawing/2014/main" id="{1AF266A4-898C-4B19-9C72-979668231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EBD72D-D5F1-4D3E-A320-65E2898D2909}"/>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1461113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D40BE-F33E-4820-B91D-87735CA99977}"/>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3" name="Footer Placeholder 2">
            <a:extLst>
              <a:ext uri="{FF2B5EF4-FFF2-40B4-BE49-F238E27FC236}">
                <a16:creationId xmlns:a16="http://schemas.microsoft.com/office/drawing/2014/main" id="{4FEFE7A6-9C5C-42C0-8A9F-C7D20A0CC0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9E900D-2259-4E1F-8A10-BFF98E4D85B3}"/>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99417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98B7C-D0A4-41FC-9D00-B91F46DF9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36A81E-ED17-4EE9-812B-9B140B42B3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6F323-12C0-499F-8FBC-98B33FAB5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F7A344-9F24-40CD-88FB-1B5B196982A7}"/>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6" name="Footer Placeholder 5">
            <a:extLst>
              <a:ext uri="{FF2B5EF4-FFF2-40B4-BE49-F238E27FC236}">
                <a16:creationId xmlns:a16="http://schemas.microsoft.com/office/drawing/2014/main" id="{67F7BFFA-6427-4EF2-B6E2-F47F93629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B4F45-0C6D-44DE-80C2-507B357BBD99}"/>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416098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E25A-213E-4A4F-93AC-C3F20ECE3A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881C48-AFB6-4EF7-B3FC-30760C1823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904C5F-E150-4623-BB74-DDCE94231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5345EA-41DA-4A80-ACA3-2F71FCBE02EE}"/>
              </a:ext>
            </a:extLst>
          </p:cNvPr>
          <p:cNvSpPr>
            <a:spLocks noGrp="1"/>
          </p:cNvSpPr>
          <p:nvPr>
            <p:ph type="dt" sz="half" idx="10"/>
          </p:nvPr>
        </p:nvSpPr>
        <p:spPr/>
        <p:txBody>
          <a:bodyPr/>
          <a:lstStyle/>
          <a:p>
            <a:fld id="{661B6024-304F-40B9-9C5A-F7439B866B9F}" type="datetimeFigureOut">
              <a:rPr lang="en-US" smtClean="0"/>
              <a:t>7/5/2023</a:t>
            </a:fld>
            <a:endParaRPr lang="en-US"/>
          </a:p>
        </p:txBody>
      </p:sp>
      <p:sp>
        <p:nvSpPr>
          <p:cNvPr id="6" name="Footer Placeholder 5">
            <a:extLst>
              <a:ext uri="{FF2B5EF4-FFF2-40B4-BE49-F238E27FC236}">
                <a16:creationId xmlns:a16="http://schemas.microsoft.com/office/drawing/2014/main" id="{EE9635C3-EFDA-4661-BD7E-87DFF2060C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D63BF-40AC-4DD1-9195-E0CFEF5F9334}"/>
              </a:ext>
            </a:extLst>
          </p:cNvPr>
          <p:cNvSpPr>
            <a:spLocks noGrp="1"/>
          </p:cNvSpPr>
          <p:nvPr>
            <p:ph type="sldNum" sz="quarter" idx="12"/>
          </p:nvPr>
        </p:nvSpPr>
        <p:spPr/>
        <p:txBody>
          <a:bodyPr/>
          <a:lstStyle/>
          <a:p>
            <a:fld id="{BD4A2E97-17B7-4E63-BEE9-5569E28220F6}" type="slidenum">
              <a:rPr lang="en-US" smtClean="0"/>
              <a:t>‹#›</a:t>
            </a:fld>
            <a:endParaRPr lang="en-US"/>
          </a:p>
        </p:txBody>
      </p:sp>
    </p:spTree>
    <p:extLst>
      <p:ext uri="{BB962C8B-B14F-4D97-AF65-F5344CB8AC3E}">
        <p14:creationId xmlns:p14="http://schemas.microsoft.com/office/powerpoint/2010/main" val="113092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41F153-EA7B-45CD-AB3F-65BB4B1A23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F8EFE6-8DC8-4434-A8BB-B46FE49093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8AD1D-60E1-4298-B203-57E28EE51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1B6024-304F-40B9-9C5A-F7439B866B9F}" type="datetimeFigureOut">
              <a:rPr lang="en-US" smtClean="0"/>
              <a:t>7/5/2023</a:t>
            </a:fld>
            <a:endParaRPr lang="en-US"/>
          </a:p>
        </p:txBody>
      </p:sp>
      <p:sp>
        <p:nvSpPr>
          <p:cNvPr id="5" name="Footer Placeholder 4">
            <a:extLst>
              <a:ext uri="{FF2B5EF4-FFF2-40B4-BE49-F238E27FC236}">
                <a16:creationId xmlns:a16="http://schemas.microsoft.com/office/drawing/2014/main" id="{F0C855B7-C9C4-4A83-88AA-2864B8E9B5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5031-744F-4B6D-ACA8-D2ADC19B6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A2E97-17B7-4E63-BEE9-5569E28220F6}" type="slidenum">
              <a:rPr lang="en-US" smtClean="0"/>
              <a:t>‹#›</a:t>
            </a:fld>
            <a:endParaRPr lang="en-US"/>
          </a:p>
        </p:txBody>
      </p:sp>
    </p:spTree>
    <p:extLst>
      <p:ext uri="{BB962C8B-B14F-4D97-AF65-F5344CB8AC3E}">
        <p14:creationId xmlns:p14="http://schemas.microsoft.com/office/powerpoint/2010/main" val="725395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8" y="212597"/>
            <a:ext cx="6233922"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50240" y="2424810"/>
            <a:ext cx="5476875" cy="1840864"/>
          </a:xfrm>
          <a:prstGeom prst="rect">
            <a:avLst/>
          </a:prstGeom>
        </p:spPr>
        <p:txBody>
          <a:bodyPr wrap="square" lIns="0" tIns="0" rIns="0" bIns="0">
            <a:spAutoFit/>
          </a:bodyPr>
          <a:lstStyle>
            <a:lvl1pPr>
              <a:defRPr sz="1800" b="1" i="1">
                <a:solidFill>
                  <a:schemeClr val="tx1"/>
                </a:solidFill>
                <a:latin typeface="Nimbus Mono L"/>
                <a:cs typeface="Nimbus Mono 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2819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81580" y="60147"/>
            <a:ext cx="8228838" cy="514350"/>
          </a:xfrm>
          <a:prstGeom prst="rect">
            <a:avLst/>
          </a:prstGeom>
        </p:spPr>
        <p:txBody>
          <a:bodyPr wrap="square" lIns="0" tIns="0" rIns="0" bIns="0">
            <a:spAutoFit/>
          </a:bodyPr>
          <a:lstStyle>
            <a:lvl1pPr>
              <a:defRPr sz="32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301243" y="1433150"/>
            <a:ext cx="11198860" cy="2140585"/>
          </a:xfrm>
          <a:prstGeom prst="rect">
            <a:avLst/>
          </a:prstGeom>
        </p:spPr>
        <p:txBody>
          <a:bodyPr wrap="square" lIns="0" tIns="0" rIns="0" bIns="0">
            <a:spAutoFit/>
          </a:bodyPr>
          <a:lstStyle>
            <a:lvl1pPr>
              <a:defRPr sz="2400" b="0"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609387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3323" y="179765"/>
            <a:ext cx="624535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a:xfrm>
            <a:off x="88900" y="1993900"/>
            <a:ext cx="120142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91589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4508" y="-276156"/>
            <a:ext cx="12042985" cy="646331"/>
          </a:xfrm>
          <a:prstGeom prst="rect">
            <a:avLst/>
          </a:prstGeom>
        </p:spPr>
        <p:txBody>
          <a:bodyPr wrap="square" lIns="0" tIns="0" rIns="0" bIns="0">
            <a:spAutoFit/>
          </a:bodyPr>
          <a:lstStyle>
            <a:lvl1pPr>
              <a:defRPr sz="4200" b="1" i="0">
                <a:solidFill>
                  <a:schemeClr val="tx1"/>
                </a:solidFill>
                <a:latin typeface="Calibri"/>
                <a:cs typeface="Calibri"/>
              </a:defRPr>
            </a:lvl1pPr>
          </a:lstStyle>
          <a:p>
            <a:endParaRPr/>
          </a:p>
        </p:txBody>
      </p:sp>
      <p:sp>
        <p:nvSpPr>
          <p:cNvPr id="3" name="Holder 3"/>
          <p:cNvSpPr>
            <a:spLocks noGrp="1"/>
          </p:cNvSpPr>
          <p:nvPr>
            <p:ph type="body" idx="1"/>
          </p:nvPr>
        </p:nvSpPr>
        <p:spPr>
          <a:xfrm>
            <a:off x="401657" y="1433150"/>
            <a:ext cx="11159067" cy="369332"/>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693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law.cornell.edu/wex/probable_cause"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video" Target="https://www.youtube.com/embed/7bT6VfVGZ2c?feature=oembed" TargetMode="External"/><Relationship Id="rId4" Type="http://schemas.openxmlformats.org/officeDocument/2006/relationships/hyperlink" Target="https://www.flexyourrights.org/"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judiciallearningcenter.org/your-4th-amendment-rights/" TargetMode="Externa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judiciallearningcenter.org/your-4th-amendment-rights/"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legal-dictionary.thefreedictionary.com/Fruit+of+the+Poisonous+Tree"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WjsTySwvelo" TargetMode="Externa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oyez.org/cases/1978/78-5374" TargetMode="External"/><Relationship Id="rId1" Type="http://schemas.openxmlformats.org/officeDocument/2006/relationships/slideLayout" Target="../slideLayouts/slideLayout18.xml"/><Relationship Id="rId4" Type="http://schemas.openxmlformats.org/officeDocument/2006/relationships/hyperlink" Target="https://youtu.be/WjsTySwvelo?t=536"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WjsTySwvelo?t=536" TargetMode="External"/><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s://www.publicdomainpictures.net/en/view-image.php?image=156822&amp;picture=american-flag" TargetMode="External"/><Relationship Id="rId2" Type="http://schemas.openxmlformats.org/officeDocument/2006/relationships/image" Target="../media/image35.jp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hyperlink" Target="https://www.youtube.com/watch?v=P-Ry5axDF40" TargetMode="Externa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hyperlink" Target="https://www.history.com/topics/great-depression/scottsboro-boys" TargetMode="Externa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hyperlink" Target="https://www.youtube.com/watch?v=2n-fuH2Lq0w" TargetMode="Externa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hyperlink" Target="https://fivethirtyeight.com/features/the-supreme-courts-argument-for-overturning-roe-v-wade/" TargetMode="Externa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0000" y="0"/>
            <a:ext cx="4572000" cy="5257800"/>
          </a:xfrm>
          <a:custGeom>
            <a:avLst/>
            <a:gdLst/>
            <a:ahLst/>
            <a:cxnLst/>
            <a:rect l="l" t="t" r="r" b="b"/>
            <a:pathLst>
              <a:path w="4572000" h="5257800">
                <a:moveTo>
                  <a:pt x="4572000" y="0"/>
                </a:moveTo>
                <a:lnTo>
                  <a:pt x="0" y="0"/>
                </a:lnTo>
                <a:lnTo>
                  <a:pt x="0" y="5257800"/>
                </a:lnTo>
                <a:lnTo>
                  <a:pt x="4572000" y="5257800"/>
                </a:lnTo>
                <a:lnTo>
                  <a:pt x="4572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7696200" y="121023"/>
            <a:ext cx="4495799" cy="873957"/>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0" normalizeH="0" baseline="0" noProof="0" dirty="0">
                <a:ln>
                  <a:noFill/>
                </a:ln>
                <a:solidFill>
                  <a:srgbClr val="FFFF00"/>
                </a:solidFill>
                <a:effectLst/>
                <a:uLnTx/>
                <a:uFillTx/>
                <a:latin typeface="DejaVu Sans"/>
                <a:ea typeface="+mn-ea"/>
                <a:cs typeface="DejaVu Sans"/>
              </a:rPr>
              <a:t>UNIT 3</a:t>
            </a: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 </a:t>
            </a:r>
            <a:r>
              <a:rPr kumimoji="0" lang="en-US" sz="2800" b="1" i="0" u="none" strike="noStrike" kern="1200" cap="none" spc="0" normalizeH="0" baseline="0" noProof="0" dirty="0" err="1">
                <a:ln>
                  <a:noFill/>
                </a:ln>
                <a:solidFill>
                  <a:srgbClr val="FFFF00"/>
                </a:solidFill>
                <a:effectLst/>
                <a:uLnTx/>
                <a:uFillTx/>
                <a:latin typeface="DejaVu Sans"/>
                <a:ea typeface="+mn-ea"/>
                <a:cs typeface="DejaVu Sans"/>
              </a:rPr>
              <a:t>Chpt</a:t>
            </a: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 10 Topic 3.7-3.9</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7723339" y="1657561"/>
            <a:ext cx="4392459" cy="1574149"/>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AMSCO pg. 311-333</a:t>
            </a:r>
            <a:endParaRPr kumimoji="0" sz="2800" b="1" i="0" u="none" strike="noStrike" kern="1200" cap="none" spc="0" normalizeH="0" baseline="0" noProof="0" dirty="0">
              <a:ln>
                <a:noFill/>
              </a:ln>
              <a:solidFill>
                <a:srgbClr val="FFFF00"/>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255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srgbClr val="FFFF00"/>
                </a:solidFill>
                <a:effectLst/>
                <a:uLnTx/>
                <a:uFillTx/>
                <a:latin typeface="DejaVu Sans"/>
                <a:ea typeface="+mn-ea"/>
                <a:cs typeface="DejaVu Sans"/>
              </a:rPr>
              <a:t>Required Court Case</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sz="2400" b="1" i="1" u="none" strike="noStrike" kern="1200" cap="none" spc="0" normalizeH="0" baseline="0" noProof="0" dirty="0">
                <a:ln>
                  <a:noFill/>
                </a:ln>
                <a:solidFill>
                  <a:srgbClr val="FFFF00"/>
                </a:solidFill>
                <a:effectLst/>
                <a:uLnTx/>
                <a:uFillTx/>
                <a:latin typeface="Nimbus Mono L"/>
                <a:ea typeface="+mn-ea"/>
                <a:cs typeface="Nimbus Mono L"/>
              </a:rPr>
              <a:t>McDonald v. Chicago</a:t>
            </a:r>
            <a:endParaRPr kumimoji="0" sz="2400" b="0" i="0" u="none" strike="noStrike" kern="1200" cap="none" spc="0" normalizeH="0" baseline="0" noProof="0" dirty="0">
              <a:ln>
                <a:noFill/>
              </a:ln>
              <a:solidFill>
                <a:prstClr val="black"/>
              </a:solidFill>
              <a:effectLst/>
              <a:uLnTx/>
              <a:uFillTx/>
              <a:latin typeface="Nimbus Mono L"/>
              <a:ea typeface="+mn-ea"/>
              <a:cs typeface="Nimbus Mono L"/>
            </a:endParaRPr>
          </a:p>
        </p:txBody>
      </p:sp>
      <p:sp>
        <p:nvSpPr>
          <p:cNvPr id="6" name="object 6"/>
          <p:cNvSpPr/>
          <p:nvPr/>
        </p:nvSpPr>
        <p:spPr>
          <a:xfrm>
            <a:off x="-11927" y="4724399"/>
            <a:ext cx="12192000" cy="2133601"/>
          </a:xfrm>
          <a:custGeom>
            <a:avLst/>
            <a:gdLst/>
            <a:ahLst/>
            <a:cxnLst/>
            <a:rect l="l" t="t" r="r" b="b"/>
            <a:pathLst>
              <a:path w="12192000" h="1676400">
                <a:moveTo>
                  <a:pt x="12192000" y="0"/>
                </a:moveTo>
                <a:lnTo>
                  <a:pt x="0" y="0"/>
                </a:lnTo>
                <a:lnTo>
                  <a:pt x="0" y="1676398"/>
                </a:lnTo>
                <a:lnTo>
                  <a:pt x="12192000" y="1676398"/>
                </a:lnTo>
                <a:lnTo>
                  <a:pt x="12192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52401" y="5034533"/>
            <a:ext cx="12268199" cy="903452"/>
          </a:xfrm>
          <a:prstGeom prst="rect">
            <a:avLst/>
          </a:prstGeom>
        </p:spPr>
        <p:txBody>
          <a:bodyPr vert="horz" wrap="square" lIns="0" tIns="346075" rIns="0" bIns="0" rtlCol="0">
            <a:spAutoFit/>
          </a:bodyPr>
          <a:lstStyle/>
          <a:p>
            <a:pPr marL="12700" marR="0" lvl="0" indent="0" algn="ctr" defTabSz="914400" rtl="0" eaLnBrk="1" fontAlgn="auto" latinLnBrk="0" hangingPunct="1">
              <a:lnSpc>
                <a:spcPct val="100000"/>
              </a:lnSpc>
              <a:spcBef>
                <a:spcPts val="2725"/>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DejaVu Sans"/>
                <a:ea typeface="+mn-ea"/>
                <a:cs typeface="DejaVu Sans"/>
              </a:rPr>
              <a:t>3.7 Selective Incorporation</a:t>
            </a:r>
            <a:endParaRPr kumimoji="0" sz="36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9" name="object 5">
            <a:extLst>
              <a:ext uri="{FF2B5EF4-FFF2-40B4-BE49-F238E27FC236}">
                <a16:creationId xmlns:a16="http://schemas.microsoft.com/office/drawing/2014/main" id="{16B400B5-6D19-4B7E-A8A3-2FB007A5A292}"/>
              </a:ext>
            </a:extLst>
          </p:cNvPr>
          <p:cNvSpPr/>
          <p:nvPr/>
        </p:nvSpPr>
        <p:spPr>
          <a:xfrm>
            <a:off x="-11927" y="-72632"/>
            <a:ext cx="7696200" cy="503453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3352800" cy="6858000"/>
            <a:chOff x="0" y="0"/>
            <a:chExt cx="4124325" cy="6858000"/>
          </a:xfrm>
        </p:grpSpPr>
        <p:sp>
          <p:nvSpPr>
            <p:cNvPr id="3" name="object 3"/>
            <p:cNvSpPr/>
            <p:nvPr/>
          </p:nvSpPr>
          <p:spPr>
            <a:xfrm>
              <a:off x="4026173" y="0"/>
              <a:ext cx="98004" cy="685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4064635" cy="6858000"/>
            </a:xfrm>
            <a:custGeom>
              <a:avLst/>
              <a:gdLst/>
              <a:ahLst/>
              <a:cxnLst/>
              <a:rect l="l" t="t" r="r" b="b"/>
              <a:pathLst>
                <a:path w="4064635" h="6858000">
                  <a:moveTo>
                    <a:pt x="4064508" y="0"/>
                  </a:moveTo>
                  <a:lnTo>
                    <a:pt x="0" y="0"/>
                  </a:lnTo>
                  <a:lnTo>
                    <a:pt x="0" y="6858000"/>
                  </a:lnTo>
                  <a:lnTo>
                    <a:pt x="4064508" y="6858000"/>
                  </a:lnTo>
                  <a:lnTo>
                    <a:pt x="4064508" y="0"/>
                  </a:lnTo>
                  <a:close/>
                </a:path>
              </a:pathLst>
            </a:custGeom>
            <a:solidFill>
              <a:srgbClr val="EDEDED"/>
            </a:solidFill>
          </p:spPr>
          <p:txBody>
            <a:bodyPr wrap="square" lIns="0" tIns="0" rIns="0" bIns="0" rtlCol="0"/>
            <a:lstStyle/>
            <a:p>
              <a:endParaRPr/>
            </a:p>
          </p:txBody>
        </p:sp>
      </p:grpSp>
      <p:sp>
        <p:nvSpPr>
          <p:cNvPr id="5" name="object 5"/>
          <p:cNvSpPr txBox="1"/>
          <p:nvPr/>
        </p:nvSpPr>
        <p:spPr>
          <a:xfrm>
            <a:off x="1" y="1924002"/>
            <a:ext cx="4064634" cy="1490152"/>
          </a:xfrm>
          <a:prstGeom prst="rect">
            <a:avLst/>
          </a:prstGeom>
        </p:spPr>
        <p:txBody>
          <a:bodyPr vert="horz" wrap="square" lIns="0" tIns="12700" rIns="0" bIns="0" rtlCol="0">
            <a:spAutoFit/>
          </a:bodyPr>
          <a:lstStyle/>
          <a:p>
            <a:pPr marL="12700" marR="5080">
              <a:lnSpc>
                <a:spcPct val="100000"/>
              </a:lnSpc>
              <a:spcBef>
                <a:spcPts val="100"/>
              </a:spcBef>
            </a:pPr>
            <a:r>
              <a:rPr sz="3200" b="1" dirty="0">
                <a:latin typeface="DejaVu Sans"/>
                <a:cs typeface="DejaVu Sans"/>
              </a:rPr>
              <a:t>Doctrine of  Selective  Incorporation</a:t>
            </a:r>
            <a:endParaRPr sz="3200" dirty="0">
              <a:latin typeface="DejaVu Sans"/>
              <a:cs typeface="DejaVu Sans"/>
            </a:endParaRPr>
          </a:p>
        </p:txBody>
      </p:sp>
      <p:sp>
        <p:nvSpPr>
          <p:cNvPr id="6" name="object 6"/>
          <p:cNvSpPr txBox="1">
            <a:spLocks noGrp="1"/>
          </p:cNvSpPr>
          <p:nvPr>
            <p:ph type="title"/>
          </p:nvPr>
        </p:nvSpPr>
        <p:spPr>
          <a:xfrm>
            <a:off x="3352680" y="-72043"/>
            <a:ext cx="8887723" cy="1490152"/>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0000"/>
                </a:solidFill>
                <a:latin typeface="+mn-lt"/>
              </a:rPr>
              <a:t>A constitutional doctrine through which the Bill of  Rights are made applicable to the states through the  Due Process clause of the Fourteenth Amendment and so applied to state and local governments.</a:t>
            </a:r>
          </a:p>
        </p:txBody>
      </p:sp>
      <p:sp>
        <p:nvSpPr>
          <p:cNvPr id="7" name="object 7"/>
          <p:cNvSpPr txBox="1"/>
          <p:nvPr/>
        </p:nvSpPr>
        <p:spPr>
          <a:xfrm>
            <a:off x="3324707" y="1704056"/>
            <a:ext cx="8728104" cy="3398366"/>
          </a:xfrm>
          <a:prstGeom prst="rect">
            <a:avLst/>
          </a:prstGeom>
        </p:spPr>
        <p:txBody>
          <a:bodyPr vert="horz" wrap="square" lIns="0" tIns="12700" rIns="0" bIns="0" rtlCol="0">
            <a:spAutoFit/>
          </a:bodyPr>
          <a:lstStyle/>
          <a:p>
            <a:pPr marL="12700" marR="5080" algn="just">
              <a:lnSpc>
                <a:spcPct val="100000"/>
              </a:lnSpc>
              <a:spcBef>
                <a:spcPts val="100"/>
              </a:spcBef>
            </a:pPr>
            <a:r>
              <a:rPr sz="2000" b="1" dirty="0">
                <a:latin typeface="DejaVu Sans"/>
                <a:cs typeface="DejaVu Sans"/>
              </a:rPr>
              <a:t>Utilizing the language of the Fourteenth Amendment,  specifically that “</a:t>
            </a:r>
            <a:r>
              <a:rPr sz="2000" b="1" dirty="0">
                <a:solidFill>
                  <a:srgbClr val="FF0000"/>
                </a:solidFill>
                <a:latin typeface="DejaVu Sans"/>
                <a:cs typeface="DejaVu Sans"/>
              </a:rPr>
              <a:t>no state</a:t>
            </a:r>
            <a:r>
              <a:rPr sz="2000" b="1" dirty="0">
                <a:latin typeface="DejaVu Sans"/>
                <a:cs typeface="DejaVu Sans"/>
              </a:rPr>
              <a:t>…shall abridge…due process  of law,” the </a:t>
            </a:r>
            <a:r>
              <a:rPr sz="2000" b="1" dirty="0">
                <a:solidFill>
                  <a:srgbClr val="FF0000"/>
                </a:solidFill>
                <a:latin typeface="DejaVu Sans"/>
                <a:cs typeface="DejaVu Sans"/>
              </a:rPr>
              <a:t>national government </a:t>
            </a:r>
            <a:r>
              <a:rPr sz="2000" b="1" dirty="0">
                <a:latin typeface="DejaVu Sans"/>
                <a:cs typeface="DejaVu Sans"/>
              </a:rPr>
              <a:t>now serves as</a:t>
            </a:r>
            <a:r>
              <a:rPr lang="en-US" sz="2000" b="1" dirty="0">
                <a:latin typeface="DejaVu Sans"/>
                <a:cs typeface="DejaVu Sans"/>
              </a:rPr>
              <a:t> </a:t>
            </a:r>
            <a:r>
              <a:rPr sz="2000" b="1" dirty="0">
                <a:solidFill>
                  <a:srgbClr val="FF0000"/>
                </a:solidFill>
                <a:latin typeface="DejaVu Sans"/>
                <a:cs typeface="DejaVu Sans"/>
              </a:rPr>
              <a:t>protector</a:t>
            </a:r>
            <a:r>
              <a:rPr sz="2000" b="1" dirty="0">
                <a:latin typeface="DejaVu Sans"/>
                <a:cs typeface="DejaVu Sans"/>
              </a:rPr>
              <a:t> of our </a:t>
            </a:r>
            <a:r>
              <a:rPr sz="2000" b="1" dirty="0">
                <a:solidFill>
                  <a:srgbClr val="FF0000"/>
                </a:solidFill>
                <a:latin typeface="DejaVu Sans"/>
                <a:cs typeface="DejaVu Sans"/>
              </a:rPr>
              <a:t>inalienable</a:t>
            </a:r>
            <a:r>
              <a:rPr sz="2000" b="1" dirty="0">
                <a:latin typeface="DejaVu Sans"/>
                <a:cs typeface="DejaVu Sans"/>
              </a:rPr>
              <a:t> right to “</a:t>
            </a:r>
            <a:r>
              <a:rPr sz="2000" b="1" dirty="0">
                <a:solidFill>
                  <a:srgbClr val="FF0000"/>
                </a:solidFill>
                <a:latin typeface="DejaVu Sans"/>
                <a:cs typeface="DejaVu Sans"/>
              </a:rPr>
              <a:t>life, liberty and  property</a:t>
            </a:r>
            <a:r>
              <a:rPr sz="2000" b="1" dirty="0">
                <a:latin typeface="DejaVu Sans"/>
                <a:cs typeface="DejaVu Sans"/>
              </a:rPr>
              <a:t>.” Most of the time this has resulted in the</a:t>
            </a:r>
            <a:r>
              <a:rPr lang="en-US" sz="2000" b="1" dirty="0">
                <a:latin typeface="DejaVu Sans"/>
                <a:cs typeface="DejaVu Sans"/>
              </a:rPr>
              <a:t> </a:t>
            </a:r>
            <a:r>
              <a:rPr sz="2000" b="1" dirty="0">
                <a:latin typeface="DejaVu Sans"/>
                <a:cs typeface="DejaVu Sans"/>
              </a:rPr>
              <a:t>national government imposing its will on state and  local laws to the contrary.</a:t>
            </a:r>
            <a:endParaRPr lang="en-US" sz="2000" b="1" dirty="0">
              <a:latin typeface="DejaVu Sans"/>
              <a:cs typeface="DejaVu Sans"/>
            </a:endParaRPr>
          </a:p>
          <a:p>
            <a:pPr marL="12700" marR="157480">
              <a:lnSpc>
                <a:spcPct val="100000"/>
              </a:lnSpc>
            </a:pPr>
            <a:endParaRPr lang="en-US" sz="2000" b="1" dirty="0">
              <a:latin typeface="DejaVu Sans"/>
              <a:cs typeface="DejaVu Sans"/>
            </a:endParaRPr>
          </a:p>
          <a:p>
            <a:pPr marL="12700" marR="157480"/>
            <a:r>
              <a:rPr lang="en-US" sz="2000" b="1" dirty="0">
                <a:latin typeface="DejaVu Sans"/>
              </a:rPr>
              <a:t>The </a:t>
            </a:r>
            <a:r>
              <a:rPr lang="en-US" sz="2000" b="1" dirty="0">
                <a:solidFill>
                  <a:srgbClr val="FF0000"/>
                </a:solidFill>
                <a:latin typeface="DejaVu Sans"/>
              </a:rPr>
              <a:t>Fourteenth Amendment </a:t>
            </a:r>
            <a:r>
              <a:rPr lang="en-US" sz="2000" b="1" dirty="0">
                <a:latin typeface="DejaVu Sans"/>
              </a:rPr>
              <a:t>has </a:t>
            </a:r>
            <a:r>
              <a:rPr lang="en-US" sz="2000" b="1" dirty="0">
                <a:solidFill>
                  <a:srgbClr val="FF0000"/>
                </a:solidFill>
                <a:latin typeface="DejaVu Sans"/>
              </a:rPr>
              <a:t>weakened</a:t>
            </a:r>
            <a:r>
              <a:rPr lang="en-US" sz="2000" b="1" dirty="0">
                <a:latin typeface="DejaVu Sans"/>
              </a:rPr>
              <a:t> the states and strengthened the national government in our federal system of government. </a:t>
            </a:r>
            <a:endParaRPr lang="en-US" sz="2000" dirty="0">
              <a:latin typeface="DejaVu Sans"/>
            </a:endParaRPr>
          </a:p>
          <a:p>
            <a:pPr marL="12700" marR="157480">
              <a:lnSpc>
                <a:spcPct val="100000"/>
              </a:lnSpc>
            </a:pPr>
            <a:endParaRPr sz="2000" dirty="0">
              <a:latin typeface="DejaVu Sans"/>
              <a:cs typeface="DejaVu Sans"/>
            </a:endParaRPr>
          </a:p>
        </p:txBody>
      </p:sp>
      <p:sp>
        <p:nvSpPr>
          <p:cNvPr id="8" name="object 8"/>
          <p:cNvSpPr txBox="1"/>
          <p:nvPr/>
        </p:nvSpPr>
        <p:spPr>
          <a:xfrm>
            <a:off x="3384227" y="5410200"/>
            <a:ext cx="8807773" cy="1243930"/>
          </a:xfrm>
          <a:prstGeom prst="rect">
            <a:avLst/>
          </a:prstGeom>
        </p:spPr>
        <p:txBody>
          <a:bodyPr vert="horz" wrap="square" lIns="0" tIns="12700" rIns="0" bIns="0" rtlCol="0">
            <a:spAutoFit/>
          </a:bodyPr>
          <a:lstStyle/>
          <a:p>
            <a:pPr marL="12700">
              <a:lnSpc>
                <a:spcPct val="100000"/>
              </a:lnSpc>
              <a:spcBef>
                <a:spcPts val="100"/>
              </a:spcBef>
            </a:pPr>
            <a:r>
              <a:rPr sz="2000" b="1" i="1" dirty="0">
                <a:solidFill>
                  <a:srgbClr val="FF0000"/>
                </a:solidFill>
                <a:latin typeface="Nimbus Mono L"/>
                <a:cs typeface="Nimbus Mono L"/>
              </a:rPr>
              <a:t>McDonald v. Chicago </a:t>
            </a:r>
            <a:r>
              <a:rPr sz="2000" b="1" dirty="0">
                <a:latin typeface="DejaVu Sans"/>
                <a:cs typeface="DejaVu Sans"/>
              </a:rPr>
              <a:t>(2010): ruled the </a:t>
            </a:r>
            <a:r>
              <a:rPr sz="2000" b="1" dirty="0">
                <a:solidFill>
                  <a:srgbClr val="FF0000"/>
                </a:solidFill>
                <a:latin typeface="DejaVu Sans"/>
                <a:cs typeface="DejaVu Sans"/>
              </a:rPr>
              <a:t>Second</a:t>
            </a:r>
            <a:endParaRPr sz="2000" dirty="0">
              <a:solidFill>
                <a:srgbClr val="FF0000"/>
              </a:solidFill>
              <a:latin typeface="DejaVu Sans"/>
              <a:cs typeface="DejaVu Sans"/>
            </a:endParaRPr>
          </a:p>
          <a:p>
            <a:pPr marL="12700" marR="5080">
              <a:lnSpc>
                <a:spcPct val="100000"/>
              </a:lnSpc>
            </a:pPr>
            <a:r>
              <a:rPr sz="2000" b="1" dirty="0">
                <a:solidFill>
                  <a:srgbClr val="FF0000"/>
                </a:solidFill>
                <a:latin typeface="DejaVu Sans"/>
                <a:cs typeface="DejaVu Sans"/>
              </a:rPr>
              <a:t>Amendment’s </a:t>
            </a:r>
            <a:r>
              <a:rPr sz="2000" b="1" dirty="0">
                <a:latin typeface="DejaVu Sans"/>
                <a:cs typeface="DejaVu Sans"/>
              </a:rPr>
              <a:t>right to keep and bear arms for self-defense in one’s home is applicable to the states through the Fourteenth Amendment.</a:t>
            </a:r>
            <a:endParaRPr sz="2000" dirty="0">
              <a:latin typeface="DejaVu Sans"/>
              <a:cs typeface="DejaVu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2D9D0"/>
          </a:solidFill>
        </p:spPr>
        <p:txBody>
          <a:bodyPr wrap="square" lIns="0" tIns="0" rIns="0" bIns="0" rtlCol="0"/>
          <a:lstStyle/>
          <a:p>
            <a:endParaRPr/>
          </a:p>
        </p:txBody>
      </p:sp>
      <p:sp>
        <p:nvSpPr>
          <p:cNvPr id="3" name="object 3"/>
          <p:cNvSpPr txBox="1">
            <a:spLocks noGrp="1"/>
          </p:cNvSpPr>
          <p:nvPr>
            <p:ph type="title"/>
          </p:nvPr>
        </p:nvSpPr>
        <p:spPr>
          <a:xfrm>
            <a:off x="1905000" y="-81608"/>
            <a:ext cx="7626859" cy="689932"/>
          </a:xfrm>
          <a:prstGeom prst="rect">
            <a:avLst/>
          </a:prstGeom>
        </p:spPr>
        <p:txBody>
          <a:bodyPr vert="horz" wrap="square" lIns="0" tIns="12700" rIns="0" bIns="0" rtlCol="0">
            <a:spAutoFit/>
          </a:bodyPr>
          <a:lstStyle/>
          <a:p>
            <a:pPr marL="12700">
              <a:lnSpc>
                <a:spcPct val="100000"/>
              </a:lnSpc>
              <a:spcBef>
                <a:spcPts val="100"/>
              </a:spcBef>
            </a:pPr>
            <a:r>
              <a:rPr b="1" dirty="0">
                <a:latin typeface="+mn-lt"/>
              </a:rPr>
              <a:t>SELECTIVE INCORPORATION</a:t>
            </a:r>
          </a:p>
        </p:txBody>
      </p:sp>
      <p:sp>
        <p:nvSpPr>
          <p:cNvPr id="4" name="object 4"/>
          <p:cNvSpPr txBox="1"/>
          <p:nvPr/>
        </p:nvSpPr>
        <p:spPr>
          <a:xfrm>
            <a:off x="0" y="787241"/>
            <a:ext cx="12192000" cy="5761193"/>
          </a:xfrm>
          <a:prstGeom prst="rect">
            <a:avLst/>
          </a:prstGeom>
        </p:spPr>
        <p:txBody>
          <a:bodyPr vert="horz" wrap="square" lIns="0" tIns="79375" rIns="0" bIns="0" rtlCol="0">
            <a:spAutoFit/>
          </a:bodyPr>
          <a:lstStyle/>
          <a:p>
            <a:pPr marL="25400">
              <a:lnSpc>
                <a:spcPct val="100000"/>
              </a:lnSpc>
              <a:spcBef>
                <a:spcPts val="625"/>
              </a:spcBef>
            </a:pPr>
            <a:r>
              <a:rPr sz="2400" b="1" dirty="0">
                <a:latin typeface="DejaVu Sans"/>
                <a:cs typeface="DejaVu Sans"/>
              </a:rPr>
              <a:t>Modifying Effect of the 14</a:t>
            </a:r>
            <a:r>
              <a:rPr sz="2400" b="1" baseline="24904" dirty="0">
                <a:latin typeface="DejaVu Sans"/>
                <a:cs typeface="DejaVu Sans"/>
              </a:rPr>
              <a:t>th </a:t>
            </a:r>
            <a:r>
              <a:rPr sz="2400" b="1" dirty="0">
                <a:latin typeface="DejaVu Sans"/>
                <a:cs typeface="DejaVu Sans"/>
              </a:rPr>
              <a:t>Amendment</a:t>
            </a:r>
            <a:endParaRPr sz="2400" dirty="0">
              <a:latin typeface="DejaVu Sans"/>
              <a:cs typeface="DejaVu Sans"/>
            </a:endParaRPr>
          </a:p>
          <a:p>
            <a:pPr marL="368300" indent="-342900">
              <a:lnSpc>
                <a:spcPct val="100000"/>
              </a:lnSpc>
              <a:spcBef>
                <a:spcPts val="490"/>
              </a:spcBef>
              <a:buFont typeface="DejaVu Sans"/>
              <a:buChar char="•"/>
              <a:tabLst>
                <a:tab pos="367665" algn="l"/>
                <a:tab pos="368300" algn="l"/>
              </a:tabLst>
            </a:pPr>
            <a:r>
              <a:rPr sz="2400" b="1" dirty="0">
                <a:latin typeface="DejaVu Sans"/>
                <a:cs typeface="DejaVu Sans"/>
              </a:rPr>
              <a:t>Subsequent cases federalized parts of the Bill of Rights:</a:t>
            </a:r>
            <a:endParaRPr sz="2400" dirty="0">
              <a:latin typeface="DejaVu Sans"/>
              <a:cs typeface="DejaVu Sans"/>
            </a:endParaRPr>
          </a:p>
          <a:p>
            <a:pPr marL="768985" lvl="1" indent="-287020">
              <a:lnSpc>
                <a:spcPct val="100000"/>
              </a:lnSpc>
              <a:spcBef>
                <a:spcPts val="480"/>
              </a:spcBef>
              <a:buFont typeface="DejaVu Sans"/>
              <a:buChar char="–"/>
              <a:tabLst>
                <a:tab pos="768985" algn="l"/>
                <a:tab pos="769620" algn="l"/>
              </a:tabLst>
            </a:pPr>
            <a:r>
              <a:rPr sz="2400" b="1" dirty="0">
                <a:latin typeface="DejaVu Sans"/>
                <a:cs typeface="DejaVu Sans"/>
              </a:rPr>
              <a:t>1</a:t>
            </a:r>
            <a:r>
              <a:rPr sz="2000" b="1" baseline="25641" dirty="0">
                <a:latin typeface="DejaVu Sans"/>
                <a:cs typeface="DejaVu Sans"/>
              </a:rPr>
              <a:t>st </a:t>
            </a:r>
            <a:r>
              <a:rPr sz="2400" b="1" dirty="0">
                <a:latin typeface="DejaVu Sans"/>
                <a:cs typeface="DejaVu Sans"/>
              </a:rPr>
              <a:t>– Assembly, Petition, Religion</a:t>
            </a:r>
            <a:r>
              <a:rPr lang="en-US" sz="2400" b="1" dirty="0">
                <a:latin typeface="DejaVu Sans"/>
                <a:cs typeface="DejaVu Sans"/>
              </a:rPr>
              <a:t>, Speech, Press</a:t>
            </a:r>
            <a:endParaRPr sz="2400" dirty="0">
              <a:latin typeface="DejaVu Sans"/>
              <a:cs typeface="DejaVu Sans"/>
            </a:endParaRPr>
          </a:p>
          <a:p>
            <a:pPr marL="768985" lvl="1" indent="-287020">
              <a:lnSpc>
                <a:spcPct val="100000"/>
              </a:lnSpc>
              <a:spcBef>
                <a:spcPts val="480"/>
              </a:spcBef>
              <a:buFont typeface="DejaVu Sans"/>
              <a:buChar char="–"/>
              <a:tabLst>
                <a:tab pos="768985" algn="l"/>
                <a:tab pos="769620" algn="l"/>
              </a:tabLst>
            </a:pPr>
            <a:r>
              <a:rPr sz="2400" b="1" dirty="0">
                <a:latin typeface="DejaVu Sans"/>
                <a:cs typeface="DejaVu Sans"/>
              </a:rPr>
              <a:t>2</a:t>
            </a:r>
            <a:r>
              <a:rPr sz="2000" b="1" baseline="25641" dirty="0">
                <a:latin typeface="DejaVu Sans"/>
                <a:cs typeface="DejaVu Sans"/>
              </a:rPr>
              <a:t>nd </a:t>
            </a:r>
            <a:r>
              <a:rPr sz="2400" b="1" dirty="0">
                <a:latin typeface="DejaVu Sans"/>
                <a:cs typeface="DejaVu Sans"/>
              </a:rPr>
              <a:t>– Right to Bear Arms</a:t>
            </a:r>
            <a:endParaRPr sz="2400" dirty="0">
              <a:latin typeface="DejaVu Sans"/>
              <a:cs typeface="DejaVu Sans"/>
            </a:endParaRPr>
          </a:p>
          <a:p>
            <a:pPr marL="768985" lvl="1" indent="-287020">
              <a:lnSpc>
                <a:spcPct val="100000"/>
              </a:lnSpc>
              <a:spcBef>
                <a:spcPts val="480"/>
              </a:spcBef>
              <a:buFont typeface="DejaVu Sans"/>
              <a:buChar char="–"/>
              <a:tabLst>
                <a:tab pos="768985" algn="l"/>
                <a:tab pos="769620" algn="l"/>
              </a:tabLst>
            </a:pPr>
            <a:r>
              <a:rPr sz="2400" b="1" dirty="0">
                <a:latin typeface="DejaVu Sans"/>
                <a:cs typeface="DejaVu Sans"/>
              </a:rPr>
              <a:t>4</a:t>
            </a:r>
            <a:r>
              <a:rPr sz="2000" b="1" baseline="25641" dirty="0">
                <a:latin typeface="DejaVu Sans"/>
                <a:cs typeface="DejaVu Sans"/>
              </a:rPr>
              <a:t>th </a:t>
            </a:r>
            <a:r>
              <a:rPr sz="2400" b="1" dirty="0">
                <a:latin typeface="DejaVu Sans"/>
                <a:cs typeface="DejaVu Sans"/>
              </a:rPr>
              <a:t>– Search and Seizure protections</a:t>
            </a:r>
            <a:endParaRPr sz="2400" dirty="0">
              <a:latin typeface="DejaVu Sans"/>
              <a:cs typeface="DejaVu Sans"/>
            </a:endParaRPr>
          </a:p>
          <a:p>
            <a:pPr marL="768985" lvl="1" indent="-287020">
              <a:lnSpc>
                <a:spcPct val="100000"/>
              </a:lnSpc>
              <a:spcBef>
                <a:spcPts val="480"/>
              </a:spcBef>
              <a:buFont typeface="DejaVu Sans"/>
              <a:buChar char="–"/>
              <a:tabLst>
                <a:tab pos="768985" algn="l"/>
                <a:tab pos="769620" algn="l"/>
              </a:tabLst>
            </a:pPr>
            <a:r>
              <a:rPr sz="2400" b="1" dirty="0">
                <a:latin typeface="DejaVu Sans"/>
                <a:cs typeface="DejaVu Sans"/>
              </a:rPr>
              <a:t>5</a:t>
            </a:r>
            <a:r>
              <a:rPr sz="2000" b="1" baseline="25641" dirty="0">
                <a:latin typeface="DejaVu Sans"/>
                <a:cs typeface="DejaVu Sans"/>
              </a:rPr>
              <a:t>th </a:t>
            </a:r>
            <a:r>
              <a:rPr sz="2400" b="1" dirty="0">
                <a:latin typeface="DejaVu Sans"/>
                <a:cs typeface="DejaVu Sans"/>
              </a:rPr>
              <a:t>– Self-Incrimination, Double Jeopardy</a:t>
            </a:r>
            <a:endParaRPr sz="2400" dirty="0">
              <a:latin typeface="DejaVu Sans"/>
              <a:cs typeface="DejaVu Sans"/>
            </a:endParaRPr>
          </a:p>
          <a:p>
            <a:pPr marL="768985" lvl="1" indent="-287020">
              <a:lnSpc>
                <a:spcPct val="100000"/>
              </a:lnSpc>
              <a:spcBef>
                <a:spcPts val="484"/>
              </a:spcBef>
              <a:buFont typeface="DejaVu Sans"/>
              <a:buChar char="–"/>
              <a:tabLst>
                <a:tab pos="768985" algn="l"/>
                <a:tab pos="769620" algn="l"/>
              </a:tabLst>
            </a:pPr>
            <a:r>
              <a:rPr sz="2400" b="1" dirty="0">
                <a:latin typeface="DejaVu Sans"/>
                <a:cs typeface="DejaVu Sans"/>
              </a:rPr>
              <a:t>6</a:t>
            </a:r>
            <a:r>
              <a:rPr sz="2000" b="1" baseline="25641" dirty="0">
                <a:latin typeface="DejaVu Sans"/>
                <a:cs typeface="DejaVu Sans"/>
              </a:rPr>
              <a:t>th </a:t>
            </a:r>
            <a:r>
              <a:rPr sz="2400" b="1" dirty="0">
                <a:latin typeface="DejaVu Sans"/>
                <a:cs typeface="DejaVu Sans"/>
              </a:rPr>
              <a:t>– Right to Counsel, Right to Bring Witnesses, Right to Confront Witnesses</a:t>
            </a:r>
            <a:endParaRPr sz="2400" dirty="0">
              <a:latin typeface="DejaVu Sans"/>
              <a:cs typeface="DejaVu Sans"/>
            </a:endParaRPr>
          </a:p>
          <a:p>
            <a:pPr marL="768985" lvl="1" indent="-287020">
              <a:lnSpc>
                <a:spcPct val="100000"/>
              </a:lnSpc>
              <a:spcBef>
                <a:spcPts val="480"/>
              </a:spcBef>
              <a:buFont typeface="DejaVu Sans"/>
              <a:buChar char="–"/>
              <a:tabLst>
                <a:tab pos="768985" algn="l"/>
                <a:tab pos="769620" algn="l"/>
              </a:tabLst>
            </a:pPr>
            <a:r>
              <a:rPr sz="2400" b="1" dirty="0">
                <a:latin typeface="DejaVu Sans"/>
                <a:cs typeface="DejaVu Sans"/>
              </a:rPr>
              <a:t>8</a:t>
            </a:r>
            <a:r>
              <a:rPr sz="2000" b="1" baseline="25641" dirty="0">
                <a:latin typeface="DejaVu Sans"/>
                <a:cs typeface="DejaVu Sans"/>
              </a:rPr>
              <a:t>th </a:t>
            </a:r>
            <a:r>
              <a:rPr sz="2400" b="1" dirty="0">
                <a:latin typeface="DejaVu Sans"/>
                <a:cs typeface="DejaVu Sans"/>
              </a:rPr>
              <a:t>– Protection against Cruel and Unusual Punishment, Excessive Fines</a:t>
            </a:r>
            <a:endParaRPr sz="2400" dirty="0">
              <a:latin typeface="DejaVu Sans"/>
              <a:cs typeface="DejaVu Sans"/>
            </a:endParaRPr>
          </a:p>
          <a:p>
            <a:pPr lvl="1">
              <a:lnSpc>
                <a:spcPct val="100000"/>
              </a:lnSpc>
              <a:spcBef>
                <a:spcPts val="45"/>
              </a:spcBef>
              <a:buFont typeface="DejaVu Sans"/>
              <a:buChar char="–"/>
            </a:pPr>
            <a:endParaRPr sz="2800" dirty="0">
              <a:latin typeface="DejaVu Sans"/>
              <a:cs typeface="DejaVu Sans"/>
            </a:endParaRPr>
          </a:p>
          <a:p>
            <a:pPr marL="368300" marR="17780" indent="-342900">
              <a:lnSpc>
                <a:spcPct val="100000"/>
              </a:lnSpc>
              <a:buFont typeface="DejaVu Sans"/>
              <a:buChar char="•"/>
              <a:tabLst>
                <a:tab pos="367665" algn="l"/>
                <a:tab pos="368300" algn="l"/>
              </a:tabLst>
            </a:pPr>
            <a:r>
              <a:rPr sz="2400" b="1" dirty="0">
                <a:latin typeface="DejaVu Sans"/>
                <a:cs typeface="DejaVu Sans"/>
              </a:rPr>
              <a:t>All provisions of the Bill of Rights except Amendment 3, Amendment 7, and the Grand Jury requirement of  the 5</a:t>
            </a:r>
            <a:r>
              <a:rPr sz="2000" b="1" baseline="25641" dirty="0">
                <a:latin typeface="DejaVu Sans"/>
                <a:cs typeface="DejaVu Sans"/>
              </a:rPr>
              <a:t>th </a:t>
            </a:r>
            <a:r>
              <a:rPr sz="2400" b="1" dirty="0">
                <a:latin typeface="DejaVu Sans"/>
                <a:cs typeface="DejaVu Sans"/>
              </a:rPr>
              <a:t>Amendment have been federalized</a:t>
            </a:r>
            <a:r>
              <a:rPr lang="en-US" sz="2400" b="1" dirty="0">
                <a:latin typeface="DejaVu Sans"/>
                <a:cs typeface="DejaVu Sans"/>
              </a:rPr>
              <a:t>- applies to the states</a:t>
            </a:r>
            <a:r>
              <a:rPr sz="2400" b="1" dirty="0">
                <a:latin typeface="DejaVu Sans"/>
                <a:cs typeface="DejaVu Sans"/>
              </a:rPr>
              <a:t>.</a:t>
            </a:r>
            <a:endParaRPr sz="2400" dirty="0">
              <a:latin typeface="DejaVu Sans"/>
              <a:cs typeface="DejaVu Sans"/>
            </a:endParaRPr>
          </a:p>
        </p:txBody>
      </p:sp>
      <p:sp>
        <p:nvSpPr>
          <p:cNvPr id="5" name="object 5"/>
          <p:cNvSpPr txBox="1"/>
          <p:nvPr/>
        </p:nvSpPr>
        <p:spPr>
          <a:xfrm>
            <a:off x="11294109" y="6273800"/>
            <a:ext cx="197485" cy="239395"/>
          </a:xfrm>
          <a:prstGeom prst="rect">
            <a:avLst/>
          </a:prstGeom>
        </p:spPr>
        <p:txBody>
          <a:bodyPr vert="horz" wrap="square" lIns="0" tIns="12700" rIns="0" bIns="0" rtlCol="0">
            <a:spAutoFit/>
          </a:bodyPr>
          <a:lstStyle/>
          <a:p>
            <a:pPr marL="12700">
              <a:lnSpc>
                <a:spcPct val="100000"/>
              </a:lnSpc>
              <a:spcBef>
                <a:spcPts val="100"/>
              </a:spcBef>
            </a:pPr>
            <a:r>
              <a:rPr sz="1400" spc="-110" dirty="0">
                <a:latin typeface="Nimbus Sans L"/>
                <a:cs typeface="Nimbus Sans L"/>
              </a:rPr>
              <a:t>11</a:t>
            </a:r>
            <a:endParaRPr sz="1400">
              <a:latin typeface="Nimbus Sans L"/>
              <a:cs typeface="Nimbus Sans 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7141BF2-A3DC-48AE-9836-36A5E3A6A57F}"/>
              </a:ext>
            </a:extLst>
          </p:cNvPr>
          <p:cNvSpPr/>
          <p:nvPr/>
        </p:nvSpPr>
        <p:spPr>
          <a:xfrm>
            <a:off x="4810541" y="-15676"/>
            <a:ext cx="7381459" cy="6857999"/>
          </a:xfrm>
          <a:prstGeom prst="rect">
            <a:avLst/>
          </a:prstGeom>
          <a:blipFill>
            <a:blip r:embed="rId2"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4CAE016A-8F77-4D47-8743-8B14DF310B4C}"/>
              </a:ext>
            </a:extLst>
          </p:cNvPr>
          <p:cNvSpPr txBox="1"/>
          <p:nvPr/>
        </p:nvSpPr>
        <p:spPr>
          <a:xfrm>
            <a:off x="0" y="405518"/>
            <a:ext cx="4810539" cy="5693866"/>
          </a:xfrm>
          <a:prstGeom prst="rect">
            <a:avLst/>
          </a:prstGeom>
          <a:noFill/>
        </p:spPr>
        <p:txBody>
          <a:bodyPr wrap="square" rtlCol="0">
            <a:spAutoFit/>
          </a:bodyPr>
          <a:lstStyle/>
          <a:p>
            <a:r>
              <a:rPr lang="en-US" sz="2800" dirty="0"/>
              <a:t>The 14</a:t>
            </a:r>
            <a:r>
              <a:rPr lang="en-US" sz="2800" baseline="30000" dirty="0"/>
              <a:t>th</a:t>
            </a:r>
            <a:r>
              <a:rPr lang="en-US" sz="2800" dirty="0"/>
              <a:t> amendment was created to protect the rights of the newly freed people from the states.  It bestowed upon them US citizenship and full guarantees of the Bill of Rights. </a:t>
            </a:r>
          </a:p>
          <a:p>
            <a:endParaRPr lang="en-US" sz="2800" dirty="0"/>
          </a:p>
          <a:p>
            <a:r>
              <a:rPr lang="en-US" sz="2800" dirty="0"/>
              <a:t>It was done to stop the Jim Crow/ black codes of the post civil war period.</a:t>
            </a:r>
          </a:p>
          <a:p>
            <a:endParaRPr lang="en-US" sz="2800" dirty="0"/>
          </a:p>
          <a:p>
            <a:r>
              <a:rPr lang="en-US" sz="2800" dirty="0"/>
              <a:t>14</a:t>
            </a:r>
            <a:r>
              <a:rPr lang="en-US" sz="2800" baseline="30000" dirty="0"/>
              <a:t>th</a:t>
            </a:r>
            <a:r>
              <a:rPr lang="en-US" sz="2800" dirty="0"/>
              <a:t> am planted the seeds of the Civil Rights Movement</a:t>
            </a:r>
          </a:p>
        </p:txBody>
      </p:sp>
    </p:spTree>
    <p:extLst>
      <p:ext uri="{BB962C8B-B14F-4D97-AF65-F5344CB8AC3E}">
        <p14:creationId xmlns:p14="http://schemas.microsoft.com/office/powerpoint/2010/main" val="1280891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4600" y="-84492"/>
            <a:ext cx="9011667" cy="690574"/>
          </a:xfrm>
          <a:prstGeom prst="rect">
            <a:avLst/>
          </a:prstGeom>
        </p:spPr>
        <p:txBody>
          <a:bodyPr vert="horz" wrap="square" lIns="0" tIns="13335" rIns="0" bIns="0" rtlCol="0">
            <a:spAutoFit/>
          </a:bodyPr>
          <a:lstStyle/>
          <a:p>
            <a:pPr marL="12700">
              <a:lnSpc>
                <a:spcPct val="100000"/>
              </a:lnSpc>
              <a:spcBef>
                <a:spcPts val="105"/>
              </a:spcBef>
            </a:pPr>
            <a:r>
              <a:rPr b="1" i="1" dirty="0">
                <a:solidFill>
                  <a:srgbClr val="008000"/>
                </a:solidFill>
                <a:latin typeface="Nimbus Mono L"/>
                <a:cs typeface="Nimbus Mono L"/>
              </a:rPr>
              <a:t>McDonald v. Chicago </a:t>
            </a:r>
            <a:r>
              <a:rPr b="1" dirty="0">
                <a:solidFill>
                  <a:srgbClr val="008000"/>
                </a:solidFill>
              </a:rPr>
              <a:t>(2010)</a:t>
            </a:r>
            <a:endParaRPr b="1" dirty="0">
              <a:latin typeface="Nimbus Mono L"/>
              <a:cs typeface="Nimbus Mono L"/>
            </a:endParaRPr>
          </a:p>
        </p:txBody>
      </p:sp>
      <p:sp>
        <p:nvSpPr>
          <p:cNvPr id="3" name="object 3"/>
          <p:cNvSpPr txBox="1"/>
          <p:nvPr/>
        </p:nvSpPr>
        <p:spPr>
          <a:xfrm>
            <a:off x="4038600" y="568174"/>
            <a:ext cx="8190016" cy="5829801"/>
          </a:xfrm>
          <a:prstGeom prst="rect">
            <a:avLst/>
          </a:prstGeom>
        </p:spPr>
        <p:txBody>
          <a:bodyPr vert="horz" wrap="square" lIns="0" tIns="12700" rIns="0" bIns="0" rtlCol="0">
            <a:spAutoFit/>
          </a:bodyPr>
          <a:lstStyle/>
          <a:p>
            <a:pPr marL="50800" marR="146050">
              <a:lnSpc>
                <a:spcPct val="100000"/>
              </a:lnSpc>
              <a:spcBef>
                <a:spcPts val="100"/>
              </a:spcBef>
            </a:pPr>
            <a:r>
              <a:rPr sz="2100" b="1" dirty="0">
                <a:solidFill>
                  <a:srgbClr val="FF0000"/>
                </a:solidFill>
                <a:latin typeface="DejaVu Sans"/>
                <a:cs typeface="DejaVu Sans"/>
              </a:rPr>
              <a:t>Issue</a:t>
            </a:r>
            <a:r>
              <a:rPr sz="2100" b="1" dirty="0">
                <a:latin typeface="DejaVu Sans"/>
                <a:cs typeface="DejaVu Sans"/>
              </a:rPr>
              <a:t>: Does the Second Amendment right to keep and bear  arms apply to state and local governments through the 14th  Amendment and thus limit Chicago’s ability to regulate  guns?</a:t>
            </a:r>
            <a:endParaRPr sz="2100" dirty="0">
              <a:latin typeface="DejaVu Sans"/>
              <a:cs typeface="DejaVu Sans"/>
            </a:endParaRPr>
          </a:p>
          <a:p>
            <a:pPr>
              <a:lnSpc>
                <a:spcPct val="100000"/>
              </a:lnSpc>
              <a:spcBef>
                <a:spcPts val="35"/>
              </a:spcBef>
            </a:pPr>
            <a:endParaRPr sz="2100" dirty="0">
              <a:latin typeface="DejaVu Sans"/>
              <a:cs typeface="DejaVu Sans"/>
            </a:endParaRPr>
          </a:p>
          <a:p>
            <a:pPr marL="50800" marR="191770">
              <a:lnSpc>
                <a:spcPct val="100000"/>
              </a:lnSpc>
            </a:pPr>
            <a:r>
              <a:rPr sz="2100" b="1" dirty="0">
                <a:solidFill>
                  <a:srgbClr val="FF0000"/>
                </a:solidFill>
                <a:latin typeface="DejaVu Sans"/>
                <a:cs typeface="DejaVu Sans"/>
              </a:rPr>
              <a:t>Majority</a:t>
            </a:r>
            <a:r>
              <a:rPr sz="2100" b="1" dirty="0">
                <a:latin typeface="DejaVu Sans"/>
                <a:cs typeface="DejaVu Sans"/>
              </a:rPr>
              <a:t>: 2</a:t>
            </a:r>
            <a:r>
              <a:rPr sz="2100" b="1" baseline="24305" dirty="0">
                <a:latin typeface="DejaVu Sans"/>
                <a:cs typeface="DejaVu Sans"/>
              </a:rPr>
              <a:t>nd </a:t>
            </a:r>
            <a:r>
              <a:rPr sz="2100" b="1" dirty="0">
                <a:latin typeface="DejaVu Sans"/>
                <a:cs typeface="DejaVu Sans"/>
              </a:rPr>
              <a:t>Amendment right to keep and bear arms for  the purpose of self-defense is fully applicable to the states  under the 14th Amendment. The Court considered whether  the right to keep guns “is fundamental to our scheme of</a:t>
            </a:r>
            <a:endParaRPr sz="2100" dirty="0">
              <a:latin typeface="DejaVu Sans"/>
              <a:cs typeface="DejaVu Sans"/>
            </a:endParaRPr>
          </a:p>
          <a:p>
            <a:pPr marL="50800" marR="54610">
              <a:lnSpc>
                <a:spcPct val="100000"/>
              </a:lnSpc>
            </a:pPr>
            <a:r>
              <a:rPr sz="2100" b="1" dirty="0">
                <a:latin typeface="DejaVu Sans"/>
                <a:cs typeface="DejaVu Sans"/>
              </a:rPr>
              <a:t>ordered liberty and system of justice.” The Court determined  that both the Framers of and those who ratified the 14th  Amendment considered the right to keep and bear arms</a:t>
            </a:r>
            <a:r>
              <a:rPr lang="en-US" sz="2100" b="1" dirty="0">
                <a:latin typeface="DejaVu Sans"/>
                <a:cs typeface="DejaVu Sans"/>
              </a:rPr>
              <a:t> </a:t>
            </a:r>
            <a:r>
              <a:rPr sz="2100" b="1" dirty="0">
                <a:latin typeface="DejaVu Sans"/>
                <a:cs typeface="DejaVu Sans"/>
              </a:rPr>
              <a:t>among the fundamental rights “necessary to our system of</a:t>
            </a:r>
            <a:r>
              <a:rPr lang="en-US" sz="2100" b="1" dirty="0">
                <a:latin typeface="DejaVu Sans"/>
                <a:cs typeface="DejaVu Sans"/>
              </a:rPr>
              <a:t> </a:t>
            </a:r>
            <a:r>
              <a:rPr sz="2100" b="1" dirty="0">
                <a:latin typeface="DejaVu Sans"/>
                <a:cs typeface="DejaVu Sans"/>
              </a:rPr>
              <a:t>ordered liberty.” Self-defense is a basic right, and that, under  </a:t>
            </a:r>
            <a:r>
              <a:rPr sz="2100" b="1" i="1" dirty="0">
                <a:latin typeface="Nimbus Mono L"/>
                <a:cs typeface="Nimbus Mono L"/>
              </a:rPr>
              <a:t>Heller</a:t>
            </a:r>
            <a:r>
              <a:rPr sz="2100" b="1" dirty="0">
                <a:latin typeface="DejaVu Sans"/>
                <a:cs typeface="DejaVu Sans"/>
              </a:rPr>
              <a:t>, individual self-defense is the central component of  the Second Amendment right to bear arms.</a:t>
            </a:r>
            <a:endParaRPr sz="2100" dirty="0">
              <a:latin typeface="DejaVu Sans"/>
              <a:cs typeface="DejaVu Sans"/>
            </a:endParaRPr>
          </a:p>
        </p:txBody>
      </p:sp>
      <p:sp>
        <p:nvSpPr>
          <p:cNvPr id="4" name="object 4"/>
          <p:cNvSpPr/>
          <p:nvPr/>
        </p:nvSpPr>
        <p:spPr>
          <a:xfrm>
            <a:off x="21771" y="568174"/>
            <a:ext cx="3962400" cy="628982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129266" y="614933"/>
            <a:ext cx="1442085" cy="1499870"/>
          </a:xfrm>
          <a:custGeom>
            <a:avLst/>
            <a:gdLst/>
            <a:ahLst/>
            <a:cxnLst/>
            <a:rect l="l" t="t" r="r" b="b"/>
            <a:pathLst>
              <a:path w="1442084" h="1499870">
                <a:moveTo>
                  <a:pt x="1441703" y="1499615"/>
                </a:moveTo>
                <a:lnTo>
                  <a:pt x="1441703" y="0"/>
                </a:lnTo>
                <a:lnTo>
                  <a:pt x="0" y="0"/>
                </a:lnTo>
              </a:path>
            </a:pathLst>
          </a:custGeom>
          <a:ln w="28956">
            <a:solidFill>
              <a:srgbClr val="CCA677"/>
            </a:solidFill>
          </a:ln>
        </p:spPr>
        <p:txBody>
          <a:bodyPr wrap="square" lIns="0" tIns="0" rIns="0" bIns="0" rtlCol="0"/>
          <a:lstStyle/>
          <a:p>
            <a:endParaRPr/>
          </a:p>
        </p:txBody>
      </p:sp>
      <p:grpSp>
        <p:nvGrpSpPr>
          <p:cNvPr id="3" name="object 3"/>
          <p:cNvGrpSpPr/>
          <p:nvPr/>
        </p:nvGrpSpPr>
        <p:grpSpPr>
          <a:xfrm>
            <a:off x="608076" y="4216907"/>
            <a:ext cx="5335905" cy="2638425"/>
            <a:chOff x="608076" y="4216907"/>
            <a:chExt cx="5335905" cy="2638425"/>
          </a:xfrm>
        </p:grpSpPr>
        <p:sp>
          <p:nvSpPr>
            <p:cNvPr id="4" name="object 4"/>
            <p:cNvSpPr/>
            <p:nvPr/>
          </p:nvSpPr>
          <p:spPr>
            <a:xfrm>
              <a:off x="622554" y="4744973"/>
              <a:ext cx="1442085" cy="1499870"/>
            </a:xfrm>
            <a:custGeom>
              <a:avLst/>
              <a:gdLst/>
              <a:ahLst/>
              <a:cxnLst/>
              <a:rect l="l" t="t" r="r" b="b"/>
              <a:pathLst>
                <a:path w="1442085" h="1499870">
                  <a:moveTo>
                    <a:pt x="0" y="0"/>
                  </a:moveTo>
                  <a:lnTo>
                    <a:pt x="0" y="1499616"/>
                  </a:lnTo>
                  <a:lnTo>
                    <a:pt x="1441703" y="1499616"/>
                  </a:lnTo>
                </a:path>
              </a:pathLst>
            </a:custGeom>
            <a:ln w="28956">
              <a:solidFill>
                <a:srgbClr val="CCA677"/>
              </a:solidFill>
            </a:ln>
          </p:spPr>
          <p:txBody>
            <a:bodyPr wrap="square" lIns="0" tIns="0" rIns="0" bIns="0" rtlCol="0"/>
            <a:lstStyle/>
            <a:p>
              <a:endParaRPr/>
            </a:p>
          </p:txBody>
        </p:sp>
        <p:sp>
          <p:nvSpPr>
            <p:cNvPr id="5" name="object 5"/>
            <p:cNvSpPr/>
            <p:nvPr/>
          </p:nvSpPr>
          <p:spPr>
            <a:xfrm>
              <a:off x="1530095" y="4216907"/>
              <a:ext cx="4413504" cy="2638044"/>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152401" y="69519"/>
            <a:ext cx="5943599" cy="2043508"/>
          </a:xfrm>
          <a:prstGeom prst="rect">
            <a:avLst/>
          </a:prstGeom>
        </p:spPr>
        <p:txBody>
          <a:bodyPr vert="horz" wrap="square" lIns="0" tIns="12065" rIns="0" bIns="0" rtlCol="0">
            <a:spAutoFit/>
          </a:bodyPr>
          <a:lstStyle/>
          <a:p>
            <a:pPr marL="12065" marR="5080" indent="2540">
              <a:lnSpc>
                <a:spcPct val="100000"/>
              </a:lnSpc>
              <a:spcBef>
                <a:spcPts val="95"/>
              </a:spcBef>
            </a:pPr>
            <a:r>
              <a:rPr sz="2200" b="1" dirty="0">
                <a:latin typeface="DejaVu Sans"/>
                <a:cs typeface="DejaVu Sans"/>
              </a:rPr>
              <a:t>The debate over the Second  Amendment involves concerns about  public safety and whether or not the  government regulation of firearms  promotes or interferes with public  safety and individual rights.</a:t>
            </a:r>
            <a:endParaRPr sz="2200" dirty="0">
              <a:latin typeface="DejaVu Sans"/>
              <a:cs typeface="DejaVu Sans"/>
            </a:endParaRPr>
          </a:p>
        </p:txBody>
      </p:sp>
      <p:sp>
        <p:nvSpPr>
          <p:cNvPr id="7" name="object 7"/>
          <p:cNvSpPr/>
          <p:nvPr/>
        </p:nvSpPr>
        <p:spPr>
          <a:xfrm>
            <a:off x="6096000" y="0"/>
            <a:ext cx="4572000" cy="243840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6096000" y="2846477"/>
            <a:ext cx="6095999" cy="3736920"/>
          </a:xfrm>
          <a:prstGeom prst="rect">
            <a:avLst/>
          </a:prstGeom>
        </p:spPr>
        <p:txBody>
          <a:bodyPr vert="horz" wrap="square" lIns="0" tIns="12700" rIns="0" bIns="0" rtlCol="0">
            <a:spAutoFit/>
          </a:bodyPr>
          <a:lstStyle/>
          <a:p>
            <a:pPr marL="12065" marR="5080" indent="1905" algn="ctr">
              <a:lnSpc>
                <a:spcPct val="100000"/>
              </a:lnSpc>
              <a:spcBef>
                <a:spcPts val="100"/>
              </a:spcBef>
            </a:pPr>
            <a:r>
              <a:rPr sz="2200" b="1" dirty="0">
                <a:latin typeface="DejaVu Sans"/>
                <a:cs typeface="DejaVu Sans"/>
              </a:rPr>
              <a:t>Supreme Court: </a:t>
            </a:r>
            <a:r>
              <a:rPr sz="2200" b="1" i="1" dirty="0">
                <a:latin typeface="Nimbus Mono L"/>
                <a:cs typeface="Nimbus Mono L"/>
              </a:rPr>
              <a:t>“Undoubtedly some think  that the Second Amendment is outmoded  in a society where our standing army is the  pride of our Nation, where well-trained  police forces provide personal security, and  where gun violence is a serious problem.</a:t>
            </a:r>
            <a:endParaRPr sz="2200" dirty="0">
              <a:latin typeface="Nimbus Mono L"/>
              <a:cs typeface="Nimbus Mono L"/>
            </a:endParaRPr>
          </a:p>
          <a:p>
            <a:pPr marL="59690" marR="50165" algn="ctr">
              <a:lnSpc>
                <a:spcPct val="100000"/>
              </a:lnSpc>
              <a:spcBef>
                <a:spcPts val="5"/>
              </a:spcBef>
            </a:pPr>
            <a:r>
              <a:rPr sz="2200" b="1" i="1" dirty="0">
                <a:latin typeface="Nimbus Mono L"/>
                <a:cs typeface="Nimbus Mono L"/>
              </a:rPr>
              <a:t>That is perhaps debatable, but what is not  debatable is that it is not the role of this  Court to pronounce the Second</a:t>
            </a:r>
            <a:endParaRPr sz="2200" dirty="0">
              <a:latin typeface="Nimbus Mono L"/>
              <a:cs typeface="Nimbus Mono L"/>
            </a:endParaRPr>
          </a:p>
          <a:p>
            <a:pPr algn="ctr">
              <a:lnSpc>
                <a:spcPct val="100000"/>
              </a:lnSpc>
              <a:spcBef>
                <a:spcPts val="5"/>
              </a:spcBef>
            </a:pPr>
            <a:r>
              <a:rPr sz="2200" b="1" i="1" dirty="0">
                <a:latin typeface="Nimbus Mono L"/>
                <a:cs typeface="Nimbus Mono L"/>
              </a:rPr>
              <a:t>Amendment extinct.”</a:t>
            </a:r>
            <a:endParaRPr sz="2200" dirty="0">
              <a:latin typeface="Nimbus Mono L"/>
              <a:cs typeface="Nimbus Mono L"/>
            </a:endParaRPr>
          </a:p>
          <a:p>
            <a:pPr algn="ctr">
              <a:lnSpc>
                <a:spcPct val="100000"/>
              </a:lnSpc>
            </a:pPr>
            <a:r>
              <a:rPr sz="2200" b="1" i="1" dirty="0">
                <a:latin typeface="Nimbus Mono L"/>
                <a:cs typeface="Nimbus Mono L"/>
              </a:rPr>
              <a:t>-</a:t>
            </a:r>
            <a:r>
              <a:rPr sz="2200" b="1" dirty="0">
                <a:latin typeface="DejaVu Sans"/>
                <a:cs typeface="DejaVu Sans"/>
              </a:rPr>
              <a:t>Justice Alito</a:t>
            </a:r>
            <a:endParaRPr sz="2200" dirty="0">
              <a:latin typeface="DejaVu Sans"/>
              <a:cs typeface="DejaVu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82880"/>
          </a:xfrm>
          <a:custGeom>
            <a:avLst/>
            <a:gdLst/>
            <a:ahLst/>
            <a:cxnLst/>
            <a:rect l="l" t="t" r="r" b="b"/>
            <a:pathLst>
              <a:path w="12192000" h="182880">
                <a:moveTo>
                  <a:pt x="0" y="182880"/>
                </a:moveTo>
                <a:lnTo>
                  <a:pt x="12192000" y="182880"/>
                </a:lnTo>
                <a:lnTo>
                  <a:pt x="12192000" y="0"/>
                </a:lnTo>
                <a:lnTo>
                  <a:pt x="0" y="0"/>
                </a:lnTo>
                <a:lnTo>
                  <a:pt x="0" y="182880"/>
                </a:lnTo>
                <a:close/>
              </a:path>
            </a:pathLst>
          </a:custGeom>
          <a:solidFill>
            <a:srgbClr val="171617"/>
          </a:solidFill>
        </p:spPr>
        <p:txBody>
          <a:bodyPr wrap="square" lIns="0" tIns="0" rIns="0" bIns="0" rtlCol="0"/>
          <a:lstStyle/>
          <a:p>
            <a:endParaRPr/>
          </a:p>
        </p:txBody>
      </p:sp>
      <p:sp>
        <p:nvSpPr>
          <p:cNvPr id="3" name="object 3"/>
          <p:cNvSpPr/>
          <p:nvPr/>
        </p:nvSpPr>
        <p:spPr>
          <a:xfrm>
            <a:off x="0" y="1260347"/>
            <a:ext cx="12192000" cy="5598160"/>
          </a:xfrm>
          <a:custGeom>
            <a:avLst/>
            <a:gdLst/>
            <a:ahLst/>
            <a:cxnLst/>
            <a:rect l="l" t="t" r="r" b="b"/>
            <a:pathLst>
              <a:path w="12192000" h="5598159">
                <a:moveTo>
                  <a:pt x="0" y="5597651"/>
                </a:moveTo>
                <a:lnTo>
                  <a:pt x="12192000" y="5597651"/>
                </a:lnTo>
                <a:lnTo>
                  <a:pt x="12192000" y="0"/>
                </a:lnTo>
                <a:lnTo>
                  <a:pt x="0" y="0"/>
                </a:lnTo>
                <a:lnTo>
                  <a:pt x="0" y="5597651"/>
                </a:lnTo>
                <a:close/>
              </a:path>
            </a:pathLst>
          </a:custGeom>
          <a:solidFill>
            <a:srgbClr val="171617"/>
          </a:solidFill>
        </p:spPr>
        <p:txBody>
          <a:bodyPr wrap="square" lIns="0" tIns="0" rIns="0" bIns="0" rtlCol="0"/>
          <a:lstStyle/>
          <a:p>
            <a:endParaRPr/>
          </a:p>
        </p:txBody>
      </p:sp>
      <p:sp>
        <p:nvSpPr>
          <p:cNvPr id="4" name="object 4"/>
          <p:cNvSpPr/>
          <p:nvPr/>
        </p:nvSpPr>
        <p:spPr>
          <a:xfrm>
            <a:off x="2209800" y="1600200"/>
            <a:ext cx="7848600" cy="5105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157655"/>
            <a:ext cx="12192000" cy="1077595"/>
          </a:xfrm>
          <a:custGeom>
            <a:avLst/>
            <a:gdLst/>
            <a:ahLst/>
            <a:cxnLst/>
            <a:rect l="l" t="t" r="r" b="b"/>
            <a:pathLst>
              <a:path w="12192000" h="1077595">
                <a:moveTo>
                  <a:pt x="12192000" y="0"/>
                </a:moveTo>
                <a:lnTo>
                  <a:pt x="0" y="0"/>
                </a:lnTo>
                <a:lnTo>
                  <a:pt x="0" y="1077468"/>
                </a:lnTo>
                <a:lnTo>
                  <a:pt x="12192000" y="1077468"/>
                </a:lnTo>
                <a:lnTo>
                  <a:pt x="1219200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595985" y="190245"/>
            <a:ext cx="10998200" cy="751488"/>
          </a:xfrm>
          <a:prstGeom prst="rect">
            <a:avLst/>
          </a:prstGeom>
        </p:spPr>
        <p:txBody>
          <a:bodyPr vert="horz" wrap="square" lIns="0" tIns="12700" rIns="0" bIns="0" rtlCol="0">
            <a:spAutoFit/>
          </a:bodyPr>
          <a:lstStyle/>
          <a:p>
            <a:pPr marL="2574290" marR="5080" indent="-2562225" algn="l">
              <a:lnSpc>
                <a:spcPct val="100000"/>
              </a:lnSpc>
              <a:spcBef>
                <a:spcPts val="100"/>
              </a:spcBef>
            </a:pPr>
            <a:r>
              <a:rPr sz="2400" dirty="0"/>
              <a:t>Do government regulations of firearms promote or interfere with public safety and individual rights?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38373"/>
            <a:ext cx="11887200" cy="865365"/>
          </a:xfrm>
          <a:prstGeom prst="rect">
            <a:avLst/>
          </a:prstGeom>
        </p:spPr>
        <p:txBody>
          <a:bodyPr vert="horz" wrap="square" lIns="0" tIns="8890" rIns="0" bIns="0" rtlCol="0">
            <a:spAutoFit/>
          </a:bodyPr>
          <a:lstStyle/>
          <a:p>
            <a:pPr marL="1522730" marR="5080" indent="-1510665" algn="ctr">
              <a:lnSpc>
                <a:spcPct val="100699"/>
              </a:lnSpc>
              <a:spcBef>
                <a:spcPts val="70"/>
              </a:spcBef>
            </a:pPr>
            <a:r>
              <a:rPr sz="2800" b="1" dirty="0">
                <a:latin typeface="+mn-lt"/>
              </a:rPr>
              <a:t>Do government regulations of firearms promote or interfere  with public safety and individual rights?</a:t>
            </a:r>
          </a:p>
        </p:txBody>
      </p:sp>
      <p:sp>
        <p:nvSpPr>
          <p:cNvPr id="3" name="object 3"/>
          <p:cNvSpPr/>
          <p:nvPr/>
        </p:nvSpPr>
        <p:spPr>
          <a:xfrm>
            <a:off x="76200" y="845040"/>
            <a:ext cx="4648200" cy="593676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963253" y="1197863"/>
            <a:ext cx="6311129" cy="526582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3334" y="200670"/>
            <a:ext cx="9909810" cy="1428596"/>
          </a:xfrm>
          <a:prstGeom prst="rect">
            <a:avLst/>
          </a:prstGeom>
        </p:spPr>
        <p:txBody>
          <a:bodyPr vert="horz" wrap="square" lIns="0" tIns="12700" rIns="0" bIns="0" rtlCol="0">
            <a:spAutoFit/>
          </a:bodyPr>
          <a:lstStyle/>
          <a:p>
            <a:pPr marL="355600" indent="-342900">
              <a:lnSpc>
                <a:spcPct val="100000"/>
              </a:lnSpc>
              <a:spcBef>
                <a:spcPts val="100"/>
              </a:spcBef>
              <a:buFont typeface="Nimbus Sans L"/>
              <a:buChar char="•"/>
              <a:tabLst>
                <a:tab pos="354965" algn="l"/>
                <a:tab pos="355600" algn="l"/>
              </a:tabLst>
            </a:pPr>
            <a:r>
              <a:rPr sz="2000" b="1" dirty="0">
                <a:latin typeface="DejaVu Sans"/>
                <a:cs typeface="DejaVu Sans"/>
              </a:rPr>
              <a:t>What was the significance of the ruling in </a:t>
            </a:r>
            <a:r>
              <a:rPr sz="2000" b="1" i="1" dirty="0">
                <a:latin typeface="Century Schoolbook L"/>
                <a:cs typeface="Century Schoolbook L"/>
              </a:rPr>
              <a:t>McDonald v. Chicago</a:t>
            </a:r>
            <a:r>
              <a:rPr sz="2000" b="1" dirty="0">
                <a:latin typeface="DejaVu Sans"/>
                <a:cs typeface="DejaVu Sans"/>
              </a:rPr>
              <a:t>?</a:t>
            </a:r>
            <a:endParaRPr sz="2000" dirty="0">
              <a:latin typeface="DejaVu Sans"/>
              <a:cs typeface="DejaVu Sans"/>
            </a:endParaRPr>
          </a:p>
          <a:p>
            <a:pPr>
              <a:lnSpc>
                <a:spcPct val="100000"/>
              </a:lnSpc>
              <a:spcBef>
                <a:spcPts val="15"/>
              </a:spcBef>
              <a:buFont typeface="Nimbus Sans L"/>
              <a:buChar char="•"/>
            </a:pPr>
            <a:endParaRPr lang="en-US" sz="3200" dirty="0">
              <a:latin typeface="DejaVu Sans"/>
              <a:cs typeface="DejaVu Sans"/>
            </a:endParaRPr>
          </a:p>
          <a:p>
            <a:pPr marL="355600" marR="5080" indent="-342900">
              <a:lnSpc>
                <a:spcPct val="100000"/>
              </a:lnSpc>
              <a:buFont typeface="Nimbus Sans L"/>
              <a:buChar char="•"/>
              <a:tabLst>
                <a:tab pos="354965" algn="l"/>
                <a:tab pos="355600" algn="l"/>
              </a:tabLst>
            </a:pPr>
            <a:r>
              <a:rPr sz="2000" b="1" dirty="0">
                <a:latin typeface="DejaVu Sans"/>
                <a:cs typeface="DejaVu Sans"/>
              </a:rPr>
              <a:t>Have recent Supreme Court decisions on the Second Amendment  leaned more toward individual liberty or public safety?</a:t>
            </a:r>
            <a:endParaRPr sz="2000" dirty="0">
              <a:latin typeface="DejaVu Sans"/>
              <a:cs typeface="DejaVu Sans"/>
            </a:endParaRPr>
          </a:p>
        </p:txBody>
      </p:sp>
      <p:sp>
        <p:nvSpPr>
          <p:cNvPr id="5" name="object 5"/>
          <p:cNvSpPr txBox="1"/>
          <p:nvPr/>
        </p:nvSpPr>
        <p:spPr>
          <a:xfrm>
            <a:off x="11323066" y="6270752"/>
            <a:ext cx="180975" cy="208279"/>
          </a:xfrm>
          <a:prstGeom prst="rect">
            <a:avLst/>
          </a:prstGeom>
        </p:spPr>
        <p:txBody>
          <a:bodyPr vert="horz" wrap="square" lIns="0" tIns="12700" rIns="0" bIns="0" rtlCol="0">
            <a:spAutoFit/>
          </a:bodyPr>
          <a:lstStyle/>
          <a:p>
            <a:pPr marL="12700">
              <a:lnSpc>
                <a:spcPct val="100000"/>
              </a:lnSpc>
              <a:spcBef>
                <a:spcPts val="100"/>
              </a:spcBef>
            </a:pPr>
            <a:r>
              <a:rPr sz="1200" spc="-160" dirty="0">
                <a:solidFill>
                  <a:srgbClr val="888888"/>
                </a:solidFill>
                <a:latin typeface="DejaVu Sans"/>
                <a:cs typeface="DejaVu Sans"/>
              </a:rPr>
              <a:t>21</a:t>
            </a:r>
            <a:endParaRPr sz="1200">
              <a:latin typeface="DejaVu Sans"/>
              <a:cs typeface="DejaVu Sans"/>
            </a:endParaRPr>
          </a:p>
        </p:txBody>
      </p:sp>
      <p:sp>
        <p:nvSpPr>
          <p:cNvPr id="6" name="object 6"/>
          <p:cNvSpPr/>
          <p:nvPr/>
        </p:nvSpPr>
        <p:spPr>
          <a:xfrm>
            <a:off x="6096000" y="1954521"/>
            <a:ext cx="5907382" cy="483986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4664" y="1757238"/>
            <a:ext cx="5834549" cy="483986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0000" y="0"/>
            <a:ext cx="4572000" cy="5257800"/>
          </a:xfrm>
          <a:custGeom>
            <a:avLst/>
            <a:gdLst/>
            <a:ahLst/>
            <a:cxnLst/>
            <a:rect l="l" t="t" r="r" b="b"/>
            <a:pathLst>
              <a:path w="4572000" h="5257800">
                <a:moveTo>
                  <a:pt x="4572000" y="0"/>
                </a:moveTo>
                <a:lnTo>
                  <a:pt x="0" y="0"/>
                </a:lnTo>
                <a:lnTo>
                  <a:pt x="0" y="5257800"/>
                </a:lnTo>
                <a:lnTo>
                  <a:pt x="4572000" y="5257800"/>
                </a:lnTo>
                <a:lnTo>
                  <a:pt x="4572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7696200" y="121023"/>
            <a:ext cx="4495799" cy="886781"/>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0" normalizeH="0" baseline="0" noProof="0" dirty="0">
                <a:ln>
                  <a:noFill/>
                </a:ln>
                <a:solidFill>
                  <a:srgbClr val="FFFF00"/>
                </a:solidFill>
                <a:effectLst/>
                <a:uLnTx/>
                <a:uFillTx/>
                <a:latin typeface="DejaVu Sans"/>
                <a:ea typeface="+mn-ea"/>
                <a:cs typeface="DejaVu Sans"/>
              </a:rPr>
              <a:t>UNIT 3</a:t>
            </a: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 </a:t>
            </a:r>
            <a:r>
              <a:rPr kumimoji="0" lang="en-US" sz="2800" b="1" i="0" u="none" strike="noStrike" kern="1200" cap="none" spc="0" normalizeH="0" baseline="0" noProof="0" dirty="0" err="1">
                <a:ln>
                  <a:noFill/>
                </a:ln>
                <a:solidFill>
                  <a:srgbClr val="FFFF00"/>
                </a:solidFill>
                <a:effectLst/>
                <a:uLnTx/>
                <a:uFillTx/>
                <a:latin typeface="DejaVu Sans"/>
                <a:ea typeface="+mn-ea"/>
                <a:cs typeface="DejaVu Sans"/>
              </a:rPr>
              <a:t>Chpt</a:t>
            </a: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 10 </a:t>
            </a: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Topic 3.8</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7787614" y="1656004"/>
            <a:ext cx="4392459" cy="1574149"/>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AMSCO pg. 319-328</a:t>
            </a:r>
            <a:endParaRPr kumimoji="0" sz="2800" b="1" i="0" u="none" strike="noStrike" kern="1200" cap="none" spc="0" normalizeH="0" baseline="0" noProof="0" dirty="0">
              <a:ln>
                <a:noFill/>
              </a:ln>
              <a:solidFill>
                <a:srgbClr val="FFFF00"/>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255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srgbClr val="FFFF00"/>
                </a:solidFill>
                <a:effectLst/>
                <a:uLnTx/>
                <a:uFillTx/>
                <a:latin typeface="DejaVu Sans"/>
                <a:ea typeface="+mn-ea"/>
                <a:cs typeface="DejaVu Sans"/>
              </a:rPr>
              <a:t>Required Court Case</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Nimbus Mono L"/>
                <a:ea typeface="+mn-ea"/>
                <a:cs typeface="Nimbus Mono L"/>
              </a:rPr>
              <a:t>Gideon v. Wainwright (1963)</a:t>
            </a:r>
            <a:endParaRPr kumimoji="0" sz="2400" b="0" i="0" u="none" strike="noStrike" kern="1200" cap="none" spc="0" normalizeH="0" baseline="0" noProof="0" dirty="0">
              <a:ln>
                <a:noFill/>
              </a:ln>
              <a:solidFill>
                <a:prstClr val="black"/>
              </a:solidFill>
              <a:effectLst/>
              <a:uLnTx/>
              <a:uFillTx/>
              <a:latin typeface="Nimbus Mono L"/>
              <a:ea typeface="+mn-ea"/>
              <a:cs typeface="Nimbus Mono L"/>
            </a:endParaRPr>
          </a:p>
        </p:txBody>
      </p:sp>
      <p:sp>
        <p:nvSpPr>
          <p:cNvPr id="6" name="object 6"/>
          <p:cNvSpPr/>
          <p:nvPr/>
        </p:nvSpPr>
        <p:spPr>
          <a:xfrm>
            <a:off x="11927" y="5200439"/>
            <a:ext cx="12180073" cy="1657561"/>
          </a:xfrm>
          <a:custGeom>
            <a:avLst/>
            <a:gdLst/>
            <a:ahLst/>
            <a:cxnLst/>
            <a:rect l="l" t="t" r="r" b="b"/>
            <a:pathLst>
              <a:path w="12192000" h="1676400">
                <a:moveTo>
                  <a:pt x="12192000" y="0"/>
                </a:moveTo>
                <a:lnTo>
                  <a:pt x="0" y="0"/>
                </a:lnTo>
                <a:lnTo>
                  <a:pt x="0" y="1676398"/>
                </a:lnTo>
                <a:lnTo>
                  <a:pt x="12192000" y="1676398"/>
                </a:lnTo>
                <a:lnTo>
                  <a:pt x="12192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11210" y="4830353"/>
            <a:ext cx="12068863" cy="1680588"/>
          </a:xfrm>
          <a:prstGeom prst="rect">
            <a:avLst/>
          </a:prstGeom>
        </p:spPr>
        <p:txBody>
          <a:bodyPr vert="horz" wrap="square" lIns="0" tIns="346075" rIns="0" bIns="0" rtlCol="0">
            <a:spAutoFit/>
          </a:bodyPr>
          <a:lstStyle/>
          <a:p>
            <a:pPr marL="12700" marR="0" lvl="0" indent="0" algn="ctr" defTabSz="914400" rtl="0" eaLnBrk="1" fontAlgn="auto" latinLnBrk="0" hangingPunct="1">
              <a:lnSpc>
                <a:spcPct val="100000"/>
              </a:lnSpc>
              <a:spcBef>
                <a:spcPts val="2725"/>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DejaVu Sans"/>
                <a:ea typeface="+mn-ea"/>
                <a:cs typeface="DejaVu Sans"/>
              </a:rPr>
              <a:t>3.8 Amendments: </a:t>
            </a:r>
          </a:p>
          <a:p>
            <a:pPr marL="12700" marR="0" lvl="0" indent="0" algn="ctr" defTabSz="914400" rtl="0" eaLnBrk="1" fontAlgn="auto" latinLnBrk="0" hangingPunct="1">
              <a:lnSpc>
                <a:spcPct val="100000"/>
              </a:lnSpc>
              <a:spcBef>
                <a:spcPts val="2725"/>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DejaVu Sans"/>
                <a:ea typeface="+mn-ea"/>
                <a:cs typeface="DejaVu Sans"/>
              </a:rPr>
              <a:t>Due Process and the Rights of the Accused</a:t>
            </a:r>
          </a:p>
        </p:txBody>
      </p:sp>
      <p:pic>
        <p:nvPicPr>
          <p:cNvPr id="9" name="Picture 8">
            <a:extLst>
              <a:ext uri="{FF2B5EF4-FFF2-40B4-BE49-F238E27FC236}">
                <a16:creationId xmlns:a16="http://schemas.microsoft.com/office/drawing/2014/main" id="{9DE945D7-3EC6-39CE-BD24-DCCC6FCBC04D}"/>
              </a:ext>
            </a:extLst>
          </p:cNvPr>
          <p:cNvPicPr>
            <a:picLocks noChangeAspect="1"/>
          </p:cNvPicPr>
          <p:nvPr/>
        </p:nvPicPr>
        <p:blipFill>
          <a:blip r:embed="rId2"/>
          <a:stretch>
            <a:fillRect/>
          </a:stretch>
        </p:blipFill>
        <p:spPr>
          <a:xfrm>
            <a:off x="11927" y="0"/>
            <a:ext cx="7635210" cy="5200439"/>
          </a:xfrm>
          <a:prstGeom prst="rect">
            <a:avLst/>
          </a:prstGeom>
        </p:spPr>
      </p:pic>
    </p:spTree>
    <p:extLst>
      <p:ext uri="{BB962C8B-B14F-4D97-AF65-F5344CB8AC3E}">
        <p14:creationId xmlns:p14="http://schemas.microsoft.com/office/powerpoint/2010/main" val="504167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31315"/>
            <a:ext cx="12192000" cy="428322"/>
          </a:xfrm>
          <a:prstGeom prst="rect">
            <a:avLst/>
          </a:prstGeom>
          <a:solidFill>
            <a:schemeClr val="tx2">
              <a:lumMod val="20000"/>
              <a:lumOff val="80000"/>
            </a:schemeClr>
          </a:solidFill>
        </p:spPr>
        <p:txBody>
          <a:bodyPr vert="horz" wrap="square" lIns="0" tIns="12700" rIns="0" bIns="0" rtlCol="0">
            <a:spAutoFit/>
          </a:bodyPr>
          <a:lstStyle/>
          <a:p>
            <a:pPr marL="12700" algn="ctr">
              <a:lnSpc>
                <a:spcPct val="100000"/>
              </a:lnSpc>
              <a:spcBef>
                <a:spcPts val="100"/>
              </a:spcBef>
            </a:pPr>
            <a:r>
              <a:rPr lang="en-US" sz="2700" dirty="0"/>
              <a:t>TOPIC 3.8 Amendments: Due Process &amp; Rights of the Accused</a:t>
            </a:r>
            <a:endParaRPr sz="2700" dirty="0"/>
          </a:p>
        </p:txBody>
      </p:sp>
      <p:sp>
        <p:nvSpPr>
          <p:cNvPr id="5" name="TextBox 4">
            <a:extLst>
              <a:ext uri="{FF2B5EF4-FFF2-40B4-BE49-F238E27FC236}">
                <a16:creationId xmlns:a16="http://schemas.microsoft.com/office/drawing/2014/main" id="{434C84E8-D4AD-CF0B-3693-34AECF9EF8E0}"/>
              </a:ext>
            </a:extLst>
          </p:cNvPr>
          <p:cNvSpPr txBox="1"/>
          <p:nvPr/>
        </p:nvSpPr>
        <p:spPr>
          <a:xfrm>
            <a:off x="0" y="662197"/>
            <a:ext cx="2856586" cy="1938992"/>
          </a:xfrm>
          <a:prstGeom prst="rect">
            <a:avLst/>
          </a:prstGeom>
          <a:noFill/>
        </p:spPr>
        <p:txBody>
          <a:bodyPr wrap="square">
            <a:spAutoFit/>
          </a:bodyPr>
          <a:lstStyle/>
          <a:p>
            <a:r>
              <a:rPr lang="en-US" sz="2000" b="1" dirty="0"/>
              <a:t>Explain the extent to which the government is limited by procedural due process from infringing upon individual rights.</a:t>
            </a:r>
          </a:p>
        </p:txBody>
      </p:sp>
      <p:cxnSp>
        <p:nvCxnSpPr>
          <p:cNvPr id="8" name="Straight Connector 7">
            <a:extLst>
              <a:ext uri="{FF2B5EF4-FFF2-40B4-BE49-F238E27FC236}">
                <a16:creationId xmlns:a16="http://schemas.microsoft.com/office/drawing/2014/main" id="{178CB30C-55E5-55FE-D913-E65BDB3E16C8}"/>
              </a:ext>
            </a:extLst>
          </p:cNvPr>
          <p:cNvCxnSpPr/>
          <p:nvPr/>
        </p:nvCxnSpPr>
        <p:spPr>
          <a:xfrm>
            <a:off x="2754171" y="533080"/>
            <a:ext cx="0" cy="6005779"/>
          </a:xfrm>
          <a:prstGeom prst="line">
            <a:avLst/>
          </a:prstGeom>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C50138A5-CE1D-5A1C-3872-143C46BE01D8}"/>
              </a:ext>
            </a:extLst>
          </p:cNvPr>
          <p:cNvSpPr txBox="1"/>
          <p:nvPr/>
        </p:nvSpPr>
        <p:spPr>
          <a:xfrm>
            <a:off x="2754173" y="662197"/>
            <a:ext cx="9437827" cy="1938992"/>
          </a:xfrm>
          <a:prstGeom prst="rect">
            <a:avLst/>
          </a:prstGeom>
          <a:noFill/>
        </p:spPr>
        <p:txBody>
          <a:bodyPr wrap="square">
            <a:spAutoFit/>
          </a:bodyPr>
          <a:lstStyle/>
          <a:p>
            <a:r>
              <a:rPr lang="en-US" sz="2000" b="1" dirty="0"/>
              <a:t>The Fifth and Fourteenth Amendments include clauses which state that the government may not infringe on a person’s right to life, liberty, or property without due process of law. The due process clause in the Fifth Amendment applies to the national government and the due process clause in the Fourteenth Amendment applies to states. Some government interests may justify the restriction of individual rights; for example, speech can be limited when it is shown to present a danger to public safety.</a:t>
            </a:r>
          </a:p>
        </p:txBody>
      </p:sp>
      <p:sp>
        <p:nvSpPr>
          <p:cNvPr id="13" name="TextBox 12">
            <a:extLst>
              <a:ext uri="{FF2B5EF4-FFF2-40B4-BE49-F238E27FC236}">
                <a16:creationId xmlns:a16="http://schemas.microsoft.com/office/drawing/2014/main" id="{2D8BAC64-85B6-6BF2-E9BD-76539C7B3495}"/>
              </a:ext>
            </a:extLst>
          </p:cNvPr>
          <p:cNvSpPr txBox="1"/>
          <p:nvPr/>
        </p:nvSpPr>
        <p:spPr>
          <a:xfrm>
            <a:off x="2754171" y="3102650"/>
            <a:ext cx="9437825" cy="2862322"/>
          </a:xfrm>
          <a:prstGeom prst="rect">
            <a:avLst/>
          </a:prstGeom>
          <a:noFill/>
        </p:spPr>
        <p:txBody>
          <a:bodyPr wrap="square">
            <a:spAutoFit/>
          </a:bodyPr>
          <a:lstStyle/>
          <a:p>
            <a:r>
              <a:rPr lang="en-US" sz="2000" b="1" dirty="0"/>
              <a:t>Procedural due process requires that government officials use methods that are not arbitrary when making and carrying out decisions affecting constitutionally protected rights. These procedural due process protections are reinforced by key protections enshrined in other provisions of the Bill of Rights and key legal doctrines established by the Supreme Court. For example, the Miranda rule requires accused persons to be informed of some procedural protections found in the Fifth and Sixth Amendments prior to interrogation. However, these procedural protections are not absolute. A public safety exception has been sanctioned by the Court that allows unwarned interrogation to stand as direct evidence in court.</a:t>
            </a:r>
          </a:p>
        </p:txBody>
      </p:sp>
    </p:spTree>
    <p:extLst>
      <p:ext uri="{BB962C8B-B14F-4D97-AF65-F5344CB8AC3E}">
        <p14:creationId xmlns:p14="http://schemas.microsoft.com/office/powerpoint/2010/main" val="269368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31315"/>
            <a:ext cx="12192000" cy="443711"/>
          </a:xfrm>
          <a:prstGeom prst="rect">
            <a:avLst/>
          </a:prstGeom>
          <a:solidFill>
            <a:schemeClr val="accent3">
              <a:lumMod val="60000"/>
              <a:lumOff val="40000"/>
            </a:schemeClr>
          </a:solidFill>
        </p:spPr>
        <p:txBody>
          <a:bodyPr vert="horz" wrap="square" lIns="0" tIns="12700" rIns="0" bIns="0" rtlCol="0">
            <a:spAutoFit/>
          </a:bodyPr>
          <a:lstStyle/>
          <a:p>
            <a:pPr marL="12700" algn="ctr">
              <a:lnSpc>
                <a:spcPct val="100000"/>
              </a:lnSpc>
              <a:spcBef>
                <a:spcPts val="100"/>
              </a:spcBef>
            </a:pPr>
            <a:r>
              <a:rPr lang="en-US" sz="2800" dirty="0"/>
              <a:t>TOPIC 3.7 Selective Incorporation</a:t>
            </a:r>
            <a:endParaRPr sz="4800" dirty="0"/>
          </a:p>
        </p:txBody>
      </p:sp>
      <p:sp>
        <p:nvSpPr>
          <p:cNvPr id="9" name="TextBox 8">
            <a:extLst>
              <a:ext uri="{FF2B5EF4-FFF2-40B4-BE49-F238E27FC236}">
                <a16:creationId xmlns:a16="http://schemas.microsoft.com/office/drawing/2014/main" id="{75D1306A-8056-4B20-AC85-9FF2AEE913D7}"/>
              </a:ext>
            </a:extLst>
          </p:cNvPr>
          <p:cNvSpPr txBox="1"/>
          <p:nvPr/>
        </p:nvSpPr>
        <p:spPr>
          <a:xfrm>
            <a:off x="0" y="1875738"/>
            <a:ext cx="475280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t>Explain the implications of the doctrine of selective incorporation.</a:t>
            </a:r>
            <a:endParaRPr kumimoji="0" lang="en-US" sz="30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CB6F5058-B943-473B-B977-B956FE232ED3}"/>
              </a:ext>
            </a:extLst>
          </p:cNvPr>
          <p:cNvCxnSpPr>
            <a:cxnSpLocks/>
          </p:cNvCxnSpPr>
          <p:nvPr/>
        </p:nvCxnSpPr>
        <p:spPr>
          <a:xfrm flipV="1">
            <a:off x="0" y="1458887"/>
            <a:ext cx="12039600" cy="11221"/>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7164CC4-E6C8-487F-AA77-EEE9207E0D5D}"/>
              </a:ext>
            </a:extLst>
          </p:cNvPr>
          <p:cNvCxnSpPr>
            <a:cxnSpLocks/>
          </p:cNvCxnSpPr>
          <p:nvPr/>
        </p:nvCxnSpPr>
        <p:spPr>
          <a:xfrm>
            <a:off x="4526844" y="1556690"/>
            <a:ext cx="0" cy="4991599"/>
          </a:xfrm>
          <a:prstGeom prst="line">
            <a:avLst/>
          </a:prstGeom>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4CA65E0E-CC59-1411-FCCD-73B8134D7F2D}"/>
              </a:ext>
            </a:extLst>
          </p:cNvPr>
          <p:cNvSpPr txBox="1"/>
          <p:nvPr/>
        </p:nvSpPr>
        <p:spPr>
          <a:xfrm>
            <a:off x="4752809" y="1875738"/>
            <a:ext cx="7610197" cy="1938992"/>
          </a:xfrm>
          <a:prstGeom prst="rect">
            <a:avLst/>
          </a:prstGeom>
          <a:noFill/>
        </p:spPr>
        <p:txBody>
          <a:bodyPr wrap="square">
            <a:spAutoFit/>
          </a:bodyPr>
          <a:lstStyle/>
          <a:p>
            <a:r>
              <a:rPr lang="en-US" sz="2400" b="1" dirty="0"/>
              <a:t>The doctrine of selective incorporation has imposed limitations on state regulation of civil liberties by extending select protections of the Bill of Rights to the states through the due process clause of the Fourteenth Amendment.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31315"/>
            <a:ext cx="12192000" cy="428322"/>
          </a:xfrm>
          <a:prstGeom prst="rect">
            <a:avLst/>
          </a:prstGeom>
          <a:solidFill>
            <a:schemeClr val="tx2">
              <a:lumMod val="20000"/>
              <a:lumOff val="80000"/>
            </a:schemeClr>
          </a:solidFill>
        </p:spPr>
        <p:txBody>
          <a:bodyPr vert="horz" wrap="square" lIns="0" tIns="12700" rIns="0" bIns="0" rtlCol="0">
            <a:spAutoFit/>
          </a:bodyPr>
          <a:lstStyle/>
          <a:p>
            <a:pPr marL="12700" algn="ctr">
              <a:lnSpc>
                <a:spcPct val="100000"/>
              </a:lnSpc>
              <a:spcBef>
                <a:spcPts val="100"/>
              </a:spcBef>
            </a:pPr>
            <a:r>
              <a:rPr lang="en-US" sz="2700" dirty="0"/>
              <a:t>TOPIC 3.8 Amendments: Due Process &amp; Rights of the Accused</a:t>
            </a:r>
            <a:endParaRPr sz="2700" dirty="0"/>
          </a:p>
        </p:txBody>
      </p:sp>
      <p:sp>
        <p:nvSpPr>
          <p:cNvPr id="5" name="TextBox 4">
            <a:extLst>
              <a:ext uri="{FF2B5EF4-FFF2-40B4-BE49-F238E27FC236}">
                <a16:creationId xmlns:a16="http://schemas.microsoft.com/office/drawing/2014/main" id="{434C84E8-D4AD-CF0B-3693-34AECF9EF8E0}"/>
              </a:ext>
            </a:extLst>
          </p:cNvPr>
          <p:cNvSpPr txBox="1"/>
          <p:nvPr/>
        </p:nvSpPr>
        <p:spPr>
          <a:xfrm>
            <a:off x="0" y="662197"/>
            <a:ext cx="2856586" cy="1938992"/>
          </a:xfrm>
          <a:prstGeom prst="rect">
            <a:avLst/>
          </a:prstGeom>
          <a:noFill/>
        </p:spPr>
        <p:txBody>
          <a:bodyPr wrap="square">
            <a:spAutoFit/>
          </a:bodyPr>
          <a:lstStyle/>
          <a:p>
            <a:r>
              <a:rPr lang="en-US" sz="2000" b="1" dirty="0"/>
              <a:t>Explain the extent to which the government is limited by procedural due process from infringing upon individual rights.</a:t>
            </a:r>
          </a:p>
        </p:txBody>
      </p:sp>
      <p:cxnSp>
        <p:nvCxnSpPr>
          <p:cNvPr id="8" name="Straight Connector 7">
            <a:extLst>
              <a:ext uri="{FF2B5EF4-FFF2-40B4-BE49-F238E27FC236}">
                <a16:creationId xmlns:a16="http://schemas.microsoft.com/office/drawing/2014/main" id="{178CB30C-55E5-55FE-D913-E65BDB3E16C8}"/>
              </a:ext>
            </a:extLst>
          </p:cNvPr>
          <p:cNvCxnSpPr/>
          <p:nvPr/>
        </p:nvCxnSpPr>
        <p:spPr>
          <a:xfrm>
            <a:off x="2754171" y="533080"/>
            <a:ext cx="0" cy="6005779"/>
          </a:xfrm>
          <a:prstGeom prst="line">
            <a:avLst/>
          </a:prstGeom>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82F9AD78-F476-8FE8-B571-AE117B115894}"/>
              </a:ext>
            </a:extLst>
          </p:cNvPr>
          <p:cNvSpPr txBox="1"/>
          <p:nvPr/>
        </p:nvSpPr>
        <p:spPr>
          <a:xfrm>
            <a:off x="2856586" y="616030"/>
            <a:ext cx="9174477" cy="5016758"/>
          </a:xfrm>
          <a:prstGeom prst="rect">
            <a:avLst/>
          </a:prstGeom>
          <a:noFill/>
        </p:spPr>
        <p:txBody>
          <a:bodyPr wrap="square">
            <a:spAutoFit/>
          </a:bodyPr>
          <a:lstStyle/>
          <a:p>
            <a:r>
              <a:rPr lang="en-US" sz="2000" b="1" dirty="0"/>
              <a:t>Procedural rights of the accused and the prohibition of unreasonable searches and seizures are intended to ensure that individual liberties are not eclipsed by the need for social order and security, including:</a:t>
            </a:r>
          </a:p>
          <a:p>
            <a:r>
              <a:rPr lang="en-US" sz="2000" b="1" dirty="0" err="1"/>
              <a:t>i</a:t>
            </a:r>
            <a:r>
              <a:rPr lang="en-US" sz="2000" b="1" dirty="0"/>
              <a:t>. The right to legal counsel, speedy and public trial, and an impartial jury </a:t>
            </a:r>
          </a:p>
          <a:p>
            <a:r>
              <a:rPr lang="en-US" sz="2000" b="1" dirty="0"/>
              <a:t>ii. Protection against warrantless searches of cell phone data under the Fourth Amendment</a:t>
            </a:r>
          </a:p>
          <a:p>
            <a:r>
              <a:rPr lang="en-US" sz="2000" b="1" dirty="0"/>
              <a:t>iii. Limitations placed on bulk collection of telecommunication metadata (Patriot and USA Freedom Acts)</a:t>
            </a:r>
          </a:p>
          <a:p>
            <a:endParaRPr lang="en-US" sz="2000" b="1" dirty="0"/>
          </a:p>
          <a:p>
            <a:r>
              <a:rPr lang="en-US" sz="2000" b="1" dirty="0"/>
              <a:t>Procedural due process also protects the rights of the accused during a trial. The Bill of Rights guarantees the right to an attorney and protection from unreasonable searches and seizures. The exclusionary rule, as decided by the Supreme Court, stipulates that evidence illegally seized by law enforcement officers in violation of the suspect’s Fourth Amendment rights (including the right to be free from</a:t>
            </a:r>
          </a:p>
          <a:p>
            <a:r>
              <a:rPr lang="en-US" sz="2000" b="1" dirty="0"/>
              <a:t>unreasonable searches and seizures) cannot be used against that suspect in criminal</a:t>
            </a:r>
          </a:p>
          <a:p>
            <a:r>
              <a:rPr lang="en-US" sz="2000" b="1" dirty="0"/>
              <a:t>prosecution.</a:t>
            </a:r>
          </a:p>
        </p:txBody>
      </p:sp>
    </p:spTree>
    <p:extLst>
      <p:ext uri="{BB962C8B-B14F-4D97-AF65-F5344CB8AC3E}">
        <p14:creationId xmlns:p14="http://schemas.microsoft.com/office/powerpoint/2010/main" val="3825864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31315"/>
            <a:ext cx="12192000" cy="428322"/>
          </a:xfrm>
          <a:prstGeom prst="rect">
            <a:avLst/>
          </a:prstGeom>
          <a:solidFill>
            <a:schemeClr val="tx2">
              <a:lumMod val="20000"/>
              <a:lumOff val="80000"/>
            </a:schemeClr>
          </a:solidFill>
        </p:spPr>
        <p:txBody>
          <a:bodyPr vert="horz" wrap="square" lIns="0" tIns="12700" rIns="0" bIns="0" rtlCol="0">
            <a:spAutoFit/>
          </a:bodyPr>
          <a:lstStyle/>
          <a:p>
            <a:pPr marL="12700" algn="ctr">
              <a:lnSpc>
                <a:spcPct val="100000"/>
              </a:lnSpc>
              <a:spcBef>
                <a:spcPts val="100"/>
              </a:spcBef>
            </a:pPr>
            <a:r>
              <a:rPr lang="en-US" sz="2700" dirty="0"/>
              <a:t>TOPIC 3.8 Amendments: Due Process &amp; Rights of the Accused</a:t>
            </a:r>
            <a:endParaRPr sz="2700" dirty="0"/>
          </a:p>
        </p:txBody>
      </p:sp>
      <p:sp>
        <p:nvSpPr>
          <p:cNvPr id="4" name="object 4"/>
          <p:cNvSpPr txBox="1"/>
          <p:nvPr/>
        </p:nvSpPr>
        <p:spPr>
          <a:xfrm>
            <a:off x="1" y="1921443"/>
            <a:ext cx="12148208" cy="4924425"/>
          </a:xfrm>
          <a:prstGeom prst="rect">
            <a:avLst/>
          </a:prstGeom>
        </p:spPr>
        <p:txBody>
          <a:bodyPr vert="horz" wrap="square" lIns="0" tIns="73660" rIns="0" bIns="0" rtlCol="0">
            <a:spAutoFit/>
          </a:bodyPr>
          <a:lstStyle/>
          <a:p>
            <a:pPr marL="12700" marR="519430" lvl="0" indent="0" algn="l" defTabSz="914400" rtl="0" eaLnBrk="1" fontAlgn="auto" latinLnBrk="0" hangingPunct="1">
              <a:lnSpc>
                <a:spcPct val="100000"/>
              </a:lnSpc>
              <a:spcBef>
                <a:spcPts val="480"/>
              </a:spcBef>
              <a:spcAft>
                <a:spcPts val="0"/>
              </a:spcAft>
              <a:buClrTx/>
              <a:buSzTx/>
              <a:buFontTx/>
              <a:buNone/>
              <a:tabLst>
                <a:tab pos="354965" algn="l"/>
                <a:tab pos="355600" algn="l"/>
              </a:tabLst>
              <a:defRPr/>
            </a:pPr>
            <a:r>
              <a:rPr lang="en-US" sz="2200" dirty="0"/>
              <a:t>The Court has on occasion ruled in favor of states’ power to restrict individual liberty, as, for example, when speech can be shown to increase the danger to public safety</a:t>
            </a:r>
          </a:p>
          <a:p>
            <a:pPr marL="12700" marR="519430" lvl="0" indent="0" algn="l" defTabSz="914400" rtl="0" eaLnBrk="1" fontAlgn="auto" latinLnBrk="0" hangingPunct="1">
              <a:lnSpc>
                <a:spcPct val="100000"/>
              </a:lnSpc>
              <a:spcBef>
                <a:spcPts val="480"/>
              </a:spcBef>
              <a:spcAft>
                <a:spcPts val="0"/>
              </a:spcAft>
              <a:buClrTx/>
              <a:buSzTx/>
              <a:buFontTx/>
              <a:buNone/>
              <a:tabLst>
                <a:tab pos="354965" algn="l"/>
                <a:tab pos="355600" algn="l"/>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519430" lvl="0" indent="0" algn="l" defTabSz="914400" rtl="0" eaLnBrk="1" fontAlgn="auto" latinLnBrk="0" hangingPunct="1">
              <a:lnSpc>
                <a:spcPct val="100000"/>
              </a:lnSpc>
              <a:spcBef>
                <a:spcPts val="480"/>
              </a:spcBef>
              <a:spcAft>
                <a:spcPts val="0"/>
              </a:spcAft>
              <a:buClrTx/>
              <a:buSzTx/>
              <a:buFontTx/>
              <a:buNone/>
              <a:tabLst>
                <a:tab pos="354965" algn="l"/>
                <a:tab pos="355600" algn="l"/>
              </a:tabLst>
              <a:defRPr/>
            </a:pPr>
            <a:r>
              <a:rPr lang="en-US" sz="2200" dirty="0"/>
              <a:t>The </a:t>
            </a:r>
            <a:r>
              <a:rPr lang="en-US" sz="2200" b="1" i="1" dirty="0"/>
              <a:t>Miranda rule </a:t>
            </a:r>
            <a:r>
              <a:rPr lang="en-US" sz="2200" dirty="0"/>
              <a:t>involves the interpretation and application of accused persons’ due process rights as protected by the Fifth and Sixth Amendments, yet the Court has sanctioned a “public safety” exception that allows unwarned interrogation to stand as direct evidence in court</a:t>
            </a:r>
            <a:endParaRPr lang="en-US" sz="2200" dirty="0">
              <a:solidFill>
                <a:prstClr val="black"/>
              </a:solidFill>
              <a:latin typeface="Calibri" panose="020F0502020204030204" pitchFamily="34" charset="0"/>
              <a:cs typeface="Calibri" panose="020F0502020204030204" pitchFamily="34" charset="0"/>
            </a:endParaRPr>
          </a:p>
          <a:p>
            <a:pPr marL="12700" marR="519430" lvl="0" indent="0" algn="l" defTabSz="914400" rtl="0" eaLnBrk="1" fontAlgn="auto" latinLnBrk="0" hangingPunct="1">
              <a:lnSpc>
                <a:spcPct val="100000"/>
              </a:lnSpc>
              <a:spcBef>
                <a:spcPts val="480"/>
              </a:spcBef>
              <a:spcAft>
                <a:spcPts val="0"/>
              </a:spcAft>
              <a:buClrTx/>
              <a:buSzTx/>
              <a:buFontTx/>
              <a:buNone/>
              <a:tabLst>
                <a:tab pos="354965" algn="l"/>
                <a:tab pos="355600" algn="l"/>
              </a:tabLst>
              <a:defRPr/>
            </a:pPr>
            <a:endParaRPr lang="en-US" sz="2200" b="1" i="1" dirty="0"/>
          </a:p>
          <a:p>
            <a:pPr marL="12700" marR="519430" lvl="0" indent="0" algn="l" defTabSz="914400" rtl="0" eaLnBrk="1" fontAlgn="auto" latinLnBrk="0" hangingPunct="1">
              <a:lnSpc>
                <a:spcPct val="100000"/>
              </a:lnSpc>
              <a:spcBef>
                <a:spcPts val="480"/>
              </a:spcBef>
              <a:spcAft>
                <a:spcPts val="0"/>
              </a:spcAft>
              <a:buClrTx/>
              <a:buSzTx/>
              <a:buFontTx/>
              <a:buNone/>
              <a:tabLst>
                <a:tab pos="354965" algn="l"/>
                <a:tab pos="355600" algn="l"/>
              </a:tabLst>
              <a:defRPr/>
            </a:pPr>
            <a:r>
              <a:rPr lang="en-US" sz="2200" b="1" i="1" dirty="0"/>
              <a:t>Pretrial rights </a:t>
            </a:r>
            <a:r>
              <a:rPr lang="en-US" sz="2200" dirty="0"/>
              <a:t>of the accused and the prohibition of </a:t>
            </a:r>
            <a:r>
              <a:rPr lang="en-US" sz="2200" b="1" i="1" dirty="0"/>
              <a:t>unreasonable searches </a:t>
            </a:r>
            <a:r>
              <a:rPr lang="en-US" sz="2200" dirty="0"/>
              <a:t>and </a:t>
            </a:r>
            <a:r>
              <a:rPr lang="en-US" sz="2200" b="1" i="1" dirty="0"/>
              <a:t>seizures </a:t>
            </a:r>
            <a:r>
              <a:rPr lang="en-US" sz="2200" dirty="0"/>
              <a:t>are intended to ensure that </a:t>
            </a:r>
            <a:r>
              <a:rPr lang="en-US" sz="2200" b="1" i="1" dirty="0"/>
              <a:t>citizen liberties are not eclipsed by the need for social order and security, including</a:t>
            </a:r>
            <a:r>
              <a:rPr lang="en-US" sz="2200" dirty="0"/>
              <a:t>: </a:t>
            </a:r>
          </a:p>
          <a:p>
            <a:pPr marL="355600" marR="519430" lvl="0" indent="-342900" algn="l" defTabSz="914400" rtl="0" eaLnBrk="1" fontAlgn="auto" latinLnBrk="0" hangingPunct="1">
              <a:lnSpc>
                <a:spcPct val="100000"/>
              </a:lnSpc>
              <a:spcBef>
                <a:spcPts val="480"/>
              </a:spcBef>
              <a:spcAft>
                <a:spcPts val="0"/>
              </a:spcAft>
              <a:buClrTx/>
              <a:buSzTx/>
              <a:buFont typeface="Arial" panose="020B0604020202020204" pitchFamily="34" charset="0"/>
              <a:buChar char="•"/>
              <a:tabLst>
                <a:tab pos="354965" algn="l"/>
                <a:tab pos="355600" algn="l"/>
              </a:tabLst>
              <a:defRPr/>
            </a:pPr>
            <a:r>
              <a:rPr lang="en-US" sz="2200" b="1" i="1" dirty="0"/>
              <a:t>The right to legal counsel, speedy and public trial, and an impartial jury </a:t>
            </a:r>
          </a:p>
          <a:p>
            <a:pPr marL="355600" marR="519430" lvl="0" indent="-342900" algn="l" defTabSz="914400" rtl="0" eaLnBrk="1" fontAlgn="auto" latinLnBrk="0" hangingPunct="1">
              <a:lnSpc>
                <a:spcPct val="100000"/>
              </a:lnSpc>
              <a:spcBef>
                <a:spcPts val="480"/>
              </a:spcBef>
              <a:spcAft>
                <a:spcPts val="0"/>
              </a:spcAft>
              <a:buClrTx/>
              <a:buSzTx/>
              <a:buFont typeface="Arial" panose="020B0604020202020204" pitchFamily="34" charset="0"/>
              <a:buChar char="•"/>
              <a:tabLst>
                <a:tab pos="354965" algn="l"/>
                <a:tab pos="355600" algn="l"/>
              </a:tabLst>
              <a:defRPr/>
            </a:pPr>
            <a:r>
              <a:rPr lang="en-US" sz="2200" b="1" i="1" dirty="0"/>
              <a:t>Protection against warrantless searches of cell phone data under the Fourth Amendment</a:t>
            </a:r>
          </a:p>
          <a:p>
            <a:pPr marL="355600" marR="519430" lvl="0" indent="-342900" algn="l" defTabSz="914400" rtl="0" eaLnBrk="1" fontAlgn="auto" latinLnBrk="0" hangingPunct="1">
              <a:lnSpc>
                <a:spcPct val="100000"/>
              </a:lnSpc>
              <a:spcBef>
                <a:spcPts val="480"/>
              </a:spcBef>
              <a:spcAft>
                <a:spcPts val="0"/>
              </a:spcAft>
              <a:buClrTx/>
              <a:buSzTx/>
              <a:buFont typeface="Arial" panose="020B0604020202020204" pitchFamily="34" charset="0"/>
              <a:buChar char="•"/>
              <a:tabLst>
                <a:tab pos="354965" algn="l"/>
                <a:tab pos="355600" algn="l"/>
              </a:tabLst>
              <a:defRPr/>
            </a:pPr>
            <a:r>
              <a:rPr lang="en-US" sz="2200" b="1" i="1" dirty="0"/>
              <a:t>Limitations placed on bulk collection of telecommunication metadata (Patriot and USA Freedom Acts) </a:t>
            </a:r>
            <a:endParaRPr kumimoji="0" sz="2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0C7D8F0A-9F8C-46FB-8D65-BD78387B4590}"/>
              </a:ext>
            </a:extLst>
          </p:cNvPr>
          <p:cNvSpPr txBox="1"/>
          <p:nvPr/>
        </p:nvSpPr>
        <p:spPr>
          <a:xfrm>
            <a:off x="-1" y="403599"/>
            <a:ext cx="1214820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Protections of the Bill of Rights have been </a:t>
            </a:r>
            <a:r>
              <a:rPr kumimoji="0" lang="en-US" sz="2200" b="1" i="0" u="none" strike="noStrike" kern="1200" cap="none" spc="0" normalizeH="0" baseline="0" noProof="0" dirty="0">
                <a:ln>
                  <a:noFill/>
                </a:ln>
                <a:solidFill>
                  <a:srgbClr val="FF0000"/>
                </a:solidFill>
                <a:effectLst/>
                <a:uLnTx/>
                <a:uFillTx/>
                <a:latin typeface="Calibri"/>
                <a:ea typeface="+mn-ea"/>
                <a:cs typeface="+mn-cs"/>
              </a:rPr>
              <a:t>selectively incorporated </a:t>
            </a:r>
            <a:r>
              <a:rPr kumimoji="0" lang="en-US" sz="2200" b="1" i="0" u="none" strike="noStrike" kern="1200" cap="none" spc="0" normalizeH="0" baseline="0" noProof="0" dirty="0">
                <a:ln>
                  <a:noFill/>
                </a:ln>
                <a:solidFill>
                  <a:prstClr val="black"/>
                </a:solidFill>
                <a:effectLst/>
                <a:uLnTx/>
                <a:uFillTx/>
                <a:latin typeface="Calibri"/>
                <a:ea typeface="+mn-ea"/>
                <a:cs typeface="+mn-cs"/>
              </a:rPr>
              <a:t>by way of the  Fourteenth Amendment’s due process clause to prevent state infringement of basic liberties</a:t>
            </a:r>
          </a:p>
        </p:txBody>
      </p:sp>
      <p:sp>
        <p:nvSpPr>
          <p:cNvPr id="9" name="TextBox 8">
            <a:extLst>
              <a:ext uri="{FF2B5EF4-FFF2-40B4-BE49-F238E27FC236}">
                <a16:creationId xmlns:a16="http://schemas.microsoft.com/office/drawing/2014/main" id="{75D1306A-8056-4B20-AC85-9FF2AEE913D7}"/>
              </a:ext>
            </a:extLst>
          </p:cNvPr>
          <p:cNvSpPr txBox="1"/>
          <p:nvPr/>
        </p:nvSpPr>
        <p:spPr>
          <a:xfrm>
            <a:off x="-21035" y="1079908"/>
            <a:ext cx="1221303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a:solidFill>
                  <a:srgbClr val="FF0000"/>
                </a:solidFill>
              </a:rPr>
              <a:t>Explain the extent to which states are limited by the due process clause from infringing upon individual rights.</a:t>
            </a: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00283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0F4079-9ADA-42B0-8F7E-4CFF947EC070}"/>
              </a:ext>
            </a:extLst>
          </p:cNvPr>
          <p:cNvSpPr txBox="1"/>
          <p:nvPr/>
        </p:nvSpPr>
        <p:spPr>
          <a:xfrm>
            <a:off x="91440" y="681103"/>
            <a:ext cx="12192000" cy="4893647"/>
          </a:xfrm>
          <a:prstGeom prst="rect">
            <a:avLst/>
          </a:prstGeom>
          <a:noFill/>
        </p:spPr>
        <p:txBody>
          <a:bodyPr wrap="square">
            <a:spAutoFit/>
          </a:bodyPr>
          <a:lstStyle/>
          <a:p>
            <a:r>
              <a:rPr lang="en-US" sz="2400" dirty="0"/>
              <a:t>The due process clause has been applied to guarantee the right to an attorney and protection from unreasonable searches and seizures, as represented by: </a:t>
            </a:r>
          </a:p>
          <a:p>
            <a:endParaRPr lang="en-US" sz="2400" dirty="0"/>
          </a:p>
          <a:p>
            <a:pPr marL="342900" indent="-342900">
              <a:buFont typeface="Arial" panose="020B0604020202020204" pitchFamily="34" charset="0"/>
              <a:buChar char="•"/>
            </a:pPr>
            <a:r>
              <a:rPr lang="en-US" sz="2400" b="1" dirty="0"/>
              <a:t>Gideon v. Wainwright </a:t>
            </a:r>
            <a:r>
              <a:rPr lang="en-US" sz="2400" dirty="0"/>
              <a:t>(1963), which guaranteed the right to an attorney for the poor or indigent </a:t>
            </a:r>
          </a:p>
          <a:p>
            <a:endParaRPr lang="en-US" sz="2400" dirty="0"/>
          </a:p>
          <a:p>
            <a:pPr marL="342900" indent="-342900">
              <a:buFont typeface="Arial" panose="020B0604020202020204" pitchFamily="34" charset="0"/>
              <a:buChar char="•"/>
            </a:pPr>
            <a:r>
              <a:rPr lang="en-US" sz="2400" dirty="0"/>
              <a:t>The </a:t>
            </a:r>
            <a:r>
              <a:rPr lang="en-US" sz="2400" b="1" dirty="0"/>
              <a:t>exclusionary rule</a:t>
            </a:r>
            <a:r>
              <a:rPr lang="en-US" sz="2400" dirty="0"/>
              <a:t>, which stipulates evidence illegally seized by law enforcement officers in violation of the suspect’s </a:t>
            </a:r>
            <a:r>
              <a:rPr lang="en-US" sz="2400" b="1" dirty="0"/>
              <a:t>Fourth Amendment </a:t>
            </a:r>
            <a:r>
              <a:rPr lang="en-US" sz="2400" dirty="0"/>
              <a:t>right to be free from unreasonable searches and seizures cannot be used against that suspect in criminal prosecution. </a:t>
            </a:r>
          </a:p>
          <a:p>
            <a:endParaRPr lang="en-US" sz="2400" dirty="0"/>
          </a:p>
          <a:p>
            <a:r>
              <a:rPr lang="en-US" sz="2400" b="1" dirty="0"/>
              <a:t>REQUIRED SUPREME COURT CASE </a:t>
            </a:r>
          </a:p>
          <a:p>
            <a:endParaRPr lang="en-US" sz="2400" b="1" dirty="0"/>
          </a:p>
          <a:p>
            <a:pPr marL="342900" indent="-342900">
              <a:buFont typeface="Arial" panose="020B0604020202020204" pitchFamily="34" charset="0"/>
              <a:buChar char="•"/>
            </a:pPr>
            <a:r>
              <a:rPr lang="en-US" sz="2400" i="1" dirty="0"/>
              <a:t>Gideon v. Wainwright (1963)</a:t>
            </a:r>
          </a:p>
        </p:txBody>
      </p:sp>
      <p:sp>
        <p:nvSpPr>
          <p:cNvPr id="6" name="object 3">
            <a:extLst>
              <a:ext uri="{FF2B5EF4-FFF2-40B4-BE49-F238E27FC236}">
                <a16:creationId xmlns:a16="http://schemas.microsoft.com/office/drawing/2014/main" id="{FA5D5450-97A0-4D56-95B0-4C67AF123DFB}"/>
              </a:ext>
            </a:extLst>
          </p:cNvPr>
          <p:cNvSpPr txBox="1">
            <a:spLocks/>
          </p:cNvSpPr>
          <p:nvPr/>
        </p:nvSpPr>
        <p:spPr>
          <a:xfrm>
            <a:off x="0" y="-31315"/>
            <a:ext cx="12192000" cy="428322"/>
          </a:xfrm>
          <a:prstGeom prst="rect">
            <a:avLst/>
          </a:prstGeom>
          <a:solidFill>
            <a:schemeClr val="tx2">
              <a:lumMod val="20000"/>
              <a:lumOff val="80000"/>
            </a:schemeClr>
          </a:solidFill>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en-US" sz="2700" b="1" dirty="0">
                <a:latin typeface="+mn-lt"/>
              </a:rPr>
              <a:t>TOPIC 3.8 Amendments: Due Process &amp; Rights of the Accused</a:t>
            </a:r>
          </a:p>
        </p:txBody>
      </p:sp>
    </p:spTree>
    <p:extLst>
      <p:ext uri="{BB962C8B-B14F-4D97-AF65-F5344CB8AC3E}">
        <p14:creationId xmlns:p14="http://schemas.microsoft.com/office/powerpoint/2010/main" val="3874076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26935"/>
            <a:ext cx="12192000" cy="131445"/>
          </a:xfrm>
          <a:custGeom>
            <a:avLst/>
            <a:gdLst/>
            <a:ahLst/>
            <a:cxnLst/>
            <a:rect l="l" t="t" r="r" b="b"/>
            <a:pathLst>
              <a:path w="12192000" h="131445">
                <a:moveTo>
                  <a:pt x="12192000" y="0"/>
                </a:moveTo>
                <a:lnTo>
                  <a:pt x="0" y="0"/>
                </a:lnTo>
                <a:lnTo>
                  <a:pt x="0" y="131063"/>
                </a:lnTo>
                <a:lnTo>
                  <a:pt x="12192000" y="131063"/>
                </a:lnTo>
                <a:lnTo>
                  <a:pt x="12192000" y="0"/>
                </a:lnTo>
                <a:close/>
              </a:path>
            </a:pathLst>
          </a:custGeom>
          <a:solidFill>
            <a:srgbClr val="CCA677"/>
          </a:solidFill>
        </p:spPr>
        <p:txBody>
          <a:bodyPr wrap="square" lIns="0" tIns="0" rIns="0" bIns="0" rtlCol="0"/>
          <a:lstStyle/>
          <a:p>
            <a:endParaRPr/>
          </a:p>
        </p:txBody>
      </p:sp>
      <p:sp>
        <p:nvSpPr>
          <p:cNvPr id="3" name="object 3"/>
          <p:cNvSpPr txBox="1">
            <a:spLocks noGrp="1"/>
          </p:cNvSpPr>
          <p:nvPr>
            <p:ph type="title"/>
          </p:nvPr>
        </p:nvSpPr>
        <p:spPr>
          <a:xfrm>
            <a:off x="2011997" y="21968"/>
            <a:ext cx="7703059" cy="505267"/>
          </a:xfrm>
          <a:prstGeom prst="rect">
            <a:avLst/>
          </a:prstGeom>
        </p:spPr>
        <p:txBody>
          <a:bodyPr vert="horz" wrap="square" lIns="0" tIns="12700" rIns="0" bIns="0" rtlCol="0">
            <a:spAutoFit/>
          </a:bodyPr>
          <a:lstStyle/>
          <a:p>
            <a:pPr marL="12700" algn="ctr">
              <a:lnSpc>
                <a:spcPct val="100000"/>
              </a:lnSpc>
              <a:spcBef>
                <a:spcPts val="100"/>
              </a:spcBef>
            </a:pPr>
            <a:r>
              <a:rPr sz="3200" b="1" dirty="0">
                <a:latin typeface="+mn-lt"/>
              </a:rPr>
              <a:t>FOURTH AMENDMENT</a:t>
            </a:r>
            <a:r>
              <a:rPr lang="en-US" sz="3200" b="1" dirty="0">
                <a:latin typeface="+mn-lt"/>
              </a:rPr>
              <a:t> RIGHTS</a:t>
            </a:r>
            <a:endParaRPr sz="3200" b="1" dirty="0">
              <a:latin typeface="+mn-lt"/>
            </a:endParaRPr>
          </a:p>
        </p:txBody>
      </p:sp>
      <p:sp>
        <p:nvSpPr>
          <p:cNvPr id="5" name="object 5"/>
          <p:cNvSpPr/>
          <p:nvPr/>
        </p:nvSpPr>
        <p:spPr>
          <a:xfrm>
            <a:off x="6883400" y="611074"/>
            <a:ext cx="5286450" cy="5515356"/>
          </a:xfrm>
          <a:prstGeom prst="rect">
            <a:avLst/>
          </a:prstGeom>
          <a:blipFill>
            <a:blip r:embed="rId2" cstate="print"/>
            <a:stretch>
              <a:fillRect/>
            </a:stretch>
          </a:blipFill>
        </p:spPr>
        <p:txBody>
          <a:bodyPr wrap="square" lIns="0" tIns="0" rIns="0" bIns="0" rtlCol="0"/>
          <a:lstStyle/>
          <a:p>
            <a:endParaRPr/>
          </a:p>
        </p:txBody>
      </p:sp>
      <p:sp>
        <p:nvSpPr>
          <p:cNvPr id="6" name="Rectangle 5">
            <a:extLst>
              <a:ext uri="{FF2B5EF4-FFF2-40B4-BE49-F238E27FC236}">
                <a16:creationId xmlns:a16="http://schemas.microsoft.com/office/drawing/2014/main" id="{756B63B6-878F-479A-A52F-E3F0776764A1}"/>
              </a:ext>
            </a:extLst>
          </p:cNvPr>
          <p:cNvSpPr/>
          <p:nvPr/>
        </p:nvSpPr>
        <p:spPr>
          <a:xfrm>
            <a:off x="0" y="3201332"/>
            <a:ext cx="6883400" cy="2677656"/>
          </a:xfrm>
          <a:prstGeom prst="rect">
            <a:avLst/>
          </a:prstGeom>
        </p:spPr>
        <p:txBody>
          <a:bodyPr wrap="square">
            <a:spAutoFit/>
          </a:bodyPr>
          <a:lstStyle/>
          <a:p>
            <a:r>
              <a:rPr lang="en-US" sz="2400" b="1" dirty="0">
                <a:solidFill>
                  <a:srgbClr val="FF0000"/>
                </a:solidFill>
              </a:rPr>
              <a:t>Probable cause- </a:t>
            </a:r>
            <a:r>
              <a:rPr lang="en-US" sz="2400" dirty="0"/>
              <a:t>sufficient reason based upon known facts to believe a crime has been committed or that certain property is connected with a crime. Probable cause </a:t>
            </a:r>
            <a:r>
              <a:rPr lang="en-US" sz="2400" b="1" dirty="0">
                <a:solidFill>
                  <a:srgbClr val="FF0000"/>
                </a:solidFill>
              </a:rPr>
              <a:t>must exist </a:t>
            </a:r>
            <a:r>
              <a:rPr lang="en-US" sz="2400" dirty="0"/>
              <a:t>for a law enforcement officer to make an arrest without a warrant, search without a warrant, or seize property in the belief the items were evidence of a crime.</a:t>
            </a:r>
          </a:p>
        </p:txBody>
      </p:sp>
      <p:sp>
        <p:nvSpPr>
          <p:cNvPr id="7" name="Content Placeholder 2">
            <a:extLst>
              <a:ext uri="{FF2B5EF4-FFF2-40B4-BE49-F238E27FC236}">
                <a16:creationId xmlns:a16="http://schemas.microsoft.com/office/drawing/2014/main" id="{34DD909D-465A-4952-98DF-2246D2175D6A}"/>
              </a:ext>
            </a:extLst>
          </p:cNvPr>
          <p:cNvSpPr>
            <a:spLocks noGrp="1"/>
          </p:cNvSpPr>
          <p:nvPr>
            <p:ph idx="1"/>
          </p:nvPr>
        </p:nvSpPr>
        <p:spPr>
          <a:xfrm>
            <a:off x="22150" y="860347"/>
            <a:ext cx="7488936" cy="2322093"/>
          </a:xfrm>
        </p:spPr>
        <p:txBody>
          <a:bodyPr>
            <a:normAutofit fontScale="85000" lnSpcReduction="10000"/>
          </a:bodyPr>
          <a:lstStyle/>
          <a:p>
            <a:pPr marL="0" indent="0">
              <a:buNone/>
            </a:pPr>
            <a:r>
              <a:rPr lang="en-US" b="1" i="1" dirty="0">
                <a:solidFill>
                  <a:srgbClr val="000000"/>
                </a:solidFill>
                <a:effectLst/>
              </a:rPr>
              <a:t>“The right of the people to be secure in their persons, houses, papers, and effects, </a:t>
            </a:r>
            <a:r>
              <a:rPr lang="en-US" b="1" i="1" dirty="0">
                <a:solidFill>
                  <a:srgbClr val="FF0000"/>
                </a:solidFill>
                <a:effectLst/>
              </a:rPr>
              <a:t>against unreasonable searches</a:t>
            </a:r>
            <a:r>
              <a:rPr lang="en-US" b="1" i="1" dirty="0">
                <a:solidFill>
                  <a:srgbClr val="000000"/>
                </a:solidFill>
                <a:effectLst/>
              </a:rPr>
              <a:t> and </a:t>
            </a:r>
            <a:r>
              <a:rPr lang="en-US" b="1" i="1" dirty="0">
                <a:solidFill>
                  <a:srgbClr val="FF0000"/>
                </a:solidFill>
                <a:effectLst/>
              </a:rPr>
              <a:t>seizures</a:t>
            </a:r>
            <a:r>
              <a:rPr lang="en-US" b="1" i="1" dirty="0">
                <a:solidFill>
                  <a:srgbClr val="000000"/>
                </a:solidFill>
                <a:effectLst/>
              </a:rPr>
              <a:t>, shall not be violated, and no Warrants shall issue, but upon </a:t>
            </a:r>
            <a:r>
              <a:rPr lang="en-US" b="1" i="1" dirty="0">
                <a:solidFill>
                  <a:srgbClr val="FF0000"/>
                </a:solidFill>
                <a:effectLst/>
              </a:rPr>
              <a:t>probable cause</a:t>
            </a:r>
            <a:r>
              <a:rPr lang="en-US" b="1" i="1" dirty="0">
                <a:solidFill>
                  <a:srgbClr val="000000"/>
                </a:solidFill>
                <a:effectLst/>
              </a:rPr>
              <a:t>, supported by oath or affirmation, and particularly </a:t>
            </a:r>
            <a:r>
              <a:rPr lang="en-US" b="1" i="1" dirty="0">
                <a:solidFill>
                  <a:srgbClr val="FF0000"/>
                </a:solidFill>
                <a:effectLst/>
              </a:rPr>
              <a:t>describing</a:t>
            </a:r>
            <a:r>
              <a:rPr lang="en-US" b="1" i="1" dirty="0">
                <a:solidFill>
                  <a:srgbClr val="000000"/>
                </a:solidFill>
                <a:effectLst/>
              </a:rPr>
              <a:t> the </a:t>
            </a:r>
            <a:r>
              <a:rPr lang="en-US" b="1" i="1" dirty="0">
                <a:solidFill>
                  <a:srgbClr val="FF0000"/>
                </a:solidFill>
                <a:effectLst/>
              </a:rPr>
              <a:t>place</a:t>
            </a:r>
            <a:r>
              <a:rPr lang="en-US" b="1" i="1" dirty="0">
                <a:solidFill>
                  <a:srgbClr val="000000"/>
                </a:solidFill>
                <a:effectLst/>
              </a:rPr>
              <a:t> to </a:t>
            </a:r>
            <a:r>
              <a:rPr lang="en-US" b="1" i="1" dirty="0">
                <a:solidFill>
                  <a:srgbClr val="FF0000"/>
                </a:solidFill>
                <a:effectLst/>
              </a:rPr>
              <a:t>be searched</a:t>
            </a:r>
            <a:r>
              <a:rPr lang="en-US" b="1" i="1" dirty="0">
                <a:solidFill>
                  <a:srgbClr val="000000"/>
                </a:solidFill>
                <a:effectLst/>
              </a:rPr>
              <a:t>, and the </a:t>
            </a:r>
            <a:r>
              <a:rPr lang="en-US" b="1" i="1" dirty="0">
                <a:solidFill>
                  <a:srgbClr val="FF0000"/>
                </a:solidFill>
                <a:effectLst/>
              </a:rPr>
              <a:t>persons</a:t>
            </a:r>
            <a:r>
              <a:rPr lang="en-US" b="1" i="1" dirty="0">
                <a:solidFill>
                  <a:srgbClr val="000000"/>
                </a:solidFill>
                <a:effectLst/>
              </a:rPr>
              <a:t> or </a:t>
            </a:r>
            <a:r>
              <a:rPr lang="en-US" b="1" i="1" dirty="0">
                <a:solidFill>
                  <a:srgbClr val="FF0000"/>
                </a:solidFill>
                <a:effectLst/>
              </a:rPr>
              <a:t>things</a:t>
            </a:r>
            <a:r>
              <a:rPr lang="en-US" b="1" i="1" dirty="0">
                <a:solidFill>
                  <a:srgbClr val="000000"/>
                </a:solidFill>
                <a:effectLst/>
              </a:rPr>
              <a:t> to be </a:t>
            </a:r>
            <a:r>
              <a:rPr lang="en-US" b="1" i="1" dirty="0">
                <a:solidFill>
                  <a:srgbClr val="FF0000"/>
                </a:solidFill>
                <a:effectLst/>
              </a:rPr>
              <a:t>seized</a:t>
            </a:r>
            <a:r>
              <a:rPr lang="en-US" b="1" i="1" dirty="0">
                <a:solidFill>
                  <a:srgbClr val="000000"/>
                </a:solidFill>
                <a:effectLst/>
              </a:rPr>
              <a:t>.”  -4</a:t>
            </a:r>
            <a:r>
              <a:rPr lang="en-US" b="1" i="1" baseline="30000" dirty="0">
                <a:solidFill>
                  <a:srgbClr val="000000"/>
                </a:solidFill>
                <a:effectLst/>
              </a:rPr>
              <a:t>th</a:t>
            </a:r>
            <a:r>
              <a:rPr lang="en-US" b="1" i="1" dirty="0">
                <a:solidFill>
                  <a:srgbClr val="000000"/>
                </a:solidFill>
                <a:effectLst/>
              </a:rPr>
              <a:t> amendment US Constitution</a:t>
            </a:r>
            <a:endParaRPr lang="en-US" b="1" i="1" dirty="0"/>
          </a:p>
        </p:txBody>
      </p:sp>
      <p:sp>
        <p:nvSpPr>
          <p:cNvPr id="8" name="TextBox 7">
            <a:extLst>
              <a:ext uri="{FF2B5EF4-FFF2-40B4-BE49-F238E27FC236}">
                <a16:creationId xmlns:a16="http://schemas.microsoft.com/office/drawing/2014/main" id="{EF7EA2ED-5C7B-0B23-6733-E55165736127}"/>
              </a:ext>
            </a:extLst>
          </p:cNvPr>
          <p:cNvSpPr txBox="1"/>
          <p:nvPr/>
        </p:nvSpPr>
        <p:spPr>
          <a:xfrm>
            <a:off x="22150" y="5878988"/>
            <a:ext cx="6143104" cy="369332"/>
          </a:xfrm>
          <a:prstGeom prst="rect">
            <a:avLst/>
          </a:prstGeom>
          <a:noFill/>
        </p:spPr>
        <p:txBody>
          <a:bodyPr wrap="square">
            <a:spAutoFit/>
          </a:bodyPr>
          <a:lstStyle/>
          <a:p>
            <a:r>
              <a:rPr lang="en-US" sz="1800" u="sng" dirty="0">
                <a:solidFill>
                  <a:srgbClr val="0563C1"/>
                </a:solidFill>
                <a:effectLst/>
                <a:latin typeface="Garamond" panose="02020404030301010803" pitchFamily="18" charset="0"/>
                <a:ea typeface="Calibri" panose="020F0502020204030204" pitchFamily="34" charset="0"/>
                <a:cs typeface="Times New Roman" panose="02020603050405020304" pitchFamily="18" charset="0"/>
                <a:hlinkClick r:id="rId3"/>
              </a:rPr>
              <a:t>https://www.law.cornell.edu/wex/probable_cause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5813" y="403941"/>
            <a:ext cx="12166187" cy="645405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11778" y="-39770"/>
            <a:ext cx="12171078" cy="443711"/>
          </a:xfrm>
          <a:prstGeom prst="rect">
            <a:avLst/>
          </a:prstGeom>
          <a:solidFill>
            <a:schemeClr val="tx2">
              <a:lumMod val="20000"/>
              <a:lumOff val="80000"/>
            </a:schemeClr>
          </a:solidFill>
        </p:spPr>
        <p:txBody>
          <a:bodyPr vert="horz" wrap="square" lIns="0" tIns="12700" rIns="0" bIns="0" rtlCol="0">
            <a:spAutoFit/>
          </a:bodyPr>
          <a:lstStyle/>
          <a:p>
            <a:pPr marL="12700" algn="ctr">
              <a:lnSpc>
                <a:spcPct val="100000"/>
              </a:lnSpc>
              <a:spcBef>
                <a:spcPts val="100"/>
              </a:spcBef>
            </a:pPr>
            <a:r>
              <a:rPr sz="2800" dirty="0"/>
              <a:t>FOURTH AMENDMENT RIGHTS</a:t>
            </a:r>
          </a:p>
        </p:txBody>
      </p:sp>
      <p:sp>
        <p:nvSpPr>
          <p:cNvPr id="9" name="object 9"/>
          <p:cNvSpPr/>
          <p:nvPr/>
        </p:nvSpPr>
        <p:spPr>
          <a:xfrm>
            <a:off x="0" y="365654"/>
            <a:ext cx="6359236" cy="6500525"/>
          </a:xfrm>
          <a:custGeom>
            <a:avLst/>
            <a:gdLst/>
            <a:ahLst/>
            <a:cxnLst/>
            <a:rect l="l" t="t" r="r" b="b"/>
            <a:pathLst>
              <a:path w="6315710" h="6282055">
                <a:moveTo>
                  <a:pt x="6315456" y="0"/>
                </a:moveTo>
                <a:lnTo>
                  <a:pt x="0" y="0"/>
                </a:lnTo>
                <a:lnTo>
                  <a:pt x="0" y="6281928"/>
                </a:lnTo>
                <a:lnTo>
                  <a:pt x="6315456" y="6281928"/>
                </a:lnTo>
                <a:lnTo>
                  <a:pt x="6315456" y="0"/>
                </a:lnTo>
                <a:close/>
              </a:path>
            </a:pathLst>
          </a:custGeom>
          <a:solidFill>
            <a:srgbClr val="BEBEBE">
              <a:alpha val="8313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44094" y="503844"/>
            <a:ext cx="12103812" cy="764312"/>
          </a:xfrm>
          <a:prstGeom prst="rect">
            <a:avLst/>
          </a:prstGeom>
        </p:spPr>
        <p:txBody>
          <a:bodyPr vert="horz" wrap="square" lIns="0" tIns="12700" rIns="0" bIns="0" rtlCol="0">
            <a:spAutoFit/>
          </a:bodyPr>
          <a:lstStyle/>
          <a:p>
            <a:pPr marL="12700" marR="5080" lvl="0" algn="l" defTabSz="914400" rtl="0" eaLnBrk="1" fontAlgn="auto" latinLnBrk="0" hangingPunct="1">
              <a:lnSpc>
                <a:spcPct val="100000"/>
              </a:lnSpc>
              <a:spcBef>
                <a:spcPts val="100"/>
              </a:spcBef>
              <a:spcAft>
                <a:spcPts val="0"/>
              </a:spcAft>
              <a:buClrTx/>
              <a:buSzTx/>
              <a:tabLst>
                <a:tab pos="354965" algn="l"/>
                <a:tab pos="355600" algn="l"/>
                <a:tab pos="6328410" algn="l"/>
                <a:tab pos="6671309" algn="l"/>
              </a:tabLst>
              <a:defRPr/>
            </a:pPr>
            <a:r>
              <a:rPr kumimoji="0" sz="2400" b="1" i="0" u="none" strike="noStrike" kern="1200" cap="none" spc="0" normalizeH="0" baseline="0" noProof="0" dirty="0">
                <a:ln>
                  <a:noFill/>
                </a:ln>
                <a:solidFill>
                  <a:prstClr val="black"/>
                </a:solidFill>
                <a:effectLst/>
                <a:uLnTx/>
                <a:uFillTx/>
                <a:latin typeface="+mj-lt"/>
                <a:ea typeface="+mn-ea"/>
                <a:cs typeface="DejaVu Sans"/>
              </a:rPr>
              <a:t>The  Constitution forbids only "</a:t>
            </a:r>
            <a:r>
              <a:rPr kumimoji="0" sz="2400" b="1" i="1" u="none" strike="noStrike" kern="1200" cap="none" spc="0" normalizeH="0" baseline="0" noProof="0" dirty="0">
                <a:ln>
                  <a:noFill/>
                </a:ln>
                <a:solidFill>
                  <a:prstClr val="black"/>
                </a:solidFill>
                <a:effectLst/>
                <a:uLnTx/>
                <a:uFillTx/>
                <a:latin typeface="+mj-lt"/>
                <a:ea typeface="+mn-ea"/>
                <a:cs typeface="DejaVu Sans"/>
              </a:rPr>
              <a:t>unreasonable</a:t>
            </a:r>
            <a:r>
              <a:rPr kumimoji="0" lang="en-US" sz="2400" b="1" i="0" u="none" strike="noStrike" kern="1200" cap="none" spc="0" normalizeH="0" baseline="0" noProof="0" dirty="0">
                <a:ln>
                  <a:noFill/>
                </a:ln>
                <a:solidFill>
                  <a:prstClr val="black"/>
                </a:solidFill>
                <a:effectLst/>
                <a:uLnTx/>
                <a:uFillTx/>
                <a:latin typeface="+mj-lt"/>
                <a:ea typeface="+mn-ea"/>
                <a:cs typeface="DejaVu Sans"/>
              </a:rPr>
              <a:t>"</a:t>
            </a:r>
          </a:p>
          <a:p>
            <a:pPr marL="12700" marR="5080" lvl="0" algn="l" defTabSz="914400" rtl="0" eaLnBrk="1" fontAlgn="auto" latinLnBrk="0" hangingPunct="1">
              <a:lnSpc>
                <a:spcPct val="100000"/>
              </a:lnSpc>
              <a:spcBef>
                <a:spcPts val="100"/>
              </a:spcBef>
              <a:spcAft>
                <a:spcPts val="0"/>
              </a:spcAft>
              <a:buClrTx/>
              <a:buSzTx/>
              <a:tabLst>
                <a:tab pos="354965" algn="l"/>
                <a:tab pos="355600" algn="l"/>
                <a:tab pos="6328410" algn="l"/>
                <a:tab pos="6671309" algn="l"/>
              </a:tabLst>
              <a:defRPr/>
            </a:pPr>
            <a:r>
              <a:rPr kumimoji="0" sz="2400" b="1" i="0" u="none" strike="noStrike" kern="1200" cap="none" spc="0" normalizeH="0" baseline="0" noProof="0" dirty="0">
                <a:ln>
                  <a:noFill/>
                </a:ln>
                <a:solidFill>
                  <a:prstClr val="black"/>
                </a:solidFill>
                <a:effectLst/>
                <a:uLnTx/>
                <a:uFillTx/>
                <a:latin typeface="+mj-lt"/>
                <a:ea typeface="+mn-ea"/>
                <a:cs typeface="DejaVu Sans"/>
              </a:rPr>
              <a:t>searches and seizures</a:t>
            </a:r>
            <a:endParaRPr kumimoji="0" sz="2400" b="0" i="0" u="none" strike="noStrike" kern="1200" cap="none" spc="0" normalizeH="0" baseline="0" noProof="0" dirty="0">
              <a:ln>
                <a:noFill/>
              </a:ln>
              <a:solidFill>
                <a:prstClr val="black"/>
              </a:solidFill>
              <a:effectLst/>
              <a:uLnTx/>
              <a:uFillTx/>
              <a:latin typeface="+mj-lt"/>
              <a:ea typeface="+mn-ea"/>
              <a:cs typeface="DejaVu Sans"/>
            </a:endParaRPr>
          </a:p>
        </p:txBody>
      </p:sp>
      <p:sp>
        <p:nvSpPr>
          <p:cNvPr id="11" name="object 11"/>
          <p:cNvSpPr txBox="1"/>
          <p:nvPr/>
        </p:nvSpPr>
        <p:spPr>
          <a:xfrm>
            <a:off x="19514" y="1527345"/>
            <a:ext cx="6019800" cy="2446824"/>
          </a:xfrm>
          <a:prstGeom prst="rect">
            <a:avLst/>
          </a:prstGeom>
        </p:spPr>
        <p:txBody>
          <a:bodyPr vert="horz" wrap="square" lIns="0" tIns="12700" rIns="0" bIns="0" rtlCol="0">
            <a:spAutoFit/>
          </a:bodyPr>
          <a:lstStyle/>
          <a:p>
            <a:pPr marL="355600" marR="254000" indent="-342900">
              <a:spcBef>
                <a:spcPts val="100"/>
              </a:spcBef>
              <a:buFont typeface="DejaVu Sans"/>
              <a:buChar char="•"/>
              <a:tabLst>
                <a:tab pos="354965" algn="l"/>
                <a:tab pos="355600" algn="l"/>
              </a:tabLst>
              <a:defRPr/>
            </a:pPr>
            <a:r>
              <a:rPr kumimoji="0" sz="2200" b="1" i="0" u="none" strike="noStrike" kern="1200" cap="none" spc="0" normalizeH="0" baseline="0" noProof="0" dirty="0">
                <a:ln>
                  <a:noFill/>
                </a:ln>
                <a:solidFill>
                  <a:prstClr val="black"/>
                </a:solidFill>
                <a:effectLst/>
                <a:uLnTx/>
                <a:uFillTx/>
                <a:latin typeface="+mj-lt"/>
                <a:ea typeface="+mn-ea"/>
                <a:cs typeface="DejaVu Sans"/>
              </a:rPr>
              <a:t>A police search without consent is  constitutionally unreasonable unless it has  been authorized by a valid search warrant</a:t>
            </a:r>
            <a:r>
              <a:rPr kumimoji="0" lang="en-US" sz="2200" b="1" i="0" u="none" strike="noStrike" kern="1200" cap="none" spc="0" normalizeH="0" baseline="0" noProof="0" dirty="0">
                <a:ln>
                  <a:noFill/>
                </a:ln>
                <a:solidFill>
                  <a:prstClr val="black"/>
                </a:solidFill>
                <a:effectLst/>
                <a:uLnTx/>
                <a:uFillTx/>
                <a:latin typeface="+mj-lt"/>
                <a:ea typeface="+mn-ea"/>
                <a:cs typeface="DejaVu Sans"/>
              </a:rPr>
              <a:t>.</a:t>
            </a:r>
            <a:r>
              <a:rPr lang="en-US" sz="2200" b="1" dirty="0">
                <a:effectLst/>
                <a:latin typeface="+mj-lt"/>
                <a:ea typeface="Calibri" panose="020F0502020204030204" pitchFamily="34" charset="0"/>
                <a:cs typeface="Times New Roman" panose="02020603050405020304" pitchFamily="18" charset="0"/>
              </a:rPr>
              <a:t>.  There are exemptions as in </a:t>
            </a:r>
            <a:r>
              <a:rPr lang="en-US" sz="2200" b="1" i="1" dirty="0">
                <a:effectLst/>
                <a:latin typeface="+mj-lt"/>
                <a:ea typeface="Calibri" panose="020F0502020204030204" pitchFamily="34" charset="0"/>
                <a:cs typeface="Times New Roman" panose="02020603050405020304" pitchFamily="18" charset="0"/>
              </a:rPr>
              <a:t>exigent circumstances</a:t>
            </a:r>
            <a:r>
              <a:rPr lang="en-US" sz="2200" b="1" dirty="0">
                <a:effectLst/>
                <a:latin typeface="+mj-lt"/>
                <a:ea typeface="Calibri" panose="020F0502020204030204" pitchFamily="34" charset="0"/>
                <a:cs typeface="Times New Roman" panose="02020603050405020304" pitchFamily="18" charset="0"/>
              </a:rPr>
              <a:t>.</a:t>
            </a:r>
          </a:p>
          <a:p>
            <a:pPr marL="756285" marR="5080" lvl="0" indent="-287020" algn="l" defTabSz="914400" rtl="0" eaLnBrk="1" fontAlgn="auto" latinLnBrk="0" hangingPunct="1">
              <a:lnSpc>
                <a:spcPct val="100000"/>
              </a:lnSpc>
              <a:spcBef>
                <a:spcPts val="509"/>
              </a:spcBef>
              <a:spcAft>
                <a:spcPts val="0"/>
              </a:spcAft>
              <a:buClrTx/>
              <a:buSzTx/>
              <a:buFontTx/>
              <a:buNone/>
              <a:tabLst>
                <a:tab pos="756285" algn="l"/>
              </a:tabLst>
              <a:defRPr/>
            </a:pPr>
            <a:r>
              <a:rPr kumimoji="0" sz="2200" b="1" i="0" u="none" strike="noStrike" kern="1200" cap="none" spc="0" normalizeH="0" baseline="0" noProof="0" dirty="0">
                <a:ln>
                  <a:noFill/>
                </a:ln>
                <a:solidFill>
                  <a:prstClr val="black"/>
                </a:solidFill>
                <a:effectLst/>
                <a:uLnTx/>
                <a:uFillTx/>
                <a:latin typeface="+mj-lt"/>
                <a:ea typeface="+mn-ea"/>
                <a:cs typeface="DejaVu Sans"/>
              </a:rPr>
              <a:t>–	Ex: police use of sobriety checkpoints in enforcing drunk driving laws</a:t>
            </a:r>
          </a:p>
        </p:txBody>
      </p:sp>
      <p:sp>
        <p:nvSpPr>
          <p:cNvPr id="13" name="object 13"/>
          <p:cNvSpPr txBox="1"/>
          <p:nvPr/>
        </p:nvSpPr>
        <p:spPr>
          <a:xfrm>
            <a:off x="70986" y="4233358"/>
            <a:ext cx="6217264" cy="1569019"/>
          </a:xfrm>
          <a:prstGeom prst="rect">
            <a:avLst/>
          </a:prstGeom>
        </p:spPr>
        <p:txBody>
          <a:bodyPr vert="horz" wrap="square" lIns="0" tIns="73025" rIns="0" bIns="0" rtlCol="0">
            <a:spAutoFit/>
          </a:bodyPr>
          <a:lstStyle/>
          <a:p>
            <a:pPr marL="12065">
              <a:spcBef>
                <a:spcPts val="575"/>
              </a:spcBef>
              <a:tabLst>
                <a:tab pos="299085" algn="l"/>
                <a:tab pos="299720" algn="l"/>
              </a:tabLst>
              <a:defRPr/>
            </a:pPr>
            <a:r>
              <a:rPr kumimoji="0" lang="en-US" sz="2200" b="1" i="0" u="none" strike="noStrike" kern="1200" cap="none" spc="0" normalizeH="0" baseline="0" noProof="0" dirty="0">
                <a:ln>
                  <a:noFill/>
                </a:ln>
                <a:solidFill>
                  <a:prstClr val="black"/>
                </a:solidFill>
                <a:effectLst/>
                <a:uLnTx/>
                <a:uFillTx/>
                <a:latin typeface="+mj-lt"/>
                <a:ea typeface="+mn-ea"/>
                <a:cs typeface="DejaVu Sans"/>
              </a:rPr>
              <a:t>The constitutional requirements of a specific search warrant</a:t>
            </a:r>
            <a:endParaRPr kumimoji="0" lang="en-US" sz="2200" b="0" i="0" u="none" strike="noStrike" kern="1200" cap="none" spc="0" normalizeH="0" baseline="0" noProof="0" dirty="0">
              <a:ln>
                <a:noFill/>
              </a:ln>
              <a:solidFill>
                <a:prstClr val="black"/>
              </a:solidFill>
              <a:effectLst/>
              <a:uLnTx/>
              <a:uFillTx/>
              <a:latin typeface="+mj-lt"/>
              <a:ea typeface="+mn-ea"/>
              <a:cs typeface="DejaVu Sans"/>
            </a:endParaRPr>
          </a:p>
          <a:p>
            <a:pPr marL="299085" marR="0" lvl="0" indent="-287020" algn="l" defTabSz="914400" rtl="0" eaLnBrk="1" fontAlgn="auto" latinLnBrk="0" hangingPunct="1">
              <a:lnSpc>
                <a:spcPct val="100000"/>
              </a:lnSpc>
              <a:spcBef>
                <a:spcPts val="575"/>
              </a:spcBef>
              <a:spcAft>
                <a:spcPts val="0"/>
              </a:spcAft>
              <a:buClrTx/>
              <a:buSzTx/>
              <a:buFont typeface="DejaVu Sans"/>
              <a:buChar char="–"/>
              <a:tabLst>
                <a:tab pos="299085" algn="l"/>
                <a:tab pos="299720" algn="l"/>
              </a:tabLst>
              <a:defRPr/>
            </a:pPr>
            <a:r>
              <a:rPr kumimoji="0" sz="2200" b="1" i="0" u="none" strike="noStrike" kern="1200" cap="none" spc="0" normalizeH="0" baseline="0" noProof="0" dirty="0">
                <a:ln>
                  <a:noFill/>
                </a:ln>
                <a:solidFill>
                  <a:prstClr val="black"/>
                </a:solidFill>
                <a:effectLst/>
                <a:uLnTx/>
                <a:uFillTx/>
                <a:latin typeface="+mj-lt"/>
                <a:ea typeface="+mn-ea"/>
                <a:cs typeface="DejaVu Sans"/>
              </a:rPr>
              <a:t>Must describe what places are to be searched</a:t>
            </a:r>
            <a:endParaRPr kumimoji="0" sz="2200" b="0" i="0" u="none" strike="noStrike" kern="1200" cap="none" spc="0" normalizeH="0" baseline="0" noProof="0" dirty="0">
              <a:ln>
                <a:noFill/>
              </a:ln>
              <a:solidFill>
                <a:prstClr val="black"/>
              </a:solidFill>
              <a:effectLst/>
              <a:uLnTx/>
              <a:uFillTx/>
              <a:latin typeface="+mj-lt"/>
              <a:ea typeface="+mn-ea"/>
              <a:cs typeface="DejaVu Sans"/>
            </a:endParaRPr>
          </a:p>
          <a:p>
            <a:pPr marL="299085" marR="0" lvl="0" indent="-287020" algn="l" defTabSz="914400" rtl="0" eaLnBrk="1" fontAlgn="auto" latinLnBrk="0" hangingPunct="1">
              <a:lnSpc>
                <a:spcPct val="100000"/>
              </a:lnSpc>
              <a:spcBef>
                <a:spcPts val="480"/>
              </a:spcBef>
              <a:spcAft>
                <a:spcPts val="0"/>
              </a:spcAft>
              <a:buClrTx/>
              <a:buSzTx/>
              <a:buFont typeface="DejaVu Sans"/>
              <a:buChar char="–"/>
              <a:tabLst>
                <a:tab pos="299085" algn="l"/>
                <a:tab pos="299720" algn="l"/>
              </a:tabLst>
              <a:defRPr/>
            </a:pPr>
            <a:r>
              <a:rPr kumimoji="0" sz="2200" b="1" i="0" u="none" strike="noStrike" kern="1200" cap="none" spc="0" normalizeH="0" baseline="0" noProof="0" dirty="0">
                <a:ln>
                  <a:noFill/>
                </a:ln>
                <a:solidFill>
                  <a:prstClr val="black"/>
                </a:solidFill>
                <a:effectLst/>
                <a:uLnTx/>
                <a:uFillTx/>
                <a:latin typeface="+mj-lt"/>
                <a:ea typeface="+mn-ea"/>
                <a:cs typeface="DejaVu Sans"/>
              </a:rPr>
              <a:t>Must describe what things are to be seized</a:t>
            </a:r>
            <a:endParaRPr kumimoji="0" sz="2200" b="0" i="0" u="none" strike="noStrike" kern="1200" cap="none" spc="0" normalizeH="0" baseline="0" noProof="0" dirty="0">
              <a:ln>
                <a:noFill/>
              </a:ln>
              <a:solidFill>
                <a:prstClr val="black"/>
              </a:solidFill>
              <a:effectLst/>
              <a:uLnTx/>
              <a:uFillTx/>
              <a:latin typeface="+mj-lt"/>
              <a:ea typeface="+mn-ea"/>
              <a:cs typeface="DejaVu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512" y="501982"/>
            <a:ext cx="12145200" cy="6326775"/>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16628" y="580294"/>
            <a:ext cx="6437376" cy="6277706"/>
          </a:xfrm>
          <a:custGeom>
            <a:avLst/>
            <a:gdLst/>
            <a:ahLst/>
            <a:cxnLst/>
            <a:rect l="l" t="t" r="r" b="b"/>
            <a:pathLst>
              <a:path w="5867400" h="5468620">
                <a:moveTo>
                  <a:pt x="0" y="5468112"/>
                </a:moveTo>
                <a:lnTo>
                  <a:pt x="5867400" y="5468112"/>
                </a:lnTo>
                <a:lnTo>
                  <a:pt x="5867400" y="0"/>
                </a:lnTo>
                <a:lnTo>
                  <a:pt x="0" y="0"/>
                </a:lnTo>
                <a:lnTo>
                  <a:pt x="0" y="5468112"/>
                </a:lnTo>
                <a:close/>
              </a:path>
            </a:pathLst>
          </a:custGeom>
          <a:solidFill>
            <a:srgbClr val="BEBEBE">
              <a:alpha val="81959"/>
            </a:srgbClr>
          </a:solidFill>
        </p:spPr>
        <p:txBody>
          <a:bodyPr wrap="square" lIns="0" tIns="0" rIns="0" bIns="0" rtlCol="0"/>
          <a:lstStyle/>
          <a:p>
            <a:endParaRPr>
              <a:solidFill>
                <a:prstClr val="black"/>
              </a:solidFill>
              <a:latin typeface="Calibri"/>
            </a:endParaRPr>
          </a:p>
        </p:txBody>
      </p:sp>
      <p:sp>
        <p:nvSpPr>
          <p:cNvPr id="5" name="object 5"/>
          <p:cNvSpPr txBox="1"/>
          <p:nvPr/>
        </p:nvSpPr>
        <p:spPr>
          <a:xfrm>
            <a:off x="247650" y="1082547"/>
            <a:ext cx="5604510" cy="4179990"/>
          </a:xfrm>
          <a:prstGeom prst="rect">
            <a:avLst/>
          </a:prstGeom>
        </p:spPr>
        <p:txBody>
          <a:bodyPr vert="horz" wrap="square" lIns="0" tIns="12065" rIns="0" bIns="0" rtlCol="0">
            <a:spAutoFit/>
          </a:bodyPr>
          <a:lstStyle/>
          <a:p>
            <a:pPr marL="355600" indent="-342900">
              <a:spcBef>
                <a:spcPts val="95"/>
              </a:spcBef>
              <a:buFont typeface="Calibri"/>
              <a:buChar char="•"/>
              <a:tabLst>
                <a:tab pos="354965" algn="l"/>
                <a:tab pos="355600" algn="l"/>
              </a:tabLst>
            </a:pPr>
            <a:r>
              <a:rPr sz="2500" b="1" spc="-10" dirty="0">
                <a:solidFill>
                  <a:prstClr val="black"/>
                </a:solidFill>
                <a:latin typeface="Calibri"/>
                <a:cs typeface="Calibri"/>
              </a:rPr>
              <a:t>The Exclusionary</a:t>
            </a:r>
            <a:r>
              <a:rPr sz="2500" b="1" spc="-5" dirty="0">
                <a:solidFill>
                  <a:prstClr val="black"/>
                </a:solidFill>
                <a:latin typeface="Calibri"/>
                <a:cs typeface="Calibri"/>
              </a:rPr>
              <a:t> Rule</a:t>
            </a:r>
            <a:endParaRPr sz="2500" dirty="0">
              <a:solidFill>
                <a:prstClr val="black"/>
              </a:solidFill>
              <a:latin typeface="Calibri"/>
              <a:cs typeface="Calibri"/>
            </a:endParaRPr>
          </a:p>
          <a:p>
            <a:pPr marL="756285" marR="5080" lvl="1" indent="-286385">
              <a:spcBef>
                <a:spcPts val="2115"/>
              </a:spcBef>
              <a:buFont typeface="Calibri"/>
              <a:buChar char="–"/>
              <a:tabLst>
                <a:tab pos="756285" algn="l"/>
                <a:tab pos="756920" algn="l"/>
              </a:tabLst>
            </a:pPr>
            <a:r>
              <a:rPr sz="2500" b="1" i="1" dirty="0">
                <a:solidFill>
                  <a:prstClr val="black"/>
                </a:solidFill>
                <a:latin typeface="Calibri"/>
                <a:cs typeface="Calibri"/>
              </a:rPr>
              <a:t>Mapp </a:t>
            </a:r>
            <a:r>
              <a:rPr sz="2500" b="1" i="1" spc="-5" dirty="0">
                <a:solidFill>
                  <a:prstClr val="black"/>
                </a:solidFill>
                <a:latin typeface="Calibri"/>
                <a:cs typeface="Calibri"/>
              </a:rPr>
              <a:t>v. Ohio (1961) </a:t>
            </a:r>
            <a:r>
              <a:rPr sz="2500" b="1" dirty="0">
                <a:solidFill>
                  <a:prstClr val="black"/>
                </a:solidFill>
                <a:latin typeface="Calibri"/>
                <a:cs typeface="Calibri"/>
              </a:rPr>
              <a:t>- </a:t>
            </a:r>
            <a:r>
              <a:rPr sz="2500" b="1" spc="-5" dirty="0">
                <a:solidFill>
                  <a:prstClr val="black"/>
                </a:solidFill>
                <a:latin typeface="Calibri"/>
                <a:cs typeface="Calibri"/>
              </a:rPr>
              <a:t>The Supreme  </a:t>
            </a:r>
            <a:r>
              <a:rPr sz="2500" b="1" dirty="0">
                <a:solidFill>
                  <a:prstClr val="black"/>
                </a:solidFill>
                <a:latin typeface="Calibri"/>
                <a:cs typeface="Calibri"/>
              </a:rPr>
              <a:t>Court </a:t>
            </a:r>
            <a:r>
              <a:rPr sz="2500" b="1" spc="-5" dirty="0">
                <a:solidFill>
                  <a:prstClr val="black"/>
                </a:solidFill>
                <a:latin typeface="Calibri"/>
                <a:cs typeface="Calibri"/>
              </a:rPr>
              <a:t>ruled that </a:t>
            </a:r>
            <a:r>
              <a:rPr sz="2500" b="1" dirty="0">
                <a:solidFill>
                  <a:prstClr val="black"/>
                </a:solidFill>
                <a:latin typeface="Calibri"/>
                <a:cs typeface="Calibri"/>
              </a:rPr>
              <a:t>evidence </a:t>
            </a:r>
            <a:r>
              <a:rPr sz="2500" b="1" spc="-5" dirty="0">
                <a:solidFill>
                  <a:prstClr val="black"/>
                </a:solidFill>
                <a:latin typeface="Calibri"/>
                <a:cs typeface="Calibri"/>
              </a:rPr>
              <a:t>obtained  unconstitutionally </a:t>
            </a:r>
            <a:r>
              <a:rPr sz="2500" b="1" dirty="0">
                <a:solidFill>
                  <a:prstClr val="black"/>
                </a:solidFill>
                <a:latin typeface="Calibri"/>
                <a:cs typeface="Calibri"/>
              </a:rPr>
              <a:t>cannot be used in  court against person </a:t>
            </a:r>
            <a:r>
              <a:rPr sz="2500" b="1" spc="-5" dirty="0">
                <a:solidFill>
                  <a:prstClr val="black"/>
                </a:solidFill>
                <a:latin typeface="Calibri"/>
                <a:cs typeface="Calibri"/>
              </a:rPr>
              <a:t>from whom </a:t>
            </a:r>
            <a:r>
              <a:rPr sz="2500" b="1" dirty="0">
                <a:solidFill>
                  <a:prstClr val="black"/>
                </a:solidFill>
                <a:latin typeface="Calibri"/>
                <a:cs typeface="Calibri"/>
              </a:rPr>
              <a:t>it  </a:t>
            </a:r>
            <a:r>
              <a:rPr sz="2500" b="1" spc="-5" dirty="0">
                <a:solidFill>
                  <a:prstClr val="black"/>
                </a:solidFill>
                <a:latin typeface="Calibri"/>
                <a:cs typeface="Calibri"/>
              </a:rPr>
              <a:t>was seized</a:t>
            </a:r>
            <a:r>
              <a:rPr lang="en-US" sz="2500" b="1" spc="-5" dirty="0">
                <a:solidFill>
                  <a:prstClr val="black"/>
                </a:solidFill>
                <a:latin typeface="Calibri"/>
                <a:cs typeface="Calibri"/>
              </a:rPr>
              <a:t>.  </a:t>
            </a:r>
            <a:r>
              <a:rPr lang="en-US" sz="2500" b="1" spc="-5" dirty="0">
                <a:solidFill>
                  <a:srgbClr val="7030A0"/>
                </a:solidFill>
                <a:latin typeface="Calibri"/>
                <a:cs typeface="Calibri"/>
              </a:rPr>
              <a:t>EXCLUSIONARY RULE</a:t>
            </a:r>
            <a:endParaRPr sz="2500" dirty="0">
              <a:solidFill>
                <a:srgbClr val="7030A0"/>
              </a:solidFill>
              <a:latin typeface="Calibri"/>
              <a:cs typeface="Calibri"/>
            </a:endParaRPr>
          </a:p>
          <a:p>
            <a:pPr marL="756285" marR="372745" lvl="1" indent="-286385">
              <a:spcBef>
                <a:spcPts val="1735"/>
              </a:spcBef>
              <a:buFont typeface="Calibri"/>
              <a:buChar char="–"/>
              <a:tabLst>
                <a:tab pos="756285" algn="l"/>
                <a:tab pos="756920" algn="l"/>
              </a:tabLst>
            </a:pPr>
            <a:r>
              <a:rPr sz="2500" b="1" dirty="0">
                <a:solidFill>
                  <a:prstClr val="black"/>
                </a:solidFill>
                <a:latin typeface="Calibri"/>
                <a:cs typeface="Calibri"/>
              </a:rPr>
              <a:t>Adopted mainly to prevent</a:t>
            </a:r>
            <a:r>
              <a:rPr sz="2500" b="1" spc="-105" dirty="0">
                <a:solidFill>
                  <a:prstClr val="black"/>
                </a:solidFill>
                <a:latin typeface="Calibri"/>
                <a:cs typeface="Calibri"/>
              </a:rPr>
              <a:t> </a:t>
            </a:r>
            <a:r>
              <a:rPr sz="2500" b="1" dirty="0">
                <a:solidFill>
                  <a:prstClr val="black"/>
                </a:solidFill>
                <a:latin typeface="Calibri"/>
                <a:cs typeface="Calibri"/>
              </a:rPr>
              <a:t>police  </a:t>
            </a:r>
            <a:r>
              <a:rPr sz="2500" b="1" spc="-5" dirty="0">
                <a:solidFill>
                  <a:prstClr val="black"/>
                </a:solidFill>
                <a:latin typeface="Calibri"/>
                <a:cs typeface="Calibri"/>
              </a:rPr>
              <a:t>misconduct</a:t>
            </a:r>
            <a:endParaRPr lang="en-US" sz="2500" b="1" spc="-5" dirty="0">
              <a:solidFill>
                <a:prstClr val="black"/>
              </a:solidFill>
              <a:latin typeface="Calibri"/>
              <a:cs typeface="Calibri"/>
            </a:endParaRPr>
          </a:p>
          <a:p>
            <a:pPr marL="756285" marR="372745" lvl="1" indent="-286385">
              <a:spcBef>
                <a:spcPts val="1735"/>
              </a:spcBef>
              <a:buFont typeface="Calibri"/>
              <a:buChar char="–"/>
              <a:tabLst>
                <a:tab pos="756285" algn="l"/>
                <a:tab pos="756920" algn="l"/>
              </a:tabLst>
            </a:pPr>
            <a:endParaRPr sz="2500" dirty="0">
              <a:solidFill>
                <a:prstClr val="black"/>
              </a:solidFill>
              <a:latin typeface="Calibri"/>
              <a:cs typeface="Calibri"/>
            </a:endParaRPr>
          </a:p>
        </p:txBody>
      </p:sp>
      <p:sp>
        <p:nvSpPr>
          <p:cNvPr id="6" name="object 6"/>
          <p:cNvSpPr txBox="1"/>
          <p:nvPr/>
        </p:nvSpPr>
        <p:spPr>
          <a:xfrm>
            <a:off x="46800" y="4609259"/>
            <a:ext cx="5060315" cy="2221121"/>
          </a:xfrm>
          <a:prstGeom prst="rect">
            <a:avLst/>
          </a:prstGeom>
        </p:spPr>
        <p:txBody>
          <a:bodyPr vert="horz" wrap="square" lIns="0" tIns="93980" rIns="0" bIns="0" rtlCol="0">
            <a:spAutoFit/>
          </a:bodyPr>
          <a:lstStyle/>
          <a:p>
            <a:pPr marL="299085" indent="-286385">
              <a:spcBef>
                <a:spcPts val="740"/>
              </a:spcBef>
              <a:buFont typeface="Calibri"/>
              <a:buChar char="–"/>
              <a:tabLst>
                <a:tab pos="299085" algn="l"/>
                <a:tab pos="299720" algn="l"/>
              </a:tabLst>
            </a:pPr>
            <a:r>
              <a:rPr sz="2400" b="1" dirty="0">
                <a:solidFill>
                  <a:prstClr val="black"/>
                </a:solidFill>
                <a:latin typeface="Calibri"/>
                <a:cs typeface="Calibri"/>
              </a:rPr>
              <a:t>Not used</a:t>
            </a:r>
            <a:r>
              <a:rPr sz="2400" b="1" spc="-20" dirty="0">
                <a:solidFill>
                  <a:prstClr val="black"/>
                </a:solidFill>
                <a:latin typeface="Calibri"/>
                <a:cs typeface="Calibri"/>
              </a:rPr>
              <a:t> </a:t>
            </a:r>
            <a:r>
              <a:rPr sz="2400" b="1" dirty="0">
                <a:solidFill>
                  <a:prstClr val="black"/>
                </a:solidFill>
                <a:latin typeface="Calibri"/>
                <a:cs typeface="Calibri"/>
              </a:rPr>
              <a:t>if:</a:t>
            </a:r>
            <a:endParaRPr sz="2400" dirty="0">
              <a:solidFill>
                <a:prstClr val="black"/>
              </a:solidFill>
              <a:latin typeface="Calibri"/>
              <a:cs typeface="Calibri"/>
            </a:endParaRPr>
          </a:p>
          <a:p>
            <a:pPr marL="698500" lvl="1" indent="-228600">
              <a:lnSpc>
                <a:spcPts val="2385"/>
              </a:lnSpc>
              <a:spcBef>
                <a:spcPts val="545"/>
              </a:spcBef>
              <a:buFont typeface="Calibri"/>
              <a:buChar char="•"/>
              <a:tabLst>
                <a:tab pos="699135" algn="l"/>
              </a:tabLst>
            </a:pPr>
            <a:r>
              <a:rPr sz="2000" b="1" spc="-5" dirty="0">
                <a:solidFill>
                  <a:prstClr val="black"/>
                </a:solidFill>
                <a:latin typeface="Calibri"/>
                <a:cs typeface="Calibri"/>
              </a:rPr>
              <a:t>There </a:t>
            </a:r>
            <a:r>
              <a:rPr sz="2000" b="1" dirty="0">
                <a:solidFill>
                  <a:prstClr val="black"/>
                </a:solidFill>
                <a:latin typeface="Calibri"/>
                <a:cs typeface="Calibri"/>
              </a:rPr>
              <a:t>would be </a:t>
            </a:r>
            <a:r>
              <a:rPr sz="2000" b="1" dirty="0">
                <a:solidFill>
                  <a:prstClr val="black"/>
                </a:solidFill>
                <a:latin typeface="MS PGothic"/>
                <a:cs typeface="MS PGothic"/>
              </a:rPr>
              <a:t>“</a:t>
            </a:r>
            <a:r>
              <a:rPr sz="2000" b="1" dirty="0">
                <a:solidFill>
                  <a:prstClr val="black"/>
                </a:solidFill>
                <a:latin typeface="Calibri"/>
                <a:cs typeface="Calibri"/>
              </a:rPr>
              <a:t>inevitable </a:t>
            </a:r>
            <a:r>
              <a:rPr sz="2000" b="1" spc="-5" dirty="0">
                <a:solidFill>
                  <a:prstClr val="black"/>
                </a:solidFill>
                <a:latin typeface="Calibri"/>
                <a:cs typeface="Calibri"/>
              </a:rPr>
              <a:t>discovery</a:t>
            </a:r>
            <a:r>
              <a:rPr sz="2000" b="1" spc="-5" dirty="0">
                <a:solidFill>
                  <a:prstClr val="black"/>
                </a:solidFill>
                <a:latin typeface="MS PGothic"/>
                <a:cs typeface="MS PGothic"/>
              </a:rPr>
              <a:t>”</a:t>
            </a:r>
            <a:r>
              <a:rPr sz="2000" b="1" spc="-225" dirty="0">
                <a:solidFill>
                  <a:prstClr val="black"/>
                </a:solidFill>
                <a:latin typeface="MS PGothic"/>
                <a:cs typeface="MS PGothic"/>
              </a:rPr>
              <a:t> </a:t>
            </a:r>
            <a:r>
              <a:rPr sz="2000" b="1" dirty="0">
                <a:solidFill>
                  <a:prstClr val="black"/>
                </a:solidFill>
                <a:latin typeface="Calibri"/>
                <a:cs typeface="Calibri"/>
              </a:rPr>
              <a:t>of</a:t>
            </a:r>
            <a:endParaRPr sz="2000" dirty="0">
              <a:solidFill>
                <a:prstClr val="black"/>
              </a:solidFill>
              <a:latin typeface="Calibri"/>
              <a:cs typeface="Calibri"/>
            </a:endParaRPr>
          </a:p>
          <a:p>
            <a:pPr marL="698500">
              <a:lnSpc>
                <a:spcPts val="2385"/>
              </a:lnSpc>
            </a:pPr>
            <a:r>
              <a:rPr sz="2000" b="1" dirty="0">
                <a:solidFill>
                  <a:prstClr val="black"/>
                </a:solidFill>
                <a:latin typeface="Calibri"/>
                <a:cs typeface="Calibri"/>
              </a:rPr>
              <a:t>the </a:t>
            </a:r>
            <a:r>
              <a:rPr sz="2000" b="1" spc="-5" dirty="0">
                <a:solidFill>
                  <a:prstClr val="black"/>
                </a:solidFill>
                <a:latin typeface="Calibri"/>
                <a:cs typeface="Calibri"/>
              </a:rPr>
              <a:t>evidence </a:t>
            </a:r>
            <a:r>
              <a:rPr sz="2000" b="1" i="1" dirty="0">
                <a:solidFill>
                  <a:prstClr val="black"/>
                </a:solidFill>
                <a:latin typeface="Calibri"/>
                <a:cs typeface="Calibri"/>
              </a:rPr>
              <a:t>(Nix </a:t>
            </a:r>
            <a:r>
              <a:rPr sz="2000" b="1" i="1" spc="-5" dirty="0">
                <a:solidFill>
                  <a:prstClr val="black"/>
                </a:solidFill>
                <a:latin typeface="Calibri"/>
                <a:cs typeface="Calibri"/>
              </a:rPr>
              <a:t>v.</a:t>
            </a:r>
            <a:r>
              <a:rPr sz="2000" b="1" i="1" spc="-15" dirty="0">
                <a:solidFill>
                  <a:prstClr val="black"/>
                </a:solidFill>
                <a:latin typeface="Calibri"/>
                <a:cs typeface="Calibri"/>
              </a:rPr>
              <a:t> </a:t>
            </a:r>
            <a:r>
              <a:rPr sz="2000" b="1" i="1" dirty="0">
                <a:solidFill>
                  <a:prstClr val="black"/>
                </a:solidFill>
                <a:latin typeface="Calibri"/>
                <a:cs typeface="Calibri"/>
              </a:rPr>
              <a:t>Williams)</a:t>
            </a:r>
            <a:endParaRPr sz="2000" dirty="0">
              <a:solidFill>
                <a:prstClr val="black"/>
              </a:solidFill>
              <a:latin typeface="Calibri"/>
              <a:cs typeface="Calibri"/>
            </a:endParaRPr>
          </a:p>
          <a:p>
            <a:pPr marL="698500" marR="277495" lvl="1" indent="-228600">
              <a:lnSpc>
                <a:spcPts val="2360"/>
              </a:lnSpc>
              <a:spcBef>
                <a:spcPts val="630"/>
              </a:spcBef>
              <a:buFont typeface="Calibri"/>
              <a:buChar char="•"/>
              <a:tabLst>
                <a:tab pos="699135" algn="l"/>
              </a:tabLst>
            </a:pPr>
            <a:r>
              <a:rPr sz="2000" b="1" spc="-5" dirty="0">
                <a:solidFill>
                  <a:prstClr val="black"/>
                </a:solidFill>
                <a:latin typeface="Calibri"/>
                <a:cs typeface="Calibri"/>
              </a:rPr>
              <a:t>Police </a:t>
            </a:r>
            <a:r>
              <a:rPr sz="2000" b="1" dirty="0">
                <a:solidFill>
                  <a:prstClr val="black"/>
                </a:solidFill>
                <a:latin typeface="Calibri"/>
                <a:cs typeface="Calibri"/>
              </a:rPr>
              <a:t>operate </a:t>
            </a:r>
            <a:r>
              <a:rPr sz="2000" b="1" dirty="0">
                <a:solidFill>
                  <a:prstClr val="black"/>
                </a:solidFill>
                <a:latin typeface="MS PGothic"/>
                <a:cs typeface="MS PGothic"/>
              </a:rPr>
              <a:t>“</a:t>
            </a:r>
            <a:r>
              <a:rPr sz="2000" b="1" dirty="0">
                <a:solidFill>
                  <a:prstClr val="black"/>
                </a:solidFill>
                <a:latin typeface="Calibri"/>
                <a:cs typeface="Calibri"/>
              </a:rPr>
              <a:t>in </a:t>
            </a:r>
            <a:r>
              <a:rPr sz="2000" b="1" spc="-5" dirty="0">
                <a:solidFill>
                  <a:prstClr val="black"/>
                </a:solidFill>
                <a:latin typeface="Calibri"/>
                <a:cs typeface="Calibri"/>
              </a:rPr>
              <a:t>good faith</a:t>
            </a:r>
            <a:r>
              <a:rPr sz="2000" b="1" spc="-5" dirty="0">
                <a:solidFill>
                  <a:prstClr val="black"/>
                </a:solidFill>
                <a:latin typeface="MS PGothic"/>
                <a:cs typeface="MS PGothic"/>
              </a:rPr>
              <a:t>” </a:t>
            </a:r>
            <a:r>
              <a:rPr sz="2000" b="1" dirty="0">
                <a:solidFill>
                  <a:prstClr val="black"/>
                </a:solidFill>
                <a:latin typeface="Calibri"/>
                <a:cs typeface="Calibri"/>
              </a:rPr>
              <a:t>that</a:t>
            </a:r>
            <a:r>
              <a:rPr sz="2000" b="1" spc="-260" dirty="0">
                <a:solidFill>
                  <a:prstClr val="black"/>
                </a:solidFill>
                <a:latin typeface="Calibri"/>
                <a:cs typeface="Calibri"/>
              </a:rPr>
              <a:t> </a:t>
            </a:r>
            <a:r>
              <a:rPr sz="2000" b="1" dirty="0">
                <a:solidFill>
                  <a:prstClr val="black"/>
                </a:solidFill>
                <a:latin typeface="Calibri"/>
                <a:cs typeface="Calibri"/>
              </a:rPr>
              <a:t>the  </a:t>
            </a:r>
            <a:r>
              <a:rPr sz="2000" b="1" spc="-5" dirty="0">
                <a:solidFill>
                  <a:prstClr val="black"/>
                </a:solidFill>
                <a:latin typeface="Calibri"/>
                <a:cs typeface="Calibri"/>
              </a:rPr>
              <a:t>warrant was valid </a:t>
            </a:r>
            <a:r>
              <a:rPr sz="2000" b="1" i="1" dirty="0">
                <a:solidFill>
                  <a:prstClr val="black"/>
                </a:solidFill>
                <a:latin typeface="Calibri"/>
                <a:cs typeface="Calibri"/>
              </a:rPr>
              <a:t>(U.S. </a:t>
            </a:r>
            <a:r>
              <a:rPr sz="2000" b="1" i="1" spc="-5" dirty="0">
                <a:solidFill>
                  <a:prstClr val="black"/>
                </a:solidFill>
                <a:latin typeface="Calibri"/>
                <a:cs typeface="Calibri"/>
              </a:rPr>
              <a:t>v.</a:t>
            </a:r>
            <a:r>
              <a:rPr sz="2000" b="1" i="1" spc="-40" dirty="0">
                <a:solidFill>
                  <a:prstClr val="black"/>
                </a:solidFill>
                <a:latin typeface="Calibri"/>
                <a:cs typeface="Calibri"/>
              </a:rPr>
              <a:t> </a:t>
            </a:r>
            <a:r>
              <a:rPr sz="2000" b="1" i="1" spc="-5" dirty="0">
                <a:solidFill>
                  <a:prstClr val="black"/>
                </a:solidFill>
                <a:latin typeface="Calibri"/>
                <a:cs typeface="Calibri"/>
              </a:rPr>
              <a:t>Leon)</a:t>
            </a:r>
            <a:endParaRPr lang="en-US" sz="2000" b="1" i="1" spc="-5" dirty="0">
              <a:solidFill>
                <a:prstClr val="black"/>
              </a:solidFill>
              <a:latin typeface="Calibri"/>
              <a:cs typeface="Calibri"/>
            </a:endParaRPr>
          </a:p>
          <a:p>
            <a:pPr marL="698500" marR="277495" lvl="1" indent="-228600">
              <a:lnSpc>
                <a:spcPts val="2360"/>
              </a:lnSpc>
              <a:spcBef>
                <a:spcPts val="630"/>
              </a:spcBef>
              <a:buFont typeface="Calibri"/>
              <a:buChar char="•"/>
              <a:tabLst>
                <a:tab pos="699135" algn="l"/>
              </a:tabLst>
            </a:pPr>
            <a:r>
              <a:rPr lang="en-US" sz="2000" b="1" i="1" spc="-5" dirty="0">
                <a:solidFill>
                  <a:prstClr val="black"/>
                </a:solidFill>
                <a:latin typeface="Calibri"/>
                <a:cs typeface="Calibri"/>
              </a:rPr>
              <a:t>In plain view</a:t>
            </a:r>
            <a:endParaRPr sz="2000" dirty="0">
              <a:solidFill>
                <a:prstClr val="black"/>
              </a:solidFill>
              <a:latin typeface="Calibri"/>
              <a:cs typeface="Calibri"/>
            </a:endParaRPr>
          </a:p>
        </p:txBody>
      </p:sp>
      <p:sp>
        <p:nvSpPr>
          <p:cNvPr id="7" name="object 7"/>
          <p:cNvSpPr txBox="1"/>
          <p:nvPr/>
        </p:nvSpPr>
        <p:spPr>
          <a:xfrm>
            <a:off x="10007601" y="6273800"/>
            <a:ext cx="125095" cy="228268"/>
          </a:xfrm>
          <a:prstGeom prst="rect">
            <a:avLst/>
          </a:prstGeom>
        </p:spPr>
        <p:txBody>
          <a:bodyPr vert="horz" wrap="square" lIns="0" tIns="12700" rIns="0" bIns="0" rtlCol="0">
            <a:spAutoFit/>
          </a:bodyPr>
          <a:lstStyle/>
          <a:p>
            <a:pPr marL="12700">
              <a:spcBef>
                <a:spcPts val="100"/>
              </a:spcBef>
            </a:pPr>
            <a:r>
              <a:rPr sz="1400" dirty="0">
                <a:solidFill>
                  <a:prstClr val="black"/>
                </a:solidFill>
                <a:latin typeface="Arial"/>
                <a:cs typeface="Arial"/>
              </a:rPr>
              <a:t>5</a:t>
            </a:r>
            <a:endParaRPr sz="1400">
              <a:solidFill>
                <a:prstClr val="black"/>
              </a:solidFill>
              <a:latin typeface="Arial"/>
              <a:cs typeface="Arial"/>
            </a:endParaRPr>
          </a:p>
        </p:txBody>
      </p:sp>
      <p:sp>
        <p:nvSpPr>
          <p:cNvPr id="10" name="object 5">
            <a:extLst>
              <a:ext uri="{FF2B5EF4-FFF2-40B4-BE49-F238E27FC236}">
                <a16:creationId xmlns:a16="http://schemas.microsoft.com/office/drawing/2014/main" id="{E6889EE6-FE0F-450B-9436-E4A87389B42C}"/>
              </a:ext>
            </a:extLst>
          </p:cNvPr>
          <p:cNvSpPr txBox="1">
            <a:spLocks noGrp="1"/>
          </p:cNvSpPr>
          <p:nvPr>
            <p:ph type="title"/>
          </p:nvPr>
        </p:nvSpPr>
        <p:spPr>
          <a:xfrm>
            <a:off x="11778" y="-39770"/>
            <a:ext cx="12171078" cy="628377"/>
          </a:xfrm>
          <a:prstGeom prst="rect">
            <a:avLst/>
          </a:prstGeom>
          <a:solidFill>
            <a:schemeClr val="tx2">
              <a:lumMod val="20000"/>
              <a:lumOff val="80000"/>
            </a:schemeClr>
          </a:solidFill>
        </p:spPr>
        <p:txBody>
          <a:bodyPr vert="horz" wrap="square" lIns="0" tIns="12700" rIns="0" bIns="0" rtlCol="0">
            <a:spAutoFit/>
          </a:bodyPr>
          <a:lstStyle/>
          <a:p>
            <a:pPr marL="12700" algn="ctr">
              <a:lnSpc>
                <a:spcPct val="100000"/>
              </a:lnSpc>
              <a:spcBef>
                <a:spcPts val="100"/>
              </a:spcBef>
            </a:pPr>
            <a:r>
              <a:rPr sz="4000" dirty="0"/>
              <a:t>FOURTH AMENDMENT RIGHTS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bject 3"/>
          <p:cNvSpPr txBox="1">
            <a:spLocks noGrp="1"/>
          </p:cNvSpPr>
          <p:nvPr>
            <p:ph type="title"/>
          </p:nvPr>
        </p:nvSpPr>
        <p:spPr>
          <a:xfrm>
            <a:off x="0" y="25142"/>
            <a:ext cx="7696200" cy="658734"/>
          </a:xfrm>
          <a:prstGeom prst="rect">
            <a:avLst/>
          </a:prstGeom>
        </p:spPr>
        <p:txBody>
          <a:bodyPr vert="horz" lIns="91440" tIns="45720" rIns="91440" bIns="45720" rtlCol="0" anchor="b">
            <a:normAutofit/>
          </a:bodyPr>
          <a:lstStyle/>
          <a:p>
            <a:pPr marL="12700" algn="l" rtl="0">
              <a:lnSpc>
                <a:spcPct val="90000"/>
              </a:lnSpc>
              <a:spcBef>
                <a:spcPct val="0"/>
              </a:spcBef>
            </a:pPr>
            <a:r>
              <a:rPr lang="en-US" sz="3800" kern="1200" dirty="0">
                <a:solidFill>
                  <a:schemeClr val="bg1"/>
                </a:solidFill>
                <a:latin typeface="+mj-lt"/>
                <a:ea typeface="+mj-ea"/>
                <a:cs typeface="+mj-cs"/>
              </a:rPr>
              <a:t>FOURTH AMENDMENT</a:t>
            </a:r>
          </a:p>
        </p:txBody>
      </p:sp>
      <p:cxnSp>
        <p:nvCxnSpPr>
          <p:cNvPr id="21"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56B63B6-878F-479A-A52F-E3F0776764A1}"/>
              </a:ext>
            </a:extLst>
          </p:cNvPr>
          <p:cNvSpPr/>
          <p:nvPr/>
        </p:nvSpPr>
        <p:spPr>
          <a:xfrm>
            <a:off x="-1" y="1894418"/>
            <a:ext cx="5867401" cy="1905654"/>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prstClr val="white"/>
                </a:solidFill>
                <a:effectLst/>
                <a:uLnTx/>
                <a:uFillTx/>
                <a:latin typeface="Calibri"/>
                <a:ea typeface="+mn-ea"/>
                <a:cs typeface="+mn-cs"/>
              </a:rPr>
              <a:t>Probable cause- </a:t>
            </a:r>
            <a:r>
              <a:rPr kumimoji="0" lang="en-US" sz="2300" b="0" i="0" u="none" strike="noStrike" kern="1200" cap="none" spc="0" normalizeH="0" baseline="0" noProof="0" dirty="0">
                <a:ln>
                  <a:noFill/>
                </a:ln>
                <a:solidFill>
                  <a:prstClr val="white"/>
                </a:solidFill>
                <a:effectLst/>
                <a:uLnTx/>
                <a:uFillTx/>
                <a:latin typeface="Calibri"/>
                <a:ea typeface="+mn-ea"/>
                <a:cs typeface="+mn-cs"/>
              </a:rPr>
              <a:t>sufficient reason based upon known facts to believe a crime has been committed or that certain property is connected with a crime. Probable cause </a:t>
            </a:r>
            <a:r>
              <a:rPr kumimoji="0" lang="en-US" sz="2300" b="1" i="0" u="none" strike="noStrike" kern="1200" cap="none" spc="0" normalizeH="0" baseline="0" noProof="0" dirty="0">
                <a:ln>
                  <a:noFill/>
                </a:ln>
                <a:solidFill>
                  <a:prstClr val="white"/>
                </a:solidFill>
                <a:effectLst/>
                <a:uLnTx/>
                <a:uFillTx/>
                <a:latin typeface="Calibri"/>
                <a:ea typeface="+mn-ea"/>
                <a:cs typeface="+mn-cs"/>
              </a:rPr>
              <a:t>must exist </a:t>
            </a:r>
            <a:r>
              <a:rPr kumimoji="0" lang="en-US" sz="2300" b="0" i="0" u="none" strike="noStrike" kern="1200" cap="none" spc="0" normalizeH="0" baseline="0" noProof="0" dirty="0">
                <a:ln>
                  <a:noFill/>
                </a:ln>
                <a:solidFill>
                  <a:prstClr val="white"/>
                </a:solidFill>
                <a:effectLst/>
                <a:uLnTx/>
                <a:uFillTx/>
                <a:latin typeface="Calibri"/>
                <a:ea typeface="+mn-ea"/>
                <a:cs typeface="+mn-cs"/>
              </a:rPr>
              <a:t>for a law enforcement officer to make an arrest without a warrant, search without a warrant, or seize property in the belief the items were evidence of a crime.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white"/>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white"/>
                </a:solidFill>
                <a:effectLst/>
                <a:uLnTx/>
                <a:uFillTx/>
                <a:latin typeface="Calibri"/>
                <a:ea typeface="+mn-ea"/>
                <a:cs typeface="+mn-cs"/>
              </a:rPr>
              <a:t>Versus </a:t>
            </a:r>
            <a:r>
              <a:rPr kumimoji="0" lang="en-US" sz="2300" b="1" i="0" u="none" strike="noStrike" kern="1200" cap="none" spc="0" normalizeH="0" baseline="0" noProof="0" dirty="0">
                <a:ln>
                  <a:noFill/>
                </a:ln>
                <a:solidFill>
                  <a:prstClr val="white"/>
                </a:solidFill>
                <a:effectLst/>
                <a:uLnTx/>
                <a:uFillTx/>
                <a:latin typeface="Calibri"/>
                <a:ea typeface="+mn-ea"/>
                <a:cs typeface="+mn-cs"/>
              </a:rPr>
              <a:t>REASONABLE SUSPICION</a:t>
            </a:r>
          </a:p>
        </p:txBody>
      </p:sp>
      <p:cxnSp>
        <p:nvCxnSpPr>
          <p:cNvPr id="22"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Online Media 6" title="What is Reasonable Suspicion?">
            <a:hlinkClick r:id="" action="ppaction://media"/>
            <a:extLst>
              <a:ext uri="{FF2B5EF4-FFF2-40B4-BE49-F238E27FC236}">
                <a16:creationId xmlns:a16="http://schemas.microsoft.com/office/drawing/2014/main" id="{47E7C0D2-FE78-44D7-9B3F-9D8228B762D4}"/>
              </a:ext>
            </a:extLst>
          </p:cNvPr>
          <p:cNvPicPr>
            <a:picLocks noRot="1" noChangeAspect="1"/>
          </p:cNvPicPr>
          <p:nvPr>
            <a:videoFile r:link="rId1"/>
          </p:nvPr>
        </p:nvPicPr>
        <p:blipFill>
          <a:blip r:embed="rId3"/>
          <a:stretch>
            <a:fillRect/>
          </a:stretch>
        </p:blipFill>
        <p:spPr>
          <a:xfrm>
            <a:off x="6096000" y="1749756"/>
            <a:ext cx="5666547" cy="3187432"/>
          </a:xfrm>
          <a:prstGeom prst="rect">
            <a:avLst/>
          </a:prstGeom>
        </p:spPr>
      </p:pic>
      <p:sp>
        <p:nvSpPr>
          <p:cNvPr id="2" name="object 2"/>
          <p:cNvSpPr/>
          <p:nvPr/>
        </p:nvSpPr>
        <p:spPr>
          <a:xfrm>
            <a:off x="0" y="6726935"/>
            <a:ext cx="12192000" cy="131445"/>
          </a:xfrm>
          <a:custGeom>
            <a:avLst/>
            <a:gdLst/>
            <a:ahLst/>
            <a:cxnLst/>
            <a:rect l="l" t="t" r="r" b="b"/>
            <a:pathLst>
              <a:path w="12192000" h="131445">
                <a:moveTo>
                  <a:pt x="12192000" y="0"/>
                </a:moveTo>
                <a:lnTo>
                  <a:pt x="0" y="0"/>
                </a:lnTo>
                <a:lnTo>
                  <a:pt x="0" y="131063"/>
                </a:lnTo>
                <a:lnTo>
                  <a:pt x="12192000" y="131063"/>
                </a:lnTo>
                <a:lnTo>
                  <a:pt x="12192000" y="0"/>
                </a:lnTo>
                <a:close/>
              </a:path>
            </a:pathLst>
          </a:custGeom>
          <a:solidFill>
            <a:srgbClr val="CCA6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 y="519288"/>
            <a:ext cx="12192000" cy="126207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999"/>
              </a:lnSpc>
              <a:spcBef>
                <a:spcPts val="100"/>
              </a:spcBef>
              <a:spcAft>
                <a:spcPts val="0"/>
              </a:spcAft>
              <a:buClrTx/>
              <a:buSzTx/>
              <a:buFontTx/>
              <a:buNone/>
              <a:tabLst/>
              <a:defRPr/>
            </a:pPr>
            <a:r>
              <a:rPr kumimoji="0" sz="2400" b="1" i="1" u="none" strike="noStrike" kern="1200" cap="none" spc="0" normalizeH="0" baseline="0" noProof="0" dirty="0">
                <a:ln>
                  <a:noFill/>
                </a:ln>
                <a:solidFill>
                  <a:prstClr val="white"/>
                </a:solidFill>
                <a:effectLst/>
                <a:uLnTx/>
                <a:uFillTx/>
                <a:latin typeface="Nimbus Mono L"/>
                <a:ea typeface="+mn-ea"/>
                <a:cs typeface="Nimbus Mono L"/>
              </a:rPr>
              <a:t>“The right of the people to be secure in  their persons, houses, papers, and  effects, against unreasonable searches  and seizures, shall not be violated, and  no Warrants shall issue, but upon</a:t>
            </a:r>
            <a:r>
              <a:rPr kumimoji="0" lang="en-US" sz="2400" b="1" i="1" u="none" strike="noStrike" kern="1200" cap="none" spc="0" normalizeH="0" baseline="0" noProof="0" dirty="0">
                <a:ln>
                  <a:noFill/>
                </a:ln>
                <a:solidFill>
                  <a:prstClr val="white"/>
                </a:solidFill>
                <a:effectLst/>
                <a:uLnTx/>
                <a:uFillTx/>
                <a:latin typeface="Nimbus Mono L"/>
                <a:ea typeface="+mn-ea"/>
                <a:cs typeface="Nimbus Mono L"/>
              </a:rPr>
              <a:t> </a:t>
            </a:r>
            <a:r>
              <a:rPr kumimoji="0" sz="2400" b="1" i="1" u="none" strike="noStrike" kern="1200" cap="none" spc="0" normalizeH="0" baseline="0" noProof="0" dirty="0">
                <a:ln>
                  <a:noFill/>
                </a:ln>
                <a:solidFill>
                  <a:prstClr val="white"/>
                </a:solidFill>
                <a:effectLst/>
                <a:uLnTx/>
                <a:uFillTx/>
                <a:latin typeface="Nimbus Mono L"/>
                <a:ea typeface="+mn-ea"/>
                <a:cs typeface="Nimbus Mono L"/>
              </a:rPr>
              <a:t>probable cause…”</a:t>
            </a:r>
            <a:endParaRPr kumimoji="0" sz="2400" b="0" i="0" u="none" strike="noStrike" kern="1200" cap="none" spc="0" normalizeH="0" baseline="0" noProof="0" dirty="0">
              <a:ln>
                <a:noFill/>
              </a:ln>
              <a:solidFill>
                <a:prstClr val="white"/>
              </a:solidFill>
              <a:effectLst/>
              <a:uLnTx/>
              <a:uFillTx/>
              <a:latin typeface="Nimbus Mono L"/>
              <a:ea typeface="+mn-ea"/>
              <a:cs typeface="Nimbus Mono L"/>
            </a:endParaRPr>
          </a:p>
        </p:txBody>
      </p:sp>
      <p:sp>
        <p:nvSpPr>
          <p:cNvPr id="8" name="Rectangle 7">
            <a:extLst>
              <a:ext uri="{FF2B5EF4-FFF2-40B4-BE49-F238E27FC236}">
                <a16:creationId xmlns:a16="http://schemas.microsoft.com/office/drawing/2014/main" id="{BB84AC53-119D-4FFF-908E-96C3445686F4}"/>
              </a:ext>
            </a:extLst>
          </p:cNvPr>
          <p:cNvSpPr/>
          <p:nvPr/>
        </p:nvSpPr>
        <p:spPr>
          <a:xfrm>
            <a:off x="6629400" y="4949163"/>
            <a:ext cx="31951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https://www.flexyourrights.org/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460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26935"/>
            <a:ext cx="12192000" cy="131445"/>
          </a:xfrm>
          <a:custGeom>
            <a:avLst/>
            <a:gdLst/>
            <a:ahLst/>
            <a:cxnLst/>
            <a:rect l="l" t="t" r="r" b="b"/>
            <a:pathLst>
              <a:path w="12192000" h="131445">
                <a:moveTo>
                  <a:pt x="12192000" y="0"/>
                </a:moveTo>
                <a:lnTo>
                  <a:pt x="0" y="0"/>
                </a:lnTo>
                <a:lnTo>
                  <a:pt x="0" y="131063"/>
                </a:lnTo>
                <a:lnTo>
                  <a:pt x="12192000" y="131063"/>
                </a:lnTo>
                <a:lnTo>
                  <a:pt x="12192000" y="0"/>
                </a:lnTo>
                <a:close/>
              </a:path>
            </a:pathLst>
          </a:custGeom>
          <a:solidFill>
            <a:srgbClr val="CCA6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689832" y="0"/>
            <a:ext cx="10812336" cy="505267"/>
          </a:xfrm>
          <a:prstGeom prst="rect">
            <a:avLst/>
          </a:prstGeom>
        </p:spPr>
        <p:txBody>
          <a:bodyPr vert="horz" wrap="square" lIns="0" tIns="12700" rIns="0" bIns="0" rtlCol="0">
            <a:spAutoFit/>
          </a:bodyPr>
          <a:lstStyle/>
          <a:p>
            <a:pPr marL="12700" algn="ctr">
              <a:lnSpc>
                <a:spcPct val="100000"/>
              </a:lnSpc>
              <a:spcBef>
                <a:spcPts val="100"/>
              </a:spcBef>
            </a:pPr>
            <a:r>
              <a:rPr lang="en-US" dirty="0"/>
              <a:t>The Incorporation of the </a:t>
            </a:r>
            <a:r>
              <a:rPr dirty="0"/>
              <a:t>FOURTH AMENDMENT</a:t>
            </a:r>
          </a:p>
        </p:txBody>
      </p:sp>
      <p:sp>
        <p:nvSpPr>
          <p:cNvPr id="6" name="Rectangle 5">
            <a:extLst>
              <a:ext uri="{FF2B5EF4-FFF2-40B4-BE49-F238E27FC236}">
                <a16:creationId xmlns:a16="http://schemas.microsoft.com/office/drawing/2014/main" id="{ACBE04AC-D93B-4ADC-AEB4-BDAAC8C9540F}"/>
              </a:ext>
            </a:extLst>
          </p:cNvPr>
          <p:cNvSpPr/>
          <p:nvPr/>
        </p:nvSpPr>
        <p:spPr>
          <a:xfrm>
            <a:off x="0" y="600568"/>
            <a:ext cx="10972800" cy="379078"/>
          </a:xfrm>
          <a:prstGeom prst="rect">
            <a:avLst/>
          </a:prstGeom>
        </p:spPr>
        <p:txBody>
          <a:bodyPr wrap="square">
            <a:spAutoFit/>
          </a:bodyPr>
          <a:lstStyle/>
          <a:p>
            <a:pPr marL="12700" marR="991869" lvl="0" indent="0" algn="l" defTabSz="914400" rtl="0" eaLnBrk="1" fontAlgn="auto" latinLnBrk="0" hangingPunct="1">
              <a:lnSpc>
                <a:spcPct val="114999"/>
              </a:lnSpc>
              <a:spcBef>
                <a:spcPts val="15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ejaVu Sans"/>
                <a:ea typeface="+mn-ea"/>
                <a:cs typeface="DejaVu Sans"/>
              </a:rPr>
              <a:t>Which case(s) really brought this amendment into public debate?</a:t>
            </a:r>
            <a:endParaRPr kumimoji="0" lang="en-US"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Rectangle 6">
            <a:extLst>
              <a:ext uri="{FF2B5EF4-FFF2-40B4-BE49-F238E27FC236}">
                <a16:creationId xmlns:a16="http://schemas.microsoft.com/office/drawing/2014/main" id="{112178DC-33CF-42D3-BA8E-6D9DCDBCEDB6}"/>
              </a:ext>
            </a:extLst>
          </p:cNvPr>
          <p:cNvSpPr/>
          <p:nvPr/>
        </p:nvSpPr>
        <p:spPr>
          <a:xfrm>
            <a:off x="152400" y="1207311"/>
            <a:ext cx="5410200"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Weeks v. United States, 1914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Police officers in Kansas City, Missouri went to the house of Mr. Fremont Weeks and used his hidden key to enter and search his home.  While there, they took papers, letters, books, and other items.  They did not have a search warrant.  These items were used in court to find Mr. Weeks guilty of sending lottery tickets through the U.S. mail. </a:t>
            </a:r>
          </a:p>
        </p:txBody>
      </p:sp>
      <p:sp>
        <p:nvSpPr>
          <p:cNvPr id="8" name="Rectangle 7">
            <a:extLst>
              <a:ext uri="{FF2B5EF4-FFF2-40B4-BE49-F238E27FC236}">
                <a16:creationId xmlns:a16="http://schemas.microsoft.com/office/drawing/2014/main" id="{D44B6F62-7C31-4B46-9D95-FB05316726DF}"/>
              </a:ext>
            </a:extLst>
          </p:cNvPr>
          <p:cNvSpPr/>
          <p:nvPr/>
        </p:nvSpPr>
        <p:spPr>
          <a:xfrm>
            <a:off x="152400" y="5940399"/>
            <a:ext cx="61006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https://judiciallearningcenter.org/your-4th-amendment-rights/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80BC278-DF1A-491D-B750-303E3B848776}"/>
              </a:ext>
            </a:extLst>
          </p:cNvPr>
          <p:cNvSpPr/>
          <p:nvPr/>
        </p:nvSpPr>
        <p:spPr>
          <a:xfrm>
            <a:off x="6096000" y="1716287"/>
            <a:ext cx="5786556"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judgment of the district court was reversed.  The evidence collected during the illegal search was in violation of the 4th Amendment and was thus inadmissible at the trial.  In a criminal investigation, in order for a search to be legal, there must be probable cause.  The probable cause must be used to gain a search warrant.  If not, the search will be illegal and evidence collected as a result of the search can’t be used in court.  The Weeks decision was the birth of a new legal doctrine – </a:t>
            </a:r>
            <a:r>
              <a:rPr kumimoji="0" lang="en-US" sz="2400" b="1" i="0" u="none" strike="noStrike" kern="1200" cap="none" spc="0" normalizeH="0" baseline="0" noProof="0" dirty="0">
                <a:ln>
                  <a:noFill/>
                </a:ln>
                <a:solidFill>
                  <a:prstClr val="black"/>
                </a:solidFill>
                <a:effectLst/>
                <a:uLnTx/>
                <a:uFillTx/>
                <a:latin typeface="Calibri"/>
                <a:ea typeface="+mn-ea"/>
                <a:cs typeface="+mn-cs"/>
              </a:rPr>
              <a:t>The Exclusionary Rule</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300C5CF-E86A-4429-AA89-D011F5661901}"/>
              </a:ext>
            </a:extLst>
          </p:cNvPr>
          <p:cNvSpPr txBox="1"/>
          <p:nvPr/>
        </p:nvSpPr>
        <p:spPr>
          <a:xfrm>
            <a:off x="6096000" y="1137621"/>
            <a:ext cx="3257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Supreme Court Decision</a:t>
            </a:r>
          </a:p>
        </p:txBody>
      </p:sp>
    </p:spTree>
    <p:extLst>
      <p:ext uri="{BB962C8B-B14F-4D97-AF65-F5344CB8AC3E}">
        <p14:creationId xmlns:p14="http://schemas.microsoft.com/office/powerpoint/2010/main" val="2036448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EAD7-CE22-45B5-95EC-F0DF1B530207}"/>
              </a:ext>
            </a:extLst>
          </p:cNvPr>
          <p:cNvSpPr>
            <a:spLocks noGrp="1"/>
          </p:cNvSpPr>
          <p:nvPr>
            <p:ph type="title"/>
          </p:nvPr>
        </p:nvSpPr>
        <p:spPr>
          <a:xfrm>
            <a:off x="0" y="3877591"/>
            <a:ext cx="2612245" cy="2452687"/>
          </a:xfrm>
        </p:spPr>
        <p:txBody>
          <a:bodyPr anchor="ctr">
            <a:normAutofit/>
          </a:bodyPr>
          <a:lstStyle/>
          <a:p>
            <a:pPr algn="ctr"/>
            <a:r>
              <a:rPr lang="en-US" sz="3400" dirty="0" err="1"/>
              <a:t>Rochin</a:t>
            </a:r>
            <a:r>
              <a:rPr lang="en-US" sz="3400" dirty="0"/>
              <a:t> v. California, 1952 </a:t>
            </a:r>
          </a:p>
        </p:txBody>
      </p:sp>
      <p:pic>
        <p:nvPicPr>
          <p:cNvPr id="4" name="Picture 3">
            <a:extLst>
              <a:ext uri="{FF2B5EF4-FFF2-40B4-BE49-F238E27FC236}">
                <a16:creationId xmlns:a16="http://schemas.microsoft.com/office/drawing/2014/main" id="{0DB65EC0-1A5E-4AD3-9CC3-1ED61BA0DAEA}"/>
              </a:ext>
            </a:extLst>
          </p:cNvPr>
          <p:cNvPicPr>
            <a:picLocks noChangeAspect="1"/>
          </p:cNvPicPr>
          <p:nvPr/>
        </p:nvPicPr>
        <p:blipFill rotWithShape="1">
          <a:blip r:embed="rId2"/>
          <a:srcRect t="23018" b="2287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50DD5614-65D0-41B4-BB81-3FE7EBFD3962}"/>
              </a:ext>
            </a:extLst>
          </p:cNvPr>
          <p:cNvSpPr>
            <a:spLocks noGrp="1"/>
          </p:cNvSpPr>
          <p:nvPr>
            <p:ph type="body" idx="1"/>
          </p:nvPr>
        </p:nvSpPr>
        <p:spPr>
          <a:xfrm>
            <a:off x="2718263" y="3877591"/>
            <a:ext cx="9314732" cy="2749365"/>
          </a:xfrm>
        </p:spPr>
        <p:txBody>
          <a:bodyPr anchor="ctr">
            <a:noAutofit/>
          </a:bodyPr>
          <a:lstStyle/>
          <a:p>
            <a:pPr>
              <a:lnSpc>
                <a:spcPct val="90000"/>
              </a:lnSpc>
              <a:spcAft>
                <a:spcPts val="600"/>
              </a:spcAft>
            </a:pPr>
            <a:r>
              <a:rPr lang="en-US" sz="2200" b="1" dirty="0" err="1">
                <a:latin typeface="+mj-lt"/>
              </a:rPr>
              <a:t>Rochin</a:t>
            </a:r>
            <a:r>
              <a:rPr lang="en-US" sz="2200" b="1" dirty="0">
                <a:latin typeface="+mj-lt"/>
              </a:rPr>
              <a:t> was a suspected narcotics dealer. Acting on a tip 3 Los Angeles County deputy sheriffs went to his rooming house. They forced their way into </a:t>
            </a:r>
            <a:r>
              <a:rPr lang="en-US" sz="2200" b="1" dirty="0" err="1">
                <a:latin typeface="+mj-lt"/>
              </a:rPr>
              <a:t>Rochin’s</a:t>
            </a:r>
            <a:r>
              <a:rPr lang="en-US" sz="2200" b="1" dirty="0">
                <a:latin typeface="+mj-lt"/>
              </a:rPr>
              <a:t> room. There the deputies found him sitting on a bed and spotted two capsules on a nightstand. When one of the deputies asked, “who’s stuff is this?”  </a:t>
            </a:r>
            <a:r>
              <a:rPr lang="en-US" sz="2200" b="1" dirty="0" err="1">
                <a:latin typeface="+mj-lt"/>
              </a:rPr>
              <a:t>Roachin</a:t>
            </a:r>
            <a:r>
              <a:rPr lang="en-US" sz="2200" b="1" dirty="0">
                <a:latin typeface="+mj-lt"/>
              </a:rPr>
              <a:t> popped the capsules into his mouth. Although all three officers jumped him,  </a:t>
            </a:r>
            <a:r>
              <a:rPr lang="en-US" sz="2200" b="1" dirty="0" err="1">
                <a:latin typeface="+mj-lt"/>
              </a:rPr>
              <a:t>Roachin</a:t>
            </a:r>
            <a:r>
              <a:rPr lang="en-US" sz="2200" b="1" dirty="0">
                <a:latin typeface="+mj-lt"/>
              </a:rPr>
              <a:t> managed to have swallowed them.</a:t>
            </a:r>
          </a:p>
          <a:p>
            <a:pPr>
              <a:lnSpc>
                <a:spcPct val="90000"/>
              </a:lnSpc>
              <a:spcAft>
                <a:spcPts val="600"/>
              </a:spcAft>
            </a:pPr>
            <a:r>
              <a:rPr lang="en-US" sz="2200" b="1" dirty="0">
                <a:latin typeface="+mj-lt"/>
              </a:rPr>
              <a:t>Deputies took </a:t>
            </a:r>
            <a:r>
              <a:rPr lang="en-US" sz="2200" b="1" dirty="0" err="1">
                <a:latin typeface="+mj-lt"/>
              </a:rPr>
              <a:t>Roachin</a:t>
            </a:r>
            <a:r>
              <a:rPr lang="en-US" sz="2200" b="1" dirty="0">
                <a:latin typeface="+mj-lt"/>
              </a:rPr>
              <a:t> to a hospital, where his stomach was pumped. The capsules were recovered and found to contain morphine. The state then prosecuted and convicted </a:t>
            </a:r>
            <a:r>
              <a:rPr lang="en-US" sz="2200" b="1" dirty="0" err="1">
                <a:latin typeface="+mj-lt"/>
              </a:rPr>
              <a:t>Rochin</a:t>
            </a:r>
            <a:r>
              <a:rPr lang="en-US" sz="2200" b="1" dirty="0">
                <a:latin typeface="+mj-lt"/>
              </a:rPr>
              <a:t> for violating the state’s narcotics laws. </a:t>
            </a:r>
          </a:p>
        </p:txBody>
      </p:sp>
    </p:spTree>
    <p:extLst>
      <p:ext uri="{BB962C8B-B14F-4D97-AF65-F5344CB8AC3E}">
        <p14:creationId xmlns:p14="http://schemas.microsoft.com/office/powerpoint/2010/main" val="2628575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EAD7-CE22-45B5-95EC-F0DF1B530207}"/>
              </a:ext>
            </a:extLst>
          </p:cNvPr>
          <p:cNvSpPr>
            <a:spLocks noGrp="1"/>
          </p:cNvSpPr>
          <p:nvPr>
            <p:ph type="title"/>
          </p:nvPr>
        </p:nvSpPr>
        <p:spPr>
          <a:xfrm>
            <a:off x="3200400" y="76200"/>
            <a:ext cx="6629400" cy="457200"/>
          </a:xfrm>
        </p:spPr>
        <p:txBody>
          <a:bodyPr/>
          <a:lstStyle/>
          <a:p>
            <a:r>
              <a:rPr lang="en-US" sz="2800" dirty="0" err="1"/>
              <a:t>Rochin</a:t>
            </a:r>
            <a:r>
              <a:rPr lang="en-US" sz="2800" dirty="0"/>
              <a:t> v. California, 1952 </a:t>
            </a:r>
          </a:p>
        </p:txBody>
      </p:sp>
      <p:sp>
        <p:nvSpPr>
          <p:cNvPr id="7" name="Rectangle 6">
            <a:extLst>
              <a:ext uri="{FF2B5EF4-FFF2-40B4-BE49-F238E27FC236}">
                <a16:creationId xmlns:a16="http://schemas.microsoft.com/office/drawing/2014/main" id="{A2AA6CD4-10B0-48DC-AEF7-4DCBDB675933}"/>
              </a:ext>
            </a:extLst>
          </p:cNvPr>
          <p:cNvSpPr/>
          <p:nvPr/>
        </p:nvSpPr>
        <p:spPr>
          <a:xfrm>
            <a:off x="12700" y="609600"/>
            <a:ext cx="121793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Merriweather Sans"/>
                <a:ea typeface="+mn-ea"/>
                <a:cs typeface="+mn-cs"/>
              </a:rPr>
              <a:t>Did the police </a:t>
            </a:r>
            <a:r>
              <a:rPr kumimoji="0" lang="en-US" sz="2400" b="1" i="0" u="none" strike="noStrike" kern="1200" cap="none" spc="0" normalizeH="0" baseline="0" noProof="0" dirty="0">
                <a:ln>
                  <a:noFill/>
                </a:ln>
                <a:solidFill>
                  <a:srgbClr val="FF0000"/>
                </a:solidFill>
                <a:effectLst/>
                <a:uLnTx/>
                <a:uFillTx/>
                <a:latin typeface="Merriweather Sans"/>
                <a:ea typeface="+mn-ea"/>
                <a:cs typeface="+mn-cs"/>
              </a:rPr>
              <a:t>procedure</a:t>
            </a:r>
            <a:r>
              <a:rPr kumimoji="0" lang="en-US" sz="2400" b="1" i="0" u="none" strike="noStrike" kern="1200" cap="none" spc="0" normalizeH="0" baseline="0" noProof="0" dirty="0">
                <a:ln>
                  <a:noFill/>
                </a:ln>
                <a:effectLst/>
                <a:uLnTx/>
                <a:uFillTx/>
                <a:latin typeface="Merriweather Sans"/>
                <a:ea typeface="+mn-ea"/>
                <a:cs typeface="+mn-cs"/>
              </a:rPr>
              <a:t> forcing </a:t>
            </a:r>
            <a:r>
              <a:rPr kumimoji="0" lang="en-US" sz="2400" b="1" i="0" u="none" strike="noStrike" kern="1200" cap="none" spc="0" normalizeH="0" baseline="0" noProof="0" dirty="0" err="1">
                <a:ln>
                  <a:noFill/>
                </a:ln>
                <a:effectLst/>
                <a:uLnTx/>
                <a:uFillTx/>
                <a:latin typeface="Merriweather Sans"/>
                <a:ea typeface="+mn-ea"/>
                <a:cs typeface="+mn-cs"/>
              </a:rPr>
              <a:t>Rochin</a:t>
            </a:r>
            <a:r>
              <a:rPr kumimoji="0" lang="en-US" sz="2400" b="1" i="0" u="none" strike="noStrike" kern="1200" cap="none" spc="0" normalizeH="0" baseline="0" noProof="0" dirty="0">
                <a:ln>
                  <a:noFill/>
                </a:ln>
                <a:effectLst/>
                <a:uLnTx/>
                <a:uFillTx/>
                <a:latin typeface="Merriweather Sans"/>
                <a:ea typeface="+mn-ea"/>
                <a:cs typeface="+mn-cs"/>
              </a:rPr>
              <a:t> to vomit violate the Fifth Amendment privilege against self-incrimination and the Due Process Clause of the 14th Amendment?  Explain</a:t>
            </a:r>
            <a:endParaRPr kumimoji="0" lang="en-US" sz="2400" b="1" i="0" u="none" strike="noStrike" kern="1200" cap="none" spc="0" normalizeH="0" baseline="0" noProof="0" dirty="0">
              <a:ln>
                <a:noFill/>
              </a:ln>
              <a:effectLst/>
              <a:uLnTx/>
              <a:uFillTx/>
              <a:latin typeface="Calibri"/>
              <a:ea typeface="+mn-ea"/>
              <a:cs typeface="+mn-cs"/>
            </a:endParaRPr>
          </a:p>
        </p:txBody>
      </p:sp>
      <p:sp>
        <p:nvSpPr>
          <p:cNvPr id="10" name="TextBox 9">
            <a:extLst>
              <a:ext uri="{FF2B5EF4-FFF2-40B4-BE49-F238E27FC236}">
                <a16:creationId xmlns:a16="http://schemas.microsoft.com/office/drawing/2014/main" id="{416383A5-CA6F-47C7-903D-680FAF2F1C1F}"/>
              </a:ext>
            </a:extLst>
          </p:cNvPr>
          <p:cNvSpPr txBox="1"/>
          <p:nvPr/>
        </p:nvSpPr>
        <p:spPr>
          <a:xfrm>
            <a:off x="398758" y="1905000"/>
            <a:ext cx="4302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Where was the search warrant? </a:t>
            </a:r>
          </a:p>
        </p:txBody>
      </p:sp>
      <p:sp>
        <p:nvSpPr>
          <p:cNvPr id="6" name="Rectangle 5">
            <a:extLst>
              <a:ext uri="{FF2B5EF4-FFF2-40B4-BE49-F238E27FC236}">
                <a16:creationId xmlns:a16="http://schemas.microsoft.com/office/drawing/2014/main" id="{3CFD98E5-91B4-4A3C-825B-26A1EB2B2272}"/>
              </a:ext>
            </a:extLst>
          </p:cNvPr>
          <p:cNvSpPr/>
          <p:nvPr/>
        </p:nvSpPr>
        <p:spPr>
          <a:xfrm>
            <a:off x="8164374" y="1814512"/>
            <a:ext cx="4027626"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33333"/>
                </a:solidFill>
                <a:effectLst/>
                <a:uLnTx/>
                <a:uFillTx/>
                <a:latin typeface="Garamond" panose="02020404030301010803" pitchFamily="18" charset="0"/>
                <a:ea typeface="+mn-ea"/>
                <a:cs typeface="+mn-cs"/>
              </a:rPr>
              <a:t>“This is conduct that shocks the conscience. Illegally breaking into the privacy of the petitioner, the struggle to open his mouth and remove what was there, the forcible extraction of his stomach's contents—this course of proceeding by agents of government to obtain evidence is bound to offend even hardened sensibilities. They are methods too close to the rack and the screw to permit of constitutional differentiation.”</a:t>
            </a:r>
            <a:endParaRPr kumimoji="0" lang="en-US" sz="2000" b="1" i="1"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grpSp>
        <p:nvGrpSpPr>
          <p:cNvPr id="3" name="Group 2">
            <a:extLst>
              <a:ext uri="{FF2B5EF4-FFF2-40B4-BE49-F238E27FC236}">
                <a16:creationId xmlns:a16="http://schemas.microsoft.com/office/drawing/2014/main" id="{8D536008-C851-4E48-81CF-255BED39FA13}"/>
              </a:ext>
            </a:extLst>
          </p:cNvPr>
          <p:cNvGrpSpPr/>
          <p:nvPr/>
        </p:nvGrpSpPr>
        <p:grpSpPr>
          <a:xfrm>
            <a:off x="5335326" y="1814512"/>
            <a:ext cx="2829048" cy="3671888"/>
            <a:chOff x="5562600" y="1814512"/>
            <a:chExt cx="2595818" cy="3228975"/>
          </a:xfrm>
        </p:grpSpPr>
        <p:pic>
          <p:nvPicPr>
            <p:cNvPr id="5" name="Picture 4">
              <a:extLst>
                <a:ext uri="{FF2B5EF4-FFF2-40B4-BE49-F238E27FC236}">
                  <a16:creationId xmlns:a16="http://schemas.microsoft.com/office/drawing/2014/main" id="{AEFF63E5-7941-4B9C-94F8-01455479C816}"/>
                </a:ext>
              </a:extLst>
            </p:cNvPr>
            <p:cNvPicPr>
              <a:picLocks noChangeAspect="1"/>
            </p:cNvPicPr>
            <p:nvPr/>
          </p:nvPicPr>
          <p:blipFill>
            <a:blip r:embed="rId2"/>
            <a:stretch>
              <a:fillRect/>
            </a:stretch>
          </p:blipFill>
          <p:spPr>
            <a:xfrm>
              <a:off x="5562600" y="1814512"/>
              <a:ext cx="2529539" cy="3228975"/>
            </a:xfrm>
            <a:prstGeom prst="rect">
              <a:avLst/>
            </a:prstGeom>
          </p:spPr>
        </p:pic>
        <p:sp>
          <p:nvSpPr>
            <p:cNvPr id="8" name="TextBox 7">
              <a:extLst>
                <a:ext uri="{FF2B5EF4-FFF2-40B4-BE49-F238E27FC236}">
                  <a16:creationId xmlns:a16="http://schemas.microsoft.com/office/drawing/2014/main" id="{79185E90-D781-4424-9D03-34A6EDBAAE23}"/>
                </a:ext>
              </a:extLst>
            </p:cNvPr>
            <p:cNvSpPr txBox="1"/>
            <p:nvPr/>
          </p:nvSpPr>
          <p:spPr>
            <a:xfrm>
              <a:off x="5711338" y="4530762"/>
              <a:ext cx="24470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Justice Felix Frankfurter</a:t>
              </a:r>
            </a:p>
          </p:txBody>
        </p:sp>
      </p:grpSp>
      <p:pic>
        <p:nvPicPr>
          <p:cNvPr id="4" name="Picture 3">
            <a:extLst>
              <a:ext uri="{FF2B5EF4-FFF2-40B4-BE49-F238E27FC236}">
                <a16:creationId xmlns:a16="http://schemas.microsoft.com/office/drawing/2014/main" id="{33C8A2B1-26E3-4BD8-8EC6-C630C0AC7424}"/>
              </a:ext>
            </a:extLst>
          </p:cNvPr>
          <p:cNvPicPr>
            <a:picLocks noChangeAspect="1"/>
          </p:cNvPicPr>
          <p:nvPr/>
        </p:nvPicPr>
        <p:blipFill>
          <a:blip r:embed="rId3"/>
          <a:stretch>
            <a:fillRect/>
          </a:stretch>
        </p:blipFill>
        <p:spPr>
          <a:xfrm>
            <a:off x="398758" y="2590800"/>
            <a:ext cx="4724400" cy="3268201"/>
          </a:xfrm>
          <a:prstGeom prst="rect">
            <a:avLst/>
          </a:prstGeom>
        </p:spPr>
      </p:pic>
    </p:spTree>
    <p:extLst>
      <p:ext uri="{BB962C8B-B14F-4D97-AF65-F5344CB8AC3E}">
        <p14:creationId xmlns:p14="http://schemas.microsoft.com/office/powerpoint/2010/main" val="18844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4"/>
                                        </p:tgtEl>
                                      </p:cBhvr>
                                    </p:animEffect>
                                    <p:anim calcmode="lin" valueType="num">
                                      <p:cBhvr>
                                        <p:cTn id="35" dur="1000"/>
                                        <p:tgtEl>
                                          <p:spTgt spid="4"/>
                                        </p:tgtEl>
                                        <p:attrNameLst>
                                          <p:attrName>ppt_x</p:attrName>
                                        </p:attrNameLst>
                                      </p:cBhvr>
                                      <p:tavLst>
                                        <p:tav tm="0">
                                          <p:val>
                                            <p:strVal val="ppt_x"/>
                                          </p:val>
                                        </p:tav>
                                        <p:tav tm="100000">
                                          <p:val>
                                            <p:strVal val="ppt_x"/>
                                          </p:val>
                                        </p:tav>
                                      </p:tavLst>
                                    </p:anim>
                                    <p:anim calcmode="lin" valueType="num">
                                      <p:cBhvr>
                                        <p:cTn id="36" dur="1000"/>
                                        <p:tgtEl>
                                          <p:spTgt spid="4"/>
                                        </p:tgtEl>
                                        <p:attrNameLst>
                                          <p:attrName>ppt_y</p:attrName>
                                        </p:attrNameLst>
                                      </p:cBhvr>
                                      <p:tavLst>
                                        <p:tav tm="0">
                                          <p:val>
                                            <p:strVal val="ppt_y"/>
                                          </p:val>
                                        </p:tav>
                                        <p:tav tm="100000">
                                          <p:val>
                                            <p:strVal val="ppt_y+.1"/>
                                          </p:val>
                                        </p:tav>
                                      </p:tavLst>
                                    </p:anim>
                                    <p:set>
                                      <p:cBhvr>
                                        <p:cTn id="3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DEBD1"/>
          </a:solidFill>
        </p:spPr>
        <p:txBody>
          <a:bodyPr wrap="square" lIns="0" tIns="0" rIns="0" bIns="0" rtlCol="0"/>
          <a:lstStyle/>
          <a:p>
            <a:endParaRPr/>
          </a:p>
        </p:txBody>
      </p:sp>
      <p:sp>
        <p:nvSpPr>
          <p:cNvPr id="3" name="object 3"/>
          <p:cNvSpPr txBox="1">
            <a:spLocks noGrp="1"/>
          </p:cNvSpPr>
          <p:nvPr>
            <p:ph type="title"/>
          </p:nvPr>
        </p:nvSpPr>
        <p:spPr>
          <a:xfrm>
            <a:off x="2057400" y="-75944"/>
            <a:ext cx="8823198" cy="689932"/>
          </a:xfrm>
          <a:prstGeom prst="rect">
            <a:avLst/>
          </a:prstGeom>
        </p:spPr>
        <p:txBody>
          <a:bodyPr vert="horz" wrap="square" lIns="0" tIns="12700" rIns="0" bIns="0" rtlCol="0">
            <a:spAutoFit/>
          </a:bodyPr>
          <a:lstStyle/>
          <a:p>
            <a:pPr marL="12700">
              <a:lnSpc>
                <a:spcPct val="100000"/>
              </a:lnSpc>
              <a:spcBef>
                <a:spcPts val="100"/>
              </a:spcBef>
            </a:pPr>
            <a:r>
              <a:rPr b="1" dirty="0">
                <a:latin typeface="+mn-lt"/>
              </a:rPr>
              <a:t>BILL OF RIGHTS AND THE STATES</a:t>
            </a:r>
          </a:p>
        </p:txBody>
      </p:sp>
      <p:sp>
        <p:nvSpPr>
          <p:cNvPr id="4" name="object 4"/>
          <p:cNvSpPr txBox="1"/>
          <p:nvPr/>
        </p:nvSpPr>
        <p:spPr>
          <a:xfrm>
            <a:off x="76200" y="658377"/>
            <a:ext cx="7128641" cy="6063198"/>
          </a:xfrm>
          <a:prstGeom prst="rect">
            <a:avLst/>
          </a:prstGeom>
        </p:spPr>
        <p:txBody>
          <a:bodyPr vert="horz" wrap="square" lIns="0" tIns="12700" rIns="0" bIns="0" rtlCol="0">
            <a:spAutoFit/>
          </a:bodyPr>
          <a:lstStyle/>
          <a:p>
            <a:pPr marL="12700">
              <a:lnSpc>
                <a:spcPct val="100000"/>
              </a:lnSpc>
              <a:spcBef>
                <a:spcPts val="100"/>
              </a:spcBef>
            </a:pPr>
            <a:r>
              <a:rPr sz="2400" b="1" dirty="0">
                <a:latin typeface="DejaVu Sans"/>
                <a:cs typeface="DejaVu Sans"/>
              </a:rPr>
              <a:t>BILL OF RIGHTS</a:t>
            </a:r>
            <a:endParaRPr sz="2400" dirty="0">
              <a:latin typeface="DejaVu Sans"/>
              <a:cs typeface="DejaVu Sans"/>
            </a:endParaRPr>
          </a:p>
          <a:p>
            <a:pPr marL="355600" marR="252095" indent="-342900">
              <a:lnSpc>
                <a:spcPct val="100000"/>
              </a:lnSpc>
              <a:spcBef>
                <a:spcPts val="1800"/>
              </a:spcBef>
              <a:buFont typeface="DejaVu Sans"/>
              <a:buChar char="•"/>
              <a:tabLst>
                <a:tab pos="354965" algn="l"/>
                <a:tab pos="355600" algn="l"/>
              </a:tabLst>
            </a:pPr>
            <a:r>
              <a:rPr sz="2000" b="1" dirty="0">
                <a:latin typeface="DejaVu Sans"/>
                <a:cs typeface="DejaVu Sans"/>
              </a:rPr>
              <a:t>Added to the original Constitution to appease  states</a:t>
            </a:r>
            <a:r>
              <a:rPr lang="en-US" sz="2000" b="1" dirty="0">
                <a:latin typeface="DejaVu Sans"/>
                <a:cs typeface="DejaVu Sans"/>
              </a:rPr>
              <a:t>.  Demanded by the Anti-Federalists</a:t>
            </a:r>
            <a:endParaRPr sz="2000" dirty="0">
              <a:latin typeface="DejaVu Sans"/>
              <a:cs typeface="DejaVu Sans"/>
            </a:endParaRPr>
          </a:p>
          <a:p>
            <a:pPr marL="355600" marR="473709" indent="-342900">
              <a:lnSpc>
                <a:spcPct val="100000"/>
              </a:lnSpc>
              <a:spcBef>
                <a:spcPts val="1780"/>
              </a:spcBef>
              <a:buFont typeface="DejaVu Sans"/>
              <a:buChar char="•"/>
              <a:tabLst>
                <a:tab pos="354965" algn="l"/>
                <a:tab pos="355600" algn="l"/>
              </a:tabLst>
            </a:pPr>
            <a:r>
              <a:rPr sz="2000" b="1" dirty="0">
                <a:latin typeface="DejaVu Sans"/>
                <a:cs typeface="DejaVu Sans"/>
              </a:rPr>
              <a:t>Rights of the individuals and states listed to  protect them from the </a:t>
            </a:r>
            <a:r>
              <a:rPr sz="2000" b="1" dirty="0">
                <a:solidFill>
                  <a:srgbClr val="FF0000"/>
                </a:solidFill>
                <a:latin typeface="DejaVu Sans"/>
                <a:cs typeface="DejaVu Sans"/>
              </a:rPr>
              <a:t>federal</a:t>
            </a:r>
            <a:r>
              <a:rPr sz="2000" b="1" dirty="0">
                <a:latin typeface="DejaVu Sans"/>
                <a:cs typeface="DejaVu Sans"/>
              </a:rPr>
              <a:t> government</a:t>
            </a:r>
            <a:endParaRPr sz="2000" dirty="0">
              <a:latin typeface="DejaVu Sans"/>
              <a:cs typeface="DejaVu Sans"/>
            </a:endParaRPr>
          </a:p>
          <a:p>
            <a:pPr marL="355600" marR="5080" indent="-342900">
              <a:lnSpc>
                <a:spcPct val="100000"/>
              </a:lnSpc>
              <a:spcBef>
                <a:spcPts val="1775"/>
              </a:spcBef>
              <a:buFont typeface="DejaVu Sans"/>
              <a:buChar char="•"/>
              <a:tabLst>
                <a:tab pos="354965" algn="l"/>
                <a:tab pos="355600" algn="l"/>
              </a:tabLst>
            </a:pPr>
            <a:r>
              <a:rPr sz="2000" b="1" dirty="0">
                <a:latin typeface="DejaVu Sans"/>
                <a:cs typeface="DejaVu Sans"/>
              </a:rPr>
              <a:t>Bill of Rights only applied to the federal  government and did not include protections  against state governments (</a:t>
            </a:r>
            <a:r>
              <a:rPr sz="2000" b="1" i="1" dirty="0">
                <a:latin typeface="Nimbus Mono L"/>
                <a:cs typeface="Nimbus Mono L"/>
              </a:rPr>
              <a:t>Barron v. Baltimore</a:t>
            </a:r>
            <a:r>
              <a:rPr sz="2000" b="1" dirty="0">
                <a:latin typeface="DejaVu Sans"/>
                <a:cs typeface="DejaVu Sans"/>
              </a:rPr>
              <a:t>,  1833)</a:t>
            </a:r>
            <a:endParaRPr sz="2000" dirty="0">
              <a:latin typeface="DejaVu Sans"/>
              <a:cs typeface="DejaVu Sans"/>
            </a:endParaRPr>
          </a:p>
          <a:p>
            <a:pPr marL="756285" marR="5080" indent="-287020">
              <a:lnSpc>
                <a:spcPct val="100000"/>
              </a:lnSpc>
              <a:spcBef>
                <a:spcPts val="484"/>
              </a:spcBef>
              <a:tabLst>
                <a:tab pos="756285" algn="l"/>
              </a:tabLst>
            </a:pPr>
            <a:r>
              <a:rPr sz="2000" b="1" dirty="0">
                <a:latin typeface="DejaVu Sans"/>
                <a:cs typeface="DejaVu Sans"/>
              </a:rPr>
              <a:t>–	</a:t>
            </a:r>
            <a:r>
              <a:rPr lang="en-US" sz="2000" b="1" dirty="0">
                <a:latin typeface="DejaVu Sans"/>
                <a:cs typeface="DejaVu Sans"/>
              </a:rPr>
              <a:t>Belief</a:t>
            </a:r>
            <a:r>
              <a:rPr sz="2000" b="1" dirty="0">
                <a:latin typeface="DejaVu Sans"/>
                <a:cs typeface="DejaVu Sans"/>
              </a:rPr>
              <a:t> was that people could protect  themselves against the state governments  that were in their own backyards, but they  needed additional protection against a new,  powerful, and distant national gov’t</a:t>
            </a:r>
            <a:r>
              <a:rPr lang="en-US" sz="2000" b="1" dirty="0">
                <a:latin typeface="DejaVu Sans"/>
                <a:cs typeface="DejaVu Sans"/>
              </a:rPr>
              <a:t>.  Each state had its own bill of rights to protect their citizenry from the state govt.</a:t>
            </a:r>
            <a:endParaRPr sz="2000" dirty="0">
              <a:latin typeface="DejaVu Sans"/>
              <a:cs typeface="DejaVu Sans"/>
            </a:endParaRPr>
          </a:p>
        </p:txBody>
      </p:sp>
      <p:sp>
        <p:nvSpPr>
          <p:cNvPr id="5" name="object 5"/>
          <p:cNvSpPr txBox="1"/>
          <p:nvPr/>
        </p:nvSpPr>
        <p:spPr>
          <a:xfrm>
            <a:off x="11379454" y="6273800"/>
            <a:ext cx="12509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Nimbus Sans L"/>
                <a:cs typeface="Nimbus Sans L"/>
              </a:rPr>
              <a:t>8</a:t>
            </a:r>
            <a:endParaRPr sz="1400">
              <a:latin typeface="Nimbus Sans L"/>
              <a:cs typeface="Nimbus Sans L"/>
            </a:endParaRPr>
          </a:p>
        </p:txBody>
      </p:sp>
      <p:sp>
        <p:nvSpPr>
          <p:cNvPr id="6" name="object 6"/>
          <p:cNvSpPr/>
          <p:nvPr/>
        </p:nvSpPr>
        <p:spPr>
          <a:xfrm>
            <a:off x="7002518" y="593098"/>
            <a:ext cx="5223641" cy="48767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26935"/>
            <a:ext cx="12192000" cy="131445"/>
          </a:xfrm>
          <a:custGeom>
            <a:avLst/>
            <a:gdLst/>
            <a:ahLst/>
            <a:cxnLst/>
            <a:rect l="l" t="t" r="r" b="b"/>
            <a:pathLst>
              <a:path w="12192000" h="131445">
                <a:moveTo>
                  <a:pt x="12192000" y="0"/>
                </a:moveTo>
                <a:lnTo>
                  <a:pt x="0" y="0"/>
                </a:lnTo>
                <a:lnTo>
                  <a:pt x="0" y="131063"/>
                </a:lnTo>
                <a:lnTo>
                  <a:pt x="12192000" y="131063"/>
                </a:lnTo>
                <a:lnTo>
                  <a:pt x="12192000" y="0"/>
                </a:lnTo>
                <a:close/>
              </a:path>
            </a:pathLst>
          </a:custGeom>
          <a:solidFill>
            <a:srgbClr val="CCA6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689832" y="0"/>
            <a:ext cx="10812336" cy="505267"/>
          </a:xfrm>
          <a:prstGeom prst="rect">
            <a:avLst/>
          </a:prstGeom>
        </p:spPr>
        <p:txBody>
          <a:bodyPr vert="horz" wrap="square" lIns="0" tIns="12700" rIns="0" bIns="0" rtlCol="0">
            <a:spAutoFit/>
          </a:bodyPr>
          <a:lstStyle/>
          <a:p>
            <a:pPr marL="12700" algn="ctr">
              <a:lnSpc>
                <a:spcPct val="100000"/>
              </a:lnSpc>
              <a:spcBef>
                <a:spcPts val="100"/>
              </a:spcBef>
            </a:pPr>
            <a:r>
              <a:rPr lang="en-US" dirty="0"/>
              <a:t>The Incorporation of the </a:t>
            </a:r>
            <a:r>
              <a:rPr dirty="0"/>
              <a:t>FOURTH AMENDMENT</a:t>
            </a:r>
          </a:p>
        </p:txBody>
      </p:sp>
      <p:sp>
        <p:nvSpPr>
          <p:cNvPr id="6" name="Rectangle 5">
            <a:extLst>
              <a:ext uri="{FF2B5EF4-FFF2-40B4-BE49-F238E27FC236}">
                <a16:creationId xmlns:a16="http://schemas.microsoft.com/office/drawing/2014/main" id="{ACBE04AC-D93B-4ADC-AEB4-BDAAC8C9540F}"/>
              </a:ext>
            </a:extLst>
          </p:cNvPr>
          <p:cNvSpPr/>
          <p:nvPr/>
        </p:nvSpPr>
        <p:spPr>
          <a:xfrm>
            <a:off x="0" y="688469"/>
            <a:ext cx="10972800" cy="379078"/>
          </a:xfrm>
          <a:prstGeom prst="rect">
            <a:avLst/>
          </a:prstGeom>
        </p:spPr>
        <p:txBody>
          <a:bodyPr wrap="square">
            <a:spAutoFit/>
          </a:bodyPr>
          <a:lstStyle/>
          <a:p>
            <a:pPr marL="12700" marR="991869" lvl="0" indent="0" algn="l" defTabSz="914400" rtl="0" eaLnBrk="1" fontAlgn="auto" latinLnBrk="0" hangingPunct="1">
              <a:lnSpc>
                <a:spcPct val="114999"/>
              </a:lnSpc>
              <a:spcBef>
                <a:spcPts val="15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DejaVu Sans"/>
                <a:ea typeface="+mn-ea"/>
                <a:cs typeface="DejaVu Sans"/>
              </a:rPr>
              <a:t>Which case(s) really brought this  amendment into public debate?</a:t>
            </a:r>
            <a:endParaRPr kumimoji="0" lang="en-US"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8" name="Rectangle 7">
            <a:extLst>
              <a:ext uri="{FF2B5EF4-FFF2-40B4-BE49-F238E27FC236}">
                <a16:creationId xmlns:a16="http://schemas.microsoft.com/office/drawing/2014/main" id="{D44B6F62-7C31-4B46-9D95-FB05316726DF}"/>
              </a:ext>
            </a:extLst>
          </p:cNvPr>
          <p:cNvSpPr/>
          <p:nvPr/>
        </p:nvSpPr>
        <p:spPr>
          <a:xfrm>
            <a:off x="152400" y="5940399"/>
            <a:ext cx="61006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https://judiciallearningcenter.org/your-4th-amendment-rights/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85C5F61-055A-40BA-9DA2-43EAB283B778}"/>
              </a:ext>
            </a:extLst>
          </p:cNvPr>
          <p:cNvSpPr/>
          <p:nvPr/>
        </p:nvSpPr>
        <p:spPr>
          <a:xfrm>
            <a:off x="127000" y="1192543"/>
            <a:ext cx="6476135"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Mapp v. Ohio, 1961</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Cleveland Police had gone to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Dollree</a:t>
            </a:r>
            <a:r>
              <a:rPr kumimoji="0" lang="en-US" sz="2400" b="0" i="0" u="none" strike="noStrike" kern="1200" cap="none" spc="0" normalizeH="0" baseline="0" noProof="0" dirty="0">
                <a:ln>
                  <a:noFill/>
                </a:ln>
                <a:solidFill>
                  <a:prstClr val="black"/>
                </a:solidFill>
                <a:effectLst/>
                <a:uLnTx/>
                <a:uFillTx/>
                <a:latin typeface="Calibri"/>
                <a:ea typeface="+mn-ea"/>
                <a:cs typeface="+mn-cs"/>
              </a:rPr>
              <a:t> Mapp’s home to search for a fugitive. They entered her home forcibly, and without a warrant. Mapp and police got into a scuffle.  Their very extensive search failed to turn up any fugitive evidence, but they did find some obscene books . Mapp was convicted of possession of obscene materials and sentenced to jail.</a:t>
            </a:r>
          </a:p>
        </p:txBody>
      </p:sp>
      <p:pic>
        <p:nvPicPr>
          <p:cNvPr id="4" name="Picture 3">
            <a:extLst>
              <a:ext uri="{FF2B5EF4-FFF2-40B4-BE49-F238E27FC236}">
                <a16:creationId xmlns:a16="http://schemas.microsoft.com/office/drawing/2014/main" id="{09A93BE3-8A14-4C03-8BE3-888594E91307}"/>
              </a:ext>
            </a:extLst>
          </p:cNvPr>
          <p:cNvPicPr>
            <a:picLocks noChangeAspect="1"/>
          </p:cNvPicPr>
          <p:nvPr/>
        </p:nvPicPr>
        <p:blipFill>
          <a:blip r:embed="rId3"/>
          <a:stretch>
            <a:fillRect/>
          </a:stretch>
        </p:blipFill>
        <p:spPr>
          <a:xfrm>
            <a:off x="6603135" y="1276149"/>
            <a:ext cx="5461865" cy="3377253"/>
          </a:xfrm>
          <a:prstGeom prst="rect">
            <a:avLst/>
          </a:prstGeom>
        </p:spPr>
      </p:pic>
    </p:spTree>
    <p:extLst>
      <p:ext uri="{BB962C8B-B14F-4D97-AF65-F5344CB8AC3E}">
        <p14:creationId xmlns:p14="http://schemas.microsoft.com/office/powerpoint/2010/main" val="1924943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1F1B-C297-4E8D-9414-1416627008F4}"/>
              </a:ext>
            </a:extLst>
          </p:cNvPr>
          <p:cNvSpPr>
            <a:spLocks noGrp="1"/>
          </p:cNvSpPr>
          <p:nvPr>
            <p:ph type="title"/>
          </p:nvPr>
        </p:nvSpPr>
        <p:spPr>
          <a:xfrm>
            <a:off x="0" y="16950"/>
            <a:ext cx="12192000" cy="984885"/>
          </a:xfrm>
        </p:spPr>
        <p:txBody>
          <a:bodyPr/>
          <a:lstStyle/>
          <a:p>
            <a:pPr algn="ctr"/>
            <a:r>
              <a:rPr lang="en-US" dirty="0"/>
              <a:t>4</a:t>
            </a:r>
            <a:r>
              <a:rPr lang="en-US" baseline="30000" dirty="0"/>
              <a:t>th</a:t>
            </a:r>
            <a:r>
              <a:rPr lang="en-US" dirty="0"/>
              <a:t> Amendment </a:t>
            </a:r>
            <a:r>
              <a:rPr lang="en-US" sz="3200" b="1" dirty="0"/>
              <a:t>The Fruit Of The Poisonous Tree Doctrine- The Exclusionary Rule</a:t>
            </a:r>
            <a:endParaRPr lang="en-US" dirty="0"/>
          </a:p>
        </p:txBody>
      </p:sp>
      <p:sp>
        <p:nvSpPr>
          <p:cNvPr id="5" name="TextBox 4">
            <a:extLst>
              <a:ext uri="{FF2B5EF4-FFF2-40B4-BE49-F238E27FC236}">
                <a16:creationId xmlns:a16="http://schemas.microsoft.com/office/drawing/2014/main" id="{02E03315-EB9A-48B6-8A3A-E950347B3EFB}"/>
              </a:ext>
            </a:extLst>
          </p:cNvPr>
          <p:cNvSpPr txBox="1"/>
          <p:nvPr/>
        </p:nvSpPr>
        <p:spPr>
          <a:xfrm>
            <a:off x="0" y="1515040"/>
            <a:ext cx="7772400" cy="2246769"/>
          </a:xfrm>
          <a:prstGeom prst="rect">
            <a:avLst/>
          </a:prstGeom>
          <a:noFill/>
        </p:spPr>
        <p:txBody>
          <a:bodyPr wrap="square">
            <a:spAutoFit/>
          </a:bodyPr>
          <a:lstStyle/>
          <a:p>
            <a:r>
              <a:rPr lang="en-US" sz="2800" b="1" dirty="0"/>
              <a:t>A doctrine that extends the exclusionary rule to make evidence inadmissible in court if it was derived from evidence that was illegally obtained. As the metaphor suggests, if the evidential "tree" is tainted, so is its "fruit." </a:t>
            </a:r>
          </a:p>
        </p:txBody>
      </p:sp>
      <p:pic>
        <p:nvPicPr>
          <p:cNvPr id="6" name="Picture 5">
            <a:extLst>
              <a:ext uri="{FF2B5EF4-FFF2-40B4-BE49-F238E27FC236}">
                <a16:creationId xmlns:a16="http://schemas.microsoft.com/office/drawing/2014/main" id="{B720E40A-D1E9-4CF3-9BFC-DAB2F1BEF990}"/>
              </a:ext>
            </a:extLst>
          </p:cNvPr>
          <p:cNvPicPr>
            <a:picLocks noChangeAspect="1"/>
          </p:cNvPicPr>
          <p:nvPr/>
        </p:nvPicPr>
        <p:blipFill>
          <a:blip r:embed="rId2"/>
          <a:stretch>
            <a:fillRect/>
          </a:stretch>
        </p:blipFill>
        <p:spPr>
          <a:xfrm>
            <a:off x="7701094" y="1001835"/>
            <a:ext cx="4490905" cy="5490405"/>
          </a:xfrm>
          <a:prstGeom prst="rect">
            <a:avLst/>
          </a:prstGeom>
        </p:spPr>
      </p:pic>
      <p:sp>
        <p:nvSpPr>
          <p:cNvPr id="3" name="Text Placeholder 2">
            <a:extLst>
              <a:ext uri="{FF2B5EF4-FFF2-40B4-BE49-F238E27FC236}">
                <a16:creationId xmlns:a16="http://schemas.microsoft.com/office/drawing/2014/main" id="{128E5A8B-BE39-48AA-9F6C-D9A6C5027DE2}"/>
              </a:ext>
            </a:extLst>
          </p:cNvPr>
          <p:cNvSpPr>
            <a:spLocks noGrp="1"/>
          </p:cNvSpPr>
          <p:nvPr>
            <p:ph type="body" idx="1"/>
          </p:nvPr>
        </p:nvSpPr>
        <p:spPr>
          <a:xfrm>
            <a:off x="152400" y="4212530"/>
            <a:ext cx="7422859" cy="2585323"/>
          </a:xfrm>
        </p:spPr>
        <p:txBody>
          <a:bodyPr/>
          <a:lstStyle/>
          <a:p>
            <a:r>
              <a:rPr lang="en-US" dirty="0">
                <a:latin typeface="+mj-lt"/>
              </a:rPr>
              <a:t>The Exclusionary rule applies not only to evidence obtain indirectly as a result of improper police conduct but also to evidence obtained indirectly from the improper conduct. </a:t>
            </a:r>
          </a:p>
          <a:p>
            <a:endParaRPr lang="en-US" dirty="0">
              <a:latin typeface="+mj-lt"/>
            </a:endParaRPr>
          </a:p>
          <a:p>
            <a:r>
              <a:rPr lang="en-US" dirty="0">
                <a:latin typeface="+mj-lt"/>
              </a:rPr>
              <a:t>Evidence derived initial improper conduct is usually called </a:t>
            </a:r>
            <a:r>
              <a:rPr lang="en-US" b="1" dirty="0">
                <a:latin typeface="+mj-lt"/>
              </a:rPr>
              <a:t>Fruit Of The Poisonous Tree </a:t>
            </a:r>
          </a:p>
        </p:txBody>
      </p:sp>
    </p:spTree>
    <p:extLst>
      <p:ext uri="{BB962C8B-B14F-4D97-AF65-F5344CB8AC3E}">
        <p14:creationId xmlns:p14="http://schemas.microsoft.com/office/powerpoint/2010/main" val="3941145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1F1B-C297-4E8D-9414-1416627008F4}"/>
              </a:ext>
            </a:extLst>
          </p:cNvPr>
          <p:cNvSpPr>
            <a:spLocks noGrp="1"/>
          </p:cNvSpPr>
          <p:nvPr>
            <p:ph type="title"/>
          </p:nvPr>
        </p:nvSpPr>
        <p:spPr>
          <a:xfrm>
            <a:off x="145596" y="43818"/>
            <a:ext cx="12046404" cy="473253"/>
          </a:xfrm>
        </p:spPr>
        <p:txBody>
          <a:bodyPr/>
          <a:lstStyle/>
          <a:p>
            <a:r>
              <a:rPr lang="en-US" sz="2800" dirty="0">
                <a:latin typeface="+mj-lt"/>
              </a:rPr>
              <a:t>4</a:t>
            </a:r>
            <a:r>
              <a:rPr lang="en-US" sz="2800" baseline="30000" dirty="0">
                <a:latin typeface="+mj-lt"/>
              </a:rPr>
              <a:t>th</a:t>
            </a:r>
            <a:r>
              <a:rPr lang="en-US" sz="2800" dirty="0">
                <a:latin typeface="+mj-lt"/>
              </a:rPr>
              <a:t> Amendment </a:t>
            </a:r>
            <a:r>
              <a:rPr lang="en-US" sz="2800" b="1" dirty="0">
                <a:latin typeface="+mj-lt"/>
              </a:rPr>
              <a:t>The Fruit Of The Poisonous Tree Doctrine- The Exclusionary Rule</a:t>
            </a:r>
            <a:br>
              <a:rPr lang="en-US" sz="3200" b="1" dirty="0"/>
            </a:br>
            <a:endParaRPr lang="en-US" dirty="0"/>
          </a:p>
        </p:txBody>
      </p:sp>
      <p:pic>
        <p:nvPicPr>
          <p:cNvPr id="6" name="Picture 5">
            <a:extLst>
              <a:ext uri="{FF2B5EF4-FFF2-40B4-BE49-F238E27FC236}">
                <a16:creationId xmlns:a16="http://schemas.microsoft.com/office/drawing/2014/main" id="{B720E40A-D1E9-4CF3-9BFC-DAB2F1BEF990}"/>
              </a:ext>
            </a:extLst>
          </p:cNvPr>
          <p:cNvPicPr>
            <a:picLocks noChangeAspect="1"/>
          </p:cNvPicPr>
          <p:nvPr/>
        </p:nvPicPr>
        <p:blipFill>
          <a:blip r:embed="rId2"/>
          <a:stretch>
            <a:fillRect/>
          </a:stretch>
        </p:blipFill>
        <p:spPr>
          <a:xfrm>
            <a:off x="8763000" y="495300"/>
            <a:ext cx="3088401" cy="3681374"/>
          </a:xfrm>
          <a:prstGeom prst="rect">
            <a:avLst/>
          </a:prstGeom>
        </p:spPr>
      </p:pic>
      <p:sp>
        <p:nvSpPr>
          <p:cNvPr id="7" name="Text Placeholder 6">
            <a:extLst>
              <a:ext uri="{FF2B5EF4-FFF2-40B4-BE49-F238E27FC236}">
                <a16:creationId xmlns:a16="http://schemas.microsoft.com/office/drawing/2014/main" id="{3F03105F-E0ED-3EA6-2FB6-CD746FA46A64}"/>
              </a:ext>
            </a:extLst>
          </p:cNvPr>
          <p:cNvSpPr>
            <a:spLocks noGrp="1"/>
          </p:cNvSpPr>
          <p:nvPr>
            <p:ph type="body" idx="1"/>
          </p:nvPr>
        </p:nvSpPr>
        <p:spPr>
          <a:xfrm>
            <a:off x="152400" y="495300"/>
            <a:ext cx="8610600" cy="4801314"/>
          </a:xfrm>
        </p:spPr>
        <p:txBody>
          <a:bodyPr/>
          <a:lstStyle/>
          <a:p>
            <a:r>
              <a:rPr lang="en-US" dirty="0"/>
              <a:t>Assume that a police officer searches the automobile of a person stopped for a minor traffic violation. This violation is the only reason the officer conducts the search; nothing indicates that the driver is impaired by drugs or alcohol, and no other circumstances would lead a reasonable officer to believe that the car contains evidence of a crime. This is an unreasonable search under the Fourth Amendment to the U.S. Constitution.</a:t>
            </a:r>
          </a:p>
          <a:p>
            <a:endParaRPr lang="en-US" dirty="0"/>
          </a:p>
          <a:p>
            <a:r>
              <a:rPr lang="en-US" dirty="0"/>
              <a:t>Assume further that the officer finds a small amount of marijuana in the vehicle. The driver is subsequently charged with possession of a controlled substance and chooses to go to trial. The marijuana evidence culled from this search is excluded from trial under the exclusionary rule, and the criminal charges are dropped for lack of evidence.</a:t>
            </a:r>
          </a:p>
        </p:txBody>
      </p:sp>
      <p:sp>
        <p:nvSpPr>
          <p:cNvPr id="9" name="TextBox 8">
            <a:extLst>
              <a:ext uri="{FF2B5EF4-FFF2-40B4-BE49-F238E27FC236}">
                <a16:creationId xmlns:a16="http://schemas.microsoft.com/office/drawing/2014/main" id="{907684E5-7020-8B6D-5278-85812E795B2B}"/>
              </a:ext>
            </a:extLst>
          </p:cNvPr>
          <p:cNvSpPr txBox="1"/>
          <p:nvPr/>
        </p:nvSpPr>
        <p:spPr>
          <a:xfrm>
            <a:off x="4724400" y="6444850"/>
            <a:ext cx="76893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https://legal-dictionary.thefreedictionary.com/Fruit+of+the+Poisonous+Tree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010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B66D-B06A-4161-B44C-213DE894E91A}"/>
              </a:ext>
            </a:extLst>
          </p:cNvPr>
          <p:cNvSpPr>
            <a:spLocks noGrp="1"/>
          </p:cNvSpPr>
          <p:nvPr>
            <p:ph type="title"/>
          </p:nvPr>
        </p:nvSpPr>
        <p:spPr>
          <a:xfrm>
            <a:off x="1066990" y="66637"/>
            <a:ext cx="10058020" cy="492443"/>
          </a:xfrm>
        </p:spPr>
        <p:txBody>
          <a:bodyPr/>
          <a:lstStyle/>
          <a:p>
            <a:r>
              <a:rPr lang="en-US" dirty="0"/>
              <a:t>14</a:t>
            </a:r>
            <a:r>
              <a:rPr lang="en-US" baseline="30000" dirty="0"/>
              <a:t>th</a:t>
            </a:r>
            <a:r>
              <a:rPr lang="en-US" dirty="0"/>
              <a:t> Amendment to the US Constitution</a:t>
            </a:r>
          </a:p>
        </p:txBody>
      </p:sp>
      <p:sp>
        <p:nvSpPr>
          <p:cNvPr id="3" name="Text Placeholder 2">
            <a:extLst>
              <a:ext uri="{FF2B5EF4-FFF2-40B4-BE49-F238E27FC236}">
                <a16:creationId xmlns:a16="http://schemas.microsoft.com/office/drawing/2014/main" id="{C2AB9BFD-FCFF-432C-8AEB-702AF11CD5E9}"/>
              </a:ext>
            </a:extLst>
          </p:cNvPr>
          <p:cNvSpPr>
            <a:spLocks noGrp="1"/>
          </p:cNvSpPr>
          <p:nvPr>
            <p:ph type="body" idx="1"/>
          </p:nvPr>
        </p:nvSpPr>
        <p:spPr>
          <a:xfrm>
            <a:off x="76200" y="841445"/>
            <a:ext cx="12115800" cy="2585323"/>
          </a:xfrm>
        </p:spPr>
        <p:txBody>
          <a:bodyPr/>
          <a:lstStyle/>
          <a:p>
            <a:r>
              <a:rPr lang="en-US" dirty="0"/>
              <a:t>All persons born or naturalized in the United States, and subject to the jurisdiction thereof, are </a:t>
            </a:r>
            <a:r>
              <a:rPr lang="en-US" b="1" dirty="0">
                <a:solidFill>
                  <a:srgbClr val="FF0000"/>
                </a:solidFill>
              </a:rPr>
              <a:t>citizens</a:t>
            </a:r>
            <a:r>
              <a:rPr lang="en-US" dirty="0"/>
              <a:t> of the United States and of the state wherein they reside. No </a:t>
            </a:r>
            <a:r>
              <a:rPr lang="en-US" b="1" dirty="0">
                <a:solidFill>
                  <a:srgbClr val="0070C0"/>
                </a:solidFill>
              </a:rPr>
              <a:t>state</a:t>
            </a:r>
            <a:r>
              <a:rPr lang="en-US" dirty="0"/>
              <a:t> shall make or enforce any law which </a:t>
            </a:r>
            <a:r>
              <a:rPr lang="en-US" b="1" dirty="0">
                <a:solidFill>
                  <a:srgbClr val="FF0000"/>
                </a:solidFill>
              </a:rPr>
              <a:t>shall abridge the privileges or immunities </a:t>
            </a:r>
            <a:r>
              <a:rPr lang="en-US" dirty="0"/>
              <a:t>of citizens of the United States; </a:t>
            </a:r>
            <a:r>
              <a:rPr lang="en-US" b="1" dirty="0">
                <a:solidFill>
                  <a:srgbClr val="FF0000"/>
                </a:solidFill>
              </a:rPr>
              <a:t>nor shall any </a:t>
            </a:r>
            <a:r>
              <a:rPr lang="en-US" b="1" dirty="0">
                <a:solidFill>
                  <a:srgbClr val="0070C0"/>
                </a:solidFill>
              </a:rPr>
              <a:t>state</a:t>
            </a:r>
            <a:r>
              <a:rPr lang="en-US" b="1" dirty="0">
                <a:solidFill>
                  <a:srgbClr val="FF0000"/>
                </a:solidFill>
              </a:rPr>
              <a:t> deprive any person of life, liberty, or property, without </a:t>
            </a:r>
            <a:r>
              <a:rPr lang="en-US" b="1" dirty="0">
                <a:solidFill>
                  <a:srgbClr val="0070C0"/>
                </a:solidFill>
              </a:rPr>
              <a:t>due process of law</a:t>
            </a:r>
            <a:r>
              <a:rPr lang="en-US" dirty="0"/>
              <a:t>; </a:t>
            </a:r>
            <a:r>
              <a:rPr lang="en-US" b="1" dirty="0">
                <a:solidFill>
                  <a:srgbClr val="FF0000"/>
                </a:solidFill>
              </a:rPr>
              <a:t>nor deny to any person within its jurisdiction the </a:t>
            </a:r>
            <a:r>
              <a:rPr lang="en-US" b="1" dirty="0">
                <a:solidFill>
                  <a:srgbClr val="0070C0"/>
                </a:solidFill>
              </a:rPr>
              <a:t>equal protection of the laws.</a:t>
            </a:r>
          </a:p>
        </p:txBody>
      </p:sp>
      <p:sp>
        <p:nvSpPr>
          <p:cNvPr id="5" name="TextBox 4">
            <a:extLst>
              <a:ext uri="{FF2B5EF4-FFF2-40B4-BE49-F238E27FC236}">
                <a16:creationId xmlns:a16="http://schemas.microsoft.com/office/drawing/2014/main" id="{1524E8EB-B6E4-4B13-BBC1-E2CAC703794C}"/>
              </a:ext>
            </a:extLst>
          </p:cNvPr>
          <p:cNvSpPr txBox="1"/>
          <p:nvPr/>
        </p:nvSpPr>
        <p:spPr>
          <a:xfrm>
            <a:off x="-12700" y="4267200"/>
            <a:ext cx="12014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14th amendment was meant to protect citizens from the states. Passed in 1868 to protect the newly freed citizens of the Republic, the former slaves</a:t>
            </a:r>
          </a:p>
        </p:txBody>
      </p:sp>
    </p:spTree>
    <p:extLst>
      <p:ext uri="{BB962C8B-B14F-4D97-AF65-F5344CB8AC3E}">
        <p14:creationId xmlns:p14="http://schemas.microsoft.com/office/powerpoint/2010/main" val="2659267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2192000" cy="721351"/>
          </a:xfrm>
          <a:prstGeom prst="rect">
            <a:avLst/>
          </a:prstGeom>
        </p:spPr>
        <p:txBody>
          <a:bodyPr vert="horz" wrap="square" lIns="0" tIns="53975" rIns="0" bIns="0" rtlCol="0">
            <a:spAutoFit/>
          </a:bodyPr>
          <a:lstStyle/>
          <a:p>
            <a:pPr marL="1807845" marR="5080" indent="-1795780" algn="ctr">
              <a:lnSpc>
                <a:spcPts val="2590"/>
              </a:lnSpc>
              <a:spcBef>
                <a:spcPts val="425"/>
              </a:spcBef>
            </a:pPr>
            <a:r>
              <a:rPr sz="2400" dirty="0"/>
              <a:t>Even today, some of the issues at the heart of the debates at the  Constitutional Convention still exist.</a:t>
            </a:r>
          </a:p>
        </p:txBody>
      </p:sp>
      <p:sp>
        <p:nvSpPr>
          <p:cNvPr id="3" name="object 3"/>
          <p:cNvSpPr txBox="1"/>
          <p:nvPr/>
        </p:nvSpPr>
        <p:spPr>
          <a:xfrm>
            <a:off x="0" y="684775"/>
            <a:ext cx="9525000" cy="6226513"/>
          </a:xfrm>
          <a:prstGeom prst="rect">
            <a:avLst/>
          </a:prstGeom>
        </p:spPr>
        <p:txBody>
          <a:bodyPr vert="horz" wrap="square" lIns="0" tIns="121285" rIns="0" bIns="0" rtlCol="0">
            <a:spAutoFit/>
          </a:bodyPr>
          <a:lstStyle/>
          <a:p>
            <a:pPr marL="42545" algn="ctr">
              <a:lnSpc>
                <a:spcPct val="100000"/>
              </a:lnSpc>
              <a:spcBef>
                <a:spcPts val="955"/>
              </a:spcBef>
            </a:pPr>
            <a:r>
              <a:rPr sz="2000" b="1" dirty="0">
                <a:latin typeface="DejaVu Sans"/>
                <a:cs typeface="DejaVu Sans"/>
              </a:rPr>
              <a:t>GOVERNMENT SURVEILLANCE</a:t>
            </a:r>
            <a:endParaRPr sz="2000" dirty="0">
              <a:latin typeface="DejaVu Sans"/>
              <a:cs typeface="DejaVu Sans"/>
            </a:endParaRPr>
          </a:p>
          <a:p>
            <a:pPr marL="12700" marR="5080">
              <a:lnSpc>
                <a:spcPct val="115100"/>
              </a:lnSpc>
              <a:spcBef>
                <a:spcPts val="175"/>
              </a:spcBef>
            </a:pPr>
            <a:r>
              <a:rPr lang="en-US" sz="1900" b="1" dirty="0">
                <a:latin typeface="DejaVu Sans"/>
                <a:cs typeface="DejaVu Sans"/>
              </a:rPr>
              <a:t>USA </a:t>
            </a:r>
            <a:r>
              <a:rPr lang="en-US" sz="1900" b="1" dirty="0">
                <a:solidFill>
                  <a:srgbClr val="FF0000"/>
                </a:solidFill>
                <a:latin typeface="DejaVu Sans"/>
                <a:cs typeface="DejaVu Sans"/>
              </a:rPr>
              <a:t>PATRIOT </a:t>
            </a:r>
            <a:r>
              <a:rPr lang="en-US" sz="1900" b="1" dirty="0">
                <a:latin typeface="DejaVu Sans"/>
                <a:cs typeface="DejaVu Sans"/>
              </a:rPr>
              <a:t>ACT (U</a:t>
            </a:r>
            <a:r>
              <a:rPr lang="en-US" sz="1900" dirty="0">
                <a:latin typeface="DejaVu Sans"/>
                <a:cs typeface="DejaVu Sans"/>
              </a:rPr>
              <a:t>niting and </a:t>
            </a:r>
            <a:r>
              <a:rPr lang="en-US" sz="1900" b="1" dirty="0">
                <a:latin typeface="DejaVu Sans"/>
                <a:cs typeface="DejaVu Sans"/>
              </a:rPr>
              <a:t>S</a:t>
            </a:r>
            <a:r>
              <a:rPr lang="en-US" sz="1900" dirty="0">
                <a:latin typeface="DejaVu Sans"/>
                <a:cs typeface="DejaVu Sans"/>
              </a:rPr>
              <a:t>trengthening </a:t>
            </a:r>
            <a:r>
              <a:rPr lang="en-US" sz="1900" b="1" dirty="0">
                <a:latin typeface="DejaVu Sans"/>
                <a:cs typeface="DejaVu Sans"/>
              </a:rPr>
              <a:t>A</a:t>
            </a:r>
            <a:r>
              <a:rPr lang="en-US" sz="1900" dirty="0">
                <a:latin typeface="DejaVu Sans"/>
                <a:cs typeface="DejaVu Sans"/>
              </a:rPr>
              <a:t>merica by </a:t>
            </a:r>
            <a:r>
              <a:rPr lang="en-US" sz="1900" b="1" dirty="0">
                <a:latin typeface="DejaVu Sans"/>
                <a:cs typeface="DejaVu Sans"/>
              </a:rPr>
              <a:t>P</a:t>
            </a:r>
            <a:r>
              <a:rPr lang="en-US" sz="1900" dirty="0">
                <a:latin typeface="DejaVu Sans"/>
                <a:cs typeface="DejaVu Sans"/>
              </a:rPr>
              <a:t>roviding  </a:t>
            </a:r>
            <a:r>
              <a:rPr lang="en-US" sz="1900" b="1" dirty="0">
                <a:latin typeface="DejaVu Sans"/>
                <a:cs typeface="DejaVu Sans"/>
              </a:rPr>
              <a:t>A</a:t>
            </a:r>
            <a:r>
              <a:rPr lang="en-US" sz="1900" dirty="0">
                <a:latin typeface="DejaVu Sans"/>
                <a:cs typeface="DejaVu Sans"/>
              </a:rPr>
              <a:t>ppropriate </a:t>
            </a:r>
            <a:r>
              <a:rPr lang="en-US" sz="1900" b="1" dirty="0">
                <a:latin typeface="DejaVu Sans"/>
                <a:cs typeface="DejaVu Sans"/>
              </a:rPr>
              <a:t>T</a:t>
            </a:r>
            <a:r>
              <a:rPr lang="en-US" sz="1900" dirty="0">
                <a:latin typeface="DejaVu Sans"/>
                <a:cs typeface="DejaVu Sans"/>
              </a:rPr>
              <a:t>ools </a:t>
            </a:r>
            <a:r>
              <a:rPr lang="en-US" sz="1900" b="1" dirty="0">
                <a:latin typeface="DejaVu Sans"/>
                <a:cs typeface="DejaVu Sans"/>
              </a:rPr>
              <a:t>R</a:t>
            </a:r>
            <a:r>
              <a:rPr lang="en-US" sz="1900" dirty="0">
                <a:latin typeface="DejaVu Sans"/>
                <a:cs typeface="DejaVu Sans"/>
              </a:rPr>
              <a:t>equired to </a:t>
            </a:r>
            <a:r>
              <a:rPr lang="en-US" sz="1900" b="1" dirty="0">
                <a:latin typeface="DejaVu Sans"/>
                <a:cs typeface="DejaVu Sans"/>
              </a:rPr>
              <a:t>I</a:t>
            </a:r>
            <a:r>
              <a:rPr lang="en-US" sz="1900" dirty="0">
                <a:latin typeface="DejaVu Sans"/>
                <a:cs typeface="DejaVu Sans"/>
              </a:rPr>
              <a:t>ntercept and </a:t>
            </a:r>
            <a:r>
              <a:rPr lang="en-US" sz="1900" b="1" dirty="0">
                <a:latin typeface="DejaVu Sans"/>
                <a:cs typeface="DejaVu Sans"/>
              </a:rPr>
              <a:t>O</a:t>
            </a:r>
            <a:r>
              <a:rPr lang="en-US" sz="1900" dirty="0">
                <a:latin typeface="DejaVu Sans"/>
                <a:cs typeface="DejaVu Sans"/>
              </a:rPr>
              <a:t>bstruct </a:t>
            </a:r>
            <a:r>
              <a:rPr lang="en-US" sz="1900" b="1" dirty="0">
                <a:latin typeface="DejaVu Sans"/>
                <a:cs typeface="DejaVu Sans"/>
              </a:rPr>
              <a:t>T</a:t>
            </a:r>
            <a:r>
              <a:rPr lang="en-US" sz="1900" dirty="0">
                <a:latin typeface="DejaVu Sans"/>
                <a:cs typeface="DejaVu Sans"/>
              </a:rPr>
              <a:t>errorism</a:t>
            </a:r>
            <a:r>
              <a:rPr lang="en-US" sz="1900" b="1" dirty="0">
                <a:latin typeface="DejaVu Sans"/>
                <a:cs typeface="DejaVu Sans"/>
              </a:rPr>
              <a:t>) 2001</a:t>
            </a:r>
          </a:p>
          <a:p>
            <a:pPr marL="12700" marR="5080">
              <a:lnSpc>
                <a:spcPct val="115100"/>
              </a:lnSpc>
              <a:spcBef>
                <a:spcPts val="175"/>
              </a:spcBef>
            </a:pPr>
            <a:r>
              <a:rPr lang="en-US" sz="1900" b="1" dirty="0">
                <a:latin typeface="DejaVu Sans"/>
                <a:cs typeface="DejaVu Sans"/>
              </a:rPr>
              <a:t>The law covered intelligence gathering and sharing by executive branch  agencies, points of criminal procedure, and border protection. It also widened  authority on tapping suspects’ phones.</a:t>
            </a:r>
            <a:endParaRPr lang="en-US" sz="1900" dirty="0">
              <a:latin typeface="DejaVu Sans"/>
              <a:cs typeface="DejaVu Sans"/>
            </a:endParaRPr>
          </a:p>
          <a:p>
            <a:pPr marL="323215" marR="335915" indent="-311150">
              <a:lnSpc>
                <a:spcPct val="114999"/>
              </a:lnSpc>
              <a:buClr>
                <a:srgbClr val="44536A"/>
              </a:buClr>
              <a:buSzPct val="81250"/>
              <a:buFont typeface="DejaVu Sans"/>
              <a:buChar char="●"/>
              <a:tabLst>
                <a:tab pos="323215" algn="l"/>
                <a:tab pos="323850" algn="l"/>
              </a:tabLst>
            </a:pPr>
            <a:r>
              <a:rPr lang="en-US" sz="1900" b="1" dirty="0">
                <a:latin typeface="DejaVu Sans"/>
                <a:cs typeface="DejaVu Sans"/>
              </a:rPr>
              <a:t>Soon, people began to question the law's constitutionality and its threat to  civil liberties.</a:t>
            </a:r>
          </a:p>
          <a:p>
            <a:pPr marL="12065" marR="335915">
              <a:lnSpc>
                <a:spcPct val="114999"/>
              </a:lnSpc>
              <a:buClr>
                <a:srgbClr val="44536A"/>
              </a:buClr>
              <a:buSzPct val="81250"/>
              <a:tabLst>
                <a:tab pos="323215" algn="l"/>
                <a:tab pos="323850" algn="l"/>
              </a:tabLst>
            </a:pPr>
            <a:endParaRPr lang="en-US" sz="1900" dirty="0">
              <a:latin typeface="DejaVu Sans"/>
              <a:cs typeface="DejaVu Sans"/>
            </a:endParaRPr>
          </a:p>
          <a:p>
            <a:pPr marL="323215" indent="-311150">
              <a:lnSpc>
                <a:spcPct val="100000"/>
              </a:lnSpc>
              <a:spcBef>
                <a:spcPts val="285"/>
              </a:spcBef>
              <a:buClr>
                <a:srgbClr val="44536A"/>
              </a:buClr>
              <a:buSzPct val="81250"/>
              <a:buFont typeface="DejaVu Sans"/>
              <a:buChar char="●"/>
              <a:tabLst>
                <a:tab pos="323215" algn="l"/>
                <a:tab pos="323850" algn="l"/>
              </a:tabLst>
            </a:pPr>
            <a:r>
              <a:rPr lang="en-US" sz="1900" b="1" dirty="0">
                <a:latin typeface="DejaVu Sans"/>
                <a:cs typeface="DejaVu Sans"/>
              </a:rPr>
              <a:t>Some of the most controversial parts of the Patriot Act surround issues of privacy and government surveillance. The Fourth Amendment to the U.S.  Constitution protects the "right of the people to be secure in their persons,  houses, papers, and effects, against unreasonable searches and seizures . . . ."  It requires law-enforcement officers to obtain warrants before making most  searches.</a:t>
            </a:r>
          </a:p>
          <a:p>
            <a:pPr marL="12065">
              <a:lnSpc>
                <a:spcPct val="100000"/>
              </a:lnSpc>
              <a:spcBef>
                <a:spcPts val="285"/>
              </a:spcBef>
              <a:buClr>
                <a:srgbClr val="44536A"/>
              </a:buClr>
              <a:buSzPct val="81250"/>
              <a:tabLst>
                <a:tab pos="323215" algn="l"/>
                <a:tab pos="323850" algn="l"/>
              </a:tabLst>
            </a:pPr>
            <a:endParaRPr lang="en-US" sz="1900" dirty="0">
              <a:latin typeface="DejaVu Sans"/>
              <a:cs typeface="DejaVu Sans"/>
            </a:endParaRPr>
          </a:p>
          <a:p>
            <a:pPr marL="323215" marR="233045" indent="-311150">
              <a:lnSpc>
                <a:spcPct val="114999"/>
              </a:lnSpc>
              <a:buClr>
                <a:srgbClr val="44536A"/>
              </a:buClr>
              <a:buSzPct val="81250"/>
              <a:buFont typeface="DejaVu Sans"/>
              <a:buChar char="●"/>
              <a:tabLst>
                <a:tab pos="323215" algn="l"/>
                <a:tab pos="323850" algn="l"/>
              </a:tabLst>
            </a:pPr>
            <a:r>
              <a:rPr lang="en-US" sz="1900" b="1" dirty="0">
                <a:latin typeface="DejaVu Sans"/>
                <a:cs typeface="DejaVu Sans"/>
              </a:rPr>
              <a:t>Does the government have the right to collect phone and internet data from  individuals?</a:t>
            </a:r>
            <a:endParaRPr lang="en-US" sz="1900" dirty="0">
              <a:latin typeface="DejaVu Sans"/>
              <a:cs typeface="DejaVu Sans"/>
            </a:endParaRPr>
          </a:p>
        </p:txBody>
      </p:sp>
      <p:sp>
        <p:nvSpPr>
          <p:cNvPr id="4" name="object 4"/>
          <p:cNvSpPr/>
          <p:nvPr/>
        </p:nvSpPr>
        <p:spPr>
          <a:xfrm>
            <a:off x="9525000" y="3962400"/>
            <a:ext cx="2582718" cy="263652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220200" y="721352"/>
            <a:ext cx="2971800" cy="309179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04800" y="2476"/>
            <a:ext cx="9525000" cy="553357"/>
          </a:xfrm>
          <a:prstGeom prst="rect">
            <a:avLst/>
          </a:prstGeom>
        </p:spPr>
        <p:txBody>
          <a:bodyPr vert="horz" wrap="square" lIns="0" tIns="121285" rIns="0" bIns="0" rtlCol="0">
            <a:spAutoFit/>
          </a:bodyPr>
          <a:lstStyle/>
          <a:p>
            <a:pPr marL="42545" marR="0" lvl="0" indent="0" algn="ctr" defTabSz="914400" rtl="0" eaLnBrk="1" fontAlgn="auto" latinLnBrk="0" hangingPunct="1">
              <a:lnSpc>
                <a:spcPct val="100000"/>
              </a:lnSpc>
              <a:spcBef>
                <a:spcPts val="955"/>
              </a:spcBef>
              <a:spcAft>
                <a:spcPts val="0"/>
              </a:spcAft>
              <a:buClrTx/>
              <a:buSzTx/>
              <a:buFontTx/>
              <a:buNone/>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GOVERNMENT SURVEILLANCE</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p:nvPr/>
        </p:nvSpPr>
        <p:spPr>
          <a:xfrm>
            <a:off x="8405182" y="4057345"/>
            <a:ext cx="3420918" cy="26365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458200" y="513355"/>
            <a:ext cx="3314883" cy="355398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929346C-E506-4E8F-A53A-522D57097A0E}"/>
              </a:ext>
            </a:extLst>
          </p:cNvPr>
          <p:cNvSpPr txBox="1"/>
          <p:nvPr/>
        </p:nvSpPr>
        <p:spPr>
          <a:xfrm>
            <a:off x="84282" y="1244572"/>
            <a:ext cx="7916718"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Metadata</a:t>
            </a:r>
            <a:r>
              <a:rPr kumimoji="0" lang="en-US" sz="2600" b="0" i="0" u="none" strike="noStrike" kern="1200" cap="none" spc="0" normalizeH="0" baseline="0" noProof="0" dirty="0">
                <a:ln>
                  <a:noFill/>
                </a:ln>
                <a:solidFill>
                  <a:prstClr val="black"/>
                </a:solidFill>
                <a:effectLst/>
                <a:uLnTx/>
                <a:uFillTx/>
                <a:latin typeface="Calibri"/>
                <a:ea typeface="+mn-ea"/>
                <a:cs typeface="+mn-cs"/>
              </a:rPr>
              <a:t> is all the cell phone communication information minus the actual conversation; that is, who is calling whom, when, and for how long. The constitutional acceptance for such collection parallels an earlier Court ruling that allowed police to monitor calls made, though not the content of the conversation, if disclosed by a third party. The government’s motivation here is to determine who might be connected to terror suspects in the United States and abroad and to what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Is metadata collection on the part of the gov allowed without a search warrant?  Explain. </a:t>
            </a:r>
          </a:p>
        </p:txBody>
      </p:sp>
      <p:sp>
        <p:nvSpPr>
          <p:cNvPr id="8" name="TextBox 7">
            <a:extLst>
              <a:ext uri="{FF2B5EF4-FFF2-40B4-BE49-F238E27FC236}">
                <a16:creationId xmlns:a16="http://schemas.microsoft.com/office/drawing/2014/main" id="{ABD26F7F-AC13-4A81-ACE6-79883ABE4FB8}"/>
              </a:ext>
            </a:extLst>
          </p:cNvPr>
          <p:cNvSpPr txBox="1"/>
          <p:nvPr/>
        </p:nvSpPr>
        <p:spPr>
          <a:xfrm>
            <a:off x="6248400" y="6400800"/>
            <a:ext cx="1666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AMSCO pg. 305</a:t>
            </a:r>
          </a:p>
        </p:txBody>
      </p:sp>
      <p:sp>
        <p:nvSpPr>
          <p:cNvPr id="11" name="TextBox 10">
            <a:extLst>
              <a:ext uri="{FF2B5EF4-FFF2-40B4-BE49-F238E27FC236}">
                <a16:creationId xmlns:a16="http://schemas.microsoft.com/office/drawing/2014/main" id="{0022EC74-7AF8-4F32-A4A5-E7B42806880A}"/>
              </a:ext>
            </a:extLst>
          </p:cNvPr>
          <p:cNvSpPr txBox="1"/>
          <p:nvPr/>
        </p:nvSpPr>
        <p:spPr>
          <a:xfrm>
            <a:off x="123669" y="721352"/>
            <a:ext cx="29944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Recent State Policy</a:t>
            </a:r>
          </a:p>
        </p:txBody>
      </p:sp>
    </p:spTree>
    <p:extLst>
      <p:ext uri="{BB962C8B-B14F-4D97-AF65-F5344CB8AC3E}">
        <p14:creationId xmlns:p14="http://schemas.microsoft.com/office/powerpoint/2010/main" val="563291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54C78-C772-4825-C64A-96EB201D6DD8}"/>
              </a:ext>
            </a:extLst>
          </p:cNvPr>
          <p:cNvSpPr>
            <a:spLocks noGrp="1"/>
          </p:cNvSpPr>
          <p:nvPr>
            <p:ph type="title"/>
          </p:nvPr>
        </p:nvSpPr>
        <p:spPr>
          <a:xfrm>
            <a:off x="204734" y="0"/>
            <a:ext cx="4353116" cy="398935"/>
          </a:xfrm>
        </p:spPr>
        <p:txBody>
          <a:bodyPr anchor="b">
            <a:normAutofit fontScale="90000"/>
          </a:bodyPr>
          <a:lstStyle/>
          <a:p>
            <a:pPr algn="ctr"/>
            <a:r>
              <a:rPr lang="en-US" sz="2800" dirty="0"/>
              <a:t>Operation Sting-Ray</a:t>
            </a:r>
          </a:p>
        </p:txBody>
      </p:sp>
      <p:sp>
        <p:nvSpPr>
          <p:cNvPr id="3" name="Text Placeholder 2">
            <a:extLst>
              <a:ext uri="{FF2B5EF4-FFF2-40B4-BE49-F238E27FC236}">
                <a16:creationId xmlns:a16="http://schemas.microsoft.com/office/drawing/2014/main" id="{CCA8BB48-EF0B-2580-5A19-7343B7EADD8B}"/>
              </a:ext>
            </a:extLst>
          </p:cNvPr>
          <p:cNvSpPr>
            <a:spLocks noGrp="1"/>
          </p:cNvSpPr>
          <p:nvPr>
            <p:ph type="body" idx="1"/>
          </p:nvPr>
        </p:nvSpPr>
        <p:spPr>
          <a:xfrm>
            <a:off x="204132" y="486781"/>
            <a:ext cx="5687736" cy="2515960"/>
          </a:xfrm>
        </p:spPr>
        <p:txBody>
          <a:bodyPr anchor="t">
            <a:noAutofit/>
          </a:bodyPr>
          <a:lstStyle/>
          <a:p>
            <a:pPr>
              <a:spcAft>
                <a:spcPts val="600"/>
              </a:spcAft>
            </a:pPr>
            <a:r>
              <a:rPr lang="en-US" sz="2100" dirty="0">
                <a:latin typeface="+mj-lt"/>
              </a:rPr>
              <a:t>A device that the gov uses to track individual cell phones.  It is called a cell site simulator.  </a:t>
            </a:r>
            <a:r>
              <a:rPr lang="en-US" sz="2100">
                <a:latin typeface="+mj-lt"/>
              </a:rPr>
              <a:t>It </a:t>
            </a:r>
            <a:r>
              <a:rPr lang="en-US" sz="2100" dirty="0">
                <a:latin typeface="+mj-lt"/>
              </a:rPr>
              <a:t>tricks your cell phone into thinking that it is communicating with a cell phone tower but in reality, it is communicating with a gov data collection device called sting-ray.  The cell phone then dumps all the data into the sting-ray and into the hands of the gov.</a:t>
            </a:r>
          </a:p>
          <a:p>
            <a:pPr>
              <a:spcAft>
                <a:spcPts val="600"/>
              </a:spcAft>
            </a:pPr>
            <a:endParaRPr lang="en-US" sz="2100" dirty="0">
              <a:latin typeface="+mj-lt"/>
            </a:endParaRPr>
          </a:p>
          <a:p>
            <a:pPr>
              <a:spcAft>
                <a:spcPts val="600"/>
              </a:spcAft>
            </a:pPr>
            <a:r>
              <a:rPr lang="en-US" sz="2100" dirty="0">
                <a:latin typeface="+mj-lt"/>
              </a:rPr>
              <a:t>Sting-ray devices are used at state and local level through </a:t>
            </a:r>
            <a:r>
              <a:rPr lang="en-US" sz="2100" b="1" i="1" dirty="0">
                <a:latin typeface="+mj-lt"/>
              </a:rPr>
              <a:t>terrorism prevention grants (categorical grants).</a:t>
            </a:r>
            <a:r>
              <a:rPr lang="en-US" sz="2100" dirty="0">
                <a:latin typeface="+mj-lt"/>
              </a:rPr>
              <a:t> </a:t>
            </a:r>
            <a:endParaRPr lang="en-US" sz="2100" b="1" i="1" dirty="0">
              <a:latin typeface="+mj-lt"/>
            </a:endParaRPr>
          </a:p>
        </p:txBody>
      </p:sp>
      <p:sp>
        <p:nvSpPr>
          <p:cNvPr id="7" name="TextBox 6">
            <a:extLst>
              <a:ext uri="{FF2B5EF4-FFF2-40B4-BE49-F238E27FC236}">
                <a16:creationId xmlns:a16="http://schemas.microsoft.com/office/drawing/2014/main" id="{75DF8B70-1F43-C57B-A235-0B5E85460988}"/>
              </a:ext>
            </a:extLst>
          </p:cNvPr>
          <p:cNvSpPr txBox="1"/>
          <p:nvPr/>
        </p:nvSpPr>
        <p:spPr>
          <a:xfrm>
            <a:off x="-18586" y="6488668"/>
            <a:ext cx="3953107" cy="276999"/>
          </a:xfrm>
          <a:prstGeom prst="rect">
            <a:avLst/>
          </a:prstGeom>
          <a:noFill/>
        </p:spPr>
        <p:txBody>
          <a:bodyPr wrap="square">
            <a:spAutoFit/>
          </a:bodyPr>
          <a:lstStyle/>
          <a:p>
            <a:r>
              <a:rPr lang="en-US" sz="1200" dirty="0">
                <a:hlinkClick r:id="rId2"/>
              </a:rPr>
              <a:t>https://www.youtube.com/watch?v=WjsTySwvelo</a:t>
            </a:r>
            <a:endParaRPr lang="en-US" sz="1200" dirty="0"/>
          </a:p>
        </p:txBody>
      </p:sp>
      <p:pic>
        <p:nvPicPr>
          <p:cNvPr id="4" name="Picture 3">
            <a:extLst>
              <a:ext uri="{FF2B5EF4-FFF2-40B4-BE49-F238E27FC236}">
                <a16:creationId xmlns:a16="http://schemas.microsoft.com/office/drawing/2014/main" id="{8BD536ED-EF44-D2FA-D15E-8E0E45B625C4}"/>
              </a:ext>
            </a:extLst>
          </p:cNvPr>
          <p:cNvPicPr>
            <a:picLocks noChangeAspect="1"/>
          </p:cNvPicPr>
          <p:nvPr/>
        </p:nvPicPr>
        <p:blipFill>
          <a:blip r:embed="rId3"/>
          <a:stretch>
            <a:fillRect/>
          </a:stretch>
        </p:blipFill>
        <p:spPr>
          <a:xfrm>
            <a:off x="6781800" y="486781"/>
            <a:ext cx="4797055" cy="1984917"/>
          </a:xfrm>
          <a:prstGeom prst="rect">
            <a:avLst/>
          </a:prstGeom>
        </p:spPr>
      </p:pic>
      <p:pic>
        <p:nvPicPr>
          <p:cNvPr id="5" name="Picture 4" descr="A person wearing a hat&#10;&#10;Description automatically generated with medium confidence">
            <a:extLst>
              <a:ext uri="{FF2B5EF4-FFF2-40B4-BE49-F238E27FC236}">
                <a16:creationId xmlns:a16="http://schemas.microsoft.com/office/drawing/2014/main" id="{D9F9AF16-E40B-3F41-56A5-71AED6DE9101}"/>
              </a:ext>
            </a:extLst>
          </p:cNvPr>
          <p:cNvPicPr>
            <a:picLocks noChangeAspect="1"/>
          </p:cNvPicPr>
          <p:nvPr/>
        </p:nvPicPr>
        <p:blipFill>
          <a:blip r:embed="rId4"/>
          <a:stretch>
            <a:fillRect/>
          </a:stretch>
        </p:blipFill>
        <p:spPr>
          <a:xfrm>
            <a:off x="6781800" y="2405462"/>
            <a:ext cx="4797056" cy="3645761"/>
          </a:xfrm>
          <a:prstGeom prst="rect">
            <a:avLst/>
          </a:prstGeom>
        </p:spPr>
      </p:pic>
    </p:spTree>
    <p:extLst>
      <p:ext uri="{BB962C8B-B14F-4D97-AF65-F5344CB8AC3E}">
        <p14:creationId xmlns:p14="http://schemas.microsoft.com/office/powerpoint/2010/main" val="1269732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54C78-C772-4825-C64A-96EB201D6DD8}"/>
              </a:ext>
            </a:extLst>
          </p:cNvPr>
          <p:cNvSpPr>
            <a:spLocks noGrp="1"/>
          </p:cNvSpPr>
          <p:nvPr>
            <p:ph type="title"/>
          </p:nvPr>
        </p:nvSpPr>
        <p:spPr>
          <a:xfrm>
            <a:off x="204734" y="0"/>
            <a:ext cx="4353116" cy="398935"/>
          </a:xfrm>
        </p:spPr>
        <p:txBody>
          <a:bodyPr anchor="b">
            <a:normAutofit fontScale="90000"/>
          </a:bodyPr>
          <a:lstStyle/>
          <a:p>
            <a:pPr algn="ctr"/>
            <a:r>
              <a:rPr lang="en-US" sz="2800" dirty="0"/>
              <a:t>Operation Sting-Ray</a:t>
            </a:r>
          </a:p>
        </p:txBody>
      </p:sp>
      <p:sp>
        <p:nvSpPr>
          <p:cNvPr id="3" name="Text Placeholder 2">
            <a:extLst>
              <a:ext uri="{FF2B5EF4-FFF2-40B4-BE49-F238E27FC236}">
                <a16:creationId xmlns:a16="http://schemas.microsoft.com/office/drawing/2014/main" id="{CCA8BB48-EF0B-2580-5A19-7343B7EADD8B}"/>
              </a:ext>
            </a:extLst>
          </p:cNvPr>
          <p:cNvSpPr>
            <a:spLocks noGrp="1"/>
          </p:cNvSpPr>
          <p:nvPr>
            <p:ph type="body" idx="1"/>
          </p:nvPr>
        </p:nvSpPr>
        <p:spPr>
          <a:xfrm>
            <a:off x="102560" y="487161"/>
            <a:ext cx="5890880" cy="5514347"/>
          </a:xfrm>
        </p:spPr>
        <p:txBody>
          <a:bodyPr anchor="t">
            <a:normAutofit fontScale="25000" lnSpcReduction="20000"/>
          </a:bodyPr>
          <a:lstStyle/>
          <a:p>
            <a:pPr>
              <a:spcAft>
                <a:spcPts val="600"/>
              </a:spcAft>
            </a:pPr>
            <a:r>
              <a:rPr lang="en-US" sz="8400" i="1" dirty="0">
                <a:latin typeface="+mj-lt"/>
              </a:rPr>
              <a:t>Since you are transmitting your information over a 3</a:t>
            </a:r>
            <a:r>
              <a:rPr lang="en-US" sz="8400" i="1" baseline="30000" dirty="0">
                <a:latin typeface="+mj-lt"/>
              </a:rPr>
              <a:t>rd</a:t>
            </a:r>
            <a:r>
              <a:rPr lang="en-US" sz="8400" i="1" dirty="0">
                <a:latin typeface="+mj-lt"/>
              </a:rPr>
              <a:t> party, you do not have a </a:t>
            </a:r>
            <a:r>
              <a:rPr lang="en-US" sz="8400" b="1" i="1" dirty="0">
                <a:latin typeface="+mj-lt"/>
              </a:rPr>
              <a:t>reasonable expectation of privacy</a:t>
            </a:r>
            <a:r>
              <a:rPr lang="en-US" sz="8400" i="1" dirty="0">
                <a:latin typeface="+mj-lt"/>
              </a:rPr>
              <a:t>.  Therefore, the police can go through your trash can that you put out on the curb without a search warrant.</a:t>
            </a:r>
          </a:p>
          <a:p>
            <a:pPr>
              <a:spcAft>
                <a:spcPts val="600"/>
              </a:spcAft>
            </a:pPr>
            <a:endParaRPr lang="en-US" sz="8400" i="1" dirty="0">
              <a:latin typeface="+mj-lt"/>
            </a:endParaRPr>
          </a:p>
          <a:p>
            <a:pPr>
              <a:spcAft>
                <a:spcPts val="600"/>
              </a:spcAft>
            </a:pPr>
            <a:r>
              <a:rPr lang="en-US" sz="8400" i="1" dirty="0">
                <a:latin typeface="+mj-lt"/>
              </a:rPr>
              <a:t>Like wise, when you are using your cell phone, you are sending your information into the public sphere through your cell phone plan.  As result, the government argues that you do not have a </a:t>
            </a:r>
            <a:r>
              <a:rPr lang="en-US" sz="8400" b="1" i="1" dirty="0">
                <a:latin typeface="+mj-lt"/>
              </a:rPr>
              <a:t>reasonable expectation of privacy </a:t>
            </a:r>
            <a:r>
              <a:rPr lang="en-US" sz="8400" dirty="0">
                <a:latin typeface="+mj-lt"/>
              </a:rPr>
              <a:t>once that information is sent out.</a:t>
            </a:r>
          </a:p>
          <a:p>
            <a:pPr>
              <a:spcAft>
                <a:spcPts val="600"/>
              </a:spcAft>
            </a:pPr>
            <a:r>
              <a:rPr lang="en-US" sz="8000" dirty="0">
                <a:latin typeface="+mj-lt"/>
              </a:rPr>
              <a:t>-</a:t>
            </a:r>
            <a:r>
              <a:rPr lang="en-US" sz="8000" i="1" dirty="0">
                <a:latin typeface="+mj-lt"/>
              </a:rPr>
              <a:t>Smith v. Maryland, 1979</a:t>
            </a:r>
          </a:p>
          <a:p>
            <a:pPr>
              <a:spcAft>
                <a:spcPts val="600"/>
              </a:spcAft>
            </a:pPr>
            <a:r>
              <a:rPr lang="en-US" sz="4800" dirty="0">
                <a:latin typeface="+mj-lt"/>
                <a:hlinkClick r:id="rId2"/>
              </a:rPr>
              <a:t>https://www.oyez.org/cases/1978/78-5374</a:t>
            </a:r>
            <a:endParaRPr lang="en-US" sz="4800" dirty="0">
              <a:latin typeface="+mj-lt"/>
            </a:endParaRPr>
          </a:p>
          <a:p>
            <a:pPr>
              <a:spcAft>
                <a:spcPts val="600"/>
              </a:spcAft>
            </a:pPr>
            <a:endParaRPr lang="en-US" sz="8000" dirty="0">
              <a:latin typeface="+mj-lt"/>
            </a:endParaRPr>
          </a:p>
          <a:p>
            <a:pPr>
              <a:spcAft>
                <a:spcPts val="600"/>
              </a:spcAft>
            </a:pPr>
            <a:r>
              <a:rPr lang="en-US" sz="8400" dirty="0">
                <a:latin typeface="+mj-lt"/>
              </a:rPr>
              <a:t>The Supreme Court ruled a person waives their constitutional right to privacy when they tell the phone company which phone number They wish to be connected with.  Mr. Smith should have expected the phone company to keep a record of his calls, he effectively waived his right to privacy.</a:t>
            </a:r>
          </a:p>
        </p:txBody>
      </p:sp>
      <p:pic>
        <p:nvPicPr>
          <p:cNvPr id="5" name="Picture 4" descr="A person wearing a hat&#10;&#10;Description automatically generated with medium confidence">
            <a:extLst>
              <a:ext uri="{FF2B5EF4-FFF2-40B4-BE49-F238E27FC236}">
                <a16:creationId xmlns:a16="http://schemas.microsoft.com/office/drawing/2014/main" id="{D9F9AF16-E40B-3F41-56A5-71AED6DE9101}"/>
              </a:ext>
            </a:extLst>
          </p:cNvPr>
          <p:cNvPicPr>
            <a:picLocks noChangeAspect="1"/>
          </p:cNvPicPr>
          <p:nvPr/>
        </p:nvPicPr>
        <p:blipFill>
          <a:blip r:embed="rId3"/>
          <a:stretch>
            <a:fillRect/>
          </a:stretch>
        </p:blipFill>
        <p:spPr>
          <a:xfrm>
            <a:off x="6781801" y="1628904"/>
            <a:ext cx="4797056" cy="3645761"/>
          </a:xfrm>
          <a:prstGeom prst="rect">
            <a:avLst/>
          </a:prstGeom>
        </p:spPr>
      </p:pic>
      <p:sp>
        <p:nvSpPr>
          <p:cNvPr id="7" name="TextBox 6">
            <a:extLst>
              <a:ext uri="{FF2B5EF4-FFF2-40B4-BE49-F238E27FC236}">
                <a16:creationId xmlns:a16="http://schemas.microsoft.com/office/drawing/2014/main" id="{75DF8B70-1F43-C57B-A235-0B5E85460988}"/>
              </a:ext>
            </a:extLst>
          </p:cNvPr>
          <p:cNvSpPr txBox="1"/>
          <p:nvPr/>
        </p:nvSpPr>
        <p:spPr>
          <a:xfrm>
            <a:off x="-18586" y="6488668"/>
            <a:ext cx="3953107" cy="276999"/>
          </a:xfrm>
          <a:prstGeom prst="rect">
            <a:avLst/>
          </a:prstGeom>
          <a:noFill/>
        </p:spPr>
        <p:txBody>
          <a:bodyPr wrap="square">
            <a:spAutoFit/>
          </a:bodyPr>
          <a:lstStyle/>
          <a:p>
            <a:r>
              <a:rPr lang="en-US" sz="1200" dirty="0">
                <a:hlinkClick r:id="rId4"/>
              </a:rPr>
              <a:t>https://youtu.be/WjsTySwvelo?t=536</a:t>
            </a:r>
            <a:endParaRPr lang="en-US" sz="1200" dirty="0"/>
          </a:p>
        </p:txBody>
      </p:sp>
    </p:spTree>
    <p:extLst>
      <p:ext uri="{BB962C8B-B14F-4D97-AF65-F5344CB8AC3E}">
        <p14:creationId xmlns:p14="http://schemas.microsoft.com/office/powerpoint/2010/main" val="624080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54C78-C772-4825-C64A-96EB201D6DD8}"/>
              </a:ext>
            </a:extLst>
          </p:cNvPr>
          <p:cNvSpPr>
            <a:spLocks noGrp="1"/>
          </p:cNvSpPr>
          <p:nvPr>
            <p:ph type="title"/>
          </p:nvPr>
        </p:nvSpPr>
        <p:spPr>
          <a:xfrm>
            <a:off x="204734" y="0"/>
            <a:ext cx="4353116" cy="398935"/>
          </a:xfrm>
        </p:spPr>
        <p:txBody>
          <a:bodyPr anchor="b">
            <a:normAutofit fontScale="90000"/>
          </a:bodyPr>
          <a:lstStyle/>
          <a:p>
            <a:pPr algn="ctr"/>
            <a:r>
              <a:rPr lang="en-US" sz="2800" dirty="0"/>
              <a:t>Operation Sting-Ray</a:t>
            </a:r>
          </a:p>
        </p:txBody>
      </p:sp>
      <p:sp>
        <p:nvSpPr>
          <p:cNvPr id="3" name="Text Placeholder 2">
            <a:extLst>
              <a:ext uri="{FF2B5EF4-FFF2-40B4-BE49-F238E27FC236}">
                <a16:creationId xmlns:a16="http://schemas.microsoft.com/office/drawing/2014/main" id="{CCA8BB48-EF0B-2580-5A19-7343B7EADD8B}"/>
              </a:ext>
            </a:extLst>
          </p:cNvPr>
          <p:cNvSpPr>
            <a:spLocks noGrp="1"/>
          </p:cNvSpPr>
          <p:nvPr>
            <p:ph type="body" idx="1"/>
          </p:nvPr>
        </p:nvSpPr>
        <p:spPr>
          <a:xfrm>
            <a:off x="125341" y="530166"/>
            <a:ext cx="5845318" cy="5656443"/>
          </a:xfrm>
        </p:spPr>
        <p:txBody>
          <a:bodyPr anchor="t">
            <a:noAutofit/>
          </a:bodyPr>
          <a:lstStyle/>
          <a:p>
            <a:pPr>
              <a:spcAft>
                <a:spcPts val="600"/>
              </a:spcAft>
            </a:pPr>
            <a:r>
              <a:rPr lang="en-US" sz="2100" dirty="0">
                <a:latin typeface="+mj-lt"/>
              </a:rPr>
              <a:t>Gov argues that they are not collecting actual conversations or text messages but just metadata. But the latest version of the Sting-ray does have the ability to collect conversations and text messages.</a:t>
            </a:r>
          </a:p>
          <a:p>
            <a:pPr>
              <a:spcAft>
                <a:spcPts val="600"/>
              </a:spcAft>
            </a:pPr>
            <a:r>
              <a:rPr lang="en-US" sz="2100" dirty="0">
                <a:latin typeface="+mj-lt"/>
              </a:rPr>
              <a:t>In 2017, HR1061 was introduced in the House to regulate the use of sting-ray devices, but it got stuck in committee (</a:t>
            </a:r>
            <a:r>
              <a:rPr lang="en-US" sz="2100" b="1" dirty="0">
                <a:latin typeface="+mj-lt"/>
              </a:rPr>
              <a:t>pigeonholed</a:t>
            </a:r>
            <a:r>
              <a:rPr lang="en-US" sz="2100" dirty="0">
                <a:latin typeface="+mj-lt"/>
              </a:rPr>
              <a:t>).  </a:t>
            </a:r>
          </a:p>
          <a:p>
            <a:pPr>
              <a:spcAft>
                <a:spcPts val="600"/>
              </a:spcAft>
            </a:pPr>
            <a:endParaRPr lang="en-US" sz="2100" dirty="0">
              <a:latin typeface="+mj-lt"/>
            </a:endParaRPr>
          </a:p>
          <a:p>
            <a:pPr>
              <a:spcAft>
                <a:spcPts val="600"/>
              </a:spcAft>
            </a:pPr>
            <a:r>
              <a:rPr lang="en-US" sz="2100" dirty="0">
                <a:latin typeface="+mj-lt"/>
              </a:rPr>
              <a:t>2021, the Cell Site Simulator Warrant Act was introduced in both the House &amp; Senate as a </a:t>
            </a:r>
            <a:r>
              <a:rPr lang="en-US" sz="2100" b="1" dirty="0">
                <a:latin typeface="+mj-lt"/>
              </a:rPr>
              <a:t>bi-partisan</a:t>
            </a:r>
            <a:r>
              <a:rPr lang="en-US" sz="2100" dirty="0">
                <a:latin typeface="+mj-lt"/>
              </a:rPr>
              <a:t> effort.  Its purpose was to create a clear legal standard for the use of sting-ray by the gov and thus limit its use.  It is stuck in committee- </a:t>
            </a:r>
            <a:r>
              <a:rPr lang="en-US" sz="2100" b="1" dirty="0">
                <a:latin typeface="+mj-lt"/>
              </a:rPr>
              <a:t>pigeonholed</a:t>
            </a:r>
            <a:r>
              <a:rPr lang="en-US" sz="2100" dirty="0">
                <a:latin typeface="+mj-lt"/>
              </a:rPr>
              <a:t>.</a:t>
            </a:r>
          </a:p>
          <a:p>
            <a:pPr>
              <a:spcAft>
                <a:spcPts val="600"/>
              </a:spcAft>
            </a:pPr>
            <a:endParaRPr lang="en-US" sz="2100" dirty="0">
              <a:latin typeface="+mj-lt"/>
            </a:endParaRPr>
          </a:p>
          <a:p>
            <a:pPr>
              <a:spcAft>
                <a:spcPts val="600"/>
              </a:spcAft>
            </a:pPr>
            <a:r>
              <a:rPr lang="en-US" sz="2100" dirty="0">
                <a:latin typeface="+mj-lt"/>
              </a:rPr>
              <a:t>What do you think is this a violation of the 4</a:t>
            </a:r>
            <a:r>
              <a:rPr lang="en-US" sz="2100" baseline="30000" dirty="0">
                <a:latin typeface="+mj-lt"/>
              </a:rPr>
              <a:t>th</a:t>
            </a:r>
            <a:r>
              <a:rPr lang="en-US" sz="2100" dirty="0">
                <a:latin typeface="+mj-lt"/>
              </a:rPr>
              <a:t> amendment?</a:t>
            </a:r>
          </a:p>
        </p:txBody>
      </p:sp>
      <p:pic>
        <p:nvPicPr>
          <p:cNvPr id="5" name="Picture 4" descr="A person wearing a hat&#10;&#10;Description automatically generated with medium confidence">
            <a:extLst>
              <a:ext uri="{FF2B5EF4-FFF2-40B4-BE49-F238E27FC236}">
                <a16:creationId xmlns:a16="http://schemas.microsoft.com/office/drawing/2014/main" id="{D9F9AF16-E40B-3F41-56A5-71AED6DE9101}"/>
              </a:ext>
            </a:extLst>
          </p:cNvPr>
          <p:cNvPicPr>
            <a:picLocks noChangeAspect="1"/>
          </p:cNvPicPr>
          <p:nvPr/>
        </p:nvPicPr>
        <p:blipFill>
          <a:blip r:embed="rId2"/>
          <a:stretch>
            <a:fillRect/>
          </a:stretch>
        </p:blipFill>
        <p:spPr>
          <a:xfrm>
            <a:off x="6781801" y="1628904"/>
            <a:ext cx="4797056" cy="3645761"/>
          </a:xfrm>
          <a:prstGeom prst="rect">
            <a:avLst/>
          </a:prstGeom>
        </p:spPr>
      </p:pic>
      <p:sp>
        <p:nvSpPr>
          <p:cNvPr id="7" name="TextBox 6">
            <a:extLst>
              <a:ext uri="{FF2B5EF4-FFF2-40B4-BE49-F238E27FC236}">
                <a16:creationId xmlns:a16="http://schemas.microsoft.com/office/drawing/2014/main" id="{75DF8B70-1F43-C57B-A235-0B5E85460988}"/>
              </a:ext>
            </a:extLst>
          </p:cNvPr>
          <p:cNvSpPr txBox="1"/>
          <p:nvPr/>
        </p:nvSpPr>
        <p:spPr>
          <a:xfrm>
            <a:off x="-18586" y="6488668"/>
            <a:ext cx="3953107" cy="276999"/>
          </a:xfrm>
          <a:prstGeom prst="rect">
            <a:avLst/>
          </a:prstGeom>
          <a:noFill/>
        </p:spPr>
        <p:txBody>
          <a:bodyPr wrap="square">
            <a:spAutoFit/>
          </a:bodyPr>
          <a:lstStyle/>
          <a:p>
            <a:r>
              <a:rPr lang="en-US" sz="1200" dirty="0">
                <a:hlinkClick r:id="rId3"/>
              </a:rPr>
              <a:t>https://youtu.be/WjsTySwvelo?t=536</a:t>
            </a:r>
            <a:endParaRPr lang="en-US" sz="1200" dirty="0"/>
          </a:p>
        </p:txBody>
      </p:sp>
    </p:spTree>
    <p:extLst>
      <p:ext uri="{BB962C8B-B14F-4D97-AF65-F5344CB8AC3E}">
        <p14:creationId xmlns:p14="http://schemas.microsoft.com/office/powerpoint/2010/main" val="74873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8B1F-962C-07A5-7B97-F986C7F19871}"/>
              </a:ext>
            </a:extLst>
          </p:cNvPr>
          <p:cNvSpPr>
            <a:spLocks noGrp="1"/>
          </p:cNvSpPr>
          <p:nvPr>
            <p:ph type="title"/>
          </p:nvPr>
        </p:nvSpPr>
        <p:spPr>
          <a:xfrm>
            <a:off x="151391" y="0"/>
            <a:ext cx="11990145" cy="861774"/>
          </a:xfrm>
        </p:spPr>
        <p:txBody>
          <a:bodyPr/>
          <a:lstStyle/>
          <a:p>
            <a:pPr algn="ctr"/>
            <a:r>
              <a:rPr lang="en-US" sz="2800" dirty="0"/>
              <a:t>How much liberty are Americans willing to give up for a little extra security?</a:t>
            </a:r>
          </a:p>
        </p:txBody>
      </p:sp>
      <p:sp>
        <p:nvSpPr>
          <p:cNvPr id="3" name="Text Placeholder 2">
            <a:extLst>
              <a:ext uri="{FF2B5EF4-FFF2-40B4-BE49-F238E27FC236}">
                <a16:creationId xmlns:a16="http://schemas.microsoft.com/office/drawing/2014/main" id="{B0873982-E039-BF61-12C1-33C931355E69}"/>
              </a:ext>
            </a:extLst>
          </p:cNvPr>
          <p:cNvSpPr>
            <a:spLocks noGrp="1"/>
          </p:cNvSpPr>
          <p:nvPr>
            <p:ph type="body" idx="1"/>
          </p:nvPr>
        </p:nvSpPr>
        <p:spPr>
          <a:xfrm>
            <a:off x="151391" y="1050632"/>
            <a:ext cx="11513289" cy="307777"/>
          </a:xfrm>
        </p:spPr>
        <p:txBody>
          <a:bodyPr/>
          <a:lstStyle/>
          <a:p>
            <a:pPr algn="l"/>
            <a:r>
              <a:rPr lang="en-US" sz="2000" b="1" i="0" u="none" strike="noStrike" baseline="0" dirty="0">
                <a:latin typeface="HelveticaNeue-Bold"/>
              </a:rPr>
              <a:t>Public’s Shifting Concerns on Security and Civil Liberties (2004–2015) </a:t>
            </a:r>
            <a:r>
              <a:rPr lang="en-US" sz="2000" b="1" i="1" u="none" strike="noStrike" baseline="0" dirty="0">
                <a:latin typeface="HelveticaNeue-Bold"/>
              </a:rPr>
              <a:t>AMSCO pg. 310</a:t>
            </a:r>
            <a:endParaRPr lang="en-US" sz="2000" i="1" dirty="0"/>
          </a:p>
        </p:txBody>
      </p:sp>
      <p:pic>
        <p:nvPicPr>
          <p:cNvPr id="5" name="Picture 4">
            <a:extLst>
              <a:ext uri="{FF2B5EF4-FFF2-40B4-BE49-F238E27FC236}">
                <a16:creationId xmlns:a16="http://schemas.microsoft.com/office/drawing/2014/main" id="{BC06B449-B32A-F081-0F31-8B6A418C2147}"/>
              </a:ext>
            </a:extLst>
          </p:cNvPr>
          <p:cNvPicPr>
            <a:picLocks noChangeAspect="1"/>
          </p:cNvPicPr>
          <p:nvPr/>
        </p:nvPicPr>
        <p:blipFill>
          <a:blip r:embed="rId2"/>
          <a:stretch>
            <a:fillRect/>
          </a:stretch>
        </p:blipFill>
        <p:spPr>
          <a:xfrm>
            <a:off x="5080673" y="1547267"/>
            <a:ext cx="7018474" cy="4799032"/>
          </a:xfrm>
          <a:prstGeom prst="rect">
            <a:avLst/>
          </a:prstGeom>
        </p:spPr>
      </p:pic>
      <p:sp>
        <p:nvSpPr>
          <p:cNvPr id="7" name="TextBox 6">
            <a:extLst>
              <a:ext uri="{FF2B5EF4-FFF2-40B4-BE49-F238E27FC236}">
                <a16:creationId xmlns:a16="http://schemas.microsoft.com/office/drawing/2014/main" id="{C256DC3E-64A0-073F-E3EB-6274FE7D42CD}"/>
              </a:ext>
            </a:extLst>
          </p:cNvPr>
          <p:cNvSpPr txBox="1"/>
          <p:nvPr/>
        </p:nvSpPr>
        <p:spPr>
          <a:xfrm>
            <a:off x="42390" y="1723039"/>
            <a:ext cx="5298675" cy="4708981"/>
          </a:xfrm>
          <a:prstGeom prst="rect">
            <a:avLst/>
          </a:prstGeom>
          <a:noFill/>
        </p:spPr>
        <p:txBody>
          <a:bodyPr wrap="square">
            <a:spAutoFit/>
          </a:bodyPr>
          <a:lstStyle/>
          <a:p>
            <a:r>
              <a:rPr lang="en-US" sz="2000" dirty="0"/>
              <a:t>Use the information graphic to answer the questions below.</a:t>
            </a:r>
          </a:p>
          <a:p>
            <a:endParaRPr lang="en-US" sz="2000" dirty="0"/>
          </a:p>
          <a:p>
            <a:pPr marL="342900" indent="-342900">
              <a:buAutoNum type="alphaUcParenBoth"/>
            </a:pPr>
            <a:r>
              <a:rPr lang="en-US" sz="2000" dirty="0"/>
              <a:t>Identify the lowest percent of people believing that government has gone too far restricting civil liberties.</a:t>
            </a:r>
          </a:p>
          <a:p>
            <a:endParaRPr lang="en-US" sz="2000" dirty="0"/>
          </a:p>
          <a:p>
            <a:r>
              <a:rPr lang="en-US" sz="2000" dirty="0"/>
              <a:t>(B) Describe a trend in the data in the graph.</a:t>
            </a:r>
          </a:p>
          <a:p>
            <a:endParaRPr lang="en-US" sz="2000" dirty="0"/>
          </a:p>
          <a:p>
            <a:r>
              <a:rPr lang="en-US" sz="2000" dirty="0"/>
              <a:t>(C) Draw a conclusion about the reason for the trend described in part B.</a:t>
            </a:r>
          </a:p>
          <a:p>
            <a:endParaRPr lang="en-US" sz="2000" dirty="0"/>
          </a:p>
          <a:p>
            <a:r>
              <a:rPr lang="en-US" sz="2000" dirty="0"/>
              <a:t>(D) Explain how the information graphic demonstrates citizen concern for protecting the country and restricting liberties.</a:t>
            </a:r>
          </a:p>
        </p:txBody>
      </p:sp>
    </p:spTree>
    <p:extLst>
      <p:ext uri="{BB962C8B-B14F-4D97-AF65-F5344CB8AC3E}">
        <p14:creationId xmlns:p14="http://schemas.microsoft.com/office/powerpoint/2010/main" val="2234861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 y="-1092"/>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BF0DE"/>
          </a:solidFill>
        </p:spPr>
        <p:txBody>
          <a:bodyPr wrap="square" lIns="0" tIns="0" rIns="0" bIns="0" rtlCol="0"/>
          <a:lstStyle/>
          <a:p>
            <a:endParaRPr/>
          </a:p>
        </p:txBody>
      </p:sp>
      <p:sp>
        <p:nvSpPr>
          <p:cNvPr id="3" name="object 3"/>
          <p:cNvSpPr txBox="1">
            <a:spLocks noGrp="1"/>
          </p:cNvSpPr>
          <p:nvPr>
            <p:ph type="title"/>
          </p:nvPr>
        </p:nvSpPr>
        <p:spPr>
          <a:xfrm>
            <a:off x="-9896" y="-8017"/>
            <a:ext cx="12192000" cy="505267"/>
          </a:xfrm>
          <a:prstGeom prst="rect">
            <a:avLst/>
          </a:prstGeom>
        </p:spPr>
        <p:txBody>
          <a:bodyPr vert="horz" wrap="square" lIns="0" tIns="12700" rIns="0" bIns="0" rtlCol="0">
            <a:spAutoFit/>
          </a:bodyPr>
          <a:lstStyle/>
          <a:p>
            <a:pPr marL="12700" algn="ctr">
              <a:lnSpc>
                <a:spcPct val="100000"/>
              </a:lnSpc>
              <a:spcBef>
                <a:spcPts val="100"/>
              </a:spcBef>
            </a:pPr>
            <a:r>
              <a:rPr sz="3200" b="1" dirty="0">
                <a:latin typeface="+mn-lt"/>
              </a:rPr>
              <a:t>SELECTIVE INCORPORATION OF THE BILL OF RIGHTS</a:t>
            </a:r>
          </a:p>
        </p:txBody>
      </p:sp>
      <p:sp>
        <p:nvSpPr>
          <p:cNvPr id="4" name="object 4"/>
          <p:cNvSpPr txBox="1"/>
          <p:nvPr/>
        </p:nvSpPr>
        <p:spPr>
          <a:xfrm>
            <a:off x="25632" y="649720"/>
            <a:ext cx="6080760" cy="895117"/>
          </a:xfrm>
          <a:prstGeom prst="rect">
            <a:avLst/>
          </a:prstGeom>
        </p:spPr>
        <p:txBody>
          <a:bodyPr vert="horz" wrap="square" lIns="0" tIns="12700" rIns="0" bIns="0" rtlCol="0">
            <a:spAutoFit/>
          </a:bodyPr>
          <a:lstStyle/>
          <a:p>
            <a:pPr marL="355600" indent="-342900">
              <a:lnSpc>
                <a:spcPct val="100000"/>
              </a:lnSpc>
              <a:spcBef>
                <a:spcPts val="100"/>
              </a:spcBef>
              <a:buFont typeface="Nimbus Sans L"/>
              <a:buChar char="•"/>
              <a:tabLst>
                <a:tab pos="354965" algn="l"/>
                <a:tab pos="355600" algn="l"/>
              </a:tabLst>
            </a:pPr>
            <a:r>
              <a:rPr sz="1800" b="1" dirty="0">
                <a:latin typeface="DejaVu Sans"/>
                <a:cs typeface="DejaVu Sans"/>
              </a:rPr>
              <a:t>The BoR only apply to national government… NOT the</a:t>
            </a:r>
            <a:r>
              <a:rPr lang="en-US" sz="1800" b="1" dirty="0">
                <a:latin typeface="DejaVu Sans"/>
                <a:cs typeface="DejaVu Sans"/>
              </a:rPr>
              <a:t> </a:t>
            </a:r>
            <a:r>
              <a:rPr sz="1800" b="1" dirty="0">
                <a:latin typeface="DejaVu Sans"/>
                <a:cs typeface="DejaVu Sans"/>
              </a:rPr>
              <a:t>states</a:t>
            </a:r>
            <a:endParaRPr sz="1800" dirty="0">
              <a:latin typeface="DejaVu Sans"/>
              <a:cs typeface="DejaVu Sans"/>
            </a:endParaRPr>
          </a:p>
          <a:p>
            <a:pPr marL="469900">
              <a:lnSpc>
                <a:spcPct val="100000"/>
              </a:lnSpc>
              <a:spcBef>
                <a:spcPts val="430"/>
              </a:spcBef>
              <a:tabLst>
                <a:tab pos="756285" algn="l"/>
              </a:tabLst>
            </a:pPr>
            <a:r>
              <a:rPr sz="1800" dirty="0">
                <a:latin typeface="Nimbus Sans L"/>
                <a:cs typeface="Nimbus Sans L"/>
              </a:rPr>
              <a:t>–	</a:t>
            </a:r>
            <a:r>
              <a:rPr sz="1800" b="1" i="1" dirty="0">
                <a:latin typeface="Nimbus Mono L"/>
                <a:cs typeface="Nimbus Mono L"/>
              </a:rPr>
              <a:t>Barron v. Baltimore </a:t>
            </a:r>
            <a:r>
              <a:rPr sz="1800" b="1" dirty="0">
                <a:latin typeface="DejaVu Sans"/>
                <a:cs typeface="DejaVu Sans"/>
              </a:rPr>
              <a:t>(1833)</a:t>
            </a:r>
            <a:endParaRPr sz="1800" dirty="0">
              <a:latin typeface="DejaVu Sans"/>
              <a:cs typeface="DejaVu Sans"/>
            </a:endParaRPr>
          </a:p>
        </p:txBody>
      </p:sp>
      <p:sp>
        <p:nvSpPr>
          <p:cNvPr id="5" name="object 5"/>
          <p:cNvSpPr txBox="1"/>
          <p:nvPr/>
        </p:nvSpPr>
        <p:spPr>
          <a:xfrm>
            <a:off x="24212" y="1620117"/>
            <a:ext cx="5659755" cy="566822"/>
          </a:xfrm>
          <a:prstGeom prst="rect">
            <a:avLst/>
          </a:prstGeom>
        </p:spPr>
        <p:txBody>
          <a:bodyPr vert="horz" wrap="square" lIns="0" tIns="12700" rIns="0" bIns="0" rtlCol="0">
            <a:spAutoFit/>
          </a:bodyPr>
          <a:lstStyle/>
          <a:p>
            <a:pPr marL="381000" indent="-342900">
              <a:lnSpc>
                <a:spcPct val="100000"/>
              </a:lnSpc>
              <a:spcBef>
                <a:spcPts val="100"/>
              </a:spcBef>
              <a:buFont typeface="Nimbus Sans L"/>
              <a:buChar char="•"/>
              <a:tabLst>
                <a:tab pos="380365" algn="l"/>
                <a:tab pos="381000" algn="l"/>
              </a:tabLst>
            </a:pPr>
            <a:r>
              <a:rPr sz="1800" b="1" dirty="0">
                <a:latin typeface="DejaVu Sans"/>
                <a:cs typeface="DejaVu Sans"/>
              </a:rPr>
              <a:t>14</a:t>
            </a:r>
            <a:r>
              <a:rPr sz="1800" b="1" baseline="25462" dirty="0">
                <a:latin typeface="DejaVu Sans"/>
                <a:cs typeface="DejaVu Sans"/>
              </a:rPr>
              <a:t>th </a:t>
            </a:r>
            <a:r>
              <a:rPr sz="1800" b="1" dirty="0">
                <a:latin typeface="DejaVu Sans"/>
                <a:cs typeface="DejaVu Sans"/>
              </a:rPr>
              <a:t>Amendment: created the possibility that the B of R</a:t>
            </a:r>
            <a:r>
              <a:rPr lang="en-US" sz="1800" b="1" dirty="0">
                <a:latin typeface="DejaVu Sans"/>
                <a:cs typeface="DejaVu Sans"/>
              </a:rPr>
              <a:t> </a:t>
            </a:r>
            <a:r>
              <a:rPr sz="1800" b="1" dirty="0">
                <a:latin typeface="DejaVu Sans"/>
                <a:cs typeface="DejaVu Sans"/>
              </a:rPr>
              <a:t>would apply to states</a:t>
            </a:r>
            <a:endParaRPr sz="1800" dirty="0">
              <a:latin typeface="DejaVu Sans"/>
              <a:cs typeface="DejaVu Sans"/>
            </a:endParaRPr>
          </a:p>
        </p:txBody>
      </p:sp>
      <p:sp>
        <p:nvSpPr>
          <p:cNvPr id="6" name="object 6"/>
          <p:cNvSpPr txBox="1">
            <a:spLocks noGrp="1"/>
          </p:cNvSpPr>
          <p:nvPr>
            <p:ph type="body" idx="1"/>
          </p:nvPr>
        </p:nvSpPr>
        <p:spPr>
          <a:xfrm>
            <a:off x="132514" y="2198722"/>
            <a:ext cx="6137822" cy="4004301"/>
          </a:xfrm>
          <a:prstGeom prst="rect">
            <a:avLst/>
          </a:prstGeom>
        </p:spPr>
        <p:txBody>
          <a:bodyPr vert="horz" wrap="square" lIns="0" tIns="71755" rIns="0" bIns="0" rtlCol="0">
            <a:spAutoFit/>
          </a:bodyPr>
          <a:lstStyle/>
          <a:p>
            <a:pPr marL="337185" indent="-287020">
              <a:lnSpc>
                <a:spcPct val="100000"/>
              </a:lnSpc>
              <a:spcBef>
                <a:spcPts val="565"/>
              </a:spcBef>
              <a:buFont typeface="Nimbus Sans L"/>
              <a:buChar char="–"/>
              <a:tabLst>
                <a:tab pos="337185" algn="l"/>
                <a:tab pos="337820" algn="l"/>
              </a:tabLst>
            </a:pPr>
            <a:r>
              <a:rPr dirty="0"/>
              <a:t>Gitlow v. New York </a:t>
            </a:r>
            <a:r>
              <a:rPr i="0" dirty="0">
                <a:latin typeface="DejaVu Sans"/>
                <a:cs typeface="DejaVu Sans"/>
              </a:rPr>
              <a:t>(1925)</a:t>
            </a:r>
          </a:p>
          <a:p>
            <a:pPr marL="337185" marR="1002030" indent="-287020">
              <a:lnSpc>
                <a:spcPct val="100000"/>
              </a:lnSpc>
              <a:spcBef>
                <a:spcPts val="470"/>
              </a:spcBef>
              <a:buFont typeface="Nimbus Sans L"/>
              <a:buChar char="–"/>
              <a:tabLst>
                <a:tab pos="337185" algn="l"/>
                <a:tab pos="337820" algn="l"/>
              </a:tabLst>
            </a:pPr>
            <a:r>
              <a:rPr i="0" dirty="0">
                <a:latin typeface="DejaVu Sans"/>
                <a:cs typeface="DejaVu Sans"/>
              </a:rPr>
              <a:t>The first Supreme Court case to “selectively  incorporate” a part of the BoR</a:t>
            </a:r>
          </a:p>
          <a:p>
            <a:pPr marL="337185" marR="55880" indent="-287020">
              <a:lnSpc>
                <a:spcPct val="100000"/>
              </a:lnSpc>
              <a:spcBef>
                <a:spcPts val="395"/>
              </a:spcBef>
              <a:buFont typeface="Nimbus Sans L"/>
              <a:buChar char="–"/>
              <a:tabLst>
                <a:tab pos="337185" algn="l"/>
                <a:tab pos="337820" algn="l"/>
              </a:tabLst>
            </a:pPr>
            <a:r>
              <a:rPr i="0" dirty="0">
                <a:latin typeface="DejaVu Sans"/>
                <a:cs typeface="DejaVu Sans"/>
              </a:rPr>
              <a:t>Applies First Amendment protection of free speech to the states using the 14</a:t>
            </a:r>
            <a:r>
              <a:rPr sz="1800" i="0" baseline="25462" dirty="0">
                <a:latin typeface="DejaVu Sans"/>
                <a:cs typeface="DejaVu Sans"/>
              </a:rPr>
              <a:t>th </a:t>
            </a:r>
            <a:r>
              <a:rPr sz="2400" i="0" dirty="0">
                <a:latin typeface="DejaVu Sans"/>
                <a:cs typeface="DejaVu Sans"/>
              </a:rPr>
              <a:t>Amendment's due process  clause</a:t>
            </a:r>
            <a:endParaRPr sz="1800" dirty="0">
              <a:latin typeface="DejaVu Sans"/>
              <a:cs typeface="DejaVu Sans"/>
            </a:endParaRPr>
          </a:p>
        </p:txBody>
      </p:sp>
      <p:sp>
        <p:nvSpPr>
          <p:cNvPr id="8" name="object 8"/>
          <p:cNvSpPr/>
          <p:nvPr/>
        </p:nvSpPr>
        <p:spPr>
          <a:xfrm>
            <a:off x="6528816" y="929639"/>
            <a:ext cx="5420868" cy="251460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528816" y="3657600"/>
            <a:ext cx="5420868" cy="3063240"/>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11613260" y="961390"/>
            <a:ext cx="219710" cy="391160"/>
          </a:xfrm>
          <a:prstGeom prst="rect">
            <a:avLst/>
          </a:prstGeom>
        </p:spPr>
        <p:txBody>
          <a:bodyPr vert="horz" wrap="square" lIns="0" tIns="12700" rIns="0" bIns="0" rtlCol="0">
            <a:spAutoFit/>
          </a:bodyPr>
          <a:lstStyle/>
          <a:p>
            <a:pPr marL="12700">
              <a:lnSpc>
                <a:spcPct val="100000"/>
              </a:lnSpc>
              <a:spcBef>
                <a:spcPts val="100"/>
              </a:spcBef>
            </a:pPr>
            <a:r>
              <a:rPr sz="2400" b="1" spc="-145" dirty="0">
                <a:latin typeface="DejaVu Sans"/>
                <a:cs typeface="DejaVu Sans"/>
              </a:rPr>
              <a:t>1</a:t>
            </a:r>
            <a:endParaRPr sz="2400">
              <a:latin typeface="DejaVu Sans"/>
              <a:cs typeface="DejaVu Sans"/>
            </a:endParaRPr>
          </a:p>
        </p:txBody>
      </p:sp>
      <p:sp>
        <p:nvSpPr>
          <p:cNvPr id="11" name="object 11"/>
          <p:cNvSpPr txBox="1"/>
          <p:nvPr/>
        </p:nvSpPr>
        <p:spPr>
          <a:xfrm>
            <a:off x="11550522" y="3765880"/>
            <a:ext cx="219710" cy="391795"/>
          </a:xfrm>
          <a:prstGeom prst="rect">
            <a:avLst/>
          </a:prstGeom>
        </p:spPr>
        <p:txBody>
          <a:bodyPr vert="horz" wrap="square" lIns="0" tIns="12700" rIns="0" bIns="0" rtlCol="0">
            <a:spAutoFit/>
          </a:bodyPr>
          <a:lstStyle/>
          <a:p>
            <a:pPr marL="12700">
              <a:lnSpc>
                <a:spcPct val="100000"/>
              </a:lnSpc>
              <a:spcBef>
                <a:spcPts val="100"/>
              </a:spcBef>
            </a:pPr>
            <a:r>
              <a:rPr sz="2400" b="1" spc="-145" dirty="0">
                <a:latin typeface="DejaVu Sans"/>
                <a:cs typeface="DejaVu Sans"/>
              </a:rPr>
              <a:t>2</a:t>
            </a:r>
            <a:endParaRPr sz="2400">
              <a:latin typeface="DejaVu Sans"/>
              <a:cs typeface="DejaVu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0F95-49B9-14B5-48DC-7420CF93B9C3}"/>
              </a:ext>
            </a:extLst>
          </p:cNvPr>
          <p:cNvSpPr>
            <a:spLocks noGrp="1"/>
          </p:cNvSpPr>
          <p:nvPr>
            <p:ph type="title"/>
          </p:nvPr>
        </p:nvSpPr>
        <p:spPr>
          <a:xfrm>
            <a:off x="44710" y="48272"/>
            <a:ext cx="12147289" cy="369332"/>
          </a:xfrm>
        </p:spPr>
        <p:txBody>
          <a:bodyPr/>
          <a:lstStyle/>
          <a:p>
            <a:pPr algn="l"/>
            <a:r>
              <a:rPr lang="en-US" sz="2400" dirty="0"/>
              <a:t>College Board Scenario FRQ Assignment: </a:t>
            </a:r>
            <a:r>
              <a:rPr lang="en-US" sz="2400" b="0" i="0" dirty="0">
                <a:solidFill>
                  <a:srgbClr val="1E1E1E"/>
                </a:solidFill>
                <a:effectLst/>
                <a:latin typeface="Roboto" panose="02000000000000000000" pitchFamily="2" charset="0"/>
              </a:rPr>
              <a:t>CLOUD Act and Privacy Laws</a:t>
            </a:r>
            <a:endParaRPr lang="en-US" sz="2400" dirty="0"/>
          </a:p>
        </p:txBody>
      </p:sp>
      <p:sp>
        <p:nvSpPr>
          <p:cNvPr id="3" name="Text Placeholder 2">
            <a:extLst>
              <a:ext uri="{FF2B5EF4-FFF2-40B4-BE49-F238E27FC236}">
                <a16:creationId xmlns:a16="http://schemas.microsoft.com/office/drawing/2014/main" id="{BB52B301-A8CE-2FD4-AE9D-286A8A760920}"/>
              </a:ext>
            </a:extLst>
          </p:cNvPr>
          <p:cNvSpPr>
            <a:spLocks noGrp="1"/>
          </p:cNvSpPr>
          <p:nvPr>
            <p:ph type="body" idx="1"/>
          </p:nvPr>
        </p:nvSpPr>
        <p:spPr>
          <a:xfrm>
            <a:off x="44710" y="513001"/>
            <a:ext cx="6752298" cy="6345000"/>
          </a:xfrm>
        </p:spPr>
        <p:txBody>
          <a:bodyPr/>
          <a:lstStyle/>
          <a:p>
            <a:pPr algn="l"/>
            <a:r>
              <a:rPr lang="en-US" sz="1800" b="0" i="0" dirty="0">
                <a:solidFill>
                  <a:srgbClr val="333333"/>
                </a:solidFill>
                <a:effectLst/>
                <a:latin typeface="Roboto" panose="02000000000000000000" pitchFamily="2" charset="0"/>
              </a:rPr>
              <a:t>Beginning in the 1960s, the Supreme Court issued a series of rulings which apply constitutional protections to places where a person might have a “</a:t>
            </a:r>
            <a:r>
              <a:rPr lang="en-US" sz="1800" b="1" i="1" dirty="0">
                <a:solidFill>
                  <a:srgbClr val="333333"/>
                </a:solidFill>
                <a:effectLst/>
                <a:latin typeface="Roboto" panose="02000000000000000000" pitchFamily="2" charset="0"/>
              </a:rPr>
              <a:t>reasonable expectation of privacy</a:t>
            </a:r>
            <a:r>
              <a:rPr lang="en-US" sz="1800" b="0" i="0" dirty="0">
                <a:solidFill>
                  <a:srgbClr val="333333"/>
                </a:solidFill>
                <a:effectLst/>
                <a:latin typeface="Roboto" panose="02000000000000000000" pitchFamily="2" charset="0"/>
              </a:rPr>
              <a:t>,” including areas outside the home. As the internet developed, questions emerged about where internet communication takes place and the level of privacy protection email users can expect.</a:t>
            </a:r>
          </a:p>
          <a:p>
            <a:pPr algn="l"/>
            <a:endParaRPr lang="en-US" sz="1800" b="0" i="0" dirty="0">
              <a:solidFill>
                <a:srgbClr val="333333"/>
              </a:solidFill>
              <a:effectLst/>
              <a:latin typeface="Roboto" panose="02000000000000000000" pitchFamily="2" charset="0"/>
            </a:endParaRPr>
          </a:p>
          <a:p>
            <a:pPr algn="l"/>
            <a:r>
              <a:rPr lang="en-US" sz="1800" b="0" i="0" dirty="0">
                <a:solidFill>
                  <a:srgbClr val="333333"/>
                </a:solidFill>
                <a:effectLst/>
                <a:latin typeface="Roboto" panose="02000000000000000000" pitchFamily="2" charset="0"/>
              </a:rPr>
              <a:t>In the case </a:t>
            </a:r>
            <a:r>
              <a:rPr lang="en-US" sz="1800" b="0" i="1" dirty="0">
                <a:solidFill>
                  <a:srgbClr val="333333"/>
                </a:solidFill>
                <a:effectLst/>
                <a:latin typeface="Roboto" panose="02000000000000000000" pitchFamily="2" charset="0"/>
              </a:rPr>
              <a:t>United States</a:t>
            </a:r>
            <a:r>
              <a:rPr lang="en-US" sz="1800" b="0" i="0" dirty="0">
                <a:solidFill>
                  <a:srgbClr val="333333"/>
                </a:solidFill>
                <a:effectLst/>
                <a:latin typeface="Roboto" panose="02000000000000000000" pitchFamily="2" charset="0"/>
              </a:rPr>
              <a:t> v. </a:t>
            </a:r>
            <a:r>
              <a:rPr lang="en-US" sz="1800" b="0" i="1" dirty="0">
                <a:solidFill>
                  <a:srgbClr val="333333"/>
                </a:solidFill>
                <a:effectLst/>
                <a:latin typeface="Roboto" panose="02000000000000000000" pitchFamily="2" charset="0"/>
              </a:rPr>
              <a:t>Microsoft</a:t>
            </a:r>
            <a:r>
              <a:rPr lang="en-US" sz="1800" b="0" i="0" dirty="0">
                <a:solidFill>
                  <a:srgbClr val="333333"/>
                </a:solidFill>
                <a:effectLst/>
                <a:latin typeface="Roboto" panose="02000000000000000000" pitchFamily="2" charset="0"/>
              </a:rPr>
              <a:t> (2018), the federal government issued Microsoft Corporation a warrant to hand over to authorities email communications between some of its users. Federal law enforcement alleged that one of Microsoft’s email users was operating an account to facilitate illegal drug trafficking. Microsoft refused to comply with the warrant, claiming that its servers were located in Ireland and thus not within the jurisdiction of the federal government.</a:t>
            </a:r>
          </a:p>
          <a:p>
            <a:pPr algn="l"/>
            <a:endParaRPr lang="en-US" sz="1800" b="0" i="0" dirty="0">
              <a:solidFill>
                <a:srgbClr val="333333"/>
              </a:solidFill>
              <a:effectLst/>
              <a:latin typeface="Roboto" panose="02000000000000000000" pitchFamily="2" charset="0"/>
            </a:endParaRPr>
          </a:p>
          <a:p>
            <a:pPr algn="l"/>
            <a:r>
              <a:rPr lang="en-US" sz="1800" b="0" i="0" dirty="0">
                <a:solidFill>
                  <a:srgbClr val="333333"/>
                </a:solidFill>
                <a:effectLst/>
                <a:latin typeface="Roboto" panose="02000000000000000000" pitchFamily="2" charset="0"/>
              </a:rPr>
              <a:t>Before the Supreme Court decided the case, Congress intervened by passing the CLOUD Act, which required internet-based companies to hand over communications requested in a warrant so long as both the federal government and the foreign government agreed. Microsoft and other internet companies accepted the new legislation, but the law raised concerns among many groups that civil liberties were being violated.</a:t>
            </a:r>
          </a:p>
          <a:p>
            <a:endParaRPr lang="en-US" sz="2000" dirty="0"/>
          </a:p>
        </p:txBody>
      </p:sp>
      <p:sp>
        <p:nvSpPr>
          <p:cNvPr id="5" name="TextBox 4">
            <a:extLst>
              <a:ext uri="{FF2B5EF4-FFF2-40B4-BE49-F238E27FC236}">
                <a16:creationId xmlns:a16="http://schemas.microsoft.com/office/drawing/2014/main" id="{BF346261-1686-B48C-153D-A27E8C406044}"/>
              </a:ext>
            </a:extLst>
          </p:cNvPr>
          <p:cNvSpPr txBox="1"/>
          <p:nvPr/>
        </p:nvSpPr>
        <p:spPr>
          <a:xfrm>
            <a:off x="6797008" y="927380"/>
            <a:ext cx="5394991" cy="3970318"/>
          </a:xfrm>
          <a:prstGeom prst="rect">
            <a:avLst/>
          </a:prstGeom>
          <a:noFill/>
        </p:spPr>
        <p:txBody>
          <a:bodyPr wrap="square">
            <a:spAutoFit/>
          </a:bodyPr>
          <a:lstStyle/>
          <a:p>
            <a:r>
              <a:rPr lang="en-US" dirty="0"/>
              <a:t>a. Referencing the scenario, describe the constitutional amendment that is most relevant to the Supreme Court case, and explain how the actions taken by the federal government prior to accessing emails illustrate the protection of a constitutional liberty.</a:t>
            </a:r>
          </a:p>
          <a:p>
            <a:endParaRPr lang="en-US" dirty="0"/>
          </a:p>
          <a:p>
            <a:r>
              <a:rPr lang="en-US" dirty="0"/>
              <a:t>b. Explain how passage of the CLOUD Act reflects a tension between balancing order and liberty in the American political system.</a:t>
            </a:r>
          </a:p>
          <a:p>
            <a:endParaRPr lang="en-US" dirty="0"/>
          </a:p>
          <a:p>
            <a:r>
              <a:rPr lang="en-US" dirty="0"/>
              <a:t>c. Describe the section of the Constitution that grants Congress the power to pass the CLOUD Act, and explain how this power reflects the principle of checks and balances reflected in the scenario.</a:t>
            </a:r>
          </a:p>
        </p:txBody>
      </p:sp>
    </p:spTree>
    <p:extLst>
      <p:ext uri="{BB962C8B-B14F-4D97-AF65-F5344CB8AC3E}">
        <p14:creationId xmlns:p14="http://schemas.microsoft.com/office/powerpoint/2010/main" val="1117109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3000" r="-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6A1CB-8419-E2AE-D51D-6597F91362F2}"/>
              </a:ext>
            </a:extLst>
          </p:cNvPr>
          <p:cNvPicPr>
            <a:picLocks noChangeAspect="1"/>
          </p:cNvPicPr>
          <p:nvPr/>
        </p:nvPicPr>
        <p:blipFill>
          <a:blip r:embed="rId4"/>
          <a:stretch>
            <a:fillRect/>
          </a:stretch>
        </p:blipFill>
        <p:spPr>
          <a:xfrm>
            <a:off x="59017" y="817131"/>
            <a:ext cx="12009851" cy="5468611"/>
          </a:xfrm>
          <a:prstGeom prst="rect">
            <a:avLst/>
          </a:prstGeom>
        </p:spPr>
      </p:pic>
    </p:spTree>
    <p:extLst>
      <p:ext uri="{BB962C8B-B14F-4D97-AF65-F5344CB8AC3E}">
        <p14:creationId xmlns:p14="http://schemas.microsoft.com/office/powerpoint/2010/main" val="926413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20828"/>
            <a:ext cx="12191999" cy="721351"/>
          </a:xfrm>
          <a:prstGeom prst="rect">
            <a:avLst/>
          </a:prstGeom>
        </p:spPr>
        <p:txBody>
          <a:bodyPr vert="horz" wrap="square" lIns="0" tIns="53975" rIns="0" bIns="0" rtlCol="0">
            <a:spAutoFit/>
          </a:bodyPr>
          <a:lstStyle/>
          <a:p>
            <a:pPr marL="1807845" marR="5080" lvl="0" indent="-1795780" algn="ctr" defTabSz="914400" rtl="0" eaLnBrk="1" fontAlgn="auto" latinLnBrk="0" hangingPunct="1">
              <a:lnSpc>
                <a:spcPts val="2590"/>
              </a:lnSpc>
              <a:spcBef>
                <a:spcPts val="425"/>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Even today, some of the issues at the heart of the debates at the  Constitutional Convention still exist.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3" name="object 3"/>
          <p:cNvSpPr txBox="1">
            <a:spLocks noGrp="1"/>
          </p:cNvSpPr>
          <p:nvPr>
            <p:ph type="title"/>
          </p:nvPr>
        </p:nvSpPr>
        <p:spPr>
          <a:xfrm>
            <a:off x="2209800" y="801801"/>
            <a:ext cx="7128003" cy="382797"/>
          </a:xfrm>
          <a:prstGeom prst="rect">
            <a:avLst/>
          </a:prstGeom>
        </p:spPr>
        <p:txBody>
          <a:bodyPr vert="horz" wrap="square" lIns="0" tIns="13335" rIns="0" bIns="0" rtlCol="0">
            <a:spAutoFit/>
          </a:bodyPr>
          <a:lstStyle/>
          <a:p>
            <a:pPr marL="12700" algn="ctr">
              <a:lnSpc>
                <a:spcPct val="100000"/>
              </a:lnSpc>
              <a:spcBef>
                <a:spcPts val="105"/>
              </a:spcBef>
            </a:pPr>
            <a:r>
              <a:rPr sz="2400" dirty="0"/>
              <a:t>GOVERNMENT SURVEILLANCE</a:t>
            </a:r>
          </a:p>
        </p:txBody>
      </p:sp>
      <p:sp>
        <p:nvSpPr>
          <p:cNvPr id="4" name="object 4"/>
          <p:cNvSpPr txBox="1">
            <a:spLocks noGrp="1"/>
          </p:cNvSpPr>
          <p:nvPr>
            <p:ph type="body" idx="1"/>
          </p:nvPr>
        </p:nvSpPr>
        <p:spPr>
          <a:xfrm>
            <a:off x="1" y="1298890"/>
            <a:ext cx="12191999" cy="2092239"/>
          </a:xfrm>
          <a:prstGeom prst="rect">
            <a:avLst/>
          </a:prstGeom>
        </p:spPr>
        <p:txBody>
          <a:bodyPr vert="horz" wrap="square" lIns="0" tIns="67945" rIns="0" bIns="0" rtlCol="0">
            <a:spAutoFit/>
          </a:bodyPr>
          <a:lstStyle/>
          <a:p>
            <a:pPr marL="12700">
              <a:lnSpc>
                <a:spcPct val="100000"/>
              </a:lnSpc>
              <a:spcBef>
                <a:spcPts val="535"/>
              </a:spcBef>
            </a:pPr>
            <a:r>
              <a:rPr b="1" dirty="0"/>
              <a:t>USA </a:t>
            </a:r>
            <a:r>
              <a:rPr b="1" dirty="0">
                <a:solidFill>
                  <a:srgbClr val="FF0000"/>
                </a:solidFill>
              </a:rPr>
              <a:t>FREEDOM </a:t>
            </a:r>
            <a:r>
              <a:rPr b="1" dirty="0"/>
              <a:t>Act (U</a:t>
            </a:r>
            <a:r>
              <a:rPr dirty="0"/>
              <a:t>niting and </a:t>
            </a:r>
            <a:r>
              <a:rPr b="1" dirty="0"/>
              <a:t>S</a:t>
            </a:r>
            <a:r>
              <a:rPr dirty="0"/>
              <a:t>trengthening </a:t>
            </a:r>
            <a:r>
              <a:rPr b="1" dirty="0"/>
              <a:t>A</a:t>
            </a:r>
            <a:r>
              <a:rPr dirty="0"/>
              <a:t>merica by </a:t>
            </a:r>
            <a:r>
              <a:rPr b="1" dirty="0"/>
              <a:t>F</a:t>
            </a:r>
            <a:r>
              <a:rPr dirty="0"/>
              <a:t>ulfilling </a:t>
            </a:r>
            <a:r>
              <a:rPr b="1" dirty="0"/>
              <a:t>R</a:t>
            </a:r>
            <a:r>
              <a:rPr dirty="0"/>
              <a:t>ights and </a:t>
            </a:r>
            <a:r>
              <a:rPr b="1" dirty="0"/>
              <a:t>E</a:t>
            </a:r>
            <a:r>
              <a:rPr dirty="0"/>
              <a:t>nding</a:t>
            </a:r>
            <a:r>
              <a:rPr lang="en-US" dirty="0"/>
              <a:t> </a:t>
            </a:r>
            <a:r>
              <a:rPr b="1" dirty="0"/>
              <a:t>E</a:t>
            </a:r>
            <a:r>
              <a:rPr dirty="0"/>
              <a:t>avesdropping, </a:t>
            </a:r>
            <a:r>
              <a:rPr b="1" dirty="0"/>
              <a:t>D</a:t>
            </a:r>
            <a:r>
              <a:rPr dirty="0"/>
              <a:t>ragnet-collection and </a:t>
            </a:r>
            <a:r>
              <a:rPr b="1" dirty="0"/>
              <a:t>O</a:t>
            </a:r>
            <a:r>
              <a:rPr dirty="0"/>
              <a:t>nline </a:t>
            </a:r>
            <a:r>
              <a:rPr b="1" dirty="0"/>
              <a:t>M</a:t>
            </a:r>
            <a:r>
              <a:rPr dirty="0"/>
              <a:t>onitoring</a:t>
            </a:r>
            <a:r>
              <a:rPr b="1" dirty="0"/>
              <a:t>) – 2015</a:t>
            </a:r>
          </a:p>
          <a:p>
            <a:pPr marL="323215" indent="-311150">
              <a:lnSpc>
                <a:spcPct val="100000"/>
              </a:lnSpc>
              <a:spcBef>
                <a:spcPts val="409"/>
              </a:spcBef>
              <a:buClr>
                <a:srgbClr val="44536A"/>
              </a:buClr>
              <a:buSzPct val="72222"/>
              <a:buFont typeface="DejaVu Sans"/>
              <a:buChar char="●"/>
              <a:tabLst>
                <a:tab pos="323215" algn="l"/>
                <a:tab pos="323850" algn="l"/>
              </a:tabLst>
            </a:pPr>
            <a:r>
              <a:rPr sz="1800" b="1" dirty="0"/>
              <a:t>Restored in modified form several provisions of the Patriot Act</a:t>
            </a:r>
            <a:endParaRPr sz="1800" dirty="0"/>
          </a:p>
          <a:p>
            <a:pPr marL="323215" marR="5080" indent="-311150">
              <a:lnSpc>
                <a:spcPts val="2490"/>
              </a:lnSpc>
              <a:spcBef>
                <a:spcPts val="130"/>
              </a:spcBef>
              <a:buClr>
                <a:srgbClr val="44536A"/>
              </a:buClr>
              <a:buSzPct val="72222"/>
              <a:buFont typeface="DejaVu Sans"/>
              <a:buChar char="●"/>
              <a:tabLst>
                <a:tab pos="323215" algn="l"/>
                <a:tab pos="323850" algn="l"/>
              </a:tabLst>
            </a:pPr>
            <a:r>
              <a:rPr sz="1800" b="1" dirty="0"/>
              <a:t>Imposes new limits on the bulk collection of telecommunication metadata on U.S. citizens by American intelligence  agencies, including the National Security Agency.</a:t>
            </a:r>
            <a:endParaRPr sz="1800" dirty="0"/>
          </a:p>
          <a:p>
            <a:pPr marL="323215" indent="-311150">
              <a:lnSpc>
                <a:spcPct val="100000"/>
              </a:lnSpc>
              <a:spcBef>
                <a:spcPts val="185"/>
              </a:spcBef>
              <a:buClr>
                <a:srgbClr val="44536A"/>
              </a:buClr>
              <a:buSzPct val="72222"/>
              <a:buFont typeface="DejaVu Sans"/>
              <a:buChar char="●"/>
              <a:tabLst>
                <a:tab pos="323215" algn="l"/>
                <a:tab pos="323850" algn="l"/>
              </a:tabLst>
            </a:pPr>
            <a:r>
              <a:rPr sz="1800" b="1" dirty="0"/>
              <a:t>Restores authorization for roving wiretaps and tracking lone wolf terrorists</a:t>
            </a:r>
            <a:endParaRPr sz="1800" dirty="0"/>
          </a:p>
        </p:txBody>
      </p:sp>
      <p:sp>
        <p:nvSpPr>
          <p:cNvPr id="5" name="object 5"/>
          <p:cNvSpPr/>
          <p:nvPr/>
        </p:nvSpPr>
        <p:spPr>
          <a:xfrm>
            <a:off x="381000" y="3825238"/>
            <a:ext cx="11268456" cy="30266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752600" y="185165"/>
            <a:ext cx="7460360" cy="574040"/>
          </a:xfrm>
          <a:prstGeom prst="rect">
            <a:avLst/>
          </a:prstGeom>
        </p:spPr>
        <p:txBody>
          <a:bodyPr vert="horz" wrap="square" lIns="0" tIns="12700" rIns="0" bIns="0" rtlCol="0">
            <a:spAutoFit/>
          </a:bodyPr>
          <a:lstStyle/>
          <a:p>
            <a:pPr marL="13335">
              <a:lnSpc>
                <a:spcPct val="100000"/>
              </a:lnSpc>
              <a:spcBef>
                <a:spcPts val="100"/>
              </a:spcBef>
            </a:pPr>
            <a:r>
              <a:rPr dirty="0"/>
              <a:t>ESSENTIAL QUESTION CFU</a:t>
            </a:r>
          </a:p>
        </p:txBody>
      </p:sp>
      <p:sp>
        <p:nvSpPr>
          <p:cNvPr id="3" name="object 3"/>
          <p:cNvSpPr txBox="1"/>
          <p:nvPr/>
        </p:nvSpPr>
        <p:spPr>
          <a:xfrm>
            <a:off x="0" y="1164082"/>
            <a:ext cx="12192000" cy="720725"/>
          </a:xfrm>
          <a:prstGeom prst="rect">
            <a:avLst/>
          </a:prstGeom>
        </p:spPr>
        <p:txBody>
          <a:bodyPr vert="horz" wrap="square" lIns="0" tIns="53975" rIns="0" bIns="0" rtlCol="0">
            <a:spAutoFit/>
          </a:bodyPr>
          <a:lstStyle/>
          <a:p>
            <a:pPr marL="38100" marR="30480" lvl="0" indent="0" algn="l" defTabSz="914400" rtl="0" eaLnBrk="1" fontAlgn="auto" latinLnBrk="0" hangingPunct="1">
              <a:lnSpc>
                <a:spcPts val="2590"/>
              </a:lnSpc>
              <a:spcBef>
                <a:spcPts val="425"/>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What is the 4</a:t>
            </a:r>
            <a:r>
              <a:rPr kumimoji="0" sz="2400" b="1" i="0" u="none" strike="noStrike" kern="1200" cap="none" spc="0" normalizeH="0" baseline="24305" noProof="0" dirty="0">
                <a:ln>
                  <a:noFill/>
                </a:ln>
                <a:solidFill>
                  <a:prstClr val="black"/>
                </a:solidFill>
                <a:effectLst/>
                <a:uLnTx/>
                <a:uFillTx/>
                <a:latin typeface="DejaVu Sans"/>
                <a:ea typeface="+mn-ea"/>
                <a:cs typeface="DejaVu Sans"/>
              </a:rPr>
              <a:t>th </a:t>
            </a:r>
            <a:r>
              <a:rPr kumimoji="0" sz="2400" b="1" i="0" u="none" strike="noStrike" kern="1200" cap="none" spc="0" normalizeH="0" baseline="0" noProof="0" dirty="0">
                <a:ln>
                  <a:noFill/>
                </a:ln>
                <a:solidFill>
                  <a:prstClr val="black"/>
                </a:solidFill>
                <a:effectLst/>
                <a:uLnTx/>
                <a:uFillTx/>
                <a:latin typeface="DejaVu Sans"/>
                <a:ea typeface="+mn-ea"/>
                <a:cs typeface="DejaVu Sans"/>
              </a:rPr>
              <a:t>Amendment? Did the government violate the 4</a:t>
            </a:r>
            <a:r>
              <a:rPr kumimoji="0" sz="2400" b="1" i="0" u="none" strike="noStrike" kern="1200" cap="none" spc="0" normalizeH="0" baseline="24305" noProof="0" dirty="0">
                <a:ln>
                  <a:noFill/>
                </a:ln>
                <a:solidFill>
                  <a:prstClr val="black"/>
                </a:solidFill>
                <a:effectLst/>
                <a:uLnTx/>
                <a:uFillTx/>
                <a:latin typeface="DejaVu Sans"/>
                <a:ea typeface="+mn-ea"/>
                <a:cs typeface="DejaVu Sans"/>
              </a:rPr>
              <a:t>th  </a:t>
            </a:r>
            <a:r>
              <a:rPr kumimoji="0" sz="2400" b="1" i="0" u="none" strike="noStrike" kern="1200" cap="none" spc="0" normalizeH="0" baseline="0" noProof="0" dirty="0">
                <a:ln>
                  <a:noFill/>
                </a:ln>
                <a:solidFill>
                  <a:prstClr val="black"/>
                </a:solidFill>
                <a:effectLst/>
                <a:uLnTx/>
                <a:uFillTx/>
                <a:latin typeface="DejaVu Sans"/>
                <a:ea typeface="+mn-ea"/>
                <a:cs typeface="DejaVu Sans"/>
              </a:rPr>
              <a:t>Amendment with the Patriot Act?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txBox="1"/>
          <p:nvPr/>
        </p:nvSpPr>
        <p:spPr>
          <a:xfrm>
            <a:off x="11171681" y="6426809"/>
            <a:ext cx="10287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55" normalizeH="0" baseline="0" noProof="0" dirty="0">
                <a:ln>
                  <a:noFill/>
                </a:ln>
                <a:solidFill>
                  <a:srgbClr val="888888"/>
                </a:solidFill>
                <a:effectLst/>
                <a:uLnTx/>
                <a:uFillTx/>
                <a:latin typeface="DejaVu Sans"/>
                <a:ea typeface="+mn-ea"/>
                <a:cs typeface="DejaVu Sans"/>
              </a:rPr>
              <a:t>8</a:t>
            </a:r>
            <a:endParaRPr kumimoji="0" sz="1200" b="0" i="0" u="none" strike="noStrike" kern="1200" cap="none" spc="0" normalizeH="0" baseline="0" noProof="0">
              <a:ln>
                <a:noFill/>
              </a:ln>
              <a:solidFill>
                <a:prstClr val="black"/>
              </a:solidFill>
              <a:effectLst/>
              <a:uLnTx/>
              <a:uFillTx/>
              <a:latin typeface="DejaVu Sans"/>
              <a:ea typeface="+mn-ea"/>
              <a:cs typeface="DejaVu Sans"/>
            </a:endParaRPr>
          </a:p>
        </p:txBody>
      </p:sp>
      <p:sp>
        <p:nvSpPr>
          <p:cNvPr id="5" name="object 5"/>
          <p:cNvSpPr/>
          <p:nvPr/>
        </p:nvSpPr>
        <p:spPr>
          <a:xfrm>
            <a:off x="3549175" y="2049088"/>
            <a:ext cx="5523750" cy="4724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71B943-D7CC-0263-3EA0-E8906BFD51F3}"/>
              </a:ext>
            </a:extLst>
          </p:cNvPr>
          <p:cNvPicPr>
            <a:picLocks noChangeAspect="1"/>
          </p:cNvPicPr>
          <p:nvPr/>
        </p:nvPicPr>
        <p:blipFill rotWithShape="1">
          <a:blip r:embed="rId2"/>
          <a:srcRect l="8641" r="12047"/>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808FA6-8DAA-352F-132A-D084F6CDF2D1}"/>
              </a:ext>
            </a:extLst>
          </p:cNvPr>
          <p:cNvSpPr>
            <a:spLocks noGrp="1"/>
          </p:cNvSpPr>
          <p:nvPr>
            <p:ph type="title"/>
          </p:nvPr>
        </p:nvSpPr>
        <p:spPr>
          <a:xfrm>
            <a:off x="46383" y="66952"/>
            <a:ext cx="5976730" cy="1899912"/>
          </a:xfrm>
        </p:spPr>
        <p:txBody>
          <a:bodyPr>
            <a:normAutofit/>
          </a:bodyPr>
          <a:lstStyle/>
          <a:p>
            <a:pPr>
              <a:lnSpc>
                <a:spcPct val="90000"/>
              </a:lnSpc>
            </a:pPr>
            <a:r>
              <a:rPr lang="en-US" sz="3400" b="1" i="0" u="none" strike="noStrike" baseline="0" dirty="0">
                <a:latin typeface="AcuminPro-Bold"/>
              </a:rPr>
              <a:t>Amendments: Due Process and the Rights of the Accused</a:t>
            </a:r>
            <a:endParaRPr lang="en-US" sz="3400" dirty="0"/>
          </a:p>
        </p:txBody>
      </p:sp>
      <p:sp>
        <p:nvSpPr>
          <p:cNvPr id="3" name="Text Placeholder 2">
            <a:extLst>
              <a:ext uri="{FF2B5EF4-FFF2-40B4-BE49-F238E27FC236}">
                <a16:creationId xmlns:a16="http://schemas.microsoft.com/office/drawing/2014/main" id="{CB7D82E5-1321-3F26-A639-6BBDC94C54A0}"/>
              </a:ext>
            </a:extLst>
          </p:cNvPr>
          <p:cNvSpPr>
            <a:spLocks noGrp="1"/>
          </p:cNvSpPr>
          <p:nvPr>
            <p:ph type="body" idx="1"/>
          </p:nvPr>
        </p:nvSpPr>
        <p:spPr>
          <a:xfrm>
            <a:off x="135835" y="1751713"/>
            <a:ext cx="4177748" cy="3641921"/>
          </a:xfrm>
        </p:spPr>
        <p:txBody>
          <a:bodyPr>
            <a:normAutofit lnSpcReduction="10000"/>
          </a:bodyPr>
          <a:lstStyle/>
          <a:p>
            <a:pPr>
              <a:spcAft>
                <a:spcPts val="600"/>
              </a:spcAft>
            </a:pPr>
            <a:r>
              <a:rPr lang="en-US" b="0" i="0" u="none" strike="noStrike" baseline="0" dirty="0">
                <a:latin typeface="MinionPro-Regular"/>
              </a:rPr>
              <a:t>The right to due process dates back to England’s </a:t>
            </a:r>
            <a:r>
              <a:rPr lang="en-US" b="1" i="1" u="none" strike="noStrike" baseline="0" dirty="0">
                <a:latin typeface="MinionPro-Regular"/>
              </a:rPr>
              <a:t>Magna Carta </a:t>
            </a:r>
            <a:r>
              <a:rPr lang="en-US" b="0" i="0" u="none" strike="noStrike" baseline="0" dirty="0">
                <a:latin typeface="MinionPro-Regular"/>
              </a:rPr>
              <a:t>(</a:t>
            </a:r>
            <a:r>
              <a:rPr lang="en-US" b="1" i="0" u="none" strike="noStrike" baseline="0" dirty="0">
                <a:latin typeface="MinionPro-Regular"/>
              </a:rPr>
              <a:t>1215</a:t>
            </a:r>
            <a:r>
              <a:rPr lang="en-US" b="0" i="0" u="none" strike="noStrike" baseline="0" dirty="0">
                <a:latin typeface="MinionPro-Regular"/>
              </a:rPr>
              <a:t>), when nobles limited the king’s ability to ignore their liberties. Due process ensures fair procedures when the government burdens or deprives an individual. Due process also ensures accused persons a fair trial.</a:t>
            </a:r>
            <a:endParaRPr lang="en-US" dirty="0"/>
          </a:p>
        </p:txBody>
      </p:sp>
      <p:sp>
        <p:nvSpPr>
          <p:cNvPr id="5" name="TextBox 4">
            <a:extLst>
              <a:ext uri="{FF2B5EF4-FFF2-40B4-BE49-F238E27FC236}">
                <a16:creationId xmlns:a16="http://schemas.microsoft.com/office/drawing/2014/main" id="{BA5EEA50-F3C2-720D-6B33-970B790CD565}"/>
              </a:ext>
            </a:extLst>
          </p:cNvPr>
          <p:cNvSpPr txBox="1"/>
          <p:nvPr/>
        </p:nvSpPr>
        <p:spPr>
          <a:xfrm>
            <a:off x="-4" y="6519446"/>
            <a:ext cx="2332818" cy="338554"/>
          </a:xfrm>
          <a:prstGeom prst="rect">
            <a:avLst/>
          </a:prstGeom>
          <a:noFill/>
        </p:spPr>
        <p:txBody>
          <a:bodyPr wrap="none" rtlCol="0">
            <a:spAutoFit/>
          </a:bodyPr>
          <a:lstStyle/>
          <a:p>
            <a:r>
              <a:rPr lang="en-US" sz="1600" b="1" dirty="0"/>
              <a:t>AMSCO pg. 319, 2021 ed.</a:t>
            </a:r>
          </a:p>
        </p:txBody>
      </p:sp>
    </p:spTree>
    <p:extLst>
      <p:ext uri="{BB962C8B-B14F-4D97-AF65-F5344CB8AC3E}">
        <p14:creationId xmlns:p14="http://schemas.microsoft.com/office/powerpoint/2010/main" val="519671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B66D-B06A-4161-B44C-213DE894E91A}"/>
              </a:ext>
            </a:extLst>
          </p:cNvPr>
          <p:cNvSpPr>
            <a:spLocks noGrp="1"/>
          </p:cNvSpPr>
          <p:nvPr>
            <p:ph type="title"/>
          </p:nvPr>
        </p:nvSpPr>
        <p:spPr>
          <a:xfrm>
            <a:off x="1066990" y="66637"/>
            <a:ext cx="10058020" cy="492443"/>
          </a:xfrm>
        </p:spPr>
        <p:txBody>
          <a:bodyPr/>
          <a:lstStyle/>
          <a:p>
            <a:r>
              <a:rPr lang="en-US" dirty="0"/>
              <a:t>5</a:t>
            </a:r>
            <a:r>
              <a:rPr lang="en-US" baseline="30000" dirty="0"/>
              <a:t>th</a:t>
            </a:r>
            <a:r>
              <a:rPr lang="en-US" dirty="0"/>
              <a:t> Amendment to the US Constitution</a:t>
            </a:r>
          </a:p>
        </p:txBody>
      </p:sp>
      <p:sp>
        <p:nvSpPr>
          <p:cNvPr id="3" name="Text Placeholder 2">
            <a:extLst>
              <a:ext uri="{FF2B5EF4-FFF2-40B4-BE49-F238E27FC236}">
                <a16:creationId xmlns:a16="http://schemas.microsoft.com/office/drawing/2014/main" id="{C2AB9BFD-FCFF-432C-8AEB-702AF11CD5E9}"/>
              </a:ext>
            </a:extLst>
          </p:cNvPr>
          <p:cNvSpPr>
            <a:spLocks noGrp="1"/>
          </p:cNvSpPr>
          <p:nvPr>
            <p:ph type="body" idx="1"/>
          </p:nvPr>
        </p:nvSpPr>
        <p:spPr>
          <a:xfrm>
            <a:off x="76200" y="841445"/>
            <a:ext cx="12115800" cy="3323987"/>
          </a:xfrm>
        </p:spPr>
        <p:txBody>
          <a:bodyPr/>
          <a:lstStyle/>
          <a:p>
            <a:r>
              <a:rPr lang="en-US" dirty="0"/>
              <a:t>"No person shall be held to answer for a capital, or otherwise infamous crime, unless on a presentment or </a:t>
            </a:r>
            <a:r>
              <a:rPr lang="en-US" b="1" dirty="0">
                <a:solidFill>
                  <a:srgbClr val="FF0000"/>
                </a:solidFill>
              </a:rPr>
              <a:t>indictment of a grand jury</a:t>
            </a:r>
            <a:r>
              <a:rPr lang="en-US" dirty="0"/>
              <a:t>, except in cases arising in the land or naval forces, or in the militia, when in actual service in time of war or public danger; nor shall any person be </a:t>
            </a:r>
            <a:r>
              <a:rPr lang="en-US" b="1" dirty="0">
                <a:solidFill>
                  <a:srgbClr val="FF0000"/>
                </a:solidFill>
              </a:rPr>
              <a:t>subject for the same offense to be twice put in jeopardy of life or limb</a:t>
            </a:r>
            <a:r>
              <a:rPr lang="en-US" dirty="0"/>
              <a:t>; nor shall be compelled in any criminal case </a:t>
            </a:r>
            <a:r>
              <a:rPr lang="en-US" b="1" dirty="0">
                <a:solidFill>
                  <a:srgbClr val="FF0000"/>
                </a:solidFill>
              </a:rPr>
              <a:t>to be a witness against himself</a:t>
            </a:r>
            <a:r>
              <a:rPr lang="en-US" dirty="0"/>
              <a:t>, nor be deprived of life, liberty, or property, without </a:t>
            </a:r>
            <a:r>
              <a:rPr lang="en-US" b="1" dirty="0">
                <a:solidFill>
                  <a:srgbClr val="FF0000"/>
                </a:solidFill>
              </a:rPr>
              <a:t>due process of law</a:t>
            </a:r>
            <a:r>
              <a:rPr lang="en-US" dirty="0"/>
              <a:t>; nor </a:t>
            </a:r>
            <a:r>
              <a:rPr lang="en-US" b="1" dirty="0">
                <a:solidFill>
                  <a:srgbClr val="FF0000"/>
                </a:solidFill>
              </a:rPr>
              <a:t>shall private property be taken for public use, without just compensation.</a:t>
            </a:r>
            <a:r>
              <a:rPr lang="en-US" dirty="0"/>
              <a:t>“—</a:t>
            </a:r>
            <a:r>
              <a:rPr lang="en-US" b="1" dirty="0">
                <a:solidFill>
                  <a:srgbClr val="7030A0"/>
                </a:solidFill>
              </a:rPr>
              <a:t>eminent domain</a:t>
            </a:r>
          </a:p>
        </p:txBody>
      </p:sp>
      <p:sp>
        <p:nvSpPr>
          <p:cNvPr id="4" name="Rectangle 3">
            <a:extLst>
              <a:ext uri="{FF2B5EF4-FFF2-40B4-BE49-F238E27FC236}">
                <a16:creationId xmlns:a16="http://schemas.microsoft.com/office/drawing/2014/main" id="{74AAB7F4-6828-41D1-BC38-E7A4F6D0F499}"/>
              </a:ext>
            </a:extLst>
          </p:cNvPr>
          <p:cNvSpPr/>
          <p:nvPr/>
        </p:nvSpPr>
        <p:spPr>
          <a:xfrm>
            <a:off x="76200" y="4447797"/>
            <a:ext cx="119634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eminent domain- The right of the government or its agent to expropriate private property for public use, with payment of compensation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524E8EB-B6E4-4B13-BBC1-E2CAC703794C}"/>
              </a:ext>
            </a:extLst>
          </p:cNvPr>
          <p:cNvSpPr txBox="1"/>
          <p:nvPr/>
        </p:nvSpPr>
        <p:spPr>
          <a:xfrm>
            <a:off x="374759" y="5561159"/>
            <a:ext cx="107502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The 5th amendment protects us from the federal government </a:t>
            </a:r>
          </a:p>
        </p:txBody>
      </p:sp>
    </p:spTree>
    <p:extLst>
      <p:ext uri="{BB962C8B-B14F-4D97-AF65-F5344CB8AC3E}">
        <p14:creationId xmlns:p14="http://schemas.microsoft.com/office/powerpoint/2010/main" val="4183553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FF66">
              <a:alpha val="2901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0909" y="8331"/>
            <a:ext cx="12171947" cy="443711"/>
          </a:xfrm>
          <a:prstGeom prst="rect">
            <a:avLst/>
          </a:prstGeom>
          <a:solidFill>
            <a:schemeClr val="tx2">
              <a:lumMod val="20000"/>
              <a:lumOff val="80000"/>
            </a:schemeClr>
          </a:solidFill>
        </p:spPr>
        <p:txBody>
          <a:bodyPr vert="horz" wrap="square" lIns="0" tIns="12700" rIns="0" bIns="0" rtlCol="0">
            <a:spAutoFit/>
          </a:bodyPr>
          <a:lstStyle/>
          <a:p>
            <a:pPr marL="12700" algn="ctr">
              <a:lnSpc>
                <a:spcPct val="100000"/>
              </a:lnSpc>
              <a:spcBef>
                <a:spcPts val="100"/>
              </a:spcBef>
            </a:pPr>
            <a:r>
              <a:rPr sz="2800" dirty="0">
                <a:latin typeface="+mj-lt"/>
              </a:rPr>
              <a:t>FIFTH AMENDMENT RIGHTS – </a:t>
            </a:r>
            <a:r>
              <a:rPr sz="2800" i="1" dirty="0">
                <a:solidFill>
                  <a:srgbClr val="FF0000"/>
                </a:solidFill>
                <a:latin typeface="+mj-lt"/>
              </a:rPr>
              <a:t>DUE PROCESS RIGHTS</a:t>
            </a:r>
          </a:p>
        </p:txBody>
      </p:sp>
      <p:sp>
        <p:nvSpPr>
          <p:cNvPr id="4" name="object 4"/>
          <p:cNvSpPr txBox="1"/>
          <p:nvPr/>
        </p:nvSpPr>
        <p:spPr>
          <a:xfrm>
            <a:off x="20053" y="496949"/>
            <a:ext cx="12171947" cy="6703117"/>
          </a:xfrm>
          <a:prstGeom prst="rect">
            <a:avLst/>
          </a:prstGeom>
        </p:spPr>
        <p:txBody>
          <a:bodyPr vert="horz" wrap="square" lIns="0" tIns="67310" rIns="0" bIns="0" rtlCol="0">
            <a:spAutoFit/>
          </a:bodyPr>
          <a:lstStyle/>
          <a:p>
            <a:pPr marL="355600" marR="0" lvl="0" indent="-342900" algn="l" defTabSz="914400" rtl="0" eaLnBrk="1" fontAlgn="auto" latinLnBrk="0" hangingPunct="1">
              <a:lnSpc>
                <a:spcPct val="100000"/>
              </a:lnSpc>
              <a:spcBef>
                <a:spcPts val="530"/>
              </a:spcBef>
              <a:spcAft>
                <a:spcPts val="0"/>
              </a:spcAft>
              <a:buClrTx/>
              <a:buSzTx/>
              <a:buFont typeface="DejaVu Sans"/>
              <a:buChar char="•"/>
              <a:tabLst>
                <a:tab pos="354965" algn="l"/>
                <a:tab pos="35560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When govt. denies life, liberty or property, it must use fair procedures: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756285" marR="0" lvl="1" indent="-287020" algn="l" defTabSz="914400" rtl="0" eaLnBrk="1" fontAlgn="auto" latinLnBrk="0" hangingPunct="1">
              <a:lnSpc>
                <a:spcPct val="100000"/>
              </a:lnSpc>
              <a:spcBef>
                <a:spcPts val="430"/>
              </a:spcBef>
              <a:spcAft>
                <a:spcPts val="0"/>
              </a:spcAft>
              <a:buClrTx/>
              <a:buSzTx/>
              <a:buFont typeface="DejaVu Sans"/>
              <a:buChar char="–"/>
              <a:tabLst>
                <a:tab pos="756285" algn="l"/>
                <a:tab pos="75692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Observe Bill of Rights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756285" marR="0" lvl="1" indent="-287020" algn="l" defTabSz="914400" rtl="0" eaLnBrk="1" fontAlgn="auto" latinLnBrk="0" hangingPunct="1">
              <a:lnSpc>
                <a:spcPct val="100000"/>
              </a:lnSpc>
              <a:spcBef>
                <a:spcPts val="434"/>
              </a:spcBef>
              <a:spcAft>
                <a:spcPts val="0"/>
              </a:spcAft>
              <a:buClrTx/>
              <a:buSzTx/>
              <a:buFont typeface="DejaVu Sans"/>
              <a:buChar char="–"/>
              <a:tabLst>
                <a:tab pos="756285" algn="l"/>
                <a:tab pos="75692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Provide reasonable notice</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756285" marR="0" lvl="1" indent="-287020" algn="l" defTabSz="914400" rtl="0" eaLnBrk="1" fontAlgn="auto" latinLnBrk="0" hangingPunct="1">
              <a:lnSpc>
                <a:spcPct val="100000"/>
              </a:lnSpc>
              <a:spcBef>
                <a:spcPts val="434"/>
              </a:spcBef>
              <a:spcAft>
                <a:spcPts val="0"/>
              </a:spcAft>
              <a:buClrTx/>
              <a:buSzTx/>
              <a:buFont typeface="DejaVu Sans"/>
              <a:buChar char="–"/>
              <a:tabLst>
                <a:tab pos="756285" algn="l"/>
                <a:tab pos="75692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Provide chance to be heard</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355600" marR="5080" lvl="0" indent="-342900" algn="l" defTabSz="914400" rtl="0" eaLnBrk="1" fontAlgn="auto" latinLnBrk="0" hangingPunct="1">
              <a:lnSpc>
                <a:spcPct val="100000"/>
              </a:lnSpc>
              <a:spcBef>
                <a:spcPts val="5"/>
              </a:spcBef>
              <a:spcAft>
                <a:spcPts val="0"/>
              </a:spcAft>
              <a:buClrTx/>
              <a:buSzTx/>
              <a:buFont typeface="DejaVu Sans"/>
              <a:buChar char="•"/>
              <a:tabLst>
                <a:tab pos="354965" algn="l"/>
                <a:tab pos="355600" algn="l"/>
              </a:tabLst>
              <a:defRPr/>
            </a:pPr>
            <a:r>
              <a:rPr kumimoji="0" sz="2100" b="1" i="0" u="none" strike="noStrike" kern="1200" cap="none" spc="0" normalizeH="0" baseline="0" noProof="0" dirty="0">
                <a:ln>
                  <a:noFill/>
                </a:ln>
                <a:solidFill>
                  <a:srgbClr val="FF0000"/>
                </a:solidFill>
                <a:effectLst/>
                <a:uLnTx/>
                <a:uFillTx/>
                <a:latin typeface="+mj-lt"/>
                <a:ea typeface="+mn-ea"/>
                <a:cs typeface="DejaVu Sans"/>
              </a:rPr>
              <a:t>Procedural due process</a:t>
            </a:r>
            <a:r>
              <a:rPr kumimoji="0" sz="2100" b="1" i="0" u="none" strike="noStrike" kern="1200" cap="none" spc="0" normalizeH="0" baseline="0" noProof="0" dirty="0">
                <a:ln>
                  <a:noFill/>
                </a:ln>
                <a:solidFill>
                  <a:prstClr val="black"/>
                </a:solidFill>
                <a:effectLst/>
                <a:uLnTx/>
                <a:uFillTx/>
                <a:latin typeface="+mj-lt"/>
                <a:ea typeface="+mn-ea"/>
                <a:cs typeface="DejaVu Sans"/>
              </a:rPr>
              <a:t> refers to the methods</a:t>
            </a:r>
            <a:r>
              <a:rPr kumimoji="0" lang="en-US" sz="2100" b="1" i="0" u="none" strike="noStrike" kern="1200" cap="none" spc="0" normalizeH="0" baseline="0" noProof="0" dirty="0">
                <a:ln>
                  <a:noFill/>
                </a:ln>
                <a:solidFill>
                  <a:prstClr val="black"/>
                </a:solidFill>
                <a:effectLst/>
                <a:uLnTx/>
                <a:uFillTx/>
                <a:latin typeface="+mj-lt"/>
                <a:ea typeface="+mn-ea"/>
                <a:cs typeface="DejaVu Sans"/>
              </a:rPr>
              <a:t>, manners (</a:t>
            </a:r>
            <a:r>
              <a:rPr kumimoji="0" lang="en-US" sz="2100" b="1" i="0" u="none" strike="noStrike" kern="1200" cap="none" spc="0" normalizeH="0" baseline="0" noProof="0" dirty="0">
                <a:ln>
                  <a:noFill/>
                </a:ln>
                <a:solidFill>
                  <a:srgbClr val="FF0000"/>
                </a:solidFill>
                <a:effectLst/>
                <a:uLnTx/>
                <a:uFillTx/>
                <a:latin typeface="+mj-lt"/>
                <a:ea typeface="+mn-ea"/>
                <a:cs typeface="DejaVu Sans"/>
              </a:rPr>
              <a:t>process, the how</a:t>
            </a:r>
            <a:r>
              <a:rPr kumimoji="0" lang="en-US" sz="2100" b="1" i="0" u="none" strike="noStrike" kern="1200" cap="none" spc="0" normalizeH="0" baseline="0" noProof="0" dirty="0">
                <a:ln>
                  <a:noFill/>
                </a:ln>
                <a:solidFill>
                  <a:prstClr val="black"/>
                </a:solidFill>
                <a:effectLst/>
                <a:uLnTx/>
                <a:uFillTx/>
                <a:latin typeface="+mj-lt"/>
                <a:ea typeface="+mn-ea"/>
                <a:cs typeface="DejaVu Sans"/>
              </a:rPr>
              <a:t>)</a:t>
            </a:r>
            <a:r>
              <a:rPr kumimoji="0" sz="2100" b="1" i="0" u="none" strike="noStrike" kern="1200" cap="none" spc="0" normalizeH="0" baseline="0" noProof="0" dirty="0">
                <a:ln>
                  <a:noFill/>
                </a:ln>
                <a:solidFill>
                  <a:prstClr val="black"/>
                </a:solidFill>
                <a:effectLst/>
                <a:uLnTx/>
                <a:uFillTx/>
                <a:latin typeface="+mj-lt"/>
                <a:ea typeface="+mn-ea"/>
                <a:cs typeface="DejaVu Sans"/>
              </a:rPr>
              <a:t> by which a law is enforced; pertains not to the law itself, but to the way in which the law is applied</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756285" marR="0" lvl="1" indent="-287020" algn="l" defTabSz="914400" rtl="0" eaLnBrk="1" fontAlgn="auto" latinLnBrk="0" hangingPunct="1">
              <a:lnSpc>
                <a:spcPct val="100000"/>
              </a:lnSpc>
              <a:spcBef>
                <a:spcPts val="430"/>
              </a:spcBef>
              <a:spcAft>
                <a:spcPts val="0"/>
              </a:spcAft>
              <a:buClrTx/>
              <a:buSzTx/>
              <a:buFont typeface="DejaVu Sans"/>
              <a:buChar char="–"/>
              <a:tabLst>
                <a:tab pos="756285" algn="l"/>
                <a:tab pos="75692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Examples of violations of procedural due process: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1155700" marR="0" lvl="2" indent="-229235" algn="l" defTabSz="914400" rtl="0" eaLnBrk="1" fontAlgn="auto" latinLnBrk="0" hangingPunct="1">
              <a:lnSpc>
                <a:spcPct val="100000"/>
              </a:lnSpc>
              <a:spcBef>
                <a:spcPts val="434"/>
              </a:spcBef>
              <a:spcAft>
                <a:spcPts val="0"/>
              </a:spcAft>
              <a:buClrTx/>
              <a:buSzTx/>
              <a:buFont typeface="DejaVu Sans"/>
              <a:buChar char="•"/>
              <a:tabLst>
                <a:tab pos="1156335"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Illegal Searches.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1155700" marR="0" lvl="2" indent="-229235" algn="l" defTabSz="914400" rtl="0" eaLnBrk="1" fontAlgn="auto" latinLnBrk="0" hangingPunct="1">
              <a:lnSpc>
                <a:spcPct val="100000"/>
              </a:lnSpc>
              <a:spcBef>
                <a:spcPts val="430"/>
              </a:spcBef>
              <a:spcAft>
                <a:spcPts val="0"/>
              </a:spcAft>
              <a:buClrTx/>
              <a:buSzTx/>
              <a:buFont typeface="DejaVu Sans"/>
              <a:buChar char="•"/>
              <a:tabLst>
                <a:tab pos="1156335"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Unfair Court Procedures.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914400" marR="0" lvl="2" indent="0" algn="l" defTabSz="914400" rtl="0" eaLnBrk="1" fontAlgn="auto" latinLnBrk="0" hangingPunct="1">
              <a:lnSpc>
                <a:spcPct val="100000"/>
              </a:lnSpc>
              <a:spcBef>
                <a:spcPts val="25"/>
              </a:spcBef>
              <a:spcAft>
                <a:spcPts val="0"/>
              </a:spcAft>
              <a:buClrTx/>
              <a:buSzTx/>
              <a:buFont typeface="DejaVu Sans"/>
              <a:buChar char="•"/>
              <a:tabLst/>
              <a:defRPr/>
            </a:pP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355600" marR="0" lvl="0" indent="-342900" algn="l" defTabSz="914400" rtl="0" eaLnBrk="1" fontAlgn="auto" latinLnBrk="0" hangingPunct="1">
              <a:lnSpc>
                <a:spcPct val="100000"/>
              </a:lnSpc>
              <a:spcBef>
                <a:spcPts val="0"/>
              </a:spcBef>
              <a:spcAft>
                <a:spcPts val="0"/>
              </a:spcAft>
              <a:buClrTx/>
              <a:buSzTx/>
              <a:buFont typeface="DejaVu Sans"/>
              <a:buChar char="•"/>
              <a:tabLst>
                <a:tab pos="354965" algn="l"/>
                <a:tab pos="355600" algn="l"/>
              </a:tabLst>
              <a:defRPr/>
            </a:pPr>
            <a:r>
              <a:rPr kumimoji="0" sz="2100" b="1" i="0" u="none" strike="noStrike" kern="1200" cap="none" spc="0" normalizeH="0" baseline="0" noProof="0" dirty="0">
                <a:ln>
                  <a:noFill/>
                </a:ln>
                <a:solidFill>
                  <a:srgbClr val="FF0000"/>
                </a:solidFill>
                <a:effectLst/>
                <a:uLnTx/>
                <a:uFillTx/>
                <a:latin typeface="+mj-lt"/>
                <a:ea typeface="+mn-ea"/>
                <a:cs typeface="DejaVu Sans"/>
              </a:rPr>
              <a:t>Substantive due process </a:t>
            </a:r>
            <a:r>
              <a:rPr kumimoji="0" sz="2100" b="1" i="0" u="none" strike="noStrike" kern="1200" cap="none" spc="0" normalizeH="0" baseline="0" noProof="0" dirty="0">
                <a:ln>
                  <a:noFill/>
                </a:ln>
                <a:solidFill>
                  <a:prstClr val="black"/>
                </a:solidFill>
                <a:effectLst/>
                <a:uLnTx/>
                <a:uFillTx/>
                <a:latin typeface="+mj-lt"/>
                <a:ea typeface="+mn-ea"/>
                <a:cs typeface="DejaVu Sans"/>
              </a:rPr>
              <a:t>places limits on what a government may do; pertains to the content </a:t>
            </a:r>
            <a:r>
              <a:rPr kumimoji="0" lang="en-US" sz="2100" b="1" i="0" u="none" strike="noStrike" kern="1200" cap="none" spc="0" normalizeH="0" baseline="0" noProof="0" dirty="0">
                <a:ln>
                  <a:noFill/>
                </a:ln>
                <a:solidFill>
                  <a:prstClr val="black"/>
                </a:solidFill>
                <a:effectLst/>
                <a:uLnTx/>
                <a:uFillTx/>
                <a:latin typeface="+mj-lt"/>
                <a:ea typeface="+mn-ea"/>
                <a:cs typeface="DejaVu Sans"/>
              </a:rPr>
              <a:t>(</a:t>
            </a:r>
            <a:r>
              <a:rPr kumimoji="0" lang="en-US" sz="2100" b="1" i="0" u="none" strike="noStrike" kern="1200" cap="none" spc="0" normalizeH="0" baseline="0" noProof="0" dirty="0">
                <a:ln>
                  <a:noFill/>
                </a:ln>
                <a:solidFill>
                  <a:srgbClr val="FF0000"/>
                </a:solidFill>
                <a:effectLst/>
                <a:uLnTx/>
                <a:uFillTx/>
                <a:latin typeface="+mj-lt"/>
                <a:ea typeface="+mn-ea"/>
                <a:cs typeface="DejaVu Sans"/>
              </a:rPr>
              <a:t>substance, the policies, the what</a:t>
            </a:r>
            <a:r>
              <a:rPr kumimoji="0" lang="en-US" sz="2100" b="1" i="0" u="none" strike="noStrike" kern="1200" cap="none" spc="0" normalizeH="0" baseline="0" noProof="0" dirty="0">
                <a:ln>
                  <a:noFill/>
                </a:ln>
                <a:solidFill>
                  <a:prstClr val="black"/>
                </a:solidFill>
                <a:effectLst/>
                <a:uLnTx/>
                <a:uFillTx/>
                <a:latin typeface="+mj-lt"/>
                <a:ea typeface="+mn-ea"/>
                <a:cs typeface="DejaVu Sans"/>
              </a:rPr>
              <a:t>) </a:t>
            </a:r>
            <a:r>
              <a:rPr kumimoji="0" sz="2100" b="1" i="0" u="none" strike="noStrike" kern="1200" cap="none" spc="0" normalizeH="0" baseline="0" noProof="0" dirty="0">
                <a:ln>
                  <a:noFill/>
                </a:ln>
                <a:solidFill>
                  <a:prstClr val="black"/>
                </a:solidFill>
                <a:effectLst/>
                <a:uLnTx/>
                <a:uFillTx/>
                <a:latin typeface="+mj-lt"/>
                <a:ea typeface="+mn-ea"/>
                <a:cs typeface="DejaVu Sans"/>
              </a:rPr>
              <a:t>of the law</a:t>
            </a:r>
            <a:r>
              <a:rPr kumimoji="0" lang="en-US" sz="2100" b="1" i="0" u="none" strike="noStrike" kern="1200" cap="none" spc="0" normalizeH="0" baseline="0" noProof="0" dirty="0">
                <a:ln>
                  <a:noFill/>
                </a:ln>
                <a:solidFill>
                  <a:prstClr val="black"/>
                </a:solidFill>
                <a:effectLst/>
                <a:uLnTx/>
                <a:uFillTx/>
                <a:latin typeface="+mj-lt"/>
                <a:ea typeface="+mn-ea"/>
                <a:cs typeface="DejaVu Sans"/>
              </a:rPr>
              <a:t> or </a:t>
            </a:r>
            <a:r>
              <a:rPr kumimoji="0" lang="en-US" sz="2100" b="1" i="0" u="none" strike="noStrike" kern="1200" cap="none" spc="0" normalizeH="0" baseline="0" noProof="0" dirty="0">
                <a:ln>
                  <a:noFill/>
                </a:ln>
                <a:solidFill>
                  <a:srgbClr val="FF0000"/>
                </a:solidFill>
                <a:effectLst/>
                <a:uLnTx/>
                <a:uFillTx/>
                <a:latin typeface="+mj-lt"/>
                <a:ea typeface="+mn-ea"/>
                <a:cs typeface="DejaVu Sans"/>
              </a:rPr>
              <a:t>fairness of the law</a:t>
            </a:r>
            <a:r>
              <a:rPr kumimoji="0" lang="en-US" sz="2100" b="1" i="0" u="none" strike="noStrike" kern="1200" cap="none" spc="0" normalizeH="0" baseline="0" noProof="0" dirty="0">
                <a:ln>
                  <a:noFill/>
                </a:ln>
                <a:solidFill>
                  <a:prstClr val="black"/>
                </a:solidFill>
                <a:effectLst/>
                <a:uLnTx/>
                <a:uFillTx/>
                <a:latin typeface="+mj-lt"/>
                <a:ea typeface="+mn-ea"/>
                <a:cs typeface="DejaVu Sans"/>
              </a:rPr>
              <a:t>.</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756285" marR="0" lvl="1" indent="-287020" algn="l" defTabSz="914400" rtl="0" eaLnBrk="1" fontAlgn="auto" latinLnBrk="0" hangingPunct="1">
              <a:lnSpc>
                <a:spcPct val="100000"/>
              </a:lnSpc>
              <a:spcBef>
                <a:spcPts val="434"/>
              </a:spcBef>
              <a:spcAft>
                <a:spcPts val="0"/>
              </a:spcAft>
              <a:buClrTx/>
              <a:buSzTx/>
              <a:buFont typeface="DejaVu Sans"/>
              <a:buChar char="–"/>
              <a:tabLst>
                <a:tab pos="756285" algn="l"/>
                <a:tab pos="75692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Examples of violations of substantive due process: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1155700" marR="0" lvl="2" indent="-229235" algn="l" defTabSz="914400" rtl="0" eaLnBrk="1" fontAlgn="auto" latinLnBrk="0" hangingPunct="1">
              <a:lnSpc>
                <a:spcPct val="100000"/>
              </a:lnSpc>
              <a:spcBef>
                <a:spcPts val="430"/>
              </a:spcBef>
              <a:spcAft>
                <a:spcPts val="0"/>
              </a:spcAft>
              <a:buClrTx/>
              <a:buSzTx/>
              <a:buFont typeface="DejaVu Sans"/>
              <a:buChar char="•"/>
              <a:tabLst>
                <a:tab pos="1156335"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Ban on all abortions within a state.</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1155700" marR="0" lvl="2" indent="-229235" algn="l" defTabSz="914400" rtl="0" eaLnBrk="1" fontAlgn="auto" latinLnBrk="0" hangingPunct="1">
              <a:lnSpc>
                <a:spcPct val="100000"/>
              </a:lnSpc>
              <a:spcBef>
                <a:spcPts val="434"/>
              </a:spcBef>
              <a:spcAft>
                <a:spcPts val="0"/>
              </a:spcAft>
              <a:buClrTx/>
              <a:buSzTx/>
              <a:buFont typeface="DejaVu Sans"/>
              <a:buChar char="•"/>
              <a:tabLst>
                <a:tab pos="1156335"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County ordinance banning all firearms.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355600" marR="327025" lvl="0" indent="-342900" algn="l" defTabSz="914400" rtl="0" eaLnBrk="1" fontAlgn="auto" latinLnBrk="0" hangingPunct="1">
              <a:lnSpc>
                <a:spcPct val="100000"/>
              </a:lnSpc>
              <a:spcBef>
                <a:spcPts val="5"/>
              </a:spcBef>
              <a:spcAft>
                <a:spcPts val="0"/>
              </a:spcAft>
              <a:buClrTx/>
              <a:buSzTx/>
              <a:buFont typeface="DejaVu Sans"/>
              <a:buChar char="•"/>
              <a:tabLst>
                <a:tab pos="354965" algn="l"/>
                <a:tab pos="35560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Example of distinction between procedural and substantive: a law prohibits possession of narcotics (substantive</a:t>
            </a:r>
            <a:r>
              <a:rPr kumimoji="0" lang="en-US" sz="2100" b="1" i="0" u="none" strike="noStrike" kern="1200" cap="none" spc="0" normalizeH="0" baseline="0" noProof="0" dirty="0">
                <a:ln>
                  <a:noFill/>
                </a:ln>
                <a:solidFill>
                  <a:prstClr val="black"/>
                </a:solidFill>
                <a:effectLst/>
                <a:uLnTx/>
                <a:uFillTx/>
                <a:latin typeface="+mj-lt"/>
                <a:ea typeface="+mn-ea"/>
                <a:cs typeface="DejaVu Sans"/>
              </a:rPr>
              <a:t>) </a:t>
            </a:r>
            <a:r>
              <a:rPr kumimoji="0" sz="2100" b="1" i="0" u="none" strike="noStrike" kern="1200" cap="none" spc="0" normalizeH="0" baseline="0" noProof="0" dirty="0">
                <a:ln>
                  <a:noFill/>
                </a:ln>
                <a:solidFill>
                  <a:prstClr val="black"/>
                </a:solidFill>
                <a:effectLst/>
                <a:uLnTx/>
                <a:uFillTx/>
                <a:latin typeface="+mj-lt"/>
                <a:ea typeface="+mn-ea"/>
                <a:cs typeface="DejaVu Sans"/>
              </a:rPr>
              <a:t>and police must generally obtain a warrant before conducting a search for narcotics in one’s home (procedural).</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0" marR="355600" lvl="0" indent="0" algn="r" defTabSz="914400" rtl="0" eaLnBrk="1" fontAlgn="auto" latinLnBrk="0" hangingPunct="1">
              <a:lnSpc>
                <a:spcPct val="100000"/>
              </a:lnSpc>
              <a:spcBef>
                <a:spcPts val="113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DejaVu Sans"/>
                <a:ea typeface="+mn-ea"/>
                <a:cs typeface="DejaVu Sans"/>
              </a:rPr>
              <a:t>9</a:t>
            </a:r>
          </a:p>
        </p:txBody>
      </p:sp>
      <p:pic>
        <p:nvPicPr>
          <p:cNvPr id="5" name="Picture 4">
            <a:extLst>
              <a:ext uri="{FF2B5EF4-FFF2-40B4-BE49-F238E27FC236}">
                <a16:creationId xmlns:a16="http://schemas.microsoft.com/office/drawing/2014/main" id="{DBDB8676-4EF2-47AE-A865-FEB7129DDAE1}"/>
              </a:ext>
            </a:extLst>
          </p:cNvPr>
          <p:cNvPicPr>
            <a:picLocks noChangeAspect="1"/>
          </p:cNvPicPr>
          <p:nvPr/>
        </p:nvPicPr>
        <p:blipFill>
          <a:blip r:embed="rId2"/>
          <a:stretch>
            <a:fillRect/>
          </a:stretch>
        </p:blipFill>
        <p:spPr>
          <a:xfrm>
            <a:off x="10634472" y="470330"/>
            <a:ext cx="1123384" cy="152780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31"/>
            <a:ext cx="12245010" cy="492443"/>
          </a:xfrm>
          <a:solidFill>
            <a:schemeClr val="tx2">
              <a:lumMod val="20000"/>
              <a:lumOff val="80000"/>
            </a:schemeClr>
          </a:solidFill>
        </p:spPr>
        <p:txBody>
          <a:bodyPr/>
          <a:lstStyle/>
          <a:p>
            <a:pPr algn="ctr"/>
            <a:r>
              <a:rPr lang="en-US" altLang="en-US" dirty="0"/>
              <a:t>The Meaning of Due Process</a:t>
            </a:r>
            <a:endParaRPr lang="en-US" dirty="0"/>
          </a:p>
        </p:txBody>
      </p:sp>
      <p:pic>
        <p:nvPicPr>
          <p:cNvPr id="4" name="Picture 30" descr="MAG01se2001a5203.jpg                                           00000179PenyackJ HD                    B33A4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041" y="490214"/>
            <a:ext cx="7119576" cy="6305410"/>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6">
            <a:extLst>
              <a:ext uri="{FF2B5EF4-FFF2-40B4-BE49-F238E27FC236}">
                <a16:creationId xmlns:a16="http://schemas.microsoft.com/office/drawing/2014/main" id="{1F76B447-6E61-4A2F-BF18-CC3E4A1A1077}"/>
              </a:ext>
            </a:extLst>
          </p:cNvPr>
          <p:cNvSpPr/>
          <p:nvPr/>
        </p:nvSpPr>
        <p:spPr>
          <a:xfrm>
            <a:off x="1388668" y="2500522"/>
            <a:ext cx="2895600" cy="393681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F81182-5FFD-45B7-B8E1-D027A0C5303C}"/>
              </a:ext>
            </a:extLst>
          </p:cNvPr>
          <p:cNvSpPr txBox="1"/>
          <p:nvPr/>
        </p:nvSpPr>
        <p:spPr>
          <a:xfrm>
            <a:off x="-72777" y="795564"/>
            <a:ext cx="5008041" cy="1200329"/>
          </a:xfrm>
          <a:prstGeom prst="rect">
            <a:avLst/>
          </a:prstGeom>
          <a:noFill/>
        </p:spPr>
        <p:txBody>
          <a:bodyPr wrap="square">
            <a:spAutoFit/>
          </a:bodyPr>
          <a:lstStyle/>
          <a:p>
            <a:r>
              <a:rPr kumimoji="0" lang="en-US" sz="2400" b="0" i="1" u="none" strike="noStrike" kern="0" cap="none" spc="0" normalizeH="0" baseline="0" noProof="0" dirty="0">
                <a:ln>
                  <a:noFill/>
                </a:ln>
                <a:solidFill>
                  <a:prstClr val="black"/>
                </a:solidFill>
                <a:effectLst/>
                <a:uLnTx/>
                <a:uFillTx/>
                <a:latin typeface="DejaVu Sans"/>
                <a:ea typeface="+mn-ea"/>
              </a:rPr>
              <a:t>…nor shall be compelled in any criminal case </a:t>
            </a:r>
            <a:r>
              <a:rPr kumimoji="0" lang="en-US" sz="2400" b="1" i="1" u="none" strike="noStrike" kern="0" cap="none" spc="0" normalizeH="0" baseline="0" noProof="0" dirty="0">
                <a:ln>
                  <a:noFill/>
                </a:ln>
                <a:solidFill>
                  <a:srgbClr val="FF0000"/>
                </a:solidFill>
                <a:effectLst/>
                <a:uLnTx/>
                <a:uFillTx/>
                <a:latin typeface="DejaVu Sans"/>
                <a:ea typeface="+mn-ea"/>
              </a:rPr>
              <a:t>to be a witness against himself…</a:t>
            </a:r>
            <a:endParaRPr lang="en-US" i="1" dirty="0"/>
          </a:p>
        </p:txBody>
      </p:sp>
    </p:spTree>
    <p:extLst>
      <p:ext uri="{BB962C8B-B14F-4D97-AF65-F5344CB8AC3E}">
        <p14:creationId xmlns:p14="http://schemas.microsoft.com/office/powerpoint/2010/main" val="166398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10D306-2592-7242-36E0-6B2F2B8C47CC}"/>
              </a:ext>
            </a:extLst>
          </p:cNvPr>
          <p:cNvPicPr>
            <a:picLocks noChangeAspect="1"/>
          </p:cNvPicPr>
          <p:nvPr/>
        </p:nvPicPr>
        <p:blipFill>
          <a:blip r:embed="rId2"/>
          <a:stretch>
            <a:fillRect/>
          </a:stretch>
        </p:blipFill>
        <p:spPr>
          <a:xfrm>
            <a:off x="4846758" y="0"/>
            <a:ext cx="6959384" cy="6677247"/>
          </a:xfrm>
          <a:prstGeom prst="rect">
            <a:avLst/>
          </a:prstGeom>
        </p:spPr>
      </p:pic>
      <p:sp>
        <p:nvSpPr>
          <p:cNvPr id="3" name="Text Placeholder 2">
            <a:extLst>
              <a:ext uri="{FF2B5EF4-FFF2-40B4-BE49-F238E27FC236}">
                <a16:creationId xmlns:a16="http://schemas.microsoft.com/office/drawing/2014/main" id="{546B73E4-837E-DD5D-5096-26BE9E15C946}"/>
              </a:ext>
            </a:extLst>
          </p:cNvPr>
          <p:cNvSpPr>
            <a:spLocks noGrp="1"/>
          </p:cNvSpPr>
          <p:nvPr>
            <p:ph type="body" idx="1"/>
          </p:nvPr>
        </p:nvSpPr>
        <p:spPr>
          <a:xfrm>
            <a:off x="5787137" y="5935061"/>
            <a:ext cx="5501349" cy="1107996"/>
          </a:xfrm>
          <a:solidFill>
            <a:schemeClr val="bg1"/>
          </a:solidFill>
        </p:spPr>
        <p:txBody>
          <a:bodyPr/>
          <a:lstStyle/>
          <a:p>
            <a:r>
              <a:rPr lang="en-US" dirty="0"/>
              <a:t>What’s so great about due process?  Due process got me ten years.</a:t>
            </a:r>
          </a:p>
        </p:txBody>
      </p:sp>
      <p:sp>
        <p:nvSpPr>
          <p:cNvPr id="7" name="TextBox 6">
            <a:extLst>
              <a:ext uri="{FF2B5EF4-FFF2-40B4-BE49-F238E27FC236}">
                <a16:creationId xmlns:a16="http://schemas.microsoft.com/office/drawing/2014/main" id="{5148585E-E3AA-4BAE-5E1C-5B13CA3F1C34}"/>
              </a:ext>
            </a:extLst>
          </p:cNvPr>
          <p:cNvSpPr txBox="1"/>
          <p:nvPr/>
        </p:nvSpPr>
        <p:spPr>
          <a:xfrm>
            <a:off x="197621" y="405951"/>
            <a:ext cx="4649137" cy="4154984"/>
          </a:xfrm>
          <a:prstGeom prst="rect">
            <a:avLst/>
          </a:prstGeom>
          <a:noFill/>
        </p:spPr>
        <p:txBody>
          <a:bodyPr wrap="square">
            <a:spAutoFit/>
          </a:bodyPr>
          <a:lstStyle/>
          <a:p>
            <a:r>
              <a:rPr lang="en-US" sz="2800" b="1" dirty="0"/>
              <a:t>As long as due process has been followed, a convicted criminal can be deprived of his or her liberty. </a:t>
            </a:r>
          </a:p>
          <a:p>
            <a:endParaRPr lang="en-US" sz="2800" b="1" dirty="0"/>
          </a:p>
          <a:p>
            <a:r>
              <a:rPr lang="en-US" sz="2800" b="1" dirty="0"/>
              <a:t>Analyze Cartoons Is it possible that the prisoner's complaint is justified? Explain. </a:t>
            </a:r>
          </a:p>
          <a:p>
            <a:endParaRPr lang="en-US" sz="2000" b="1" i="1" dirty="0"/>
          </a:p>
          <a:p>
            <a:r>
              <a:rPr lang="en-US" sz="2000" b="1" i="1" dirty="0" err="1"/>
              <a:t>Magruders’s</a:t>
            </a:r>
            <a:r>
              <a:rPr lang="en-US" sz="2000" b="1" i="1" dirty="0"/>
              <a:t> Amer Gov, 2004, pg. 566</a:t>
            </a:r>
          </a:p>
        </p:txBody>
      </p:sp>
    </p:spTree>
    <p:extLst>
      <p:ext uri="{BB962C8B-B14F-4D97-AF65-F5344CB8AC3E}">
        <p14:creationId xmlns:p14="http://schemas.microsoft.com/office/powerpoint/2010/main" val="154920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02" y="6859"/>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BF0DE"/>
          </a:solidFill>
        </p:spPr>
        <p:txBody>
          <a:bodyPr wrap="square" lIns="0" tIns="0" rIns="0" bIns="0" rtlCol="0"/>
          <a:lstStyle/>
          <a:p>
            <a:endParaRPr/>
          </a:p>
        </p:txBody>
      </p:sp>
      <p:sp>
        <p:nvSpPr>
          <p:cNvPr id="3" name="object 3"/>
          <p:cNvSpPr txBox="1">
            <a:spLocks noGrp="1"/>
          </p:cNvSpPr>
          <p:nvPr>
            <p:ph type="title"/>
          </p:nvPr>
        </p:nvSpPr>
        <p:spPr>
          <a:xfrm>
            <a:off x="-9896" y="-8017"/>
            <a:ext cx="12192000" cy="505267"/>
          </a:xfrm>
          <a:prstGeom prst="rect">
            <a:avLst/>
          </a:prstGeom>
        </p:spPr>
        <p:txBody>
          <a:bodyPr vert="horz" wrap="square" lIns="0" tIns="12700" rIns="0" bIns="0" rtlCol="0">
            <a:spAutoFit/>
          </a:bodyPr>
          <a:lstStyle/>
          <a:p>
            <a:pPr marL="12700" algn="ctr">
              <a:lnSpc>
                <a:spcPct val="100000"/>
              </a:lnSpc>
              <a:spcBef>
                <a:spcPts val="100"/>
              </a:spcBef>
            </a:pPr>
            <a:r>
              <a:rPr sz="3200" b="1" dirty="0">
                <a:latin typeface="+mn-lt"/>
              </a:rPr>
              <a:t>SELECTIVE INCORPORATION OF THE BILL OF RIGHTS</a:t>
            </a:r>
          </a:p>
        </p:txBody>
      </p:sp>
      <p:sp>
        <p:nvSpPr>
          <p:cNvPr id="4" name="object 4"/>
          <p:cNvSpPr txBox="1"/>
          <p:nvPr/>
        </p:nvSpPr>
        <p:spPr>
          <a:xfrm>
            <a:off x="0" y="856249"/>
            <a:ext cx="6080760" cy="895117"/>
          </a:xfrm>
          <a:prstGeom prst="rect">
            <a:avLst/>
          </a:prstGeom>
        </p:spPr>
        <p:txBody>
          <a:bodyPr vert="horz" wrap="square" lIns="0" tIns="12700" rIns="0" bIns="0" rtlCol="0">
            <a:spAutoFit/>
          </a:bodyPr>
          <a:lstStyle/>
          <a:p>
            <a:pPr marL="355600" indent="-342900">
              <a:lnSpc>
                <a:spcPct val="100000"/>
              </a:lnSpc>
              <a:spcBef>
                <a:spcPts val="100"/>
              </a:spcBef>
              <a:buFont typeface="Nimbus Sans L"/>
              <a:buChar char="•"/>
              <a:tabLst>
                <a:tab pos="354965" algn="l"/>
                <a:tab pos="355600" algn="l"/>
              </a:tabLst>
            </a:pPr>
            <a:r>
              <a:rPr sz="1800" b="1" dirty="0">
                <a:latin typeface="DejaVu Sans"/>
                <a:cs typeface="DejaVu Sans"/>
              </a:rPr>
              <a:t>The BoR only apply to national government… NOT the</a:t>
            </a:r>
            <a:r>
              <a:rPr lang="en-US" sz="1800" b="1" dirty="0">
                <a:latin typeface="DejaVu Sans"/>
                <a:cs typeface="DejaVu Sans"/>
              </a:rPr>
              <a:t> </a:t>
            </a:r>
            <a:r>
              <a:rPr sz="1800" b="1" dirty="0">
                <a:latin typeface="DejaVu Sans"/>
                <a:cs typeface="DejaVu Sans"/>
              </a:rPr>
              <a:t>states</a:t>
            </a:r>
            <a:endParaRPr sz="1800" dirty="0">
              <a:latin typeface="DejaVu Sans"/>
              <a:cs typeface="DejaVu Sans"/>
            </a:endParaRPr>
          </a:p>
          <a:p>
            <a:pPr marL="469900">
              <a:lnSpc>
                <a:spcPct val="100000"/>
              </a:lnSpc>
              <a:spcBef>
                <a:spcPts val="430"/>
              </a:spcBef>
              <a:tabLst>
                <a:tab pos="756285" algn="l"/>
              </a:tabLst>
            </a:pPr>
            <a:r>
              <a:rPr sz="1800" dirty="0">
                <a:latin typeface="Nimbus Sans L"/>
                <a:cs typeface="Nimbus Sans L"/>
              </a:rPr>
              <a:t>–	</a:t>
            </a:r>
            <a:r>
              <a:rPr sz="1800" b="1" i="1" dirty="0">
                <a:latin typeface="Nimbus Mono L"/>
                <a:cs typeface="Nimbus Mono L"/>
              </a:rPr>
              <a:t>Barron v. Baltimore </a:t>
            </a:r>
            <a:r>
              <a:rPr sz="1800" b="1" dirty="0">
                <a:latin typeface="DejaVu Sans"/>
                <a:cs typeface="DejaVu Sans"/>
              </a:rPr>
              <a:t>(1833)</a:t>
            </a:r>
            <a:endParaRPr sz="1800" dirty="0">
              <a:latin typeface="DejaVu Sans"/>
              <a:cs typeface="DejaVu Sans"/>
            </a:endParaRPr>
          </a:p>
        </p:txBody>
      </p:sp>
      <p:sp>
        <p:nvSpPr>
          <p:cNvPr id="5" name="object 5"/>
          <p:cNvSpPr txBox="1"/>
          <p:nvPr/>
        </p:nvSpPr>
        <p:spPr>
          <a:xfrm>
            <a:off x="3430" y="2106048"/>
            <a:ext cx="5659755" cy="566822"/>
          </a:xfrm>
          <a:prstGeom prst="rect">
            <a:avLst/>
          </a:prstGeom>
        </p:spPr>
        <p:txBody>
          <a:bodyPr vert="horz" wrap="square" lIns="0" tIns="12700" rIns="0" bIns="0" rtlCol="0">
            <a:spAutoFit/>
          </a:bodyPr>
          <a:lstStyle/>
          <a:p>
            <a:pPr marL="381000" indent="-342900">
              <a:lnSpc>
                <a:spcPct val="100000"/>
              </a:lnSpc>
              <a:spcBef>
                <a:spcPts val="100"/>
              </a:spcBef>
              <a:buFont typeface="Nimbus Sans L"/>
              <a:buChar char="•"/>
              <a:tabLst>
                <a:tab pos="380365" algn="l"/>
                <a:tab pos="381000" algn="l"/>
              </a:tabLst>
            </a:pPr>
            <a:r>
              <a:rPr sz="1800" b="1" dirty="0">
                <a:latin typeface="DejaVu Sans"/>
                <a:cs typeface="DejaVu Sans"/>
              </a:rPr>
              <a:t>14</a:t>
            </a:r>
            <a:r>
              <a:rPr sz="1800" b="1" baseline="25462" dirty="0">
                <a:latin typeface="DejaVu Sans"/>
                <a:cs typeface="DejaVu Sans"/>
              </a:rPr>
              <a:t>th </a:t>
            </a:r>
            <a:r>
              <a:rPr sz="1800" b="1" dirty="0">
                <a:latin typeface="DejaVu Sans"/>
                <a:cs typeface="DejaVu Sans"/>
              </a:rPr>
              <a:t>Amendment: created the possibility that the B of R</a:t>
            </a:r>
            <a:r>
              <a:rPr lang="en-US" sz="1800" b="1" dirty="0">
                <a:latin typeface="DejaVu Sans"/>
                <a:cs typeface="DejaVu Sans"/>
              </a:rPr>
              <a:t> </a:t>
            </a:r>
            <a:r>
              <a:rPr sz="1800" b="1" dirty="0">
                <a:latin typeface="DejaVu Sans"/>
                <a:cs typeface="DejaVu Sans"/>
              </a:rPr>
              <a:t>would apply to states</a:t>
            </a:r>
            <a:endParaRPr sz="1800" dirty="0">
              <a:latin typeface="DejaVu Sans"/>
              <a:cs typeface="DejaVu Sans"/>
            </a:endParaRPr>
          </a:p>
        </p:txBody>
      </p:sp>
      <p:sp>
        <p:nvSpPr>
          <p:cNvPr id="7" name="object 7"/>
          <p:cNvSpPr txBox="1"/>
          <p:nvPr/>
        </p:nvSpPr>
        <p:spPr>
          <a:xfrm>
            <a:off x="24212" y="3280908"/>
            <a:ext cx="6335941" cy="2054409"/>
          </a:xfrm>
          <a:prstGeom prst="rect">
            <a:avLst/>
          </a:prstGeom>
        </p:spPr>
        <p:txBody>
          <a:bodyPr vert="horz" wrap="square" lIns="0" tIns="12700" rIns="0" bIns="0" rtlCol="0">
            <a:spAutoFit/>
          </a:bodyPr>
          <a:lstStyle/>
          <a:p>
            <a:pPr marL="368300" indent="-342900">
              <a:lnSpc>
                <a:spcPct val="100000"/>
              </a:lnSpc>
              <a:spcBef>
                <a:spcPts val="100"/>
              </a:spcBef>
              <a:buFont typeface="Nimbus Sans L"/>
              <a:buChar char="•"/>
              <a:tabLst>
                <a:tab pos="367665" algn="l"/>
                <a:tab pos="368300" algn="l"/>
              </a:tabLst>
            </a:pPr>
            <a:r>
              <a:rPr sz="1800" b="1" dirty="0">
                <a:latin typeface="DejaVu Sans"/>
                <a:cs typeface="DejaVu Sans"/>
              </a:rPr>
              <a:t>Since </a:t>
            </a:r>
            <a:r>
              <a:rPr sz="1800" b="1" i="1" dirty="0">
                <a:latin typeface="Nimbus Mono L"/>
                <a:cs typeface="Nimbus Mono L"/>
              </a:rPr>
              <a:t>Gitlow, </a:t>
            </a:r>
            <a:r>
              <a:rPr sz="1800" b="1" dirty="0">
                <a:latin typeface="DejaVu Sans"/>
                <a:cs typeface="DejaVu Sans"/>
              </a:rPr>
              <a:t>the Supreme Court has </a:t>
            </a:r>
            <a:r>
              <a:rPr sz="1800" b="1" u="sng" dirty="0">
                <a:uFill>
                  <a:solidFill>
                    <a:srgbClr val="000000"/>
                  </a:solidFill>
                </a:uFill>
                <a:latin typeface="DejaVu Sans"/>
                <a:cs typeface="DejaVu Sans"/>
              </a:rPr>
              <a:t>gradually</a:t>
            </a:r>
            <a:endParaRPr sz="1800" dirty="0">
              <a:latin typeface="DejaVu Sans"/>
              <a:cs typeface="DejaVu Sans"/>
            </a:endParaRPr>
          </a:p>
          <a:p>
            <a:pPr marL="368300">
              <a:lnSpc>
                <a:spcPct val="100000"/>
              </a:lnSpc>
            </a:pPr>
            <a:r>
              <a:rPr sz="1800" b="1" dirty="0">
                <a:latin typeface="DejaVu Sans"/>
                <a:cs typeface="DejaVu Sans"/>
              </a:rPr>
              <a:t>incorporated other </a:t>
            </a:r>
            <a:r>
              <a:rPr sz="1800" b="1" u="sng" dirty="0">
                <a:uFill>
                  <a:solidFill>
                    <a:srgbClr val="000000"/>
                  </a:solidFill>
                </a:uFill>
                <a:latin typeface="DejaVu Sans"/>
                <a:cs typeface="DejaVu Sans"/>
              </a:rPr>
              <a:t>selected</a:t>
            </a:r>
            <a:r>
              <a:rPr sz="1800" b="1" dirty="0">
                <a:latin typeface="DejaVu Sans"/>
                <a:cs typeface="DejaVu Sans"/>
              </a:rPr>
              <a:t> parts of the BoR to the states</a:t>
            </a:r>
            <a:endParaRPr sz="1800" dirty="0">
              <a:latin typeface="DejaVu Sans"/>
              <a:cs typeface="DejaVu Sans"/>
            </a:endParaRPr>
          </a:p>
          <a:p>
            <a:pPr marL="770255" marR="68580" lvl="1" indent="-283845">
              <a:lnSpc>
                <a:spcPct val="100000"/>
              </a:lnSpc>
              <a:spcBef>
                <a:spcPts val="434"/>
              </a:spcBef>
              <a:buFont typeface="Nimbus Sans L"/>
              <a:buChar char="–"/>
              <a:tabLst>
                <a:tab pos="770255" algn="l"/>
                <a:tab pos="770890" algn="l"/>
              </a:tabLst>
            </a:pPr>
            <a:r>
              <a:rPr sz="1800" b="1" dirty="0">
                <a:latin typeface="DejaVu Sans"/>
                <a:cs typeface="DejaVu Sans"/>
              </a:rPr>
              <a:t>Most of the rights have been “incorporated” (applied  to the states)</a:t>
            </a:r>
            <a:endParaRPr sz="1800" dirty="0">
              <a:latin typeface="DejaVu Sans"/>
              <a:cs typeface="DejaVu Sans"/>
            </a:endParaRPr>
          </a:p>
          <a:p>
            <a:pPr marL="770255" marR="160655" lvl="1" indent="-283845">
              <a:lnSpc>
                <a:spcPct val="100000"/>
              </a:lnSpc>
              <a:spcBef>
                <a:spcPts val="430"/>
              </a:spcBef>
              <a:buFont typeface="Nimbus Sans L"/>
              <a:buChar char="–"/>
              <a:tabLst>
                <a:tab pos="770255" algn="l"/>
                <a:tab pos="770890" algn="l"/>
              </a:tabLst>
            </a:pPr>
            <a:r>
              <a:rPr sz="1800" b="1" dirty="0">
                <a:latin typeface="DejaVu Sans"/>
                <a:cs typeface="DejaVu Sans"/>
              </a:rPr>
              <a:t>Most recent, 2</a:t>
            </a:r>
            <a:r>
              <a:rPr sz="1800" b="1" baseline="25462" dirty="0">
                <a:latin typeface="DejaVu Sans"/>
                <a:cs typeface="DejaVu Sans"/>
              </a:rPr>
              <a:t>nd </a:t>
            </a:r>
            <a:r>
              <a:rPr sz="1800" b="1" dirty="0">
                <a:latin typeface="DejaVu Sans"/>
                <a:cs typeface="DejaVu Sans"/>
              </a:rPr>
              <a:t>Amendment with gun ownership in  Chicago</a:t>
            </a:r>
            <a:endParaRPr sz="1800" dirty="0">
              <a:latin typeface="DejaVu Sans"/>
              <a:cs typeface="DejaVu Sans"/>
            </a:endParaRPr>
          </a:p>
        </p:txBody>
      </p:sp>
      <p:sp>
        <p:nvSpPr>
          <p:cNvPr id="8" name="object 8"/>
          <p:cNvSpPr/>
          <p:nvPr/>
        </p:nvSpPr>
        <p:spPr>
          <a:xfrm>
            <a:off x="6528816" y="929639"/>
            <a:ext cx="5420868" cy="251460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528816" y="3657600"/>
            <a:ext cx="5420868" cy="3063240"/>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11613260" y="961390"/>
            <a:ext cx="219710" cy="391160"/>
          </a:xfrm>
          <a:prstGeom prst="rect">
            <a:avLst/>
          </a:prstGeom>
        </p:spPr>
        <p:txBody>
          <a:bodyPr vert="horz" wrap="square" lIns="0" tIns="12700" rIns="0" bIns="0" rtlCol="0">
            <a:spAutoFit/>
          </a:bodyPr>
          <a:lstStyle/>
          <a:p>
            <a:pPr marL="12700">
              <a:lnSpc>
                <a:spcPct val="100000"/>
              </a:lnSpc>
              <a:spcBef>
                <a:spcPts val="100"/>
              </a:spcBef>
            </a:pPr>
            <a:r>
              <a:rPr sz="2400" b="1" spc="-145" dirty="0">
                <a:latin typeface="DejaVu Sans"/>
                <a:cs typeface="DejaVu Sans"/>
              </a:rPr>
              <a:t>1</a:t>
            </a:r>
            <a:endParaRPr sz="2400">
              <a:latin typeface="DejaVu Sans"/>
              <a:cs typeface="DejaVu Sans"/>
            </a:endParaRPr>
          </a:p>
        </p:txBody>
      </p:sp>
      <p:sp>
        <p:nvSpPr>
          <p:cNvPr id="11" name="object 11"/>
          <p:cNvSpPr txBox="1"/>
          <p:nvPr/>
        </p:nvSpPr>
        <p:spPr>
          <a:xfrm>
            <a:off x="11550522" y="3765880"/>
            <a:ext cx="219710" cy="391795"/>
          </a:xfrm>
          <a:prstGeom prst="rect">
            <a:avLst/>
          </a:prstGeom>
        </p:spPr>
        <p:txBody>
          <a:bodyPr vert="horz" wrap="square" lIns="0" tIns="12700" rIns="0" bIns="0" rtlCol="0">
            <a:spAutoFit/>
          </a:bodyPr>
          <a:lstStyle/>
          <a:p>
            <a:pPr marL="12700">
              <a:lnSpc>
                <a:spcPct val="100000"/>
              </a:lnSpc>
              <a:spcBef>
                <a:spcPts val="100"/>
              </a:spcBef>
            </a:pPr>
            <a:r>
              <a:rPr sz="2400" b="1" spc="-145" dirty="0">
                <a:latin typeface="DejaVu Sans"/>
                <a:cs typeface="DejaVu Sans"/>
              </a:rPr>
              <a:t>2</a:t>
            </a:r>
            <a:endParaRPr sz="2400">
              <a:latin typeface="DejaVu Sans"/>
              <a:cs typeface="DejaVu Sans"/>
            </a:endParaRPr>
          </a:p>
        </p:txBody>
      </p:sp>
    </p:spTree>
    <p:extLst>
      <p:ext uri="{BB962C8B-B14F-4D97-AF65-F5344CB8AC3E}">
        <p14:creationId xmlns:p14="http://schemas.microsoft.com/office/powerpoint/2010/main" val="3924826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FF66">
              <a:alpha val="27842"/>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691894"/>
            <a:ext cx="12192000" cy="608990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2895600" y="-12203"/>
            <a:ext cx="7271512" cy="566822"/>
          </a:xfrm>
          <a:prstGeom prst="rect">
            <a:avLst/>
          </a:prstGeom>
        </p:spPr>
        <p:txBody>
          <a:bodyPr vert="horz" wrap="square" lIns="0" tIns="12700" rIns="0" bIns="0" rtlCol="0">
            <a:spAutoFit/>
          </a:bodyPr>
          <a:lstStyle/>
          <a:p>
            <a:pPr marL="12700">
              <a:lnSpc>
                <a:spcPct val="100000"/>
              </a:lnSpc>
              <a:spcBef>
                <a:spcPts val="100"/>
              </a:spcBef>
            </a:pPr>
            <a:r>
              <a:rPr sz="3600" dirty="0"/>
              <a:t>FIFTH AMENDMENT RIGHTS</a:t>
            </a:r>
          </a:p>
        </p:txBody>
      </p:sp>
      <p:sp>
        <p:nvSpPr>
          <p:cNvPr id="5" name="object 5"/>
          <p:cNvSpPr/>
          <p:nvPr/>
        </p:nvSpPr>
        <p:spPr>
          <a:xfrm>
            <a:off x="190500" y="714222"/>
            <a:ext cx="11811000" cy="5861306"/>
          </a:xfrm>
          <a:custGeom>
            <a:avLst/>
            <a:gdLst/>
            <a:ahLst/>
            <a:cxnLst/>
            <a:rect l="l" t="t" r="r" b="b"/>
            <a:pathLst>
              <a:path w="11811000" h="5638800">
                <a:moveTo>
                  <a:pt x="11811000" y="0"/>
                </a:moveTo>
                <a:lnTo>
                  <a:pt x="0" y="0"/>
                </a:lnTo>
                <a:lnTo>
                  <a:pt x="0" y="5638800"/>
                </a:lnTo>
                <a:lnTo>
                  <a:pt x="11811000" y="5638800"/>
                </a:lnTo>
                <a:lnTo>
                  <a:pt x="11811000" y="0"/>
                </a:lnTo>
                <a:close/>
              </a:path>
            </a:pathLst>
          </a:custGeom>
          <a:solidFill>
            <a:srgbClr val="F1F1F1">
              <a:alpha val="7411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76200" y="787683"/>
            <a:ext cx="11820618" cy="5714385"/>
          </a:xfrm>
          <a:prstGeom prst="rect">
            <a:avLst/>
          </a:prstGeom>
          <a:solidFill>
            <a:schemeClr val="bg1">
              <a:alpha val="17000"/>
            </a:schemeClr>
          </a:solidFill>
        </p:spPr>
        <p:txBody>
          <a:bodyPr vert="horz" wrap="square" lIns="0" tIns="88900" rIns="0" bIns="0" rtlCol="0">
            <a:spAutoFit/>
          </a:bodyPr>
          <a:lstStyle/>
          <a:p>
            <a:pPr marL="419100" marR="0" lvl="0" indent="-342900" algn="l" defTabSz="914400" rtl="0" eaLnBrk="1" fontAlgn="auto" latinLnBrk="0" hangingPunct="1">
              <a:lnSpc>
                <a:spcPct val="100000"/>
              </a:lnSpc>
              <a:spcBef>
                <a:spcPts val="700"/>
              </a:spcBef>
              <a:spcAft>
                <a:spcPts val="0"/>
              </a:spcAft>
              <a:buClrTx/>
              <a:buSzTx/>
              <a:buFont typeface="DejaVu Sans"/>
              <a:buChar char="•"/>
              <a:tabLst>
                <a:tab pos="418465" algn="l"/>
                <a:tab pos="419100"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No Self-incrimination - the right to remain silent</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819785" marR="0" lvl="1" indent="-287020" algn="l" defTabSz="914400" rtl="0" eaLnBrk="1" fontAlgn="auto" latinLnBrk="0" hangingPunct="1">
              <a:lnSpc>
                <a:spcPct val="100000"/>
              </a:lnSpc>
              <a:spcBef>
                <a:spcPts val="505"/>
              </a:spcBef>
              <a:spcAft>
                <a:spcPts val="0"/>
              </a:spcAft>
              <a:buClrTx/>
              <a:buSzTx/>
              <a:buFont typeface="DejaVu Sans"/>
              <a:buChar char="–"/>
              <a:tabLst>
                <a:tab pos="819785" algn="l"/>
                <a:tab pos="820419"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You have the right to remain silent</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1219200" marR="0" lvl="2" indent="-229235" algn="l" defTabSz="914400" rtl="0" eaLnBrk="1" fontAlgn="auto" latinLnBrk="0" hangingPunct="1">
              <a:lnSpc>
                <a:spcPct val="100000"/>
              </a:lnSpc>
              <a:spcBef>
                <a:spcPts val="445"/>
              </a:spcBef>
              <a:spcAft>
                <a:spcPts val="0"/>
              </a:spcAft>
              <a:buClrTx/>
              <a:buSzTx/>
              <a:buFont typeface="DejaVu Sans"/>
              <a:buChar char="•"/>
              <a:tabLst>
                <a:tab pos="1219835"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You do not have to testify against yourself; “I plead the 5</a:t>
            </a:r>
            <a:r>
              <a:rPr kumimoji="0" sz="1900" b="1" i="0" u="none" strike="noStrike" kern="1200" cap="none" spc="0" normalizeH="0" baseline="25462" noProof="0" dirty="0">
                <a:ln>
                  <a:noFill/>
                </a:ln>
                <a:solidFill>
                  <a:prstClr val="black"/>
                </a:solidFill>
                <a:effectLst/>
                <a:uLnTx/>
                <a:uFillTx/>
                <a:latin typeface="DejaVu Sans"/>
                <a:ea typeface="+mn-ea"/>
                <a:cs typeface="DejaVu Sans"/>
              </a:rPr>
              <a:t>th</a:t>
            </a:r>
            <a:r>
              <a:rPr kumimoji="0" sz="1900" b="1" i="0" u="none" strike="noStrike" kern="1200" cap="none" spc="0" normalizeH="0" baseline="0" noProof="0" dirty="0">
                <a:ln>
                  <a:noFill/>
                </a:ln>
                <a:solidFill>
                  <a:prstClr val="black"/>
                </a:solidFill>
                <a:effectLst/>
                <a:uLnTx/>
                <a:uFillTx/>
                <a:latin typeface="DejaVu Sans"/>
                <a:ea typeface="+mn-ea"/>
                <a:cs typeface="DejaVu Sans"/>
              </a:rPr>
              <a:t>”</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1219200" marR="0" lvl="2" indent="-229235" algn="l" defTabSz="914400" rtl="0" eaLnBrk="1" fontAlgn="auto" latinLnBrk="0" hangingPunct="1">
              <a:lnSpc>
                <a:spcPct val="100000"/>
              </a:lnSpc>
              <a:spcBef>
                <a:spcPts val="430"/>
              </a:spcBef>
              <a:spcAft>
                <a:spcPts val="0"/>
              </a:spcAft>
              <a:buClrTx/>
              <a:buSzTx/>
              <a:buFont typeface="DejaVu Sans"/>
              <a:buChar char="•"/>
              <a:tabLst>
                <a:tab pos="1219835"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Designed so that the burden is on the government to prove guilt</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419100" marR="0" lvl="0" indent="-342900" algn="l" defTabSz="914400" rtl="0" eaLnBrk="1" fontAlgn="auto" latinLnBrk="0" hangingPunct="1">
              <a:lnSpc>
                <a:spcPct val="100000"/>
              </a:lnSpc>
              <a:spcBef>
                <a:spcPts val="540"/>
              </a:spcBef>
              <a:spcAft>
                <a:spcPts val="0"/>
              </a:spcAft>
              <a:buClrTx/>
              <a:buSzTx/>
              <a:buFont typeface="DejaVu Sans"/>
              <a:buChar char="•"/>
              <a:tabLst>
                <a:tab pos="418465" algn="l"/>
                <a:tab pos="419100"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Double jeopardy</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819785" marR="0" lvl="1" indent="-287020" algn="l" defTabSz="914400" rtl="0" eaLnBrk="1" fontAlgn="auto" latinLnBrk="0" hangingPunct="1">
              <a:lnSpc>
                <a:spcPct val="100000"/>
              </a:lnSpc>
              <a:spcBef>
                <a:spcPts val="509"/>
              </a:spcBef>
              <a:spcAft>
                <a:spcPts val="0"/>
              </a:spcAft>
              <a:buClrTx/>
              <a:buSzTx/>
              <a:buFont typeface="DejaVu Sans"/>
              <a:buChar char="–"/>
              <a:tabLst>
                <a:tab pos="819785" algn="l"/>
                <a:tab pos="820419"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Fifth amendment prevents individual from being tried again (if found innocent)</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1219200" marR="0" lvl="2" indent="-229235" algn="l" defTabSz="914400" rtl="0" eaLnBrk="1" fontAlgn="auto" latinLnBrk="0" hangingPunct="1">
              <a:lnSpc>
                <a:spcPct val="100000"/>
              </a:lnSpc>
              <a:spcBef>
                <a:spcPts val="440"/>
              </a:spcBef>
              <a:spcAft>
                <a:spcPts val="0"/>
              </a:spcAft>
              <a:buClrTx/>
              <a:buSzTx/>
              <a:buFont typeface="DejaVu Sans"/>
              <a:buChar char="•"/>
              <a:tabLst>
                <a:tab pos="1219835"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Still can be tried by both federal and state governments for the same offense (or by two states)</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1219200" marR="0" lvl="2" indent="-229235" algn="l" defTabSz="914400" rtl="0" eaLnBrk="1" fontAlgn="auto" latinLnBrk="0" hangingPunct="1">
              <a:lnSpc>
                <a:spcPct val="100000"/>
              </a:lnSpc>
              <a:spcBef>
                <a:spcPts val="434"/>
              </a:spcBef>
              <a:spcAft>
                <a:spcPts val="0"/>
              </a:spcAft>
              <a:buClrTx/>
              <a:buSzTx/>
              <a:buFont typeface="DejaVu Sans"/>
              <a:buChar char="•"/>
              <a:tabLst>
                <a:tab pos="1219835"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Double jeopardy does not forbid civil prosecution after acquittal in a criminal trial</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419100" marR="0" lvl="0" indent="-342900" algn="l" defTabSz="914400" rtl="0" eaLnBrk="1" fontAlgn="auto" latinLnBrk="0" hangingPunct="1">
              <a:lnSpc>
                <a:spcPct val="100000"/>
              </a:lnSpc>
              <a:spcBef>
                <a:spcPts val="540"/>
              </a:spcBef>
              <a:spcAft>
                <a:spcPts val="0"/>
              </a:spcAft>
              <a:buClrTx/>
              <a:buSzTx/>
              <a:buFont typeface="DejaVu Sans"/>
              <a:buChar char="•"/>
              <a:tabLst>
                <a:tab pos="418465" algn="l"/>
                <a:tab pos="419100"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Grand Jury Indictment</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819785" marR="0" lvl="1" indent="-287020" algn="l" defTabSz="914400" rtl="0" eaLnBrk="1" fontAlgn="auto" latinLnBrk="0" hangingPunct="1">
              <a:lnSpc>
                <a:spcPct val="100000"/>
              </a:lnSpc>
              <a:spcBef>
                <a:spcPts val="509"/>
              </a:spcBef>
              <a:spcAft>
                <a:spcPts val="0"/>
              </a:spcAft>
              <a:buClrTx/>
              <a:buSzTx/>
              <a:buFont typeface="DejaVu Sans"/>
              <a:buChar char="–"/>
              <a:tabLst>
                <a:tab pos="819785" algn="l"/>
                <a:tab pos="820419"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Grand jury indictment is necessary in order to require anyone to stand trial for a serious crime</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819785" marR="0" lvl="1" indent="-287020" algn="l" defTabSz="914400" rtl="0" eaLnBrk="1" fontAlgn="auto" latinLnBrk="0" hangingPunct="1">
              <a:lnSpc>
                <a:spcPct val="100000"/>
              </a:lnSpc>
              <a:spcBef>
                <a:spcPts val="480"/>
              </a:spcBef>
              <a:spcAft>
                <a:spcPts val="0"/>
              </a:spcAft>
              <a:buClrTx/>
              <a:buSzTx/>
              <a:buFont typeface="DejaVu Sans"/>
              <a:buChar char="–"/>
              <a:tabLst>
                <a:tab pos="819785" algn="l"/>
                <a:tab pos="820419"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Grand jurors are concerned with whether there is enough evidence to warrant a trial</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819785" marR="17780" lvl="1" indent="-287020" algn="l" defTabSz="914400" rtl="0" eaLnBrk="1" fontAlgn="auto" latinLnBrk="0" hangingPunct="1">
              <a:lnSpc>
                <a:spcPct val="100000"/>
              </a:lnSpc>
              <a:spcBef>
                <a:spcPts val="480"/>
              </a:spcBef>
              <a:spcAft>
                <a:spcPts val="0"/>
              </a:spcAft>
              <a:buClrTx/>
              <a:buSzTx/>
              <a:buFont typeface="DejaVu Sans"/>
              <a:buChar char="–"/>
              <a:tabLst>
                <a:tab pos="819785" algn="l"/>
                <a:tab pos="820419"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Plea bargaining - pleading guilty to a lesser offense in return for not having to stand trial for a more  serious charge (about 90% of cases end in a plea deal)</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object 7"/>
          <p:cNvSpPr txBox="1"/>
          <p:nvPr/>
        </p:nvSpPr>
        <p:spPr>
          <a:xfrm>
            <a:off x="11280393" y="6273800"/>
            <a:ext cx="22352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DejaVu Sans"/>
                <a:ea typeface="+mn-ea"/>
                <a:cs typeface="DejaVu Sans"/>
              </a:rPr>
              <a:t>10</a:t>
            </a:r>
            <a:endParaRPr kumimoji="0" sz="1400" b="0" i="0" u="none" strike="noStrike" kern="1200" cap="none" spc="0" normalizeH="0" baseline="0" noProof="0">
              <a:ln>
                <a:noFill/>
              </a:ln>
              <a:solidFill>
                <a:prstClr val="black"/>
              </a:solidFill>
              <a:effectLst/>
              <a:uLnTx/>
              <a:uFillTx/>
              <a:latin typeface="DejaVu Sans"/>
              <a:ea typeface="+mn-ea"/>
              <a:cs typeface="DejaVu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8934" y="823730"/>
            <a:ext cx="11811000" cy="1003480"/>
          </a:xfrm>
          <a:prstGeom prst="rect">
            <a:avLst/>
          </a:prstGeom>
        </p:spPr>
        <p:txBody>
          <a:bodyPr vert="horz" wrap="square" lIns="0" tIns="53975" rIns="0" bIns="0" rtlCol="0">
            <a:spAutoFit/>
          </a:bodyPr>
          <a:lstStyle/>
          <a:p>
            <a:pPr marL="393700" marR="43180" lvl="0" indent="-342900" algn="l" defTabSz="914400" rtl="0" eaLnBrk="1" fontAlgn="auto" latinLnBrk="0" hangingPunct="1">
              <a:lnSpc>
                <a:spcPts val="2590"/>
              </a:lnSpc>
              <a:spcBef>
                <a:spcPts val="425"/>
              </a:spcBef>
              <a:spcAft>
                <a:spcPts val="0"/>
              </a:spcAft>
              <a:buClrTx/>
              <a:buSzPct val="116666"/>
              <a:buFont typeface="DejaVu Sans"/>
              <a:buChar char="•"/>
              <a:tabLst>
                <a:tab pos="393065" algn="l"/>
                <a:tab pos="3937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What does due process mean in the 5</a:t>
            </a:r>
            <a:r>
              <a:rPr kumimoji="0" sz="2000" b="1" i="0" u="none" strike="noStrike" kern="1200" cap="none" spc="0" normalizeH="0" baseline="24305" noProof="0" dirty="0">
                <a:ln>
                  <a:noFill/>
                </a:ln>
                <a:solidFill>
                  <a:prstClr val="black"/>
                </a:solidFill>
                <a:effectLst/>
                <a:uLnTx/>
                <a:uFillTx/>
                <a:latin typeface="DejaVu Sans"/>
                <a:ea typeface="+mn-ea"/>
                <a:cs typeface="DejaVu Sans"/>
              </a:rPr>
              <a:t>th </a:t>
            </a:r>
            <a:r>
              <a:rPr kumimoji="0" sz="2000" b="1" i="0" u="none" strike="noStrike" kern="1200" cap="none" spc="0" normalizeH="0" baseline="0" noProof="0" dirty="0">
                <a:ln>
                  <a:noFill/>
                </a:ln>
                <a:solidFill>
                  <a:prstClr val="black"/>
                </a:solidFill>
                <a:effectLst/>
                <a:uLnTx/>
                <a:uFillTx/>
                <a:latin typeface="DejaVu Sans"/>
                <a:ea typeface="+mn-ea"/>
                <a:cs typeface="DejaVu Sans"/>
              </a:rPr>
              <a:t>Amendment?  Why is this so important?</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25"/>
              </a:spcBef>
              <a:spcAft>
                <a:spcPts val="0"/>
              </a:spcAft>
              <a:buClrTx/>
              <a:buSzTx/>
              <a:buFont typeface="DejaVu Sans"/>
              <a:buChar char="•"/>
              <a:tabLst/>
              <a:defRPr/>
            </a:pP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393700" marR="0" lvl="0" indent="-342900" algn="l" defTabSz="914400" rtl="0" eaLnBrk="1" fontAlgn="auto" latinLnBrk="0" hangingPunct="1">
              <a:lnSpc>
                <a:spcPct val="100000"/>
              </a:lnSpc>
              <a:spcBef>
                <a:spcPts val="0"/>
              </a:spcBef>
              <a:spcAft>
                <a:spcPts val="0"/>
              </a:spcAft>
              <a:buClrTx/>
              <a:buSzPct val="116666"/>
              <a:buFont typeface="DejaVu Sans"/>
              <a:buChar char="•"/>
              <a:tabLst>
                <a:tab pos="393065" algn="l"/>
                <a:tab pos="3937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What is self-incrimination?</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11093957" y="6426809"/>
            <a:ext cx="1809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88888"/>
                </a:solidFill>
                <a:effectLst/>
                <a:uLnTx/>
                <a:uFillTx/>
                <a:latin typeface="DejaVu Sans"/>
                <a:ea typeface="+mn-ea"/>
                <a:cs typeface="DejaVu Sans"/>
              </a:rPr>
              <a:t>13</a:t>
            </a:r>
            <a:endParaRPr kumimoji="0" sz="1200" b="0" i="0" u="none" strike="noStrike" kern="1200" cap="none" spc="0" normalizeH="0" baseline="0" noProof="0">
              <a:ln>
                <a:noFill/>
              </a:ln>
              <a:solidFill>
                <a:prstClr val="black"/>
              </a:solidFill>
              <a:effectLst/>
              <a:uLnTx/>
              <a:uFillTx/>
              <a:latin typeface="DejaVu Sans"/>
              <a:ea typeface="+mn-ea"/>
              <a:cs typeface="DejaVu Sans"/>
            </a:endParaRPr>
          </a:p>
        </p:txBody>
      </p:sp>
      <p:sp>
        <p:nvSpPr>
          <p:cNvPr id="6" name="object 6"/>
          <p:cNvSpPr/>
          <p:nvPr/>
        </p:nvSpPr>
        <p:spPr>
          <a:xfrm>
            <a:off x="1752600" y="2687481"/>
            <a:ext cx="2895600" cy="393681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30" descr="MAG01se2001a5203.jpg                                           00000179PenyackJ HD                    B33A4082:">
            <a:extLst>
              <a:ext uri="{FF2B5EF4-FFF2-40B4-BE49-F238E27FC236}">
                <a16:creationId xmlns:a16="http://schemas.microsoft.com/office/drawing/2014/main" id="{E3D25C6C-AE22-4E5A-9183-B51978935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19200"/>
            <a:ext cx="6428066" cy="56387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8B87AF-4076-4AD8-B6D8-0DCA92291B34}"/>
              </a:ext>
            </a:extLst>
          </p:cNvPr>
          <p:cNvSpPr txBox="1"/>
          <p:nvPr/>
        </p:nvSpPr>
        <p:spPr>
          <a:xfrm>
            <a:off x="0" y="2133600"/>
            <a:ext cx="573368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You can not be forced to testify against yourself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CC5FC-CE4A-F5DB-CDE4-AB20F92F06D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6600BAD-1C79-E23B-4E80-7DF86FCA809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F4EE212-4D11-4DF7-AF19-F0016D913463}"/>
              </a:ext>
            </a:extLst>
          </p:cNvPr>
          <p:cNvPicPr>
            <a:picLocks noChangeAspect="1"/>
          </p:cNvPicPr>
          <p:nvPr/>
        </p:nvPicPr>
        <p:blipFill>
          <a:blip r:embed="rId2"/>
          <a:stretch>
            <a:fillRect/>
          </a:stretch>
        </p:blipFill>
        <p:spPr>
          <a:xfrm>
            <a:off x="1" y="0"/>
            <a:ext cx="12192000" cy="6797853"/>
          </a:xfrm>
          <a:prstGeom prst="rect">
            <a:avLst/>
          </a:prstGeom>
        </p:spPr>
      </p:pic>
    </p:spTree>
    <p:extLst>
      <p:ext uri="{BB962C8B-B14F-4D97-AF65-F5344CB8AC3E}">
        <p14:creationId xmlns:p14="http://schemas.microsoft.com/office/powerpoint/2010/main" val="931422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855"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FF66">
              <a:alpha val="25881"/>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944868" y="914400"/>
            <a:ext cx="5247130" cy="4953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27708" y="15425"/>
            <a:ext cx="12192000" cy="382156"/>
          </a:xfrm>
          <a:prstGeom prst="rect">
            <a:avLst/>
          </a:prstGeom>
        </p:spPr>
        <p:txBody>
          <a:bodyPr vert="horz" wrap="square" lIns="0" tIns="12700" rIns="0" bIns="0" rtlCol="0">
            <a:spAutoFit/>
          </a:bodyPr>
          <a:lstStyle/>
          <a:p>
            <a:pPr marL="12700" algn="ctr">
              <a:lnSpc>
                <a:spcPct val="100000"/>
              </a:lnSpc>
              <a:spcBef>
                <a:spcPts val="100"/>
              </a:spcBef>
            </a:pPr>
            <a:r>
              <a:rPr sz="2400" dirty="0"/>
              <a:t>FIFTH AMENDMENT RIGHTS AND THE MIRANDA WARNING</a:t>
            </a:r>
          </a:p>
        </p:txBody>
      </p:sp>
      <p:sp>
        <p:nvSpPr>
          <p:cNvPr id="5" name="object 5"/>
          <p:cNvSpPr txBox="1"/>
          <p:nvPr/>
        </p:nvSpPr>
        <p:spPr>
          <a:xfrm>
            <a:off x="-13855" y="599158"/>
            <a:ext cx="7087652" cy="5935599"/>
          </a:xfrm>
          <a:prstGeom prst="rect">
            <a:avLst/>
          </a:prstGeom>
        </p:spPr>
        <p:txBody>
          <a:bodyPr vert="horz" wrap="square" lIns="0" tIns="13335" rIns="0" bIns="0" rtlCol="0">
            <a:spAutoFit/>
          </a:bodyPr>
          <a:lstStyle/>
          <a:p>
            <a:pPr marL="355600" marR="359410" lvl="0" indent="-342900" algn="l" defTabSz="914400" rtl="0" eaLnBrk="1" fontAlgn="auto" latinLnBrk="0" hangingPunct="1">
              <a:lnSpc>
                <a:spcPct val="100000"/>
              </a:lnSpc>
              <a:spcBef>
                <a:spcPts val="105"/>
              </a:spcBef>
              <a:spcAft>
                <a:spcPts val="0"/>
              </a:spcAft>
              <a:buClrTx/>
              <a:buSzTx/>
              <a:buFont typeface="DejaVu Sans"/>
              <a:buChar char="•"/>
              <a:tabLst>
                <a:tab pos="354965" algn="l"/>
                <a:tab pos="355600" algn="l"/>
              </a:tabLst>
              <a:defRPr/>
            </a:pPr>
            <a:r>
              <a:rPr kumimoji="0" lang="en-US" sz="2800" b="1" i="1" u="none" strike="noStrike" kern="1200" cap="none" spc="0" normalizeH="0" baseline="0" noProof="0" dirty="0">
                <a:ln>
                  <a:noFill/>
                </a:ln>
                <a:solidFill>
                  <a:prstClr val="black"/>
                </a:solidFill>
                <a:effectLst/>
                <a:uLnTx/>
                <a:uFillTx/>
                <a:latin typeface="Nimbus Mono L"/>
                <a:ea typeface="+mn-ea"/>
                <a:cs typeface="Nimbus Mono L"/>
              </a:rPr>
              <a:t>Miranda v. Arizona </a:t>
            </a:r>
            <a:r>
              <a:rPr kumimoji="0" lang="en-US" sz="2100" b="1" i="0" u="none" strike="noStrike" kern="1200" cap="none" spc="0" normalizeH="0" baseline="0" noProof="0" dirty="0">
                <a:ln>
                  <a:noFill/>
                </a:ln>
                <a:solidFill>
                  <a:prstClr val="black"/>
                </a:solidFill>
                <a:effectLst/>
                <a:uLnTx/>
                <a:uFillTx/>
                <a:latin typeface="DejaVu Sans"/>
                <a:ea typeface="+mn-ea"/>
                <a:cs typeface="DejaVu Sans"/>
              </a:rPr>
              <a:t>(1966) - Supreme Court  announced that no conviction could stand if  evidence introduced at the trial had been  obtained by the police during "custodial  interrogation" unless suspects have been:</a:t>
            </a:r>
            <a:endParaRPr kumimoji="0" lang="en-US" sz="2100" b="0" i="0" u="none" strike="noStrike" kern="1200" cap="none" spc="0" normalizeH="0" baseline="0" noProof="0" dirty="0">
              <a:ln>
                <a:noFill/>
              </a:ln>
              <a:solidFill>
                <a:prstClr val="black"/>
              </a:solidFill>
              <a:effectLst/>
              <a:uLnTx/>
              <a:uFillTx/>
              <a:latin typeface="DejaVu Sans"/>
              <a:ea typeface="+mn-ea"/>
              <a:cs typeface="DejaVu Sans"/>
            </a:endParaRPr>
          </a:p>
          <a:p>
            <a:pPr marL="756285" marR="0" lvl="1" indent="-287020" algn="l" defTabSz="914400" rtl="0" eaLnBrk="1" fontAlgn="auto" latinLnBrk="0" hangingPunct="1">
              <a:lnSpc>
                <a:spcPct val="100000"/>
              </a:lnSpc>
              <a:spcBef>
                <a:spcPts val="540"/>
              </a:spcBef>
              <a:spcAft>
                <a:spcPts val="0"/>
              </a:spcAft>
              <a:buClrTx/>
              <a:buSzTx/>
              <a:buFont typeface="DejaVu Sans"/>
              <a:buChar char="–"/>
              <a:tabLst>
                <a:tab pos="756285" algn="l"/>
                <a:tab pos="756920" algn="l"/>
              </a:tabLst>
              <a:defRPr/>
            </a:pPr>
            <a:r>
              <a:rPr kumimoji="0" lang="en-US" sz="2100" b="1" i="0" u="none" strike="noStrike" kern="1200" cap="none" spc="0" normalizeH="0" baseline="0" noProof="0" dirty="0">
                <a:ln>
                  <a:noFill/>
                </a:ln>
                <a:solidFill>
                  <a:prstClr val="black"/>
                </a:solidFill>
                <a:effectLst/>
                <a:uLnTx/>
                <a:uFillTx/>
                <a:latin typeface="DejaVu Sans"/>
                <a:ea typeface="+mn-ea"/>
                <a:cs typeface="DejaVu Sans"/>
              </a:rPr>
              <a:t>Notified that they are free to remain silent</a:t>
            </a:r>
            <a:endParaRPr kumimoji="0" lang="en-US" sz="2100" b="0" i="0" u="none" strike="noStrike" kern="1200" cap="none" spc="0" normalizeH="0" baseline="0" noProof="0" dirty="0">
              <a:ln>
                <a:noFill/>
              </a:ln>
              <a:solidFill>
                <a:prstClr val="black"/>
              </a:solidFill>
              <a:effectLst/>
              <a:uLnTx/>
              <a:uFillTx/>
              <a:latin typeface="DejaVu Sans"/>
              <a:ea typeface="+mn-ea"/>
              <a:cs typeface="DejaVu Sans"/>
            </a:endParaRPr>
          </a:p>
          <a:p>
            <a:pPr marL="756285" marR="5080" lvl="1" indent="-287020" algn="l" defTabSz="914400" rtl="0" eaLnBrk="1" fontAlgn="auto" latinLnBrk="0" hangingPunct="1">
              <a:lnSpc>
                <a:spcPct val="100000"/>
              </a:lnSpc>
              <a:spcBef>
                <a:spcPts val="500"/>
              </a:spcBef>
              <a:spcAft>
                <a:spcPts val="0"/>
              </a:spcAft>
              <a:buClrTx/>
              <a:buSzTx/>
              <a:buFont typeface="DejaVu Sans"/>
              <a:buChar char="–"/>
              <a:tabLst>
                <a:tab pos="756285" algn="l"/>
                <a:tab pos="756920" algn="l"/>
              </a:tabLst>
              <a:defRPr/>
            </a:pPr>
            <a:r>
              <a:rPr kumimoji="0" lang="en-US" sz="2100" b="1" i="0" u="none" strike="noStrike" kern="1200" cap="none" spc="0" normalizeH="0" baseline="0" noProof="0" dirty="0">
                <a:ln>
                  <a:noFill/>
                </a:ln>
                <a:solidFill>
                  <a:prstClr val="black"/>
                </a:solidFill>
                <a:effectLst/>
                <a:uLnTx/>
                <a:uFillTx/>
                <a:latin typeface="DejaVu Sans"/>
                <a:ea typeface="+mn-ea"/>
                <a:cs typeface="DejaVu Sans"/>
              </a:rPr>
              <a:t>Warned that what they say may be used against them  in court</a:t>
            </a:r>
            <a:endParaRPr kumimoji="0" lang="en-US" sz="2100" b="0" i="0" u="none" strike="noStrike" kern="1200" cap="none" spc="0" normalizeH="0" baseline="0" noProof="0" dirty="0">
              <a:ln>
                <a:noFill/>
              </a:ln>
              <a:solidFill>
                <a:prstClr val="black"/>
              </a:solidFill>
              <a:effectLst/>
              <a:uLnTx/>
              <a:uFillTx/>
              <a:latin typeface="DejaVu Sans"/>
              <a:ea typeface="+mn-ea"/>
              <a:cs typeface="DejaVu Sans"/>
            </a:endParaRPr>
          </a:p>
          <a:p>
            <a:pPr marL="756285" marR="134620" lvl="1" indent="-287020" algn="l" defTabSz="914400" rtl="0" eaLnBrk="1" fontAlgn="auto" latinLnBrk="0" hangingPunct="1">
              <a:lnSpc>
                <a:spcPct val="100000"/>
              </a:lnSpc>
              <a:spcBef>
                <a:spcPts val="509"/>
              </a:spcBef>
              <a:spcAft>
                <a:spcPts val="0"/>
              </a:spcAft>
              <a:buClrTx/>
              <a:buSzTx/>
              <a:buFont typeface="DejaVu Sans"/>
              <a:buChar char="–"/>
              <a:tabLst>
                <a:tab pos="756285" algn="l"/>
                <a:tab pos="756920" algn="l"/>
              </a:tabLst>
              <a:defRPr/>
            </a:pPr>
            <a:r>
              <a:rPr kumimoji="0" lang="en-US" sz="2100" b="1" i="0" u="none" strike="noStrike" kern="1200" cap="none" spc="0" normalizeH="0" baseline="0" noProof="0" dirty="0">
                <a:ln>
                  <a:noFill/>
                </a:ln>
                <a:solidFill>
                  <a:prstClr val="black"/>
                </a:solidFill>
                <a:effectLst/>
                <a:uLnTx/>
                <a:uFillTx/>
                <a:latin typeface="DejaVu Sans"/>
                <a:ea typeface="+mn-ea"/>
                <a:cs typeface="DejaVu Sans"/>
              </a:rPr>
              <a:t>Told that they have a right to have attorney present during questioning</a:t>
            </a:r>
            <a:endParaRPr kumimoji="0" lang="en-US" sz="2100" b="0" i="0" u="none" strike="noStrike" kern="1200" cap="none" spc="0" normalizeH="0" baseline="0" noProof="0" dirty="0">
              <a:ln>
                <a:noFill/>
              </a:ln>
              <a:solidFill>
                <a:prstClr val="black"/>
              </a:solidFill>
              <a:effectLst/>
              <a:uLnTx/>
              <a:uFillTx/>
              <a:latin typeface="DejaVu Sans"/>
              <a:ea typeface="+mn-ea"/>
              <a:cs typeface="DejaVu Sans"/>
            </a:endParaRPr>
          </a:p>
          <a:p>
            <a:pPr marL="756285" marR="0" lvl="1" indent="-287020" algn="l" defTabSz="914400" rtl="0" eaLnBrk="1" fontAlgn="auto" latinLnBrk="0" hangingPunct="1">
              <a:lnSpc>
                <a:spcPct val="100000"/>
              </a:lnSpc>
              <a:spcBef>
                <a:spcPts val="505"/>
              </a:spcBef>
              <a:spcAft>
                <a:spcPts val="0"/>
              </a:spcAft>
              <a:buClrTx/>
              <a:buSzTx/>
              <a:buFont typeface="DejaVu Sans"/>
              <a:buChar char="–"/>
              <a:tabLst>
                <a:tab pos="756285" algn="l"/>
                <a:tab pos="756920" algn="l"/>
              </a:tabLst>
              <a:defRPr/>
            </a:pPr>
            <a:r>
              <a:rPr kumimoji="0" lang="en-US" sz="2100" b="1" i="0" u="none" strike="noStrike" kern="1200" cap="none" spc="0" normalizeH="0" baseline="0" noProof="0" dirty="0">
                <a:ln>
                  <a:noFill/>
                </a:ln>
                <a:solidFill>
                  <a:prstClr val="black"/>
                </a:solidFill>
                <a:effectLst/>
                <a:uLnTx/>
                <a:uFillTx/>
                <a:latin typeface="DejaVu Sans"/>
                <a:ea typeface="+mn-ea"/>
                <a:cs typeface="DejaVu Sans"/>
              </a:rPr>
              <a:t>Informed that if they cannot afford to hire their own lawyer, attorneys will be provided for them</a:t>
            </a:r>
            <a:endParaRPr kumimoji="0" lang="en-US" sz="2100" b="0" i="0" u="none" strike="noStrike" kern="1200" cap="none" spc="0" normalizeH="0" baseline="0" noProof="0" dirty="0">
              <a:ln>
                <a:noFill/>
              </a:ln>
              <a:solidFill>
                <a:prstClr val="black"/>
              </a:solidFill>
              <a:effectLst/>
              <a:uLnTx/>
              <a:uFillTx/>
              <a:latin typeface="DejaVu Sans"/>
              <a:ea typeface="+mn-ea"/>
              <a:cs typeface="DejaVu Sans"/>
            </a:endParaRPr>
          </a:p>
          <a:p>
            <a:pPr marL="756285" marR="852169" lvl="1" indent="-287020" algn="l" defTabSz="914400" rtl="0" eaLnBrk="1" fontAlgn="auto" latinLnBrk="0" hangingPunct="1">
              <a:lnSpc>
                <a:spcPct val="100000"/>
              </a:lnSpc>
              <a:spcBef>
                <a:spcPts val="505"/>
              </a:spcBef>
              <a:spcAft>
                <a:spcPts val="0"/>
              </a:spcAft>
              <a:buClrTx/>
              <a:buSzTx/>
              <a:buFont typeface="DejaVu Sans"/>
              <a:buChar char="–"/>
              <a:tabLst>
                <a:tab pos="756285" algn="l"/>
                <a:tab pos="756920" algn="l"/>
              </a:tabLst>
              <a:defRPr/>
            </a:pPr>
            <a:r>
              <a:rPr kumimoji="0" lang="en-US" sz="2100" b="1" i="0" u="none" strike="noStrike" kern="1200" cap="none" spc="0" normalizeH="0" baseline="0" noProof="0" dirty="0">
                <a:ln>
                  <a:noFill/>
                </a:ln>
                <a:solidFill>
                  <a:prstClr val="black"/>
                </a:solidFill>
                <a:effectLst/>
                <a:uLnTx/>
                <a:uFillTx/>
                <a:latin typeface="DejaVu Sans"/>
                <a:ea typeface="+mn-ea"/>
                <a:cs typeface="DejaVu Sans"/>
              </a:rPr>
              <a:t>Permitted to terminate any stage of the police  interrogation</a:t>
            </a:r>
            <a:endParaRPr kumimoji="0" lang="en-US" sz="21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6" name="object 6"/>
          <p:cNvSpPr txBox="1"/>
          <p:nvPr/>
        </p:nvSpPr>
        <p:spPr>
          <a:xfrm>
            <a:off x="11294109" y="6273800"/>
            <a:ext cx="19748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225" normalizeH="0" baseline="0" noProof="0" dirty="0">
                <a:ln>
                  <a:noFill/>
                </a:ln>
                <a:solidFill>
                  <a:prstClr val="black"/>
                </a:solidFill>
                <a:effectLst/>
                <a:uLnTx/>
                <a:uFillTx/>
                <a:latin typeface="DejaVu Sans"/>
                <a:ea typeface="+mn-ea"/>
                <a:cs typeface="DejaVu Sans"/>
              </a:rPr>
              <a:t>11</a:t>
            </a:r>
            <a:endParaRPr kumimoji="0" sz="1400" b="0" i="0" u="none" strike="noStrike" kern="1200" cap="none" spc="0" normalizeH="0" baseline="0" noProof="0">
              <a:ln>
                <a:noFill/>
              </a:ln>
              <a:solidFill>
                <a:prstClr val="black"/>
              </a:solidFill>
              <a:effectLst/>
              <a:uLnTx/>
              <a:uFillTx/>
              <a:latin typeface="DejaVu Sans"/>
              <a:ea typeface="+mn-ea"/>
              <a:cs typeface="DejaVu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CF52-4845-4354-ACD5-11432A6EBA0A}"/>
              </a:ext>
            </a:extLst>
          </p:cNvPr>
          <p:cNvSpPr>
            <a:spLocks noGrp="1"/>
          </p:cNvSpPr>
          <p:nvPr>
            <p:ph type="title"/>
          </p:nvPr>
        </p:nvSpPr>
        <p:spPr>
          <a:xfrm>
            <a:off x="0" y="0"/>
            <a:ext cx="8228838" cy="492443"/>
          </a:xfrm>
        </p:spPr>
        <p:txBody>
          <a:bodyPr/>
          <a:lstStyle/>
          <a:p>
            <a:pPr algn="l"/>
            <a:r>
              <a:rPr lang="en-US" dirty="0"/>
              <a:t>6</a:t>
            </a:r>
            <a:r>
              <a:rPr lang="en-US" baseline="30000" dirty="0"/>
              <a:t>th</a:t>
            </a:r>
            <a:r>
              <a:rPr lang="en-US" dirty="0"/>
              <a:t> Amendment</a:t>
            </a:r>
          </a:p>
        </p:txBody>
      </p:sp>
      <p:sp>
        <p:nvSpPr>
          <p:cNvPr id="3" name="Text Placeholder 2">
            <a:extLst>
              <a:ext uri="{FF2B5EF4-FFF2-40B4-BE49-F238E27FC236}">
                <a16:creationId xmlns:a16="http://schemas.microsoft.com/office/drawing/2014/main" id="{C68BB4BE-2B07-4DC8-950D-B446018D7FD7}"/>
              </a:ext>
            </a:extLst>
          </p:cNvPr>
          <p:cNvSpPr>
            <a:spLocks noGrp="1"/>
          </p:cNvSpPr>
          <p:nvPr>
            <p:ph type="body" idx="1"/>
          </p:nvPr>
        </p:nvSpPr>
        <p:spPr>
          <a:xfrm>
            <a:off x="381000" y="838200"/>
            <a:ext cx="11198860" cy="4924425"/>
          </a:xfrm>
        </p:spPr>
        <p:txBody>
          <a:bodyPr/>
          <a:lstStyle/>
          <a:p>
            <a:r>
              <a:rPr lang="en-US" sz="3200" dirty="0"/>
              <a:t>In all criminal prosecutions, the accused shall enjoy the right to a </a:t>
            </a:r>
            <a:r>
              <a:rPr lang="en-US" sz="3200" b="1" dirty="0">
                <a:solidFill>
                  <a:srgbClr val="FF0000"/>
                </a:solidFill>
              </a:rPr>
              <a:t>speedy and public trial</a:t>
            </a:r>
            <a:r>
              <a:rPr lang="en-US" sz="3200" dirty="0"/>
              <a:t>, by an </a:t>
            </a:r>
            <a:r>
              <a:rPr lang="en-US" sz="3200" b="1" dirty="0">
                <a:solidFill>
                  <a:srgbClr val="FF0000"/>
                </a:solidFill>
              </a:rPr>
              <a:t>impartial</a:t>
            </a:r>
            <a:r>
              <a:rPr lang="en-US" sz="3200" dirty="0"/>
              <a:t> </a:t>
            </a:r>
            <a:r>
              <a:rPr lang="en-US" sz="3200" b="1" dirty="0">
                <a:solidFill>
                  <a:srgbClr val="FF0000"/>
                </a:solidFill>
              </a:rPr>
              <a:t>jury</a:t>
            </a:r>
            <a:r>
              <a:rPr lang="en-US" sz="3200" dirty="0"/>
              <a:t> of the State and district wherein the crime shall have been committed, which district shall have been previously ascertained by law, and to be </a:t>
            </a:r>
            <a:r>
              <a:rPr lang="en-US" sz="3200" b="1" dirty="0">
                <a:solidFill>
                  <a:srgbClr val="FF0000"/>
                </a:solidFill>
              </a:rPr>
              <a:t>informed of the nature and cause of the accusation</a:t>
            </a:r>
            <a:r>
              <a:rPr lang="en-US" sz="3200" dirty="0"/>
              <a:t>; to be </a:t>
            </a:r>
            <a:r>
              <a:rPr lang="en-US" sz="3200" b="1" dirty="0">
                <a:solidFill>
                  <a:srgbClr val="FF0000"/>
                </a:solidFill>
              </a:rPr>
              <a:t>confronted with the witnesses against him</a:t>
            </a:r>
            <a:r>
              <a:rPr lang="en-US" sz="3200" dirty="0"/>
              <a:t>; to have compulsory process for </a:t>
            </a:r>
            <a:r>
              <a:rPr lang="en-US" sz="3200" b="1" dirty="0">
                <a:solidFill>
                  <a:srgbClr val="FF0000"/>
                </a:solidFill>
              </a:rPr>
              <a:t>obtaining witnesses in his favor</a:t>
            </a:r>
            <a:r>
              <a:rPr lang="en-US" sz="3200" dirty="0"/>
              <a:t>, and to have the </a:t>
            </a:r>
            <a:r>
              <a:rPr lang="en-US" sz="3200" b="1" dirty="0">
                <a:solidFill>
                  <a:srgbClr val="FF0000"/>
                </a:solidFill>
              </a:rPr>
              <a:t>assistance of counsel </a:t>
            </a:r>
            <a:r>
              <a:rPr lang="en-US" sz="3200" dirty="0"/>
              <a:t>for his defense.</a:t>
            </a:r>
          </a:p>
        </p:txBody>
      </p:sp>
    </p:spTree>
    <p:extLst>
      <p:ext uri="{BB962C8B-B14F-4D97-AF65-F5344CB8AC3E}">
        <p14:creationId xmlns:p14="http://schemas.microsoft.com/office/powerpoint/2010/main" val="5928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966" y="41696"/>
            <a:ext cx="11906594" cy="382156"/>
          </a:xfrm>
          <a:prstGeom prst="rect">
            <a:avLst/>
          </a:prstGeom>
        </p:spPr>
        <p:txBody>
          <a:bodyPr vert="horz" wrap="square" lIns="0" tIns="12700" rIns="0" bIns="0" rtlCol="0">
            <a:spAutoFit/>
          </a:bodyPr>
          <a:lstStyle/>
          <a:p>
            <a:pPr marL="12700" algn="ctr">
              <a:lnSpc>
                <a:spcPct val="100000"/>
              </a:lnSpc>
              <a:spcBef>
                <a:spcPts val="100"/>
              </a:spcBef>
            </a:pPr>
            <a:r>
              <a:rPr sz="2400" dirty="0"/>
              <a:t>SIXTH AMENDMENT RIGHTS – “FAIR TRIAL”</a:t>
            </a:r>
            <a:r>
              <a:rPr lang="en-US" sz="2400" dirty="0"/>
              <a:t> Procedural Due Process</a:t>
            </a:r>
            <a:endParaRPr sz="2400" dirty="0"/>
          </a:p>
        </p:txBody>
      </p:sp>
      <p:sp>
        <p:nvSpPr>
          <p:cNvPr id="3" name="object 3"/>
          <p:cNvSpPr txBox="1"/>
          <p:nvPr/>
        </p:nvSpPr>
        <p:spPr>
          <a:xfrm>
            <a:off x="191770" y="1067187"/>
            <a:ext cx="11808460" cy="4233851"/>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DejaVu Sans"/>
              <a:buChar char="•"/>
              <a:tabLst>
                <a:tab pos="355600" algn="l"/>
              </a:tabLst>
              <a:defRPr/>
            </a:pPr>
            <a:r>
              <a:rPr kumimoji="0" lang="en-US" sz="2400" b="1" i="0" u="none" strike="noStrike" kern="1200" cap="none" spc="0" normalizeH="0" baseline="0" noProof="0" dirty="0">
                <a:ln>
                  <a:noFill/>
                </a:ln>
                <a:solidFill>
                  <a:prstClr val="black"/>
                </a:solidFill>
                <a:effectLst/>
                <a:uLnTx/>
                <a:uFillTx/>
                <a:latin typeface="DejaVu Sans"/>
                <a:ea typeface="+mn-ea"/>
                <a:cs typeface="DejaVu Sans"/>
              </a:rPr>
              <a:t>Right to an </a:t>
            </a:r>
            <a:r>
              <a:rPr kumimoji="0" lang="en-US" sz="2400" b="1" i="0" u="none" strike="noStrike" kern="1200" cap="none" spc="0" normalizeH="0" baseline="0" noProof="0" dirty="0">
                <a:ln>
                  <a:noFill/>
                </a:ln>
                <a:solidFill>
                  <a:srgbClr val="FF0000"/>
                </a:solidFill>
                <a:effectLst/>
                <a:uLnTx/>
                <a:uFillTx/>
                <a:latin typeface="DejaVu Sans"/>
                <a:ea typeface="+mn-ea"/>
                <a:cs typeface="DejaVu Sans"/>
              </a:rPr>
              <a:t>attorney/counsel/lawyer</a:t>
            </a:r>
          </a:p>
          <a:p>
            <a:pPr marL="355600" marR="0" lvl="0" indent="-342900" algn="l" defTabSz="914400" rtl="0" eaLnBrk="1" fontAlgn="auto" latinLnBrk="0" hangingPunct="1">
              <a:lnSpc>
                <a:spcPct val="100000"/>
              </a:lnSpc>
              <a:spcBef>
                <a:spcPts val="95"/>
              </a:spcBef>
              <a:spcAft>
                <a:spcPts val="0"/>
              </a:spcAft>
              <a:buClrTx/>
              <a:buSzTx/>
              <a:buFont typeface="DejaVu Sans"/>
              <a:buChar char="•"/>
              <a:tabLst>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Government is obligated to give the defendant a </a:t>
            </a:r>
            <a:r>
              <a:rPr kumimoji="0" sz="2400" b="1" i="0" u="none" strike="noStrike" kern="1200" cap="none" spc="0" normalizeH="0" baseline="0" noProof="0" dirty="0">
                <a:ln>
                  <a:noFill/>
                </a:ln>
                <a:solidFill>
                  <a:srgbClr val="FF0000"/>
                </a:solidFill>
                <a:effectLst/>
                <a:uLnTx/>
                <a:uFillTx/>
                <a:latin typeface="DejaVu Sans"/>
                <a:ea typeface="+mn-ea"/>
                <a:cs typeface="DejaVu Sans"/>
              </a:rPr>
              <a:t>speedy trial</a:t>
            </a:r>
            <a:endParaRPr kumimoji="0" sz="2400" b="0" i="0" u="none" strike="noStrike" kern="1200" cap="none" spc="0" normalizeH="0" baseline="0" noProof="0" dirty="0">
              <a:ln>
                <a:noFill/>
              </a:ln>
              <a:solidFill>
                <a:srgbClr val="FF0000"/>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2115"/>
              </a:spcBef>
              <a:spcAft>
                <a:spcPts val="0"/>
              </a:spcAft>
              <a:buClrTx/>
              <a:buSzTx/>
              <a:buFont typeface="DejaVu Sans"/>
              <a:buChar char="•"/>
              <a:tabLst>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Government is obligated to give the defendant a </a:t>
            </a:r>
            <a:r>
              <a:rPr kumimoji="0" sz="2400" b="1" i="0" u="none" strike="noStrike" kern="1200" cap="none" spc="0" normalizeH="0" baseline="0" noProof="0" dirty="0">
                <a:ln>
                  <a:noFill/>
                </a:ln>
                <a:solidFill>
                  <a:srgbClr val="FF0000"/>
                </a:solidFill>
                <a:effectLst/>
                <a:uLnTx/>
                <a:uFillTx/>
                <a:latin typeface="DejaVu Sans"/>
                <a:ea typeface="+mn-ea"/>
                <a:cs typeface="DejaVu Sans"/>
              </a:rPr>
              <a:t>public trial</a:t>
            </a:r>
            <a:endParaRPr kumimoji="0" sz="2400" b="0" i="0" u="none" strike="noStrike" kern="1200" cap="none" spc="0" normalizeH="0" baseline="0" noProof="0" dirty="0">
              <a:ln>
                <a:noFill/>
              </a:ln>
              <a:solidFill>
                <a:srgbClr val="FF0000"/>
              </a:solidFill>
              <a:effectLst/>
              <a:uLnTx/>
              <a:uFillTx/>
              <a:latin typeface="DejaVu Sans"/>
              <a:ea typeface="+mn-ea"/>
              <a:cs typeface="DejaVu Sans"/>
            </a:endParaRPr>
          </a:p>
          <a:p>
            <a:pPr marL="355600" marR="5080" lvl="0" indent="-342900" algn="l" defTabSz="914400" rtl="0" eaLnBrk="1" fontAlgn="auto" latinLnBrk="0" hangingPunct="1">
              <a:lnSpc>
                <a:spcPct val="100000"/>
              </a:lnSpc>
              <a:spcBef>
                <a:spcPts val="2110"/>
              </a:spcBef>
              <a:spcAft>
                <a:spcPts val="0"/>
              </a:spcAft>
              <a:buClrTx/>
              <a:buSzTx/>
              <a:buFont typeface="DejaVu Sans"/>
              <a:buChar char="•"/>
              <a:tabLst>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An </a:t>
            </a:r>
            <a:r>
              <a:rPr kumimoji="0" sz="2400" b="1" i="0" u="none" strike="noStrike" kern="1200" cap="none" spc="0" normalizeH="0" baseline="0" noProof="0" dirty="0">
                <a:ln>
                  <a:noFill/>
                </a:ln>
                <a:solidFill>
                  <a:srgbClr val="FF0000"/>
                </a:solidFill>
                <a:effectLst/>
                <a:uLnTx/>
                <a:uFillTx/>
                <a:latin typeface="DejaVu Sans"/>
                <a:ea typeface="+mn-ea"/>
                <a:cs typeface="DejaVu Sans"/>
              </a:rPr>
              <a:t>impartial jury </a:t>
            </a:r>
            <a:r>
              <a:rPr kumimoji="0" sz="2400" b="1" i="0" u="none" strike="noStrike" kern="1200" cap="none" spc="0" normalizeH="0" baseline="0" noProof="0" dirty="0">
                <a:ln>
                  <a:noFill/>
                </a:ln>
                <a:solidFill>
                  <a:prstClr val="black"/>
                </a:solidFill>
                <a:effectLst/>
                <a:uLnTx/>
                <a:uFillTx/>
                <a:latin typeface="DejaVu Sans"/>
                <a:ea typeface="+mn-ea"/>
                <a:cs typeface="DejaVu Sans"/>
              </a:rPr>
              <a:t>consists of persons who represent a </a:t>
            </a:r>
            <a:r>
              <a:rPr kumimoji="0" sz="2400" b="1" i="0" u="none" strike="noStrike" kern="1200" cap="none" spc="0" normalizeH="0" baseline="0" noProof="0" dirty="0">
                <a:ln>
                  <a:noFill/>
                </a:ln>
                <a:solidFill>
                  <a:srgbClr val="FF0000"/>
                </a:solidFill>
                <a:effectLst/>
                <a:uLnTx/>
                <a:uFillTx/>
                <a:latin typeface="DejaVu Sans"/>
                <a:ea typeface="+mn-ea"/>
                <a:cs typeface="DejaVu Sans"/>
              </a:rPr>
              <a:t>fair cross-section of  the community</a:t>
            </a:r>
            <a:r>
              <a:rPr kumimoji="0" lang="en-US" sz="2400" b="1" i="0" u="none" strike="noStrike" kern="1200" cap="none" spc="0" normalizeH="0" baseline="0" noProof="0" dirty="0">
                <a:ln>
                  <a:noFill/>
                </a:ln>
                <a:solidFill>
                  <a:srgbClr val="FF0000"/>
                </a:solidFill>
                <a:effectLst/>
                <a:uLnTx/>
                <a:uFillTx/>
                <a:latin typeface="DejaVu Sans"/>
                <a:ea typeface="+mn-ea"/>
                <a:cs typeface="DejaVu Sans"/>
              </a:rPr>
              <a:t>= jury of your peers</a:t>
            </a:r>
            <a:endParaRPr kumimoji="0" sz="2400" b="0" i="0" u="none" strike="noStrike" kern="1200" cap="none" spc="0" normalizeH="0" baseline="0" noProof="0" dirty="0">
              <a:ln>
                <a:noFill/>
              </a:ln>
              <a:solidFill>
                <a:srgbClr val="FF0000"/>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2115"/>
              </a:spcBef>
              <a:spcAft>
                <a:spcPts val="0"/>
              </a:spcAft>
              <a:buClrTx/>
              <a:buSzTx/>
              <a:buFont typeface="DejaVu Sans"/>
              <a:buChar char="•"/>
              <a:tabLst>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Defendant has the constitutional right to obtain witness in his/her favor</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756285" marR="220979" lvl="0" indent="-287020" algn="l" defTabSz="914400" rtl="0" eaLnBrk="1" fontAlgn="auto" latinLnBrk="0" hangingPunct="1">
              <a:lnSpc>
                <a:spcPct val="100000"/>
              </a:lnSpc>
              <a:spcBef>
                <a:spcPts val="605"/>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DejaVu Sans"/>
                <a:ea typeface="+mn-ea"/>
                <a:cs typeface="DejaVu Sans"/>
              </a:rPr>
              <a:t>– </a:t>
            </a:r>
            <a:r>
              <a:rPr kumimoji="0" sz="2400" b="1" i="0" u="none" strike="noStrike" kern="1200" cap="none" spc="0" normalizeH="0" baseline="0" noProof="0" dirty="0">
                <a:ln>
                  <a:noFill/>
                </a:ln>
                <a:solidFill>
                  <a:prstClr val="black"/>
                </a:solidFill>
                <a:effectLst/>
                <a:uLnTx/>
                <a:uFillTx/>
                <a:latin typeface="DejaVu Sans"/>
                <a:ea typeface="+mn-ea"/>
                <a:cs typeface="DejaVu Sans"/>
              </a:rPr>
              <a:t>Constitution gives accused persons the right to be </a:t>
            </a:r>
            <a:r>
              <a:rPr kumimoji="0" sz="2400" b="1" i="0" u="none" strike="noStrike" kern="1200" cap="none" spc="0" normalizeH="0" baseline="0" noProof="0" dirty="0">
                <a:ln>
                  <a:noFill/>
                </a:ln>
                <a:solidFill>
                  <a:srgbClr val="FF0000"/>
                </a:solidFill>
                <a:effectLst/>
                <a:uLnTx/>
                <a:uFillTx/>
                <a:latin typeface="DejaVu Sans"/>
                <a:ea typeface="+mn-ea"/>
                <a:cs typeface="DejaVu Sans"/>
              </a:rPr>
              <a:t>confronted with the witnesses  against them</a:t>
            </a:r>
            <a:endParaRPr kumimoji="0" sz="2400" b="0" i="0" u="none" strike="noStrike" kern="1200" cap="none" spc="0" normalizeH="0" baseline="0" noProof="0" dirty="0">
              <a:ln>
                <a:noFill/>
              </a:ln>
              <a:solidFill>
                <a:srgbClr val="FF0000"/>
              </a:solidFill>
              <a:effectLst/>
              <a:uLnTx/>
              <a:uFillTx/>
              <a:latin typeface="DejaVu Sans"/>
              <a:ea typeface="+mn-ea"/>
              <a:cs typeface="DejaVu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2192000" cy="1120820"/>
          </a:xfrm>
          <a:prstGeom prst="rect">
            <a:avLst/>
          </a:prstGeom>
        </p:spPr>
        <p:txBody>
          <a:bodyPr vert="horz" wrap="square" lIns="0" tIns="12700" rIns="0" bIns="0" rtlCol="0">
            <a:spAutoFit/>
          </a:bodyPr>
          <a:lstStyle/>
          <a:p>
            <a:pPr marL="12700">
              <a:lnSpc>
                <a:spcPct val="100000"/>
              </a:lnSpc>
              <a:spcBef>
                <a:spcPts val="100"/>
              </a:spcBef>
            </a:pPr>
            <a:r>
              <a:rPr sz="3600" dirty="0"/>
              <a:t>SIXTH AMENDMENT RIGHTS – “FAIR TRIAL”</a:t>
            </a:r>
            <a:br>
              <a:rPr lang="en-US" sz="3600" dirty="0"/>
            </a:br>
            <a:r>
              <a:rPr lang="en-US" sz="3600" dirty="0"/>
              <a:t>Procedural Due Process</a:t>
            </a:r>
            <a:endParaRPr sz="3600" dirty="0"/>
          </a:p>
        </p:txBody>
      </p:sp>
      <p:sp>
        <p:nvSpPr>
          <p:cNvPr id="3" name="object 3"/>
          <p:cNvSpPr txBox="1"/>
          <p:nvPr/>
        </p:nvSpPr>
        <p:spPr>
          <a:xfrm>
            <a:off x="0" y="1464076"/>
            <a:ext cx="12138660" cy="4627549"/>
          </a:xfrm>
          <a:prstGeom prst="rect">
            <a:avLst/>
          </a:prstGeom>
        </p:spPr>
        <p:txBody>
          <a:bodyPr vert="horz" wrap="square" lIns="0" tIns="102235" rIns="0" bIns="0" rtlCol="0">
            <a:spAutoFit/>
          </a:bodyPr>
          <a:lstStyle/>
          <a:p>
            <a:pPr marL="355600" marR="0" lvl="0" indent="-342900" algn="l" defTabSz="914400" rtl="0" eaLnBrk="1" fontAlgn="auto" latinLnBrk="0" hangingPunct="1">
              <a:lnSpc>
                <a:spcPct val="100000"/>
              </a:lnSpc>
              <a:spcBef>
                <a:spcPts val="805"/>
              </a:spcBef>
              <a:spcAft>
                <a:spcPts val="0"/>
              </a:spcAft>
              <a:buClrTx/>
              <a:buSzTx/>
              <a:buFont typeface="DejaVu Sans"/>
              <a:buChar char="•"/>
              <a:tabLst>
                <a:tab pos="355600" algn="l"/>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The Right to counsel</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a:p>
            <a:pPr marL="756285" marR="5080" lvl="1" indent="-287020" algn="l" defTabSz="914400" rtl="0" eaLnBrk="1" fontAlgn="auto" latinLnBrk="0" hangingPunct="1">
              <a:lnSpc>
                <a:spcPct val="100000"/>
              </a:lnSpc>
              <a:spcBef>
                <a:spcPts val="605"/>
              </a:spcBef>
              <a:spcAft>
                <a:spcPts val="0"/>
              </a:spcAft>
              <a:buClrTx/>
              <a:buSzTx/>
              <a:buFont typeface="DejaVu Sans"/>
              <a:buChar char="–"/>
              <a:tabLst>
                <a:tab pos="75692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Judges have an obligation to ensure that all persons subject to any kind of custodial  interrogation are represented by lawyers</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457200" marR="0" lvl="1" indent="0" algn="l" defTabSz="914400" rtl="0" eaLnBrk="1" fontAlgn="auto" latinLnBrk="0" hangingPunct="1">
              <a:lnSpc>
                <a:spcPct val="100000"/>
              </a:lnSpc>
              <a:spcBef>
                <a:spcPts val="15"/>
              </a:spcBef>
              <a:spcAft>
                <a:spcPts val="0"/>
              </a:spcAft>
              <a:buClrTx/>
              <a:buSzTx/>
              <a:buFont typeface="DejaVu Sans"/>
              <a:buChar char="–"/>
              <a:tabLst/>
              <a:defRPr/>
            </a:pPr>
            <a:endParaRPr kumimoji="0" sz="3450" b="0" i="0" u="none" strike="noStrike" kern="1200" cap="none" spc="0" normalizeH="0" baseline="0" noProof="0" dirty="0">
              <a:ln>
                <a:noFill/>
              </a:ln>
              <a:solidFill>
                <a:prstClr val="black"/>
              </a:solidFill>
              <a:effectLst/>
              <a:uLnTx/>
              <a:uFillTx/>
              <a:latin typeface="DejaVu Sans"/>
              <a:ea typeface="+mn-ea"/>
              <a:cs typeface="DejaVu Sans"/>
            </a:endParaRPr>
          </a:p>
          <a:p>
            <a:pPr marL="756285" marR="182245" lvl="1" indent="-287020" algn="l" defTabSz="914400" rtl="0" eaLnBrk="1" fontAlgn="auto" latinLnBrk="0" hangingPunct="1">
              <a:lnSpc>
                <a:spcPct val="100000"/>
              </a:lnSpc>
              <a:spcBef>
                <a:spcPts val="5"/>
              </a:spcBef>
              <a:spcAft>
                <a:spcPts val="0"/>
              </a:spcAft>
              <a:buClrTx/>
              <a:buSzTx/>
              <a:buFont typeface="DejaVu Sans"/>
              <a:buChar char="–"/>
              <a:tabLst>
                <a:tab pos="75692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Right to counsel extends to all hearings for all offenses for which an accused could  be deprived of liberty</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457200" marR="0" lvl="1" indent="0" algn="l" defTabSz="914400" rtl="0" eaLnBrk="1" fontAlgn="auto" latinLnBrk="0" hangingPunct="1">
              <a:lnSpc>
                <a:spcPct val="100000"/>
              </a:lnSpc>
              <a:spcBef>
                <a:spcPts val="15"/>
              </a:spcBef>
              <a:spcAft>
                <a:spcPts val="0"/>
              </a:spcAft>
              <a:buClrTx/>
              <a:buSzTx/>
              <a:buFont typeface="DejaVu Sans"/>
              <a:buChar char="–"/>
              <a:tabLst/>
              <a:defRPr/>
            </a:pPr>
            <a:endParaRPr kumimoji="0" sz="3450" b="0" i="0" u="none" strike="noStrike" kern="1200" cap="none" spc="0" normalizeH="0" baseline="0" noProof="0" dirty="0">
              <a:ln>
                <a:noFill/>
              </a:ln>
              <a:solidFill>
                <a:prstClr val="black"/>
              </a:solidFill>
              <a:effectLst/>
              <a:uLnTx/>
              <a:uFillTx/>
              <a:latin typeface="DejaVu Sans"/>
              <a:ea typeface="+mn-ea"/>
              <a:cs typeface="DejaVu Sans"/>
            </a:endParaRPr>
          </a:p>
          <a:p>
            <a:pPr marL="756285" marR="481330" lvl="1" indent="-287020" algn="l" defTabSz="914400" rtl="0" eaLnBrk="1" fontAlgn="auto" latinLnBrk="0" hangingPunct="1">
              <a:lnSpc>
                <a:spcPct val="100000"/>
              </a:lnSpc>
              <a:spcBef>
                <a:spcPts val="0"/>
              </a:spcBef>
              <a:spcAft>
                <a:spcPts val="0"/>
              </a:spcAft>
              <a:buClrTx/>
              <a:buSzTx/>
              <a:buFont typeface="DejaVu Sans"/>
              <a:buChar char="–"/>
              <a:tabLst>
                <a:tab pos="75692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In </a:t>
            </a:r>
            <a:r>
              <a:rPr kumimoji="0" sz="2400" b="1" i="1" u="none" strike="noStrike" kern="1200" cap="none" spc="0" normalizeH="0" baseline="0" noProof="0" dirty="0">
                <a:ln>
                  <a:noFill/>
                </a:ln>
                <a:solidFill>
                  <a:srgbClr val="008000"/>
                </a:solidFill>
                <a:effectLst/>
                <a:uLnTx/>
                <a:uFillTx/>
                <a:latin typeface="Nimbus Mono L"/>
                <a:ea typeface="+mn-ea"/>
                <a:cs typeface="Nimbus Mono L"/>
              </a:rPr>
              <a:t>Gideon v. Wainwright </a:t>
            </a:r>
            <a:r>
              <a:rPr kumimoji="0" sz="2400" b="1" i="0" u="none" strike="noStrike" kern="1200" cap="none" spc="0" normalizeH="0" baseline="0" noProof="0" dirty="0">
                <a:ln>
                  <a:noFill/>
                </a:ln>
                <a:solidFill>
                  <a:srgbClr val="008000"/>
                </a:solidFill>
                <a:effectLst/>
                <a:uLnTx/>
                <a:uFillTx/>
                <a:latin typeface="DejaVu Sans"/>
                <a:ea typeface="+mn-ea"/>
                <a:cs typeface="DejaVu Sans"/>
              </a:rPr>
              <a:t>(1963)</a:t>
            </a:r>
            <a:r>
              <a:rPr kumimoji="0" sz="2400" b="1" i="0" u="none" strike="noStrike" kern="1200" cap="none" spc="0" normalizeH="0" baseline="0" noProof="0" dirty="0">
                <a:ln>
                  <a:noFill/>
                </a:ln>
                <a:solidFill>
                  <a:prstClr val="black"/>
                </a:solidFill>
                <a:effectLst/>
                <a:uLnTx/>
                <a:uFillTx/>
                <a:latin typeface="DejaVu Sans"/>
                <a:ea typeface="+mn-ea"/>
                <a:cs typeface="DejaVu Sans"/>
              </a:rPr>
              <a:t>, the United States Supreme Court ruled that the  Sixth Amendment right-to-counsel provision applies to those accused of major  crimes under state laws</a:t>
            </a:r>
            <a:r>
              <a:rPr kumimoji="0" lang="en-US" sz="2400" b="1" i="0" u="none" strike="noStrike" kern="1200" cap="none" spc="0" normalizeH="0" baseline="0" noProof="0" dirty="0">
                <a:ln>
                  <a:noFill/>
                </a:ln>
                <a:solidFill>
                  <a:prstClr val="black"/>
                </a:solidFill>
                <a:effectLst/>
                <a:uLnTx/>
                <a:uFillTx/>
                <a:latin typeface="DejaVu Sans"/>
                <a:ea typeface="+mn-ea"/>
                <a:cs typeface="DejaVu Sans"/>
              </a:rPr>
              <a:t> and applies to the indigent.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46966" y="1981200"/>
            <a:ext cx="3215005" cy="1041952"/>
          </a:xfrm>
          <a:prstGeom prst="rect">
            <a:avLst/>
          </a:prstGeom>
        </p:spPr>
        <p:txBody>
          <a:bodyPr vert="horz" wrap="square" lIns="0" tIns="300355" rIns="0" bIns="0" rtlCol="0">
            <a:spAutoFit/>
          </a:bodyPr>
          <a:lstStyle/>
          <a:p>
            <a:pPr marL="254635" algn="ctr">
              <a:lnSpc>
                <a:spcPct val="100000"/>
              </a:lnSpc>
              <a:spcBef>
                <a:spcPts val="2365"/>
              </a:spcBef>
            </a:pPr>
            <a:r>
              <a:rPr sz="2400" i="1" dirty="0">
                <a:solidFill>
                  <a:srgbClr val="008000"/>
                </a:solidFill>
                <a:latin typeface="Century Schoolbook L"/>
                <a:cs typeface="Century Schoolbook L"/>
              </a:rPr>
              <a:t>Gideon v. Wainwright </a:t>
            </a:r>
            <a:r>
              <a:rPr sz="2400" dirty="0">
                <a:solidFill>
                  <a:srgbClr val="008000"/>
                </a:solidFill>
              </a:rPr>
              <a:t>(1963)</a:t>
            </a:r>
            <a:endParaRPr sz="2400" dirty="0">
              <a:latin typeface="Century Schoolbook L"/>
              <a:cs typeface="Century Schoolbook L"/>
            </a:endParaRPr>
          </a:p>
        </p:txBody>
      </p:sp>
      <p:sp>
        <p:nvSpPr>
          <p:cNvPr id="3" name="object 3"/>
          <p:cNvSpPr txBox="1"/>
          <p:nvPr/>
        </p:nvSpPr>
        <p:spPr>
          <a:xfrm>
            <a:off x="83966" y="-13283"/>
            <a:ext cx="8763000" cy="6786473"/>
          </a:xfrm>
          <a:prstGeom prst="rect">
            <a:avLst/>
          </a:prstGeom>
        </p:spPr>
        <p:txBody>
          <a:bodyPr vert="horz" wrap="square" lIns="0" tIns="12700" rIns="0" bIns="0" rtlCol="0">
            <a:spAutoFit/>
          </a:bodyPr>
          <a:lstStyle/>
          <a:p>
            <a:pPr marL="12700" marR="106680" lvl="0" indent="0" algn="just"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Issue</a:t>
            </a:r>
            <a:r>
              <a:rPr kumimoji="0" lang="en-US" sz="2000" b="1" i="0" u="none" strike="noStrike" kern="1200" cap="none" spc="0" normalizeH="0" baseline="0" noProof="0" dirty="0">
                <a:ln>
                  <a:noFill/>
                </a:ln>
                <a:solidFill>
                  <a:prstClr val="black"/>
                </a:solidFill>
                <a:effectLst/>
                <a:uLnTx/>
                <a:uFillTx/>
                <a:latin typeface="Calibri"/>
                <a:ea typeface="+mn-ea"/>
                <a:cs typeface="+mn-cs"/>
              </a:rPr>
              <a:t>: Does the Sixth Amendment’s right to counsel in criminal cases extend to defendants in state courts, even in cases in  which the death penalty is not at issue?</a:t>
            </a:r>
            <a:endParaRPr kumimoji="0" lang="en-US" sz="2000" b="1" i="0" u="none" strike="noStrike" kern="1200" cap="none" spc="0" normalizeH="0" baseline="0" noProof="0" dirty="0">
              <a:ln>
                <a:noFill/>
              </a:ln>
              <a:solidFill>
                <a:srgbClr val="FF0000"/>
              </a:solidFill>
              <a:effectLst/>
              <a:uLnTx/>
              <a:uFillTx/>
              <a:latin typeface="DejaVu Sans"/>
              <a:ea typeface="+mn-ea"/>
              <a:cs typeface="DejaVu Sans"/>
            </a:endParaRPr>
          </a:p>
          <a:p>
            <a:pPr marL="12700" marR="106680" lvl="0" indent="0" algn="just"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DejaVu Sans"/>
              <a:ea typeface="+mn-ea"/>
              <a:cs typeface="DejaVu Sans"/>
            </a:endParaRPr>
          </a:p>
          <a:p>
            <a:pPr marL="12700" marR="106680" lvl="0" indent="0" algn="just"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DejaVu Sans"/>
                <a:ea typeface="+mn-ea"/>
                <a:cs typeface="DejaVu Sans"/>
              </a:rPr>
              <a:t>Majority</a:t>
            </a:r>
            <a:r>
              <a:rPr kumimoji="0" sz="1800" b="1" i="0" u="none" strike="noStrike" kern="1200" cap="none" spc="0" normalizeH="0" baseline="0" noProof="0" dirty="0">
                <a:ln>
                  <a:noFill/>
                </a:ln>
                <a:solidFill>
                  <a:prstClr val="black"/>
                </a:solidFill>
                <a:effectLst/>
                <a:uLnTx/>
                <a:uFillTx/>
                <a:latin typeface="DejaVu Sans"/>
                <a:ea typeface="+mn-ea"/>
                <a:cs typeface="DejaVu Sans"/>
              </a:rPr>
              <a:t>: The Supreme Court ruled unanimously for Gideon. The Supreme Court overturned part of </a:t>
            </a:r>
            <a:r>
              <a:rPr kumimoji="0" sz="1800" b="1" i="1" u="none" strike="noStrike" kern="1200" cap="none" spc="0" normalizeH="0" baseline="0" noProof="0" dirty="0">
                <a:ln>
                  <a:noFill/>
                </a:ln>
                <a:solidFill>
                  <a:prstClr val="black"/>
                </a:solidFill>
                <a:effectLst/>
                <a:uLnTx/>
                <a:uFillTx/>
                <a:latin typeface="Nimbus Mono L"/>
                <a:ea typeface="+mn-ea"/>
                <a:cs typeface="Nimbus Mono L"/>
              </a:rPr>
              <a:t>Betts v. Brady, </a:t>
            </a:r>
            <a:r>
              <a:rPr kumimoji="0" sz="1800" b="1" i="0" u="none" strike="noStrike" kern="1200" cap="none" spc="0" normalizeH="0" baseline="0" noProof="0" dirty="0">
                <a:ln>
                  <a:noFill/>
                </a:ln>
                <a:solidFill>
                  <a:prstClr val="black"/>
                </a:solidFill>
                <a:effectLst/>
                <a:uLnTx/>
                <a:uFillTx/>
                <a:latin typeface="DejaVu Sans"/>
                <a:ea typeface="+mn-ea"/>
                <a:cs typeface="DejaVu Sans"/>
              </a:rPr>
              <a:t>in which  it had concluded that the Sixth Amendment's guarantee of counsel is not a fundamental right. Instead, the Court in </a:t>
            </a:r>
            <a:r>
              <a:rPr kumimoji="0" sz="1800" b="1" i="1" u="none" strike="noStrike" kern="1200" cap="none" spc="0" normalizeH="0" baseline="0" noProof="0" dirty="0">
                <a:ln>
                  <a:noFill/>
                </a:ln>
                <a:solidFill>
                  <a:prstClr val="black"/>
                </a:solidFill>
                <a:effectLst/>
                <a:uLnTx/>
                <a:uFillTx/>
                <a:latin typeface="Nimbus Mono L"/>
                <a:ea typeface="+mn-ea"/>
                <a:cs typeface="Nimbus Mono L"/>
              </a:rPr>
              <a:t>Gideon  </a:t>
            </a:r>
            <a:r>
              <a:rPr kumimoji="0" sz="1800" b="1" i="0" u="none" strike="noStrike" kern="1200" cap="none" spc="0" normalizeH="0" baseline="0" noProof="0" dirty="0">
                <a:ln>
                  <a:noFill/>
                </a:ln>
                <a:solidFill>
                  <a:prstClr val="black"/>
                </a:solidFill>
                <a:effectLst/>
                <a:uLnTx/>
                <a:uFillTx/>
                <a:latin typeface="DejaVu Sans"/>
                <a:ea typeface="+mn-ea"/>
                <a:cs typeface="DejaVu Sans"/>
              </a:rPr>
              <a:t>said that the right to the assistance of counsel in felony criminal cases is a fundamental right essential to a fair trial.</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12700" marR="442595" lvl="0" indent="0" algn="just"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Therefore, this protection from the Sixth Amendment applied to state courts as well as federal courts. State courts must  appoint counsel to represent defendants who cannot afford to pay for their own lawyers if charged with a felony.</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850" b="0" i="0" u="none" strike="noStrike" kern="1200" cap="none" spc="0" normalizeH="0" baseline="0" noProof="0" dirty="0">
              <a:ln>
                <a:noFill/>
              </a:ln>
              <a:solidFill>
                <a:prstClr val="black"/>
              </a:solidFill>
              <a:effectLst/>
              <a:uLnTx/>
              <a:uFillTx/>
              <a:latin typeface="DejaVu Sans"/>
              <a:ea typeface="+mn-ea"/>
              <a:cs typeface="DejaVu San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The Court said that the best proof that the right to counsel is fundamental and essential is that governments spend a lot of  money to try to convict defendants and those defendants who can afford to almost always hire the best lawyer they can get.  This indicates that both the government and defendants consider the aid of a lawyer in criminal cases absolutely necessary.  In addition, the opinion noted that the Constitution places great emphasis on procedural safeguards designed to guarantee  that defendants get fair trials.</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p:nvPr/>
        </p:nvSpPr>
        <p:spPr>
          <a:xfrm>
            <a:off x="8991600" y="336310"/>
            <a:ext cx="2895600" cy="18288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9720" y="56133"/>
            <a:ext cx="7513320" cy="696595"/>
          </a:xfrm>
          <a:prstGeom prst="rect">
            <a:avLst/>
          </a:prstGeom>
        </p:spPr>
        <p:txBody>
          <a:bodyPr vert="horz" wrap="square" lIns="0" tIns="12700" rIns="0" bIns="0" rtlCol="0">
            <a:spAutoFit/>
          </a:bodyPr>
          <a:lstStyle/>
          <a:p>
            <a:pPr marL="12700">
              <a:lnSpc>
                <a:spcPct val="100000"/>
              </a:lnSpc>
              <a:spcBef>
                <a:spcPts val="100"/>
              </a:spcBef>
            </a:pPr>
            <a:r>
              <a:rPr sz="4400" i="1" dirty="0">
                <a:solidFill>
                  <a:srgbClr val="008000"/>
                </a:solidFill>
                <a:latin typeface="Century Schoolbook L"/>
                <a:cs typeface="Century Schoolbook L"/>
              </a:rPr>
              <a:t>Gideon v. Wainwright </a:t>
            </a:r>
            <a:r>
              <a:rPr sz="4400" dirty="0">
                <a:solidFill>
                  <a:srgbClr val="008000"/>
                </a:solidFill>
              </a:rPr>
              <a:t>(1963)</a:t>
            </a:r>
            <a:endParaRPr sz="4400">
              <a:latin typeface="Century Schoolbook L"/>
              <a:cs typeface="Century Schoolbook L"/>
            </a:endParaRPr>
          </a:p>
        </p:txBody>
      </p:sp>
      <p:sp>
        <p:nvSpPr>
          <p:cNvPr id="3" name="object 3"/>
          <p:cNvSpPr txBox="1"/>
          <p:nvPr/>
        </p:nvSpPr>
        <p:spPr>
          <a:xfrm>
            <a:off x="1600200" y="948755"/>
            <a:ext cx="8695563" cy="1511311"/>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DejaVu Sans"/>
                <a:ea typeface="+mn-ea"/>
                <a:cs typeface="DejaVu Sans"/>
              </a:rPr>
              <a:t>HOW DO WE REMEMBER THIS CASE?</a:t>
            </a:r>
            <a:endParaRPr kumimoji="0" sz="32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ctr" defTabSz="914400" rtl="0" eaLnBrk="1" fontAlgn="auto" latinLnBrk="0" hangingPunct="1">
              <a:lnSpc>
                <a:spcPct val="100000"/>
              </a:lnSpc>
              <a:spcBef>
                <a:spcPts val="55"/>
              </a:spcBef>
              <a:spcAft>
                <a:spcPts val="0"/>
              </a:spcAft>
              <a:buClrTx/>
              <a:buSzTx/>
              <a:buFontTx/>
              <a:buNone/>
              <a:tabLst/>
              <a:defRPr/>
            </a:pPr>
            <a:endParaRPr kumimoji="0" sz="3250" b="0" i="0" u="none" strike="noStrike" kern="1200" cap="none" spc="0" normalizeH="0" baseline="0" noProof="0" dirty="0">
              <a:ln>
                <a:noFill/>
              </a:ln>
              <a:solidFill>
                <a:prstClr val="black"/>
              </a:solidFill>
              <a:effectLst/>
              <a:uLnTx/>
              <a:uFillTx/>
              <a:latin typeface="DejaVu Sans"/>
              <a:ea typeface="+mn-ea"/>
              <a:cs typeface="DejaVu Sans"/>
            </a:endParaRPr>
          </a:p>
          <a:p>
            <a:pPr marL="146685" marR="0" lvl="0" indent="0" algn="ctr" defTabSz="914400" rtl="0" eaLnBrk="1" fontAlgn="auto" latinLnBrk="0" hangingPunct="1">
              <a:lnSpc>
                <a:spcPct val="100000"/>
              </a:lnSpc>
              <a:spcBef>
                <a:spcPts val="0"/>
              </a:spcBef>
              <a:spcAft>
                <a:spcPts val="0"/>
              </a:spcAft>
              <a:buClrTx/>
              <a:buSzTx/>
              <a:buFontTx/>
              <a:buNone/>
              <a:tabLst/>
              <a:defRPr/>
            </a:pPr>
            <a:r>
              <a:rPr kumimoji="0" sz="3200" b="1" i="1" u="none" strike="noStrike" kern="1200" cap="none" spc="0" normalizeH="0" baseline="0" noProof="0" dirty="0">
                <a:ln>
                  <a:noFill/>
                </a:ln>
                <a:solidFill>
                  <a:prstClr val="black"/>
                </a:solidFill>
                <a:effectLst/>
                <a:uLnTx/>
                <a:uFillTx/>
                <a:latin typeface="Nimbus Mono L"/>
                <a:ea typeface="+mn-ea"/>
                <a:cs typeface="Nimbus Mono L"/>
              </a:rPr>
              <a:t>Gideon v. Wain-right </a:t>
            </a:r>
            <a:r>
              <a:rPr kumimoji="0" sz="3200" b="1" i="0" u="none" strike="noStrike" kern="1200" cap="none" spc="0" normalizeH="0" baseline="0" noProof="0" dirty="0">
                <a:ln>
                  <a:noFill/>
                </a:ln>
                <a:solidFill>
                  <a:prstClr val="black"/>
                </a:solidFill>
                <a:effectLst/>
                <a:uLnTx/>
                <a:uFillTx/>
                <a:latin typeface="DejaVu Sans"/>
                <a:ea typeface="+mn-ea"/>
                <a:cs typeface="DejaVu Sans"/>
              </a:rPr>
              <a:t>to an attorney</a:t>
            </a:r>
            <a:endParaRPr kumimoji="0" sz="32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p:nvPr/>
        </p:nvSpPr>
        <p:spPr>
          <a:xfrm>
            <a:off x="5012959" y="3128565"/>
            <a:ext cx="2840181" cy="280422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7889492" y="3691204"/>
            <a:ext cx="3692907" cy="149015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1" u="none" strike="noStrike" kern="1200" cap="none" spc="0" normalizeH="0" baseline="0" noProof="0" dirty="0">
                <a:ln>
                  <a:noFill/>
                </a:ln>
                <a:solidFill>
                  <a:srgbClr val="2C353B"/>
                </a:solidFill>
                <a:effectLst/>
                <a:uLnTx/>
                <a:uFillTx/>
                <a:latin typeface="Nimbus Mono L"/>
                <a:ea typeface="+mn-ea"/>
                <a:cs typeface="Nimbus Mono L"/>
              </a:rPr>
              <a:t>"And I would have  gotten away with  it too, if it weren't  for you meddling  kids!"</a:t>
            </a:r>
            <a:endParaRPr kumimoji="0" sz="2400" b="0" i="0" u="none" strike="noStrike" kern="1200" cap="none" spc="0" normalizeH="0" baseline="0" noProof="0" dirty="0">
              <a:ln>
                <a:noFill/>
              </a:ln>
              <a:solidFill>
                <a:prstClr val="black"/>
              </a:solidFill>
              <a:effectLst/>
              <a:uLnTx/>
              <a:uFillTx/>
              <a:latin typeface="Nimbus Mono L"/>
              <a:ea typeface="+mn-ea"/>
              <a:cs typeface="Nimbus Mono L"/>
            </a:endParaRPr>
          </a:p>
        </p:txBody>
      </p:sp>
      <p:sp>
        <p:nvSpPr>
          <p:cNvPr id="6" name="object 6"/>
          <p:cNvSpPr txBox="1"/>
          <p:nvPr/>
        </p:nvSpPr>
        <p:spPr>
          <a:xfrm>
            <a:off x="304800" y="3302877"/>
            <a:ext cx="5105400" cy="11208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Doesn’t this look like  the face of every  single villain in a  Scooby Doo episode?</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43320" y="407230"/>
            <a:ext cx="5289926" cy="479145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14400" y="-147"/>
            <a:ext cx="10576813" cy="443711"/>
          </a:xfrm>
          <a:prstGeom prst="rect">
            <a:avLst/>
          </a:prstGeom>
        </p:spPr>
        <p:txBody>
          <a:bodyPr vert="horz" wrap="square" lIns="0" tIns="12700" rIns="0" bIns="0" rtlCol="0">
            <a:spAutoFit/>
          </a:bodyPr>
          <a:lstStyle/>
          <a:p>
            <a:pPr marL="12700" algn="ctr">
              <a:lnSpc>
                <a:spcPct val="100000"/>
              </a:lnSpc>
              <a:spcBef>
                <a:spcPts val="100"/>
              </a:spcBef>
            </a:pPr>
            <a:r>
              <a:rPr sz="2800" dirty="0"/>
              <a:t>SIXTH AMENDMENT RIGHTS – “FAIR TRIAL”</a:t>
            </a:r>
          </a:p>
        </p:txBody>
      </p:sp>
      <p:sp>
        <p:nvSpPr>
          <p:cNvPr id="4" name="object 4"/>
          <p:cNvSpPr txBox="1"/>
          <p:nvPr/>
        </p:nvSpPr>
        <p:spPr>
          <a:xfrm>
            <a:off x="11293093" y="6303390"/>
            <a:ext cx="198120" cy="205184"/>
          </a:xfrm>
          <a:prstGeom prst="rect">
            <a:avLst/>
          </a:prstGeom>
        </p:spPr>
        <p:txBody>
          <a:bodyPr vert="horz" wrap="square" lIns="0" tIns="0" rIns="0" bIns="0" rtlCol="0">
            <a:spAutoFit/>
          </a:bodyPr>
          <a:lstStyle/>
          <a:p>
            <a:pPr marL="0" marR="0" lvl="0" indent="0" algn="l" defTabSz="914400" rtl="0" eaLnBrk="1" fontAlgn="auto" latinLnBrk="0" hangingPunct="1">
              <a:lnSpc>
                <a:spcPts val="155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DejaVu Sans"/>
                <a:ea typeface="+mn-ea"/>
                <a:cs typeface="DejaVu Sans"/>
              </a:rPr>
              <a:t>18</a:t>
            </a:r>
            <a:endParaRPr kumimoji="0" sz="1400" b="0" i="0" u="none" strike="noStrike" kern="1200" cap="none" spc="0" normalizeH="0" baseline="0" noProof="0">
              <a:ln>
                <a:noFill/>
              </a:ln>
              <a:solidFill>
                <a:prstClr val="black"/>
              </a:solidFill>
              <a:effectLst/>
              <a:uLnTx/>
              <a:uFillTx/>
              <a:latin typeface="DejaVu Sans"/>
              <a:ea typeface="+mn-ea"/>
              <a:cs typeface="DejaVu Sans"/>
            </a:endParaRPr>
          </a:p>
        </p:txBody>
      </p:sp>
      <p:sp>
        <p:nvSpPr>
          <p:cNvPr id="5" name="object 5"/>
          <p:cNvSpPr txBox="1"/>
          <p:nvPr/>
        </p:nvSpPr>
        <p:spPr>
          <a:xfrm>
            <a:off x="188495" y="474499"/>
            <a:ext cx="3731260" cy="113364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An impartial jury consists of</a:t>
            </a:r>
            <a:r>
              <a:rPr kumimoji="0" lang="en-US" sz="1800" b="1" i="0" u="none" strike="noStrike" kern="1200" cap="none" spc="0" normalizeH="0" baseline="0" noProof="0" dirty="0">
                <a:ln>
                  <a:noFill/>
                </a:ln>
                <a:solidFill>
                  <a:prstClr val="black"/>
                </a:solidFill>
                <a:effectLst/>
                <a:uLnTx/>
                <a:uFillTx/>
                <a:latin typeface="DejaVu Sans"/>
                <a:ea typeface="+mn-ea"/>
                <a:cs typeface="DejaVu Sans"/>
              </a:rPr>
              <a:t> persons who represent a fair  cross-section of the community</a:t>
            </a:r>
            <a:endParaRPr kumimoji="0" lang="en-US" sz="1800" b="0" i="0" u="none" strike="noStrike" kern="1200" cap="none" spc="0" normalizeH="0" baseline="0" noProof="0" dirty="0">
              <a:ln>
                <a:noFill/>
              </a:ln>
              <a:solidFill>
                <a:prstClr val="black"/>
              </a:solidFill>
              <a:effectLst/>
              <a:uLnTx/>
              <a:uFillTx/>
              <a:latin typeface="DejaVu Sans"/>
              <a:ea typeface="+mn-ea"/>
              <a:cs typeface="DejaVu Sans"/>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object 7"/>
          <p:cNvSpPr txBox="1"/>
          <p:nvPr/>
        </p:nvSpPr>
        <p:spPr>
          <a:xfrm>
            <a:off x="151118" y="3062977"/>
            <a:ext cx="2758694" cy="139781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Government is obligated  to give the defendant a  public trial which means  that ordinary people can  watch the case</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8" name="object 8"/>
          <p:cNvSpPr txBox="1"/>
          <p:nvPr/>
        </p:nvSpPr>
        <p:spPr>
          <a:xfrm>
            <a:off x="8682990" y="1125473"/>
            <a:ext cx="2752090" cy="11208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Defendant has the  constitutional right to obtain  witnesses in his/her favor</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9" name="object 9"/>
          <p:cNvSpPr txBox="1"/>
          <p:nvPr/>
        </p:nvSpPr>
        <p:spPr>
          <a:xfrm>
            <a:off x="8933246" y="3579755"/>
            <a:ext cx="2733675" cy="112268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Right to adequate legal  counsel (right to an  attorney) will be provided to  you</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10" name="object 10"/>
          <p:cNvSpPr/>
          <p:nvPr/>
        </p:nvSpPr>
        <p:spPr>
          <a:xfrm>
            <a:off x="2868361" y="1028141"/>
            <a:ext cx="6064885" cy="3183890"/>
          </a:xfrm>
          <a:custGeom>
            <a:avLst/>
            <a:gdLst/>
            <a:ahLst/>
            <a:cxnLst/>
            <a:rect l="l" t="t" r="r" b="b"/>
            <a:pathLst>
              <a:path w="6064884" h="3183890">
                <a:moveTo>
                  <a:pt x="1411668" y="1391894"/>
                </a:moveTo>
                <a:lnTo>
                  <a:pt x="1408709" y="1377302"/>
                </a:lnTo>
                <a:lnTo>
                  <a:pt x="1400048" y="1364488"/>
                </a:lnTo>
                <a:lnTo>
                  <a:pt x="1387144" y="1356029"/>
                </a:lnTo>
                <a:lnTo>
                  <a:pt x="1372514" y="1353299"/>
                </a:lnTo>
                <a:lnTo>
                  <a:pt x="1357934" y="1356258"/>
                </a:lnTo>
                <a:lnTo>
                  <a:pt x="1356093" y="1357503"/>
                </a:lnTo>
                <a:lnTo>
                  <a:pt x="222250" y="239903"/>
                </a:lnTo>
                <a:lnTo>
                  <a:pt x="203962" y="258445"/>
                </a:lnTo>
                <a:lnTo>
                  <a:pt x="1337894" y="1375994"/>
                </a:lnTo>
                <a:lnTo>
                  <a:pt x="1336700" y="1377823"/>
                </a:lnTo>
                <a:lnTo>
                  <a:pt x="1345565" y="1419860"/>
                </a:lnTo>
                <a:lnTo>
                  <a:pt x="1373085" y="1431061"/>
                </a:lnTo>
                <a:lnTo>
                  <a:pt x="1387665" y="1428102"/>
                </a:lnTo>
                <a:lnTo>
                  <a:pt x="1400429" y="1419479"/>
                </a:lnTo>
                <a:lnTo>
                  <a:pt x="1408899" y="1406537"/>
                </a:lnTo>
                <a:lnTo>
                  <a:pt x="1409865" y="1401445"/>
                </a:lnTo>
                <a:lnTo>
                  <a:pt x="1411668" y="1391894"/>
                </a:lnTo>
                <a:close/>
              </a:path>
              <a:path w="6064884" h="3183890">
                <a:moveTo>
                  <a:pt x="3164205" y="3148584"/>
                </a:moveTo>
                <a:lnTo>
                  <a:pt x="3162604" y="3133242"/>
                </a:lnTo>
                <a:lnTo>
                  <a:pt x="3155505" y="3120123"/>
                </a:lnTo>
                <a:lnTo>
                  <a:pt x="3144012" y="3110598"/>
                </a:lnTo>
                <a:lnTo>
                  <a:pt x="3129280" y="3106039"/>
                </a:lnTo>
                <a:lnTo>
                  <a:pt x="3113925" y="3107639"/>
                </a:lnTo>
                <a:lnTo>
                  <a:pt x="3100806" y="3114738"/>
                </a:lnTo>
                <a:lnTo>
                  <a:pt x="3091281" y="3126232"/>
                </a:lnTo>
                <a:lnTo>
                  <a:pt x="3090646" y="3128302"/>
                </a:lnTo>
                <a:lnTo>
                  <a:pt x="2540" y="2827020"/>
                </a:lnTo>
                <a:lnTo>
                  <a:pt x="0" y="2852928"/>
                </a:lnTo>
                <a:lnTo>
                  <a:pt x="3088106" y="3154210"/>
                </a:lnTo>
                <a:lnTo>
                  <a:pt x="3088322" y="3156318"/>
                </a:lnTo>
                <a:lnTo>
                  <a:pt x="3095434" y="3169437"/>
                </a:lnTo>
                <a:lnTo>
                  <a:pt x="3106915" y="3178962"/>
                </a:lnTo>
                <a:lnTo>
                  <a:pt x="3121660" y="3183509"/>
                </a:lnTo>
                <a:lnTo>
                  <a:pt x="3137001" y="3181921"/>
                </a:lnTo>
                <a:lnTo>
                  <a:pt x="3150120" y="3174809"/>
                </a:lnTo>
                <a:lnTo>
                  <a:pt x="3159645" y="3163328"/>
                </a:lnTo>
                <a:lnTo>
                  <a:pt x="3161373" y="3157728"/>
                </a:lnTo>
                <a:lnTo>
                  <a:pt x="3164205" y="3148584"/>
                </a:lnTo>
                <a:close/>
              </a:path>
              <a:path w="6064884" h="3183890">
                <a:moveTo>
                  <a:pt x="5785612" y="128270"/>
                </a:moveTo>
                <a:lnTo>
                  <a:pt x="3543262" y="27533"/>
                </a:lnTo>
                <a:lnTo>
                  <a:pt x="3543008" y="25908"/>
                </a:lnTo>
                <a:lnTo>
                  <a:pt x="3542919" y="25387"/>
                </a:lnTo>
                <a:lnTo>
                  <a:pt x="3535172" y="12661"/>
                </a:lnTo>
                <a:lnTo>
                  <a:pt x="3523221" y="3771"/>
                </a:lnTo>
                <a:lnTo>
                  <a:pt x="3508248" y="0"/>
                </a:lnTo>
                <a:lnTo>
                  <a:pt x="3492982" y="2413"/>
                </a:lnTo>
                <a:lnTo>
                  <a:pt x="3480257" y="10160"/>
                </a:lnTo>
                <a:lnTo>
                  <a:pt x="3471367" y="22110"/>
                </a:lnTo>
                <a:lnTo>
                  <a:pt x="3467608" y="37084"/>
                </a:lnTo>
                <a:lnTo>
                  <a:pt x="3470008" y="52349"/>
                </a:lnTo>
                <a:lnTo>
                  <a:pt x="3477768" y="65074"/>
                </a:lnTo>
                <a:lnTo>
                  <a:pt x="3489706" y="73964"/>
                </a:lnTo>
                <a:lnTo>
                  <a:pt x="3504692" y="77724"/>
                </a:lnTo>
                <a:lnTo>
                  <a:pt x="3519944" y="75323"/>
                </a:lnTo>
                <a:lnTo>
                  <a:pt x="3532670" y="67564"/>
                </a:lnTo>
                <a:lnTo>
                  <a:pt x="3541560" y="55626"/>
                </a:lnTo>
                <a:lnTo>
                  <a:pt x="3542106" y="53454"/>
                </a:lnTo>
                <a:lnTo>
                  <a:pt x="5784469" y="154178"/>
                </a:lnTo>
                <a:lnTo>
                  <a:pt x="5785612" y="128270"/>
                </a:lnTo>
                <a:close/>
              </a:path>
              <a:path w="6064884" h="3183890">
                <a:moveTo>
                  <a:pt x="6064758" y="2712212"/>
                </a:moveTo>
                <a:lnTo>
                  <a:pt x="3735247" y="1594307"/>
                </a:lnTo>
                <a:lnTo>
                  <a:pt x="3735806" y="1592122"/>
                </a:lnTo>
                <a:lnTo>
                  <a:pt x="3733812" y="1578610"/>
                </a:lnTo>
                <a:lnTo>
                  <a:pt x="3733635" y="1577390"/>
                </a:lnTo>
                <a:lnTo>
                  <a:pt x="3726091" y="1564538"/>
                </a:lnTo>
                <a:lnTo>
                  <a:pt x="3713734" y="1555242"/>
                </a:lnTo>
                <a:lnTo>
                  <a:pt x="3698786" y="1551457"/>
                </a:lnTo>
                <a:lnTo>
                  <a:pt x="3684054" y="1553629"/>
                </a:lnTo>
                <a:lnTo>
                  <a:pt x="3671201" y="1561172"/>
                </a:lnTo>
                <a:lnTo>
                  <a:pt x="3661918" y="1573530"/>
                </a:lnTo>
                <a:lnTo>
                  <a:pt x="3658120" y="1588477"/>
                </a:lnTo>
                <a:lnTo>
                  <a:pt x="3660292" y="1603209"/>
                </a:lnTo>
                <a:lnTo>
                  <a:pt x="3667836" y="1616062"/>
                </a:lnTo>
                <a:lnTo>
                  <a:pt x="3680206" y="1625346"/>
                </a:lnTo>
                <a:lnTo>
                  <a:pt x="3695141" y="1629143"/>
                </a:lnTo>
                <a:lnTo>
                  <a:pt x="3709873" y="1626971"/>
                </a:lnTo>
                <a:lnTo>
                  <a:pt x="3722725" y="1619427"/>
                </a:lnTo>
                <a:lnTo>
                  <a:pt x="3724046" y="1617662"/>
                </a:lnTo>
                <a:lnTo>
                  <a:pt x="6053582" y="2735580"/>
                </a:lnTo>
                <a:lnTo>
                  <a:pt x="6064758" y="271221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52400" y="5689090"/>
            <a:ext cx="11811000" cy="1076325"/>
          </a:xfrm>
          <a:custGeom>
            <a:avLst/>
            <a:gdLst/>
            <a:ahLst/>
            <a:cxnLst/>
            <a:rect l="l" t="t" r="r" b="b"/>
            <a:pathLst>
              <a:path w="11811000" h="1076325">
                <a:moveTo>
                  <a:pt x="11811000" y="0"/>
                </a:moveTo>
                <a:lnTo>
                  <a:pt x="0" y="0"/>
                </a:lnTo>
                <a:lnTo>
                  <a:pt x="0" y="1075944"/>
                </a:lnTo>
                <a:lnTo>
                  <a:pt x="11811000" y="1075944"/>
                </a:lnTo>
                <a:lnTo>
                  <a:pt x="118110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0" y="4976795"/>
            <a:ext cx="12296305" cy="1858842"/>
          </a:xfrm>
          <a:prstGeom prst="rect">
            <a:avLst/>
          </a:prstGeom>
        </p:spPr>
        <p:txBody>
          <a:bodyPr vert="horz" wrap="square" lIns="0" tIns="12065" rIns="0" bIns="0" rtlCol="0">
            <a:spAutoFit/>
          </a:bodyPr>
          <a:lstStyle/>
          <a:p>
            <a:pPr marL="12700" marR="221615"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The defendant is guaranteed a “speedy” trial which means the trial for the alleged crimes will take place within a reasonable time after  being arrested. Although most states have laws that set forth the time in which a trial must take place after charges are filed, often the</a:t>
            </a:r>
            <a:r>
              <a:rPr kumimoji="0" lang="en-US" sz="2000" b="1" i="0" u="none" strike="noStrike" kern="1200" cap="none" spc="0" normalizeH="0" baseline="0" noProof="0" dirty="0">
                <a:ln>
                  <a:noFill/>
                </a:ln>
                <a:solidFill>
                  <a:prstClr val="black"/>
                </a:solidFill>
                <a:effectLst/>
                <a:uLnTx/>
                <a:uFillTx/>
                <a:latin typeface="DejaVu Sans"/>
                <a:ea typeface="+mn-ea"/>
                <a:cs typeface="DejaVu Sans"/>
              </a:rPr>
              <a:t> </a:t>
            </a:r>
            <a:r>
              <a:rPr kumimoji="0" sz="2000" b="1" i="0" u="none" strike="noStrike" kern="1200" cap="none" spc="0" normalizeH="0" baseline="0" noProof="0" dirty="0">
                <a:ln>
                  <a:noFill/>
                </a:ln>
                <a:solidFill>
                  <a:prstClr val="black"/>
                </a:solidFill>
                <a:effectLst/>
                <a:uLnTx/>
                <a:uFillTx/>
                <a:latin typeface="DejaVu Sans"/>
                <a:ea typeface="+mn-ea"/>
                <a:cs typeface="DejaVu Sans"/>
              </a:rPr>
              <a:t>issue of whether or not a trial is in fact “speedy” enough under the Sixth Amendment comes down to the circumstances of the case itself,  and the reasons for any delays.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896" y="0"/>
            <a:ext cx="12192000" cy="997709"/>
          </a:xfrm>
          <a:prstGeom prst="rect">
            <a:avLst/>
          </a:prstGeom>
        </p:spPr>
        <p:txBody>
          <a:bodyPr vert="horz" wrap="square" lIns="0" tIns="12700" rIns="0" bIns="0" rtlCol="0">
            <a:spAutoFit/>
          </a:bodyPr>
          <a:lstStyle/>
          <a:p>
            <a:pPr marL="12700" algn="ctr">
              <a:lnSpc>
                <a:spcPct val="100000"/>
              </a:lnSpc>
              <a:spcBef>
                <a:spcPts val="100"/>
              </a:spcBef>
            </a:pPr>
            <a:r>
              <a:rPr sz="3200" b="1" dirty="0">
                <a:latin typeface="+mn-lt"/>
              </a:rPr>
              <a:t>SELECTIVE INCORPORATION OF THE BILL OF RIGHTS</a:t>
            </a:r>
            <a:r>
              <a:rPr lang="en-US" sz="3200" b="1" dirty="0">
                <a:latin typeface="+mn-lt"/>
              </a:rPr>
              <a:t> and the 14</a:t>
            </a:r>
            <a:r>
              <a:rPr lang="en-US" sz="3200" b="1" baseline="30000" dirty="0">
                <a:latin typeface="+mn-lt"/>
              </a:rPr>
              <a:t>th</a:t>
            </a:r>
            <a:r>
              <a:rPr lang="en-US" sz="3200" b="1" dirty="0">
                <a:latin typeface="+mn-lt"/>
              </a:rPr>
              <a:t> Amendment</a:t>
            </a:r>
            <a:endParaRPr sz="3200" b="1" dirty="0">
              <a:latin typeface="+mn-lt"/>
            </a:endParaRPr>
          </a:p>
        </p:txBody>
      </p:sp>
      <p:sp>
        <p:nvSpPr>
          <p:cNvPr id="9" name="object 9"/>
          <p:cNvSpPr/>
          <p:nvPr/>
        </p:nvSpPr>
        <p:spPr>
          <a:xfrm>
            <a:off x="5147320" y="2264060"/>
            <a:ext cx="5420868" cy="3063240"/>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10169026" y="2372340"/>
            <a:ext cx="219710" cy="391795"/>
          </a:xfrm>
          <a:prstGeom prst="rect">
            <a:avLst/>
          </a:prstGeom>
        </p:spPr>
        <p:txBody>
          <a:bodyPr vert="horz" wrap="square" lIns="0" tIns="12700" rIns="0" bIns="0" rtlCol="0">
            <a:spAutoFit/>
          </a:bodyPr>
          <a:lstStyle/>
          <a:p>
            <a:pPr marL="12700">
              <a:lnSpc>
                <a:spcPct val="100000"/>
              </a:lnSpc>
              <a:spcBef>
                <a:spcPts val="100"/>
              </a:spcBef>
            </a:pPr>
            <a:r>
              <a:rPr sz="2400" b="1" spc="-145" dirty="0">
                <a:latin typeface="DejaVu Sans"/>
                <a:cs typeface="DejaVu Sans"/>
              </a:rPr>
              <a:t>2</a:t>
            </a:r>
            <a:endParaRPr sz="2400">
              <a:latin typeface="DejaVu Sans"/>
              <a:cs typeface="DejaVu Sans"/>
            </a:endParaRPr>
          </a:p>
        </p:txBody>
      </p:sp>
      <p:pic>
        <p:nvPicPr>
          <p:cNvPr id="12" name="Picture 11"/>
          <p:cNvPicPr>
            <a:picLocks noChangeAspect="1"/>
          </p:cNvPicPr>
          <p:nvPr/>
        </p:nvPicPr>
        <p:blipFill>
          <a:blip r:embed="rId3"/>
          <a:stretch>
            <a:fillRect/>
          </a:stretch>
        </p:blipFill>
        <p:spPr>
          <a:xfrm>
            <a:off x="-9896" y="1061486"/>
            <a:ext cx="12094474" cy="4735027"/>
          </a:xfrm>
          <a:prstGeom prst="rect">
            <a:avLst/>
          </a:prstGeom>
        </p:spPr>
      </p:pic>
      <p:cxnSp>
        <p:nvCxnSpPr>
          <p:cNvPr id="14" name="Straight Connector 13">
            <a:extLst>
              <a:ext uri="{FF2B5EF4-FFF2-40B4-BE49-F238E27FC236}">
                <a16:creationId xmlns:a16="http://schemas.microsoft.com/office/drawing/2014/main" id="{674B473B-AB23-4CE3-9202-053B943043E1}"/>
              </a:ext>
            </a:extLst>
          </p:cNvPr>
          <p:cNvCxnSpPr>
            <a:cxnSpLocks/>
          </p:cNvCxnSpPr>
          <p:nvPr/>
        </p:nvCxnSpPr>
        <p:spPr>
          <a:xfrm>
            <a:off x="2199904" y="2590800"/>
            <a:ext cx="294741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B86661-04F3-469B-B83D-375ECA7CA61A}"/>
              </a:ext>
            </a:extLst>
          </p:cNvPr>
          <p:cNvCxnSpPr>
            <a:cxnSpLocks/>
          </p:cNvCxnSpPr>
          <p:nvPr/>
        </p:nvCxnSpPr>
        <p:spPr>
          <a:xfrm>
            <a:off x="4267200" y="3048000"/>
            <a:ext cx="44196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AD00B6-C674-437F-8CAA-AB81B62BD450}"/>
              </a:ext>
            </a:extLst>
          </p:cNvPr>
          <p:cNvCxnSpPr>
            <a:cxnSpLocks/>
          </p:cNvCxnSpPr>
          <p:nvPr/>
        </p:nvCxnSpPr>
        <p:spPr>
          <a:xfrm>
            <a:off x="3733800" y="3505200"/>
            <a:ext cx="141352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438F57-F411-4CE2-9C7E-EF3C8BD38E12}"/>
              </a:ext>
            </a:extLst>
          </p:cNvPr>
          <p:cNvCxnSpPr>
            <a:cxnSpLocks/>
          </p:cNvCxnSpPr>
          <p:nvPr/>
        </p:nvCxnSpPr>
        <p:spPr>
          <a:xfrm>
            <a:off x="1143000" y="3962400"/>
            <a:ext cx="5715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DBA642-CCE8-4A09-89FB-967B06AF9E61}"/>
              </a:ext>
            </a:extLst>
          </p:cNvPr>
          <p:cNvCxnSpPr>
            <a:cxnSpLocks/>
          </p:cNvCxnSpPr>
          <p:nvPr/>
        </p:nvCxnSpPr>
        <p:spPr>
          <a:xfrm>
            <a:off x="3733800" y="4495800"/>
            <a:ext cx="20574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F49B31-4CF9-48BA-A471-B4E6E2FA87F6}"/>
              </a:ext>
            </a:extLst>
          </p:cNvPr>
          <p:cNvCxnSpPr>
            <a:cxnSpLocks/>
          </p:cNvCxnSpPr>
          <p:nvPr/>
        </p:nvCxnSpPr>
        <p:spPr>
          <a:xfrm>
            <a:off x="3238500" y="4953000"/>
            <a:ext cx="3009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4F3637-E506-422F-B99F-F20E04AAA606}"/>
              </a:ext>
            </a:extLst>
          </p:cNvPr>
          <p:cNvCxnSpPr>
            <a:cxnSpLocks/>
          </p:cNvCxnSpPr>
          <p:nvPr/>
        </p:nvCxnSpPr>
        <p:spPr>
          <a:xfrm>
            <a:off x="3352800" y="5410200"/>
            <a:ext cx="4572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7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0095" y="26289"/>
            <a:ext cx="9960863" cy="443711"/>
          </a:xfrm>
          <a:prstGeom prst="rect">
            <a:avLst/>
          </a:prstGeom>
        </p:spPr>
        <p:txBody>
          <a:bodyPr vert="horz" wrap="square" lIns="0" tIns="12700" rIns="0" bIns="0" rtlCol="0">
            <a:spAutoFit/>
          </a:bodyPr>
          <a:lstStyle/>
          <a:p>
            <a:pPr marL="12700" algn="ctr">
              <a:lnSpc>
                <a:spcPct val="100000"/>
              </a:lnSpc>
              <a:spcBef>
                <a:spcPts val="100"/>
              </a:spcBef>
            </a:pPr>
            <a:r>
              <a:rPr sz="2800" dirty="0"/>
              <a:t>Incorporation Example - </a:t>
            </a:r>
            <a:r>
              <a:rPr sz="2800" i="1" dirty="0">
                <a:latin typeface="Nimbus Mono L"/>
                <a:cs typeface="Nimbus Mono L"/>
              </a:rPr>
              <a:t>Gideon v. Wainwright</a:t>
            </a:r>
            <a:endParaRPr sz="2800" dirty="0">
              <a:latin typeface="Nimbus Mono L"/>
              <a:cs typeface="Nimbus Mono L"/>
            </a:endParaRPr>
          </a:p>
        </p:txBody>
      </p:sp>
      <p:sp>
        <p:nvSpPr>
          <p:cNvPr id="3" name="object 3"/>
          <p:cNvSpPr txBox="1"/>
          <p:nvPr/>
        </p:nvSpPr>
        <p:spPr>
          <a:xfrm>
            <a:off x="2933571" y="532345"/>
            <a:ext cx="9145284" cy="6060633"/>
          </a:xfrm>
          <a:prstGeom prst="rect">
            <a:avLst/>
          </a:prstGeom>
        </p:spPr>
        <p:txBody>
          <a:bodyPr vert="horz" wrap="square" lIns="0" tIns="12700" rIns="0" bIns="0" rtlCol="0">
            <a:spAutoFit/>
          </a:bodyPr>
          <a:lstStyle/>
          <a:p>
            <a:pPr marL="248285" marR="0" lvl="0" indent="-172720" algn="l" defTabSz="914400" rtl="0" eaLnBrk="1" fontAlgn="auto" latinLnBrk="0" hangingPunct="1">
              <a:lnSpc>
                <a:spcPts val="2740"/>
              </a:lnSpc>
              <a:spcBef>
                <a:spcPts val="100"/>
              </a:spcBef>
              <a:spcAft>
                <a:spcPts val="0"/>
              </a:spcAft>
              <a:buClrTx/>
              <a:buSzPct val="116666"/>
              <a:buFont typeface="DejaVu Sans"/>
              <a:buChar char="•"/>
              <a:tabLst>
                <a:tab pos="24892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Gideon was not allowed an attorney after being arrested for a</a:t>
            </a:r>
            <a:r>
              <a:rPr kumimoji="0" lang="en-US" sz="2400" b="1" i="0" u="none" strike="noStrike" kern="1200" cap="none" spc="0" normalizeH="0" baseline="0" noProof="0" dirty="0">
                <a:ln>
                  <a:noFill/>
                </a:ln>
                <a:solidFill>
                  <a:prstClr val="black"/>
                </a:solidFill>
                <a:effectLst/>
                <a:uLnTx/>
                <a:uFillTx/>
                <a:latin typeface="DejaVu Sans"/>
                <a:ea typeface="+mn-ea"/>
                <a:cs typeface="DejaVu Sans"/>
              </a:rPr>
              <a:t> </a:t>
            </a:r>
            <a:r>
              <a:rPr kumimoji="0" sz="2400" b="1" i="0" u="none" strike="noStrike" kern="1200" cap="none" spc="0" normalizeH="0" baseline="0" noProof="0" dirty="0">
                <a:ln>
                  <a:noFill/>
                </a:ln>
                <a:solidFill>
                  <a:prstClr val="black"/>
                </a:solidFill>
                <a:effectLst/>
                <a:uLnTx/>
                <a:uFillTx/>
                <a:latin typeface="DejaVu Sans"/>
                <a:ea typeface="+mn-ea"/>
                <a:cs typeface="DejaVu Sans"/>
              </a:rPr>
              <a:t>felony</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900" b="0" i="0" u="none" strike="noStrike" kern="1200" cap="none" spc="0" normalizeH="0" baseline="0" noProof="0" dirty="0">
              <a:ln>
                <a:noFill/>
              </a:ln>
              <a:solidFill>
                <a:prstClr val="black"/>
              </a:solidFill>
              <a:effectLst/>
              <a:uLnTx/>
              <a:uFillTx/>
              <a:latin typeface="DejaVu Sans"/>
              <a:ea typeface="+mn-ea"/>
              <a:cs typeface="DejaVu Sans"/>
            </a:endParaRPr>
          </a:p>
          <a:p>
            <a:pPr marL="248285" marR="279400" lvl="0" indent="-172720" algn="l" defTabSz="914400" rtl="0" eaLnBrk="1" fontAlgn="auto" latinLnBrk="0" hangingPunct="1">
              <a:lnSpc>
                <a:spcPct val="90000"/>
              </a:lnSpc>
              <a:spcBef>
                <a:spcPts val="0"/>
              </a:spcBef>
              <a:spcAft>
                <a:spcPts val="0"/>
              </a:spcAft>
              <a:buClrTx/>
              <a:buSzPct val="116666"/>
              <a:buFont typeface="DejaVu Sans"/>
              <a:buChar char="•"/>
              <a:tabLst>
                <a:tab pos="24892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A Florida </a:t>
            </a:r>
            <a:r>
              <a:rPr kumimoji="0" sz="2400" b="1" i="0" u="none" strike="noStrike" kern="1200" cap="none" spc="0" normalizeH="0" baseline="0" noProof="0" dirty="0">
                <a:ln>
                  <a:noFill/>
                </a:ln>
                <a:solidFill>
                  <a:srgbClr val="CC3300"/>
                </a:solidFill>
                <a:effectLst/>
                <a:uLnTx/>
                <a:uFillTx/>
                <a:latin typeface="DejaVu Sans"/>
                <a:ea typeface="+mn-ea"/>
                <a:cs typeface="DejaVu Sans"/>
              </a:rPr>
              <a:t>STATE </a:t>
            </a:r>
            <a:r>
              <a:rPr kumimoji="0" sz="2400" b="1" i="0" u="none" strike="noStrike" kern="1200" cap="none" spc="0" normalizeH="0" baseline="0" noProof="0" dirty="0">
                <a:ln>
                  <a:noFill/>
                </a:ln>
                <a:solidFill>
                  <a:prstClr val="black"/>
                </a:solidFill>
                <a:effectLst/>
                <a:uLnTx/>
                <a:uFillTx/>
                <a:latin typeface="DejaVu Sans"/>
                <a:ea typeface="+mn-ea"/>
                <a:cs typeface="DejaVu Sans"/>
              </a:rPr>
              <a:t>judge told Gideon that the 6</a:t>
            </a:r>
            <a:r>
              <a:rPr kumimoji="0" sz="2400" b="1" i="0" u="none" strike="noStrike" kern="1200" cap="none" spc="0" normalizeH="0" baseline="24305" noProof="0" dirty="0">
                <a:ln>
                  <a:noFill/>
                </a:ln>
                <a:solidFill>
                  <a:prstClr val="black"/>
                </a:solidFill>
                <a:effectLst/>
                <a:uLnTx/>
                <a:uFillTx/>
                <a:latin typeface="DejaVu Sans"/>
                <a:ea typeface="+mn-ea"/>
                <a:cs typeface="DejaVu Sans"/>
              </a:rPr>
              <a:t>th </a:t>
            </a:r>
            <a:r>
              <a:rPr kumimoji="0" sz="2400" b="1" i="0" u="none" strike="noStrike" kern="1200" cap="none" spc="0" normalizeH="0" baseline="0" noProof="0" dirty="0">
                <a:ln>
                  <a:noFill/>
                </a:ln>
                <a:solidFill>
                  <a:prstClr val="black"/>
                </a:solidFill>
                <a:effectLst/>
                <a:uLnTx/>
                <a:uFillTx/>
                <a:latin typeface="DejaVu Sans"/>
                <a:ea typeface="+mn-ea"/>
                <a:cs typeface="DejaVu Sans"/>
              </a:rPr>
              <a:t>Amendment didn’t  apply to him because he wasn’t being charged with a </a:t>
            </a:r>
            <a:r>
              <a:rPr kumimoji="0" sz="2400" b="1" i="0" u="none" strike="noStrike" kern="1200" cap="none" spc="0" normalizeH="0" baseline="0" noProof="0" dirty="0">
                <a:ln>
                  <a:noFill/>
                </a:ln>
                <a:solidFill>
                  <a:srgbClr val="CC3300"/>
                </a:solidFill>
                <a:effectLst/>
                <a:uLnTx/>
                <a:uFillTx/>
                <a:latin typeface="DejaVu Sans"/>
                <a:ea typeface="+mn-ea"/>
                <a:cs typeface="DejaVu Sans"/>
              </a:rPr>
              <a:t>FEDERAL </a:t>
            </a:r>
            <a:r>
              <a:rPr kumimoji="0" sz="2400" b="1" i="0" u="none" strike="noStrike" kern="1200" cap="none" spc="0" normalizeH="0" baseline="0" noProof="0" dirty="0">
                <a:ln>
                  <a:noFill/>
                </a:ln>
                <a:solidFill>
                  <a:prstClr val="black"/>
                </a:solidFill>
                <a:effectLst/>
                <a:uLnTx/>
                <a:uFillTx/>
                <a:latin typeface="DejaVu Sans"/>
                <a:ea typeface="+mn-ea"/>
                <a:cs typeface="DejaVu Sans"/>
              </a:rPr>
              <a:t> crime – therefore the state didn’t have to honor the right to an  attorney.</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5"/>
              </a:spcBef>
              <a:spcAft>
                <a:spcPts val="0"/>
              </a:spcAft>
              <a:buClrTx/>
              <a:buSzTx/>
              <a:buFont typeface="DejaVu Sans"/>
              <a:buChar char="•"/>
              <a:tabLst/>
              <a:defRPr/>
            </a:pPr>
            <a:endParaRPr kumimoji="0" sz="2950" b="0" i="0" u="none" strike="noStrike" kern="1200" cap="none" spc="0" normalizeH="0" baseline="0" noProof="0" dirty="0">
              <a:ln>
                <a:noFill/>
              </a:ln>
              <a:solidFill>
                <a:prstClr val="black"/>
              </a:solidFill>
              <a:effectLst/>
              <a:uLnTx/>
              <a:uFillTx/>
              <a:latin typeface="DejaVu Sans"/>
              <a:ea typeface="+mn-ea"/>
              <a:cs typeface="DejaVu Sans"/>
            </a:endParaRPr>
          </a:p>
          <a:p>
            <a:pPr marL="248285" marR="55880" lvl="0" indent="-172720" algn="l" defTabSz="914400" rtl="0" eaLnBrk="1" fontAlgn="auto" latinLnBrk="0" hangingPunct="1">
              <a:lnSpc>
                <a:spcPts val="2590"/>
              </a:lnSpc>
              <a:spcBef>
                <a:spcPts val="0"/>
              </a:spcBef>
              <a:spcAft>
                <a:spcPts val="0"/>
              </a:spcAft>
              <a:buClrTx/>
              <a:buSzPct val="116666"/>
              <a:buFont typeface="DejaVu Sans"/>
              <a:buChar char="•"/>
              <a:tabLst>
                <a:tab pos="24892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From prison, Gideon petitioned the Supreme Court to use the </a:t>
            </a:r>
            <a:r>
              <a:rPr kumimoji="0" sz="2400" b="1" i="0" u="none" strike="noStrike" kern="1200" cap="none" spc="0" normalizeH="0" baseline="0" noProof="0" dirty="0">
                <a:ln>
                  <a:noFill/>
                </a:ln>
                <a:solidFill>
                  <a:srgbClr val="CC3300"/>
                </a:solidFill>
                <a:effectLst/>
                <a:uLnTx/>
                <a:uFillTx/>
                <a:latin typeface="DejaVu Sans"/>
                <a:ea typeface="+mn-ea"/>
                <a:cs typeface="DejaVu Sans"/>
              </a:rPr>
              <a:t>Due  Process Clause </a:t>
            </a:r>
            <a:r>
              <a:rPr kumimoji="0" sz="2400" b="1" i="0" u="none" strike="noStrike" kern="1200" cap="none" spc="0" normalizeH="0" baseline="0" noProof="0" dirty="0">
                <a:ln>
                  <a:noFill/>
                </a:ln>
                <a:solidFill>
                  <a:prstClr val="black"/>
                </a:solidFill>
                <a:effectLst/>
                <a:uLnTx/>
                <a:uFillTx/>
                <a:latin typeface="DejaVu Sans"/>
                <a:ea typeface="+mn-ea"/>
                <a:cs typeface="DejaVu Sans"/>
              </a:rPr>
              <a:t>to “soak up” the </a:t>
            </a:r>
            <a:r>
              <a:rPr kumimoji="0" sz="2400" b="1" i="0" u="none" strike="noStrike" kern="1200" cap="none" spc="0" normalizeH="0" baseline="0" noProof="0" dirty="0">
                <a:ln>
                  <a:noFill/>
                </a:ln>
                <a:solidFill>
                  <a:srgbClr val="CC3300"/>
                </a:solidFill>
                <a:effectLst/>
                <a:uLnTx/>
                <a:uFillTx/>
                <a:latin typeface="DejaVu Sans"/>
                <a:ea typeface="+mn-ea"/>
                <a:cs typeface="DejaVu Sans"/>
              </a:rPr>
              <a:t>6</a:t>
            </a:r>
            <a:r>
              <a:rPr kumimoji="0" sz="2400" b="1" i="0" u="none" strike="noStrike" kern="1200" cap="none" spc="0" normalizeH="0" baseline="24305" noProof="0" dirty="0">
                <a:ln>
                  <a:noFill/>
                </a:ln>
                <a:solidFill>
                  <a:srgbClr val="CC3300"/>
                </a:solidFill>
                <a:effectLst/>
                <a:uLnTx/>
                <a:uFillTx/>
                <a:latin typeface="DejaVu Sans"/>
                <a:ea typeface="+mn-ea"/>
                <a:cs typeface="DejaVu Sans"/>
              </a:rPr>
              <a:t>th </a:t>
            </a:r>
            <a:r>
              <a:rPr kumimoji="0" sz="2400" b="1" i="0" u="none" strike="noStrike" kern="1200" cap="none" spc="0" normalizeH="0" baseline="0" noProof="0" dirty="0">
                <a:ln>
                  <a:noFill/>
                </a:ln>
                <a:solidFill>
                  <a:srgbClr val="CC3300"/>
                </a:solidFill>
                <a:effectLst/>
                <a:uLnTx/>
                <a:uFillTx/>
                <a:latin typeface="DejaVu Sans"/>
                <a:ea typeface="+mn-ea"/>
                <a:cs typeface="DejaVu Sans"/>
              </a:rPr>
              <a:t>Amendment </a:t>
            </a:r>
            <a:r>
              <a:rPr kumimoji="0" sz="2400" b="1" i="0" u="none" strike="noStrike" kern="1200" cap="none" spc="0" normalizeH="0" baseline="0" noProof="0" dirty="0">
                <a:ln>
                  <a:noFill/>
                </a:ln>
                <a:solidFill>
                  <a:prstClr val="black"/>
                </a:solidFill>
                <a:effectLst/>
                <a:uLnTx/>
                <a:uFillTx/>
                <a:latin typeface="DejaVu Sans"/>
                <a:ea typeface="+mn-ea"/>
                <a:cs typeface="DejaVu Sans"/>
              </a:rPr>
              <a:t>and get a new trial</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248285" marR="0" lvl="0" indent="0" algn="l" defTabSz="914400" rtl="0" eaLnBrk="1" fontAlgn="auto" latinLnBrk="0" hangingPunct="1">
              <a:lnSpc>
                <a:spcPts val="2555"/>
              </a:lnSpc>
              <a:spcBef>
                <a:spcPts val="0"/>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 this time with an attorney</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900" b="0" i="0" u="none" strike="noStrike" kern="1200" cap="none" spc="0" normalizeH="0" baseline="0" noProof="0" dirty="0">
              <a:ln>
                <a:noFill/>
              </a:ln>
              <a:solidFill>
                <a:prstClr val="black"/>
              </a:solidFill>
              <a:effectLst/>
              <a:uLnTx/>
              <a:uFillTx/>
              <a:latin typeface="DejaVu Sans"/>
              <a:ea typeface="+mn-ea"/>
              <a:cs typeface="DejaVu Sans"/>
            </a:endParaRPr>
          </a:p>
          <a:p>
            <a:pPr marL="248285" marR="1483995" lvl="0" indent="-172720" algn="l" defTabSz="914400" rtl="0" eaLnBrk="1" fontAlgn="auto" latinLnBrk="0" hangingPunct="1">
              <a:lnSpc>
                <a:spcPts val="2590"/>
              </a:lnSpc>
              <a:spcBef>
                <a:spcPts val="0"/>
              </a:spcBef>
              <a:spcAft>
                <a:spcPts val="0"/>
              </a:spcAft>
              <a:buClrTx/>
              <a:buSzPct val="116666"/>
              <a:buFont typeface="DejaVu Sans"/>
              <a:buChar char="•"/>
              <a:tabLst>
                <a:tab pos="24892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He applied for a </a:t>
            </a:r>
            <a:r>
              <a:rPr kumimoji="0" sz="2400" b="1" i="0" u="none" strike="noStrike" kern="1200" cap="none" spc="0" normalizeH="0" baseline="0" noProof="0" dirty="0">
                <a:ln>
                  <a:noFill/>
                </a:ln>
                <a:solidFill>
                  <a:srgbClr val="CC3300"/>
                </a:solidFill>
                <a:effectLst/>
                <a:uLnTx/>
                <a:uFillTx/>
                <a:latin typeface="DejaVu Sans"/>
                <a:ea typeface="+mn-ea"/>
                <a:cs typeface="DejaVu Sans"/>
              </a:rPr>
              <a:t>writ of certiorari </a:t>
            </a:r>
            <a:r>
              <a:rPr kumimoji="0" sz="2400" b="1" i="0" u="none" strike="noStrike" kern="1200" cap="none" spc="0" normalizeH="0" baseline="0" noProof="0" dirty="0">
                <a:ln>
                  <a:noFill/>
                </a:ln>
                <a:solidFill>
                  <a:prstClr val="black"/>
                </a:solidFill>
                <a:effectLst/>
                <a:uLnTx/>
                <a:uFillTx/>
                <a:latin typeface="DejaVu Sans"/>
                <a:ea typeface="+mn-ea"/>
                <a:cs typeface="DejaVu Sans"/>
              </a:rPr>
              <a:t>(orders the case to go  immediately to the SCOTUS “to be made more certain”)</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p:nvPr/>
        </p:nvSpPr>
        <p:spPr>
          <a:xfrm>
            <a:off x="304800" y="533400"/>
            <a:ext cx="2391732" cy="24249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28600" y="3200400"/>
            <a:ext cx="2741916" cy="328373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412EE1-2F1D-46D6-A182-383500D0E286}"/>
              </a:ext>
            </a:extLst>
          </p:cNvPr>
          <p:cNvPicPr>
            <a:picLocks noChangeAspect="1"/>
          </p:cNvPicPr>
          <p:nvPr/>
        </p:nvPicPr>
        <p:blipFill>
          <a:blip r:embed="rId2"/>
          <a:stretch>
            <a:fillRect/>
          </a:stretch>
        </p:blipFill>
        <p:spPr>
          <a:xfrm>
            <a:off x="1219200" y="-76200"/>
            <a:ext cx="10155074" cy="12235624"/>
          </a:xfrm>
          <a:prstGeom prst="rect">
            <a:avLst/>
          </a:prstGeom>
        </p:spPr>
      </p:pic>
    </p:spTree>
    <p:extLst>
      <p:ext uri="{BB962C8B-B14F-4D97-AF65-F5344CB8AC3E}">
        <p14:creationId xmlns:p14="http://schemas.microsoft.com/office/powerpoint/2010/main" val="832096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412EE1-2F1D-46D6-A182-383500D0E286}"/>
              </a:ext>
            </a:extLst>
          </p:cNvPr>
          <p:cNvPicPr>
            <a:picLocks noChangeAspect="1"/>
          </p:cNvPicPr>
          <p:nvPr/>
        </p:nvPicPr>
        <p:blipFill>
          <a:blip r:embed="rId2"/>
          <a:stretch>
            <a:fillRect/>
          </a:stretch>
        </p:blipFill>
        <p:spPr>
          <a:xfrm>
            <a:off x="1219200" y="-5867400"/>
            <a:ext cx="10155074" cy="12235624"/>
          </a:xfrm>
          <a:prstGeom prst="rect">
            <a:avLst/>
          </a:prstGeom>
        </p:spPr>
      </p:pic>
    </p:spTree>
    <p:extLst>
      <p:ext uri="{BB962C8B-B14F-4D97-AF65-F5344CB8AC3E}">
        <p14:creationId xmlns:p14="http://schemas.microsoft.com/office/powerpoint/2010/main" val="3458505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D2EE93B1-C3FA-6AF7-2718-B1A7132752E0}"/>
              </a:ext>
            </a:extLst>
          </p:cNvPr>
          <p:cNvGraphicFramePr>
            <a:graphicFrameLocks noGrp="1"/>
          </p:cNvGraphicFramePr>
          <p:nvPr>
            <p:extLst>
              <p:ext uri="{D42A27DB-BD31-4B8C-83A1-F6EECF244321}">
                <p14:modId xmlns:p14="http://schemas.microsoft.com/office/powerpoint/2010/main" val="4030822790"/>
              </p:ext>
            </p:extLst>
          </p:nvPr>
        </p:nvGraphicFramePr>
        <p:xfrm>
          <a:off x="0" y="1"/>
          <a:ext cx="12325350" cy="5656440"/>
        </p:xfrm>
        <a:graphic>
          <a:graphicData uri="http://schemas.openxmlformats.org/drawingml/2006/table">
            <a:tbl>
              <a:tblPr firstRow="1" bandRow="1">
                <a:tableStyleId>{D7AC3CCA-C797-4891-BE02-D94E43425B78}</a:tableStyleId>
              </a:tblPr>
              <a:tblGrid>
                <a:gridCol w="6162675">
                  <a:extLst>
                    <a:ext uri="{9D8B030D-6E8A-4147-A177-3AD203B41FA5}">
                      <a16:colId xmlns:a16="http://schemas.microsoft.com/office/drawing/2014/main" val="169983181"/>
                    </a:ext>
                  </a:extLst>
                </a:gridCol>
                <a:gridCol w="6162675">
                  <a:extLst>
                    <a:ext uri="{9D8B030D-6E8A-4147-A177-3AD203B41FA5}">
                      <a16:colId xmlns:a16="http://schemas.microsoft.com/office/drawing/2014/main" val="530859224"/>
                    </a:ext>
                  </a:extLst>
                </a:gridCol>
              </a:tblGrid>
              <a:tr h="576066">
                <a:tc gridSpan="2">
                  <a:txBody>
                    <a:bodyPr/>
                    <a:lstStyle/>
                    <a:p>
                      <a:pPr algn="ctr"/>
                      <a:r>
                        <a:rPr lang="en-US" sz="2400" dirty="0">
                          <a:hlinkClick r:id="rId2"/>
                        </a:rPr>
                        <a:t>VIDEO:     Gideon v. Wainwright (1963)</a:t>
                      </a:r>
                      <a:endParaRPr lang="en-US" sz="2400" dirty="0"/>
                    </a:p>
                  </a:txBody>
                  <a:tcPr/>
                </a:tc>
                <a:tc hMerge="1">
                  <a:txBody>
                    <a:bodyPr/>
                    <a:lstStyle/>
                    <a:p>
                      <a:endParaRPr lang="en-US" dirty="0"/>
                    </a:p>
                  </a:txBody>
                  <a:tcPr/>
                </a:tc>
                <a:extLst>
                  <a:ext uri="{0D108BD9-81ED-4DB2-BD59-A6C34878D82A}">
                    <a16:rowId xmlns:a16="http://schemas.microsoft.com/office/drawing/2014/main" val="1635692065"/>
                  </a:ext>
                </a:extLst>
              </a:tr>
              <a:tr h="1209414">
                <a:tc gridSpan="2">
                  <a:txBody>
                    <a:bodyPr/>
                    <a:lstStyle/>
                    <a:p>
                      <a:r>
                        <a:rPr lang="en-US" sz="2400" b="1" dirty="0"/>
                        <a:t>FACTS: </a:t>
                      </a:r>
                      <a:r>
                        <a:rPr lang="en-US" sz="2400" b="0" dirty="0"/>
                        <a:t>Gideon was charged with a felony (petty larceny) &amp; requested that the sate appoint him a lawyer.  The court denied the request because according to Fl state law, attorneys could only be appointed for a capital crime.</a:t>
                      </a:r>
                    </a:p>
                  </a:txBody>
                  <a:tcPr/>
                </a:tc>
                <a:tc hMerge="1">
                  <a:txBody>
                    <a:bodyPr/>
                    <a:lstStyle/>
                    <a:p>
                      <a:endParaRPr lang="en-US" dirty="0"/>
                    </a:p>
                  </a:txBody>
                  <a:tcPr/>
                </a:tc>
                <a:extLst>
                  <a:ext uri="{0D108BD9-81ED-4DB2-BD59-A6C34878D82A}">
                    <a16:rowId xmlns:a16="http://schemas.microsoft.com/office/drawing/2014/main" val="1303491543"/>
                  </a:ext>
                </a:extLst>
              </a:tr>
              <a:tr h="930319">
                <a:tc>
                  <a:txBody>
                    <a:bodyPr/>
                    <a:lstStyle/>
                    <a:p>
                      <a:r>
                        <a:rPr lang="en-US" sz="2200" b="1" dirty="0"/>
                        <a:t>Decision:  </a:t>
                      </a:r>
                      <a:r>
                        <a:rPr lang="en-US" sz="2200" b="0" dirty="0"/>
                        <a:t>states must appoint lawyers for defendants who can not afford one (</a:t>
                      </a:r>
                      <a:r>
                        <a:rPr lang="en-US" sz="2200" b="1" i="1" dirty="0">
                          <a:solidFill>
                            <a:srgbClr val="FF0000"/>
                          </a:solidFill>
                        </a:rPr>
                        <a:t>indigent</a:t>
                      </a:r>
                      <a:r>
                        <a:rPr lang="en-US" sz="2200" b="0" dirty="0"/>
                        <a:t>)</a:t>
                      </a:r>
                      <a:endParaRPr lang="en-US" sz="2200" b="1" dirty="0"/>
                    </a:p>
                  </a:txBody>
                  <a:tcPr/>
                </a:tc>
                <a:tc>
                  <a:txBody>
                    <a:bodyPr/>
                    <a:lstStyle/>
                    <a:p>
                      <a:r>
                        <a:rPr lang="en-US" sz="2200" b="1" dirty="0"/>
                        <a:t>Constitutional Principle:</a:t>
                      </a:r>
                      <a:r>
                        <a:rPr lang="en-US" sz="2200" b="0" dirty="0"/>
                        <a:t>  6</a:t>
                      </a:r>
                      <a:r>
                        <a:rPr lang="en-US" sz="2200" b="0" baseline="30000" dirty="0"/>
                        <a:t>TH</a:t>
                      </a:r>
                      <a:r>
                        <a:rPr lang="en-US" sz="2200" b="0" dirty="0"/>
                        <a:t> amendment guarantees right to counsel to defendants in state courts by the doctrine of </a:t>
                      </a:r>
                      <a:r>
                        <a:rPr lang="en-US" sz="2200" b="1" dirty="0">
                          <a:solidFill>
                            <a:srgbClr val="FF0000"/>
                          </a:solidFill>
                        </a:rPr>
                        <a:t>selective incorporation</a:t>
                      </a:r>
                      <a:r>
                        <a:rPr lang="en-US" sz="2200" b="0" dirty="0"/>
                        <a:t>- 14</a:t>
                      </a:r>
                      <a:r>
                        <a:rPr lang="en-US" sz="2200" b="0" baseline="30000" dirty="0"/>
                        <a:t>th</a:t>
                      </a:r>
                      <a:r>
                        <a:rPr lang="en-US" sz="2200" b="0" dirty="0"/>
                        <a:t> amendment.</a:t>
                      </a:r>
                    </a:p>
                  </a:txBody>
                  <a:tcPr/>
                </a:tc>
                <a:extLst>
                  <a:ext uri="{0D108BD9-81ED-4DB2-BD59-A6C34878D82A}">
                    <a16:rowId xmlns:a16="http://schemas.microsoft.com/office/drawing/2014/main" val="1761702927"/>
                  </a:ext>
                </a:extLst>
              </a:tr>
              <a:tr h="2046701">
                <a:tc gridSpan="2">
                  <a:txBody>
                    <a:bodyPr/>
                    <a:lstStyle/>
                    <a:p>
                      <a:r>
                        <a:rPr lang="en-US" sz="2200" b="1" dirty="0"/>
                        <a:t>Why it matters?  </a:t>
                      </a:r>
                      <a:r>
                        <a:rPr lang="en-US" sz="2200" b="0" dirty="0"/>
                        <a:t>6</a:t>
                      </a:r>
                      <a:r>
                        <a:rPr lang="en-US" sz="2200" b="0" baseline="30000" dirty="0"/>
                        <a:t>th</a:t>
                      </a:r>
                      <a:r>
                        <a:rPr lang="en-US" sz="2200" b="0" dirty="0"/>
                        <a:t> amendment was incorporated to the states through the doctrine of </a:t>
                      </a:r>
                      <a:r>
                        <a:rPr lang="en-US" sz="2200" b="1" dirty="0"/>
                        <a:t>selective incorporation- </a:t>
                      </a:r>
                      <a:r>
                        <a:rPr lang="en-US" sz="2200" dirty="0"/>
                        <a:t>constitutional doctrine through which the first ten amendments of the United States Constitution (known as the Bill of Rights) are made applicable to the states through the Due Process clause of the Fourteenth Amendment. Incorporation applies both </a:t>
                      </a:r>
                      <a:r>
                        <a:rPr lang="en-US" sz="2200" b="1" dirty="0">
                          <a:solidFill>
                            <a:srgbClr val="FF0000"/>
                          </a:solidFill>
                        </a:rPr>
                        <a:t>substantively</a:t>
                      </a:r>
                      <a:r>
                        <a:rPr lang="en-US" sz="2200" dirty="0"/>
                        <a:t> and </a:t>
                      </a:r>
                      <a:r>
                        <a:rPr lang="en-US" sz="2200" b="1" dirty="0">
                          <a:solidFill>
                            <a:srgbClr val="FF0000"/>
                          </a:solidFill>
                        </a:rPr>
                        <a:t>procedurally</a:t>
                      </a:r>
                      <a:r>
                        <a:rPr lang="en-US" sz="2200" dirty="0"/>
                        <a:t>.</a:t>
                      </a:r>
                    </a:p>
                    <a:p>
                      <a:endParaRPr lang="en-US" sz="2200" b="1" dirty="0"/>
                    </a:p>
                    <a:p>
                      <a:r>
                        <a:rPr lang="en-US" sz="2200" b="0" dirty="0"/>
                        <a:t>States were now required to fund and train public defense attorneys for indigent defendants.  States set up the public defender's offices.</a:t>
                      </a:r>
                    </a:p>
                  </a:txBody>
                  <a:tcPr/>
                </a:tc>
                <a:tc hMerge="1">
                  <a:txBody>
                    <a:bodyPr/>
                    <a:lstStyle/>
                    <a:p>
                      <a:endParaRPr lang="en-US" b="0" dirty="0"/>
                    </a:p>
                  </a:txBody>
                  <a:tcPr/>
                </a:tc>
                <a:extLst>
                  <a:ext uri="{0D108BD9-81ED-4DB2-BD59-A6C34878D82A}">
                    <a16:rowId xmlns:a16="http://schemas.microsoft.com/office/drawing/2014/main" val="3868654707"/>
                  </a:ext>
                </a:extLst>
              </a:tr>
            </a:tbl>
          </a:graphicData>
        </a:graphic>
      </p:graphicFrame>
    </p:spTree>
    <p:extLst>
      <p:ext uri="{BB962C8B-B14F-4D97-AF65-F5344CB8AC3E}">
        <p14:creationId xmlns:p14="http://schemas.microsoft.com/office/powerpoint/2010/main" val="2880056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11401044" cy="6857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989F69-C79F-5327-542A-B46D45EDAE93}"/>
              </a:ext>
            </a:extLst>
          </p:cNvPr>
          <p:cNvSpPr txBox="1"/>
          <p:nvPr/>
        </p:nvSpPr>
        <p:spPr>
          <a:xfrm>
            <a:off x="933450" y="171450"/>
            <a:ext cx="10401758" cy="523220"/>
          </a:xfrm>
          <a:prstGeom prst="rect">
            <a:avLst/>
          </a:prstGeom>
          <a:noFill/>
        </p:spPr>
        <p:txBody>
          <a:bodyPr wrap="none" rtlCol="0">
            <a:spAutoFit/>
          </a:bodyPr>
          <a:lstStyle/>
          <a:p>
            <a:r>
              <a:rPr lang="en-US" sz="2800" b="1" dirty="0"/>
              <a:t>The Incorporation of the 6</a:t>
            </a:r>
            <a:r>
              <a:rPr lang="en-US" sz="2800" b="1" baseline="30000" dirty="0"/>
              <a:t>th</a:t>
            </a:r>
            <a:r>
              <a:rPr lang="en-US" sz="2800" b="1" dirty="0"/>
              <a:t> Amendment into the State Court System</a:t>
            </a:r>
          </a:p>
        </p:txBody>
      </p:sp>
      <p:sp>
        <p:nvSpPr>
          <p:cNvPr id="3" name="TextBox 2">
            <a:extLst>
              <a:ext uri="{FF2B5EF4-FFF2-40B4-BE49-F238E27FC236}">
                <a16:creationId xmlns:a16="http://schemas.microsoft.com/office/drawing/2014/main" id="{AF885E5A-AF6E-A41D-63B5-4BAD0E7F5FB4}"/>
              </a:ext>
            </a:extLst>
          </p:cNvPr>
          <p:cNvSpPr txBox="1"/>
          <p:nvPr/>
        </p:nvSpPr>
        <p:spPr>
          <a:xfrm>
            <a:off x="0" y="1196827"/>
            <a:ext cx="12192000" cy="2739211"/>
          </a:xfrm>
          <a:prstGeom prst="rect">
            <a:avLst/>
          </a:prstGeom>
          <a:noFill/>
        </p:spPr>
        <p:txBody>
          <a:bodyPr wrap="square" rtlCol="0">
            <a:spAutoFit/>
          </a:bodyPr>
          <a:lstStyle/>
          <a:p>
            <a:r>
              <a:rPr lang="en-US" sz="2400" b="1" dirty="0"/>
              <a:t>Powell v. Alabama (1933)</a:t>
            </a:r>
            <a:r>
              <a:rPr lang="en-US" sz="2400" dirty="0"/>
              <a:t>- right to counsel in death penalty cases, capital offenses</a:t>
            </a:r>
          </a:p>
          <a:p>
            <a:r>
              <a:rPr lang="en-US" sz="1400" dirty="0">
                <a:hlinkClick r:id="rId2"/>
              </a:rPr>
              <a:t>https://www.history.com/topics/great-depression/scottsboro-boys</a:t>
            </a:r>
            <a:endParaRPr lang="en-US" sz="1400" dirty="0"/>
          </a:p>
          <a:p>
            <a:endParaRPr lang="en-US" sz="1400" dirty="0"/>
          </a:p>
          <a:p>
            <a:r>
              <a:rPr lang="en-US" sz="2400" b="1" dirty="0"/>
              <a:t>Betts v. Brady (1942)</a:t>
            </a:r>
            <a:r>
              <a:rPr lang="en-US" sz="2400" dirty="0"/>
              <a:t>- indigent defendants need only be provided with a  lawyer under special circumstances. Illiterate, mentally challenged.</a:t>
            </a:r>
          </a:p>
          <a:p>
            <a:endParaRPr lang="en-US" sz="2400" dirty="0"/>
          </a:p>
          <a:p>
            <a:r>
              <a:rPr lang="en-US" sz="2400" b="1" dirty="0"/>
              <a:t>Gideon v. Wainwright (1963)</a:t>
            </a:r>
            <a:r>
              <a:rPr lang="en-US" sz="2400" dirty="0"/>
              <a:t>- overturned Betts and established the precedent that the indigent have a right to an attorney</a:t>
            </a:r>
          </a:p>
        </p:txBody>
      </p:sp>
    </p:spTree>
    <p:extLst>
      <p:ext uri="{BB962C8B-B14F-4D97-AF65-F5344CB8AC3E}">
        <p14:creationId xmlns:p14="http://schemas.microsoft.com/office/powerpoint/2010/main" val="1399365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26935"/>
            <a:ext cx="12192000" cy="131445"/>
          </a:xfrm>
          <a:custGeom>
            <a:avLst/>
            <a:gdLst/>
            <a:ahLst/>
            <a:cxnLst/>
            <a:rect l="l" t="t" r="r" b="b"/>
            <a:pathLst>
              <a:path w="12192000" h="131445">
                <a:moveTo>
                  <a:pt x="12192000" y="0"/>
                </a:moveTo>
                <a:lnTo>
                  <a:pt x="0" y="0"/>
                </a:lnTo>
                <a:lnTo>
                  <a:pt x="0" y="131063"/>
                </a:lnTo>
                <a:lnTo>
                  <a:pt x="12192000" y="131063"/>
                </a:lnTo>
                <a:lnTo>
                  <a:pt x="12192000" y="0"/>
                </a:lnTo>
                <a:close/>
              </a:path>
            </a:pathLst>
          </a:custGeom>
          <a:solidFill>
            <a:srgbClr val="CCA6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76200" y="47958"/>
            <a:ext cx="11963400" cy="505908"/>
          </a:xfrm>
          <a:prstGeom prst="rect">
            <a:avLst/>
          </a:prstGeom>
        </p:spPr>
        <p:txBody>
          <a:bodyPr vert="horz" wrap="square" lIns="0" tIns="13335" rIns="0" bIns="0" rtlCol="0">
            <a:spAutoFit/>
          </a:bodyPr>
          <a:lstStyle/>
          <a:p>
            <a:pPr marL="15240" algn="ctr">
              <a:lnSpc>
                <a:spcPct val="100000"/>
              </a:lnSpc>
              <a:spcBef>
                <a:spcPts val="105"/>
              </a:spcBef>
            </a:pPr>
            <a:r>
              <a:rPr dirty="0"/>
              <a:t>Balancing Individual Freedoms with Public Order</a:t>
            </a:r>
          </a:p>
        </p:txBody>
      </p:sp>
      <p:sp>
        <p:nvSpPr>
          <p:cNvPr id="4" name="object 4"/>
          <p:cNvSpPr txBox="1"/>
          <p:nvPr/>
        </p:nvSpPr>
        <p:spPr>
          <a:xfrm>
            <a:off x="76200" y="914400"/>
            <a:ext cx="6779260" cy="3233578"/>
          </a:xfrm>
          <a:prstGeom prst="rect">
            <a:avLst/>
          </a:prstGeom>
        </p:spPr>
        <p:txBody>
          <a:bodyPr vert="horz" wrap="square" lIns="0" tIns="12065" rIns="0" bIns="0" rtlCol="0">
            <a:spAutoFit/>
          </a:bodyPr>
          <a:lstStyle/>
          <a:p>
            <a:pPr marL="12700" marR="347345"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The Fourth, Fifth, Sixth and  Eighth Amendments provide  constitutional</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a:p>
            <a:pPr marL="12700" marR="17526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protection of the rights of the  accused.</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a:p>
            <a:pPr marL="12700" marR="5080" lvl="0" indent="0" algn="l" defTabSz="914400" rtl="0" eaLnBrk="1" fontAlgn="auto" latinLnBrk="0" hangingPunct="1">
              <a:lnSpc>
                <a:spcPct val="100000"/>
              </a:lnSpc>
              <a:spcBef>
                <a:spcPts val="1610"/>
              </a:spcBef>
              <a:spcAft>
                <a:spcPts val="0"/>
              </a:spcAft>
              <a:buClrTx/>
              <a:buSzTx/>
              <a:buFontTx/>
              <a:buNone/>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What are your rights according  to those amendments?</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p:nvPr/>
        </p:nvSpPr>
        <p:spPr>
          <a:xfrm>
            <a:off x="7068804" y="838200"/>
            <a:ext cx="3848219" cy="239268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457843" y="3293641"/>
            <a:ext cx="4886732" cy="338013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979038" y="185165"/>
            <a:ext cx="7688962" cy="574040"/>
          </a:xfrm>
          <a:prstGeom prst="rect">
            <a:avLst/>
          </a:prstGeom>
        </p:spPr>
        <p:txBody>
          <a:bodyPr vert="horz" wrap="square" lIns="0" tIns="12700" rIns="0" bIns="0" rtlCol="0">
            <a:spAutoFit/>
          </a:bodyPr>
          <a:lstStyle/>
          <a:p>
            <a:pPr marL="13335">
              <a:lnSpc>
                <a:spcPct val="100000"/>
              </a:lnSpc>
              <a:spcBef>
                <a:spcPts val="100"/>
              </a:spcBef>
            </a:pPr>
            <a:r>
              <a:rPr dirty="0"/>
              <a:t>ESSENTIAL QUESTION CFU</a:t>
            </a:r>
          </a:p>
        </p:txBody>
      </p:sp>
      <p:sp>
        <p:nvSpPr>
          <p:cNvPr id="3" name="object 3"/>
          <p:cNvSpPr txBox="1"/>
          <p:nvPr/>
        </p:nvSpPr>
        <p:spPr>
          <a:xfrm>
            <a:off x="304800" y="1164082"/>
            <a:ext cx="10292969"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Why is the right to legal counsel such an important right?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txBox="1"/>
          <p:nvPr/>
        </p:nvSpPr>
        <p:spPr>
          <a:xfrm>
            <a:off x="11093957" y="6426809"/>
            <a:ext cx="1809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88888"/>
                </a:solidFill>
                <a:effectLst/>
                <a:uLnTx/>
                <a:uFillTx/>
                <a:latin typeface="DejaVu Sans"/>
                <a:ea typeface="+mn-ea"/>
                <a:cs typeface="DejaVu Sans"/>
              </a:rPr>
              <a:t>21</a:t>
            </a:r>
            <a:endParaRPr kumimoji="0" sz="1200" b="0" i="0" u="none" strike="noStrike" kern="1200" cap="none" spc="0" normalizeH="0" baseline="0" noProof="0">
              <a:ln>
                <a:noFill/>
              </a:ln>
              <a:solidFill>
                <a:prstClr val="black"/>
              </a:solidFill>
              <a:effectLst/>
              <a:uLnTx/>
              <a:uFillTx/>
              <a:latin typeface="DejaVu Sans"/>
              <a:ea typeface="+mn-ea"/>
              <a:cs typeface="DejaVu Sans"/>
            </a:endParaRPr>
          </a:p>
        </p:txBody>
      </p:sp>
      <p:sp>
        <p:nvSpPr>
          <p:cNvPr id="5" name="object 5"/>
          <p:cNvSpPr/>
          <p:nvPr/>
        </p:nvSpPr>
        <p:spPr>
          <a:xfrm>
            <a:off x="3227832" y="2286000"/>
            <a:ext cx="5715000" cy="44256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362200" y="218353"/>
            <a:ext cx="8222362" cy="574040"/>
          </a:xfrm>
          <a:prstGeom prst="rect">
            <a:avLst/>
          </a:prstGeom>
        </p:spPr>
        <p:txBody>
          <a:bodyPr vert="horz" wrap="square" lIns="0" tIns="12700" rIns="0" bIns="0" rtlCol="0">
            <a:spAutoFit/>
          </a:bodyPr>
          <a:lstStyle/>
          <a:p>
            <a:pPr marL="13335">
              <a:lnSpc>
                <a:spcPct val="100000"/>
              </a:lnSpc>
              <a:spcBef>
                <a:spcPts val="100"/>
              </a:spcBef>
            </a:pPr>
            <a:r>
              <a:rPr dirty="0"/>
              <a:t>ESSENTIAL QUESTION CFU</a:t>
            </a:r>
          </a:p>
        </p:txBody>
      </p:sp>
      <p:sp>
        <p:nvSpPr>
          <p:cNvPr id="3" name="object 3"/>
          <p:cNvSpPr txBox="1"/>
          <p:nvPr/>
        </p:nvSpPr>
        <p:spPr>
          <a:xfrm>
            <a:off x="293703" y="792393"/>
            <a:ext cx="11887200" cy="721351"/>
          </a:xfrm>
          <a:prstGeom prst="rect">
            <a:avLst/>
          </a:prstGeom>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sz="2200" b="1" i="0" u="none" strike="noStrike" kern="1200" cap="none" spc="0" normalizeH="0" baseline="0" noProof="0" dirty="0">
                <a:ln>
                  <a:noFill/>
                </a:ln>
                <a:solidFill>
                  <a:prstClr val="black"/>
                </a:solidFill>
                <a:effectLst/>
                <a:uLnTx/>
                <a:uFillTx/>
                <a:latin typeface="DejaVu Sans"/>
                <a:ea typeface="+mn-ea"/>
                <a:cs typeface="DejaVu Sans"/>
              </a:rPr>
              <a:t>Has the government done a good job of balancing individual rights and  public order?</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txBox="1"/>
          <p:nvPr/>
        </p:nvSpPr>
        <p:spPr>
          <a:xfrm>
            <a:off x="11093957" y="6426809"/>
            <a:ext cx="180975"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55" normalizeH="0" baseline="0" noProof="0" dirty="0">
                <a:ln>
                  <a:noFill/>
                </a:ln>
                <a:solidFill>
                  <a:srgbClr val="888888"/>
                </a:solidFill>
                <a:effectLst/>
                <a:uLnTx/>
                <a:uFillTx/>
                <a:latin typeface="DejaVu Sans"/>
                <a:ea typeface="+mn-ea"/>
                <a:cs typeface="DejaVu Sans"/>
              </a:rPr>
              <a:t>28</a:t>
            </a:r>
            <a:endParaRPr kumimoji="0" sz="1200" b="0" i="0" u="none" strike="noStrike" kern="1200" cap="none" spc="0" normalizeH="0" baseline="0" noProof="0">
              <a:ln>
                <a:noFill/>
              </a:ln>
              <a:solidFill>
                <a:prstClr val="black"/>
              </a:solidFill>
              <a:effectLst/>
              <a:uLnTx/>
              <a:uFillTx/>
              <a:latin typeface="DejaVu Sans"/>
              <a:ea typeface="+mn-ea"/>
              <a:cs typeface="DejaVu Sans"/>
            </a:endParaRPr>
          </a:p>
        </p:txBody>
      </p:sp>
      <p:sp>
        <p:nvSpPr>
          <p:cNvPr id="5" name="object 5"/>
          <p:cNvSpPr/>
          <p:nvPr/>
        </p:nvSpPr>
        <p:spPr>
          <a:xfrm>
            <a:off x="3505200" y="1295400"/>
            <a:ext cx="5867400" cy="541375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84302" y="-1"/>
            <a:ext cx="4392459" cy="5488549"/>
          </a:xfrm>
          <a:custGeom>
            <a:avLst/>
            <a:gdLst/>
            <a:ahLst/>
            <a:cxnLst/>
            <a:rect l="l" t="t" r="r" b="b"/>
            <a:pathLst>
              <a:path w="4572000" h="5257800">
                <a:moveTo>
                  <a:pt x="4572000" y="0"/>
                </a:moveTo>
                <a:lnTo>
                  <a:pt x="0" y="0"/>
                </a:lnTo>
                <a:lnTo>
                  <a:pt x="0" y="5257800"/>
                </a:lnTo>
                <a:lnTo>
                  <a:pt x="4572000" y="5257800"/>
                </a:lnTo>
                <a:lnTo>
                  <a:pt x="4572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7696200" y="121023"/>
            <a:ext cx="4495799" cy="886781"/>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0" normalizeH="0" baseline="0" noProof="0" dirty="0">
                <a:ln>
                  <a:noFill/>
                </a:ln>
                <a:solidFill>
                  <a:srgbClr val="FFFF00"/>
                </a:solidFill>
                <a:effectLst/>
                <a:uLnTx/>
                <a:uFillTx/>
                <a:latin typeface="DejaVu Sans"/>
                <a:ea typeface="+mn-ea"/>
                <a:cs typeface="DejaVu Sans"/>
              </a:rPr>
              <a:t>UNIT 3</a:t>
            </a: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 </a:t>
            </a:r>
            <a:r>
              <a:rPr kumimoji="0" lang="en-US" sz="2800" b="1" i="0" u="none" strike="noStrike" kern="1200" cap="none" spc="0" normalizeH="0" baseline="0" noProof="0" dirty="0" err="1">
                <a:ln>
                  <a:noFill/>
                </a:ln>
                <a:solidFill>
                  <a:srgbClr val="FFFF00"/>
                </a:solidFill>
                <a:effectLst/>
                <a:uLnTx/>
                <a:uFillTx/>
                <a:latin typeface="DejaVu Sans"/>
                <a:ea typeface="+mn-ea"/>
                <a:cs typeface="DejaVu Sans"/>
              </a:rPr>
              <a:t>Chpt</a:t>
            </a: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 10 </a:t>
            </a: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DejaVu Sans"/>
                <a:ea typeface="+mn-ea"/>
                <a:cs typeface="DejaVu Sans"/>
              </a:rPr>
              <a:t>Topic 3</a:t>
            </a:r>
            <a:r>
              <a:rPr lang="en-US" sz="2800" b="1" dirty="0">
                <a:solidFill>
                  <a:srgbClr val="FFFF00"/>
                </a:solidFill>
                <a:latin typeface="DejaVu Sans"/>
                <a:cs typeface="DejaVu Sans"/>
              </a:rPr>
              <a:t>.9</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7814779" y="2061073"/>
            <a:ext cx="4392459" cy="1366400"/>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DejaVu Sans"/>
                <a:ea typeface="+mn-ea"/>
                <a:cs typeface="DejaVu Sans"/>
              </a:rPr>
              <a:t>AMSCO pg. 329-339</a:t>
            </a:r>
            <a:endParaRPr kumimoji="0" sz="2200" b="1" i="0" u="none" strike="noStrike" kern="1200" cap="none" spc="0" normalizeH="0" baseline="0" noProof="0" dirty="0">
              <a:ln>
                <a:noFill/>
              </a:ln>
              <a:solidFill>
                <a:srgbClr val="FFFF00"/>
              </a:solidFill>
              <a:effectLst/>
              <a:uLnTx/>
              <a:uFillTx/>
              <a:latin typeface="DejaVu Sans"/>
              <a:ea typeface="+mn-ea"/>
              <a:cs typeface="DejaVu Sans"/>
            </a:endParaRPr>
          </a:p>
          <a:p>
            <a:pPr marL="0" marR="0" lvl="0" indent="0" algn="ctr" defTabSz="914400" rtl="0" eaLnBrk="1" fontAlgn="auto" latinLnBrk="0" hangingPunct="1">
              <a:lnSpc>
                <a:spcPct val="100000"/>
              </a:lnSpc>
              <a:spcBef>
                <a:spcPts val="40"/>
              </a:spcBef>
              <a:spcAft>
                <a:spcPts val="0"/>
              </a:spcAft>
              <a:buClrTx/>
              <a:buSzTx/>
              <a:buFontTx/>
              <a:buNone/>
              <a:tabLst/>
              <a:defRPr/>
            </a:pP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200" b="1" i="0" u="none" strike="noStrike" kern="1200" cap="none" spc="0" normalizeH="0" baseline="0" noProof="0" dirty="0">
                <a:ln>
                  <a:noFill/>
                </a:ln>
                <a:solidFill>
                  <a:srgbClr val="FFFF00"/>
                </a:solidFill>
                <a:effectLst/>
                <a:uLnTx/>
                <a:uFillTx/>
                <a:latin typeface="DejaVu Sans"/>
                <a:ea typeface="+mn-ea"/>
                <a:cs typeface="DejaVu Sans"/>
              </a:rPr>
              <a:t>Required Court Case</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ctr" defTabSz="914400" rtl="0" eaLnBrk="1" fontAlgn="auto" latinLnBrk="0" hangingPunct="1">
              <a:lnSpc>
                <a:spcPct val="100000"/>
              </a:lnSpc>
              <a:spcBef>
                <a:spcPts val="5"/>
              </a:spcBef>
              <a:spcAft>
                <a:spcPts val="0"/>
              </a:spcAft>
              <a:buClrTx/>
              <a:buSzTx/>
              <a:buFontTx/>
              <a:buNone/>
              <a:tabLst/>
              <a:defRPr/>
            </a:pPr>
            <a:r>
              <a:rPr lang="en-US" sz="2200" b="1" i="1" dirty="0">
                <a:solidFill>
                  <a:srgbClr val="FFFF00"/>
                </a:solidFill>
                <a:latin typeface="Nimbus Mono L"/>
                <a:cs typeface="Nimbus Mono L"/>
              </a:rPr>
              <a:t>Roe v. Wade </a:t>
            </a:r>
            <a:r>
              <a:rPr kumimoji="0" lang="en-US" sz="2200" b="1" i="1" u="none" strike="noStrike" kern="1200" cap="none" spc="0" normalizeH="0" baseline="0" noProof="0" dirty="0">
                <a:ln>
                  <a:noFill/>
                </a:ln>
                <a:solidFill>
                  <a:srgbClr val="FFFF00"/>
                </a:solidFill>
                <a:effectLst/>
                <a:uLnTx/>
                <a:uFillTx/>
                <a:latin typeface="Nimbus Mono L"/>
                <a:ea typeface="+mn-ea"/>
                <a:cs typeface="Nimbus Mono L"/>
              </a:rPr>
              <a:t>(1974)</a:t>
            </a:r>
            <a:endParaRPr kumimoji="0" sz="2200" b="0" i="0" u="none" strike="noStrike" kern="1200" cap="none" spc="0" normalizeH="0" baseline="0" noProof="0" dirty="0">
              <a:ln>
                <a:noFill/>
              </a:ln>
              <a:solidFill>
                <a:prstClr val="black"/>
              </a:solidFill>
              <a:effectLst/>
              <a:uLnTx/>
              <a:uFillTx/>
              <a:latin typeface="Nimbus Mono L"/>
              <a:ea typeface="+mn-ea"/>
              <a:cs typeface="Nimbus Mono L"/>
            </a:endParaRPr>
          </a:p>
        </p:txBody>
      </p:sp>
      <p:sp>
        <p:nvSpPr>
          <p:cNvPr id="6" name="object 6"/>
          <p:cNvSpPr/>
          <p:nvPr/>
        </p:nvSpPr>
        <p:spPr>
          <a:xfrm>
            <a:off x="15238" y="5379220"/>
            <a:ext cx="12161523" cy="1479177"/>
          </a:xfrm>
          <a:custGeom>
            <a:avLst/>
            <a:gdLst/>
            <a:ahLst/>
            <a:cxnLst/>
            <a:rect l="l" t="t" r="r" b="b"/>
            <a:pathLst>
              <a:path w="12192000" h="1676400">
                <a:moveTo>
                  <a:pt x="12192000" y="0"/>
                </a:moveTo>
                <a:lnTo>
                  <a:pt x="0" y="0"/>
                </a:lnTo>
                <a:lnTo>
                  <a:pt x="0" y="1676398"/>
                </a:lnTo>
                <a:lnTo>
                  <a:pt x="12192000" y="1676398"/>
                </a:lnTo>
                <a:lnTo>
                  <a:pt x="12192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27871" y="5118549"/>
            <a:ext cx="11775990" cy="1703672"/>
          </a:xfrm>
          <a:prstGeom prst="rect">
            <a:avLst/>
          </a:prstGeom>
        </p:spPr>
        <p:txBody>
          <a:bodyPr vert="horz" wrap="square" lIns="0" tIns="346075" rIns="0" bIns="0" rtlCol="0">
            <a:spAutoFit/>
          </a:bodyPr>
          <a:lstStyle/>
          <a:p>
            <a:pPr marL="12700" marR="0" lvl="0" indent="0" algn="ctr" defTabSz="914400" rtl="0" eaLnBrk="1" fontAlgn="auto" latinLnBrk="0" hangingPunct="1">
              <a:lnSpc>
                <a:spcPct val="100000"/>
              </a:lnSpc>
              <a:spcBef>
                <a:spcPts val="2725"/>
              </a:spcBef>
              <a:spcAft>
                <a:spcPts val="0"/>
              </a:spcAft>
              <a:buClrTx/>
              <a:buSzTx/>
              <a:buFontTx/>
              <a:buNone/>
              <a:tabLst/>
              <a:defRPr/>
            </a:pPr>
            <a:r>
              <a:rPr lang="en-US" sz="4400" b="1" dirty="0">
                <a:solidFill>
                  <a:srgbClr val="FFFF00"/>
                </a:solidFill>
              </a:rPr>
              <a:t>TOPIC 3.9 Amendments: Due Process and the Right to Privacy</a:t>
            </a:r>
            <a:endParaRPr kumimoji="0" lang="en-US" sz="4400" b="1" i="0" u="none" strike="noStrike" kern="1200" cap="none" spc="0" normalizeH="0" baseline="0" noProof="0" dirty="0">
              <a:ln>
                <a:noFill/>
              </a:ln>
              <a:solidFill>
                <a:srgbClr val="FFFF00"/>
              </a:solidFill>
              <a:effectLst/>
              <a:uLnTx/>
              <a:uFillTx/>
              <a:latin typeface="DejaVu Sans"/>
              <a:ea typeface="+mn-ea"/>
              <a:cs typeface="DejaVu Sans"/>
            </a:endParaRPr>
          </a:p>
        </p:txBody>
      </p:sp>
      <p:pic>
        <p:nvPicPr>
          <p:cNvPr id="8" name="Picture 7">
            <a:extLst>
              <a:ext uri="{FF2B5EF4-FFF2-40B4-BE49-F238E27FC236}">
                <a16:creationId xmlns:a16="http://schemas.microsoft.com/office/drawing/2014/main" id="{6278E125-6B70-4BF3-8536-C5CFCBE9AEB2}"/>
              </a:ext>
            </a:extLst>
          </p:cNvPr>
          <p:cNvPicPr>
            <a:picLocks noChangeAspect="1"/>
          </p:cNvPicPr>
          <p:nvPr/>
        </p:nvPicPr>
        <p:blipFill>
          <a:blip r:embed="rId2"/>
          <a:stretch>
            <a:fillRect/>
          </a:stretch>
        </p:blipFill>
        <p:spPr>
          <a:xfrm>
            <a:off x="-1" y="-1"/>
            <a:ext cx="7568332" cy="5378823"/>
          </a:xfrm>
          <a:prstGeom prst="rect">
            <a:avLst/>
          </a:prstGeom>
        </p:spPr>
      </p:pic>
    </p:spTree>
    <p:extLst>
      <p:ext uri="{BB962C8B-B14F-4D97-AF65-F5344CB8AC3E}">
        <p14:creationId xmlns:p14="http://schemas.microsoft.com/office/powerpoint/2010/main" val="121898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28846"/>
            <a:ext cx="8679180" cy="456022"/>
          </a:xfrm>
          <a:prstGeom prst="rect">
            <a:avLst/>
          </a:prstGeom>
        </p:spPr>
        <p:txBody>
          <a:bodyPr vert="horz" wrap="square" lIns="0" tIns="12700" rIns="0" bIns="0" rtlCol="0">
            <a:spAutoFit/>
          </a:bodyPr>
          <a:lstStyle/>
          <a:p>
            <a:pPr marL="12700">
              <a:spcBef>
                <a:spcPts val="100"/>
              </a:spcBef>
            </a:pPr>
            <a:r>
              <a:rPr sz="3200" b="1" spc="-10" dirty="0">
                <a:latin typeface="+mn-lt"/>
              </a:rPr>
              <a:t>SELECTIVE </a:t>
            </a:r>
            <a:r>
              <a:rPr sz="3200" b="1" spc="-25" dirty="0">
                <a:latin typeface="+mn-lt"/>
              </a:rPr>
              <a:t>INCORPORATION </a:t>
            </a:r>
            <a:r>
              <a:rPr sz="3200" b="1" spc="-5" dirty="0">
                <a:latin typeface="+mn-lt"/>
              </a:rPr>
              <a:t>OF THE </a:t>
            </a:r>
            <a:r>
              <a:rPr sz="3200" b="1" dirty="0">
                <a:latin typeface="+mn-lt"/>
              </a:rPr>
              <a:t>BILL </a:t>
            </a:r>
            <a:r>
              <a:rPr sz="3200" b="1" spc="-5" dirty="0">
                <a:latin typeface="+mn-lt"/>
              </a:rPr>
              <a:t>OF</a:t>
            </a:r>
            <a:r>
              <a:rPr sz="3200" b="1" spc="15" dirty="0">
                <a:latin typeface="+mn-lt"/>
              </a:rPr>
              <a:t> </a:t>
            </a:r>
            <a:r>
              <a:rPr sz="3200" b="1" spc="-5" dirty="0">
                <a:latin typeface="+mn-lt"/>
              </a:rPr>
              <a:t>RIGHTS</a:t>
            </a:r>
            <a:endParaRPr sz="3200" b="1" dirty="0">
              <a:latin typeface="+mn-lt"/>
            </a:endParaRPr>
          </a:p>
        </p:txBody>
      </p:sp>
      <p:sp>
        <p:nvSpPr>
          <p:cNvPr id="4" name="object 4"/>
          <p:cNvSpPr/>
          <p:nvPr/>
        </p:nvSpPr>
        <p:spPr>
          <a:xfrm>
            <a:off x="299709" y="647700"/>
            <a:ext cx="11592582" cy="57531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596984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D509BC-7A25-4760-BBF8-A534CA790DDC}"/>
              </a:ext>
            </a:extLst>
          </p:cNvPr>
          <p:cNvSpPr txBox="1"/>
          <p:nvPr/>
        </p:nvSpPr>
        <p:spPr>
          <a:xfrm>
            <a:off x="0" y="0"/>
            <a:ext cx="12192000" cy="646331"/>
          </a:xfrm>
          <a:prstGeom prst="rect">
            <a:avLst/>
          </a:prstGeom>
          <a:solidFill>
            <a:schemeClr val="accent4">
              <a:lumMod val="40000"/>
              <a:lumOff val="60000"/>
            </a:schemeClr>
          </a:solidFill>
        </p:spPr>
        <p:txBody>
          <a:bodyPr wrap="square">
            <a:spAutoFit/>
          </a:bodyPr>
          <a:lstStyle/>
          <a:p>
            <a:r>
              <a:rPr lang="en-US" sz="3600" b="1" dirty="0">
                <a:latin typeface="+mj-lt"/>
              </a:rPr>
              <a:t>TOPIC 3.9 Amendments: Due Process and the Right to Privacy</a:t>
            </a:r>
          </a:p>
        </p:txBody>
      </p:sp>
      <p:sp>
        <p:nvSpPr>
          <p:cNvPr id="9" name="TextBox 8">
            <a:extLst>
              <a:ext uri="{FF2B5EF4-FFF2-40B4-BE49-F238E27FC236}">
                <a16:creationId xmlns:a16="http://schemas.microsoft.com/office/drawing/2014/main" id="{3D5D5601-4EC6-425A-93BE-DD675F30EEBD}"/>
              </a:ext>
            </a:extLst>
          </p:cNvPr>
          <p:cNvSpPr txBox="1"/>
          <p:nvPr/>
        </p:nvSpPr>
        <p:spPr>
          <a:xfrm>
            <a:off x="1" y="784134"/>
            <a:ext cx="2216506" cy="2246769"/>
          </a:xfrm>
          <a:prstGeom prst="rect">
            <a:avLst/>
          </a:prstGeom>
          <a:noFill/>
        </p:spPr>
        <p:txBody>
          <a:bodyPr wrap="square">
            <a:spAutoFit/>
          </a:bodyPr>
          <a:lstStyle/>
          <a:p>
            <a:r>
              <a:rPr lang="en-US" sz="2000" b="1" dirty="0"/>
              <a:t>Explain the extent to which states are limited by the due process clause from infringing upon individual rights.</a:t>
            </a:r>
          </a:p>
        </p:txBody>
      </p:sp>
      <p:sp>
        <p:nvSpPr>
          <p:cNvPr id="11" name="TextBox 10">
            <a:extLst>
              <a:ext uri="{FF2B5EF4-FFF2-40B4-BE49-F238E27FC236}">
                <a16:creationId xmlns:a16="http://schemas.microsoft.com/office/drawing/2014/main" id="{6DEF3379-0ED8-4BFF-AF14-BAA58DE100A6}"/>
              </a:ext>
            </a:extLst>
          </p:cNvPr>
          <p:cNvSpPr txBox="1"/>
          <p:nvPr/>
        </p:nvSpPr>
        <p:spPr>
          <a:xfrm>
            <a:off x="2311603" y="784134"/>
            <a:ext cx="9880397" cy="2862322"/>
          </a:xfrm>
          <a:prstGeom prst="rect">
            <a:avLst/>
          </a:prstGeom>
          <a:noFill/>
        </p:spPr>
        <p:txBody>
          <a:bodyPr wrap="square">
            <a:spAutoFit/>
          </a:bodyPr>
          <a:lstStyle/>
          <a:p>
            <a:r>
              <a:rPr lang="en-US" sz="2000" b="1" dirty="0"/>
              <a:t>Over time, the Supreme Court has recognized constitutionally protected rights that are not explicitly listed in the Bill of Rights. These unenumerated rights include the right to privacy. Justices and scholars have drawn on several arguments to defend the existence of unenumerated rights. Some argue that an unenumerated right is implied by certain amendments that assume the existence of such rights. Others argue that the Ninth Amendment, which states that individuals have protected rights beyond those listed in the first eight amendments, provides support for the existence of unenumerated rights.  </a:t>
            </a:r>
          </a:p>
          <a:p>
            <a:r>
              <a:rPr lang="en-US" sz="2000" b="1" dirty="0"/>
              <a:t>In a range of cases, the Supreme Court has used substantive due process to examine</a:t>
            </a:r>
          </a:p>
          <a:p>
            <a:r>
              <a:rPr lang="en-US" sz="2000" b="1" dirty="0"/>
              <a:t>whether government laws and actions are arbitrary infringements of individual rights.</a:t>
            </a:r>
          </a:p>
        </p:txBody>
      </p:sp>
      <p:cxnSp>
        <p:nvCxnSpPr>
          <p:cNvPr id="13" name="Straight Connector 12">
            <a:extLst>
              <a:ext uri="{FF2B5EF4-FFF2-40B4-BE49-F238E27FC236}">
                <a16:creationId xmlns:a16="http://schemas.microsoft.com/office/drawing/2014/main" id="{6E0B657D-F137-45F4-BD7E-E006BA524B2C}"/>
              </a:ext>
            </a:extLst>
          </p:cNvPr>
          <p:cNvCxnSpPr/>
          <p:nvPr/>
        </p:nvCxnSpPr>
        <p:spPr>
          <a:xfrm>
            <a:off x="2216507" y="901177"/>
            <a:ext cx="0" cy="5570946"/>
          </a:xfrm>
          <a:prstGeom prst="line">
            <a:avLst/>
          </a:prstGeom>
        </p:spPr>
        <p:style>
          <a:lnRef idx="3">
            <a:schemeClr val="accent4"/>
          </a:lnRef>
          <a:fillRef idx="0">
            <a:schemeClr val="accent4"/>
          </a:fillRef>
          <a:effectRef idx="2">
            <a:schemeClr val="accent4"/>
          </a:effectRef>
          <a:fontRef idx="minor">
            <a:schemeClr val="tx1"/>
          </a:fontRef>
        </p:style>
      </p:cxnSp>
      <p:sp>
        <p:nvSpPr>
          <p:cNvPr id="3" name="TextBox 2">
            <a:extLst>
              <a:ext uri="{FF2B5EF4-FFF2-40B4-BE49-F238E27FC236}">
                <a16:creationId xmlns:a16="http://schemas.microsoft.com/office/drawing/2014/main" id="{DE0A9290-F943-0198-D38D-D041C9816083}"/>
              </a:ext>
            </a:extLst>
          </p:cNvPr>
          <p:cNvSpPr txBox="1"/>
          <p:nvPr/>
        </p:nvSpPr>
        <p:spPr>
          <a:xfrm>
            <a:off x="2311603" y="3863877"/>
            <a:ext cx="9880396" cy="2554545"/>
          </a:xfrm>
          <a:prstGeom prst="rect">
            <a:avLst/>
          </a:prstGeom>
          <a:noFill/>
        </p:spPr>
        <p:txBody>
          <a:bodyPr wrap="square">
            <a:spAutoFit/>
          </a:bodyPr>
          <a:lstStyle/>
          <a:p>
            <a:r>
              <a:rPr lang="en-US" sz="2000" b="1" dirty="0"/>
              <a:t>While a right to privacy is not explicitly named in the Constitution, the Supreme Court, in Griswold v. Connecticut (1965), interpreted the due process clause to protect the right of privacy from government infringement. In Roe v. Wade (1973), the Supreme Court held that the application of substantive due process further extended the privacy right to abortion.  The Supreme Court’s decision in Dobbs v. Jackson Women’s Health Organization (2022) overturned Roe v. Wade, holding that the Constitution does not confer a right to abortion, leaving decisions about the regulation of abortion to legislatures. The actions that are protected by the right to privacy and substantive due process continue to be debated.</a:t>
            </a:r>
          </a:p>
        </p:txBody>
      </p:sp>
    </p:spTree>
    <p:extLst>
      <p:ext uri="{BB962C8B-B14F-4D97-AF65-F5344CB8AC3E}">
        <p14:creationId xmlns:p14="http://schemas.microsoft.com/office/powerpoint/2010/main" val="1369263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D509BC-7A25-4760-BBF8-A534CA790DDC}"/>
              </a:ext>
            </a:extLst>
          </p:cNvPr>
          <p:cNvSpPr txBox="1"/>
          <p:nvPr/>
        </p:nvSpPr>
        <p:spPr>
          <a:xfrm>
            <a:off x="0" y="0"/>
            <a:ext cx="12192000" cy="646331"/>
          </a:xfrm>
          <a:prstGeom prst="rect">
            <a:avLst/>
          </a:prstGeom>
          <a:solidFill>
            <a:schemeClr val="accent4">
              <a:lumMod val="40000"/>
              <a:lumOff val="60000"/>
            </a:schemeClr>
          </a:solidFill>
        </p:spPr>
        <p:txBody>
          <a:bodyPr wrap="square">
            <a:spAutoFit/>
          </a:bodyPr>
          <a:lstStyle/>
          <a:p>
            <a:r>
              <a:rPr lang="en-US" sz="3600" b="1" dirty="0">
                <a:latin typeface="+mj-lt"/>
              </a:rPr>
              <a:t>TOPIC 3.9 Amendments: Due Process and the Right to Privacy</a:t>
            </a:r>
          </a:p>
        </p:txBody>
      </p:sp>
      <p:sp>
        <p:nvSpPr>
          <p:cNvPr id="9" name="TextBox 8">
            <a:extLst>
              <a:ext uri="{FF2B5EF4-FFF2-40B4-BE49-F238E27FC236}">
                <a16:creationId xmlns:a16="http://schemas.microsoft.com/office/drawing/2014/main" id="{3D5D5601-4EC6-425A-93BE-DD675F30EEBD}"/>
              </a:ext>
            </a:extLst>
          </p:cNvPr>
          <p:cNvSpPr txBox="1"/>
          <p:nvPr/>
        </p:nvSpPr>
        <p:spPr>
          <a:xfrm>
            <a:off x="0" y="784134"/>
            <a:ext cx="3335274" cy="2677656"/>
          </a:xfrm>
          <a:prstGeom prst="rect">
            <a:avLst/>
          </a:prstGeom>
          <a:noFill/>
        </p:spPr>
        <p:txBody>
          <a:bodyPr wrap="square">
            <a:spAutoFit/>
          </a:bodyPr>
          <a:lstStyle/>
          <a:p>
            <a:r>
              <a:rPr lang="en-US" sz="2800" b="1" dirty="0"/>
              <a:t>Explain the extent to which states are limited by the due process clause from infringing upon individual rights.</a:t>
            </a:r>
          </a:p>
        </p:txBody>
      </p:sp>
      <p:sp>
        <p:nvSpPr>
          <p:cNvPr id="11" name="TextBox 10">
            <a:extLst>
              <a:ext uri="{FF2B5EF4-FFF2-40B4-BE49-F238E27FC236}">
                <a16:creationId xmlns:a16="http://schemas.microsoft.com/office/drawing/2014/main" id="{6DEF3379-0ED8-4BFF-AF14-BAA58DE100A6}"/>
              </a:ext>
            </a:extLst>
          </p:cNvPr>
          <p:cNvSpPr txBox="1"/>
          <p:nvPr/>
        </p:nvSpPr>
        <p:spPr>
          <a:xfrm>
            <a:off x="3664458" y="784134"/>
            <a:ext cx="8378952" cy="4893647"/>
          </a:xfrm>
          <a:prstGeom prst="rect">
            <a:avLst/>
          </a:prstGeom>
          <a:noFill/>
        </p:spPr>
        <p:txBody>
          <a:bodyPr wrap="square">
            <a:spAutoFit/>
          </a:bodyPr>
          <a:lstStyle/>
          <a:p>
            <a:r>
              <a:rPr lang="en-US" sz="2400" b="1" dirty="0"/>
              <a:t>While a right to privacy is not explicitly named in the Constitution, the court has interpreted the due process clause to protect the right of privacy from state infringement. This </a:t>
            </a:r>
          </a:p>
          <a:p>
            <a:r>
              <a:rPr lang="en-US" sz="2400" b="1" dirty="0"/>
              <a:t>interpretation of the due process clause has been the subject of controversy, such as has resulted from:</a:t>
            </a:r>
          </a:p>
          <a:p>
            <a:endParaRPr lang="en-US" sz="2400" b="1" dirty="0"/>
          </a:p>
          <a:p>
            <a:pPr marL="342900" indent="-342900">
              <a:buFont typeface="Arial" panose="020B0604020202020204" pitchFamily="34" charset="0"/>
              <a:buChar char="•"/>
            </a:pPr>
            <a:r>
              <a:rPr lang="en-US" sz="2400" b="1" dirty="0"/>
              <a:t> Roe v. Wade (1973), which extended the right of privacy to a woman’s decision to have an abortion while recognizing compelling state interests in potential life and maternal health</a:t>
            </a:r>
          </a:p>
          <a:p>
            <a:endParaRPr lang="en-US" sz="2400" b="1" dirty="0"/>
          </a:p>
          <a:p>
            <a:r>
              <a:rPr lang="en-US" sz="2400" b="1">
                <a:solidFill>
                  <a:srgbClr val="FF0000"/>
                </a:solidFill>
              </a:rPr>
              <a:t>NO LONGER REQUIRED </a:t>
            </a:r>
            <a:r>
              <a:rPr lang="en-US" sz="2400" b="1" dirty="0">
                <a:solidFill>
                  <a:srgbClr val="FF0000"/>
                </a:solidFill>
              </a:rPr>
              <a:t>SUPREME COURT CASE</a:t>
            </a:r>
          </a:p>
          <a:p>
            <a:pPr marL="342900" indent="-342900">
              <a:buFont typeface="Arial" panose="020B0604020202020204" pitchFamily="34" charset="0"/>
              <a:buChar char="•"/>
            </a:pPr>
            <a:r>
              <a:rPr lang="en-US" sz="2400" b="1" i="1" dirty="0">
                <a:solidFill>
                  <a:srgbClr val="FF0000"/>
                </a:solidFill>
              </a:rPr>
              <a:t>Roe v. Wade (1973) </a:t>
            </a:r>
          </a:p>
        </p:txBody>
      </p:sp>
      <p:cxnSp>
        <p:nvCxnSpPr>
          <p:cNvPr id="13" name="Straight Connector 12">
            <a:extLst>
              <a:ext uri="{FF2B5EF4-FFF2-40B4-BE49-F238E27FC236}">
                <a16:creationId xmlns:a16="http://schemas.microsoft.com/office/drawing/2014/main" id="{6E0B657D-F137-45F4-BD7E-E006BA524B2C}"/>
              </a:ext>
            </a:extLst>
          </p:cNvPr>
          <p:cNvCxnSpPr/>
          <p:nvPr/>
        </p:nvCxnSpPr>
        <p:spPr>
          <a:xfrm>
            <a:off x="3401568" y="784134"/>
            <a:ext cx="0" cy="5570946"/>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95965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67201" y="4749799"/>
            <a:ext cx="5104695" cy="2108196"/>
          </a:xfrm>
          <a:prstGeom prst="rect">
            <a:avLst/>
          </a:prstGeom>
          <a:blipFill>
            <a:blip r:embed="rId2" cstate="print"/>
            <a:stretch>
              <a:fillRect/>
            </a:stretch>
          </a:blipFill>
        </p:spPr>
        <p:txBody>
          <a:bodyPr wrap="square" lIns="0" tIns="0" rIns="0" bIns="0" rtlCol="0"/>
          <a:lstStyle/>
          <a:p>
            <a:endParaRPr sz="2400"/>
          </a:p>
        </p:txBody>
      </p:sp>
      <p:sp>
        <p:nvSpPr>
          <p:cNvPr id="3" name="object 3"/>
          <p:cNvSpPr txBox="1">
            <a:spLocks noGrp="1"/>
          </p:cNvSpPr>
          <p:nvPr>
            <p:ph type="title"/>
          </p:nvPr>
        </p:nvSpPr>
        <p:spPr>
          <a:xfrm>
            <a:off x="229751" y="52087"/>
            <a:ext cx="11743267" cy="755762"/>
          </a:xfrm>
          <a:prstGeom prst="rect">
            <a:avLst/>
          </a:prstGeom>
        </p:spPr>
        <p:txBody>
          <a:bodyPr vert="horz" wrap="square" lIns="0" tIns="16933" rIns="0" bIns="0" rtlCol="0">
            <a:spAutoFit/>
          </a:bodyPr>
          <a:lstStyle/>
          <a:p>
            <a:pPr marL="16933">
              <a:spcBef>
                <a:spcPts val="133"/>
              </a:spcBef>
            </a:pPr>
            <a:r>
              <a:rPr sz="4800" dirty="0">
                <a:latin typeface="Calibri"/>
                <a:cs typeface="Calibri"/>
              </a:rPr>
              <a:t>Is There a Right to Privacy in the</a:t>
            </a:r>
            <a:r>
              <a:rPr sz="4800" spc="-47" dirty="0">
                <a:latin typeface="Calibri"/>
                <a:cs typeface="Calibri"/>
              </a:rPr>
              <a:t> </a:t>
            </a:r>
            <a:r>
              <a:rPr sz="4800" spc="-7" dirty="0">
                <a:latin typeface="Calibri"/>
                <a:cs typeface="Calibri"/>
              </a:rPr>
              <a:t>Constitution?</a:t>
            </a:r>
            <a:endParaRPr sz="4800" dirty="0">
              <a:latin typeface="Calibri"/>
              <a:cs typeface="Calibri"/>
            </a:endParaRPr>
          </a:p>
        </p:txBody>
      </p:sp>
      <p:sp>
        <p:nvSpPr>
          <p:cNvPr id="4" name="object 4"/>
          <p:cNvSpPr txBox="1"/>
          <p:nvPr/>
        </p:nvSpPr>
        <p:spPr>
          <a:xfrm>
            <a:off x="206585" y="955142"/>
            <a:ext cx="11611187" cy="4288418"/>
          </a:xfrm>
          <a:prstGeom prst="rect">
            <a:avLst/>
          </a:prstGeom>
        </p:spPr>
        <p:txBody>
          <a:bodyPr vert="horz" wrap="square" lIns="0" tIns="17780" rIns="0" bIns="0" rtlCol="0">
            <a:spAutoFit/>
          </a:bodyPr>
          <a:lstStyle/>
          <a:p>
            <a:pPr marL="67732">
              <a:lnSpc>
                <a:spcPts val="3040"/>
              </a:lnSpc>
              <a:spcBef>
                <a:spcPts val="140"/>
              </a:spcBef>
            </a:pPr>
            <a:r>
              <a:rPr sz="2667" b="1" spc="-7" dirty="0">
                <a:latin typeface="Calibri"/>
                <a:cs typeface="Calibri"/>
              </a:rPr>
              <a:t>Definition: The right </a:t>
            </a:r>
            <a:r>
              <a:rPr sz="2667" b="1" dirty="0">
                <a:latin typeface="Calibri"/>
                <a:cs typeface="Calibri"/>
              </a:rPr>
              <a:t>to a private personal life </a:t>
            </a:r>
            <a:r>
              <a:rPr sz="2667" b="1" spc="-7" dirty="0">
                <a:latin typeface="Calibri"/>
                <a:cs typeface="Calibri"/>
              </a:rPr>
              <a:t>free from </a:t>
            </a:r>
            <a:r>
              <a:rPr sz="2667" b="1" dirty="0">
                <a:latin typeface="Calibri"/>
                <a:cs typeface="Calibri"/>
              </a:rPr>
              <a:t>the intrusion</a:t>
            </a:r>
            <a:r>
              <a:rPr sz="2667" b="1" spc="-180" dirty="0">
                <a:latin typeface="Calibri"/>
                <a:cs typeface="Calibri"/>
              </a:rPr>
              <a:t> </a:t>
            </a:r>
            <a:r>
              <a:rPr sz="2667" b="1" dirty="0">
                <a:latin typeface="Calibri"/>
                <a:cs typeface="Calibri"/>
              </a:rPr>
              <a:t>of</a:t>
            </a:r>
            <a:endParaRPr sz="2667" dirty="0">
              <a:latin typeface="Calibri"/>
              <a:cs typeface="Calibri"/>
            </a:endParaRPr>
          </a:p>
          <a:p>
            <a:pPr marL="67732">
              <a:lnSpc>
                <a:spcPts val="3040"/>
              </a:lnSpc>
            </a:pPr>
            <a:r>
              <a:rPr sz="2667" b="1" spc="-7" dirty="0">
                <a:latin typeface="Calibri"/>
                <a:cs typeface="Calibri"/>
              </a:rPr>
              <a:t>government</a:t>
            </a:r>
            <a:endParaRPr sz="2667" dirty="0">
              <a:latin typeface="Calibri"/>
              <a:cs typeface="Calibri"/>
            </a:endParaRPr>
          </a:p>
          <a:p>
            <a:pPr marL="474121" marR="397077" indent="-406390">
              <a:lnSpc>
                <a:spcPts val="2880"/>
              </a:lnSpc>
              <a:spcBef>
                <a:spcPts val="1100"/>
              </a:spcBef>
              <a:buFont typeface="Arial"/>
              <a:buChar char="•"/>
              <a:tabLst>
                <a:tab pos="473275" algn="l"/>
                <a:tab pos="474121" algn="l"/>
              </a:tabLst>
            </a:pPr>
            <a:r>
              <a:rPr sz="2667" b="1" dirty="0">
                <a:latin typeface="Calibri"/>
                <a:cs typeface="Calibri"/>
              </a:rPr>
              <a:t>Not explicitly stated in the </a:t>
            </a:r>
            <a:r>
              <a:rPr sz="2667" b="1" spc="-7" dirty="0">
                <a:latin typeface="Calibri"/>
                <a:cs typeface="Calibri"/>
              </a:rPr>
              <a:t>Constitution, </a:t>
            </a:r>
            <a:r>
              <a:rPr sz="2667" b="1" dirty="0">
                <a:latin typeface="Calibri"/>
                <a:cs typeface="Calibri"/>
              </a:rPr>
              <a:t>but implied through the</a:t>
            </a:r>
            <a:r>
              <a:rPr sz="2667" b="1" spc="-152" dirty="0">
                <a:latin typeface="Calibri"/>
                <a:cs typeface="Calibri"/>
              </a:rPr>
              <a:t> </a:t>
            </a:r>
            <a:r>
              <a:rPr sz="2667" b="1" spc="-7" dirty="0">
                <a:latin typeface="Calibri"/>
                <a:cs typeface="Calibri"/>
              </a:rPr>
              <a:t>penumbras  </a:t>
            </a:r>
            <a:r>
              <a:rPr sz="2667" b="1" dirty="0">
                <a:latin typeface="Calibri"/>
                <a:cs typeface="Calibri"/>
              </a:rPr>
              <a:t>(implied </a:t>
            </a:r>
            <a:r>
              <a:rPr sz="2667" b="1" spc="-7" dirty="0">
                <a:latin typeface="Calibri"/>
                <a:cs typeface="Calibri"/>
              </a:rPr>
              <a:t>rights) </a:t>
            </a:r>
            <a:r>
              <a:rPr sz="2667" b="1" dirty="0">
                <a:latin typeface="Calibri"/>
                <a:cs typeface="Calibri"/>
              </a:rPr>
              <a:t>of the Bill of</a:t>
            </a:r>
            <a:r>
              <a:rPr sz="2667" b="1" spc="-93" dirty="0">
                <a:latin typeface="Calibri"/>
                <a:cs typeface="Calibri"/>
              </a:rPr>
              <a:t> </a:t>
            </a:r>
            <a:r>
              <a:rPr sz="2667" b="1" dirty="0">
                <a:latin typeface="Calibri"/>
                <a:cs typeface="Calibri"/>
              </a:rPr>
              <a:t>Rights</a:t>
            </a:r>
            <a:endParaRPr sz="2667" dirty="0">
              <a:latin typeface="Calibri"/>
              <a:cs typeface="Calibri"/>
            </a:endParaRPr>
          </a:p>
          <a:p>
            <a:pPr marL="474121" indent="-406390">
              <a:spcBef>
                <a:spcPts val="713"/>
              </a:spcBef>
              <a:buFont typeface="Arial"/>
              <a:buChar char="•"/>
              <a:tabLst>
                <a:tab pos="473275" algn="l"/>
                <a:tab pos="474121" algn="l"/>
              </a:tabLst>
            </a:pPr>
            <a:r>
              <a:rPr sz="2667" b="1" dirty="0">
                <a:latin typeface="Calibri"/>
                <a:cs typeface="Calibri"/>
              </a:rPr>
              <a:t>Supreme </a:t>
            </a:r>
            <a:r>
              <a:rPr sz="2667" b="1" spc="-7" dirty="0">
                <a:latin typeface="Calibri"/>
                <a:cs typeface="Calibri"/>
              </a:rPr>
              <a:t>Court agrees </a:t>
            </a:r>
            <a:r>
              <a:rPr sz="2667" b="1" dirty="0">
                <a:latin typeface="Calibri"/>
                <a:cs typeface="Calibri"/>
              </a:rPr>
              <a:t>that a </a:t>
            </a:r>
            <a:r>
              <a:rPr sz="2667" b="1" spc="-7" dirty="0">
                <a:latin typeface="Calibri"/>
                <a:cs typeface="Calibri"/>
              </a:rPr>
              <a:t>right </a:t>
            </a:r>
            <a:r>
              <a:rPr sz="2667" b="1" dirty="0">
                <a:latin typeface="Calibri"/>
                <a:cs typeface="Calibri"/>
              </a:rPr>
              <a:t>to </a:t>
            </a:r>
            <a:r>
              <a:rPr sz="2667" b="1" spc="-7" dirty="0">
                <a:latin typeface="Calibri"/>
                <a:cs typeface="Calibri"/>
              </a:rPr>
              <a:t>privacy</a:t>
            </a:r>
            <a:r>
              <a:rPr sz="2667" b="1" spc="-80" dirty="0">
                <a:latin typeface="Calibri"/>
                <a:cs typeface="Calibri"/>
              </a:rPr>
              <a:t> </a:t>
            </a:r>
            <a:r>
              <a:rPr sz="2667" b="1" spc="-7" dirty="0">
                <a:latin typeface="Calibri"/>
                <a:cs typeface="Calibri"/>
              </a:rPr>
              <a:t>exist</a:t>
            </a:r>
            <a:endParaRPr sz="2667" dirty="0">
              <a:latin typeface="Calibri"/>
              <a:cs typeface="Calibri"/>
            </a:endParaRPr>
          </a:p>
          <a:p>
            <a:pPr marL="931310" lvl="1" indent="-380144">
              <a:lnSpc>
                <a:spcPts val="3067"/>
              </a:lnSpc>
              <a:spcBef>
                <a:spcPts val="207"/>
              </a:spcBef>
              <a:buFont typeface="Wingdings"/>
              <a:buChar char=""/>
              <a:tabLst>
                <a:tab pos="930463" algn="l"/>
                <a:tab pos="931310" algn="l"/>
              </a:tabLst>
            </a:pPr>
            <a:r>
              <a:rPr sz="2667" b="1" i="1" spc="-7" dirty="0">
                <a:latin typeface="Calibri"/>
                <a:cs typeface="Calibri"/>
              </a:rPr>
              <a:t>Griswold v. </a:t>
            </a:r>
            <a:r>
              <a:rPr sz="2667" b="1" i="1" dirty="0">
                <a:latin typeface="Calibri"/>
                <a:cs typeface="Calibri"/>
              </a:rPr>
              <a:t>Connecticut</a:t>
            </a:r>
            <a:r>
              <a:rPr sz="2667" b="1" i="1" spc="-120" dirty="0">
                <a:latin typeface="Calibri"/>
                <a:cs typeface="Calibri"/>
              </a:rPr>
              <a:t> </a:t>
            </a:r>
            <a:r>
              <a:rPr sz="2667" b="1" i="1" dirty="0">
                <a:latin typeface="Calibri"/>
                <a:cs typeface="Calibri"/>
              </a:rPr>
              <a:t>(1965)</a:t>
            </a:r>
            <a:endParaRPr sz="2667" dirty="0">
              <a:latin typeface="Calibri"/>
              <a:cs typeface="Calibri"/>
            </a:endParaRPr>
          </a:p>
          <a:p>
            <a:pPr marL="1337700" lvl="2" indent="-380990">
              <a:lnSpc>
                <a:spcPts val="2607"/>
              </a:lnSpc>
              <a:buFont typeface="Symbol"/>
              <a:buChar char=""/>
              <a:tabLst>
                <a:tab pos="1338547" algn="l"/>
              </a:tabLst>
            </a:pPr>
            <a:r>
              <a:rPr sz="2400" b="1" spc="-7" dirty="0">
                <a:latin typeface="Calibri"/>
                <a:cs typeface="Calibri"/>
              </a:rPr>
              <a:t>Overturned </a:t>
            </a:r>
            <a:r>
              <a:rPr sz="2400" b="1" dirty="0">
                <a:latin typeface="Calibri"/>
                <a:cs typeface="Calibri"/>
              </a:rPr>
              <a:t>an 1879 </a:t>
            </a:r>
            <a:r>
              <a:rPr sz="2400" b="1" spc="-7" dirty="0">
                <a:latin typeface="Calibri"/>
                <a:cs typeface="Calibri"/>
              </a:rPr>
              <a:t>Connecticut </a:t>
            </a:r>
            <a:r>
              <a:rPr sz="2400" b="1" dirty="0">
                <a:latin typeface="Calibri"/>
                <a:cs typeface="Calibri"/>
              </a:rPr>
              <a:t>law that </a:t>
            </a:r>
            <a:r>
              <a:rPr sz="2400" b="1" spc="-7" dirty="0">
                <a:latin typeface="Calibri"/>
                <a:cs typeface="Calibri"/>
              </a:rPr>
              <a:t>made </a:t>
            </a:r>
            <a:r>
              <a:rPr sz="2400" b="1" dirty="0">
                <a:latin typeface="Calibri"/>
                <a:cs typeface="Calibri"/>
              </a:rPr>
              <a:t>the </a:t>
            </a:r>
            <a:r>
              <a:rPr sz="2400" b="1" spc="-7" dirty="0">
                <a:latin typeface="Calibri"/>
                <a:cs typeface="Calibri"/>
              </a:rPr>
              <a:t>contraceptives illegal</a:t>
            </a:r>
            <a:r>
              <a:rPr sz="2400" b="1" spc="-227" dirty="0">
                <a:latin typeface="Calibri"/>
                <a:cs typeface="Calibri"/>
              </a:rPr>
              <a:t> </a:t>
            </a:r>
            <a:r>
              <a:rPr sz="2400" b="1" dirty="0">
                <a:latin typeface="Calibri"/>
                <a:cs typeface="Calibri"/>
              </a:rPr>
              <a:t>to</a:t>
            </a:r>
            <a:endParaRPr sz="2400" dirty="0">
              <a:latin typeface="Calibri"/>
              <a:cs typeface="Calibri"/>
            </a:endParaRPr>
          </a:p>
          <a:p>
            <a:pPr marL="1337700" algn="just">
              <a:lnSpc>
                <a:spcPts val="2593"/>
              </a:lnSpc>
            </a:pPr>
            <a:r>
              <a:rPr sz="2400" b="1" spc="-7" dirty="0">
                <a:latin typeface="Calibri"/>
                <a:cs typeface="Calibri"/>
              </a:rPr>
              <a:t>married</a:t>
            </a:r>
            <a:r>
              <a:rPr sz="2400" b="1" spc="-40" dirty="0">
                <a:latin typeface="Calibri"/>
                <a:cs typeface="Calibri"/>
              </a:rPr>
              <a:t> </a:t>
            </a:r>
            <a:r>
              <a:rPr sz="2400" b="1" dirty="0">
                <a:latin typeface="Calibri"/>
                <a:cs typeface="Calibri"/>
              </a:rPr>
              <a:t>couples</a:t>
            </a:r>
            <a:endParaRPr sz="2400" dirty="0">
              <a:latin typeface="Calibri"/>
              <a:cs typeface="Calibri"/>
            </a:endParaRPr>
          </a:p>
          <a:p>
            <a:pPr marL="1337700" marR="91438" lvl="2" indent="-380990" algn="just">
              <a:lnSpc>
                <a:spcPts val="2585"/>
              </a:lnSpc>
              <a:spcBef>
                <a:spcPts val="187"/>
              </a:spcBef>
              <a:buFont typeface="Symbol"/>
              <a:buChar char=""/>
              <a:tabLst>
                <a:tab pos="1338547" algn="l"/>
              </a:tabLst>
            </a:pPr>
            <a:r>
              <a:rPr sz="2400" b="1" dirty="0">
                <a:latin typeface="Calibri"/>
                <a:cs typeface="Calibri"/>
              </a:rPr>
              <a:t>Even though </a:t>
            </a:r>
            <a:r>
              <a:rPr sz="2400" b="1" spc="-7" dirty="0">
                <a:latin typeface="Calibri"/>
                <a:cs typeface="Calibri"/>
              </a:rPr>
              <a:t>“privacy” </a:t>
            </a:r>
            <a:r>
              <a:rPr sz="2400" b="1" dirty="0">
                <a:latin typeface="Calibri"/>
                <a:cs typeface="Calibri"/>
              </a:rPr>
              <a:t>doesn’t appear in the </a:t>
            </a:r>
            <a:r>
              <a:rPr sz="2400" b="1" spc="-7" dirty="0">
                <a:latin typeface="Calibri"/>
                <a:cs typeface="Calibri"/>
              </a:rPr>
              <a:t>Constitution, </a:t>
            </a:r>
            <a:r>
              <a:rPr sz="2400" b="1" dirty="0">
                <a:latin typeface="Calibri"/>
                <a:cs typeface="Calibri"/>
              </a:rPr>
              <a:t>specific </a:t>
            </a:r>
            <a:r>
              <a:rPr sz="2400" b="1" spc="-7" dirty="0">
                <a:latin typeface="Calibri"/>
                <a:cs typeface="Calibri"/>
              </a:rPr>
              <a:t>guarantees </a:t>
            </a:r>
            <a:r>
              <a:rPr sz="2400" b="1" dirty="0">
                <a:latin typeface="Calibri"/>
                <a:cs typeface="Calibri"/>
              </a:rPr>
              <a:t>in  the 1</a:t>
            </a:r>
            <a:r>
              <a:rPr sz="2400" b="1" baseline="25462" dirty="0">
                <a:latin typeface="Calibri"/>
                <a:cs typeface="Calibri"/>
              </a:rPr>
              <a:t>st</a:t>
            </a:r>
            <a:r>
              <a:rPr sz="2400" b="1" dirty="0">
                <a:latin typeface="Calibri"/>
                <a:cs typeface="Calibri"/>
              </a:rPr>
              <a:t>, 3</a:t>
            </a:r>
            <a:r>
              <a:rPr sz="2400" b="1" baseline="25462" dirty="0">
                <a:latin typeface="Calibri"/>
                <a:cs typeface="Calibri"/>
              </a:rPr>
              <a:t>rd</a:t>
            </a:r>
            <a:r>
              <a:rPr sz="2400" b="1" dirty="0">
                <a:latin typeface="Calibri"/>
                <a:cs typeface="Calibri"/>
              </a:rPr>
              <a:t>, </a:t>
            </a:r>
            <a:r>
              <a:rPr sz="2400" b="1" spc="-7" dirty="0">
                <a:latin typeface="Calibri"/>
                <a:cs typeface="Calibri"/>
              </a:rPr>
              <a:t>4</a:t>
            </a:r>
            <a:r>
              <a:rPr sz="2400" b="1" spc="-9" baseline="25462" dirty="0">
                <a:latin typeface="Calibri"/>
                <a:cs typeface="Calibri"/>
              </a:rPr>
              <a:t>th</a:t>
            </a:r>
            <a:r>
              <a:rPr sz="2400" b="1" spc="-7" dirty="0">
                <a:latin typeface="Calibri"/>
                <a:cs typeface="Calibri"/>
              </a:rPr>
              <a:t>, </a:t>
            </a:r>
            <a:r>
              <a:rPr sz="2400" b="1" dirty="0">
                <a:latin typeface="Calibri"/>
                <a:cs typeface="Calibri"/>
              </a:rPr>
              <a:t>and 5</a:t>
            </a:r>
            <a:r>
              <a:rPr sz="2400" b="1" baseline="25462" dirty="0">
                <a:latin typeface="Calibri"/>
                <a:cs typeface="Calibri"/>
              </a:rPr>
              <a:t>th </a:t>
            </a:r>
            <a:r>
              <a:rPr sz="2400" b="1" spc="-7" dirty="0">
                <a:latin typeface="Calibri"/>
                <a:cs typeface="Calibri"/>
              </a:rPr>
              <a:t>Amendments create </a:t>
            </a:r>
            <a:r>
              <a:rPr sz="2400" b="1" dirty="0">
                <a:latin typeface="Calibri"/>
                <a:cs typeface="Calibri"/>
              </a:rPr>
              <a:t>a zone of </a:t>
            </a:r>
            <a:r>
              <a:rPr sz="2400" b="1" spc="-7" dirty="0">
                <a:latin typeface="Calibri"/>
                <a:cs typeface="Calibri"/>
              </a:rPr>
              <a:t>privacy </a:t>
            </a:r>
            <a:r>
              <a:rPr sz="2400" b="1" dirty="0">
                <a:latin typeface="Calibri"/>
                <a:cs typeface="Calibri"/>
              </a:rPr>
              <a:t>that is </a:t>
            </a:r>
            <a:r>
              <a:rPr sz="2400" b="1" spc="-7" dirty="0">
                <a:latin typeface="Calibri"/>
                <a:cs typeface="Calibri"/>
              </a:rPr>
              <a:t>protected </a:t>
            </a:r>
            <a:r>
              <a:rPr sz="2400" b="1" dirty="0">
                <a:latin typeface="Calibri"/>
                <a:cs typeface="Calibri"/>
              </a:rPr>
              <a:t>by  the 9</a:t>
            </a:r>
            <a:r>
              <a:rPr sz="2400" b="1" baseline="25462" dirty="0">
                <a:latin typeface="Calibri"/>
                <a:cs typeface="Calibri"/>
              </a:rPr>
              <a:t>th</a:t>
            </a:r>
            <a:r>
              <a:rPr sz="2400" b="1" spc="260" baseline="25462" dirty="0">
                <a:latin typeface="Calibri"/>
                <a:cs typeface="Calibri"/>
              </a:rPr>
              <a:t> </a:t>
            </a:r>
            <a:r>
              <a:rPr sz="2400" b="1" spc="-7" dirty="0">
                <a:latin typeface="Calibri"/>
                <a:cs typeface="Calibri"/>
              </a:rPr>
              <a:t>Amendment</a:t>
            </a:r>
            <a:endParaRPr sz="2400" dirty="0">
              <a:latin typeface="Calibri"/>
              <a:cs typeface="Calibri"/>
            </a:endParaRPr>
          </a:p>
        </p:txBody>
      </p:sp>
      <p:sp>
        <p:nvSpPr>
          <p:cNvPr id="5" name="object 5"/>
          <p:cNvSpPr/>
          <p:nvPr/>
        </p:nvSpPr>
        <p:spPr>
          <a:xfrm>
            <a:off x="8839201" y="5974079"/>
            <a:ext cx="2718815" cy="686816"/>
          </a:xfrm>
          <a:prstGeom prst="rect">
            <a:avLst/>
          </a:prstGeom>
          <a:blipFill>
            <a:blip r:embed="rId3" cstate="print"/>
            <a:stretch>
              <a:fillRect/>
            </a:stretch>
          </a:blipFill>
        </p:spPr>
        <p:txBody>
          <a:bodyPr wrap="square" lIns="0" tIns="0" rIns="0" bIns="0" rtlCol="0"/>
          <a:lstStyle/>
          <a:p>
            <a:endParaRPr sz="24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1717039"/>
            <a:ext cx="12192000" cy="5140959"/>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5" name="object 5"/>
          <p:cNvSpPr txBox="1">
            <a:spLocks noGrp="1"/>
          </p:cNvSpPr>
          <p:nvPr>
            <p:ph type="title"/>
          </p:nvPr>
        </p:nvSpPr>
        <p:spPr>
          <a:xfrm>
            <a:off x="403148" y="2539"/>
            <a:ext cx="11389360" cy="1494426"/>
          </a:xfrm>
          <a:prstGeom prst="rect">
            <a:avLst/>
          </a:prstGeom>
        </p:spPr>
        <p:txBody>
          <a:bodyPr vert="horz" wrap="square" lIns="0" tIns="16933" rIns="0" bIns="0" rtlCol="0">
            <a:spAutoFit/>
          </a:bodyPr>
          <a:lstStyle/>
          <a:p>
            <a:pPr marL="49952" marR="40639" indent="-3387" algn="ctr">
              <a:spcBef>
                <a:spcPts val="133"/>
              </a:spcBef>
            </a:pPr>
            <a:r>
              <a:rPr sz="3200" spc="-7" dirty="0">
                <a:latin typeface="Calibri"/>
                <a:cs typeface="Calibri"/>
              </a:rPr>
              <a:t>“Privacy” </a:t>
            </a:r>
            <a:r>
              <a:rPr sz="3200" dirty="0">
                <a:latin typeface="Calibri"/>
                <a:cs typeface="Calibri"/>
              </a:rPr>
              <a:t>isn’t specifically </a:t>
            </a:r>
            <a:r>
              <a:rPr sz="3200" spc="-7" dirty="0">
                <a:latin typeface="Calibri"/>
                <a:cs typeface="Calibri"/>
              </a:rPr>
              <a:t>mentioned in the Constitution but  penumbras </a:t>
            </a:r>
            <a:r>
              <a:rPr sz="3200" dirty="0">
                <a:latin typeface="Calibri"/>
                <a:cs typeface="Calibri"/>
              </a:rPr>
              <a:t>in </a:t>
            </a:r>
            <a:r>
              <a:rPr sz="3200" spc="-7" dirty="0">
                <a:latin typeface="Calibri"/>
                <a:cs typeface="Calibri"/>
              </a:rPr>
              <a:t>the 1</a:t>
            </a:r>
            <a:r>
              <a:rPr sz="3200" spc="-9" baseline="24305" dirty="0">
                <a:latin typeface="Calibri"/>
                <a:cs typeface="Calibri"/>
              </a:rPr>
              <a:t>st</a:t>
            </a:r>
            <a:r>
              <a:rPr sz="3200" spc="-7" dirty="0">
                <a:latin typeface="Calibri"/>
                <a:cs typeface="Calibri"/>
              </a:rPr>
              <a:t>, 3</a:t>
            </a:r>
            <a:r>
              <a:rPr sz="3200" spc="-9" baseline="24305" dirty="0">
                <a:latin typeface="Calibri"/>
                <a:cs typeface="Calibri"/>
              </a:rPr>
              <a:t>rd</a:t>
            </a:r>
            <a:r>
              <a:rPr sz="3200" spc="-7" dirty="0">
                <a:latin typeface="Calibri"/>
                <a:cs typeface="Calibri"/>
              </a:rPr>
              <a:t>, 4</a:t>
            </a:r>
            <a:r>
              <a:rPr sz="3200" spc="-9" baseline="24305" dirty="0">
                <a:latin typeface="Calibri"/>
                <a:cs typeface="Calibri"/>
              </a:rPr>
              <a:t>th</a:t>
            </a:r>
            <a:r>
              <a:rPr sz="3200" spc="-7" dirty="0">
                <a:latin typeface="Calibri"/>
                <a:cs typeface="Calibri"/>
              </a:rPr>
              <a:t>, </a:t>
            </a:r>
            <a:r>
              <a:rPr sz="3200" dirty="0">
                <a:latin typeface="Calibri"/>
                <a:cs typeface="Calibri"/>
              </a:rPr>
              <a:t>and </a:t>
            </a:r>
            <a:r>
              <a:rPr sz="3200" spc="-7" dirty="0">
                <a:latin typeface="Calibri"/>
                <a:cs typeface="Calibri"/>
              </a:rPr>
              <a:t>5</a:t>
            </a:r>
            <a:r>
              <a:rPr sz="3200" spc="-9" baseline="24305" dirty="0">
                <a:latin typeface="Calibri"/>
                <a:cs typeface="Calibri"/>
              </a:rPr>
              <a:t>th </a:t>
            </a:r>
            <a:r>
              <a:rPr sz="3200" spc="-7" dirty="0">
                <a:latin typeface="Calibri"/>
                <a:cs typeface="Calibri"/>
              </a:rPr>
              <a:t>Amendments </a:t>
            </a:r>
            <a:r>
              <a:rPr sz="3200" dirty="0">
                <a:latin typeface="Calibri"/>
                <a:cs typeface="Calibri"/>
              </a:rPr>
              <a:t>create a zone of  </a:t>
            </a:r>
            <a:r>
              <a:rPr sz="3200" spc="-7" dirty="0">
                <a:latin typeface="Calibri"/>
                <a:cs typeface="Calibri"/>
              </a:rPr>
              <a:t>privacy that </a:t>
            </a:r>
            <a:r>
              <a:rPr sz="3200" dirty="0">
                <a:latin typeface="Calibri"/>
                <a:cs typeface="Calibri"/>
              </a:rPr>
              <a:t>is </a:t>
            </a:r>
            <a:r>
              <a:rPr sz="3200" spc="-7" dirty="0">
                <a:latin typeface="Calibri"/>
                <a:cs typeface="Calibri"/>
              </a:rPr>
              <a:t>protected </a:t>
            </a:r>
            <a:r>
              <a:rPr sz="3200" dirty="0">
                <a:latin typeface="Calibri"/>
                <a:cs typeface="Calibri"/>
              </a:rPr>
              <a:t>by </a:t>
            </a:r>
            <a:r>
              <a:rPr sz="3200" spc="-7" dirty="0">
                <a:latin typeface="Calibri"/>
                <a:cs typeface="Calibri"/>
              </a:rPr>
              <a:t>the 9</a:t>
            </a:r>
            <a:r>
              <a:rPr sz="3200" spc="-9" baseline="24305" dirty="0">
                <a:latin typeface="Calibri"/>
                <a:cs typeface="Calibri"/>
              </a:rPr>
              <a:t>th</a:t>
            </a:r>
            <a:r>
              <a:rPr sz="3200" spc="349" baseline="24305" dirty="0">
                <a:latin typeface="Calibri"/>
                <a:cs typeface="Calibri"/>
              </a:rPr>
              <a:t> </a:t>
            </a:r>
            <a:r>
              <a:rPr sz="3200" spc="-7" dirty="0">
                <a:latin typeface="Calibri"/>
                <a:cs typeface="Calibri"/>
              </a:rPr>
              <a:t>Amendment.</a:t>
            </a:r>
            <a:endParaRPr sz="3200">
              <a:latin typeface="Calibri"/>
              <a:cs typeface="Calibri"/>
            </a:endParaRPr>
          </a:p>
        </p:txBody>
      </p:sp>
      <p:grpSp>
        <p:nvGrpSpPr>
          <p:cNvPr id="12" name="Group 11">
            <a:extLst>
              <a:ext uri="{FF2B5EF4-FFF2-40B4-BE49-F238E27FC236}">
                <a16:creationId xmlns:a16="http://schemas.microsoft.com/office/drawing/2014/main" id="{9F862C02-5761-47E3-AB53-7AF4EEBBDF1B}"/>
              </a:ext>
            </a:extLst>
          </p:cNvPr>
          <p:cNvGrpSpPr/>
          <p:nvPr/>
        </p:nvGrpSpPr>
        <p:grpSpPr>
          <a:xfrm>
            <a:off x="101600" y="2430440"/>
            <a:ext cx="9407314" cy="4269063"/>
            <a:chOff x="101600" y="2430440"/>
            <a:chExt cx="9407314" cy="4269063"/>
          </a:xfrm>
        </p:grpSpPr>
        <p:sp>
          <p:nvSpPr>
            <p:cNvPr id="4" name="object 4"/>
            <p:cNvSpPr/>
            <p:nvPr/>
          </p:nvSpPr>
          <p:spPr>
            <a:xfrm>
              <a:off x="5479457" y="2943014"/>
              <a:ext cx="1587500" cy="822113"/>
            </a:xfrm>
            <a:custGeom>
              <a:avLst/>
              <a:gdLst/>
              <a:ahLst/>
              <a:cxnLst/>
              <a:rect l="l" t="t" r="r" b="b"/>
              <a:pathLst>
                <a:path w="1190625" h="616585">
                  <a:moveTo>
                    <a:pt x="398526" y="171069"/>
                  </a:moveTo>
                  <a:lnTo>
                    <a:pt x="346329" y="340994"/>
                  </a:lnTo>
                  <a:lnTo>
                    <a:pt x="391414" y="354838"/>
                  </a:lnTo>
                  <a:lnTo>
                    <a:pt x="443484" y="184784"/>
                  </a:lnTo>
                  <a:lnTo>
                    <a:pt x="398526" y="171069"/>
                  </a:lnTo>
                  <a:close/>
                </a:path>
                <a:path w="1190625" h="616585">
                  <a:moveTo>
                    <a:pt x="268351" y="131063"/>
                  </a:moveTo>
                  <a:lnTo>
                    <a:pt x="216281" y="301116"/>
                  </a:lnTo>
                  <a:lnTo>
                    <a:pt x="261239" y="314832"/>
                  </a:lnTo>
                  <a:lnTo>
                    <a:pt x="277368" y="262381"/>
                  </a:lnTo>
                  <a:lnTo>
                    <a:pt x="283682" y="242613"/>
                  </a:lnTo>
                  <a:lnTo>
                    <a:pt x="298577" y="206501"/>
                  </a:lnTo>
                  <a:lnTo>
                    <a:pt x="320167" y="188721"/>
                  </a:lnTo>
                  <a:lnTo>
                    <a:pt x="362837" y="188721"/>
                  </a:lnTo>
                  <a:lnTo>
                    <a:pt x="377063" y="169544"/>
                  </a:lnTo>
                  <a:lnTo>
                    <a:pt x="375515" y="168020"/>
                  </a:lnTo>
                  <a:lnTo>
                    <a:pt x="302768" y="168020"/>
                  </a:lnTo>
                  <a:lnTo>
                    <a:pt x="310134" y="143890"/>
                  </a:lnTo>
                  <a:lnTo>
                    <a:pt x="268351" y="131063"/>
                  </a:lnTo>
                  <a:close/>
                </a:path>
                <a:path w="1190625" h="616585">
                  <a:moveTo>
                    <a:pt x="71882" y="0"/>
                  </a:moveTo>
                  <a:lnTo>
                    <a:pt x="0" y="234695"/>
                  </a:lnTo>
                  <a:lnTo>
                    <a:pt x="47371" y="249300"/>
                  </a:lnTo>
                  <a:lnTo>
                    <a:pt x="74422" y="160781"/>
                  </a:lnTo>
                  <a:lnTo>
                    <a:pt x="211008" y="160781"/>
                  </a:lnTo>
                  <a:lnTo>
                    <a:pt x="216398" y="154598"/>
                  </a:lnTo>
                  <a:lnTo>
                    <a:pt x="221503" y="146716"/>
                  </a:lnTo>
                  <a:lnTo>
                    <a:pt x="225871" y="137644"/>
                  </a:lnTo>
                  <a:lnTo>
                    <a:pt x="226221" y="136651"/>
                  </a:lnTo>
                  <a:lnTo>
                    <a:pt x="151257" y="136651"/>
                  </a:lnTo>
                  <a:lnTo>
                    <a:pt x="144849" y="136457"/>
                  </a:lnTo>
                  <a:lnTo>
                    <a:pt x="136286" y="135096"/>
                  </a:lnTo>
                  <a:lnTo>
                    <a:pt x="125557" y="132544"/>
                  </a:lnTo>
                  <a:lnTo>
                    <a:pt x="112649" y="128777"/>
                  </a:lnTo>
                  <a:lnTo>
                    <a:pt x="86741" y="120903"/>
                  </a:lnTo>
                  <a:lnTo>
                    <a:pt x="107187" y="54356"/>
                  </a:lnTo>
                  <a:lnTo>
                    <a:pt x="215485" y="54356"/>
                  </a:lnTo>
                  <a:lnTo>
                    <a:pt x="211869" y="50573"/>
                  </a:lnTo>
                  <a:lnTo>
                    <a:pt x="167624" y="29658"/>
                  </a:lnTo>
                  <a:lnTo>
                    <a:pt x="147955" y="23367"/>
                  </a:lnTo>
                  <a:lnTo>
                    <a:pt x="71882" y="0"/>
                  </a:lnTo>
                  <a:close/>
                </a:path>
                <a:path w="1190625" h="616585">
                  <a:moveTo>
                    <a:pt x="362837" y="188721"/>
                  </a:moveTo>
                  <a:lnTo>
                    <a:pt x="326009" y="188721"/>
                  </a:lnTo>
                  <a:lnTo>
                    <a:pt x="338836" y="192658"/>
                  </a:lnTo>
                  <a:lnTo>
                    <a:pt x="345059" y="197231"/>
                  </a:lnTo>
                  <a:lnTo>
                    <a:pt x="351155" y="204469"/>
                  </a:lnTo>
                  <a:lnTo>
                    <a:pt x="362837" y="188721"/>
                  </a:lnTo>
                  <a:close/>
                </a:path>
                <a:path w="1190625" h="616585">
                  <a:moveTo>
                    <a:pt x="211008" y="160781"/>
                  </a:moveTo>
                  <a:lnTo>
                    <a:pt x="74422" y="160781"/>
                  </a:lnTo>
                  <a:lnTo>
                    <a:pt x="105410" y="170179"/>
                  </a:lnTo>
                  <a:lnTo>
                    <a:pt x="145665" y="180538"/>
                  </a:lnTo>
                  <a:lnTo>
                    <a:pt x="162315" y="182129"/>
                  </a:lnTo>
                  <a:lnTo>
                    <a:pt x="169211" y="181578"/>
                  </a:lnTo>
                  <a:lnTo>
                    <a:pt x="210566" y="161289"/>
                  </a:lnTo>
                  <a:lnTo>
                    <a:pt x="211008" y="160781"/>
                  </a:lnTo>
                  <a:close/>
                </a:path>
                <a:path w="1190625" h="616585">
                  <a:moveTo>
                    <a:pt x="335788" y="149606"/>
                  </a:moveTo>
                  <a:lnTo>
                    <a:pt x="302768" y="168020"/>
                  </a:lnTo>
                  <a:lnTo>
                    <a:pt x="375515" y="168020"/>
                  </a:lnTo>
                  <a:lnTo>
                    <a:pt x="335788" y="149606"/>
                  </a:lnTo>
                  <a:close/>
                </a:path>
                <a:path w="1190625" h="616585">
                  <a:moveTo>
                    <a:pt x="418338" y="106298"/>
                  </a:moveTo>
                  <a:lnTo>
                    <a:pt x="405638" y="147954"/>
                  </a:lnTo>
                  <a:lnTo>
                    <a:pt x="450596" y="161797"/>
                  </a:lnTo>
                  <a:lnTo>
                    <a:pt x="463296" y="120141"/>
                  </a:lnTo>
                  <a:lnTo>
                    <a:pt x="418338" y="106298"/>
                  </a:lnTo>
                  <a:close/>
                </a:path>
                <a:path w="1190625" h="616585">
                  <a:moveTo>
                    <a:pt x="215485" y="54356"/>
                  </a:moveTo>
                  <a:lnTo>
                    <a:pt x="107187" y="54356"/>
                  </a:lnTo>
                  <a:lnTo>
                    <a:pt x="130048" y="61340"/>
                  </a:lnTo>
                  <a:lnTo>
                    <a:pt x="141716" y="65029"/>
                  </a:lnTo>
                  <a:lnTo>
                    <a:pt x="176149" y="82550"/>
                  </a:lnTo>
                  <a:lnTo>
                    <a:pt x="183134" y="104520"/>
                  </a:lnTo>
                  <a:lnTo>
                    <a:pt x="180467" y="113029"/>
                  </a:lnTo>
                  <a:lnTo>
                    <a:pt x="178435" y="120014"/>
                  </a:lnTo>
                  <a:lnTo>
                    <a:pt x="174752" y="125475"/>
                  </a:lnTo>
                  <a:lnTo>
                    <a:pt x="164337" y="133857"/>
                  </a:lnTo>
                  <a:lnTo>
                    <a:pt x="158242" y="136144"/>
                  </a:lnTo>
                  <a:lnTo>
                    <a:pt x="151257" y="136651"/>
                  </a:lnTo>
                  <a:lnTo>
                    <a:pt x="226221" y="136651"/>
                  </a:lnTo>
                  <a:lnTo>
                    <a:pt x="229489" y="127381"/>
                  </a:lnTo>
                  <a:lnTo>
                    <a:pt x="232800" y="113760"/>
                  </a:lnTo>
                  <a:lnTo>
                    <a:pt x="233981" y="100901"/>
                  </a:lnTo>
                  <a:lnTo>
                    <a:pt x="233043" y="88804"/>
                  </a:lnTo>
                  <a:lnTo>
                    <a:pt x="229997" y="77469"/>
                  </a:lnTo>
                  <a:lnTo>
                    <a:pt x="225256" y="67234"/>
                  </a:lnTo>
                  <a:lnTo>
                    <a:pt x="219217" y="58261"/>
                  </a:lnTo>
                  <a:lnTo>
                    <a:pt x="215485" y="54356"/>
                  </a:lnTo>
                  <a:close/>
                </a:path>
                <a:path w="1190625" h="616585">
                  <a:moveTo>
                    <a:pt x="768377" y="436371"/>
                  </a:moveTo>
                  <a:lnTo>
                    <a:pt x="723265" y="436371"/>
                  </a:lnTo>
                  <a:lnTo>
                    <a:pt x="723265" y="453389"/>
                  </a:lnTo>
                  <a:lnTo>
                    <a:pt x="723519" y="456691"/>
                  </a:lnTo>
                  <a:lnTo>
                    <a:pt x="768096" y="470407"/>
                  </a:lnTo>
                  <a:lnTo>
                    <a:pt x="767167" y="463546"/>
                  </a:lnTo>
                  <a:lnTo>
                    <a:pt x="766667" y="457041"/>
                  </a:lnTo>
                  <a:lnTo>
                    <a:pt x="766595" y="450869"/>
                  </a:lnTo>
                  <a:lnTo>
                    <a:pt x="766953" y="445007"/>
                  </a:lnTo>
                  <a:lnTo>
                    <a:pt x="767881" y="438695"/>
                  </a:lnTo>
                  <a:lnTo>
                    <a:pt x="768377" y="436371"/>
                  </a:lnTo>
                  <a:close/>
                </a:path>
                <a:path w="1190625" h="616585">
                  <a:moveTo>
                    <a:pt x="678926" y="339042"/>
                  </a:moveTo>
                  <a:lnTo>
                    <a:pt x="637413" y="351408"/>
                  </a:lnTo>
                  <a:lnTo>
                    <a:pt x="620440" y="385720"/>
                  </a:lnTo>
                  <a:lnTo>
                    <a:pt x="620496" y="396620"/>
                  </a:lnTo>
                  <a:lnTo>
                    <a:pt x="641429" y="431847"/>
                  </a:lnTo>
                  <a:lnTo>
                    <a:pt x="678688" y="445627"/>
                  </a:lnTo>
                  <a:lnTo>
                    <a:pt x="686117" y="445970"/>
                  </a:lnTo>
                  <a:lnTo>
                    <a:pt x="693547" y="445515"/>
                  </a:lnTo>
                  <a:lnTo>
                    <a:pt x="700976" y="444373"/>
                  </a:lnTo>
                  <a:lnTo>
                    <a:pt x="708406" y="442468"/>
                  </a:lnTo>
                  <a:lnTo>
                    <a:pt x="715835" y="439800"/>
                  </a:lnTo>
                  <a:lnTo>
                    <a:pt x="723265" y="436371"/>
                  </a:lnTo>
                  <a:lnTo>
                    <a:pt x="768377" y="436371"/>
                  </a:lnTo>
                  <a:lnTo>
                    <a:pt x="769524" y="430990"/>
                  </a:lnTo>
                  <a:lnTo>
                    <a:pt x="771882" y="421880"/>
                  </a:lnTo>
                  <a:lnTo>
                    <a:pt x="773411" y="416639"/>
                  </a:lnTo>
                  <a:lnTo>
                    <a:pt x="699436" y="416639"/>
                  </a:lnTo>
                  <a:lnTo>
                    <a:pt x="671124" y="402463"/>
                  </a:lnTo>
                  <a:lnTo>
                    <a:pt x="667893" y="396620"/>
                  </a:lnTo>
                  <a:lnTo>
                    <a:pt x="692975" y="369839"/>
                  </a:lnTo>
                  <a:lnTo>
                    <a:pt x="788052" y="369839"/>
                  </a:lnTo>
                  <a:lnTo>
                    <a:pt x="791464" y="359028"/>
                  </a:lnTo>
                  <a:lnTo>
                    <a:pt x="795277" y="345386"/>
                  </a:lnTo>
                  <a:lnTo>
                    <a:pt x="795703" y="343255"/>
                  </a:lnTo>
                  <a:lnTo>
                    <a:pt x="740062" y="343255"/>
                  </a:lnTo>
                  <a:lnTo>
                    <a:pt x="729503" y="342979"/>
                  </a:lnTo>
                  <a:lnTo>
                    <a:pt x="716492" y="342060"/>
                  </a:lnTo>
                  <a:lnTo>
                    <a:pt x="701040" y="340487"/>
                  </a:lnTo>
                  <a:lnTo>
                    <a:pt x="689322" y="339461"/>
                  </a:lnTo>
                  <a:lnTo>
                    <a:pt x="678926" y="339042"/>
                  </a:lnTo>
                  <a:close/>
                </a:path>
                <a:path w="1190625" h="616585">
                  <a:moveTo>
                    <a:pt x="787336" y="372109"/>
                  </a:moveTo>
                  <a:lnTo>
                    <a:pt x="739140" y="372109"/>
                  </a:lnTo>
                  <a:lnTo>
                    <a:pt x="736346" y="381126"/>
                  </a:lnTo>
                  <a:lnTo>
                    <a:pt x="733044" y="391921"/>
                  </a:lnTo>
                  <a:lnTo>
                    <a:pt x="730250" y="399033"/>
                  </a:lnTo>
                  <a:lnTo>
                    <a:pt x="727881" y="402589"/>
                  </a:lnTo>
                  <a:lnTo>
                    <a:pt x="724408" y="407923"/>
                  </a:lnTo>
                  <a:lnTo>
                    <a:pt x="719328" y="411733"/>
                  </a:lnTo>
                  <a:lnTo>
                    <a:pt x="712597" y="414146"/>
                  </a:lnTo>
                  <a:lnTo>
                    <a:pt x="705927" y="415911"/>
                  </a:lnTo>
                  <a:lnTo>
                    <a:pt x="699436" y="416639"/>
                  </a:lnTo>
                  <a:lnTo>
                    <a:pt x="773411" y="416639"/>
                  </a:lnTo>
                  <a:lnTo>
                    <a:pt x="774954" y="411352"/>
                  </a:lnTo>
                  <a:lnTo>
                    <a:pt x="787336" y="372109"/>
                  </a:lnTo>
                  <a:close/>
                </a:path>
                <a:path w="1190625" h="616585">
                  <a:moveTo>
                    <a:pt x="468503" y="192531"/>
                  </a:moveTo>
                  <a:lnTo>
                    <a:pt x="484886" y="383539"/>
                  </a:lnTo>
                  <a:lnTo>
                    <a:pt x="525399" y="395985"/>
                  </a:lnTo>
                  <a:lnTo>
                    <a:pt x="573975" y="335406"/>
                  </a:lnTo>
                  <a:lnTo>
                    <a:pt x="521589" y="335406"/>
                  </a:lnTo>
                  <a:lnTo>
                    <a:pt x="521208" y="303529"/>
                  </a:lnTo>
                  <a:lnTo>
                    <a:pt x="515747" y="207009"/>
                  </a:lnTo>
                  <a:lnTo>
                    <a:pt x="468503" y="192531"/>
                  </a:lnTo>
                  <a:close/>
                </a:path>
                <a:path w="1190625" h="616585">
                  <a:moveTo>
                    <a:pt x="788052" y="369839"/>
                  </a:moveTo>
                  <a:lnTo>
                    <a:pt x="692975" y="369839"/>
                  </a:lnTo>
                  <a:lnTo>
                    <a:pt x="700504" y="370020"/>
                  </a:lnTo>
                  <a:lnTo>
                    <a:pt x="719012" y="371449"/>
                  </a:lnTo>
                  <a:lnTo>
                    <a:pt x="727027" y="371935"/>
                  </a:lnTo>
                  <a:lnTo>
                    <a:pt x="733732" y="372159"/>
                  </a:lnTo>
                  <a:lnTo>
                    <a:pt x="787336" y="372109"/>
                  </a:lnTo>
                  <a:lnTo>
                    <a:pt x="788052" y="369839"/>
                  </a:lnTo>
                  <a:close/>
                </a:path>
                <a:path w="1190625" h="616585">
                  <a:moveTo>
                    <a:pt x="791222" y="302259"/>
                  </a:moveTo>
                  <a:lnTo>
                    <a:pt x="711581" y="302259"/>
                  </a:lnTo>
                  <a:lnTo>
                    <a:pt x="718312" y="302513"/>
                  </a:lnTo>
                  <a:lnTo>
                    <a:pt x="726313" y="305053"/>
                  </a:lnTo>
                  <a:lnTo>
                    <a:pt x="752221" y="329691"/>
                  </a:lnTo>
                  <a:lnTo>
                    <a:pt x="749237" y="339461"/>
                  </a:lnTo>
                  <a:lnTo>
                    <a:pt x="748157" y="342900"/>
                  </a:lnTo>
                  <a:lnTo>
                    <a:pt x="740062" y="343255"/>
                  </a:lnTo>
                  <a:lnTo>
                    <a:pt x="795703" y="343255"/>
                  </a:lnTo>
                  <a:lnTo>
                    <a:pt x="797591" y="333803"/>
                  </a:lnTo>
                  <a:lnTo>
                    <a:pt x="798423" y="324357"/>
                  </a:lnTo>
                  <a:lnTo>
                    <a:pt x="797814" y="316864"/>
                  </a:lnTo>
                  <a:lnTo>
                    <a:pt x="795934" y="310554"/>
                  </a:lnTo>
                  <a:lnTo>
                    <a:pt x="792781" y="304387"/>
                  </a:lnTo>
                  <a:lnTo>
                    <a:pt x="791222" y="302259"/>
                  </a:lnTo>
                  <a:close/>
                </a:path>
                <a:path w="1190625" h="616585">
                  <a:moveTo>
                    <a:pt x="598805" y="232409"/>
                  </a:moveTo>
                  <a:lnTo>
                    <a:pt x="539877" y="309244"/>
                  </a:lnTo>
                  <a:lnTo>
                    <a:pt x="529336" y="324357"/>
                  </a:lnTo>
                  <a:lnTo>
                    <a:pt x="526288" y="328802"/>
                  </a:lnTo>
                  <a:lnTo>
                    <a:pt x="521589" y="335406"/>
                  </a:lnTo>
                  <a:lnTo>
                    <a:pt x="573975" y="335406"/>
                  </a:lnTo>
                  <a:lnTo>
                    <a:pt x="645160" y="246633"/>
                  </a:lnTo>
                  <a:lnTo>
                    <a:pt x="598805" y="232409"/>
                  </a:lnTo>
                  <a:close/>
                </a:path>
                <a:path w="1190625" h="616585">
                  <a:moveTo>
                    <a:pt x="710088" y="265620"/>
                  </a:moveTo>
                  <a:lnTo>
                    <a:pt x="667559" y="278749"/>
                  </a:lnTo>
                  <a:lnTo>
                    <a:pt x="651637" y="297306"/>
                  </a:lnTo>
                  <a:lnTo>
                    <a:pt x="690118" y="317245"/>
                  </a:lnTo>
                  <a:lnTo>
                    <a:pt x="695325" y="310133"/>
                  </a:lnTo>
                  <a:lnTo>
                    <a:pt x="700659" y="305815"/>
                  </a:lnTo>
                  <a:lnTo>
                    <a:pt x="711581" y="302259"/>
                  </a:lnTo>
                  <a:lnTo>
                    <a:pt x="791222" y="302259"/>
                  </a:lnTo>
                  <a:lnTo>
                    <a:pt x="788366" y="298362"/>
                  </a:lnTo>
                  <a:lnTo>
                    <a:pt x="753983" y="276336"/>
                  </a:lnTo>
                  <a:lnTo>
                    <a:pt x="724261" y="267525"/>
                  </a:lnTo>
                  <a:lnTo>
                    <a:pt x="710088" y="265620"/>
                  </a:lnTo>
                  <a:close/>
                </a:path>
                <a:path w="1190625" h="616585">
                  <a:moveTo>
                    <a:pt x="964565" y="564641"/>
                  </a:moveTo>
                  <a:lnTo>
                    <a:pt x="957841" y="601094"/>
                  </a:lnTo>
                  <a:lnTo>
                    <a:pt x="963737" y="604184"/>
                  </a:lnTo>
                  <a:lnTo>
                    <a:pt x="969819" y="606980"/>
                  </a:lnTo>
                  <a:lnTo>
                    <a:pt x="1013587" y="616203"/>
                  </a:lnTo>
                  <a:lnTo>
                    <a:pt x="1020064" y="615441"/>
                  </a:lnTo>
                  <a:lnTo>
                    <a:pt x="1025652" y="613537"/>
                  </a:lnTo>
                  <a:lnTo>
                    <a:pt x="1031367" y="611758"/>
                  </a:lnTo>
                  <a:lnTo>
                    <a:pt x="1060196" y="585342"/>
                  </a:lnTo>
                  <a:lnTo>
                    <a:pt x="1068403" y="574452"/>
                  </a:lnTo>
                  <a:lnTo>
                    <a:pt x="997378" y="574452"/>
                  </a:lnTo>
                  <a:lnTo>
                    <a:pt x="990530" y="574234"/>
                  </a:lnTo>
                  <a:lnTo>
                    <a:pt x="982980" y="572515"/>
                  </a:lnTo>
                  <a:lnTo>
                    <a:pt x="977392" y="570864"/>
                  </a:lnTo>
                  <a:lnTo>
                    <a:pt x="971296" y="568197"/>
                  </a:lnTo>
                  <a:lnTo>
                    <a:pt x="964565" y="564641"/>
                  </a:lnTo>
                  <a:close/>
                </a:path>
                <a:path w="1190625" h="616585">
                  <a:moveTo>
                    <a:pt x="1015365" y="360298"/>
                  </a:moveTo>
                  <a:lnTo>
                    <a:pt x="1027811" y="550544"/>
                  </a:lnTo>
                  <a:lnTo>
                    <a:pt x="1023498" y="556660"/>
                  </a:lnTo>
                  <a:lnTo>
                    <a:pt x="1018936" y="562038"/>
                  </a:lnTo>
                  <a:lnTo>
                    <a:pt x="1014112" y="566654"/>
                  </a:lnTo>
                  <a:lnTo>
                    <a:pt x="1009015" y="570483"/>
                  </a:lnTo>
                  <a:lnTo>
                    <a:pt x="1003536" y="573194"/>
                  </a:lnTo>
                  <a:lnTo>
                    <a:pt x="997378" y="574452"/>
                  </a:lnTo>
                  <a:lnTo>
                    <a:pt x="1068403" y="574452"/>
                  </a:lnTo>
                  <a:lnTo>
                    <a:pt x="1080008" y="559053"/>
                  </a:lnTo>
                  <a:lnTo>
                    <a:pt x="1118682" y="508126"/>
                  </a:lnTo>
                  <a:lnTo>
                    <a:pt x="1066927" y="508126"/>
                  </a:lnTo>
                  <a:lnTo>
                    <a:pt x="1063244" y="374903"/>
                  </a:lnTo>
                  <a:lnTo>
                    <a:pt x="1015365" y="360298"/>
                  </a:lnTo>
                  <a:close/>
                </a:path>
                <a:path w="1190625" h="616585">
                  <a:moveTo>
                    <a:pt x="892444" y="324738"/>
                  </a:moveTo>
                  <a:lnTo>
                    <a:pt x="847215" y="344219"/>
                  </a:lnTo>
                  <a:lnTo>
                    <a:pt x="818515" y="393064"/>
                  </a:lnTo>
                  <a:lnTo>
                    <a:pt x="812688" y="431815"/>
                  </a:lnTo>
                  <a:lnTo>
                    <a:pt x="814960" y="449089"/>
                  </a:lnTo>
                  <a:lnTo>
                    <a:pt x="841263" y="490553"/>
                  </a:lnTo>
                  <a:lnTo>
                    <a:pt x="888855" y="510541"/>
                  </a:lnTo>
                  <a:lnTo>
                    <a:pt x="903652" y="511889"/>
                  </a:lnTo>
                  <a:lnTo>
                    <a:pt x="917378" y="510784"/>
                  </a:lnTo>
                  <a:lnTo>
                    <a:pt x="952325" y="493029"/>
                  </a:lnTo>
                  <a:lnTo>
                    <a:pt x="967930" y="473328"/>
                  </a:lnTo>
                  <a:lnTo>
                    <a:pt x="894842" y="473328"/>
                  </a:lnTo>
                  <a:lnTo>
                    <a:pt x="886333" y="470788"/>
                  </a:lnTo>
                  <a:lnTo>
                    <a:pt x="860651" y="441116"/>
                  </a:lnTo>
                  <a:lnTo>
                    <a:pt x="860393" y="430577"/>
                  </a:lnTo>
                  <a:lnTo>
                    <a:pt x="862087" y="418205"/>
                  </a:lnTo>
                  <a:lnTo>
                    <a:pt x="875411" y="381476"/>
                  </a:lnTo>
                  <a:lnTo>
                    <a:pt x="902096" y="363156"/>
                  </a:lnTo>
                  <a:lnTo>
                    <a:pt x="976791" y="363156"/>
                  </a:lnTo>
                  <a:lnTo>
                    <a:pt x="973582" y="357885"/>
                  </a:lnTo>
                  <a:lnTo>
                    <a:pt x="942721" y="334668"/>
                  </a:lnTo>
                  <a:lnTo>
                    <a:pt x="909814" y="325262"/>
                  </a:lnTo>
                  <a:lnTo>
                    <a:pt x="892444" y="324738"/>
                  </a:lnTo>
                  <a:close/>
                </a:path>
                <a:path w="1190625" h="616585">
                  <a:moveTo>
                    <a:pt x="1143635" y="399541"/>
                  </a:moveTo>
                  <a:lnTo>
                    <a:pt x="1066927" y="508126"/>
                  </a:lnTo>
                  <a:lnTo>
                    <a:pt x="1118682" y="508126"/>
                  </a:lnTo>
                  <a:lnTo>
                    <a:pt x="1190244" y="413892"/>
                  </a:lnTo>
                  <a:lnTo>
                    <a:pt x="1143635" y="399541"/>
                  </a:lnTo>
                  <a:close/>
                </a:path>
                <a:path w="1190625" h="616585">
                  <a:moveTo>
                    <a:pt x="928751" y="448309"/>
                  </a:moveTo>
                  <a:lnTo>
                    <a:pt x="894842" y="473328"/>
                  </a:lnTo>
                  <a:lnTo>
                    <a:pt x="967930" y="473328"/>
                  </a:lnTo>
                  <a:lnTo>
                    <a:pt x="970534" y="469391"/>
                  </a:lnTo>
                  <a:lnTo>
                    <a:pt x="928751" y="448309"/>
                  </a:lnTo>
                  <a:close/>
                </a:path>
                <a:path w="1190625" h="616585">
                  <a:moveTo>
                    <a:pt x="976791" y="363156"/>
                  </a:moveTo>
                  <a:lnTo>
                    <a:pt x="909893" y="363156"/>
                  </a:lnTo>
                  <a:lnTo>
                    <a:pt x="918083" y="364870"/>
                  </a:lnTo>
                  <a:lnTo>
                    <a:pt x="926465" y="367410"/>
                  </a:lnTo>
                  <a:lnTo>
                    <a:pt x="932688" y="371856"/>
                  </a:lnTo>
                  <a:lnTo>
                    <a:pt x="936498" y="377951"/>
                  </a:lnTo>
                  <a:lnTo>
                    <a:pt x="940435" y="384047"/>
                  </a:lnTo>
                  <a:lnTo>
                    <a:pt x="941810" y="391552"/>
                  </a:lnTo>
                  <a:lnTo>
                    <a:pt x="941734" y="392390"/>
                  </a:lnTo>
                  <a:lnTo>
                    <a:pt x="940562" y="401065"/>
                  </a:lnTo>
                  <a:lnTo>
                    <a:pt x="987425" y="406653"/>
                  </a:lnTo>
                  <a:lnTo>
                    <a:pt x="986690" y="392390"/>
                  </a:lnTo>
                  <a:lnTo>
                    <a:pt x="984123" y="379507"/>
                  </a:lnTo>
                  <a:lnTo>
                    <a:pt x="979745" y="368006"/>
                  </a:lnTo>
                  <a:lnTo>
                    <a:pt x="976791" y="363156"/>
                  </a:lnTo>
                  <a:close/>
                </a:path>
              </a:pathLst>
            </a:custGeom>
            <a:solidFill>
              <a:srgbClr val="FFFFFF"/>
            </a:solidFill>
          </p:spPr>
          <p:txBody>
            <a:bodyPr wrap="square" lIns="0" tIns="0" rIns="0" bIns="0" rtlCol="0"/>
            <a:lstStyle/>
            <a:p>
              <a:pPr defTabSz="1219170"/>
              <a:endParaRPr sz="2400">
                <a:solidFill>
                  <a:prstClr val="black"/>
                </a:solidFill>
                <a:latin typeface="Calibri"/>
              </a:endParaRPr>
            </a:p>
          </p:txBody>
        </p:sp>
        <p:sp>
          <p:nvSpPr>
            <p:cNvPr id="6" name="object 6"/>
            <p:cNvSpPr txBox="1"/>
            <p:nvPr/>
          </p:nvSpPr>
          <p:spPr>
            <a:xfrm>
              <a:off x="5663354" y="3853180"/>
              <a:ext cx="288713" cy="571096"/>
            </a:xfrm>
            <a:prstGeom prst="rect">
              <a:avLst/>
            </a:prstGeom>
          </p:spPr>
          <p:txBody>
            <a:bodyPr vert="horz" wrap="square" lIns="0" tIns="16933" rIns="0" bIns="0" rtlCol="0">
              <a:spAutoFit/>
            </a:bodyPr>
            <a:lstStyle/>
            <a:p>
              <a:pPr marL="16933" defTabSz="1219170">
                <a:spcBef>
                  <a:spcPts val="133"/>
                </a:spcBef>
              </a:pPr>
              <a:r>
                <a:rPr sz="3600" b="1" spc="-7" dirty="0">
                  <a:solidFill>
                    <a:prstClr val="black"/>
                  </a:solidFill>
                  <a:latin typeface="Arial"/>
                  <a:cs typeface="Arial"/>
                </a:rPr>
                <a:t>4</a:t>
              </a:r>
              <a:endParaRPr sz="3600" dirty="0">
                <a:solidFill>
                  <a:prstClr val="black"/>
                </a:solidFill>
                <a:latin typeface="Arial"/>
                <a:cs typeface="Arial"/>
              </a:endParaRPr>
            </a:p>
          </p:txBody>
        </p:sp>
        <p:sp>
          <p:nvSpPr>
            <p:cNvPr id="7" name="object 7"/>
            <p:cNvSpPr txBox="1"/>
            <p:nvPr/>
          </p:nvSpPr>
          <p:spPr>
            <a:xfrm>
              <a:off x="9220201" y="3853180"/>
              <a:ext cx="288713" cy="571096"/>
            </a:xfrm>
            <a:prstGeom prst="rect">
              <a:avLst/>
            </a:prstGeom>
          </p:spPr>
          <p:txBody>
            <a:bodyPr vert="horz" wrap="square" lIns="0" tIns="16933" rIns="0" bIns="0" rtlCol="0">
              <a:spAutoFit/>
            </a:bodyPr>
            <a:lstStyle/>
            <a:p>
              <a:pPr marL="16933" defTabSz="1219170">
                <a:spcBef>
                  <a:spcPts val="133"/>
                </a:spcBef>
              </a:pPr>
              <a:r>
                <a:rPr sz="3600" b="1" spc="-7" dirty="0">
                  <a:solidFill>
                    <a:prstClr val="black"/>
                  </a:solidFill>
                  <a:latin typeface="Arial"/>
                  <a:cs typeface="Arial"/>
                </a:rPr>
                <a:t>9</a:t>
              </a:r>
              <a:endParaRPr sz="3600">
                <a:solidFill>
                  <a:prstClr val="black"/>
                </a:solidFill>
                <a:latin typeface="Arial"/>
                <a:cs typeface="Arial"/>
              </a:endParaRPr>
            </a:p>
          </p:txBody>
        </p:sp>
        <p:sp>
          <p:nvSpPr>
            <p:cNvPr id="8" name="object 8"/>
            <p:cNvSpPr txBox="1"/>
            <p:nvPr/>
          </p:nvSpPr>
          <p:spPr>
            <a:xfrm>
              <a:off x="6984493" y="2734835"/>
              <a:ext cx="288713" cy="571096"/>
            </a:xfrm>
            <a:prstGeom prst="rect">
              <a:avLst/>
            </a:prstGeom>
          </p:spPr>
          <p:txBody>
            <a:bodyPr vert="horz" wrap="square" lIns="0" tIns="16933" rIns="0" bIns="0" rtlCol="0">
              <a:spAutoFit/>
            </a:bodyPr>
            <a:lstStyle/>
            <a:p>
              <a:pPr marL="16933" defTabSz="1219170">
                <a:spcBef>
                  <a:spcPts val="133"/>
                </a:spcBef>
              </a:pPr>
              <a:r>
                <a:rPr sz="3600" b="1" dirty="0">
                  <a:solidFill>
                    <a:prstClr val="black"/>
                  </a:solidFill>
                  <a:latin typeface="Arial"/>
                  <a:cs typeface="Arial"/>
                </a:rPr>
                <a:t>1</a:t>
              </a:r>
              <a:endParaRPr sz="3600" dirty="0">
                <a:solidFill>
                  <a:prstClr val="black"/>
                </a:solidFill>
                <a:latin typeface="Arial"/>
                <a:cs typeface="Arial"/>
              </a:endParaRPr>
            </a:p>
          </p:txBody>
        </p:sp>
        <p:sp>
          <p:nvSpPr>
            <p:cNvPr id="9" name="object 9"/>
            <p:cNvSpPr txBox="1"/>
            <p:nvPr/>
          </p:nvSpPr>
          <p:spPr>
            <a:xfrm>
              <a:off x="6273293" y="2430440"/>
              <a:ext cx="288713" cy="571096"/>
            </a:xfrm>
            <a:prstGeom prst="rect">
              <a:avLst/>
            </a:prstGeom>
          </p:spPr>
          <p:txBody>
            <a:bodyPr vert="horz" wrap="square" lIns="0" tIns="16933" rIns="0" bIns="0" rtlCol="0">
              <a:spAutoFit/>
            </a:bodyPr>
            <a:lstStyle/>
            <a:p>
              <a:pPr marL="16933" defTabSz="1219170">
                <a:spcBef>
                  <a:spcPts val="133"/>
                </a:spcBef>
              </a:pPr>
              <a:r>
                <a:rPr sz="3600" b="1" spc="-7" dirty="0">
                  <a:solidFill>
                    <a:prstClr val="black"/>
                  </a:solidFill>
                  <a:latin typeface="Arial"/>
                  <a:cs typeface="Arial"/>
                </a:rPr>
                <a:t>5</a:t>
              </a:r>
              <a:endParaRPr sz="3600">
                <a:solidFill>
                  <a:prstClr val="black"/>
                </a:solidFill>
                <a:latin typeface="Arial"/>
                <a:cs typeface="Arial"/>
              </a:endParaRPr>
            </a:p>
          </p:txBody>
        </p:sp>
        <p:sp>
          <p:nvSpPr>
            <p:cNvPr id="10" name="object 10"/>
            <p:cNvSpPr txBox="1"/>
            <p:nvPr/>
          </p:nvSpPr>
          <p:spPr>
            <a:xfrm>
              <a:off x="6578093" y="3954780"/>
              <a:ext cx="288713" cy="571096"/>
            </a:xfrm>
            <a:prstGeom prst="rect">
              <a:avLst/>
            </a:prstGeom>
          </p:spPr>
          <p:txBody>
            <a:bodyPr vert="horz" wrap="square" lIns="0" tIns="16933" rIns="0" bIns="0" rtlCol="0">
              <a:spAutoFit/>
            </a:bodyPr>
            <a:lstStyle/>
            <a:p>
              <a:pPr marL="16933" defTabSz="1219170">
                <a:spcBef>
                  <a:spcPts val="133"/>
                </a:spcBef>
              </a:pPr>
              <a:r>
                <a:rPr sz="3600" b="1" spc="-7" dirty="0">
                  <a:solidFill>
                    <a:prstClr val="black"/>
                  </a:solidFill>
                  <a:latin typeface="Arial"/>
                  <a:cs typeface="Arial"/>
                </a:rPr>
                <a:t>3</a:t>
              </a:r>
              <a:endParaRPr sz="3600">
                <a:solidFill>
                  <a:prstClr val="black"/>
                </a:solidFill>
                <a:latin typeface="Arial"/>
                <a:cs typeface="Arial"/>
              </a:endParaRPr>
            </a:p>
          </p:txBody>
        </p:sp>
        <p:sp>
          <p:nvSpPr>
            <p:cNvPr id="11" name="object 11"/>
            <p:cNvSpPr/>
            <p:nvPr/>
          </p:nvSpPr>
          <p:spPr>
            <a:xfrm>
              <a:off x="101600" y="4625339"/>
              <a:ext cx="7010401" cy="2074164"/>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ABDC2A-07B2-4915-8AB4-116FB1116805}"/>
              </a:ext>
            </a:extLst>
          </p:cNvPr>
          <p:cNvSpPr txBox="1"/>
          <p:nvPr/>
        </p:nvSpPr>
        <p:spPr>
          <a:xfrm>
            <a:off x="0" y="991552"/>
            <a:ext cx="12192000" cy="5693866"/>
          </a:xfrm>
          <a:prstGeom prst="rect">
            <a:avLst/>
          </a:prstGeom>
          <a:noFill/>
        </p:spPr>
        <p:txBody>
          <a:bodyPr wrap="square" rtlCol="0">
            <a:spAutoFit/>
          </a:bodyPr>
          <a:lstStyle/>
          <a:p>
            <a:r>
              <a:rPr lang="en-US" sz="2800" dirty="0"/>
              <a:t>The right to privacy or to be left alone is not mentioned in the constitution, it can be e can be inferred from the following amendments:</a:t>
            </a:r>
          </a:p>
          <a:p>
            <a:r>
              <a:rPr lang="en-US" sz="2800" dirty="0"/>
              <a:t> </a:t>
            </a:r>
          </a:p>
          <a:p>
            <a:pPr marL="342900" indent="-342900">
              <a:buFont typeface="Arial" panose="020B0604020202020204" pitchFamily="34" charset="0"/>
              <a:buChar char="•"/>
            </a:pPr>
            <a:r>
              <a:rPr lang="en-US" sz="2800" b="1" dirty="0"/>
              <a:t>1</a:t>
            </a:r>
            <a:r>
              <a:rPr lang="en-US" sz="2800" b="1" baseline="30000" dirty="0"/>
              <a:t>st</a:t>
            </a:r>
            <a:r>
              <a:rPr lang="en-US" sz="2800" b="1" dirty="0"/>
              <a:t> amendment</a:t>
            </a:r>
            <a:r>
              <a:rPr lang="en-US" sz="2800" dirty="0"/>
              <a:t>:  Freedom of speech or the privacy of your own thoughts or associations (assembly)</a:t>
            </a:r>
          </a:p>
          <a:p>
            <a:pPr marL="342900" indent="-342900">
              <a:buFont typeface="Arial" panose="020B0604020202020204" pitchFamily="34" charset="0"/>
              <a:buChar char="•"/>
            </a:pPr>
            <a:r>
              <a:rPr lang="en-US" sz="2800" b="1" dirty="0"/>
              <a:t>3</a:t>
            </a:r>
            <a:r>
              <a:rPr lang="en-US" sz="2800" b="1" baseline="30000" dirty="0"/>
              <a:t>rd</a:t>
            </a:r>
            <a:r>
              <a:rPr lang="en-US" sz="2800" b="1" dirty="0"/>
              <a:t> amendment:</a:t>
            </a:r>
            <a:r>
              <a:rPr lang="en-US" sz="2800" dirty="0"/>
              <a:t>  protects your home from the once used government practice of housing soldiers during peacetime in your house.</a:t>
            </a:r>
          </a:p>
          <a:p>
            <a:pPr marL="342900" indent="-342900">
              <a:buFont typeface="Arial" panose="020B0604020202020204" pitchFamily="34" charset="0"/>
              <a:buChar char="•"/>
            </a:pPr>
            <a:r>
              <a:rPr lang="en-US" sz="2800" b="1" dirty="0"/>
              <a:t>4</a:t>
            </a:r>
            <a:r>
              <a:rPr lang="en-US" sz="2800" b="1" baseline="30000" dirty="0"/>
              <a:t>th</a:t>
            </a:r>
            <a:r>
              <a:rPr lang="en-US" sz="2800" b="1" dirty="0"/>
              <a:t> amendment:  </a:t>
            </a:r>
            <a:r>
              <a:rPr lang="en-US" sz="2800" dirty="0"/>
              <a:t>protects against illegal searches, keeping your home or other areas private.</a:t>
            </a:r>
          </a:p>
          <a:p>
            <a:pPr marL="342900" indent="-342900">
              <a:buFont typeface="Arial" panose="020B0604020202020204" pitchFamily="34" charset="0"/>
              <a:buChar char="•"/>
            </a:pPr>
            <a:r>
              <a:rPr lang="en-US" sz="2800" b="1" dirty="0"/>
              <a:t>5</a:t>
            </a:r>
            <a:r>
              <a:rPr lang="en-US" sz="2800" b="1" baseline="30000" dirty="0"/>
              <a:t>th</a:t>
            </a:r>
            <a:r>
              <a:rPr lang="en-US" sz="2800" b="1" dirty="0"/>
              <a:t> amendment: </a:t>
            </a:r>
            <a:r>
              <a:rPr lang="en-US" sz="2800" dirty="0"/>
              <a:t> gives the accused the right to remain silent and thus keeping information private.</a:t>
            </a:r>
          </a:p>
          <a:p>
            <a:pPr marL="342900" indent="-342900">
              <a:buFont typeface="Arial" panose="020B0604020202020204" pitchFamily="34" charset="0"/>
              <a:buChar char="•"/>
            </a:pPr>
            <a:r>
              <a:rPr lang="en-US" sz="2800" b="1" dirty="0"/>
              <a:t>9</a:t>
            </a:r>
            <a:r>
              <a:rPr lang="en-US" sz="2800" b="1" baseline="30000" dirty="0"/>
              <a:t>th</a:t>
            </a:r>
            <a:r>
              <a:rPr lang="en-US" sz="2800" b="1" dirty="0"/>
              <a:t> amendment: </a:t>
            </a:r>
            <a:r>
              <a:rPr lang="en-US" sz="2800" dirty="0"/>
              <a:t> states that the people have rights not specifically listed, i.e. privacy.   </a:t>
            </a:r>
            <a:endParaRPr lang="en-US" sz="2800" b="1" dirty="0"/>
          </a:p>
        </p:txBody>
      </p:sp>
      <p:sp>
        <p:nvSpPr>
          <p:cNvPr id="8" name="TextBox 7">
            <a:extLst>
              <a:ext uri="{FF2B5EF4-FFF2-40B4-BE49-F238E27FC236}">
                <a16:creationId xmlns:a16="http://schemas.microsoft.com/office/drawing/2014/main" id="{024013D3-6A9F-4E52-B9AE-6DCA84A941F5}"/>
              </a:ext>
            </a:extLst>
          </p:cNvPr>
          <p:cNvSpPr txBox="1"/>
          <p:nvPr/>
        </p:nvSpPr>
        <p:spPr>
          <a:xfrm>
            <a:off x="9857994" y="6244720"/>
            <a:ext cx="2334006" cy="369332"/>
          </a:xfrm>
          <a:prstGeom prst="rect">
            <a:avLst/>
          </a:prstGeom>
          <a:noFill/>
        </p:spPr>
        <p:txBody>
          <a:bodyPr wrap="square">
            <a:spAutoFit/>
          </a:bodyPr>
          <a:lstStyle/>
          <a:p>
            <a:r>
              <a:rPr lang="en-US" b="1" i="1" dirty="0"/>
              <a:t>AMSCO pg. 329</a:t>
            </a:r>
          </a:p>
        </p:txBody>
      </p:sp>
      <p:sp>
        <p:nvSpPr>
          <p:cNvPr id="4" name="object 3">
            <a:extLst>
              <a:ext uri="{FF2B5EF4-FFF2-40B4-BE49-F238E27FC236}">
                <a16:creationId xmlns:a16="http://schemas.microsoft.com/office/drawing/2014/main" id="{E0C0E026-4073-5F5B-90CF-9CD017754E19}"/>
              </a:ext>
            </a:extLst>
          </p:cNvPr>
          <p:cNvSpPr txBox="1">
            <a:spLocks noGrp="1"/>
          </p:cNvSpPr>
          <p:nvPr>
            <p:ph type="title"/>
          </p:nvPr>
        </p:nvSpPr>
        <p:spPr>
          <a:xfrm>
            <a:off x="229751" y="52087"/>
            <a:ext cx="11743267" cy="755762"/>
          </a:xfrm>
          <a:prstGeom prst="rect">
            <a:avLst/>
          </a:prstGeom>
        </p:spPr>
        <p:txBody>
          <a:bodyPr vert="horz" wrap="square" lIns="0" tIns="16933" rIns="0" bIns="0" rtlCol="0">
            <a:spAutoFit/>
          </a:bodyPr>
          <a:lstStyle/>
          <a:p>
            <a:pPr marL="16933">
              <a:spcBef>
                <a:spcPts val="133"/>
              </a:spcBef>
            </a:pPr>
            <a:r>
              <a:rPr sz="4800" dirty="0">
                <a:latin typeface="Calibri"/>
                <a:cs typeface="Calibri"/>
              </a:rPr>
              <a:t>Is There a Right to Privacy in the</a:t>
            </a:r>
            <a:r>
              <a:rPr sz="4800" spc="-47" dirty="0">
                <a:latin typeface="Calibri"/>
                <a:cs typeface="Calibri"/>
              </a:rPr>
              <a:t> </a:t>
            </a:r>
            <a:r>
              <a:rPr sz="4800" spc="-7" dirty="0">
                <a:latin typeface="Calibri"/>
                <a:cs typeface="Calibri"/>
              </a:rPr>
              <a:t>Constitution?</a:t>
            </a:r>
            <a:endParaRPr sz="4800" dirty="0">
              <a:latin typeface="Calibri"/>
              <a:cs typeface="Calibri"/>
            </a:endParaRPr>
          </a:p>
        </p:txBody>
      </p:sp>
    </p:spTree>
    <p:extLst>
      <p:ext uri="{BB962C8B-B14F-4D97-AF65-F5344CB8AC3E}">
        <p14:creationId xmlns:p14="http://schemas.microsoft.com/office/powerpoint/2010/main" val="3904270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D2EE93B1-C3FA-6AF7-2718-B1A7132752E0}"/>
              </a:ext>
            </a:extLst>
          </p:cNvPr>
          <p:cNvGraphicFramePr>
            <a:graphicFrameLocks noGrp="1"/>
          </p:cNvGraphicFramePr>
          <p:nvPr>
            <p:extLst>
              <p:ext uri="{D42A27DB-BD31-4B8C-83A1-F6EECF244321}">
                <p14:modId xmlns:p14="http://schemas.microsoft.com/office/powerpoint/2010/main" val="1923695662"/>
              </p:ext>
            </p:extLst>
          </p:nvPr>
        </p:nvGraphicFramePr>
        <p:xfrm>
          <a:off x="0" y="2"/>
          <a:ext cx="12325350" cy="4302679"/>
        </p:xfrm>
        <a:graphic>
          <a:graphicData uri="http://schemas.openxmlformats.org/drawingml/2006/table">
            <a:tbl>
              <a:tblPr firstRow="1" bandRow="1">
                <a:tableStyleId>{D7AC3CCA-C797-4891-BE02-D94E43425B78}</a:tableStyleId>
              </a:tblPr>
              <a:tblGrid>
                <a:gridCol w="6162675">
                  <a:extLst>
                    <a:ext uri="{9D8B030D-6E8A-4147-A177-3AD203B41FA5}">
                      <a16:colId xmlns:a16="http://schemas.microsoft.com/office/drawing/2014/main" val="169983181"/>
                    </a:ext>
                  </a:extLst>
                </a:gridCol>
                <a:gridCol w="6162675">
                  <a:extLst>
                    <a:ext uri="{9D8B030D-6E8A-4147-A177-3AD203B41FA5}">
                      <a16:colId xmlns:a16="http://schemas.microsoft.com/office/drawing/2014/main" val="530859224"/>
                    </a:ext>
                  </a:extLst>
                </a:gridCol>
              </a:tblGrid>
              <a:tr h="523280">
                <a:tc gridSpan="2">
                  <a:txBody>
                    <a:bodyPr/>
                    <a:lstStyle/>
                    <a:p>
                      <a:pPr algn="ctr"/>
                      <a:r>
                        <a:rPr lang="en-US" sz="2400" dirty="0">
                          <a:hlinkClick r:id="rId2"/>
                        </a:rPr>
                        <a:t>Video Roe v. Wade (1973)</a:t>
                      </a:r>
                      <a:endParaRPr lang="en-US" sz="2400" dirty="0"/>
                    </a:p>
                  </a:txBody>
                  <a:tcPr/>
                </a:tc>
                <a:tc hMerge="1">
                  <a:txBody>
                    <a:bodyPr/>
                    <a:lstStyle/>
                    <a:p>
                      <a:endParaRPr lang="en-US" dirty="0"/>
                    </a:p>
                  </a:txBody>
                  <a:tcPr/>
                </a:tc>
                <a:extLst>
                  <a:ext uri="{0D108BD9-81ED-4DB2-BD59-A6C34878D82A}">
                    <a16:rowId xmlns:a16="http://schemas.microsoft.com/office/drawing/2014/main" val="1635692065"/>
                  </a:ext>
                </a:extLst>
              </a:tr>
              <a:tr h="747551">
                <a:tc gridSpan="2">
                  <a:txBody>
                    <a:bodyPr/>
                    <a:lstStyle/>
                    <a:p>
                      <a:r>
                        <a:rPr lang="en-US" sz="2400" b="1" dirty="0"/>
                        <a:t>FACTS: </a:t>
                      </a:r>
                      <a:r>
                        <a:rPr lang="en-US" sz="2400" b="0" dirty="0"/>
                        <a:t>Texas state law prohibited abortions except to save the pregnant woman’s life and thus violated Roe’s right to privacy.  Decisions about your body and abortions are private.</a:t>
                      </a:r>
                    </a:p>
                  </a:txBody>
                  <a:tcPr/>
                </a:tc>
                <a:tc hMerge="1">
                  <a:txBody>
                    <a:bodyPr/>
                    <a:lstStyle/>
                    <a:p>
                      <a:endParaRPr lang="en-US" dirty="0"/>
                    </a:p>
                  </a:txBody>
                  <a:tcPr/>
                </a:tc>
                <a:extLst>
                  <a:ext uri="{0D108BD9-81ED-4DB2-BD59-A6C34878D82A}">
                    <a16:rowId xmlns:a16="http://schemas.microsoft.com/office/drawing/2014/main" val="1303491543"/>
                  </a:ext>
                </a:extLst>
              </a:tr>
              <a:tr h="996735">
                <a:tc>
                  <a:txBody>
                    <a:bodyPr/>
                    <a:lstStyle/>
                    <a:p>
                      <a:r>
                        <a:rPr lang="en-US" sz="2200" b="1" dirty="0"/>
                        <a:t>Decision:  </a:t>
                      </a:r>
                      <a:r>
                        <a:rPr lang="en-US" sz="2200" b="0" dirty="0"/>
                        <a:t>a woman has a right to an abortion based on the right to privacy.</a:t>
                      </a:r>
                      <a:endParaRPr lang="en-US" sz="2200" b="1" dirty="0"/>
                    </a:p>
                  </a:txBody>
                  <a:tcPr/>
                </a:tc>
                <a:tc>
                  <a:txBody>
                    <a:bodyPr/>
                    <a:lstStyle/>
                    <a:p>
                      <a:r>
                        <a:rPr lang="en-US" sz="2200" b="1" dirty="0"/>
                        <a:t>Constitutional Principle:</a:t>
                      </a:r>
                      <a:r>
                        <a:rPr lang="en-US" sz="2200" b="0" dirty="0"/>
                        <a:t>  a woman’s right to privacy is within the right to privacy decided in </a:t>
                      </a:r>
                      <a:r>
                        <a:rPr lang="en-US" sz="2200" b="0" dirty="0" err="1"/>
                        <a:t>Griswald</a:t>
                      </a:r>
                      <a:r>
                        <a:rPr lang="en-US" sz="2200" b="0" dirty="0"/>
                        <a:t> v. Connecticut and incorporated through the 14</a:t>
                      </a:r>
                      <a:r>
                        <a:rPr lang="en-US" sz="2200" b="0" baseline="30000" dirty="0"/>
                        <a:t>th</a:t>
                      </a:r>
                      <a:r>
                        <a:rPr lang="en-US" sz="2200" b="0" dirty="0"/>
                        <a:t> am</a:t>
                      </a:r>
                    </a:p>
                  </a:txBody>
                  <a:tcPr/>
                </a:tc>
                <a:extLst>
                  <a:ext uri="{0D108BD9-81ED-4DB2-BD59-A6C34878D82A}">
                    <a16:rowId xmlns:a16="http://schemas.microsoft.com/office/drawing/2014/main" val="1761702927"/>
                  </a:ext>
                </a:extLst>
              </a:tr>
              <a:tr h="1859159">
                <a:tc gridSpan="2">
                  <a:txBody>
                    <a:bodyPr/>
                    <a:lstStyle/>
                    <a:p>
                      <a:r>
                        <a:rPr lang="en-US" sz="2200" b="1" dirty="0"/>
                        <a:t>Why it matters?  </a:t>
                      </a:r>
                      <a:r>
                        <a:rPr lang="en-US" sz="2200" b="0" dirty="0"/>
                        <a:t>States had to re write their abortions laws to make it easier to obtain an abortion.  Culture war soon ensued between pro-abortionists' liberals and anti-abortionists’ conservatives.  Made political compromise difficult.  This motivated conservatives to elected conservative president to get Roe decision overturned.  Presidents appoint Justices to the Supreme Court.</a:t>
                      </a:r>
                    </a:p>
                  </a:txBody>
                  <a:tcPr/>
                </a:tc>
                <a:tc hMerge="1">
                  <a:txBody>
                    <a:bodyPr/>
                    <a:lstStyle/>
                    <a:p>
                      <a:endParaRPr lang="en-US" b="0" dirty="0"/>
                    </a:p>
                  </a:txBody>
                  <a:tcPr/>
                </a:tc>
                <a:extLst>
                  <a:ext uri="{0D108BD9-81ED-4DB2-BD59-A6C34878D82A}">
                    <a16:rowId xmlns:a16="http://schemas.microsoft.com/office/drawing/2014/main" val="3868654707"/>
                  </a:ext>
                </a:extLst>
              </a:tr>
            </a:tbl>
          </a:graphicData>
        </a:graphic>
      </p:graphicFrame>
    </p:spTree>
    <p:extLst>
      <p:ext uri="{BB962C8B-B14F-4D97-AF65-F5344CB8AC3E}">
        <p14:creationId xmlns:p14="http://schemas.microsoft.com/office/powerpoint/2010/main" val="590592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001" y="0"/>
            <a:ext cx="4924612" cy="591551"/>
          </a:xfrm>
          <a:prstGeom prst="rect">
            <a:avLst/>
          </a:prstGeom>
        </p:spPr>
        <p:txBody>
          <a:bodyPr vert="horz" wrap="square" lIns="0" tIns="16933" rIns="0" bIns="0" rtlCol="0">
            <a:spAutoFit/>
          </a:bodyPr>
          <a:lstStyle/>
          <a:p>
            <a:pPr marL="16933" algn="ctr">
              <a:spcBef>
                <a:spcPts val="133"/>
              </a:spcBef>
            </a:pPr>
            <a:r>
              <a:rPr sz="3733" i="1" dirty="0">
                <a:solidFill>
                  <a:srgbClr val="008000"/>
                </a:solidFill>
                <a:latin typeface="Calibri"/>
                <a:cs typeface="Calibri"/>
              </a:rPr>
              <a:t>Roe </a:t>
            </a:r>
            <a:r>
              <a:rPr sz="3733" i="1" spc="-7" dirty="0">
                <a:solidFill>
                  <a:srgbClr val="008000"/>
                </a:solidFill>
                <a:latin typeface="Calibri"/>
                <a:cs typeface="Calibri"/>
              </a:rPr>
              <a:t>v. </a:t>
            </a:r>
            <a:r>
              <a:rPr sz="3733" i="1" dirty="0">
                <a:solidFill>
                  <a:srgbClr val="008000"/>
                </a:solidFill>
                <a:latin typeface="Calibri"/>
                <a:cs typeface="Calibri"/>
              </a:rPr>
              <a:t>Wade</a:t>
            </a:r>
            <a:r>
              <a:rPr sz="3733" i="1" spc="-100" dirty="0">
                <a:solidFill>
                  <a:srgbClr val="008000"/>
                </a:solidFill>
                <a:latin typeface="Calibri"/>
                <a:cs typeface="Calibri"/>
              </a:rPr>
              <a:t> </a:t>
            </a:r>
            <a:r>
              <a:rPr sz="3733" spc="-7" dirty="0">
                <a:solidFill>
                  <a:srgbClr val="008000"/>
                </a:solidFill>
                <a:latin typeface="Calibri"/>
                <a:cs typeface="Calibri"/>
              </a:rPr>
              <a:t>(1973)</a:t>
            </a:r>
            <a:endParaRPr sz="3733" dirty="0">
              <a:latin typeface="Calibri"/>
              <a:cs typeface="Calibri"/>
            </a:endParaRPr>
          </a:p>
        </p:txBody>
      </p:sp>
      <p:sp>
        <p:nvSpPr>
          <p:cNvPr id="3" name="object 3"/>
          <p:cNvSpPr txBox="1"/>
          <p:nvPr/>
        </p:nvSpPr>
        <p:spPr>
          <a:xfrm>
            <a:off x="203200" y="464338"/>
            <a:ext cx="11988800" cy="1585049"/>
          </a:xfrm>
          <a:prstGeom prst="rect">
            <a:avLst/>
          </a:prstGeom>
        </p:spPr>
        <p:txBody>
          <a:bodyPr vert="horz" wrap="square" lIns="0" tIns="58420" rIns="0" bIns="0" rtlCol="0">
            <a:spAutoFit/>
          </a:bodyPr>
          <a:lstStyle/>
          <a:p>
            <a:pPr marL="16933" marR="68578">
              <a:lnSpc>
                <a:spcPts val="2585"/>
              </a:lnSpc>
              <a:spcBef>
                <a:spcPts val="460"/>
              </a:spcBef>
            </a:pPr>
            <a:r>
              <a:rPr sz="2400" b="1" dirty="0">
                <a:solidFill>
                  <a:srgbClr val="FF0000"/>
                </a:solidFill>
                <a:latin typeface="Calibri"/>
                <a:cs typeface="Calibri"/>
              </a:rPr>
              <a:t>Issue: </a:t>
            </a:r>
            <a:r>
              <a:rPr sz="2400" b="1" dirty="0">
                <a:latin typeface="Calibri"/>
                <a:cs typeface="Calibri"/>
              </a:rPr>
              <a:t>Does the U.S. </a:t>
            </a:r>
            <a:r>
              <a:rPr sz="2400" b="1" spc="-7" dirty="0">
                <a:latin typeface="Calibri"/>
                <a:cs typeface="Calibri"/>
              </a:rPr>
              <a:t>Constitution protect </a:t>
            </a:r>
            <a:r>
              <a:rPr sz="2400" b="1" dirty="0">
                <a:latin typeface="Calibri"/>
                <a:cs typeface="Calibri"/>
              </a:rPr>
              <a:t>the </a:t>
            </a:r>
            <a:r>
              <a:rPr sz="2400" b="1" spc="-7" dirty="0">
                <a:latin typeface="Calibri"/>
                <a:cs typeface="Calibri"/>
              </a:rPr>
              <a:t>right </a:t>
            </a:r>
            <a:r>
              <a:rPr sz="2400" b="1" dirty="0">
                <a:latin typeface="Calibri"/>
                <a:cs typeface="Calibri"/>
              </a:rPr>
              <a:t>of a </a:t>
            </a:r>
            <a:r>
              <a:rPr sz="2400" b="1" spc="-7" dirty="0">
                <a:latin typeface="Calibri"/>
                <a:cs typeface="Calibri"/>
              </a:rPr>
              <a:t>woman</a:t>
            </a:r>
            <a:r>
              <a:rPr sz="2400" b="1" spc="-253" dirty="0">
                <a:latin typeface="Calibri"/>
                <a:cs typeface="Calibri"/>
              </a:rPr>
              <a:t> </a:t>
            </a:r>
            <a:r>
              <a:rPr sz="2400" b="1" dirty="0">
                <a:latin typeface="Calibri"/>
                <a:cs typeface="Calibri"/>
              </a:rPr>
              <a:t>to  obtain an</a:t>
            </a:r>
            <a:r>
              <a:rPr sz="2400" b="1" spc="-47" dirty="0">
                <a:latin typeface="Calibri"/>
                <a:cs typeface="Calibri"/>
              </a:rPr>
              <a:t> </a:t>
            </a:r>
            <a:r>
              <a:rPr sz="2400" b="1" spc="-7" dirty="0">
                <a:latin typeface="Calibri"/>
                <a:cs typeface="Calibri"/>
              </a:rPr>
              <a:t>abortion?</a:t>
            </a:r>
            <a:endParaRPr sz="2400" dirty="0">
              <a:latin typeface="Calibri"/>
              <a:cs typeface="Calibri"/>
            </a:endParaRPr>
          </a:p>
          <a:p>
            <a:pPr>
              <a:spcBef>
                <a:spcPts val="33"/>
              </a:spcBef>
            </a:pPr>
            <a:endParaRPr sz="2000" dirty="0">
              <a:latin typeface="Times New Roman"/>
              <a:cs typeface="Times New Roman"/>
            </a:endParaRPr>
          </a:p>
          <a:p>
            <a:pPr marL="16933" marR="6773">
              <a:lnSpc>
                <a:spcPts val="2307"/>
              </a:lnSpc>
              <a:spcBef>
                <a:spcPts val="7"/>
              </a:spcBef>
            </a:pPr>
            <a:r>
              <a:rPr sz="2133" b="1" spc="-7" dirty="0">
                <a:solidFill>
                  <a:srgbClr val="FF0000"/>
                </a:solidFill>
                <a:latin typeface="Calibri"/>
                <a:cs typeface="Calibri"/>
              </a:rPr>
              <a:t>Majority: </a:t>
            </a:r>
            <a:r>
              <a:rPr sz="2133" b="1" spc="-13" dirty="0">
                <a:latin typeface="Calibri"/>
                <a:cs typeface="Calibri"/>
              </a:rPr>
              <a:t>In </a:t>
            </a:r>
            <a:r>
              <a:rPr sz="2133" b="1" spc="-7" dirty="0">
                <a:latin typeface="Calibri"/>
                <a:cs typeface="Calibri"/>
              </a:rPr>
              <a:t>a </a:t>
            </a:r>
            <a:r>
              <a:rPr sz="2133" b="1" spc="-13" dirty="0">
                <a:latin typeface="Calibri"/>
                <a:cs typeface="Calibri"/>
              </a:rPr>
              <a:t>7–2 </a:t>
            </a:r>
            <a:r>
              <a:rPr sz="2133" b="1" spc="-7" dirty="0">
                <a:latin typeface="Calibri"/>
                <a:cs typeface="Calibri"/>
              </a:rPr>
              <a:t>decision, </a:t>
            </a:r>
            <a:r>
              <a:rPr sz="2133" b="1" spc="-13" dirty="0">
                <a:latin typeface="Calibri"/>
                <a:cs typeface="Calibri"/>
              </a:rPr>
              <a:t>the </a:t>
            </a:r>
            <a:r>
              <a:rPr sz="2133" b="1" spc="-7" dirty="0">
                <a:latin typeface="Calibri"/>
                <a:cs typeface="Calibri"/>
              </a:rPr>
              <a:t>U.S. </a:t>
            </a:r>
            <a:r>
              <a:rPr sz="2133" b="1" spc="-13" dirty="0">
                <a:latin typeface="Calibri"/>
                <a:cs typeface="Calibri"/>
              </a:rPr>
              <a:t>Supreme Court </a:t>
            </a:r>
            <a:r>
              <a:rPr sz="2133" b="1" spc="-7" dirty="0">
                <a:latin typeface="Calibri"/>
                <a:cs typeface="Calibri"/>
              </a:rPr>
              <a:t>decided in Roe’s  favor. Justice Blackmun </a:t>
            </a:r>
            <a:r>
              <a:rPr sz="2133" b="1" spc="-13" dirty="0">
                <a:latin typeface="Calibri"/>
                <a:cs typeface="Calibri"/>
              </a:rPr>
              <a:t>wrote the </a:t>
            </a:r>
            <a:r>
              <a:rPr sz="2133" b="1" spc="-7" dirty="0">
                <a:latin typeface="Calibri"/>
                <a:cs typeface="Calibri"/>
              </a:rPr>
              <a:t>opinion of </a:t>
            </a:r>
            <a:r>
              <a:rPr sz="2133" b="1" spc="-13" dirty="0">
                <a:latin typeface="Calibri"/>
                <a:cs typeface="Calibri"/>
              </a:rPr>
              <a:t>the Court, </a:t>
            </a:r>
            <a:r>
              <a:rPr sz="2133" b="1" spc="-7" dirty="0">
                <a:latin typeface="Calibri"/>
                <a:cs typeface="Calibri"/>
              </a:rPr>
              <a:t>which recognized  that a </a:t>
            </a:r>
            <a:r>
              <a:rPr sz="2133" b="1" spc="-13" dirty="0">
                <a:latin typeface="Calibri"/>
                <a:cs typeface="Calibri"/>
              </a:rPr>
              <a:t>woman’s </a:t>
            </a:r>
            <a:r>
              <a:rPr sz="2133" b="1" spc="-7" dirty="0">
                <a:latin typeface="Calibri"/>
                <a:cs typeface="Calibri"/>
              </a:rPr>
              <a:t>choice </a:t>
            </a:r>
            <a:r>
              <a:rPr sz="2133" b="1" spc="-13" dirty="0">
                <a:latin typeface="Calibri"/>
                <a:cs typeface="Calibri"/>
              </a:rPr>
              <a:t>whether </a:t>
            </a:r>
            <a:r>
              <a:rPr sz="2133" b="1" spc="-7" dirty="0">
                <a:latin typeface="Calibri"/>
                <a:cs typeface="Calibri"/>
              </a:rPr>
              <a:t>to have an abortion is protected by </a:t>
            </a:r>
            <a:r>
              <a:rPr sz="2133" b="1" spc="-13" dirty="0">
                <a:latin typeface="Calibri"/>
                <a:cs typeface="Calibri"/>
              </a:rPr>
              <a:t>the  </a:t>
            </a:r>
            <a:r>
              <a:rPr sz="2133" b="1" spc="-7" dirty="0">
                <a:latin typeface="Calibri"/>
                <a:cs typeface="Calibri"/>
              </a:rPr>
              <a:t>Constitution.</a:t>
            </a:r>
            <a:endParaRPr sz="2133" dirty="0">
              <a:latin typeface="Calibri"/>
              <a:cs typeface="Calibri"/>
            </a:endParaRPr>
          </a:p>
        </p:txBody>
      </p:sp>
      <p:sp>
        <p:nvSpPr>
          <p:cNvPr id="7" name="Rectangle 6">
            <a:extLst>
              <a:ext uri="{FF2B5EF4-FFF2-40B4-BE49-F238E27FC236}">
                <a16:creationId xmlns:a16="http://schemas.microsoft.com/office/drawing/2014/main" id="{13481A8D-49BB-4083-9C65-FF7E92592068}"/>
              </a:ext>
            </a:extLst>
          </p:cNvPr>
          <p:cNvSpPr/>
          <p:nvPr/>
        </p:nvSpPr>
        <p:spPr>
          <a:xfrm>
            <a:off x="50800" y="2028014"/>
            <a:ext cx="12090400" cy="4687565"/>
          </a:xfrm>
          <a:prstGeom prst="rect">
            <a:avLst/>
          </a:prstGeom>
        </p:spPr>
        <p:txBody>
          <a:bodyPr wrap="square">
            <a:spAutoFit/>
          </a:bodyPr>
          <a:lstStyle/>
          <a:p>
            <a:r>
              <a:rPr lang="en-US" sz="2133" b="1" dirty="0"/>
              <a:t>The majority rooted a woman’s right to decide whether to have an abortion in the Due Process Clause of the 14th Amendment, which prohibits states from “</a:t>
            </a:r>
            <a:r>
              <a:rPr lang="en-US" sz="2133" b="1" dirty="0" err="1"/>
              <a:t>depriv</a:t>
            </a:r>
            <a:r>
              <a:rPr lang="en-US" sz="2133" b="1" dirty="0"/>
              <a:t>[</a:t>
            </a:r>
            <a:r>
              <a:rPr lang="en-US" sz="2133" b="1" dirty="0" err="1"/>
              <a:t>ing</a:t>
            </a:r>
            <a:r>
              <a:rPr lang="en-US" sz="2133" b="1" dirty="0"/>
              <a:t>] any person of … liberty … without due process of law.” According to the majority, the “liberty” protected by the 14th Amendment includes a fundamental right to privacy. The majority began by surveying the history of abortion laws, and concluded that “the restrictive criminal abortion laws in effect in a majority of States today are of relatively recent vintage,” and “are not of</a:t>
            </a:r>
          </a:p>
          <a:p>
            <a:r>
              <a:rPr lang="en-US" sz="2133" b="1" dirty="0"/>
              <a:t>ancient or even of common-law origin.” The Court then held that “[t]his right of privacy, whether it be founded in the Fourteenth Amendment’s concept of personal liberty and restrictions upon state action, as we feel it is, or, as the District Court determined, in the Ninth Amendment’s reservation of rights to the people, is broad enough to encompass a woman’s decision whether or not to terminate her pregnancy.”</a:t>
            </a:r>
          </a:p>
          <a:p>
            <a:r>
              <a:rPr lang="en-US" sz="2133" b="1" dirty="0"/>
              <a:t>     • 1st trimester abortions are allowed</a:t>
            </a:r>
          </a:p>
          <a:p>
            <a:r>
              <a:rPr lang="en-US" sz="2133" b="1" dirty="0"/>
              <a:t>     • 2nd trimester abortions can be restricted, but not prohibited by the state</a:t>
            </a:r>
          </a:p>
          <a:p>
            <a:r>
              <a:rPr lang="en-US" sz="2133" b="1" dirty="0"/>
              <a:t>     • 3 </a:t>
            </a:r>
            <a:r>
              <a:rPr lang="en-US" sz="2133" b="1" dirty="0" err="1"/>
              <a:t>rd</a:t>
            </a:r>
            <a:r>
              <a:rPr lang="en-US" sz="2133" b="1" dirty="0"/>
              <a:t> trimester abortions can be regulated or prohibit abortions except when medical judgment determines that an abortion is necessary to save a woman’s life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8800" y="-1494"/>
            <a:ext cx="7443893" cy="591551"/>
          </a:xfrm>
          <a:prstGeom prst="rect">
            <a:avLst/>
          </a:prstGeom>
        </p:spPr>
        <p:txBody>
          <a:bodyPr vert="horz" wrap="square" lIns="0" tIns="16933" rIns="0" bIns="0" rtlCol="0">
            <a:spAutoFit/>
          </a:bodyPr>
          <a:lstStyle/>
          <a:p>
            <a:pPr marL="16933" algn="ctr">
              <a:spcBef>
                <a:spcPts val="133"/>
              </a:spcBef>
            </a:pPr>
            <a:r>
              <a:rPr sz="3733" i="1" dirty="0">
                <a:solidFill>
                  <a:srgbClr val="008000"/>
                </a:solidFill>
                <a:latin typeface="Calibri"/>
                <a:cs typeface="Calibri"/>
              </a:rPr>
              <a:t>Roe </a:t>
            </a:r>
            <a:r>
              <a:rPr sz="3733" i="1" spc="-7" dirty="0">
                <a:solidFill>
                  <a:srgbClr val="008000"/>
                </a:solidFill>
                <a:latin typeface="Calibri"/>
                <a:cs typeface="Calibri"/>
              </a:rPr>
              <a:t>v. </a:t>
            </a:r>
            <a:r>
              <a:rPr sz="3733" i="1" dirty="0">
                <a:solidFill>
                  <a:srgbClr val="008000"/>
                </a:solidFill>
                <a:latin typeface="Calibri"/>
                <a:cs typeface="Calibri"/>
              </a:rPr>
              <a:t>Wade</a:t>
            </a:r>
            <a:r>
              <a:rPr sz="3733" i="1" spc="-100" dirty="0">
                <a:solidFill>
                  <a:srgbClr val="008000"/>
                </a:solidFill>
                <a:latin typeface="Calibri"/>
                <a:cs typeface="Calibri"/>
              </a:rPr>
              <a:t> </a:t>
            </a:r>
            <a:r>
              <a:rPr sz="3733" spc="-7" dirty="0">
                <a:solidFill>
                  <a:srgbClr val="008000"/>
                </a:solidFill>
                <a:latin typeface="Calibri"/>
                <a:cs typeface="Calibri"/>
              </a:rPr>
              <a:t>(1973)</a:t>
            </a:r>
            <a:endParaRPr sz="3733" dirty="0">
              <a:latin typeface="Calibri"/>
              <a:cs typeface="Calibri"/>
            </a:endParaRPr>
          </a:p>
        </p:txBody>
      </p:sp>
      <p:sp>
        <p:nvSpPr>
          <p:cNvPr id="6" name="Rectangle 5"/>
          <p:cNvSpPr/>
          <p:nvPr/>
        </p:nvSpPr>
        <p:spPr>
          <a:xfrm>
            <a:off x="0" y="787400"/>
            <a:ext cx="12202160" cy="5632311"/>
          </a:xfrm>
          <a:prstGeom prst="rect">
            <a:avLst/>
          </a:prstGeom>
        </p:spPr>
        <p:txBody>
          <a:bodyPr wrap="square">
            <a:spAutoFit/>
          </a:bodyPr>
          <a:lstStyle/>
          <a:p>
            <a:r>
              <a:rPr lang="en-US" sz="2400" b="1" dirty="0">
                <a:solidFill>
                  <a:srgbClr val="000000"/>
                </a:solidFill>
                <a:latin typeface="Garamond" panose="02020404030301010803" pitchFamily="18" charset="0"/>
              </a:rPr>
              <a:t>The majority rooted a woman’s right to decide whether to have an abortion in the Due Process Clause of the 14th Amendment, which prohibits states from “</a:t>
            </a:r>
            <a:r>
              <a:rPr lang="en-US" sz="2400" b="1" dirty="0" err="1">
                <a:solidFill>
                  <a:srgbClr val="000000"/>
                </a:solidFill>
                <a:latin typeface="Garamond" panose="02020404030301010803" pitchFamily="18" charset="0"/>
              </a:rPr>
              <a:t>depriv</a:t>
            </a:r>
            <a:r>
              <a:rPr lang="en-US" sz="2400" b="1" dirty="0">
                <a:solidFill>
                  <a:srgbClr val="000000"/>
                </a:solidFill>
                <a:latin typeface="Garamond" panose="02020404030301010803" pitchFamily="18" charset="0"/>
              </a:rPr>
              <a:t>[</a:t>
            </a:r>
            <a:r>
              <a:rPr lang="en-US" sz="2400" b="1" dirty="0" err="1">
                <a:solidFill>
                  <a:srgbClr val="000000"/>
                </a:solidFill>
                <a:latin typeface="Garamond" panose="02020404030301010803" pitchFamily="18" charset="0"/>
              </a:rPr>
              <a:t>ing</a:t>
            </a:r>
            <a:r>
              <a:rPr lang="en-US" sz="2400" b="1" dirty="0">
                <a:solidFill>
                  <a:srgbClr val="000000"/>
                </a:solidFill>
                <a:latin typeface="Garamond" panose="02020404030301010803" pitchFamily="18" charset="0"/>
              </a:rPr>
              <a:t>] any person of … liberty … without due process of law.” According to the majority, the “liberty” protected by the 14th Amendment includes a fundamental right to privacy. The majority began by surveying the history of abortion laws, and concluded that “the restrictive criminal abortion laws in effect in a majority of States today are of relatively recent vintage,” and “are not of ancient or even of common-law origin.” The Court then held that “[t]his right of privacy, whether it be founded in the Fourteenth Amendment’s concept of personal liberty and restrictions upon state action, as we feel it is, or, as the District Court determined, in the Ninth Amendment’s reservation of rights to the people, is broad enough to encompass a woman’s decision whether or not to terminate her pregnancy.” </a:t>
            </a:r>
            <a:endParaRPr lang="en-US" sz="2400" dirty="0">
              <a:solidFill>
                <a:srgbClr val="000000"/>
              </a:solidFill>
              <a:latin typeface="Garamond" panose="02020404030301010803" pitchFamily="18" charset="0"/>
            </a:endParaRPr>
          </a:p>
          <a:p>
            <a:r>
              <a:rPr lang="en-US" sz="2400" dirty="0">
                <a:solidFill>
                  <a:srgbClr val="000000"/>
                </a:solidFill>
                <a:latin typeface="Garamond" panose="02020404030301010803" pitchFamily="18" charset="0"/>
              </a:rPr>
              <a:t>    •   </a:t>
            </a:r>
            <a:r>
              <a:rPr lang="en-US" sz="2400" b="1" dirty="0">
                <a:solidFill>
                  <a:srgbClr val="000000"/>
                </a:solidFill>
                <a:latin typeface="Garamond" panose="02020404030301010803" pitchFamily="18" charset="0"/>
              </a:rPr>
              <a:t>1</a:t>
            </a:r>
            <a:r>
              <a:rPr lang="en-US" sz="2400" b="1" baseline="30000" dirty="0">
                <a:solidFill>
                  <a:srgbClr val="000000"/>
                </a:solidFill>
                <a:latin typeface="Garamond" panose="02020404030301010803" pitchFamily="18" charset="0"/>
              </a:rPr>
              <a:t>st</a:t>
            </a:r>
            <a:r>
              <a:rPr lang="en-US" sz="2400" b="1" dirty="0">
                <a:solidFill>
                  <a:srgbClr val="000000"/>
                </a:solidFill>
                <a:latin typeface="Garamond" panose="02020404030301010803" pitchFamily="18" charset="0"/>
              </a:rPr>
              <a:t> </a:t>
            </a:r>
            <a:r>
              <a:rPr lang="en-US" sz="1067" b="1" dirty="0">
                <a:solidFill>
                  <a:srgbClr val="000000"/>
                </a:solidFill>
                <a:latin typeface="Garamond" panose="02020404030301010803" pitchFamily="18" charset="0"/>
              </a:rPr>
              <a:t>   </a:t>
            </a:r>
            <a:r>
              <a:rPr lang="en-US" sz="2400" b="1" dirty="0">
                <a:solidFill>
                  <a:srgbClr val="000000"/>
                </a:solidFill>
                <a:latin typeface="Garamond" panose="02020404030301010803" pitchFamily="18" charset="0"/>
              </a:rPr>
              <a:t>trimester abortions are allowed</a:t>
            </a:r>
            <a:endParaRPr lang="en-US" sz="2400" dirty="0">
              <a:solidFill>
                <a:srgbClr val="000000"/>
              </a:solidFill>
              <a:latin typeface="Garamond" panose="02020404030301010803" pitchFamily="18" charset="0"/>
            </a:endParaRPr>
          </a:p>
          <a:p>
            <a:r>
              <a:rPr lang="en-US" sz="2400" dirty="0">
                <a:solidFill>
                  <a:srgbClr val="000000"/>
                </a:solidFill>
                <a:latin typeface="Garamond" panose="02020404030301010803" pitchFamily="18" charset="0"/>
              </a:rPr>
              <a:t>    •   </a:t>
            </a:r>
            <a:r>
              <a:rPr lang="en-US" sz="2400" b="1" dirty="0">
                <a:solidFill>
                  <a:srgbClr val="000000"/>
                </a:solidFill>
                <a:latin typeface="Garamond" panose="02020404030301010803" pitchFamily="18" charset="0"/>
              </a:rPr>
              <a:t>2</a:t>
            </a:r>
            <a:r>
              <a:rPr lang="en-US" sz="2400" b="1" baseline="30000" dirty="0">
                <a:solidFill>
                  <a:srgbClr val="000000"/>
                </a:solidFill>
                <a:latin typeface="Garamond" panose="02020404030301010803" pitchFamily="18" charset="0"/>
              </a:rPr>
              <a:t>nd</a:t>
            </a:r>
            <a:r>
              <a:rPr lang="en-US" sz="2400" b="1" dirty="0">
                <a:solidFill>
                  <a:srgbClr val="000000"/>
                </a:solidFill>
                <a:latin typeface="Garamond" panose="02020404030301010803" pitchFamily="18" charset="0"/>
              </a:rPr>
              <a:t> trimester abortions can be restricted, but not prohibited by the state</a:t>
            </a:r>
          </a:p>
          <a:p>
            <a:r>
              <a:rPr lang="en-US" sz="2400" dirty="0">
                <a:solidFill>
                  <a:srgbClr val="000000"/>
                </a:solidFill>
                <a:latin typeface="Garamond" panose="02020404030301010803" pitchFamily="18" charset="0"/>
              </a:rPr>
              <a:t>    •   </a:t>
            </a:r>
            <a:r>
              <a:rPr lang="en-US" sz="2400" b="1" dirty="0">
                <a:solidFill>
                  <a:srgbClr val="000000"/>
                </a:solidFill>
                <a:latin typeface="Garamond" panose="02020404030301010803" pitchFamily="18" charset="0"/>
              </a:rPr>
              <a:t>3</a:t>
            </a:r>
            <a:r>
              <a:rPr lang="en-US" sz="2400" b="1" baseline="30000" dirty="0">
                <a:solidFill>
                  <a:srgbClr val="000000"/>
                </a:solidFill>
                <a:latin typeface="Garamond" panose="02020404030301010803" pitchFamily="18" charset="0"/>
              </a:rPr>
              <a:t>rd</a:t>
            </a:r>
            <a:r>
              <a:rPr lang="en-US" sz="2400" dirty="0">
                <a:solidFill>
                  <a:srgbClr val="000000"/>
                </a:solidFill>
                <a:latin typeface="Garamond" panose="02020404030301010803" pitchFamily="18" charset="0"/>
              </a:rPr>
              <a:t> </a:t>
            </a:r>
            <a:r>
              <a:rPr lang="en-US" sz="1067" b="1" dirty="0">
                <a:solidFill>
                  <a:srgbClr val="000000"/>
                </a:solidFill>
                <a:latin typeface="Garamond" panose="02020404030301010803" pitchFamily="18" charset="0"/>
              </a:rPr>
              <a:t>   </a:t>
            </a:r>
            <a:r>
              <a:rPr lang="en-US" sz="2400" b="1" dirty="0">
                <a:solidFill>
                  <a:srgbClr val="000000"/>
                </a:solidFill>
                <a:latin typeface="Garamond" panose="02020404030301010803" pitchFamily="18" charset="0"/>
              </a:rPr>
              <a:t>trimester abortions can be regulated or prohibit abortions except when medical  judgment determines that an abortion is necessary to save a woman’s life</a:t>
            </a:r>
            <a:endParaRPr lang="en-US" sz="2400"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41594402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7B5F5D-E9B4-4E23-BB3A-A4D5FD968278}"/>
              </a:ext>
            </a:extLst>
          </p:cNvPr>
          <p:cNvSpPr txBox="1"/>
          <p:nvPr/>
        </p:nvSpPr>
        <p:spPr>
          <a:xfrm>
            <a:off x="0" y="1443841"/>
            <a:ext cx="12192000" cy="3785652"/>
          </a:xfrm>
          <a:prstGeom prst="rect">
            <a:avLst/>
          </a:prstGeom>
          <a:noFill/>
        </p:spPr>
        <p:txBody>
          <a:bodyPr wrap="square">
            <a:spAutoFit/>
          </a:bodyPr>
          <a:lstStyle/>
          <a:p>
            <a:pPr marL="457200" indent="-457200">
              <a:buAutoNum type="arabicPeriod"/>
            </a:pPr>
            <a:r>
              <a:rPr lang="en-US" sz="2400" dirty="0"/>
              <a:t>In the first trimester of pregnancy (about three months), a State must recognize a woman's right to an abortion; it cannot interfere with medical judgments in that matter during that period.</a:t>
            </a:r>
          </a:p>
          <a:p>
            <a:r>
              <a:rPr lang="en-US" sz="2400" dirty="0"/>
              <a:t> </a:t>
            </a:r>
          </a:p>
          <a:p>
            <a:r>
              <a:rPr lang="en-US" sz="2400" dirty="0"/>
              <a:t>2. In the second trimester, a State, acting in the interest of women who undergo abortions, can make reasonable regulations about how, when, and where abortions can be </a:t>
            </a:r>
            <a:r>
              <a:rPr lang="en-US" sz="2400" dirty="0" err="1"/>
              <a:t>peformed</a:t>
            </a:r>
            <a:r>
              <a:rPr lang="en-US" sz="2400" dirty="0"/>
              <a:t> but cannot prohibit the procedure.</a:t>
            </a:r>
          </a:p>
          <a:p>
            <a:endParaRPr lang="en-US" sz="2400" dirty="0"/>
          </a:p>
          <a:p>
            <a:r>
              <a:rPr lang="en-US" sz="2400" dirty="0"/>
              <a:t>3. In the final trimester, a State, acting to protect the unborn child, can choose to prohibit all abortions except those necessary to preserve the li e or health o the mother</a:t>
            </a:r>
          </a:p>
        </p:txBody>
      </p:sp>
      <p:sp>
        <p:nvSpPr>
          <p:cNvPr id="6" name="TextBox 5">
            <a:extLst>
              <a:ext uri="{FF2B5EF4-FFF2-40B4-BE49-F238E27FC236}">
                <a16:creationId xmlns:a16="http://schemas.microsoft.com/office/drawing/2014/main" id="{4535B283-359D-4B14-A4BA-BAF3213640AD}"/>
              </a:ext>
            </a:extLst>
          </p:cNvPr>
          <p:cNvSpPr txBox="1"/>
          <p:nvPr/>
        </p:nvSpPr>
        <p:spPr>
          <a:xfrm>
            <a:off x="0" y="155448"/>
            <a:ext cx="12192000" cy="954107"/>
          </a:xfrm>
          <a:prstGeom prst="rect">
            <a:avLst/>
          </a:prstGeom>
          <a:noFill/>
        </p:spPr>
        <p:txBody>
          <a:bodyPr wrap="square" rtlCol="0">
            <a:spAutoFit/>
          </a:bodyPr>
          <a:lstStyle/>
          <a:p>
            <a:r>
              <a:rPr lang="en-US" sz="2800" b="1" dirty="0"/>
              <a:t>A Woman’s right to privacy encompasses a woman’s decision whether or not to terminate her pregnancy</a:t>
            </a:r>
          </a:p>
        </p:txBody>
      </p:sp>
      <p:sp>
        <p:nvSpPr>
          <p:cNvPr id="7" name="TextBox 6">
            <a:extLst>
              <a:ext uri="{FF2B5EF4-FFF2-40B4-BE49-F238E27FC236}">
                <a16:creationId xmlns:a16="http://schemas.microsoft.com/office/drawing/2014/main" id="{9B73F729-7086-4A9E-A75A-32F8FC866367}"/>
              </a:ext>
            </a:extLst>
          </p:cNvPr>
          <p:cNvSpPr txBox="1"/>
          <p:nvPr/>
        </p:nvSpPr>
        <p:spPr>
          <a:xfrm>
            <a:off x="9070848" y="6099048"/>
            <a:ext cx="2582695" cy="369332"/>
          </a:xfrm>
          <a:prstGeom prst="rect">
            <a:avLst/>
          </a:prstGeom>
          <a:noFill/>
        </p:spPr>
        <p:txBody>
          <a:bodyPr wrap="none" rtlCol="0">
            <a:spAutoFit/>
          </a:bodyPr>
          <a:lstStyle/>
          <a:p>
            <a:r>
              <a:rPr lang="en-US" b="1" i="1" dirty="0"/>
              <a:t>2009 Magruder’s pg. 581</a:t>
            </a:r>
          </a:p>
        </p:txBody>
      </p:sp>
    </p:spTree>
    <p:extLst>
      <p:ext uri="{BB962C8B-B14F-4D97-AF65-F5344CB8AC3E}">
        <p14:creationId xmlns:p14="http://schemas.microsoft.com/office/powerpoint/2010/main" val="4058616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FAE4D5"/>
          </a:solidFill>
        </p:spPr>
        <p:txBody>
          <a:bodyPr wrap="square" lIns="0" tIns="0" rIns="0" bIns="0" rtlCol="0"/>
          <a:lstStyle/>
          <a:p>
            <a:endParaRPr sz="2400"/>
          </a:p>
        </p:txBody>
      </p:sp>
      <p:sp>
        <p:nvSpPr>
          <p:cNvPr id="3" name="object 3"/>
          <p:cNvSpPr txBox="1">
            <a:spLocks noGrp="1"/>
          </p:cNvSpPr>
          <p:nvPr>
            <p:ph type="title"/>
          </p:nvPr>
        </p:nvSpPr>
        <p:spPr>
          <a:xfrm>
            <a:off x="308999" y="1"/>
            <a:ext cx="11472333" cy="674608"/>
          </a:xfrm>
          <a:prstGeom prst="rect">
            <a:avLst/>
          </a:prstGeom>
        </p:spPr>
        <p:txBody>
          <a:bodyPr vert="horz" wrap="square" lIns="0" tIns="17780" rIns="0" bIns="0" rtlCol="0">
            <a:spAutoFit/>
          </a:bodyPr>
          <a:lstStyle/>
          <a:p>
            <a:pPr marL="16933">
              <a:spcBef>
                <a:spcPts val="140"/>
              </a:spcBef>
            </a:pPr>
            <a:r>
              <a:rPr sz="4267" dirty="0">
                <a:latin typeface="Calibri"/>
                <a:cs typeface="Calibri"/>
              </a:rPr>
              <a:t>Roe Revisited: </a:t>
            </a:r>
            <a:r>
              <a:rPr sz="4267" i="1" spc="-7" dirty="0">
                <a:latin typeface="Calibri"/>
                <a:cs typeface="Calibri"/>
              </a:rPr>
              <a:t>Planned Parenthood v. Casey</a:t>
            </a:r>
            <a:r>
              <a:rPr sz="4267" i="1" spc="-73" dirty="0">
                <a:latin typeface="Calibri"/>
                <a:cs typeface="Calibri"/>
              </a:rPr>
              <a:t> </a:t>
            </a:r>
            <a:r>
              <a:rPr sz="4267" i="1" dirty="0">
                <a:latin typeface="Calibri"/>
                <a:cs typeface="Calibri"/>
              </a:rPr>
              <a:t>(1992)</a:t>
            </a:r>
            <a:endParaRPr sz="4267" dirty="0">
              <a:latin typeface="Calibri"/>
              <a:cs typeface="Calibri"/>
            </a:endParaRPr>
          </a:p>
        </p:txBody>
      </p:sp>
      <p:sp>
        <p:nvSpPr>
          <p:cNvPr id="4" name="object 4"/>
          <p:cNvSpPr txBox="1"/>
          <p:nvPr/>
        </p:nvSpPr>
        <p:spPr>
          <a:xfrm>
            <a:off x="257386" y="709168"/>
            <a:ext cx="11657753" cy="5712675"/>
          </a:xfrm>
          <a:prstGeom prst="rect">
            <a:avLst/>
          </a:prstGeom>
        </p:spPr>
        <p:txBody>
          <a:bodyPr vert="horz" wrap="square" lIns="0" tIns="153247" rIns="0" bIns="0" rtlCol="0">
            <a:spAutoFit/>
          </a:bodyPr>
          <a:lstStyle/>
          <a:p>
            <a:pPr marL="16933">
              <a:spcBef>
                <a:spcPts val="1207"/>
              </a:spcBef>
            </a:pPr>
            <a:r>
              <a:rPr sz="2400" b="1" spc="-7" dirty="0">
                <a:latin typeface="Calibri"/>
                <a:cs typeface="Calibri"/>
              </a:rPr>
              <a:t>The issue: Was </a:t>
            </a:r>
            <a:r>
              <a:rPr sz="2400" b="1" dirty="0">
                <a:latin typeface="Calibri"/>
                <a:cs typeface="Calibri"/>
              </a:rPr>
              <a:t>the </a:t>
            </a:r>
            <a:r>
              <a:rPr sz="2400" b="1" spc="-7" dirty="0">
                <a:latin typeface="Calibri"/>
                <a:cs typeface="Calibri"/>
              </a:rPr>
              <a:t>Pennsylvania </a:t>
            </a:r>
            <a:r>
              <a:rPr sz="2400" b="1" dirty="0">
                <a:latin typeface="Calibri"/>
                <a:cs typeface="Calibri"/>
              </a:rPr>
              <a:t>Abortion </a:t>
            </a:r>
            <a:r>
              <a:rPr sz="2400" b="1" spc="-7" dirty="0">
                <a:latin typeface="Calibri"/>
                <a:cs typeface="Calibri"/>
              </a:rPr>
              <a:t>Control </a:t>
            </a:r>
            <a:r>
              <a:rPr sz="2400" b="1" dirty="0">
                <a:latin typeface="Calibri"/>
                <a:cs typeface="Calibri"/>
              </a:rPr>
              <a:t>Act of 1982</a:t>
            </a:r>
            <a:r>
              <a:rPr sz="2400" b="1" spc="-100" dirty="0">
                <a:latin typeface="Calibri"/>
                <a:cs typeface="Calibri"/>
              </a:rPr>
              <a:t> </a:t>
            </a:r>
            <a:r>
              <a:rPr sz="2400" b="1" spc="-7" dirty="0">
                <a:latin typeface="Calibri"/>
                <a:cs typeface="Calibri"/>
              </a:rPr>
              <a:t>constitutional?</a:t>
            </a:r>
            <a:endParaRPr sz="2400" dirty="0">
              <a:latin typeface="Calibri"/>
              <a:cs typeface="Calibri"/>
            </a:endParaRPr>
          </a:p>
          <a:p>
            <a:pPr marL="423323" indent="-406390">
              <a:spcBef>
                <a:spcPts val="1073"/>
              </a:spcBef>
              <a:buFont typeface="Wingdings"/>
              <a:buChar char=""/>
              <a:tabLst>
                <a:tab pos="422476" algn="l"/>
                <a:tab pos="423323" algn="l"/>
              </a:tabLst>
            </a:pPr>
            <a:r>
              <a:rPr sz="2400" b="1" spc="-7" dirty="0">
                <a:latin typeface="Calibri"/>
                <a:cs typeface="Calibri"/>
              </a:rPr>
              <a:t>Law required </a:t>
            </a:r>
            <a:r>
              <a:rPr sz="2400" b="1" dirty="0">
                <a:latin typeface="Calibri"/>
                <a:cs typeface="Calibri"/>
              </a:rPr>
              <a:t>that a woman </a:t>
            </a:r>
            <a:r>
              <a:rPr sz="2400" b="1" spc="-7" dirty="0">
                <a:latin typeface="Calibri"/>
                <a:cs typeface="Calibri"/>
              </a:rPr>
              <a:t>seeking </a:t>
            </a:r>
            <a:r>
              <a:rPr sz="2400" b="1" dirty="0">
                <a:latin typeface="Calibri"/>
                <a:cs typeface="Calibri"/>
              </a:rPr>
              <a:t>an </a:t>
            </a:r>
            <a:r>
              <a:rPr sz="2400" b="1" spc="-7" dirty="0">
                <a:latin typeface="Calibri"/>
                <a:cs typeface="Calibri"/>
              </a:rPr>
              <a:t>abortion meet several</a:t>
            </a:r>
            <a:r>
              <a:rPr sz="2400" b="1" spc="-152" dirty="0">
                <a:latin typeface="Calibri"/>
                <a:cs typeface="Calibri"/>
              </a:rPr>
              <a:t> </a:t>
            </a:r>
            <a:r>
              <a:rPr sz="2400" b="1" spc="-7" dirty="0">
                <a:latin typeface="Calibri"/>
                <a:cs typeface="Calibri"/>
              </a:rPr>
              <a:t>conditions</a:t>
            </a:r>
            <a:endParaRPr sz="2400" dirty="0">
              <a:latin typeface="Calibri"/>
              <a:cs typeface="Calibri"/>
            </a:endParaRPr>
          </a:p>
          <a:p>
            <a:pPr marL="423323" indent="-406390">
              <a:spcBef>
                <a:spcPts val="1060"/>
              </a:spcBef>
              <a:buFont typeface="Wingdings"/>
              <a:buChar char=""/>
              <a:tabLst>
                <a:tab pos="422476" algn="l"/>
                <a:tab pos="423323" algn="l"/>
              </a:tabLst>
            </a:pPr>
            <a:r>
              <a:rPr sz="2400" b="1" spc="-7" dirty="0">
                <a:latin typeface="Calibri"/>
                <a:cs typeface="Calibri"/>
              </a:rPr>
              <a:t>Would Roe </a:t>
            </a:r>
            <a:r>
              <a:rPr sz="2400" b="1" dirty="0">
                <a:latin typeface="Calibri"/>
                <a:cs typeface="Calibri"/>
              </a:rPr>
              <a:t>be</a:t>
            </a:r>
            <a:r>
              <a:rPr sz="2400" b="1" spc="-40" dirty="0">
                <a:latin typeface="Calibri"/>
                <a:cs typeface="Calibri"/>
              </a:rPr>
              <a:t> </a:t>
            </a:r>
            <a:r>
              <a:rPr sz="2400" b="1" spc="-7" dirty="0">
                <a:latin typeface="Calibri"/>
                <a:cs typeface="Calibri"/>
              </a:rPr>
              <a:t>overturned?</a:t>
            </a:r>
            <a:endParaRPr sz="2400" dirty="0">
              <a:latin typeface="Calibri"/>
              <a:cs typeface="Calibri"/>
            </a:endParaRPr>
          </a:p>
          <a:p>
            <a:pPr marL="880511" lvl="1" indent="-380144">
              <a:spcBef>
                <a:spcPts val="553"/>
              </a:spcBef>
              <a:buFont typeface="Courier New"/>
              <a:buChar char="o"/>
              <a:tabLst>
                <a:tab pos="880511" algn="l"/>
              </a:tabLst>
            </a:pPr>
            <a:r>
              <a:rPr sz="2133" b="1" spc="-7" dirty="0">
                <a:latin typeface="Calibri"/>
                <a:cs typeface="Calibri"/>
              </a:rPr>
              <a:t>No… Justice </a:t>
            </a:r>
            <a:r>
              <a:rPr sz="2133" b="1" spc="-13" dirty="0">
                <a:latin typeface="Calibri"/>
                <a:cs typeface="Calibri"/>
              </a:rPr>
              <a:t>O’Connor </a:t>
            </a:r>
            <a:r>
              <a:rPr sz="2133" b="1" spc="-7" dirty="0">
                <a:latin typeface="Calibri"/>
                <a:cs typeface="Calibri"/>
              </a:rPr>
              <a:t>argued that stare decisis </a:t>
            </a:r>
            <a:r>
              <a:rPr sz="2133" b="1" spc="-13" dirty="0">
                <a:latin typeface="Calibri"/>
                <a:cs typeface="Calibri"/>
              </a:rPr>
              <a:t>(precedent </a:t>
            </a:r>
            <a:r>
              <a:rPr sz="2133" b="1" spc="-7" dirty="0">
                <a:latin typeface="Calibri"/>
                <a:cs typeface="Calibri"/>
              </a:rPr>
              <a:t>of </a:t>
            </a:r>
            <a:r>
              <a:rPr sz="2133" b="1" spc="-13" dirty="0">
                <a:latin typeface="Calibri"/>
                <a:cs typeface="Calibri"/>
              </a:rPr>
              <a:t>the Court) </a:t>
            </a:r>
            <a:r>
              <a:rPr sz="2133" b="1" spc="-7" dirty="0">
                <a:latin typeface="Calibri"/>
                <a:cs typeface="Calibri"/>
              </a:rPr>
              <a:t>required </a:t>
            </a:r>
            <a:r>
              <a:rPr sz="2133" b="1" spc="-13" dirty="0">
                <a:latin typeface="Calibri"/>
                <a:cs typeface="Calibri"/>
              </a:rPr>
              <a:t>the Court</a:t>
            </a:r>
            <a:r>
              <a:rPr sz="2133" b="1" spc="13" dirty="0">
                <a:latin typeface="Calibri"/>
                <a:cs typeface="Calibri"/>
              </a:rPr>
              <a:t> </a:t>
            </a:r>
            <a:r>
              <a:rPr sz="2133" b="1" spc="-7" dirty="0">
                <a:latin typeface="Calibri"/>
                <a:cs typeface="Calibri"/>
              </a:rPr>
              <a:t>to</a:t>
            </a:r>
            <a:endParaRPr sz="2133" dirty="0">
              <a:latin typeface="Calibri"/>
              <a:cs typeface="Calibri"/>
            </a:endParaRPr>
          </a:p>
          <a:p>
            <a:pPr marL="880511"/>
            <a:r>
              <a:rPr sz="2133" b="1" spc="-7" dirty="0">
                <a:latin typeface="Calibri"/>
                <a:cs typeface="Calibri"/>
              </a:rPr>
              <a:t>not overturn</a:t>
            </a:r>
            <a:r>
              <a:rPr sz="2133" b="1" spc="40" dirty="0">
                <a:latin typeface="Calibri"/>
                <a:cs typeface="Calibri"/>
              </a:rPr>
              <a:t> </a:t>
            </a:r>
            <a:r>
              <a:rPr sz="2133" b="1" spc="-7" dirty="0">
                <a:latin typeface="Calibri"/>
                <a:cs typeface="Calibri"/>
              </a:rPr>
              <a:t>Roe.</a:t>
            </a:r>
            <a:endParaRPr sz="2133" dirty="0">
              <a:latin typeface="Calibri"/>
              <a:cs typeface="Calibri"/>
            </a:endParaRPr>
          </a:p>
          <a:p>
            <a:pPr marL="880511" lvl="1" indent="-380144">
              <a:spcBef>
                <a:spcPts val="545"/>
              </a:spcBef>
              <a:buFont typeface="Courier New"/>
              <a:buChar char="o"/>
              <a:tabLst>
                <a:tab pos="880511" algn="l"/>
              </a:tabLst>
            </a:pPr>
            <a:r>
              <a:rPr sz="2133" b="1" spc="-7" dirty="0">
                <a:latin typeface="Calibri"/>
                <a:cs typeface="Calibri"/>
              </a:rPr>
              <a:t>“A generation of </a:t>
            </a:r>
            <a:r>
              <a:rPr sz="2133" b="1" spc="-13" dirty="0">
                <a:latin typeface="Calibri"/>
                <a:cs typeface="Calibri"/>
              </a:rPr>
              <a:t>women </a:t>
            </a:r>
            <a:r>
              <a:rPr sz="2133" b="1" spc="-7" dirty="0">
                <a:latin typeface="Calibri"/>
                <a:cs typeface="Calibri"/>
              </a:rPr>
              <a:t>had come to </a:t>
            </a:r>
            <a:r>
              <a:rPr sz="2133" b="1" spc="-13" dirty="0">
                <a:latin typeface="Calibri"/>
                <a:cs typeface="Calibri"/>
              </a:rPr>
              <a:t>depend </a:t>
            </a:r>
            <a:r>
              <a:rPr sz="2133" b="1" spc="-7" dirty="0">
                <a:latin typeface="Calibri"/>
                <a:cs typeface="Calibri"/>
              </a:rPr>
              <a:t>on </a:t>
            </a:r>
            <a:r>
              <a:rPr sz="2133" b="1" spc="-13" dirty="0">
                <a:latin typeface="Calibri"/>
                <a:cs typeface="Calibri"/>
              </a:rPr>
              <a:t>the right </a:t>
            </a:r>
            <a:r>
              <a:rPr sz="2133" b="1" spc="-7" dirty="0">
                <a:latin typeface="Calibri"/>
                <a:cs typeface="Calibri"/>
              </a:rPr>
              <a:t>to </a:t>
            </a:r>
            <a:r>
              <a:rPr sz="2133" b="1" dirty="0">
                <a:latin typeface="Calibri"/>
                <a:cs typeface="Calibri"/>
              </a:rPr>
              <a:t>an</a:t>
            </a:r>
            <a:r>
              <a:rPr sz="2133" b="1" spc="193" dirty="0">
                <a:latin typeface="Calibri"/>
                <a:cs typeface="Calibri"/>
              </a:rPr>
              <a:t> </a:t>
            </a:r>
            <a:r>
              <a:rPr sz="2133" b="1" spc="-7" dirty="0">
                <a:latin typeface="Calibri"/>
                <a:cs typeface="Calibri"/>
              </a:rPr>
              <a:t>abortion.”</a:t>
            </a:r>
            <a:endParaRPr sz="2133" dirty="0">
              <a:latin typeface="Calibri"/>
              <a:cs typeface="Calibri"/>
            </a:endParaRPr>
          </a:p>
          <a:p>
            <a:pPr marL="880511" marR="49105" lvl="1" indent="-380144">
              <a:spcBef>
                <a:spcPts val="527"/>
              </a:spcBef>
              <a:buFont typeface="Courier New"/>
              <a:buChar char="o"/>
              <a:tabLst>
                <a:tab pos="880511" algn="l"/>
              </a:tabLst>
            </a:pPr>
            <a:r>
              <a:rPr sz="2133" b="1" spc="-13" dirty="0">
                <a:latin typeface="Calibri"/>
                <a:cs typeface="Calibri"/>
              </a:rPr>
              <a:t>The Court held </a:t>
            </a:r>
            <a:r>
              <a:rPr sz="2133" b="1" spc="-7" dirty="0">
                <a:latin typeface="Calibri"/>
                <a:cs typeface="Calibri"/>
              </a:rPr>
              <a:t>that states cannot </a:t>
            </a:r>
            <a:r>
              <a:rPr sz="2133" b="1" spc="-13" dirty="0">
                <a:latin typeface="Calibri"/>
                <a:cs typeface="Calibri"/>
              </a:rPr>
              <a:t>prohibit </a:t>
            </a:r>
            <a:r>
              <a:rPr sz="2133" b="1" spc="-7" dirty="0">
                <a:latin typeface="Calibri"/>
                <a:cs typeface="Calibri"/>
              </a:rPr>
              <a:t>abortion prior to viability </a:t>
            </a:r>
            <a:r>
              <a:rPr sz="2133" b="1" spc="-13" dirty="0">
                <a:latin typeface="Calibri"/>
                <a:cs typeface="Calibri"/>
              </a:rPr>
              <a:t>(before the fetus </a:t>
            </a:r>
            <a:r>
              <a:rPr sz="2133" b="1" spc="-7" dirty="0">
                <a:latin typeface="Calibri"/>
                <a:cs typeface="Calibri"/>
              </a:rPr>
              <a:t>could live  </a:t>
            </a:r>
            <a:r>
              <a:rPr sz="2133" b="1" spc="-13" dirty="0">
                <a:latin typeface="Calibri"/>
                <a:cs typeface="Calibri"/>
              </a:rPr>
              <a:t>independently </a:t>
            </a:r>
            <a:r>
              <a:rPr sz="2133" b="1" spc="-7" dirty="0">
                <a:latin typeface="Calibri"/>
                <a:cs typeface="Calibri"/>
              </a:rPr>
              <a:t>outside of </a:t>
            </a:r>
            <a:r>
              <a:rPr sz="2133" b="1" spc="-13" dirty="0">
                <a:latin typeface="Calibri"/>
                <a:cs typeface="Calibri"/>
              </a:rPr>
              <a:t>the mother’s</a:t>
            </a:r>
            <a:r>
              <a:rPr sz="2133" b="1" spc="133" dirty="0">
                <a:latin typeface="Calibri"/>
                <a:cs typeface="Calibri"/>
              </a:rPr>
              <a:t> </a:t>
            </a:r>
            <a:r>
              <a:rPr sz="2133" b="1" spc="-13" dirty="0">
                <a:latin typeface="Calibri"/>
                <a:cs typeface="Calibri"/>
              </a:rPr>
              <a:t>womb).</a:t>
            </a:r>
            <a:endParaRPr sz="2133" dirty="0">
              <a:latin typeface="Calibri"/>
              <a:cs typeface="Calibri"/>
            </a:endParaRPr>
          </a:p>
          <a:p>
            <a:pPr marL="880511" lvl="1" indent="-380144">
              <a:spcBef>
                <a:spcPts val="533"/>
              </a:spcBef>
              <a:buFont typeface="Courier New"/>
              <a:buChar char="o"/>
              <a:tabLst>
                <a:tab pos="880511" algn="l"/>
              </a:tabLst>
            </a:pPr>
            <a:r>
              <a:rPr sz="2133" b="1" spc="-7" dirty="0">
                <a:latin typeface="Calibri"/>
                <a:cs typeface="Calibri"/>
              </a:rPr>
              <a:t>HOWEVER, </a:t>
            </a:r>
            <a:r>
              <a:rPr sz="2133" b="1" spc="-13" dirty="0">
                <a:latin typeface="Calibri"/>
                <a:cs typeface="Calibri"/>
              </a:rPr>
              <a:t>the Court </a:t>
            </a:r>
            <a:r>
              <a:rPr sz="2133" b="1" spc="-7" dirty="0">
                <a:latin typeface="Calibri"/>
                <a:cs typeface="Calibri"/>
              </a:rPr>
              <a:t>allowed </a:t>
            </a:r>
            <a:r>
              <a:rPr sz="2133" b="1" spc="-13" dirty="0">
                <a:latin typeface="Calibri"/>
                <a:cs typeface="Calibri"/>
              </a:rPr>
              <a:t>certain </a:t>
            </a:r>
            <a:r>
              <a:rPr sz="2133" b="1" spc="-7" dirty="0">
                <a:latin typeface="Calibri"/>
                <a:cs typeface="Calibri"/>
              </a:rPr>
              <a:t>restrictions on</a:t>
            </a:r>
            <a:r>
              <a:rPr sz="2133" b="1" spc="100" dirty="0">
                <a:latin typeface="Calibri"/>
                <a:cs typeface="Calibri"/>
              </a:rPr>
              <a:t> </a:t>
            </a:r>
            <a:r>
              <a:rPr sz="2133" b="1" spc="-7" dirty="0">
                <a:latin typeface="Calibri"/>
                <a:cs typeface="Calibri"/>
              </a:rPr>
              <a:t>abortions</a:t>
            </a:r>
            <a:endParaRPr sz="2133" dirty="0">
              <a:latin typeface="Calibri"/>
              <a:cs typeface="Calibri"/>
            </a:endParaRPr>
          </a:p>
          <a:p>
            <a:pPr marL="1337700" marR="6773" lvl="2" indent="-356438">
              <a:spcBef>
                <a:spcPts val="553"/>
              </a:spcBef>
              <a:buFont typeface="Wingdings"/>
              <a:buChar char=""/>
              <a:tabLst>
                <a:tab pos="1338547" algn="l"/>
              </a:tabLst>
            </a:pPr>
            <a:r>
              <a:rPr sz="1867" b="1" dirty="0">
                <a:latin typeface="Calibri"/>
                <a:cs typeface="Calibri"/>
              </a:rPr>
              <a:t>States</a:t>
            </a:r>
            <a:r>
              <a:rPr sz="1867" b="1" spc="-33" dirty="0">
                <a:latin typeface="Calibri"/>
                <a:cs typeface="Calibri"/>
              </a:rPr>
              <a:t> </a:t>
            </a:r>
            <a:r>
              <a:rPr sz="1867" b="1" spc="-7" dirty="0">
                <a:latin typeface="Calibri"/>
                <a:cs typeface="Calibri"/>
              </a:rPr>
              <a:t>can regulate</a:t>
            </a:r>
            <a:r>
              <a:rPr sz="1867" b="1" spc="-47" dirty="0">
                <a:latin typeface="Calibri"/>
                <a:cs typeface="Calibri"/>
              </a:rPr>
              <a:t> </a:t>
            </a:r>
            <a:r>
              <a:rPr sz="1867" b="1" dirty="0">
                <a:latin typeface="Calibri"/>
                <a:cs typeface="Calibri"/>
              </a:rPr>
              <a:t>abortions</a:t>
            </a:r>
            <a:r>
              <a:rPr sz="1867" b="1" spc="-40" dirty="0">
                <a:latin typeface="Calibri"/>
                <a:cs typeface="Calibri"/>
              </a:rPr>
              <a:t> </a:t>
            </a:r>
            <a:r>
              <a:rPr sz="1867" b="1" dirty="0">
                <a:latin typeface="Calibri"/>
                <a:cs typeface="Calibri"/>
              </a:rPr>
              <a:t>before</a:t>
            </a:r>
            <a:r>
              <a:rPr sz="1867" b="1" spc="-67" dirty="0">
                <a:latin typeface="Calibri"/>
                <a:cs typeface="Calibri"/>
              </a:rPr>
              <a:t> </a:t>
            </a:r>
            <a:r>
              <a:rPr sz="1867" b="1" spc="-7" dirty="0">
                <a:latin typeface="Calibri"/>
                <a:cs typeface="Calibri"/>
              </a:rPr>
              <a:t>viability</a:t>
            </a:r>
            <a:r>
              <a:rPr sz="1867" b="1" dirty="0">
                <a:latin typeface="Calibri"/>
                <a:cs typeface="Calibri"/>
              </a:rPr>
              <a:t> as</a:t>
            </a:r>
            <a:r>
              <a:rPr sz="1867" b="1" spc="-7" dirty="0">
                <a:latin typeface="Calibri"/>
                <a:cs typeface="Calibri"/>
              </a:rPr>
              <a:t> </a:t>
            </a:r>
            <a:r>
              <a:rPr sz="1867" b="1" dirty="0">
                <a:latin typeface="Calibri"/>
                <a:cs typeface="Calibri"/>
              </a:rPr>
              <a:t>long</a:t>
            </a:r>
            <a:r>
              <a:rPr sz="1867" b="1" spc="-13" dirty="0">
                <a:latin typeface="Calibri"/>
                <a:cs typeface="Calibri"/>
              </a:rPr>
              <a:t> </a:t>
            </a:r>
            <a:r>
              <a:rPr sz="1867" b="1" dirty="0">
                <a:latin typeface="Calibri"/>
                <a:cs typeface="Calibri"/>
              </a:rPr>
              <a:t>as</a:t>
            </a:r>
            <a:r>
              <a:rPr sz="1867" b="1" spc="-7" dirty="0">
                <a:latin typeface="Calibri"/>
                <a:cs typeface="Calibri"/>
              </a:rPr>
              <a:t> </a:t>
            </a:r>
            <a:r>
              <a:rPr sz="1867" b="1" dirty="0">
                <a:latin typeface="Calibri"/>
                <a:cs typeface="Calibri"/>
              </a:rPr>
              <a:t>the</a:t>
            </a:r>
            <a:r>
              <a:rPr sz="1867" b="1" spc="-20" dirty="0">
                <a:latin typeface="Calibri"/>
                <a:cs typeface="Calibri"/>
              </a:rPr>
              <a:t> </a:t>
            </a:r>
            <a:r>
              <a:rPr sz="1867" b="1" spc="-7" dirty="0">
                <a:latin typeface="Calibri"/>
                <a:cs typeface="Calibri"/>
              </a:rPr>
              <a:t>regulation</a:t>
            </a:r>
            <a:r>
              <a:rPr sz="1867" b="1" spc="-47" dirty="0">
                <a:latin typeface="Calibri"/>
                <a:cs typeface="Calibri"/>
              </a:rPr>
              <a:t> </a:t>
            </a:r>
            <a:r>
              <a:rPr sz="1867" b="1" dirty="0">
                <a:latin typeface="Calibri"/>
                <a:cs typeface="Calibri"/>
              </a:rPr>
              <a:t>does</a:t>
            </a:r>
            <a:r>
              <a:rPr sz="1867" b="1" spc="-7" dirty="0">
                <a:latin typeface="Calibri"/>
                <a:cs typeface="Calibri"/>
              </a:rPr>
              <a:t> </a:t>
            </a:r>
            <a:r>
              <a:rPr sz="1867" b="1" dirty="0">
                <a:latin typeface="Calibri"/>
                <a:cs typeface="Calibri"/>
              </a:rPr>
              <a:t>not</a:t>
            </a:r>
            <a:r>
              <a:rPr sz="1867" b="1" spc="-27" dirty="0">
                <a:latin typeface="Calibri"/>
                <a:cs typeface="Calibri"/>
              </a:rPr>
              <a:t> </a:t>
            </a:r>
            <a:r>
              <a:rPr sz="1867" b="1" dirty="0">
                <a:latin typeface="Calibri"/>
                <a:cs typeface="Calibri"/>
              </a:rPr>
              <a:t>place</a:t>
            </a:r>
            <a:r>
              <a:rPr sz="1867" b="1" spc="-7" dirty="0">
                <a:latin typeface="Calibri"/>
                <a:cs typeface="Calibri"/>
              </a:rPr>
              <a:t> </a:t>
            </a:r>
            <a:r>
              <a:rPr sz="1867" b="1" dirty="0">
                <a:latin typeface="Calibri"/>
                <a:cs typeface="Calibri"/>
              </a:rPr>
              <a:t>an</a:t>
            </a:r>
            <a:r>
              <a:rPr sz="1867" b="1" spc="-27" dirty="0">
                <a:latin typeface="Calibri"/>
                <a:cs typeface="Calibri"/>
              </a:rPr>
              <a:t> </a:t>
            </a:r>
            <a:r>
              <a:rPr sz="1867" b="1" dirty="0">
                <a:latin typeface="Calibri"/>
                <a:cs typeface="Calibri"/>
              </a:rPr>
              <a:t>“undue</a:t>
            </a:r>
            <a:r>
              <a:rPr sz="1867" b="1" spc="-27" dirty="0">
                <a:latin typeface="Calibri"/>
                <a:cs typeface="Calibri"/>
              </a:rPr>
              <a:t> </a:t>
            </a:r>
            <a:r>
              <a:rPr sz="1867" b="1" dirty="0">
                <a:latin typeface="Calibri"/>
                <a:cs typeface="Calibri"/>
              </a:rPr>
              <a:t>burden”  (substantial obstacle) on the access to</a:t>
            </a:r>
            <a:r>
              <a:rPr sz="1867" b="1" spc="-200" dirty="0">
                <a:latin typeface="Calibri"/>
                <a:cs typeface="Calibri"/>
              </a:rPr>
              <a:t> </a:t>
            </a:r>
            <a:r>
              <a:rPr sz="1867" b="1" dirty="0">
                <a:latin typeface="Calibri"/>
                <a:cs typeface="Calibri"/>
              </a:rPr>
              <a:t>abortion.</a:t>
            </a:r>
            <a:endParaRPr sz="1867" dirty="0">
              <a:latin typeface="Calibri"/>
              <a:cs typeface="Calibri"/>
            </a:endParaRPr>
          </a:p>
          <a:p>
            <a:pPr marL="1337700" lvl="2" indent="-356438">
              <a:spcBef>
                <a:spcPts val="527"/>
              </a:spcBef>
              <a:buFont typeface="Wingdings"/>
              <a:buChar char=""/>
              <a:tabLst>
                <a:tab pos="1338547" algn="l"/>
              </a:tabLst>
            </a:pPr>
            <a:r>
              <a:rPr sz="1867" b="1" dirty="0">
                <a:latin typeface="Calibri"/>
                <a:cs typeface="Calibri"/>
              </a:rPr>
              <a:t>After</a:t>
            </a:r>
            <a:r>
              <a:rPr sz="1867" b="1" spc="-33" dirty="0">
                <a:latin typeface="Calibri"/>
                <a:cs typeface="Calibri"/>
              </a:rPr>
              <a:t> </a:t>
            </a:r>
            <a:r>
              <a:rPr sz="1867" b="1" dirty="0">
                <a:latin typeface="Calibri"/>
                <a:cs typeface="Calibri"/>
              </a:rPr>
              <a:t>fetal</a:t>
            </a:r>
            <a:r>
              <a:rPr sz="1867" b="1" spc="-27" dirty="0">
                <a:latin typeface="Calibri"/>
                <a:cs typeface="Calibri"/>
              </a:rPr>
              <a:t> </a:t>
            </a:r>
            <a:r>
              <a:rPr sz="1867" b="1" spc="-7" dirty="0">
                <a:latin typeface="Calibri"/>
                <a:cs typeface="Calibri"/>
              </a:rPr>
              <a:t>viability,</a:t>
            </a:r>
            <a:r>
              <a:rPr sz="1867" b="1" spc="-13" dirty="0">
                <a:latin typeface="Calibri"/>
                <a:cs typeface="Calibri"/>
              </a:rPr>
              <a:t> </a:t>
            </a:r>
            <a:r>
              <a:rPr sz="1867" b="1" dirty="0">
                <a:latin typeface="Calibri"/>
                <a:cs typeface="Calibri"/>
              </a:rPr>
              <a:t>however,</a:t>
            </a:r>
            <a:r>
              <a:rPr sz="1867" b="1" spc="-60" dirty="0">
                <a:latin typeface="Calibri"/>
                <a:cs typeface="Calibri"/>
              </a:rPr>
              <a:t> </a:t>
            </a:r>
            <a:r>
              <a:rPr sz="1867" b="1" dirty="0">
                <a:latin typeface="Calibri"/>
                <a:cs typeface="Calibri"/>
              </a:rPr>
              <a:t>states</a:t>
            </a:r>
            <a:r>
              <a:rPr sz="1867" b="1" spc="-33" dirty="0">
                <a:latin typeface="Calibri"/>
                <a:cs typeface="Calibri"/>
              </a:rPr>
              <a:t> </a:t>
            </a:r>
            <a:r>
              <a:rPr sz="1867" b="1" dirty="0">
                <a:latin typeface="Calibri"/>
                <a:cs typeface="Calibri"/>
              </a:rPr>
              <a:t>have</a:t>
            </a:r>
            <a:r>
              <a:rPr sz="1867" b="1" spc="-47" dirty="0">
                <a:latin typeface="Calibri"/>
                <a:cs typeface="Calibri"/>
              </a:rPr>
              <a:t> </a:t>
            </a:r>
            <a:r>
              <a:rPr sz="1867" b="1" dirty="0">
                <a:latin typeface="Calibri"/>
                <a:cs typeface="Calibri"/>
              </a:rPr>
              <a:t>increased</a:t>
            </a:r>
            <a:r>
              <a:rPr sz="1867" b="1" spc="-47" dirty="0">
                <a:latin typeface="Calibri"/>
                <a:cs typeface="Calibri"/>
              </a:rPr>
              <a:t> </a:t>
            </a:r>
            <a:r>
              <a:rPr sz="1867" b="1" dirty="0">
                <a:latin typeface="Calibri"/>
                <a:cs typeface="Calibri"/>
              </a:rPr>
              <a:t>power</a:t>
            </a:r>
            <a:r>
              <a:rPr sz="1867" b="1" spc="-47" dirty="0">
                <a:latin typeface="Calibri"/>
                <a:cs typeface="Calibri"/>
              </a:rPr>
              <a:t> </a:t>
            </a:r>
            <a:r>
              <a:rPr sz="1867" b="1" dirty="0">
                <a:latin typeface="Calibri"/>
                <a:cs typeface="Calibri"/>
              </a:rPr>
              <a:t>to</a:t>
            </a:r>
            <a:r>
              <a:rPr sz="1867" b="1" spc="-13" dirty="0">
                <a:latin typeface="Calibri"/>
                <a:cs typeface="Calibri"/>
              </a:rPr>
              <a:t> </a:t>
            </a:r>
            <a:r>
              <a:rPr sz="1867" b="1" dirty="0">
                <a:latin typeface="Calibri"/>
                <a:cs typeface="Calibri"/>
              </a:rPr>
              <a:t>restrict</a:t>
            </a:r>
            <a:r>
              <a:rPr sz="1867" b="1" spc="-33" dirty="0">
                <a:latin typeface="Calibri"/>
                <a:cs typeface="Calibri"/>
              </a:rPr>
              <a:t> </a:t>
            </a:r>
            <a:r>
              <a:rPr sz="1867" b="1" dirty="0">
                <a:latin typeface="Calibri"/>
                <a:cs typeface="Calibri"/>
              </a:rPr>
              <a:t>the</a:t>
            </a:r>
            <a:r>
              <a:rPr sz="1867" b="1" spc="-13" dirty="0">
                <a:latin typeface="Calibri"/>
                <a:cs typeface="Calibri"/>
              </a:rPr>
              <a:t> </a:t>
            </a:r>
            <a:r>
              <a:rPr sz="1867" b="1" dirty="0">
                <a:latin typeface="Calibri"/>
                <a:cs typeface="Calibri"/>
              </a:rPr>
              <a:t>availability</a:t>
            </a:r>
            <a:r>
              <a:rPr sz="1867" b="1" spc="-47" dirty="0">
                <a:latin typeface="Calibri"/>
                <a:cs typeface="Calibri"/>
              </a:rPr>
              <a:t> </a:t>
            </a:r>
            <a:r>
              <a:rPr sz="1867" b="1" dirty="0">
                <a:latin typeface="Calibri"/>
                <a:cs typeface="Calibri"/>
              </a:rPr>
              <a:t>of</a:t>
            </a:r>
            <a:r>
              <a:rPr sz="1867" b="1" spc="-13" dirty="0">
                <a:latin typeface="Calibri"/>
                <a:cs typeface="Calibri"/>
              </a:rPr>
              <a:t> </a:t>
            </a:r>
            <a:r>
              <a:rPr sz="1867" b="1" dirty="0">
                <a:latin typeface="Calibri"/>
                <a:cs typeface="Calibri"/>
              </a:rPr>
              <a:t>abortions</a:t>
            </a:r>
            <a:r>
              <a:rPr sz="1867" b="1" spc="-53" dirty="0">
                <a:latin typeface="Calibri"/>
                <a:cs typeface="Calibri"/>
              </a:rPr>
              <a:t> </a:t>
            </a:r>
            <a:r>
              <a:rPr sz="1867" b="1" dirty="0">
                <a:latin typeface="Calibri"/>
                <a:cs typeface="Calibri"/>
              </a:rPr>
              <a:t>to</a:t>
            </a:r>
            <a:endParaRPr sz="1867" dirty="0">
              <a:latin typeface="Calibri"/>
              <a:cs typeface="Calibri"/>
            </a:endParaRPr>
          </a:p>
          <a:p>
            <a:pPr marL="1337700"/>
            <a:r>
              <a:rPr sz="1867" b="1" dirty="0">
                <a:latin typeface="Calibri"/>
                <a:cs typeface="Calibri"/>
              </a:rPr>
              <a:t>protect</a:t>
            </a:r>
            <a:r>
              <a:rPr sz="1867" b="1" spc="-47" dirty="0">
                <a:latin typeface="Calibri"/>
                <a:cs typeface="Calibri"/>
              </a:rPr>
              <a:t> </a:t>
            </a:r>
            <a:r>
              <a:rPr sz="1867" b="1" dirty="0">
                <a:latin typeface="Calibri"/>
                <a:cs typeface="Calibri"/>
              </a:rPr>
              <a:t>the</a:t>
            </a:r>
            <a:r>
              <a:rPr sz="1867" b="1" spc="-27" dirty="0">
                <a:latin typeface="Calibri"/>
                <a:cs typeface="Calibri"/>
              </a:rPr>
              <a:t> </a:t>
            </a:r>
            <a:r>
              <a:rPr sz="1867" b="1" dirty="0">
                <a:latin typeface="Calibri"/>
                <a:cs typeface="Calibri"/>
              </a:rPr>
              <a:t>health</a:t>
            </a:r>
            <a:r>
              <a:rPr sz="1867" b="1" spc="-53" dirty="0">
                <a:latin typeface="Calibri"/>
                <a:cs typeface="Calibri"/>
              </a:rPr>
              <a:t> </a:t>
            </a:r>
            <a:r>
              <a:rPr sz="1867" b="1" dirty="0">
                <a:latin typeface="Calibri"/>
                <a:cs typeface="Calibri"/>
              </a:rPr>
              <a:t>of</a:t>
            </a:r>
            <a:r>
              <a:rPr sz="1867" b="1" spc="-27" dirty="0">
                <a:latin typeface="Calibri"/>
                <a:cs typeface="Calibri"/>
              </a:rPr>
              <a:t> </a:t>
            </a:r>
            <a:r>
              <a:rPr sz="1867" b="1" dirty="0">
                <a:latin typeface="Calibri"/>
                <a:cs typeface="Calibri"/>
              </a:rPr>
              <a:t>the</a:t>
            </a:r>
            <a:r>
              <a:rPr sz="1867" b="1" spc="-27" dirty="0">
                <a:latin typeface="Calibri"/>
                <a:cs typeface="Calibri"/>
              </a:rPr>
              <a:t> </a:t>
            </a:r>
            <a:r>
              <a:rPr sz="1867" b="1" dirty="0">
                <a:latin typeface="Calibri"/>
                <a:cs typeface="Calibri"/>
              </a:rPr>
              <a:t>woman</a:t>
            </a:r>
            <a:r>
              <a:rPr sz="1867" b="1" spc="-60" dirty="0">
                <a:latin typeface="Calibri"/>
                <a:cs typeface="Calibri"/>
              </a:rPr>
              <a:t> </a:t>
            </a:r>
            <a:r>
              <a:rPr sz="1867" b="1" dirty="0">
                <a:latin typeface="Calibri"/>
                <a:cs typeface="Calibri"/>
              </a:rPr>
              <a:t>and</a:t>
            </a:r>
            <a:r>
              <a:rPr sz="1867" b="1" spc="-20" dirty="0">
                <a:latin typeface="Calibri"/>
                <a:cs typeface="Calibri"/>
              </a:rPr>
              <a:t> </a:t>
            </a:r>
            <a:r>
              <a:rPr sz="1867" b="1" dirty="0">
                <a:latin typeface="Calibri"/>
                <a:cs typeface="Calibri"/>
              </a:rPr>
              <a:t>the</a:t>
            </a:r>
            <a:r>
              <a:rPr sz="1867" b="1" spc="-40" dirty="0">
                <a:latin typeface="Calibri"/>
                <a:cs typeface="Calibri"/>
              </a:rPr>
              <a:t> </a:t>
            </a:r>
            <a:r>
              <a:rPr sz="1867" b="1" dirty="0">
                <a:latin typeface="Calibri"/>
                <a:cs typeface="Calibri"/>
              </a:rPr>
              <a:t>potential</a:t>
            </a:r>
            <a:r>
              <a:rPr sz="1867" b="1" spc="-53" dirty="0">
                <a:latin typeface="Calibri"/>
                <a:cs typeface="Calibri"/>
              </a:rPr>
              <a:t> </a:t>
            </a:r>
            <a:r>
              <a:rPr sz="1867" b="1" dirty="0">
                <a:latin typeface="Calibri"/>
                <a:cs typeface="Calibri"/>
              </a:rPr>
              <a:t>life</a:t>
            </a:r>
            <a:r>
              <a:rPr sz="1867" b="1" spc="-20" dirty="0">
                <a:latin typeface="Calibri"/>
                <a:cs typeface="Calibri"/>
              </a:rPr>
              <a:t> </a:t>
            </a:r>
            <a:r>
              <a:rPr sz="1867" b="1" dirty="0">
                <a:latin typeface="Calibri"/>
                <a:cs typeface="Calibri"/>
              </a:rPr>
              <a:t>of</a:t>
            </a:r>
            <a:r>
              <a:rPr sz="1867" b="1" spc="-27" dirty="0">
                <a:latin typeface="Calibri"/>
                <a:cs typeface="Calibri"/>
              </a:rPr>
              <a:t> </a:t>
            </a:r>
            <a:r>
              <a:rPr sz="1867" b="1" dirty="0">
                <a:latin typeface="Calibri"/>
                <a:cs typeface="Calibri"/>
              </a:rPr>
              <a:t>the</a:t>
            </a:r>
            <a:r>
              <a:rPr sz="1867" b="1" spc="-27" dirty="0">
                <a:latin typeface="Calibri"/>
                <a:cs typeface="Calibri"/>
              </a:rPr>
              <a:t> </a:t>
            </a:r>
            <a:r>
              <a:rPr sz="1867" b="1" dirty="0">
                <a:latin typeface="Calibri"/>
                <a:cs typeface="Calibri"/>
              </a:rPr>
              <a:t>fetus.</a:t>
            </a:r>
            <a:endParaRPr sz="1867" dirty="0">
              <a:latin typeface="Calibri"/>
              <a:cs typeface="Calibri"/>
            </a:endParaRPr>
          </a:p>
          <a:p>
            <a:pPr marL="1337700" marR="670543" lvl="2" indent="-356438">
              <a:spcBef>
                <a:spcPts val="545"/>
              </a:spcBef>
              <a:buFont typeface="Wingdings"/>
              <a:buChar char=""/>
              <a:tabLst>
                <a:tab pos="1338547" algn="l"/>
              </a:tabLst>
            </a:pPr>
            <a:r>
              <a:rPr sz="1867" b="1" spc="-7" dirty="0">
                <a:latin typeface="Calibri"/>
                <a:cs typeface="Calibri"/>
              </a:rPr>
              <a:t>Thus,</a:t>
            </a:r>
            <a:r>
              <a:rPr sz="1867" b="1" spc="-40" dirty="0">
                <a:latin typeface="Calibri"/>
                <a:cs typeface="Calibri"/>
              </a:rPr>
              <a:t> </a:t>
            </a:r>
            <a:r>
              <a:rPr sz="1867" b="1" dirty="0">
                <a:latin typeface="Calibri"/>
                <a:cs typeface="Calibri"/>
              </a:rPr>
              <a:t>states</a:t>
            </a:r>
            <a:r>
              <a:rPr sz="1867" b="1" spc="-33" dirty="0">
                <a:latin typeface="Calibri"/>
                <a:cs typeface="Calibri"/>
              </a:rPr>
              <a:t> </a:t>
            </a:r>
            <a:r>
              <a:rPr sz="1867" b="1" spc="-7" dirty="0">
                <a:latin typeface="Calibri"/>
                <a:cs typeface="Calibri"/>
              </a:rPr>
              <a:t>can</a:t>
            </a:r>
            <a:r>
              <a:rPr sz="1867" b="1" spc="-13" dirty="0">
                <a:latin typeface="Calibri"/>
                <a:cs typeface="Calibri"/>
              </a:rPr>
              <a:t> </a:t>
            </a:r>
            <a:r>
              <a:rPr sz="1867" b="1" dirty="0">
                <a:latin typeface="Calibri"/>
                <a:cs typeface="Calibri"/>
              </a:rPr>
              <a:t>pass</a:t>
            </a:r>
            <a:r>
              <a:rPr sz="1867" b="1" spc="-27" dirty="0">
                <a:latin typeface="Calibri"/>
                <a:cs typeface="Calibri"/>
              </a:rPr>
              <a:t> </a:t>
            </a:r>
            <a:r>
              <a:rPr sz="1867" b="1" dirty="0">
                <a:latin typeface="Calibri"/>
                <a:cs typeface="Calibri"/>
              </a:rPr>
              <a:t>some</a:t>
            </a:r>
            <a:r>
              <a:rPr sz="1867" b="1" spc="-20" dirty="0">
                <a:latin typeface="Calibri"/>
                <a:cs typeface="Calibri"/>
              </a:rPr>
              <a:t> </a:t>
            </a:r>
            <a:r>
              <a:rPr sz="1867" b="1" dirty="0">
                <a:latin typeface="Calibri"/>
                <a:cs typeface="Calibri"/>
              </a:rPr>
              <a:t>laws</a:t>
            </a:r>
            <a:r>
              <a:rPr sz="1867" b="1" spc="-13" dirty="0">
                <a:latin typeface="Calibri"/>
                <a:cs typeface="Calibri"/>
              </a:rPr>
              <a:t> </a:t>
            </a:r>
            <a:r>
              <a:rPr sz="1867" b="1" dirty="0">
                <a:latin typeface="Calibri"/>
                <a:cs typeface="Calibri"/>
              </a:rPr>
              <a:t>that</a:t>
            </a:r>
            <a:r>
              <a:rPr sz="1867" b="1" spc="-33" dirty="0">
                <a:latin typeface="Calibri"/>
                <a:cs typeface="Calibri"/>
              </a:rPr>
              <a:t> </a:t>
            </a:r>
            <a:r>
              <a:rPr sz="1867" b="1" spc="-7" dirty="0">
                <a:latin typeface="Calibri"/>
                <a:cs typeface="Calibri"/>
              </a:rPr>
              <a:t>regulate</a:t>
            </a:r>
            <a:r>
              <a:rPr sz="1867" b="1" spc="-47" dirty="0">
                <a:latin typeface="Calibri"/>
                <a:cs typeface="Calibri"/>
              </a:rPr>
              <a:t> </a:t>
            </a:r>
            <a:r>
              <a:rPr sz="1867" b="1" dirty="0">
                <a:latin typeface="Calibri"/>
                <a:cs typeface="Calibri"/>
              </a:rPr>
              <a:t>abortion,</a:t>
            </a:r>
            <a:r>
              <a:rPr sz="1867" b="1" spc="-53" dirty="0">
                <a:latin typeface="Calibri"/>
                <a:cs typeface="Calibri"/>
              </a:rPr>
              <a:t> </a:t>
            </a:r>
            <a:r>
              <a:rPr sz="1867" b="1" dirty="0">
                <a:latin typeface="Calibri"/>
                <a:cs typeface="Calibri"/>
              </a:rPr>
              <a:t>but</a:t>
            </a:r>
            <a:r>
              <a:rPr sz="1867" b="1" spc="-7" dirty="0">
                <a:latin typeface="Calibri"/>
                <a:cs typeface="Calibri"/>
              </a:rPr>
              <a:t> </a:t>
            </a:r>
            <a:r>
              <a:rPr sz="1867" b="1" dirty="0">
                <a:latin typeface="Calibri"/>
                <a:cs typeface="Calibri"/>
              </a:rPr>
              <a:t>these</a:t>
            </a:r>
            <a:r>
              <a:rPr sz="1867" b="1" spc="-47" dirty="0">
                <a:latin typeface="Calibri"/>
                <a:cs typeface="Calibri"/>
              </a:rPr>
              <a:t> </a:t>
            </a:r>
            <a:r>
              <a:rPr sz="1867" b="1" dirty="0">
                <a:latin typeface="Calibri"/>
                <a:cs typeface="Calibri"/>
              </a:rPr>
              <a:t>laws</a:t>
            </a:r>
            <a:r>
              <a:rPr sz="1867" b="1" spc="-13" dirty="0">
                <a:latin typeface="Calibri"/>
                <a:cs typeface="Calibri"/>
              </a:rPr>
              <a:t> </a:t>
            </a:r>
            <a:r>
              <a:rPr sz="1867" b="1" dirty="0">
                <a:latin typeface="Calibri"/>
                <a:cs typeface="Calibri"/>
              </a:rPr>
              <a:t>cannot</a:t>
            </a:r>
            <a:r>
              <a:rPr sz="1867" b="1" spc="-27" dirty="0">
                <a:latin typeface="Calibri"/>
                <a:cs typeface="Calibri"/>
              </a:rPr>
              <a:t> </a:t>
            </a:r>
            <a:r>
              <a:rPr sz="1867" b="1" dirty="0">
                <a:latin typeface="Calibri"/>
                <a:cs typeface="Calibri"/>
              </a:rPr>
              <a:t>place</a:t>
            </a:r>
            <a:r>
              <a:rPr sz="1867" b="1" spc="-27" dirty="0">
                <a:latin typeface="Calibri"/>
                <a:cs typeface="Calibri"/>
              </a:rPr>
              <a:t> </a:t>
            </a:r>
            <a:r>
              <a:rPr sz="1867" b="1" dirty="0">
                <a:latin typeface="Calibri"/>
                <a:cs typeface="Calibri"/>
              </a:rPr>
              <a:t>a</a:t>
            </a:r>
            <a:r>
              <a:rPr sz="1867" b="1" spc="-13" dirty="0">
                <a:latin typeface="Calibri"/>
                <a:cs typeface="Calibri"/>
              </a:rPr>
              <a:t> </a:t>
            </a:r>
            <a:r>
              <a:rPr sz="1867" b="1" dirty="0">
                <a:latin typeface="Calibri"/>
                <a:cs typeface="Calibri"/>
              </a:rPr>
              <a:t>“substantial  obstacle in the path of a woman </a:t>
            </a:r>
            <a:r>
              <a:rPr sz="1867" b="1" spc="-7" dirty="0">
                <a:latin typeface="Calibri"/>
                <a:cs typeface="Calibri"/>
              </a:rPr>
              <a:t>seeking </a:t>
            </a:r>
            <a:r>
              <a:rPr sz="1867" b="1" dirty="0">
                <a:latin typeface="Calibri"/>
                <a:cs typeface="Calibri"/>
              </a:rPr>
              <a:t>an</a:t>
            </a:r>
            <a:r>
              <a:rPr sz="1867" b="1" spc="-253" dirty="0">
                <a:latin typeface="Calibri"/>
                <a:cs typeface="Calibri"/>
              </a:rPr>
              <a:t> </a:t>
            </a:r>
            <a:r>
              <a:rPr sz="1867" b="1" dirty="0">
                <a:latin typeface="Calibri"/>
                <a:cs typeface="Calibri"/>
              </a:rPr>
              <a:t>abortion.”</a:t>
            </a:r>
            <a:endParaRPr sz="1867" dirty="0">
              <a:latin typeface="Calibri"/>
              <a:cs typeface="Calibri"/>
            </a:endParaRPr>
          </a:p>
        </p:txBody>
      </p:sp>
      <p:sp>
        <p:nvSpPr>
          <p:cNvPr id="5" name="object 5"/>
          <p:cNvSpPr txBox="1"/>
          <p:nvPr/>
        </p:nvSpPr>
        <p:spPr>
          <a:xfrm>
            <a:off x="1222586" y="6419223"/>
            <a:ext cx="4007273" cy="304421"/>
          </a:xfrm>
          <a:prstGeom prst="rect">
            <a:avLst/>
          </a:prstGeom>
        </p:spPr>
        <p:txBody>
          <a:bodyPr vert="horz" wrap="square" lIns="0" tIns="16933" rIns="0" bIns="0" rtlCol="0">
            <a:spAutoFit/>
          </a:bodyPr>
          <a:lstStyle/>
          <a:p>
            <a:pPr marL="372524" indent="-356438">
              <a:spcBef>
                <a:spcPts val="133"/>
              </a:spcBef>
              <a:buFont typeface="Wingdings"/>
              <a:buChar char=""/>
              <a:tabLst>
                <a:tab pos="373371" algn="l"/>
              </a:tabLst>
            </a:pPr>
            <a:r>
              <a:rPr sz="1867" b="1" dirty="0">
                <a:latin typeface="Calibri"/>
                <a:cs typeface="Calibri"/>
              </a:rPr>
              <a:t>But </a:t>
            </a:r>
            <a:r>
              <a:rPr sz="1867" b="1" spc="-7" dirty="0">
                <a:latin typeface="Calibri"/>
                <a:cs typeface="Calibri"/>
              </a:rPr>
              <a:t>what </a:t>
            </a:r>
            <a:r>
              <a:rPr sz="1867" b="1" dirty="0">
                <a:latin typeface="Calibri"/>
                <a:cs typeface="Calibri"/>
              </a:rPr>
              <a:t>is a “substantial</a:t>
            </a:r>
            <a:r>
              <a:rPr sz="1867" b="1" spc="-140" dirty="0">
                <a:latin typeface="Calibri"/>
                <a:cs typeface="Calibri"/>
              </a:rPr>
              <a:t> </a:t>
            </a:r>
            <a:r>
              <a:rPr sz="1867" b="1" dirty="0">
                <a:latin typeface="Calibri"/>
                <a:cs typeface="Calibri"/>
              </a:rPr>
              <a:t>obstacle?”</a:t>
            </a:r>
            <a:endParaRPr sz="1867" dirty="0">
              <a:latin typeface="Calibri"/>
              <a:cs typeface="Calibri"/>
            </a:endParaRPr>
          </a:p>
        </p:txBody>
      </p:sp>
      <p:sp>
        <p:nvSpPr>
          <p:cNvPr id="6" name="object 6"/>
          <p:cNvSpPr txBox="1"/>
          <p:nvPr/>
        </p:nvSpPr>
        <p:spPr>
          <a:xfrm>
            <a:off x="10950617" y="6372893"/>
            <a:ext cx="298027" cy="305276"/>
          </a:xfrm>
          <a:prstGeom prst="rect">
            <a:avLst/>
          </a:prstGeom>
        </p:spPr>
        <p:txBody>
          <a:bodyPr vert="horz" wrap="square" lIns="0" tIns="17780" rIns="0" bIns="0" rtlCol="0">
            <a:spAutoFit/>
          </a:bodyPr>
          <a:lstStyle/>
          <a:p>
            <a:pPr marL="16933">
              <a:spcBef>
                <a:spcPts val="140"/>
              </a:spcBef>
            </a:pPr>
            <a:r>
              <a:rPr sz="1867" spc="-7" dirty="0">
                <a:latin typeface="Arial"/>
                <a:cs typeface="Arial"/>
              </a:rPr>
              <a:t>14</a:t>
            </a:r>
            <a:endParaRPr sz="1867">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187" y="23083"/>
            <a:ext cx="8128000" cy="428322"/>
          </a:xfrm>
          <a:prstGeom prst="rect">
            <a:avLst/>
          </a:prstGeom>
        </p:spPr>
        <p:txBody>
          <a:bodyPr vert="horz" wrap="square" lIns="0" tIns="12700" rIns="0" bIns="0" rtlCol="0">
            <a:spAutoFit/>
          </a:bodyPr>
          <a:lstStyle/>
          <a:p>
            <a:pPr marL="12700">
              <a:spcBef>
                <a:spcPts val="100"/>
              </a:spcBef>
            </a:pPr>
            <a:r>
              <a:rPr sz="3000" b="1" spc="-10" dirty="0">
                <a:latin typeface="+mn-lt"/>
              </a:rPr>
              <a:t>SELECTIVE </a:t>
            </a:r>
            <a:r>
              <a:rPr sz="3000" b="1" spc="-25" dirty="0">
                <a:latin typeface="+mn-lt"/>
              </a:rPr>
              <a:t>INCORPORATION </a:t>
            </a:r>
            <a:r>
              <a:rPr sz="3000" b="1" spc="-5" dirty="0">
                <a:latin typeface="+mn-lt"/>
              </a:rPr>
              <a:t>OF THE </a:t>
            </a:r>
            <a:r>
              <a:rPr sz="3000" b="1" dirty="0">
                <a:latin typeface="+mn-lt"/>
              </a:rPr>
              <a:t>BILL </a:t>
            </a:r>
            <a:r>
              <a:rPr sz="3000" b="1" spc="-5" dirty="0">
                <a:latin typeface="+mn-lt"/>
              </a:rPr>
              <a:t>OF</a:t>
            </a:r>
            <a:r>
              <a:rPr sz="3000" b="1" spc="-70" dirty="0">
                <a:latin typeface="+mn-lt"/>
              </a:rPr>
              <a:t> </a:t>
            </a:r>
            <a:r>
              <a:rPr sz="3000" b="1" dirty="0">
                <a:latin typeface="+mn-lt"/>
              </a:rPr>
              <a:t>RIGHTS</a:t>
            </a:r>
          </a:p>
        </p:txBody>
      </p:sp>
      <p:sp>
        <p:nvSpPr>
          <p:cNvPr id="3" name="object 3"/>
          <p:cNvSpPr txBox="1"/>
          <p:nvPr/>
        </p:nvSpPr>
        <p:spPr>
          <a:xfrm>
            <a:off x="9951212" y="6426809"/>
            <a:ext cx="180975" cy="197490"/>
          </a:xfrm>
          <a:prstGeom prst="rect">
            <a:avLst/>
          </a:prstGeom>
        </p:spPr>
        <p:txBody>
          <a:bodyPr vert="horz" wrap="square" lIns="0" tIns="12700" rIns="0" bIns="0" rtlCol="0">
            <a:spAutoFit/>
          </a:bodyPr>
          <a:lstStyle/>
          <a:p>
            <a:pPr marL="12700">
              <a:spcBef>
                <a:spcPts val="100"/>
              </a:spcBef>
            </a:pPr>
            <a:r>
              <a:rPr sz="1200" dirty="0">
                <a:solidFill>
                  <a:srgbClr val="888888"/>
                </a:solidFill>
                <a:cs typeface="Calibri"/>
              </a:rPr>
              <a:t>11</a:t>
            </a:r>
            <a:endParaRPr sz="1200">
              <a:solidFill>
                <a:prstClr val="black"/>
              </a:solidFill>
              <a:cs typeface="Calibri"/>
            </a:endParaRPr>
          </a:p>
        </p:txBody>
      </p:sp>
      <p:sp>
        <p:nvSpPr>
          <p:cNvPr id="4" name="object 4"/>
          <p:cNvSpPr/>
          <p:nvPr/>
        </p:nvSpPr>
        <p:spPr>
          <a:xfrm>
            <a:off x="577795" y="1687219"/>
            <a:ext cx="10515600" cy="5147698"/>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Rectangle 4">
            <a:extLst>
              <a:ext uri="{FF2B5EF4-FFF2-40B4-BE49-F238E27FC236}">
                <a16:creationId xmlns:a16="http://schemas.microsoft.com/office/drawing/2014/main" id="{7526B870-F3E0-4BE0-931A-DFF954701A70}"/>
              </a:ext>
            </a:extLst>
          </p:cNvPr>
          <p:cNvSpPr/>
          <p:nvPr/>
        </p:nvSpPr>
        <p:spPr>
          <a:xfrm>
            <a:off x="0" y="474489"/>
            <a:ext cx="12192000" cy="1061829"/>
          </a:xfrm>
          <a:prstGeom prst="rect">
            <a:avLst/>
          </a:prstGeom>
        </p:spPr>
        <p:txBody>
          <a:bodyPr wrap="square">
            <a:spAutoFit/>
          </a:bodyPr>
          <a:lstStyle/>
          <a:p>
            <a:r>
              <a:rPr lang="en-US" sz="2100" b="1" dirty="0"/>
              <a:t>DOCTRINE OF INCORPORATION </a:t>
            </a:r>
            <a:r>
              <a:rPr lang="en-US" sz="2100" dirty="0"/>
              <a:t>constitutional doctrine through which the first ten amendments of the United States Constitution (known as the Bill of Rights) are made applicable to the states through the Due Process clause of the Fourteenth Amendment. Incorporation applies both </a:t>
            </a:r>
            <a:r>
              <a:rPr lang="en-US" sz="2100" b="1" dirty="0">
                <a:solidFill>
                  <a:srgbClr val="FF0000"/>
                </a:solidFill>
              </a:rPr>
              <a:t>substantively</a:t>
            </a:r>
            <a:r>
              <a:rPr lang="en-US" sz="2100" dirty="0"/>
              <a:t> and </a:t>
            </a:r>
            <a:r>
              <a:rPr lang="en-US" sz="2100" b="1" dirty="0">
                <a:solidFill>
                  <a:srgbClr val="FF0000"/>
                </a:solidFill>
              </a:rPr>
              <a:t>procedurally</a:t>
            </a:r>
            <a:r>
              <a:rPr lang="en-US" sz="2100" dirty="0"/>
              <a:t>.</a:t>
            </a:r>
          </a:p>
        </p:txBody>
      </p:sp>
    </p:spTree>
    <p:extLst>
      <p:ext uri="{BB962C8B-B14F-4D97-AF65-F5344CB8AC3E}">
        <p14:creationId xmlns:p14="http://schemas.microsoft.com/office/powerpoint/2010/main" val="42875171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7EC1-AB04-D529-0A58-321B26A3CB22}"/>
              </a:ext>
            </a:extLst>
          </p:cNvPr>
          <p:cNvSpPr>
            <a:spLocks noGrp="1"/>
          </p:cNvSpPr>
          <p:nvPr>
            <p:ph type="title"/>
          </p:nvPr>
        </p:nvSpPr>
        <p:spPr>
          <a:xfrm>
            <a:off x="2045191" y="0"/>
            <a:ext cx="8228838" cy="369332"/>
          </a:xfrm>
        </p:spPr>
        <p:txBody>
          <a:bodyPr/>
          <a:lstStyle/>
          <a:p>
            <a:r>
              <a:rPr lang="en-US" sz="2400" dirty="0"/>
              <a:t>The Trump Presidency 2016-2020</a:t>
            </a:r>
          </a:p>
        </p:txBody>
      </p:sp>
      <p:sp>
        <p:nvSpPr>
          <p:cNvPr id="3" name="Text Placeholder 2">
            <a:extLst>
              <a:ext uri="{FF2B5EF4-FFF2-40B4-BE49-F238E27FC236}">
                <a16:creationId xmlns:a16="http://schemas.microsoft.com/office/drawing/2014/main" id="{28FF2BC2-6635-73A9-5089-77817FE8B08E}"/>
              </a:ext>
            </a:extLst>
          </p:cNvPr>
          <p:cNvSpPr>
            <a:spLocks noGrp="1"/>
          </p:cNvSpPr>
          <p:nvPr>
            <p:ph type="body" idx="1"/>
          </p:nvPr>
        </p:nvSpPr>
        <p:spPr>
          <a:xfrm>
            <a:off x="0" y="406496"/>
            <a:ext cx="12192000" cy="677108"/>
          </a:xfrm>
        </p:spPr>
        <p:txBody>
          <a:bodyPr/>
          <a:lstStyle/>
          <a:p>
            <a:r>
              <a:rPr lang="en-US" sz="2200" dirty="0"/>
              <a:t>Trump appointed and the Senate confirmed 3 Justices to the Court.  This shifted the balance to a majority conservative court.</a:t>
            </a:r>
          </a:p>
        </p:txBody>
      </p:sp>
      <p:sp>
        <p:nvSpPr>
          <p:cNvPr id="6" name="Text Placeholder 2">
            <a:extLst>
              <a:ext uri="{FF2B5EF4-FFF2-40B4-BE49-F238E27FC236}">
                <a16:creationId xmlns:a16="http://schemas.microsoft.com/office/drawing/2014/main" id="{18404012-30BE-89E5-55B0-884A482D1BE8}"/>
              </a:ext>
            </a:extLst>
          </p:cNvPr>
          <p:cNvSpPr txBox="1">
            <a:spLocks/>
          </p:cNvSpPr>
          <p:nvPr/>
        </p:nvSpPr>
        <p:spPr>
          <a:xfrm>
            <a:off x="47708" y="1084616"/>
            <a:ext cx="12128390" cy="5755422"/>
          </a:xfrm>
          <a:prstGeom prst="rect">
            <a:avLst/>
          </a:prstGeom>
        </p:spPr>
        <p:txBody>
          <a:bodyPr wrap="square" lIns="0" tIns="0" rIns="0" bIns="0">
            <a:spAutoFit/>
          </a:bodyPr>
          <a:lstStyle>
            <a:lvl1pPr marL="0">
              <a:defRPr sz="2400" b="0" i="0">
                <a:solidFill>
                  <a:schemeClr val="tx1"/>
                </a:solidFill>
                <a:latin typeface="DejaVu Sans"/>
                <a:ea typeface="+mn-ea"/>
                <a:cs typeface="DejaVu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200" b="1" i="0" dirty="0">
                <a:effectLst/>
                <a:latin typeface="+mj-lt"/>
              </a:rPr>
              <a:t>Dobbs </a:t>
            </a:r>
            <a:r>
              <a:rPr lang="en-US" sz="2200" b="1" i="1" dirty="0">
                <a:effectLst/>
                <a:latin typeface="+mj-lt"/>
              </a:rPr>
              <a:t>v.</a:t>
            </a:r>
            <a:r>
              <a:rPr lang="en-US" sz="2200" b="1" i="0" dirty="0">
                <a:effectLst/>
                <a:latin typeface="+mj-lt"/>
              </a:rPr>
              <a:t> Jackson Women's Health Organization (2021)</a:t>
            </a:r>
          </a:p>
          <a:p>
            <a:endParaRPr lang="en-US" sz="2200" b="1" i="0" dirty="0">
              <a:effectLst/>
              <a:latin typeface="+mj-lt"/>
            </a:endParaRPr>
          </a:p>
          <a:p>
            <a:r>
              <a:rPr lang="en-US" sz="2200" b="1" i="0" dirty="0">
                <a:solidFill>
                  <a:srgbClr val="222222"/>
                </a:solidFill>
                <a:effectLst/>
                <a:latin typeface="+mj-lt"/>
              </a:rPr>
              <a:t>FACTS: </a:t>
            </a:r>
            <a:r>
              <a:rPr lang="en-US" sz="2200" b="0" i="0" dirty="0">
                <a:solidFill>
                  <a:srgbClr val="222222"/>
                </a:solidFill>
                <a:effectLst/>
                <a:latin typeface="+mj-lt"/>
              </a:rPr>
              <a:t>in 2018, Mississippi passed a law called the “Gestational Age Act,” which prohibits all abortions, with few exceptions, after 15 weeks’ gestational age. Is Mississippi’s law banning nearly all abortions after 15 weeks’ gestational age unconstitutional?</a:t>
            </a:r>
          </a:p>
          <a:p>
            <a:endParaRPr lang="en-US" sz="2200" kern="0" dirty="0">
              <a:solidFill>
                <a:srgbClr val="222222"/>
              </a:solidFill>
              <a:latin typeface="+mj-lt"/>
            </a:endParaRPr>
          </a:p>
          <a:p>
            <a:r>
              <a:rPr lang="en-US" sz="2200" b="1" kern="0" dirty="0">
                <a:solidFill>
                  <a:srgbClr val="222222"/>
                </a:solidFill>
                <a:latin typeface="+mj-lt"/>
              </a:rPr>
              <a:t>DECISION: </a:t>
            </a:r>
            <a:r>
              <a:rPr lang="en-US" sz="2200" b="0" i="0" dirty="0">
                <a:solidFill>
                  <a:srgbClr val="222222"/>
                </a:solidFill>
                <a:effectLst/>
                <a:latin typeface="+mj-lt"/>
              </a:rPr>
              <a:t>The Constitution does not mention abortion. The right is neither deeply rooted in the nation’s history nor an essential component of “ordered liberty.” The five factors that should be considered in deciding whether a precedent should be overruled support overruling Roe v. Wade and Planned Parenthood v. Casey: </a:t>
            </a:r>
          </a:p>
          <a:p>
            <a:pPr marL="457200" indent="-457200">
              <a:buAutoNum type="arabicParenBoth"/>
            </a:pPr>
            <a:r>
              <a:rPr lang="en-US" sz="2200" b="0" i="0" dirty="0">
                <a:solidFill>
                  <a:srgbClr val="222222"/>
                </a:solidFill>
                <a:effectLst/>
                <a:latin typeface="+mj-lt"/>
              </a:rPr>
              <a:t>they “short-circuited the democratic process,” </a:t>
            </a:r>
          </a:p>
          <a:p>
            <a:pPr marL="457200" indent="-457200">
              <a:buAutoNum type="arabicParenBoth"/>
            </a:pPr>
            <a:r>
              <a:rPr lang="en-US" sz="2200" b="0" i="0" dirty="0">
                <a:solidFill>
                  <a:srgbClr val="222222"/>
                </a:solidFill>
                <a:effectLst/>
                <a:latin typeface="+mj-lt"/>
              </a:rPr>
              <a:t>both lacked grounding in constitutional text, history, or precedent,</a:t>
            </a:r>
          </a:p>
          <a:p>
            <a:pPr marL="457200" indent="-457200">
              <a:buAutoNum type="arabicParenBoth"/>
            </a:pPr>
            <a:r>
              <a:rPr lang="en-US" sz="2200" dirty="0">
                <a:solidFill>
                  <a:srgbClr val="222222"/>
                </a:solidFill>
                <a:latin typeface="+mj-lt"/>
              </a:rPr>
              <a:t>t</a:t>
            </a:r>
            <a:r>
              <a:rPr lang="en-US" sz="2200" b="0" i="0" dirty="0">
                <a:solidFill>
                  <a:srgbClr val="222222"/>
                </a:solidFill>
                <a:effectLst/>
                <a:latin typeface="+mj-lt"/>
              </a:rPr>
              <a:t>he tests they established were not “workable,” </a:t>
            </a:r>
          </a:p>
          <a:p>
            <a:pPr marL="457200" indent="-457200">
              <a:buAutoNum type="arabicParenBoth"/>
            </a:pPr>
            <a:r>
              <a:rPr lang="en-US" sz="2200" b="0" i="0" dirty="0">
                <a:solidFill>
                  <a:srgbClr val="222222"/>
                </a:solidFill>
                <a:effectLst/>
                <a:latin typeface="+mj-lt"/>
              </a:rPr>
              <a:t>they caused distortion of law in other areas, and </a:t>
            </a:r>
          </a:p>
          <a:p>
            <a:pPr marL="457200" indent="-457200">
              <a:buAutoNum type="arabicParenBoth"/>
            </a:pPr>
            <a:r>
              <a:rPr lang="en-US" sz="2200" b="0" i="0" dirty="0">
                <a:solidFill>
                  <a:srgbClr val="222222"/>
                </a:solidFill>
                <a:effectLst/>
                <a:latin typeface="+mj-lt"/>
              </a:rPr>
              <a:t>overruling them would not upend concrete reliance interests.</a:t>
            </a:r>
          </a:p>
          <a:p>
            <a:r>
              <a:rPr lang="en-US" sz="1600" b="1" kern="0" dirty="0">
                <a:solidFill>
                  <a:srgbClr val="222222"/>
                </a:solidFill>
                <a:latin typeface="+mj-lt"/>
                <a:hlinkClick r:id="rId2"/>
              </a:rPr>
              <a:t>https://fivethirtyeight.com/features/the-supreme-courts-argument-for-overturning-roe-v-wade/</a:t>
            </a:r>
            <a:endParaRPr lang="en-US" sz="1600" b="1" kern="0" dirty="0">
              <a:solidFill>
                <a:srgbClr val="222222"/>
              </a:solidFill>
              <a:latin typeface="+mj-lt"/>
            </a:endParaRPr>
          </a:p>
          <a:p>
            <a:r>
              <a:rPr lang="en-US" sz="2200" kern="0" dirty="0">
                <a:solidFill>
                  <a:srgbClr val="222222"/>
                </a:solidFill>
                <a:latin typeface="+mj-lt"/>
              </a:rPr>
              <a:t>Abortion now reverts back to the states, where each state will have to write their own abortion laws.</a:t>
            </a:r>
          </a:p>
        </p:txBody>
      </p:sp>
    </p:spTree>
    <p:extLst>
      <p:ext uri="{BB962C8B-B14F-4D97-AF65-F5344CB8AC3E}">
        <p14:creationId xmlns:p14="http://schemas.microsoft.com/office/powerpoint/2010/main" val="104003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932D-9073-C087-070D-EF91F483C096}"/>
              </a:ext>
            </a:extLst>
          </p:cNvPr>
          <p:cNvSpPr>
            <a:spLocks noGrp="1"/>
          </p:cNvSpPr>
          <p:nvPr>
            <p:ph type="title"/>
          </p:nvPr>
        </p:nvSpPr>
        <p:spPr>
          <a:xfrm>
            <a:off x="103367" y="60147"/>
            <a:ext cx="10107051" cy="583909"/>
          </a:xfrm>
        </p:spPr>
        <p:txBody>
          <a:bodyPr/>
          <a:lstStyle/>
          <a:p>
            <a:r>
              <a:rPr lang="en-US" sz="3200" b="1" i="0" dirty="0">
                <a:effectLst/>
                <a:latin typeface="+mj-lt"/>
              </a:rPr>
              <a:t>Dobbs </a:t>
            </a:r>
            <a:r>
              <a:rPr lang="en-US" sz="3200" b="1" i="1" dirty="0">
                <a:effectLst/>
                <a:latin typeface="+mj-lt"/>
              </a:rPr>
              <a:t>v.</a:t>
            </a:r>
            <a:r>
              <a:rPr lang="en-US" sz="3200" b="1" i="0" dirty="0">
                <a:effectLst/>
                <a:latin typeface="+mj-lt"/>
              </a:rPr>
              <a:t> Jackson Women's Health Organization (2021)</a:t>
            </a:r>
            <a:br>
              <a:rPr lang="en-US" sz="3200" b="1" i="0" dirty="0">
                <a:effectLst/>
                <a:latin typeface="+mj-lt"/>
              </a:rPr>
            </a:br>
            <a:endParaRPr lang="en-US" dirty="0"/>
          </a:p>
        </p:txBody>
      </p:sp>
      <p:sp>
        <p:nvSpPr>
          <p:cNvPr id="3" name="Text Placeholder 2">
            <a:extLst>
              <a:ext uri="{FF2B5EF4-FFF2-40B4-BE49-F238E27FC236}">
                <a16:creationId xmlns:a16="http://schemas.microsoft.com/office/drawing/2014/main" id="{6703BE65-1A4B-9CF9-5156-60C0D570DD89}"/>
              </a:ext>
            </a:extLst>
          </p:cNvPr>
          <p:cNvSpPr>
            <a:spLocks noGrp="1"/>
          </p:cNvSpPr>
          <p:nvPr>
            <p:ph type="body" idx="1"/>
          </p:nvPr>
        </p:nvSpPr>
        <p:spPr>
          <a:xfrm>
            <a:off x="103367" y="733436"/>
            <a:ext cx="11198860" cy="2585323"/>
          </a:xfrm>
        </p:spPr>
        <p:txBody>
          <a:bodyPr/>
          <a:lstStyle/>
          <a:p>
            <a:r>
              <a:rPr lang="en-US" b="1" dirty="0"/>
              <a:t>Concepts of American Government</a:t>
            </a:r>
          </a:p>
          <a:p>
            <a:endParaRPr lang="en-US" b="1" dirty="0"/>
          </a:p>
          <a:p>
            <a:r>
              <a:rPr lang="en-US" b="1" dirty="0"/>
              <a:t>Judicial Activism or Judicial Restraint</a:t>
            </a:r>
          </a:p>
          <a:p>
            <a:endParaRPr lang="en-US" b="1" dirty="0"/>
          </a:p>
          <a:p>
            <a:r>
              <a:rPr lang="en-US" b="1" dirty="0"/>
              <a:t>Federalism</a:t>
            </a:r>
          </a:p>
          <a:p>
            <a:endParaRPr lang="en-US" b="1" dirty="0"/>
          </a:p>
          <a:p>
            <a:r>
              <a:rPr lang="en-US" b="1" dirty="0"/>
              <a:t>Checks and Balances</a:t>
            </a:r>
          </a:p>
        </p:txBody>
      </p:sp>
    </p:spTree>
    <p:extLst>
      <p:ext uri="{BB962C8B-B14F-4D97-AF65-F5344CB8AC3E}">
        <p14:creationId xmlns:p14="http://schemas.microsoft.com/office/powerpoint/2010/main" val="559557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CF40-8D77-4D62-BA5E-BCF119978282}"/>
              </a:ext>
            </a:extLst>
          </p:cNvPr>
          <p:cNvSpPr>
            <a:spLocks noGrp="1"/>
          </p:cNvSpPr>
          <p:nvPr>
            <p:ph type="title"/>
          </p:nvPr>
        </p:nvSpPr>
        <p:spPr>
          <a:xfrm>
            <a:off x="1" y="48466"/>
            <a:ext cx="12192000" cy="677108"/>
          </a:xfrm>
        </p:spPr>
        <p:txBody>
          <a:bodyPr/>
          <a:lstStyle/>
          <a:p>
            <a:pPr algn="ctr"/>
            <a:r>
              <a:rPr lang="en-US" sz="2200" dirty="0"/>
              <a:t>To what extent are states limited by the due process clause from infringing upon an individual's rights to due process and privacy </a:t>
            </a:r>
          </a:p>
        </p:txBody>
      </p:sp>
      <p:graphicFrame>
        <p:nvGraphicFramePr>
          <p:cNvPr id="5" name="Table 5">
            <a:extLst>
              <a:ext uri="{FF2B5EF4-FFF2-40B4-BE49-F238E27FC236}">
                <a16:creationId xmlns:a16="http://schemas.microsoft.com/office/drawing/2014/main" id="{098DB8E1-DA2A-4ECE-AE68-37D79203306C}"/>
              </a:ext>
            </a:extLst>
          </p:cNvPr>
          <p:cNvGraphicFramePr>
            <a:graphicFrameLocks noGrp="1"/>
          </p:cNvGraphicFramePr>
          <p:nvPr>
            <p:extLst>
              <p:ext uri="{D42A27DB-BD31-4B8C-83A1-F6EECF244321}">
                <p14:modId xmlns:p14="http://schemas.microsoft.com/office/powerpoint/2010/main" val="1453212449"/>
              </p:ext>
            </p:extLst>
          </p:nvPr>
        </p:nvGraphicFramePr>
        <p:xfrm>
          <a:off x="0" y="753466"/>
          <a:ext cx="12192000" cy="6166714"/>
        </p:xfrm>
        <a:graphic>
          <a:graphicData uri="http://schemas.openxmlformats.org/drawingml/2006/table">
            <a:tbl>
              <a:tblPr firstRow="1" bandRow="1">
                <a:tableStyleId>{5C22544A-7EE6-4342-B048-85BDC9FD1C3A}</a:tableStyleId>
              </a:tblPr>
              <a:tblGrid>
                <a:gridCol w="5203616">
                  <a:extLst>
                    <a:ext uri="{9D8B030D-6E8A-4147-A177-3AD203B41FA5}">
                      <a16:colId xmlns:a16="http://schemas.microsoft.com/office/drawing/2014/main" val="253055321"/>
                    </a:ext>
                  </a:extLst>
                </a:gridCol>
                <a:gridCol w="6988384">
                  <a:extLst>
                    <a:ext uri="{9D8B030D-6E8A-4147-A177-3AD203B41FA5}">
                      <a16:colId xmlns:a16="http://schemas.microsoft.com/office/drawing/2014/main" val="157622336"/>
                    </a:ext>
                  </a:extLst>
                </a:gridCol>
              </a:tblGrid>
              <a:tr h="1093541">
                <a:tc>
                  <a:txBody>
                    <a:bodyPr/>
                    <a:lstStyle/>
                    <a:p>
                      <a:pPr algn="ctr"/>
                      <a:r>
                        <a:rPr lang="en-US" sz="2400" dirty="0"/>
                        <a:t>Right to Privacy </a:t>
                      </a:r>
                    </a:p>
                    <a:p>
                      <a:pPr algn="ctr"/>
                      <a:r>
                        <a:rPr lang="en-US" sz="2400" dirty="0"/>
                        <a:t>Cases and Laws</a:t>
                      </a:r>
                    </a:p>
                  </a:txBody>
                  <a:tcPr/>
                </a:tc>
                <a:tc>
                  <a:txBody>
                    <a:bodyPr/>
                    <a:lstStyle/>
                    <a:p>
                      <a:pPr algn="ctr"/>
                      <a:r>
                        <a:rPr lang="en-US" sz="2400" dirty="0"/>
                        <a:t>How the Case/Laws Protects or </a:t>
                      </a:r>
                    </a:p>
                    <a:p>
                      <a:pPr algn="ctr"/>
                      <a:r>
                        <a:rPr lang="en-US" sz="2400" dirty="0"/>
                        <a:t>Infringes upon Privacy Rights</a:t>
                      </a:r>
                    </a:p>
                  </a:txBody>
                  <a:tcPr/>
                </a:tc>
                <a:extLst>
                  <a:ext uri="{0D108BD9-81ED-4DB2-BD59-A6C34878D82A}">
                    <a16:rowId xmlns:a16="http://schemas.microsoft.com/office/drawing/2014/main" val="543143927"/>
                  </a:ext>
                </a:extLst>
              </a:tr>
              <a:tr h="1998523">
                <a:tc>
                  <a:txBody>
                    <a:bodyPr/>
                    <a:lstStyle/>
                    <a:p>
                      <a:r>
                        <a:rPr lang="en-US" sz="2200" b="1" dirty="0"/>
                        <a:t>Griswold v. Connecticut (1965)</a:t>
                      </a:r>
                    </a:p>
                  </a:txBody>
                  <a:tcPr/>
                </a:tc>
                <a:tc>
                  <a:txBody>
                    <a:bodyPr/>
                    <a:lstStyle/>
                    <a:p>
                      <a:r>
                        <a:rPr lang="en-US" sz="2200" dirty="0"/>
                        <a:t>The Court ruled an old anti-birth control state statute in violation of the Constitution. The overturned law had barred married couples from even receiving birth control literature, emphasizing an inherent </a:t>
                      </a:r>
                      <a:r>
                        <a:rPr lang="en-US" sz="2200" b="1" dirty="0"/>
                        <a:t> </a:t>
                      </a:r>
                      <a:r>
                        <a:rPr lang="en-US" sz="2200" dirty="0"/>
                        <a:t>. </a:t>
                      </a:r>
                    </a:p>
                  </a:txBody>
                  <a:tcPr/>
                </a:tc>
                <a:extLst>
                  <a:ext uri="{0D108BD9-81ED-4DB2-BD59-A6C34878D82A}">
                    <a16:rowId xmlns:a16="http://schemas.microsoft.com/office/drawing/2014/main" val="2844389444"/>
                  </a:ext>
                </a:extLst>
              </a:tr>
              <a:tr h="1998523">
                <a:tc>
                  <a:txBody>
                    <a:bodyPr/>
                    <a:lstStyle/>
                    <a:p>
                      <a:r>
                        <a:rPr lang="en-US" sz="2400" b="1" dirty="0"/>
                        <a:t>Roe v. Wade (1973)</a:t>
                      </a:r>
                    </a:p>
                  </a:txBody>
                  <a:tcPr/>
                </a:tc>
                <a:tc>
                  <a:txBody>
                    <a:bodyPr/>
                    <a:lstStyle/>
                    <a:p>
                      <a:r>
                        <a:rPr lang="en-US" sz="2200" dirty="0"/>
                        <a:t>In addition to the right to privacy, the Court’s ruling relied largely on the Fourteenth Amendment’s due process clause, arguing that the state violated a woman’s broadly understood liberty by denying the abortion</a:t>
                      </a:r>
                    </a:p>
                  </a:txBody>
                  <a:tcPr/>
                </a:tc>
                <a:extLst>
                  <a:ext uri="{0D108BD9-81ED-4DB2-BD59-A6C34878D82A}">
                    <a16:rowId xmlns:a16="http://schemas.microsoft.com/office/drawing/2014/main" val="4132936286"/>
                  </a:ext>
                </a:extLst>
              </a:tr>
              <a:tr h="1076127">
                <a:tc>
                  <a:txBody>
                    <a:bodyPr/>
                    <a:lstStyle/>
                    <a:p>
                      <a:r>
                        <a:rPr lang="en-US" sz="2200" b="1" dirty="0"/>
                        <a:t>Hyde Amendment </a:t>
                      </a:r>
                    </a:p>
                    <a:p>
                      <a:r>
                        <a:rPr lang="en-US" sz="2200" b="1" dirty="0"/>
                        <a:t>(1976)</a:t>
                      </a:r>
                    </a:p>
                  </a:txBody>
                  <a:tcPr/>
                </a:tc>
                <a:tc>
                  <a:txBody>
                    <a:bodyPr/>
                    <a:lstStyle/>
                    <a:p>
                      <a:r>
                        <a:rPr lang="en-US" sz="2200" dirty="0"/>
                        <a:t>The law prevented federal funding that might contribute to an abortion.</a:t>
                      </a:r>
                    </a:p>
                  </a:txBody>
                  <a:tcPr/>
                </a:tc>
                <a:extLst>
                  <a:ext uri="{0D108BD9-81ED-4DB2-BD59-A6C34878D82A}">
                    <a16:rowId xmlns:a16="http://schemas.microsoft.com/office/drawing/2014/main" val="2173668477"/>
                  </a:ext>
                </a:extLst>
              </a:tr>
            </a:tbl>
          </a:graphicData>
        </a:graphic>
      </p:graphicFrame>
    </p:spTree>
    <p:extLst>
      <p:ext uri="{BB962C8B-B14F-4D97-AF65-F5344CB8AC3E}">
        <p14:creationId xmlns:p14="http://schemas.microsoft.com/office/powerpoint/2010/main" val="37837894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9749-16D9-C687-474E-DE652264A3D3}"/>
              </a:ext>
            </a:extLst>
          </p:cNvPr>
          <p:cNvSpPr>
            <a:spLocks noGrp="1"/>
          </p:cNvSpPr>
          <p:nvPr>
            <p:ph type="title"/>
          </p:nvPr>
        </p:nvSpPr>
        <p:spPr/>
        <p:txBody>
          <a:bodyPr/>
          <a:lstStyle/>
          <a:p>
            <a:r>
              <a:rPr lang="en-US" dirty="0"/>
              <a:t>Book Assignment</a:t>
            </a:r>
          </a:p>
        </p:txBody>
      </p:sp>
      <p:sp>
        <p:nvSpPr>
          <p:cNvPr id="3" name="Text Placeholder 2">
            <a:extLst>
              <a:ext uri="{FF2B5EF4-FFF2-40B4-BE49-F238E27FC236}">
                <a16:creationId xmlns:a16="http://schemas.microsoft.com/office/drawing/2014/main" id="{E430B71A-8973-E1B6-AC13-AC55303EE799}"/>
              </a:ext>
            </a:extLst>
          </p:cNvPr>
          <p:cNvSpPr>
            <a:spLocks noGrp="1"/>
          </p:cNvSpPr>
          <p:nvPr>
            <p:ph type="body" idx="1"/>
          </p:nvPr>
        </p:nvSpPr>
        <p:spPr>
          <a:xfrm>
            <a:off x="88900" y="1993900"/>
            <a:ext cx="12014200" cy="430887"/>
          </a:xfrm>
        </p:spPr>
        <p:txBody>
          <a:bodyPr/>
          <a:lstStyle/>
          <a:p>
            <a:r>
              <a:rPr lang="en-US" sz="2800" dirty="0"/>
              <a:t>AMSCO pg. </a:t>
            </a:r>
            <a:r>
              <a:rPr lang="en-US" sz="2800"/>
              <a:t>337</a:t>
            </a:r>
            <a:endParaRPr lang="en-US" sz="2800" dirty="0"/>
          </a:p>
        </p:txBody>
      </p:sp>
    </p:spTree>
    <p:extLst>
      <p:ext uri="{BB962C8B-B14F-4D97-AF65-F5344CB8AC3E}">
        <p14:creationId xmlns:p14="http://schemas.microsoft.com/office/powerpoint/2010/main" val="830875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C0C0"/>
          </a:solidFill>
        </p:spPr>
        <p:txBody>
          <a:bodyPr wrap="square" lIns="0" tIns="0" rIns="0" bIns="0" rtlCol="0"/>
          <a:lstStyle/>
          <a:p>
            <a:endParaRPr/>
          </a:p>
        </p:txBody>
      </p:sp>
      <p:sp>
        <p:nvSpPr>
          <p:cNvPr id="3" name="object 3"/>
          <p:cNvSpPr txBox="1">
            <a:spLocks noGrp="1"/>
          </p:cNvSpPr>
          <p:nvPr>
            <p:ph type="title"/>
          </p:nvPr>
        </p:nvSpPr>
        <p:spPr>
          <a:xfrm>
            <a:off x="1012545" y="-40094"/>
            <a:ext cx="10058399" cy="689932"/>
          </a:xfrm>
          <a:prstGeom prst="rect">
            <a:avLst/>
          </a:prstGeom>
        </p:spPr>
        <p:txBody>
          <a:bodyPr vert="horz" wrap="square" lIns="0" tIns="12700" rIns="0" bIns="0" rtlCol="0">
            <a:spAutoFit/>
          </a:bodyPr>
          <a:lstStyle/>
          <a:p>
            <a:pPr marL="12700" algn="ctr">
              <a:lnSpc>
                <a:spcPct val="100000"/>
              </a:lnSpc>
              <a:spcBef>
                <a:spcPts val="100"/>
              </a:spcBef>
            </a:pPr>
            <a:r>
              <a:rPr b="1" dirty="0">
                <a:latin typeface="+mn-lt"/>
              </a:rPr>
              <a:t>SELECTIVE INCORPORATION</a:t>
            </a:r>
          </a:p>
        </p:txBody>
      </p:sp>
      <p:sp>
        <p:nvSpPr>
          <p:cNvPr id="4" name="object 4"/>
          <p:cNvSpPr txBox="1"/>
          <p:nvPr/>
        </p:nvSpPr>
        <p:spPr>
          <a:xfrm>
            <a:off x="295333" y="729098"/>
            <a:ext cx="6098540" cy="5824030"/>
          </a:xfrm>
          <a:prstGeom prst="rect">
            <a:avLst/>
          </a:prstGeom>
        </p:spPr>
        <p:txBody>
          <a:bodyPr vert="horz" wrap="square" lIns="0" tIns="73025" rIns="0" bIns="0" rtlCol="0">
            <a:spAutoFit/>
          </a:bodyPr>
          <a:lstStyle/>
          <a:p>
            <a:pPr marL="88900">
              <a:lnSpc>
                <a:spcPct val="100000"/>
              </a:lnSpc>
              <a:spcBef>
                <a:spcPts val="575"/>
              </a:spcBef>
            </a:pPr>
            <a:r>
              <a:rPr sz="2000" b="1" dirty="0">
                <a:latin typeface="DejaVu Sans"/>
                <a:cs typeface="DejaVu Sans"/>
              </a:rPr>
              <a:t>Modifying Effect of the 14</a:t>
            </a:r>
            <a:r>
              <a:rPr sz="1950" b="1" baseline="25641" dirty="0">
                <a:latin typeface="DejaVu Sans"/>
                <a:cs typeface="DejaVu Sans"/>
              </a:rPr>
              <a:t>th </a:t>
            </a:r>
            <a:r>
              <a:rPr sz="2000" b="1" dirty="0">
                <a:latin typeface="DejaVu Sans"/>
                <a:cs typeface="DejaVu Sans"/>
              </a:rPr>
              <a:t>Amendment</a:t>
            </a:r>
            <a:endParaRPr sz="2000" dirty="0">
              <a:latin typeface="DejaVu Sans"/>
              <a:cs typeface="DejaVu Sans"/>
            </a:endParaRPr>
          </a:p>
          <a:p>
            <a:pPr marL="431800" indent="-342900">
              <a:lnSpc>
                <a:spcPct val="100000"/>
              </a:lnSpc>
              <a:spcBef>
                <a:spcPts val="480"/>
              </a:spcBef>
              <a:buFont typeface="DejaVu Sans"/>
              <a:buChar char="•"/>
              <a:tabLst>
                <a:tab pos="431165" algn="l"/>
                <a:tab pos="431800" algn="l"/>
              </a:tabLst>
            </a:pPr>
            <a:r>
              <a:rPr sz="2000" b="1" dirty="0">
                <a:latin typeface="DejaVu Sans"/>
                <a:cs typeface="DejaVu Sans"/>
              </a:rPr>
              <a:t>The due process clause has been used to apply some</a:t>
            </a:r>
            <a:r>
              <a:rPr lang="en-US" sz="2000" b="1" dirty="0">
                <a:latin typeface="DejaVu Sans"/>
                <a:cs typeface="DejaVu Sans"/>
              </a:rPr>
              <a:t> </a:t>
            </a:r>
            <a:r>
              <a:rPr sz="2000" b="1" dirty="0">
                <a:latin typeface="DejaVu Sans"/>
                <a:cs typeface="DejaVu Sans"/>
              </a:rPr>
              <a:t>of the provisions of the Bill of Rights to the states.</a:t>
            </a:r>
            <a:endParaRPr sz="2000" dirty="0">
              <a:latin typeface="DejaVu Sans"/>
              <a:cs typeface="DejaVu Sans"/>
            </a:endParaRPr>
          </a:p>
          <a:p>
            <a:pPr>
              <a:lnSpc>
                <a:spcPct val="100000"/>
              </a:lnSpc>
            </a:pPr>
            <a:endParaRPr sz="1650" dirty="0">
              <a:latin typeface="DejaVu Sans"/>
              <a:cs typeface="DejaVu Sans"/>
            </a:endParaRPr>
          </a:p>
          <a:p>
            <a:pPr marL="431800" marR="248285" indent="-342900">
              <a:lnSpc>
                <a:spcPct val="100000"/>
              </a:lnSpc>
              <a:buFont typeface="DejaVu Sans"/>
              <a:buChar char="•"/>
              <a:tabLst>
                <a:tab pos="431165" algn="l"/>
                <a:tab pos="431800" algn="l"/>
              </a:tabLst>
            </a:pPr>
            <a:r>
              <a:rPr sz="2000" b="1" dirty="0">
                <a:latin typeface="DejaVu Sans"/>
                <a:cs typeface="DejaVu Sans"/>
              </a:rPr>
              <a:t>This clause bans states from denying life, liberty, or  property without </a:t>
            </a:r>
            <a:r>
              <a:rPr sz="2000" b="1" dirty="0">
                <a:solidFill>
                  <a:srgbClr val="FF0000"/>
                </a:solidFill>
                <a:latin typeface="DejaVu Sans"/>
                <a:cs typeface="DejaVu Sans"/>
              </a:rPr>
              <a:t>due process</a:t>
            </a:r>
            <a:r>
              <a:rPr sz="2000" b="1" dirty="0">
                <a:latin typeface="DejaVu Sans"/>
                <a:cs typeface="DejaVu Sans"/>
              </a:rPr>
              <a:t> of law.</a:t>
            </a:r>
            <a:endParaRPr sz="2000" dirty="0">
              <a:latin typeface="DejaVu Sans"/>
              <a:cs typeface="DejaVu Sans"/>
            </a:endParaRPr>
          </a:p>
          <a:p>
            <a:pPr>
              <a:lnSpc>
                <a:spcPct val="100000"/>
              </a:lnSpc>
              <a:buFont typeface="DejaVu Sans"/>
              <a:buChar char="•"/>
            </a:pPr>
            <a:endParaRPr sz="1650" dirty="0">
              <a:latin typeface="DejaVu Sans"/>
              <a:cs typeface="DejaVu Sans"/>
            </a:endParaRPr>
          </a:p>
          <a:p>
            <a:pPr marL="431800" marR="43180" indent="-342900">
              <a:lnSpc>
                <a:spcPct val="100000"/>
              </a:lnSpc>
              <a:buFont typeface="DejaVu Sans"/>
              <a:buChar char="•"/>
              <a:tabLst>
                <a:tab pos="431165" algn="l"/>
                <a:tab pos="431800" algn="l"/>
              </a:tabLst>
            </a:pPr>
            <a:r>
              <a:rPr sz="2000" b="1" dirty="0">
                <a:latin typeface="DejaVu Sans"/>
                <a:cs typeface="DejaVu Sans"/>
              </a:rPr>
              <a:t>The “total incorporation” view would apply all of the  provisions of the Bill of Rights to the states. It argues  for </a:t>
            </a:r>
            <a:r>
              <a:rPr sz="2000" b="1" u="sng" dirty="0">
                <a:uFill>
                  <a:solidFill>
                    <a:srgbClr val="000000"/>
                  </a:solidFill>
                </a:uFill>
                <a:latin typeface="DejaVu Sans"/>
                <a:cs typeface="DejaVu Sans"/>
              </a:rPr>
              <a:t>nationalization</a:t>
            </a:r>
            <a:r>
              <a:rPr sz="2000" b="1" dirty="0">
                <a:latin typeface="DejaVu Sans"/>
                <a:cs typeface="DejaVu Sans"/>
              </a:rPr>
              <a:t> (or </a:t>
            </a:r>
            <a:r>
              <a:rPr sz="2000" b="1" u="sng" dirty="0">
                <a:uFill>
                  <a:solidFill>
                    <a:srgbClr val="000000"/>
                  </a:solidFill>
                </a:uFill>
                <a:latin typeface="DejaVu Sans"/>
                <a:cs typeface="DejaVu Sans"/>
              </a:rPr>
              <a:t>federalization</a:t>
            </a:r>
            <a:r>
              <a:rPr sz="2000" b="1" dirty="0">
                <a:latin typeface="DejaVu Sans"/>
                <a:cs typeface="DejaVu Sans"/>
              </a:rPr>
              <a:t>) of the Bill of  Rights.</a:t>
            </a:r>
            <a:endParaRPr sz="2000" dirty="0">
              <a:latin typeface="DejaVu Sans"/>
              <a:cs typeface="DejaVu Sans"/>
            </a:endParaRPr>
          </a:p>
          <a:p>
            <a:pPr>
              <a:lnSpc>
                <a:spcPct val="100000"/>
              </a:lnSpc>
              <a:spcBef>
                <a:spcPts val="5"/>
              </a:spcBef>
              <a:buFont typeface="DejaVu Sans"/>
              <a:buChar char="•"/>
            </a:pPr>
            <a:endParaRPr sz="1650" dirty="0">
              <a:latin typeface="DejaVu Sans"/>
              <a:cs typeface="DejaVu Sans"/>
            </a:endParaRPr>
          </a:p>
          <a:p>
            <a:pPr marL="431800" marR="55880" indent="-342900">
              <a:lnSpc>
                <a:spcPct val="100000"/>
              </a:lnSpc>
              <a:buFont typeface="DejaVu Sans"/>
              <a:buChar char="•"/>
              <a:tabLst>
                <a:tab pos="431165" algn="l"/>
                <a:tab pos="431800" algn="l"/>
              </a:tabLst>
            </a:pPr>
            <a:r>
              <a:rPr sz="2000" b="1" dirty="0">
                <a:latin typeface="DejaVu Sans"/>
                <a:cs typeface="DejaVu Sans"/>
              </a:rPr>
              <a:t>The “selective incorporation” view would apply only some of these provisions and would do so on a case-  by-case basis.</a:t>
            </a:r>
            <a:endParaRPr sz="2000" dirty="0">
              <a:latin typeface="DejaVu Sans"/>
              <a:cs typeface="DejaVu Sans"/>
            </a:endParaRPr>
          </a:p>
        </p:txBody>
      </p:sp>
      <p:sp>
        <p:nvSpPr>
          <p:cNvPr id="5" name="object 5"/>
          <p:cNvSpPr txBox="1"/>
          <p:nvPr/>
        </p:nvSpPr>
        <p:spPr>
          <a:xfrm>
            <a:off x="11280393" y="6273800"/>
            <a:ext cx="223520"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Nimbus Sans L"/>
                <a:cs typeface="Nimbus Sans L"/>
              </a:rPr>
              <a:t>10</a:t>
            </a:r>
            <a:endParaRPr sz="1400">
              <a:latin typeface="Nimbus Sans L"/>
              <a:cs typeface="Nimbus Sans L"/>
            </a:endParaRPr>
          </a:p>
        </p:txBody>
      </p:sp>
      <p:sp>
        <p:nvSpPr>
          <p:cNvPr id="6" name="object 6"/>
          <p:cNvSpPr/>
          <p:nvPr/>
        </p:nvSpPr>
        <p:spPr>
          <a:xfrm>
            <a:off x="6400800" y="1219200"/>
            <a:ext cx="5562600" cy="502615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5917</TotalTime>
  <Words>8655</Words>
  <Application>Microsoft Office PowerPoint</Application>
  <PresentationFormat>Widescreen</PresentationFormat>
  <Paragraphs>514</Paragraphs>
  <Slides>83</Slides>
  <Notes>0</Notes>
  <HiddenSlides>1</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83</vt:i4>
      </vt:variant>
    </vt:vector>
  </HeadingPairs>
  <TitlesOfParts>
    <vt:vector size="107" baseType="lpstr">
      <vt:lpstr>MS PGothic</vt:lpstr>
      <vt:lpstr>AcuminPro-Bold</vt:lpstr>
      <vt:lpstr>Arial</vt:lpstr>
      <vt:lpstr>Calibri</vt:lpstr>
      <vt:lpstr>Calibri Light</vt:lpstr>
      <vt:lpstr>Century Schoolbook L</vt:lpstr>
      <vt:lpstr>Courier New</vt:lpstr>
      <vt:lpstr>DejaVu Sans</vt:lpstr>
      <vt:lpstr>Garamond</vt:lpstr>
      <vt:lpstr>HelveticaNeue-Bold</vt:lpstr>
      <vt:lpstr>Merriweather Sans</vt:lpstr>
      <vt:lpstr>MinionPro-Regular</vt:lpstr>
      <vt:lpstr>Nimbus Mono L</vt:lpstr>
      <vt:lpstr>Nimbus Sans L</vt:lpstr>
      <vt:lpstr>Roboto</vt:lpstr>
      <vt:lpstr>Symbol</vt:lpstr>
      <vt:lpstr>Tahoma</vt:lpstr>
      <vt:lpstr>Times New Roman</vt:lpstr>
      <vt:lpstr>Wingdings</vt:lpstr>
      <vt:lpstr>Office Theme</vt:lpstr>
      <vt:lpstr>1_Office Theme</vt:lpstr>
      <vt:lpstr>2_Office Theme</vt:lpstr>
      <vt:lpstr>3_Office Theme</vt:lpstr>
      <vt:lpstr>4_Office Theme</vt:lpstr>
      <vt:lpstr>PowerPoint Presentation</vt:lpstr>
      <vt:lpstr>TOPIC 3.7 Selective Incorporation</vt:lpstr>
      <vt:lpstr>BILL OF RIGHTS AND THE STATES</vt:lpstr>
      <vt:lpstr>SELECTIVE INCORPORATION OF THE BILL OF RIGHTS</vt:lpstr>
      <vt:lpstr>SELECTIVE INCORPORATION OF THE BILL OF RIGHTS</vt:lpstr>
      <vt:lpstr>SELECTIVE INCORPORATION OF THE BILL OF RIGHTS and the 14th Amendment</vt:lpstr>
      <vt:lpstr>SELECTIVE INCORPORATION OF THE BILL OF RIGHTS</vt:lpstr>
      <vt:lpstr>SELECTIVE INCORPORATION OF THE BILL OF RIGHTS</vt:lpstr>
      <vt:lpstr>SELECTIVE INCORPORATION</vt:lpstr>
      <vt:lpstr>A constitutional doctrine through which the Bill of  Rights are made applicable to the states through the  Due Process clause of the Fourteenth Amendment and so applied to state and local governments.</vt:lpstr>
      <vt:lpstr>SELECTIVE INCORPORATION</vt:lpstr>
      <vt:lpstr>PowerPoint Presentation</vt:lpstr>
      <vt:lpstr>McDonald v. Chicago (2010)</vt:lpstr>
      <vt:lpstr>PowerPoint Presentation</vt:lpstr>
      <vt:lpstr>Do government regulations of firearms promote or interfere with public safety and individual rights?</vt:lpstr>
      <vt:lpstr>Do government regulations of firearms promote or interfere  with public safety and individual rights?</vt:lpstr>
      <vt:lpstr>PowerPoint Presentation</vt:lpstr>
      <vt:lpstr>PowerPoint Presentation</vt:lpstr>
      <vt:lpstr>TOPIC 3.8 Amendments: Due Process &amp; Rights of the Accused</vt:lpstr>
      <vt:lpstr>TOPIC 3.8 Amendments: Due Process &amp; Rights of the Accused</vt:lpstr>
      <vt:lpstr>TOPIC 3.8 Amendments: Due Process &amp; Rights of the Accused</vt:lpstr>
      <vt:lpstr>PowerPoint Presentation</vt:lpstr>
      <vt:lpstr>FOURTH AMENDMENT RIGHTS</vt:lpstr>
      <vt:lpstr>FOURTH AMENDMENT RIGHTS</vt:lpstr>
      <vt:lpstr>FOURTH AMENDMENT RIGHTS</vt:lpstr>
      <vt:lpstr>FOURTH AMENDMENT</vt:lpstr>
      <vt:lpstr>The Incorporation of the FOURTH AMENDMENT</vt:lpstr>
      <vt:lpstr>Rochin v. California, 1952 </vt:lpstr>
      <vt:lpstr>Rochin v. California, 1952 </vt:lpstr>
      <vt:lpstr>The Incorporation of the FOURTH AMENDMENT</vt:lpstr>
      <vt:lpstr>4th Amendment The Fruit Of The Poisonous Tree Doctrine- The Exclusionary Rule</vt:lpstr>
      <vt:lpstr>4th Amendment The Fruit Of The Poisonous Tree Doctrine- The Exclusionary Rule </vt:lpstr>
      <vt:lpstr>14th Amendment to the US Constitution</vt:lpstr>
      <vt:lpstr>Even today, some of the issues at the heart of the debates at the  Constitutional Convention still exist.</vt:lpstr>
      <vt:lpstr>PowerPoint Presentation</vt:lpstr>
      <vt:lpstr>Operation Sting-Ray</vt:lpstr>
      <vt:lpstr>Operation Sting-Ray</vt:lpstr>
      <vt:lpstr>Operation Sting-Ray</vt:lpstr>
      <vt:lpstr>How much liberty are Americans willing to give up for a little extra security?</vt:lpstr>
      <vt:lpstr>College Board Scenario FRQ Assignment: CLOUD Act and Privacy Laws</vt:lpstr>
      <vt:lpstr>PowerPoint Presentation</vt:lpstr>
      <vt:lpstr>PowerPoint Presentation</vt:lpstr>
      <vt:lpstr>GOVERNMENT SURVEILLANCE</vt:lpstr>
      <vt:lpstr>ESSENTIAL QUESTION CFU</vt:lpstr>
      <vt:lpstr>Amendments: Due Process and the Rights of the Accused</vt:lpstr>
      <vt:lpstr>5th Amendment to the US Constitution</vt:lpstr>
      <vt:lpstr>FIFTH AMENDMENT RIGHTS – DUE PROCESS RIGHTS</vt:lpstr>
      <vt:lpstr>The Meaning of Due Process</vt:lpstr>
      <vt:lpstr>PowerPoint Presentation</vt:lpstr>
      <vt:lpstr>FIFTH AMENDMENT RIGHTS</vt:lpstr>
      <vt:lpstr>PowerPoint Presentation</vt:lpstr>
      <vt:lpstr>PowerPoint Presentation</vt:lpstr>
      <vt:lpstr>FIFTH AMENDMENT RIGHTS AND THE MIRANDA WARNING</vt:lpstr>
      <vt:lpstr>6th Amendment</vt:lpstr>
      <vt:lpstr>SIXTH AMENDMENT RIGHTS – “FAIR TRIAL” Procedural Due Process</vt:lpstr>
      <vt:lpstr>SIXTH AMENDMENT RIGHTS – “FAIR TRIAL” Procedural Due Process</vt:lpstr>
      <vt:lpstr>Gideon v. Wainwright (1963)</vt:lpstr>
      <vt:lpstr>Gideon v. Wainwright (1963)</vt:lpstr>
      <vt:lpstr>SIXTH AMENDMENT RIGHTS – “FAIR TRIAL”</vt:lpstr>
      <vt:lpstr>Incorporation Example - Gideon v. Wainwright</vt:lpstr>
      <vt:lpstr>PowerPoint Presentation</vt:lpstr>
      <vt:lpstr>PowerPoint Presentation</vt:lpstr>
      <vt:lpstr>PowerPoint Presentation</vt:lpstr>
      <vt:lpstr>PowerPoint Presentation</vt:lpstr>
      <vt:lpstr>PowerPoint Presentation</vt:lpstr>
      <vt:lpstr>Balancing Individual Freedoms with Public Order</vt:lpstr>
      <vt:lpstr>ESSENTIAL QUESTION CFU</vt:lpstr>
      <vt:lpstr>ESSENTIAL QUESTION CFU</vt:lpstr>
      <vt:lpstr>PowerPoint Presentation</vt:lpstr>
      <vt:lpstr>PowerPoint Presentation</vt:lpstr>
      <vt:lpstr>PowerPoint Presentation</vt:lpstr>
      <vt:lpstr>Is There a Right to Privacy in the Constitution?</vt:lpstr>
      <vt:lpstr>“Privacy” isn’t specifically mentioned in the Constitution but  penumbras in the 1st, 3rd, 4th, and 5th Amendments create a zone of  privacy that is protected by the 9th Amendment.</vt:lpstr>
      <vt:lpstr>Is There a Right to Privacy in the Constitution?</vt:lpstr>
      <vt:lpstr>PowerPoint Presentation</vt:lpstr>
      <vt:lpstr>Roe v. Wade (1973)</vt:lpstr>
      <vt:lpstr>Roe v. Wade (1973)</vt:lpstr>
      <vt:lpstr>PowerPoint Presentation</vt:lpstr>
      <vt:lpstr>Roe Revisited: Planned Parenthood v. Casey (1992)</vt:lpstr>
      <vt:lpstr>The Trump Presidency 2016-2020</vt:lpstr>
      <vt:lpstr>Dobbs v. Jackson Women's Health Organization (2021) </vt:lpstr>
      <vt:lpstr>To what extent are states limited by the due process clause from infringing upon an individual's rights to due process and privacy </vt:lpstr>
      <vt:lpstr>Book Assignment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Rodriguez</dc:creator>
  <cp:lastModifiedBy>Rodriguez, Adrian</cp:lastModifiedBy>
  <cp:revision>120</cp:revision>
  <dcterms:created xsi:type="dcterms:W3CDTF">2022-06-14T19:58:38Z</dcterms:created>
  <dcterms:modified xsi:type="dcterms:W3CDTF">2023-07-05T19:26:52Z</dcterms:modified>
</cp:coreProperties>
</file>