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sldIdLst>
    <p:sldId id="256" r:id="rId3"/>
    <p:sldId id="736" r:id="rId4"/>
    <p:sldId id="258" r:id="rId5"/>
    <p:sldId id="259" r:id="rId6"/>
    <p:sldId id="260" r:id="rId7"/>
    <p:sldId id="261" r:id="rId8"/>
    <p:sldId id="262" r:id="rId9"/>
    <p:sldId id="263" r:id="rId10"/>
    <p:sldId id="264" r:id="rId11"/>
    <p:sldId id="265" r:id="rId12"/>
    <p:sldId id="273" r:id="rId13"/>
    <p:sldId id="274" r:id="rId14"/>
    <p:sldId id="266" r:id="rId15"/>
    <p:sldId id="275" r:id="rId16"/>
    <p:sldId id="267" r:id="rId17"/>
    <p:sldId id="739" r:id="rId18"/>
    <p:sldId id="280" r:id="rId19"/>
    <p:sldId id="268" r:id="rId20"/>
    <p:sldId id="279" r:id="rId21"/>
    <p:sldId id="740" r:id="rId22"/>
    <p:sldId id="276" r:id="rId23"/>
    <p:sldId id="737" r:id="rId24"/>
    <p:sldId id="269" r:id="rId25"/>
    <p:sldId id="270" r:id="rId26"/>
    <p:sldId id="316"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0" y="16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E2F56-7063-42F4-9E76-555EE09078C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E33BC61-01C9-4C66-895A-B40625B2ACBE}">
      <dgm:prSet/>
      <dgm:spPr/>
      <dgm:t>
        <a:bodyPr/>
        <a:lstStyle/>
        <a:p>
          <a:r>
            <a:rPr lang="en-US" dirty="0"/>
            <a:t>continuity overtime-</a:t>
          </a:r>
        </a:p>
      </dgm:t>
    </dgm:pt>
    <dgm:pt modelId="{E8E51236-05F1-405F-8D42-AF075623B204}" type="parTrans" cxnId="{09C88137-33E7-4496-837D-3AAEF4D350AF}">
      <dgm:prSet/>
      <dgm:spPr/>
      <dgm:t>
        <a:bodyPr/>
        <a:lstStyle/>
        <a:p>
          <a:endParaRPr lang="en-US"/>
        </a:p>
      </dgm:t>
    </dgm:pt>
    <dgm:pt modelId="{A4BC6D61-3647-42C6-A5A4-DFCD5535437A}" type="sibTrans" cxnId="{09C88137-33E7-4496-837D-3AAEF4D350AF}">
      <dgm:prSet/>
      <dgm:spPr/>
      <dgm:t>
        <a:bodyPr/>
        <a:lstStyle/>
        <a:p>
          <a:endParaRPr lang="en-US"/>
        </a:p>
      </dgm:t>
    </dgm:pt>
    <dgm:pt modelId="{2D12577F-1B61-4470-BB9D-47386CB5990D}">
      <dgm:prSet/>
      <dgm:spPr/>
      <dgm:t>
        <a:bodyPr/>
        <a:lstStyle/>
        <a:p>
          <a:r>
            <a:rPr lang="en-US" dirty="0"/>
            <a:t>less radical change and more incremental change</a:t>
          </a:r>
        </a:p>
      </dgm:t>
    </dgm:pt>
    <dgm:pt modelId="{CDE5CF62-C0B1-480C-B212-9EFDB968415C}" type="parTrans" cxnId="{B0818408-4B89-485D-ACDC-E5953ECB23E1}">
      <dgm:prSet/>
      <dgm:spPr/>
      <dgm:t>
        <a:bodyPr/>
        <a:lstStyle/>
        <a:p>
          <a:endParaRPr lang="en-US"/>
        </a:p>
      </dgm:t>
    </dgm:pt>
    <dgm:pt modelId="{5C15B973-E7DA-4B97-860C-620D94E46BE4}" type="sibTrans" cxnId="{B0818408-4B89-485D-ACDC-E5953ECB23E1}">
      <dgm:prSet/>
      <dgm:spPr/>
      <dgm:t>
        <a:bodyPr/>
        <a:lstStyle/>
        <a:p>
          <a:endParaRPr lang="en-US"/>
        </a:p>
      </dgm:t>
    </dgm:pt>
    <dgm:pt modelId="{C010666F-30AC-49F2-9BFB-B82B296828B7}">
      <dgm:prSet/>
      <dgm:spPr/>
      <dgm:t>
        <a:bodyPr/>
        <a:lstStyle/>
        <a:p>
          <a:r>
            <a:rPr lang="en-US" dirty="0"/>
            <a:t>More experienced political leaders </a:t>
          </a:r>
        </a:p>
      </dgm:t>
    </dgm:pt>
    <dgm:pt modelId="{4795BDA6-A64F-4685-ACF6-F69797F4C114}" type="parTrans" cxnId="{92C3F9EA-3060-476E-99A8-ADF2E1738C53}">
      <dgm:prSet/>
      <dgm:spPr/>
      <dgm:t>
        <a:bodyPr/>
        <a:lstStyle/>
        <a:p>
          <a:endParaRPr lang="en-US"/>
        </a:p>
      </dgm:t>
    </dgm:pt>
    <dgm:pt modelId="{5E98311E-BBA8-4AA3-8C6B-4B83DCB10568}" type="sibTrans" cxnId="{92C3F9EA-3060-476E-99A8-ADF2E1738C53}">
      <dgm:prSet/>
      <dgm:spPr/>
      <dgm:t>
        <a:bodyPr/>
        <a:lstStyle/>
        <a:p>
          <a:endParaRPr lang="en-US"/>
        </a:p>
      </dgm:t>
    </dgm:pt>
    <dgm:pt modelId="{DC4CA267-376E-41D7-AB16-CC53807820F9}">
      <dgm:prSet/>
      <dgm:spPr/>
      <dgm:t>
        <a:bodyPr/>
        <a:lstStyle/>
        <a:p>
          <a:r>
            <a:rPr lang="en-US" dirty="0"/>
            <a:t>more established relations with interest groups </a:t>
          </a:r>
        </a:p>
      </dgm:t>
    </dgm:pt>
    <dgm:pt modelId="{D5B14A0A-CC51-4245-8FB0-549F3539A06F}" type="parTrans" cxnId="{E33D48E5-DC0C-41C8-AB34-3473535ECE52}">
      <dgm:prSet/>
      <dgm:spPr/>
      <dgm:t>
        <a:bodyPr/>
        <a:lstStyle/>
        <a:p>
          <a:endParaRPr lang="en-US"/>
        </a:p>
      </dgm:t>
    </dgm:pt>
    <dgm:pt modelId="{F2520D30-4C13-46CA-B64D-628FE7A801A9}" type="sibTrans" cxnId="{E33D48E5-DC0C-41C8-AB34-3473535ECE52}">
      <dgm:prSet/>
      <dgm:spPr/>
      <dgm:t>
        <a:bodyPr/>
        <a:lstStyle/>
        <a:p>
          <a:endParaRPr lang="en-US"/>
        </a:p>
      </dgm:t>
    </dgm:pt>
    <dgm:pt modelId="{9D0503F7-331B-4E58-9EFF-3DFE6F4AD4C3}">
      <dgm:prSet/>
      <dgm:spPr/>
      <dgm:t>
        <a:bodyPr/>
        <a:lstStyle/>
        <a:p>
          <a:r>
            <a:rPr lang="en-US"/>
            <a:t>discourages challengers </a:t>
          </a:r>
        </a:p>
      </dgm:t>
    </dgm:pt>
    <dgm:pt modelId="{4C28A6EF-7E9C-4E0E-AAB4-C91DBFF3F67C}" type="parTrans" cxnId="{49F9B47F-705F-4660-B032-620DB85B1362}">
      <dgm:prSet/>
      <dgm:spPr/>
      <dgm:t>
        <a:bodyPr/>
        <a:lstStyle/>
        <a:p>
          <a:endParaRPr lang="en-US"/>
        </a:p>
      </dgm:t>
    </dgm:pt>
    <dgm:pt modelId="{1AAC3E66-17F1-4721-8582-74143C934FD0}" type="sibTrans" cxnId="{49F9B47F-705F-4660-B032-620DB85B1362}">
      <dgm:prSet/>
      <dgm:spPr/>
      <dgm:t>
        <a:bodyPr/>
        <a:lstStyle/>
        <a:p>
          <a:endParaRPr lang="en-US"/>
        </a:p>
      </dgm:t>
    </dgm:pt>
    <dgm:pt modelId="{6037F0A5-67BB-4375-9ABA-A4FC59EDB688}">
      <dgm:prSet/>
      <dgm:spPr/>
      <dgm:t>
        <a:bodyPr/>
        <a:lstStyle/>
        <a:p>
          <a:r>
            <a:rPr lang="en-US"/>
            <a:t>policy specialization </a:t>
          </a:r>
        </a:p>
      </dgm:t>
    </dgm:pt>
    <dgm:pt modelId="{63D3D1C3-A660-45E6-A795-5B671D65267C}" type="parTrans" cxnId="{B03448AE-B574-40BE-A939-5D68216C3FBE}">
      <dgm:prSet/>
      <dgm:spPr/>
      <dgm:t>
        <a:bodyPr/>
        <a:lstStyle/>
        <a:p>
          <a:endParaRPr lang="en-US"/>
        </a:p>
      </dgm:t>
    </dgm:pt>
    <dgm:pt modelId="{C49930F9-B953-414A-A17A-D27A9DDC5A18}" type="sibTrans" cxnId="{B03448AE-B574-40BE-A939-5D68216C3FBE}">
      <dgm:prSet/>
      <dgm:spPr/>
      <dgm:t>
        <a:bodyPr/>
        <a:lstStyle/>
        <a:p>
          <a:endParaRPr lang="en-US"/>
        </a:p>
      </dgm:t>
    </dgm:pt>
    <dgm:pt modelId="{78FFE414-E449-44E5-B2BA-92D9A03DB1F3}">
      <dgm:prSet/>
      <dgm:spPr/>
      <dgm:t>
        <a:bodyPr/>
        <a:lstStyle/>
        <a:p>
          <a:r>
            <a:rPr lang="en-US"/>
            <a:t>Fewer women and minorities </a:t>
          </a:r>
        </a:p>
      </dgm:t>
    </dgm:pt>
    <dgm:pt modelId="{713DC614-1CB8-4FA5-9B3E-94E4D0578035}" type="parTrans" cxnId="{0516B508-D756-48A6-80C2-779C4C8316F5}">
      <dgm:prSet/>
      <dgm:spPr/>
      <dgm:t>
        <a:bodyPr/>
        <a:lstStyle/>
        <a:p>
          <a:endParaRPr lang="en-US"/>
        </a:p>
      </dgm:t>
    </dgm:pt>
    <dgm:pt modelId="{E2C58DFF-99E7-4AA1-BE52-C49E85F8A619}" type="sibTrans" cxnId="{0516B508-D756-48A6-80C2-779C4C8316F5}">
      <dgm:prSet/>
      <dgm:spPr/>
      <dgm:t>
        <a:bodyPr/>
        <a:lstStyle/>
        <a:p>
          <a:endParaRPr lang="en-US"/>
        </a:p>
      </dgm:t>
    </dgm:pt>
    <dgm:pt modelId="{8CE6BD88-094D-4C9F-B4AE-582898090C87}">
      <dgm:prSet/>
      <dgm:spPr/>
      <dgm:t>
        <a:bodyPr/>
        <a:lstStyle/>
        <a:p>
          <a:r>
            <a:rPr lang="en-US" dirty="0"/>
            <a:t>lack of responsiveness-abuse of power </a:t>
          </a:r>
        </a:p>
      </dgm:t>
    </dgm:pt>
    <dgm:pt modelId="{271A924D-719F-4479-B139-C88C058EA084}" type="parTrans" cxnId="{7A08E34D-C5EE-40AA-B0AC-BC132C18B7F9}">
      <dgm:prSet/>
      <dgm:spPr/>
      <dgm:t>
        <a:bodyPr/>
        <a:lstStyle/>
        <a:p>
          <a:endParaRPr lang="en-US"/>
        </a:p>
      </dgm:t>
    </dgm:pt>
    <dgm:pt modelId="{6F48A276-DEFA-4527-BEBD-E51799E2DECB}" type="sibTrans" cxnId="{7A08E34D-C5EE-40AA-B0AC-BC132C18B7F9}">
      <dgm:prSet/>
      <dgm:spPr/>
      <dgm:t>
        <a:bodyPr/>
        <a:lstStyle/>
        <a:p>
          <a:endParaRPr lang="en-US"/>
        </a:p>
      </dgm:t>
    </dgm:pt>
    <dgm:pt modelId="{CD51DC22-6430-4C0C-8EDD-C2A2D115950C}" type="pres">
      <dgm:prSet presAssocID="{307E2F56-7063-42F4-9E76-555EE09078CB}" presName="Name0" presStyleCnt="0">
        <dgm:presLayoutVars>
          <dgm:dir/>
          <dgm:resizeHandles val="exact"/>
        </dgm:presLayoutVars>
      </dgm:prSet>
      <dgm:spPr/>
    </dgm:pt>
    <dgm:pt modelId="{8551168D-CD25-4FFA-911A-03214D16713B}" type="pres">
      <dgm:prSet presAssocID="{2E33BC61-01C9-4C66-895A-B40625B2ACBE}" presName="node" presStyleLbl="node1" presStyleIdx="0" presStyleCnt="8">
        <dgm:presLayoutVars>
          <dgm:bulletEnabled val="1"/>
        </dgm:presLayoutVars>
      </dgm:prSet>
      <dgm:spPr/>
    </dgm:pt>
    <dgm:pt modelId="{AA3E56BD-05FF-4934-8010-29B8CD0BF2D5}" type="pres">
      <dgm:prSet presAssocID="{A4BC6D61-3647-42C6-A5A4-DFCD5535437A}" presName="sibTrans" presStyleLbl="sibTrans1D1" presStyleIdx="0" presStyleCnt="7"/>
      <dgm:spPr/>
    </dgm:pt>
    <dgm:pt modelId="{05B020CD-C15B-4AE9-9DD7-AB3B1E58293E}" type="pres">
      <dgm:prSet presAssocID="{A4BC6D61-3647-42C6-A5A4-DFCD5535437A}" presName="connectorText" presStyleLbl="sibTrans1D1" presStyleIdx="0" presStyleCnt="7"/>
      <dgm:spPr/>
    </dgm:pt>
    <dgm:pt modelId="{CD6BC640-306F-4EF3-A1E7-CEEEDDCF88AC}" type="pres">
      <dgm:prSet presAssocID="{2D12577F-1B61-4470-BB9D-47386CB5990D}" presName="node" presStyleLbl="node1" presStyleIdx="1" presStyleCnt="8">
        <dgm:presLayoutVars>
          <dgm:bulletEnabled val="1"/>
        </dgm:presLayoutVars>
      </dgm:prSet>
      <dgm:spPr/>
    </dgm:pt>
    <dgm:pt modelId="{C6192ADA-8056-4C56-95CF-00BAE812809C}" type="pres">
      <dgm:prSet presAssocID="{5C15B973-E7DA-4B97-860C-620D94E46BE4}" presName="sibTrans" presStyleLbl="sibTrans1D1" presStyleIdx="1" presStyleCnt="7"/>
      <dgm:spPr/>
    </dgm:pt>
    <dgm:pt modelId="{C0FD3418-A56A-4F29-825A-287FFC5748C7}" type="pres">
      <dgm:prSet presAssocID="{5C15B973-E7DA-4B97-860C-620D94E46BE4}" presName="connectorText" presStyleLbl="sibTrans1D1" presStyleIdx="1" presStyleCnt="7"/>
      <dgm:spPr/>
    </dgm:pt>
    <dgm:pt modelId="{364141A5-6528-4D62-8300-5E196E277B85}" type="pres">
      <dgm:prSet presAssocID="{C010666F-30AC-49F2-9BFB-B82B296828B7}" presName="node" presStyleLbl="node1" presStyleIdx="2" presStyleCnt="8">
        <dgm:presLayoutVars>
          <dgm:bulletEnabled val="1"/>
        </dgm:presLayoutVars>
      </dgm:prSet>
      <dgm:spPr/>
    </dgm:pt>
    <dgm:pt modelId="{75DA2656-5A58-4D60-AD09-8D1900FFB4DD}" type="pres">
      <dgm:prSet presAssocID="{5E98311E-BBA8-4AA3-8C6B-4B83DCB10568}" presName="sibTrans" presStyleLbl="sibTrans1D1" presStyleIdx="2" presStyleCnt="7"/>
      <dgm:spPr/>
    </dgm:pt>
    <dgm:pt modelId="{38236918-DEDC-4B2B-BCC8-51F71D2CEC01}" type="pres">
      <dgm:prSet presAssocID="{5E98311E-BBA8-4AA3-8C6B-4B83DCB10568}" presName="connectorText" presStyleLbl="sibTrans1D1" presStyleIdx="2" presStyleCnt="7"/>
      <dgm:spPr/>
    </dgm:pt>
    <dgm:pt modelId="{B980B606-C863-4717-BDCC-A36F246A2FDD}" type="pres">
      <dgm:prSet presAssocID="{DC4CA267-376E-41D7-AB16-CC53807820F9}" presName="node" presStyleLbl="node1" presStyleIdx="3" presStyleCnt="8">
        <dgm:presLayoutVars>
          <dgm:bulletEnabled val="1"/>
        </dgm:presLayoutVars>
      </dgm:prSet>
      <dgm:spPr/>
    </dgm:pt>
    <dgm:pt modelId="{C711777C-9D3D-4F50-8581-31959C3F27DF}" type="pres">
      <dgm:prSet presAssocID="{F2520D30-4C13-46CA-B64D-628FE7A801A9}" presName="sibTrans" presStyleLbl="sibTrans1D1" presStyleIdx="3" presStyleCnt="7"/>
      <dgm:spPr/>
    </dgm:pt>
    <dgm:pt modelId="{C882456A-B35B-46EF-B5DB-98010B62BDE6}" type="pres">
      <dgm:prSet presAssocID="{F2520D30-4C13-46CA-B64D-628FE7A801A9}" presName="connectorText" presStyleLbl="sibTrans1D1" presStyleIdx="3" presStyleCnt="7"/>
      <dgm:spPr/>
    </dgm:pt>
    <dgm:pt modelId="{36E4B83C-C575-4830-8C8D-010E83C9325D}" type="pres">
      <dgm:prSet presAssocID="{9D0503F7-331B-4E58-9EFF-3DFE6F4AD4C3}" presName="node" presStyleLbl="node1" presStyleIdx="4" presStyleCnt="8">
        <dgm:presLayoutVars>
          <dgm:bulletEnabled val="1"/>
        </dgm:presLayoutVars>
      </dgm:prSet>
      <dgm:spPr/>
    </dgm:pt>
    <dgm:pt modelId="{2B18FCF1-3FE6-4C62-808C-D040D21EBD3A}" type="pres">
      <dgm:prSet presAssocID="{1AAC3E66-17F1-4721-8582-74143C934FD0}" presName="sibTrans" presStyleLbl="sibTrans1D1" presStyleIdx="4" presStyleCnt="7"/>
      <dgm:spPr/>
    </dgm:pt>
    <dgm:pt modelId="{646743AB-C127-453D-91EC-99227E625553}" type="pres">
      <dgm:prSet presAssocID="{1AAC3E66-17F1-4721-8582-74143C934FD0}" presName="connectorText" presStyleLbl="sibTrans1D1" presStyleIdx="4" presStyleCnt="7"/>
      <dgm:spPr/>
    </dgm:pt>
    <dgm:pt modelId="{C9660CC9-6763-4C9D-9945-A79694C54CE1}" type="pres">
      <dgm:prSet presAssocID="{6037F0A5-67BB-4375-9ABA-A4FC59EDB688}" presName="node" presStyleLbl="node1" presStyleIdx="5" presStyleCnt="8">
        <dgm:presLayoutVars>
          <dgm:bulletEnabled val="1"/>
        </dgm:presLayoutVars>
      </dgm:prSet>
      <dgm:spPr/>
    </dgm:pt>
    <dgm:pt modelId="{64B4A02A-0D29-4242-A54C-D69FE6C7F75D}" type="pres">
      <dgm:prSet presAssocID="{C49930F9-B953-414A-A17A-D27A9DDC5A18}" presName="sibTrans" presStyleLbl="sibTrans1D1" presStyleIdx="5" presStyleCnt="7"/>
      <dgm:spPr/>
    </dgm:pt>
    <dgm:pt modelId="{DBA7815E-5190-4EA9-A45A-D35B5C364A33}" type="pres">
      <dgm:prSet presAssocID="{C49930F9-B953-414A-A17A-D27A9DDC5A18}" presName="connectorText" presStyleLbl="sibTrans1D1" presStyleIdx="5" presStyleCnt="7"/>
      <dgm:spPr/>
    </dgm:pt>
    <dgm:pt modelId="{406953E8-4DB6-44A4-93EC-1FE084B15D6D}" type="pres">
      <dgm:prSet presAssocID="{78FFE414-E449-44E5-B2BA-92D9A03DB1F3}" presName="node" presStyleLbl="node1" presStyleIdx="6" presStyleCnt="8">
        <dgm:presLayoutVars>
          <dgm:bulletEnabled val="1"/>
        </dgm:presLayoutVars>
      </dgm:prSet>
      <dgm:spPr/>
    </dgm:pt>
    <dgm:pt modelId="{849AABFA-731D-4128-8B19-9E01C85CEEB9}" type="pres">
      <dgm:prSet presAssocID="{E2C58DFF-99E7-4AA1-BE52-C49E85F8A619}" presName="sibTrans" presStyleLbl="sibTrans1D1" presStyleIdx="6" presStyleCnt="7"/>
      <dgm:spPr/>
    </dgm:pt>
    <dgm:pt modelId="{4322F632-F4CD-4C36-81FD-9C3978C32279}" type="pres">
      <dgm:prSet presAssocID="{E2C58DFF-99E7-4AA1-BE52-C49E85F8A619}" presName="connectorText" presStyleLbl="sibTrans1D1" presStyleIdx="6" presStyleCnt="7"/>
      <dgm:spPr/>
    </dgm:pt>
    <dgm:pt modelId="{6F972B42-FA62-417D-A8A2-8BB576888A76}" type="pres">
      <dgm:prSet presAssocID="{8CE6BD88-094D-4C9F-B4AE-582898090C87}" presName="node" presStyleLbl="node1" presStyleIdx="7" presStyleCnt="8">
        <dgm:presLayoutVars>
          <dgm:bulletEnabled val="1"/>
        </dgm:presLayoutVars>
      </dgm:prSet>
      <dgm:spPr/>
    </dgm:pt>
  </dgm:ptLst>
  <dgm:cxnLst>
    <dgm:cxn modelId="{B0818408-4B89-485D-ACDC-E5953ECB23E1}" srcId="{307E2F56-7063-42F4-9E76-555EE09078CB}" destId="{2D12577F-1B61-4470-BB9D-47386CB5990D}" srcOrd="1" destOrd="0" parTransId="{CDE5CF62-C0B1-480C-B212-9EFDB968415C}" sibTransId="{5C15B973-E7DA-4B97-860C-620D94E46BE4}"/>
    <dgm:cxn modelId="{0516B508-D756-48A6-80C2-779C4C8316F5}" srcId="{307E2F56-7063-42F4-9E76-555EE09078CB}" destId="{78FFE414-E449-44E5-B2BA-92D9A03DB1F3}" srcOrd="6" destOrd="0" parTransId="{713DC614-1CB8-4FA5-9B3E-94E4D0578035}" sibTransId="{E2C58DFF-99E7-4AA1-BE52-C49E85F8A619}"/>
    <dgm:cxn modelId="{0C4BD10D-9E39-4A72-B713-029E7BD9DCCA}" type="presOf" srcId="{F2520D30-4C13-46CA-B64D-628FE7A801A9}" destId="{C711777C-9D3D-4F50-8581-31959C3F27DF}" srcOrd="0" destOrd="0" presId="urn:microsoft.com/office/officeart/2016/7/layout/RepeatingBendingProcessNew"/>
    <dgm:cxn modelId="{C43DCE16-68AE-4C2D-8DE0-CDF9F578E613}" type="presOf" srcId="{DC4CA267-376E-41D7-AB16-CC53807820F9}" destId="{B980B606-C863-4717-BDCC-A36F246A2FDD}" srcOrd="0" destOrd="0" presId="urn:microsoft.com/office/officeart/2016/7/layout/RepeatingBendingProcessNew"/>
    <dgm:cxn modelId="{ACAE4920-FFEC-467D-8996-D2BCBEE796EF}" type="presOf" srcId="{2D12577F-1B61-4470-BB9D-47386CB5990D}" destId="{CD6BC640-306F-4EF3-A1E7-CEEEDDCF88AC}" srcOrd="0" destOrd="0" presId="urn:microsoft.com/office/officeart/2016/7/layout/RepeatingBendingProcessNew"/>
    <dgm:cxn modelId="{BD2A9C2F-B248-4E76-B087-10DC259FC94E}" type="presOf" srcId="{5C15B973-E7DA-4B97-860C-620D94E46BE4}" destId="{C0FD3418-A56A-4F29-825A-287FFC5748C7}" srcOrd="1" destOrd="0" presId="urn:microsoft.com/office/officeart/2016/7/layout/RepeatingBendingProcessNew"/>
    <dgm:cxn modelId="{09C88137-33E7-4496-837D-3AAEF4D350AF}" srcId="{307E2F56-7063-42F4-9E76-555EE09078CB}" destId="{2E33BC61-01C9-4C66-895A-B40625B2ACBE}" srcOrd="0" destOrd="0" parTransId="{E8E51236-05F1-405F-8D42-AF075623B204}" sibTransId="{A4BC6D61-3647-42C6-A5A4-DFCD5535437A}"/>
    <dgm:cxn modelId="{92521A3C-86F7-43B5-8BB9-7167E20D20A6}" type="presOf" srcId="{1AAC3E66-17F1-4721-8582-74143C934FD0}" destId="{646743AB-C127-453D-91EC-99227E625553}" srcOrd="1" destOrd="0" presId="urn:microsoft.com/office/officeart/2016/7/layout/RepeatingBendingProcessNew"/>
    <dgm:cxn modelId="{FF6E9661-B34C-4A7A-8B9F-957E114818AE}" type="presOf" srcId="{E2C58DFF-99E7-4AA1-BE52-C49E85F8A619}" destId="{4322F632-F4CD-4C36-81FD-9C3978C32279}" srcOrd="1" destOrd="0" presId="urn:microsoft.com/office/officeart/2016/7/layout/RepeatingBendingProcessNew"/>
    <dgm:cxn modelId="{A35EEA44-6075-4980-AEEE-CEC7595C7311}" type="presOf" srcId="{78FFE414-E449-44E5-B2BA-92D9A03DB1F3}" destId="{406953E8-4DB6-44A4-93EC-1FE084B15D6D}" srcOrd="0" destOrd="0" presId="urn:microsoft.com/office/officeart/2016/7/layout/RepeatingBendingProcessNew"/>
    <dgm:cxn modelId="{811AE946-DEB8-47E0-8C56-0A6BC6165B95}" type="presOf" srcId="{9D0503F7-331B-4E58-9EFF-3DFE6F4AD4C3}" destId="{36E4B83C-C575-4830-8C8D-010E83C9325D}" srcOrd="0" destOrd="0" presId="urn:microsoft.com/office/officeart/2016/7/layout/RepeatingBendingProcessNew"/>
    <dgm:cxn modelId="{4710CE68-DB55-4294-9741-14FD84ED7A0D}" type="presOf" srcId="{A4BC6D61-3647-42C6-A5A4-DFCD5535437A}" destId="{05B020CD-C15B-4AE9-9DD7-AB3B1E58293E}" srcOrd="1" destOrd="0" presId="urn:microsoft.com/office/officeart/2016/7/layout/RepeatingBendingProcessNew"/>
    <dgm:cxn modelId="{7A08E34D-C5EE-40AA-B0AC-BC132C18B7F9}" srcId="{307E2F56-7063-42F4-9E76-555EE09078CB}" destId="{8CE6BD88-094D-4C9F-B4AE-582898090C87}" srcOrd="7" destOrd="0" parTransId="{271A924D-719F-4479-B139-C88C058EA084}" sibTransId="{6F48A276-DEFA-4527-BEBD-E51799E2DECB}"/>
    <dgm:cxn modelId="{6DBEB76E-E10D-40EE-814A-872CAF317179}" type="presOf" srcId="{6037F0A5-67BB-4375-9ABA-A4FC59EDB688}" destId="{C9660CC9-6763-4C9D-9945-A79694C54CE1}" srcOrd="0" destOrd="0" presId="urn:microsoft.com/office/officeart/2016/7/layout/RepeatingBendingProcessNew"/>
    <dgm:cxn modelId="{53871D4F-E69C-43BE-91E1-117CF7ABF727}" type="presOf" srcId="{C49930F9-B953-414A-A17A-D27A9DDC5A18}" destId="{64B4A02A-0D29-4242-A54C-D69FE6C7F75D}" srcOrd="0" destOrd="0" presId="urn:microsoft.com/office/officeart/2016/7/layout/RepeatingBendingProcessNew"/>
    <dgm:cxn modelId="{C08DA157-28BF-4F2C-A026-9231F7D02E5D}" type="presOf" srcId="{5C15B973-E7DA-4B97-860C-620D94E46BE4}" destId="{C6192ADA-8056-4C56-95CF-00BAE812809C}" srcOrd="0" destOrd="0" presId="urn:microsoft.com/office/officeart/2016/7/layout/RepeatingBendingProcessNew"/>
    <dgm:cxn modelId="{49F9B47F-705F-4660-B032-620DB85B1362}" srcId="{307E2F56-7063-42F4-9E76-555EE09078CB}" destId="{9D0503F7-331B-4E58-9EFF-3DFE6F4AD4C3}" srcOrd="4" destOrd="0" parTransId="{4C28A6EF-7E9C-4E0E-AAB4-C91DBFF3F67C}" sibTransId="{1AAC3E66-17F1-4721-8582-74143C934FD0}"/>
    <dgm:cxn modelId="{08A09990-A7C2-4021-9BB4-27B25478F8E1}" type="presOf" srcId="{C49930F9-B953-414A-A17A-D27A9DDC5A18}" destId="{DBA7815E-5190-4EA9-A45A-D35B5C364A33}" srcOrd="1" destOrd="0" presId="urn:microsoft.com/office/officeart/2016/7/layout/RepeatingBendingProcessNew"/>
    <dgm:cxn modelId="{D7E693A3-83B9-4B7A-8045-6B4B710FBE50}" type="presOf" srcId="{1AAC3E66-17F1-4721-8582-74143C934FD0}" destId="{2B18FCF1-3FE6-4C62-808C-D040D21EBD3A}" srcOrd="0" destOrd="0" presId="urn:microsoft.com/office/officeart/2016/7/layout/RepeatingBendingProcessNew"/>
    <dgm:cxn modelId="{B03448AE-B574-40BE-A939-5D68216C3FBE}" srcId="{307E2F56-7063-42F4-9E76-555EE09078CB}" destId="{6037F0A5-67BB-4375-9ABA-A4FC59EDB688}" srcOrd="5" destOrd="0" parTransId="{63D3D1C3-A660-45E6-A795-5B671D65267C}" sibTransId="{C49930F9-B953-414A-A17A-D27A9DDC5A18}"/>
    <dgm:cxn modelId="{41718FB1-EC2F-4F22-B8AD-EC0B882B6D8F}" type="presOf" srcId="{F2520D30-4C13-46CA-B64D-628FE7A801A9}" destId="{C882456A-B35B-46EF-B5DB-98010B62BDE6}" srcOrd="1" destOrd="0" presId="urn:microsoft.com/office/officeart/2016/7/layout/RepeatingBendingProcessNew"/>
    <dgm:cxn modelId="{47C42BBB-4FC8-4540-88D7-A3A49BF78964}" type="presOf" srcId="{5E98311E-BBA8-4AA3-8C6B-4B83DCB10568}" destId="{75DA2656-5A58-4D60-AD09-8D1900FFB4DD}" srcOrd="0" destOrd="0" presId="urn:microsoft.com/office/officeart/2016/7/layout/RepeatingBendingProcessNew"/>
    <dgm:cxn modelId="{D76046C8-C751-4086-988D-6A254728CE13}" type="presOf" srcId="{C010666F-30AC-49F2-9BFB-B82B296828B7}" destId="{364141A5-6528-4D62-8300-5E196E277B85}" srcOrd="0" destOrd="0" presId="urn:microsoft.com/office/officeart/2016/7/layout/RepeatingBendingProcessNew"/>
    <dgm:cxn modelId="{ED1823CB-4644-42EC-BDA5-243D7F1D0727}" type="presOf" srcId="{307E2F56-7063-42F4-9E76-555EE09078CB}" destId="{CD51DC22-6430-4C0C-8EDD-C2A2D115950C}" srcOrd="0" destOrd="0" presId="urn:microsoft.com/office/officeart/2016/7/layout/RepeatingBendingProcessNew"/>
    <dgm:cxn modelId="{09C304D1-7D67-4DE5-9C71-29BF0D7EEEB6}" type="presOf" srcId="{8CE6BD88-094D-4C9F-B4AE-582898090C87}" destId="{6F972B42-FA62-417D-A8A2-8BB576888A76}" srcOrd="0" destOrd="0" presId="urn:microsoft.com/office/officeart/2016/7/layout/RepeatingBendingProcessNew"/>
    <dgm:cxn modelId="{7A7742D3-6407-43D6-AA06-23A61F3C5796}" type="presOf" srcId="{A4BC6D61-3647-42C6-A5A4-DFCD5535437A}" destId="{AA3E56BD-05FF-4934-8010-29B8CD0BF2D5}" srcOrd="0" destOrd="0" presId="urn:microsoft.com/office/officeart/2016/7/layout/RepeatingBendingProcessNew"/>
    <dgm:cxn modelId="{3974E0E2-6F36-457B-B6FA-75B9A887B77F}" type="presOf" srcId="{5E98311E-BBA8-4AA3-8C6B-4B83DCB10568}" destId="{38236918-DEDC-4B2B-BCC8-51F71D2CEC01}" srcOrd="1" destOrd="0" presId="urn:microsoft.com/office/officeart/2016/7/layout/RepeatingBendingProcessNew"/>
    <dgm:cxn modelId="{E33D48E5-DC0C-41C8-AB34-3473535ECE52}" srcId="{307E2F56-7063-42F4-9E76-555EE09078CB}" destId="{DC4CA267-376E-41D7-AB16-CC53807820F9}" srcOrd="3" destOrd="0" parTransId="{D5B14A0A-CC51-4245-8FB0-549F3539A06F}" sibTransId="{F2520D30-4C13-46CA-B64D-628FE7A801A9}"/>
    <dgm:cxn modelId="{C01C1FE8-E71A-451C-8BF3-31C9800538A8}" type="presOf" srcId="{E2C58DFF-99E7-4AA1-BE52-C49E85F8A619}" destId="{849AABFA-731D-4128-8B19-9E01C85CEEB9}" srcOrd="0" destOrd="0" presId="urn:microsoft.com/office/officeart/2016/7/layout/RepeatingBendingProcessNew"/>
    <dgm:cxn modelId="{92C3F9EA-3060-476E-99A8-ADF2E1738C53}" srcId="{307E2F56-7063-42F4-9E76-555EE09078CB}" destId="{C010666F-30AC-49F2-9BFB-B82B296828B7}" srcOrd="2" destOrd="0" parTransId="{4795BDA6-A64F-4685-ACF6-F69797F4C114}" sibTransId="{5E98311E-BBA8-4AA3-8C6B-4B83DCB10568}"/>
    <dgm:cxn modelId="{0B14BEEB-B0AE-4BE7-A3A0-8DA497D290FD}" type="presOf" srcId="{2E33BC61-01C9-4C66-895A-B40625B2ACBE}" destId="{8551168D-CD25-4FFA-911A-03214D16713B}" srcOrd="0" destOrd="0" presId="urn:microsoft.com/office/officeart/2016/7/layout/RepeatingBendingProcessNew"/>
    <dgm:cxn modelId="{230F659C-50DB-4FCF-B86B-FD31DFE8BAF5}" type="presParOf" srcId="{CD51DC22-6430-4C0C-8EDD-C2A2D115950C}" destId="{8551168D-CD25-4FFA-911A-03214D16713B}" srcOrd="0" destOrd="0" presId="urn:microsoft.com/office/officeart/2016/7/layout/RepeatingBendingProcessNew"/>
    <dgm:cxn modelId="{7D622343-2313-4EFB-8A73-91277D561ED3}" type="presParOf" srcId="{CD51DC22-6430-4C0C-8EDD-C2A2D115950C}" destId="{AA3E56BD-05FF-4934-8010-29B8CD0BF2D5}" srcOrd="1" destOrd="0" presId="urn:microsoft.com/office/officeart/2016/7/layout/RepeatingBendingProcessNew"/>
    <dgm:cxn modelId="{416B9FB8-1520-4816-982E-5199F904EBAC}" type="presParOf" srcId="{AA3E56BD-05FF-4934-8010-29B8CD0BF2D5}" destId="{05B020CD-C15B-4AE9-9DD7-AB3B1E58293E}" srcOrd="0" destOrd="0" presId="urn:microsoft.com/office/officeart/2016/7/layout/RepeatingBendingProcessNew"/>
    <dgm:cxn modelId="{D15A7775-E6D7-4603-872F-9A1A85A0EC78}" type="presParOf" srcId="{CD51DC22-6430-4C0C-8EDD-C2A2D115950C}" destId="{CD6BC640-306F-4EF3-A1E7-CEEEDDCF88AC}" srcOrd="2" destOrd="0" presId="urn:microsoft.com/office/officeart/2016/7/layout/RepeatingBendingProcessNew"/>
    <dgm:cxn modelId="{C0FB4D3E-F205-466A-B375-4CFF60D3CECB}" type="presParOf" srcId="{CD51DC22-6430-4C0C-8EDD-C2A2D115950C}" destId="{C6192ADA-8056-4C56-95CF-00BAE812809C}" srcOrd="3" destOrd="0" presId="urn:microsoft.com/office/officeart/2016/7/layout/RepeatingBendingProcessNew"/>
    <dgm:cxn modelId="{7E82AB5F-2260-420F-A5B8-BB76723BDC48}" type="presParOf" srcId="{C6192ADA-8056-4C56-95CF-00BAE812809C}" destId="{C0FD3418-A56A-4F29-825A-287FFC5748C7}" srcOrd="0" destOrd="0" presId="urn:microsoft.com/office/officeart/2016/7/layout/RepeatingBendingProcessNew"/>
    <dgm:cxn modelId="{0B544761-0932-4240-9D21-F9136B1B7D3A}" type="presParOf" srcId="{CD51DC22-6430-4C0C-8EDD-C2A2D115950C}" destId="{364141A5-6528-4D62-8300-5E196E277B85}" srcOrd="4" destOrd="0" presId="urn:microsoft.com/office/officeart/2016/7/layout/RepeatingBendingProcessNew"/>
    <dgm:cxn modelId="{54625F87-19B3-42C5-AD84-46FCCDF68DF8}" type="presParOf" srcId="{CD51DC22-6430-4C0C-8EDD-C2A2D115950C}" destId="{75DA2656-5A58-4D60-AD09-8D1900FFB4DD}" srcOrd="5" destOrd="0" presId="urn:microsoft.com/office/officeart/2016/7/layout/RepeatingBendingProcessNew"/>
    <dgm:cxn modelId="{7ACC6E43-D7AF-4A51-8326-573798E7CC45}" type="presParOf" srcId="{75DA2656-5A58-4D60-AD09-8D1900FFB4DD}" destId="{38236918-DEDC-4B2B-BCC8-51F71D2CEC01}" srcOrd="0" destOrd="0" presId="urn:microsoft.com/office/officeart/2016/7/layout/RepeatingBendingProcessNew"/>
    <dgm:cxn modelId="{4971FE7B-FACF-444D-9ED2-F653900C042C}" type="presParOf" srcId="{CD51DC22-6430-4C0C-8EDD-C2A2D115950C}" destId="{B980B606-C863-4717-BDCC-A36F246A2FDD}" srcOrd="6" destOrd="0" presId="urn:microsoft.com/office/officeart/2016/7/layout/RepeatingBendingProcessNew"/>
    <dgm:cxn modelId="{4165F73A-7115-41CC-A0A8-11564146CC2C}" type="presParOf" srcId="{CD51DC22-6430-4C0C-8EDD-C2A2D115950C}" destId="{C711777C-9D3D-4F50-8581-31959C3F27DF}" srcOrd="7" destOrd="0" presId="urn:microsoft.com/office/officeart/2016/7/layout/RepeatingBendingProcessNew"/>
    <dgm:cxn modelId="{7F343644-7D56-46FB-AC89-CF484C18188B}" type="presParOf" srcId="{C711777C-9D3D-4F50-8581-31959C3F27DF}" destId="{C882456A-B35B-46EF-B5DB-98010B62BDE6}" srcOrd="0" destOrd="0" presId="urn:microsoft.com/office/officeart/2016/7/layout/RepeatingBendingProcessNew"/>
    <dgm:cxn modelId="{4DCFABAB-4B00-4316-BC95-4FE939A3FDA6}" type="presParOf" srcId="{CD51DC22-6430-4C0C-8EDD-C2A2D115950C}" destId="{36E4B83C-C575-4830-8C8D-010E83C9325D}" srcOrd="8" destOrd="0" presId="urn:microsoft.com/office/officeart/2016/7/layout/RepeatingBendingProcessNew"/>
    <dgm:cxn modelId="{CFC3D791-DFC6-48AF-A863-9CAEA3409102}" type="presParOf" srcId="{CD51DC22-6430-4C0C-8EDD-C2A2D115950C}" destId="{2B18FCF1-3FE6-4C62-808C-D040D21EBD3A}" srcOrd="9" destOrd="0" presId="urn:microsoft.com/office/officeart/2016/7/layout/RepeatingBendingProcessNew"/>
    <dgm:cxn modelId="{C3937935-DF62-4FE2-A722-7B1DFE8F3739}" type="presParOf" srcId="{2B18FCF1-3FE6-4C62-808C-D040D21EBD3A}" destId="{646743AB-C127-453D-91EC-99227E625553}" srcOrd="0" destOrd="0" presId="urn:microsoft.com/office/officeart/2016/7/layout/RepeatingBendingProcessNew"/>
    <dgm:cxn modelId="{8B479FC0-5A11-4D65-8015-E5EFECA49894}" type="presParOf" srcId="{CD51DC22-6430-4C0C-8EDD-C2A2D115950C}" destId="{C9660CC9-6763-4C9D-9945-A79694C54CE1}" srcOrd="10" destOrd="0" presId="urn:microsoft.com/office/officeart/2016/7/layout/RepeatingBendingProcessNew"/>
    <dgm:cxn modelId="{015D61F1-C2FB-4567-9C3E-DBFE7BB1CDA7}" type="presParOf" srcId="{CD51DC22-6430-4C0C-8EDD-C2A2D115950C}" destId="{64B4A02A-0D29-4242-A54C-D69FE6C7F75D}" srcOrd="11" destOrd="0" presId="urn:microsoft.com/office/officeart/2016/7/layout/RepeatingBendingProcessNew"/>
    <dgm:cxn modelId="{2C863561-4D7F-4C99-9CB0-A57F625F8FB2}" type="presParOf" srcId="{64B4A02A-0D29-4242-A54C-D69FE6C7F75D}" destId="{DBA7815E-5190-4EA9-A45A-D35B5C364A33}" srcOrd="0" destOrd="0" presId="urn:microsoft.com/office/officeart/2016/7/layout/RepeatingBendingProcessNew"/>
    <dgm:cxn modelId="{5DB1B419-0CAF-407F-B34B-E3A442C3B7BB}" type="presParOf" srcId="{CD51DC22-6430-4C0C-8EDD-C2A2D115950C}" destId="{406953E8-4DB6-44A4-93EC-1FE084B15D6D}" srcOrd="12" destOrd="0" presId="urn:microsoft.com/office/officeart/2016/7/layout/RepeatingBendingProcessNew"/>
    <dgm:cxn modelId="{AEB759FB-7EA1-47AD-9B43-6766CCFF2855}" type="presParOf" srcId="{CD51DC22-6430-4C0C-8EDD-C2A2D115950C}" destId="{849AABFA-731D-4128-8B19-9E01C85CEEB9}" srcOrd="13" destOrd="0" presId="urn:microsoft.com/office/officeart/2016/7/layout/RepeatingBendingProcessNew"/>
    <dgm:cxn modelId="{9052823E-553C-43EF-A29F-D22BC6B3D896}" type="presParOf" srcId="{849AABFA-731D-4128-8B19-9E01C85CEEB9}" destId="{4322F632-F4CD-4C36-81FD-9C3978C32279}" srcOrd="0" destOrd="0" presId="urn:microsoft.com/office/officeart/2016/7/layout/RepeatingBendingProcessNew"/>
    <dgm:cxn modelId="{7733B888-4BAC-45BC-9671-E36AA80CED26}" type="presParOf" srcId="{CD51DC22-6430-4C0C-8EDD-C2A2D115950C}" destId="{6F972B42-FA62-417D-A8A2-8BB576888A76}"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E56BD-05FF-4934-8010-29B8CD0BF2D5}">
      <dsp:nvSpPr>
        <dsp:cNvPr id="0" name=""/>
        <dsp:cNvSpPr/>
      </dsp:nvSpPr>
      <dsp:spPr>
        <a:xfrm>
          <a:off x="2534140" y="1074546"/>
          <a:ext cx="552122" cy="91440"/>
        </a:xfrm>
        <a:custGeom>
          <a:avLst/>
          <a:gdLst/>
          <a:ahLst/>
          <a:cxnLst/>
          <a:rect l="0" t="0" r="0" b="0"/>
          <a:pathLst>
            <a:path>
              <a:moveTo>
                <a:pt x="0" y="45720"/>
              </a:moveTo>
              <a:lnTo>
                <a:pt x="55212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5633" y="1117352"/>
        <a:ext cx="29136" cy="5827"/>
      </dsp:txXfrm>
    </dsp:sp>
    <dsp:sp modelId="{8551168D-CD25-4FFA-911A-03214D16713B}">
      <dsp:nvSpPr>
        <dsp:cNvPr id="0" name=""/>
        <dsp:cNvSpPr/>
      </dsp:nvSpPr>
      <dsp:spPr>
        <a:xfrm>
          <a:off x="2365" y="360193"/>
          <a:ext cx="2533575" cy="15201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dirty="0"/>
            <a:t>continuity overtime-</a:t>
          </a:r>
        </a:p>
      </dsp:txBody>
      <dsp:txXfrm>
        <a:off x="2365" y="360193"/>
        <a:ext cx="2533575" cy="1520145"/>
      </dsp:txXfrm>
    </dsp:sp>
    <dsp:sp modelId="{C6192ADA-8056-4C56-95CF-00BAE812809C}">
      <dsp:nvSpPr>
        <dsp:cNvPr id="0" name=""/>
        <dsp:cNvSpPr/>
      </dsp:nvSpPr>
      <dsp:spPr>
        <a:xfrm>
          <a:off x="5650438" y="1074546"/>
          <a:ext cx="552122" cy="91440"/>
        </a:xfrm>
        <a:custGeom>
          <a:avLst/>
          <a:gdLst/>
          <a:ahLst/>
          <a:cxnLst/>
          <a:rect l="0" t="0" r="0" b="0"/>
          <a:pathLst>
            <a:path>
              <a:moveTo>
                <a:pt x="0" y="45720"/>
              </a:moveTo>
              <a:lnTo>
                <a:pt x="55212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11931" y="1117352"/>
        <a:ext cx="29136" cy="5827"/>
      </dsp:txXfrm>
    </dsp:sp>
    <dsp:sp modelId="{CD6BC640-306F-4EF3-A1E7-CEEEDDCF88AC}">
      <dsp:nvSpPr>
        <dsp:cNvPr id="0" name=""/>
        <dsp:cNvSpPr/>
      </dsp:nvSpPr>
      <dsp:spPr>
        <a:xfrm>
          <a:off x="3118662" y="360193"/>
          <a:ext cx="2533575" cy="15201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dirty="0"/>
            <a:t>less radical change and more incremental change</a:t>
          </a:r>
        </a:p>
      </dsp:txBody>
      <dsp:txXfrm>
        <a:off x="3118662" y="360193"/>
        <a:ext cx="2533575" cy="1520145"/>
      </dsp:txXfrm>
    </dsp:sp>
    <dsp:sp modelId="{75DA2656-5A58-4D60-AD09-8D1900FFB4DD}">
      <dsp:nvSpPr>
        <dsp:cNvPr id="0" name=""/>
        <dsp:cNvSpPr/>
      </dsp:nvSpPr>
      <dsp:spPr>
        <a:xfrm>
          <a:off x="8766736" y="1074546"/>
          <a:ext cx="552122" cy="91440"/>
        </a:xfrm>
        <a:custGeom>
          <a:avLst/>
          <a:gdLst/>
          <a:ahLst/>
          <a:cxnLst/>
          <a:rect l="0" t="0" r="0" b="0"/>
          <a:pathLst>
            <a:path>
              <a:moveTo>
                <a:pt x="0" y="45720"/>
              </a:moveTo>
              <a:lnTo>
                <a:pt x="55212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28229" y="1117352"/>
        <a:ext cx="29136" cy="5827"/>
      </dsp:txXfrm>
    </dsp:sp>
    <dsp:sp modelId="{364141A5-6528-4D62-8300-5E196E277B85}">
      <dsp:nvSpPr>
        <dsp:cNvPr id="0" name=""/>
        <dsp:cNvSpPr/>
      </dsp:nvSpPr>
      <dsp:spPr>
        <a:xfrm>
          <a:off x="6234960" y="360193"/>
          <a:ext cx="2533575" cy="1520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dirty="0"/>
            <a:t>More experienced political leaders </a:t>
          </a:r>
        </a:p>
      </dsp:txBody>
      <dsp:txXfrm>
        <a:off x="6234960" y="360193"/>
        <a:ext cx="2533575" cy="1520145"/>
      </dsp:txXfrm>
    </dsp:sp>
    <dsp:sp modelId="{C711777C-9D3D-4F50-8581-31959C3F27DF}">
      <dsp:nvSpPr>
        <dsp:cNvPr id="0" name=""/>
        <dsp:cNvSpPr/>
      </dsp:nvSpPr>
      <dsp:spPr>
        <a:xfrm>
          <a:off x="1269152" y="1878538"/>
          <a:ext cx="9348893" cy="552122"/>
        </a:xfrm>
        <a:custGeom>
          <a:avLst/>
          <a:gdLst/>
          <a:ahLst/>
          <a:cxnLst/>
          <a:rect l="0" t="0" r="0" b="0"/>
          <a:pathLst>
            <a:path>
              <a:moveTo>
                <a:pt x="9348893" y="0"/>
              </a:moveTo>
              <a:lnTo>
                <a:pt x="9348893" y="293161"/>
              </a:lnTo>
              <a:lnTo>
                <a:pt x="0" y="293161"/>
              </a:lnTo>
              <a:lnTo>
                <a:pt x="0" y="55212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09423" y="2151686"/>
        <a:ext cx="468351" cy="5827"/>
      </dsp:txXfrm>
    </dsp:sp>
    <dsp:sp modelId="{B980B606-C863-4717-BDCC-A36F246A2FDD}">
      <dsp:nvSpPr>
        <dsp:cNvPr id="0" name=""/>
        <dsp:cNvSpPr/>
      </dsp:nvSpPr>
      <dsp:spPr>
        <a:xfrm>
          <a:off x="9351258" y="360193"/>
          <a:ext cx="2533575" cy="152014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dirty="0"/>
            <a:t>more established relations with interest groups </a:t>
          </a:r>
        </a:p>
      </dsp:txBody>
      <dsp:txXfrm>
        <a:off x="9351258" y="360193"/>
        <a:ext cx="2533575" cy="1520145"/>
      </dsp:txXfrm>
    </dsp:sp>
    <dsp:sp modelId="{2B18FCF1-3FE6-4C62-808C-D040D21EBD3A}">
      <dsp:nvSpPr>
        <dsp:cNvPr id="0" name=""/>
        <dsp:cNvSpPr/>
      </dsp:nvSpPr>
      <dsp:spPr>
        <a:xfrm>
          <a:off x="2534140" y="3177413"/>
          <a:ext cx="552122" cy="91440"/>
        </a:xfrm>
        <a:custGeom>
          <a:avLst/>
          <a:gdLst/>
          <a:ahLst/>
          <a:cxnLst/>
          <a:rect l="0" t="0" r="0" b="0"/>
          <a:pathLst>
            <a:path>
              <a:moveTo>
                <a:pt x="0" y="45720"/>
              </a:moveTo>
              <a:lnTo>
                <a:pt x="55212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95633" y="3220220"/>
        <a:ext cx="29136" cy="5827"/>
      </dsp:txXfrm>
    </dsp:sp>
    <dsp:sp modelId="{36E4B83C-C575-4830-8C8D-010E83C9325D}">
      <dsp:nvSpPr>
        <dsp:cNvPr id="0" name=""/>
        <dsp:cNvSpPr/>
      </dsp:nvSpPr>
      <dsp:spPr>
        <a:xfrm>
          <a:off x="2365" y="2463061"/>
          <a:ext cx="2533575" cy="152014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a:t>discourages challengers </a:t>
          </a:r>
        </a:p>
      </dsp:txBody>
      <dsp:txXfrm>
        <a:off x="2365" y="2463061"/>
        <a:ext cx="2533575" cy="1520145"/>
      </dsp:txXfrm>
    </dsp:sp>
    <dsp:sp modelId="{64B4A02A-0D29-4242-A54C-D69FE6C7F75D}">
      <dsp:nvSpPr>
        <dsp:cNvPr id="0" name=""/>
        <dsp:cNvSpPr/>
      </dsp:nvSpPr>
      <dsp:spPr>
        <a:xfrm>
          <a:off x="5650438" y="3177413"/>
          <a:ext cx="552122" cy="91440"/>
        </a:xfrm>
        <a:custGeom>
          <a:avLst/>
          <a:gdLst/>
          <a:ahLst/>
          <a:cxnLst/>
          <a:rect l="0" t="0" r="0" b="0"/>
          <a:pathLst>
            <a:path>
              <a:moveTo>
                <a:pt x="0" y="45720"/>
              </a:moveTo>
              <a:lnTo>
                <a:pt x="55212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11931" y="3220220"/>
        <a:ext cx="29136" cy="5827"/>
      </dsp:txXfrm>
    </dsp:sp>
    <dsp:sp modelId="{C9660CC9-6763-4C9D-9945-A79694C54CE1}">
      <dsp:nvSpPr>
        <dsp:cNvPr id="0" name=""/>
        <dsp:cNvSpPr/>
      </dsp:nvSpPr>
      <dsp:spPr>
        <a:xfrm>
          <a:off x="3118662" y="2463061"/>
          <a:ext cx="2533575" cy="152014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a:t>policy specialization </a:t>
          </a:r>
        </a:p>
      </dsp:txBody>
      <dsp:txXfrm>
        <a:off x="3118662" y="2463061"/>
        <a:ext cx="2533575" cy="1520145"/>
      </dsp:txXfrm>
    </dsp:sp>
    <dsp:sp modelId="{849AABFA-731D-4128-8B19-9E01C85CEEB9}">
      <dsp:nvSpPr>
        <dsp:cNvPr id="0" name=""/>
        <dsp:cNvSpPr/>
      </dsp:nvSpPr>
      <dsp:spPr>
        <a:xfrm>
          <a:off x="8766736" y="3177413"/>
          <a:ext cx="552122" cy="91440"/>
        </a:xfrm>
        <a:custGeom>
          <a:avLst/>
          <a:gdLst/>
          <a:ahLst/>
          <a:cxnLst/>
          <a:rect l="0" t="0" r="0" b="0"/>
          <a:pathLst>
            <a:path>
              <a:moveTo>
                <a:pt x="0" y="45720"/>
              </a:moveTo>
              <a:lnTo>
                <a:pt x="552122"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28229" y="3220220"/>
        <a:ext cx="29136" cy="5827"/>
      </dsp:txXfrm>
    </dsp:sp>
    <dsp:sp modelId="{406953E8-4DB6-44A4-93EC-1FE084B15D6D}">
      <dsp:nvSpPr>
        <dsp:cNvPr id="0" name=""/>
        <dsp:cNvSpPr/>
      </dsp:nvSpPr>
      <dsp:spPr>
        <a:xfrm>
          <a:off x="6234960" y="2463061"/>
          <a:ext cx="2533575" cy="152014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a:t>Fewer women and minorities </a:t>
          </a:r>
        </a:p>
      </dsp:txBody>
      <dsp:txXfrm>
        <a:off x="6234960" y="2463061"/>
        <a:ext cx="2533575" cy="1520145"/>
      </dsp:txXfrm>
    </dsp:sp>
    <dsp:sp modelId="{6F972B42-FA62-417D-A8A2-8BB576888A76}">
      <dsp:nvSpPr>
        <dsp:cNvPr id="0" name=""/>
        <dsp:cNvSpPr/>
      </dsp:nvSpPr>
      <dsp:spPr>
        <a:xfrm>
          <a:off x="9351258" y="2463061"/>
          <a:ext cx="2533575" cy="152014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147" tIns="130314" rIns="124147" bIns="130314" numCol="1" spcCol="1270" anchor="ctr" anchorCtr="0">
          <a:noAutofit/>
        </a:bodyPr>
        <a:lstStyle/>
        <a:p>
          <a:pPr marL="0" lvl="0" indent="0" algn="ctr" defTabSz="977900">
            <a:lnSpc>
              <a:spcPct val="90000"/>
            </a:lnSpc>
            <a:spcBef>
              <a:spcPct val="0"/>
            </a:spcBef>
            <a:spcAft>
              <a:spcPct val="35000"/>
            </a:spcAft>
            <a:buNone/>
          </a:pPr>
          <a:r>
            <a:rPr lang="en-US" sz="2200" kern="1200" dirty="0"/>
            <a:t>lack of responsiveness-abuse of power </a:t>
          </a:r>
        </a:p>
      </dsp:txBody>
      <dsp:txXfrm>
        <a:off x="9351258" y="2463061"/>
        <a:ext cx="2533575" cy="152014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182563"/>
            <a:ext cx="12192000" cy="640080"/>
          </a:xfrm>
          <a:custGeom>
            <a:avLst/>
            <a:gdLst/>
            <a:ahLst/>
            <a:cxnLst/>
            <a:rect l="l" t="t" r="r" b="b"/>
            <a:pathLst>
              <a:path w="12192000" h="640080">
                <a:moveTo>
                  <a:pt x="0" y="0"/>
                </a:moveTo>
                <a:lnTo>
                  <a:pt x="12191996" y="0"/>
                </a:lnTo>
                <a:lnTo>
                  <a:pt x="12191996" y="639763"/>
                </a:lnTo>
                <a:lnTo>
                  <a:pt x="0" y="639763"/>
                </a:lnTo>
                <a:lnTo>
                  <a:pt x="0" y="0"/>
                </a:lnTo>
                <a:close/>
              </a:path>
            </a:pathLst>
          </a:custGeom>
          <a:solidFill>
            <a:srgbClr val="FF2600"/>
          </a:solidFill>
        </p:spPr>
        <p:txBody>
          <a:bodyPr wrap="square" lIns="0" tIns="0" rIns="0" bIns="0" rtlCol="0"/>
          <a:lstStyle/>
          <a:p>
            <a:endParaRPr/>
          </a:p>
        </p:txBody>
      </p:sp>
      <p:sp>
        <p:nvSpPr>
          <p:cNvPr id="2" name="Holder 2"/>
          <p:cNvSpPr>
            <a:spLocks noGrp="1"/>
          </p:cNvSpPr>
          <p:nvPr>
            <p:ph type="ctrTitle"/>
          </p:nvPr>
        </p:nvSpPr>
        <p:spPr>
          <a:xfrm>
            <a:off x="2912900" y="215424"/>
            <a:ext cx="6366198"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172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154939" y="1404620"/>
            <a:ext cx="5189855" cy="434340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7" name="Holder 7"/>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5" name="Holder 5"/>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4" name="Holder 4"/>
          <p:cNvSpPr>
            <a:spLocks noGrp="1"/>
          </p:cNvSpPr>
          <p:nvPr>
            <p:ph type="sldNum" sz="quarter" idx="7"/>
          </p:nvPr>
        </p:nvSpPr>
        <p:spPr/>
        <p:txBody>
          <a:bodyPr lIns="0" tIns="0" rIns="0" bIns="0"/>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82883"/>
            <a:ext cx="12192000" cy="640079"/>
          </a:xfrm>
          <a:custGeom>
            <a:avLst/>
            <a:gdLst/>
            <a:ahLst/>
            <a:cxnLst/>
            <a:rect l="l" t="t" r="r" b="b"/>
            <a:pathLst>
              <a:path w="9144000" h="480059">
                <a:moveTo>
                  <a:pt x="9144000" y="0"/>
                </a:moveTo>
                <a:lnTo>
                  <a:pt x="0" y="0"/>
                </a:lnTo>
                <a:lnTo>
                  <a:pt x="0" y="480060"/>
                </a:lnTo>
                <a:lnTo>
                  <a:pt x="9144000" y="480060"/>
                </a:lnTo>
                <a:lnTo>
                  <a:pt x="9144000" y="0"/>
                </a:lnTo>
                <a:close/>
              </a:path>
            </a:pathLst>
          </a:custGeom>
          <a:solidFill>
            <a:srgbClr val="FF0000"/>
          </a:solidFill>
        </p:spPr>
        <p:txBody>
          <a:bodyPr wrap="square" lIns="0" tIns="0" rIns="0" bIns="0" rtlCol="0"/>
          <a:lstStyle/>
          <a:p>
            <a:endParaRPr sz="2400"/>
          </a:p>
        </p:txBody>
      </p:sp>
      <p:sp>
        <p:nvSpPr>
          <p:cNvPr id="2" name="Holder 2"/>
          <p:cNvSpPr>
            <a:spLocks noGrp="1"/>
          </p:cNvSpPr>
          <p:nvPr>
            <p:ph type="ctrTitle"/>
          </p:nvPr>
        </p:nvSpPr>
        <p:spPr>
          <a:xfrm>
            <a:off x="1939207" y="115993"/>
            <a:ext cx="8313588" cy="765387"/>
          </a:xfrm>
          <a:prstGeom prst="rect">
            <a:avLst/>
          </a:prstGeom>
        </p:spPr>
        <p:txBody>
          <a:bodyPr wrap="square" lIns="0" tIns="0" rIns="0" bIns="0">
            <a:spAutoFit/>
          </a:bodyPr>
          <a:lstStyle>
            <a:lvl1pPr>
              <a:defRPr sz="4800" b="1" i="0">
                <a:solidFill>
                  <a:schemeClr val="tx1"/>
                </a:solidFill>
                <a:latin typeface="DejaVu Sans"/>
                <a:cs typeface="DejaVu Sans"/>
              </a:defRPr>
            </a:lvl1pPr>
          </a:lstStyle>
          <a:p>
            <a:endParaRPr/>
          </a:p>
        </p:txBody>
      </p:sp>
      <p:sp>
        <p:nvSpPr>
          <p:cNvPr id="3" name="Holder 3"/>
          <p:cNvSpPr>
            <a:spLocks noGrp="1"/>
          </p:cNvSpPr>
          <p:nvPr>
            <p:ph type="subTitle" idx="4"/>
          </p:nvPr>
        </p:nvSpPr>
        <p:spPr>
          <a:xfrm>
            <a:off x="1828800" y="3840481"/>
            <a:ext cx="853440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2682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87323"/>
          </a:xfrm>
        </p:spPr>
        <p:txBody>
          <a:bodyPr lIns="0" tIns="0" rIns="0" bIns="0"/>
          <a:lstStyle>
            <a:lvl1pPr>
              <a:defRPr sz="1867" b="1" i="0">
                <a:solidFill>
                  <a:schemeClr val="tx1"/>
                </a:solidFill>
                <a:latin typeface="DejaVu Sans"/>
                <a:cs typeface="DejaVu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07374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sz="half" idx="2"/>
          </p:nvPr>
        </p:nvSpPr>
        <p:spPr>
          <a:xfrm>
            <a:off x="609600" y="1577340"/>
            <a:ext cx="530352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4835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738664"/>
          </a:xfrm>
        </p:spPr>
        <p:txBody>
          <a:bodyPr lIns="0" tIns="0" rIns="0" bIns="0"/>
          <a:lstStyle>
            <a:lvl1pPr>
              <a:defRPr sz="4800" b="1" i="0">
                <a:solidFill>
                  <a:schemeClr val="tx1"/>
                </a:solidFill>
                <a:latin typeface="DejaVu Sans"/>
                <a:cs typeface="DejaVu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1766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16485" y="162559"/>
            <a:ext cx="10959028"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54939" y="1161796"/>
            <a:ext cx="7869555" cy="3345815"/>
          </a:xfrm>
          <a:prstGeom prst="rect">
            <a:avLst/>
          </a:prstGeom>
        </p:spPr>
        <p:txBody>
          <a:bodyPr wrap="square" lIns="0" tIns="0" rIns="0" bIns="0">
            <a:spAutoFit/>
          </a:bodyPr>
          <a:lstStyle>
            <a:lvl1pPr>
              <a:defRPr sz="2800" b="1" i="0">
                <a:solidFill>
                  <a:schemeClr val="hlink"/>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a:xfrm>
            <a:off x="11393397" y="6285537"/>
            <a:ext cx="128270" cy="368300"/>
          </a:xfrm>
          <a:prstGeom prst="rect">
            <a:avLst/>
          </a:prstGeom>
        </p:spPr>
        <p:txBody>
          <a:bodyPr wrap="square" lIns="0" tIns="0" rIns="0" bIns="0">
            <a:spAutoFit/>
          </a:bodyPr>
          <a:lstStyle>
            <a:lvl1pPr>
              <a:defRPr sz="1400" b="0" i="0">
                <a:solidFill>
                  <a:schemeClr val="tx1"/>
                </a:solidFill>
                <a:latin typeface="Arial"/>
                <a:cs typeface="Arial"/>
              </a:defRPr>
            </a:lvl1pPr>
          </a:lstStyle>
          <a:p>
            <a:pPr marL="25400">
              <a:lnSpc>
                <a:spcPct val="100000"/>
              </a:lnSpc>
              <a:spcBef>
                <a:spcPts val="40"/>
              </a:spcBef>
            </a:pPr>
            <a:fld id="{81D60167-4931-47E6-BA6A-407CBD079E47}" type="slidenum">
              <a:rPr sz="1200" dirty="0">
                <a:solidFill>
                  <a:srgbClr val="898989"/>
                </a:solidFill>
                <a:latin typeface="Calibri"/>
                <a:cs typeface="Calibri"/>
              </a:rPr>
              <a:t>‹#›</a:t>
            </a:fld>
            <a:endParaRPr sz="1200">
              <a:latin typeface="Calibri"/>
              <a:cs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39207" y="115993"/>
            <a:ext cx="8313588" cy="553998"/>
          </a:xfrm>
          <a:prstGeom prst="rect">
            <a:avLst/>
          </a:prstGeom>
        </p:spPr>
        <p:txBody>
          <a:bodyPr wrap="square" lIns="0" tIns="0" rIns="0" bIns="0">
            <a:spAutoFit/>
          </a:bodyPr>
          <a:lstStyle>
            <a:lvl1pPr>
              <a:defRPr sz="3600" b="1" i="0">
                <a:solidFill>
                  <a:schemeClr val="tx1"/>
                </a:solidFill>
                <a:latin typeface="DejaVu Sans"/>
                <a:cs typeface="DejaVu Sans"/>
              </a:defRPr>
            </a:lvl1pPr>
          </a:lstStyle>
          <a:p>
            <a:endParaRPr/>
          </a:p>
        </p:txBody>
      </p:sp>
      <p:sp>
        <p:nvSpPr>
          <p:cNvPr id="3" name="Holder 3"/>
          <p:cNvSpPr>
            <a:spLocks noGrp="1"/>
          </p:cNvSpPr>
          <p:nvPr>
            <p:ph type="body" idx="1"/>
          </p:nvPr>
        </p:nvSpPr>
        <p:spPr>
          <a:xfrm>
            <a:off x="74509" y="1989497"/>
            <a:ext cx="7237307" cy="215444"/>
          </a:xfrm>
          <a:prstGeom prst="rect">
            <a:avLst/>
          </a:prstGeom>
        </p:spPr>
        <p:txBody>
          <a:bodyPr wrap="square" lIns="0" tIns="0" rIns="0" bIns="0">
            <a:spAutoFit/>
          </a:bodyPr>
          <a:lstStyle>
            <a:lvl1pPr>
              <a:defRPr sz="1400" b="1" i="0">
                <a:solidFill>
                  <a:schemeClr val="tx1"/>
                </a:solidFill>
                <a:latin typeface="DejaVu Sans"/>
                <a:cs typeface="DejaVu Sans"/>
              </a:defRPr>
            </a:lvl1pPr>
          </a:lstStyle>
          <a:p>
            <a:endParaRPr/>
          </a:p>
        </p:txBody>
      </p:sp>
      <p:sp>
        <p:nvSpPr>
          <p:cNvPr id="4" name="Holder 4"/>
          <p:cNvSpPr>
            <a:spLocks noGrp="1"/>
          </p:cNvSpPr>
          <p:nvPr>
            <p:ph type="ftr" sz="quarter" idx="5"/>
          </p:nvPr>
        </p:nvSpPr>
        <p:spPr>
          <a:xfrm>
            <a:off x="4145280" y="6377943"/>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3"/>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7/21/2022</a:t>
            </a:fld>
            <a:endParaRPr lang="en-US"/>
          </a:p>
        </p:txBody>
      </p:sp>
      <p:sp>
        <p:nvSpPr>
          <p:cNvPr id="6" name="Holder 6"/>
          <p:cNvSpPr>
            <a:spLocks noGrp="1"/>
          </p:cNvSpPr>
          <p:nvPr>
            <p:ph type="sldNum" sz="quarter" idx="7"/>
          </p:nvPr>
        </p:nvSpPr>
        <p:spPr>
          <a:xfrm>
            <a:off x="8778240" y="6377943"/>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452290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bodyStyle>
    <p:otherStyle>
      <a:lvl1pPr marL="0">
        <a:defRPr>
          <a:latin typeface="+mn-lt"/>
          <a:ea typeface="+mn-ea"/>
          <a:cs typeface="+mn-cs"/>
        </a:defRPr>
      </a:lvl1pPr>
      <a:lvl2pPr marL="609555">
        <a:defRPr>
          <a:latin typeface="+mn-lt"/>
          <a:ea typeface="+mn-ea"/>
          <a:cs typeface="+mn-cs"/>
        </a:defRPr>
      </a:lvl2pPr>
      <a:lvl3pPr marL="1219110">
        <a:defRPr>
          <a:latin typeface="+mn-lt"/>
          <a:ea typeface="+mn-ea"/>
          <a:cs typeface="+mn-cs"/>
        </a:defRPr>
      </a:lvl3pPr>
      <a:lvl4pPr marL="1828664">
        <a:defRPr>
          <a:latin typeface="+mn-lt"/>
          <a:ea typeface="+mn-ea"/>
          <a:cs typeface="+mn-cs"/>
        </a:defRPr>
      </a:lvl4pPr>
      <a:lvl5pPr marL="2438218">
        <a:defRPr>
          <a:latin typeface="+mn-lt"/>
          <a:ea typeface="+mn-ea"/>
          <a:cs typeface="+mn-cs"/>
        </a:defRPr>
      </a:lvl5pPr>
      <a:lvl6pPr marL="3047772">
        <a:defRPr>
          <a:latin typeface="+mn-lt"/>
          <a:ea typeface="+mn-ea"/>
          <a:cs typeface="+mn-cs"/>
        </a:defRPr>
      </a:lvl6pPr>
      <a:lvl7pPr marL="3657327">
        <a:defRPr>
          <a:latin typeface="+mn-lt"/>
          <a:ea typeface="+mn-ea"/>
          <a:cs typeface="+mn-cs"/>
        </a:defRPr>
      </a:lvl7pPr>
      <a:lvl8pPr marL="4266880">
        <a:defRPr>
          <a:latin typeface="+mn-lt"/>
          <a:ea typeface="+mn-ea"/>
          <a:cs typeface="+mn-cs"/>
        </a:defRPr>
      </a:lvl8pPr>
      <a:lvl9pPr marL="487643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619998" y="1"/>
            <a:ext cx="4572000" cy="5181600"/>
          </a:xfrm>
          <a:custGeom>
            <a:avLst/>
            <a:gdLst/>
            <a:ahLst/>
            <a:cxnLst/>
            <a:rect l="l" t="t" r="r" b="b"/>
            <a:pathLst>
              <a:path w="4572000" h="5181600">
                <a:moveTo>
                  <a:pt x="0" y="5181598"/>
                </a:moveTo>
                <a:lnTo>
                  <a:pt x="4572000" y="5181598"/>
                </a:lnTo>
                <a:lnTo>
                  <a:pt x="4572000" y="0"/>
                </a:lnTo>
                <a:lnTo>
                  <a:pt x="0" y="0"/>
                </a:lnTo>
                <a:lnTo>
                  <a:pt x="0" y="5181598"/>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7543800" y="26919"/>
            <a:ext cx="4648200" cy="1859483"/>
          </a:xfrm>
          <a:prstGeom prst="rect">
            <a:avLst/>
          </a:prstGeom>
        </p:spPr>
        <p:txBody>
          <a:bodyPr vert="horz" wrap="square" lIns="0" tIns="12700" rIns="0" bIns="0" rtlCol="0">
            <a:spAutoFit/>
          </a:bodyPr>
          <a:lstStyle/>
          <a:p>
            <a:pPr marL="12700" algn="ctr">
              <a:spcBef>
                <a:spcPts val="100"/>
              </a:spcBef>
            </a:pPr>
            <a:r>
              <a:rPr sz="4000" spc="-5" dirty="0">
                <a:solidFill>
                  <a:srgbClr val="FFFF00"/>
                </a:solidFill>
              </a:rPr>
              <a:t>UNIT</a:t>
            </a:r>
            <a:r>
              <a:rPr sz="4000" spc="-90" dirty="0">
                <a:solidFill>
                  <a:srgbClr val="FFFF00"/>
                </a:solidFill>
              </a:rPr>
              <a:t> </a:t>
            </a:r>
            <a:r>
              <a:rPr lang="en-US" sz="4000" spc="-90" dirty="0">
                <a:solidFill>
                  <a:srgbClr val="FFFF00"/>
                </a:solidFill>
              </a:rPr>
              <a:t> 5</a:t>
            </a:r>
            <a:br>
              <a:rPr lang="en-US" sz="4000" spc="-90" dirty="0">
                <a:solidFill>
                  <a:srgbClr val="FFFF00"/>
                </a:solidFill>
              </a:rPr>
            </a:br>
            <a:r>
              <a:rPr lang="en-US" sz="4000" spc="-90" dirty="0" err="1">
                <a:solidFill>
                  <a:srgbClr val="FFFF00"/>
                </a:solidFill>
              </a:rPr>
              <a:t>Chpt</a:t>
            </a:r>
            <a:r>
              <a:rPr lang="en-US" sz="4000" spc="-90" dirty="0">
                <a:solidFill>
                  <a:srgbClr val="FFFF00"/>
                </a:solidFill>
              </a:rPr>
              <a:t>. 18</a:t>
            </a:r>
            <a:br>
              <a:rPr lang="en-US" sz="4000" dirty="0">
                <a:solidFill>
                  <a:srgbClr val="FFFF00"/>
                </a:solidFill>
              </a:rPr>
            </a:br>
            <a:r>
              <a:rPr lang="en-US" sz="4000" spc="-5" dirty="0">
                <a:solidFill>
                  <a:srgbClr val="FFFF00"/>
                </a:solidFill>
              </a:rPr>
              <a:t>Topic 5.9</a:t>
            </a:r>
            <a:endParaRPr sz="4000" dirty="0"/>
          </a:p>
        </p:txBody>
      </p:sp>
      <p:sp>
        <p:nvSpPr>
          <p:cNvPr id="4" name="object 4"/>
          <p:cNvSpPr txBox="1"/>
          <p:nvPr/>
        </p:nvSpPr>
        <p:spPr>
          <a:xfrm>
            <a:off x="7513320" y="2939856"/>
            <a:ext cx="4494530" cy="505267"/>
          </a:xfrm>
          <a:prstGeom prst="rect">
            <a:avLst/>
          </a:prstGeom>
        </p:spPr>
        <p:txBody>
          <a:bodyPr vert="horz" wrap="square" lIns="0" tIns="12700" rIns="0" bIns="0" rtlCol="0">
            <a:spAutoFit/>
          </a:bodyPr>
          <a:lstStyle/>
          <a:p>
            <a:pPr marL="6350" algn="ctr">
              <a:lnSpc>
                <a:spcPct val="100000"/>
              </a:lnSpc>
              <a:spcBef>
                <a:spcPts val="60"/>
              </a:spcBef>
            </a:pPr>
            <a:r>
              <a:rPr lang="en-US" sz="3200" b="1" dirty="0">
                <a:solidFill>
                  <a:srgbClr val="FFFF00"/>
                </a:solidFill>
                <a:latin typeface="Arial"/>
                <a:cs typeface="Arial"/>
              </a:rPr>
              <a:t>AMSCO pg. 596-605</a:t>
            </a:r>
            <a:endParaRPr sz="3200" dirty="0">
              <a:latin typeface="Arial"/>
              <a:cs typeface="Arial"/>
            </a:endParaRPr>
          </a:p>
        </p:txBody>
      </p:sp>
      <p:sp>
        <p:nvSpPr>
          <p:cNvPr id="5" name="object 5"/>
          <p:cNvSpPr/>
          <p:nvPr/>
        </p:nvSpPr>
        <p:spPr>
          <a:xfrm>
            <a:off x="0" y="5181600"/>
            <a:ext cx="12190730" cy="1676400"/>
          </a:xfrm>
          <a:custGeom>
            <a:avLst/>
            <a:gdLst/>
            <a:ahLst/>
            <a:cxnLst/>
            <a:rect l="l" t="t" r="r" b="b"/>
            <a:pathLst>
              <a:path w="12190730" h="1676400">
                <a:moveTo>
                  <a:pt x="0" y="0"/>
                </a:moveTo>
                <a:lnTo>
                  <a:pt x="12190614" y="0"/>
                </a:lnTo>
                <a:lnTo>
                  <a:pt x="12190614" y="1676399"/>
                </a:lnTo>
                <a:lnTo>
                  <a:pt x="0" y="1676399"/>
                </a:lnTo>
                <a:lnTo>
                  <a:pt x="0" y="0"/>
                </a:lnTo>
                <a:close/>
              </a:path>
            </a:pathLst>
          </a:custGeom>
          <a:solidFill>
            <a:srgbClr val="000000"/>
          </a:solidFill>
        </p:spPr>
        <p:txBody>
          <a:bodyPr wrap="square" lIns="0" tIns="0" rIns="0" bIns="0" rtlCol="0"/>
          <a:lstStyle/>
          <a:p>
            <a:endParaRPr/>
          </a:p>
        </p:txBody>
      </p:sp>
      <p:sp>
        <p:nvSpPr>
          <p:cNvPr id="6" name="object 6"/>
          <p:cNvSpPr txBox="1"/>
          <p:nvPr/>
        </p:nvSpPr>
        <p:spPr>
          <a:xfrm>
            <a:off x="141849" y="5604261"/>
            <a:ext cx="10145151" cy="848360"/>
          </a:xfrm>
          <a:prstGeom prst="rect">
            <a:avLst/>
          </a:prstGeom>
        </p:spPr>
        <p:txBody>
          <a:bodyPr vert="horz" wrap="square" lIns="0" tIns="12700" rIns="0" bIns="0" rtlCol="0">
            <a:spAutoFit/>
          </a:bodyPr>
          <a:lstStyle/>
          <a:p>
            <a:pPr marL="12700">
              <a:lnSpc>
                <a:spcPct val="100000"/>
              </a:lnSpc>
              <a:spcBef>
                <a:spcPts val="100"/>
              </a:spcBef>
              <a:tabLst>
                <a:tab pos="3251835" algn="l"/>
                <a:tab pos="8736330" algn="l"/>
              </a:tabLst>
            </a:pPr>
            <a:r>
              <a:rPr lang="en-US" sz="5400" b="1" spc="-5" dirty="0">
                <a:solidFill>
                  <a:srgbClr val="FFFF00"/>
                </a:solidFill>
                <a:latin typeface="Arial"/>
                <a:cs typeface="Arial"/>
              </a:rPr>
              <a:t>Congressional Elections</a:t>
            </a:r>
            <a:endParaRPr sz="5400" dirty="0">
              <a:latin typeface="Arial"/>
              <a:cs typeface="Arial"/>
            </a:endParaRPr>
          </a:p>
        </p:txBody>
      </p:sp>
      <p:sp>
        <p:nvSpPr>
          <p:cNvPr id="7" name="object 7"/>
          <p:cNvSpPr/>
          <p:nvPr/>
        </p:nvSpPr>
        <p:spPr>
          <a:xfrm>
            <a:off x="318774" y="457200"/>
            <a:ext cx="7010398" cy="462388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0" y="-9096"/>
            <a:ext cx="7321550" cy="566822"/>
          </a:xfrm>
          <a:prstGeom prst="rect">
            <a:avLst/>
          </a:prstGeom>
        </p:spPr>
        <p:txBody>
          <a:bodyPr vert="horz" wrap="square" lIns="0" tIns="12700" rIns="0" bIns="0" rtlCol="0">
            <a:spAutoFit/>
          </a:bodyPr>
          <a:lstStyle/>
          <a:p>
            <a:pPr marL="12700" algn="ctr">
              <a:lnSpc>
                <a:spcPct val="100000"/>
              </a:lnSpc>
              <a:spcBef>
                <a:spcPts val="100"/>
              </a:spcBef>
              <a:tabLst>
                <a:tab pos="4109720" algn="l"/>
              </a:tabLst>
            </a:pPr>
            <a:r>
              <a:rPr sz="3600" spc="-5" dirty="0"/>
              <a:t>RUNNING</a:t>
            </a:r>
            <a:r>
              <a:rPr sz="3600" spc="10" dirty="0"/>
              <a:t> </a:t>
            </a:r>
            <a:r>
              <a:rPr sz="3600" spc="-5" dirty="0"/>
              <a:t>FOR</a:t>
            </a:r>
            <a:r>
              <a:rPr lang="en-US" sz="3600" spc="-5" dirty="0"/>
              <a:t> </a:t>
            </a:r>
            <a:r>
              <a:rPr sz="3600" spc="-5" dirty="0"/>
              <a:t>CONGRESS</a:t>
            </a:r>
            <a:endParaRPr sz="3600" dirty="0"/>
          </a:p>
        </p:txBody>
      </p:sp>
      <p:sp>
        <p:nvSpPr>
          <p:cNvPr id="3" name="object 3"/>
          <p:cNvSpPr txBox="1"/>
          <p:nvPr/>
        </p:nvSpPr>
        <p:spPr>
          <a:xfrm>
            <a:off x="126865" y="747302"/>
            <a:ext cx="7982355" cy="5880584"/>
          </a:xfrm>
          <a:prstGeom prst="rect">
            <a:avLst/>
          </a:prstGeom>
        </p:spPr>
        <p:txBody>
          <a:bodyPr vert="horz" wrap="square" lIns="0" tIns="73660" rIns="0" bIns="0" rtlCol="0">
            <a:spAutoFit/>
          </a:bodyPr>
          <a:lstStyle/>
          <a:p>
            <a:pPr marL="12700">
              <a:lnSpc>
                <a:spcPct val="100000"/>
              </a:lnSpc>
              <a:spcBef>
                <a:spcPts val="580"/>
              </a:spcBef>
            </a:pPr>
            <a:r>
              <a:rPr sz="2000" b="1" spc="-5" dirty="0">
                <a:latin typeface="Arial"/>
                <a:cs typeface="Arial"/>
              </a:rPr>
              <a:t>PRIMARY ELECTIONS</a:t>
            </a:r>
            <a:endParaRPr sz="2000" dirty="0">
              <a:latin typeface="Arial"/>
              <a:cs typeface="Arial"/>
            </a:endParaRPr>
          </a:p>
          <a:p>
            <a:pPr marL="355600" marR="5080" indent="-342900">
              <a:lnSpc>
                <a:spcPct val="98300"/>
              </a:lnSpc>
              <a:spcBef>
                <a:spcPts val="520"/>
              </a:spcBef>
              <a:buFont typeface="Arial"/>
              <a:buChar char="•"/>
              <a:tabLst>
                <a:tab pos="354965" algn="l"/>
                <a:tab pos="355600" algn="l"/>
              </a:tabLst>
            </a:pPr>
            <a:r>
              <a:rPr sz="2000" b="1" spc="-5" dirty="0">
                <a:latin typeface="Arial"/>
                <a:cs typeface="Arial"/>
              </a:rPr>
              <a:t>Definition </a:t>
            </a:r>
            <a:r>
              <a:rPr sz="2000" b="1" dirty="0">
                <a:latin typeface="Arial"/>
                <a:cs typeface="Arial"/>
              </a:rPr>
              <a:t>– </a:t>
            </a:r>
            <a:r>
              <a:rPr sz="2000" b="1" spc="-5" dirty="0">
                <a:latin typeface="Arial"/>
                <a:cs typeface="Arial"/>
              </a:rPr>
              <a:t>elections in which the voters choose which  candidate will represent their political party in the general  election (Democrat </a:t>
            </a:r>
            <a:r>
              <a:rPr sz="2000" b="1" dirty="0">
                <a:latin typeface="Arial"/>
                <a:cs typeface="Arial"/>
              </a:rPr>
              <a:t>vs. </a:t>
            </a:r>
            <a:r>
              <a:rPr sz="2000" b="1" spc="-5" dirty="0">
                <a:latin typeface="Arial"/>
                <a:cs typeface="Arial"/>
              </a:rPr>
              <a:t>Democrat; Republican </a:t>
            </a:r>
            <a:r>
              <a:rPr sz="2000" b="1" dirty="0">
                <a:latin typeface="Arial"/>
                <a:cs typeface="Arial"/>
              </a:rPr>
              <a:t>vs.</a:t>
            </a:r>
            <a:r>
              <a:rPr sz="2000" b="1" spc="40" dirty="0">
                <a:latin typeface="Arial"/>
                <a:cs typeface="Arial"/>
              </a:rPr>
              <a:t> </a:t>
            </a:r>
            <a:r>
              <a:rPr sz="2000" b="1" spc="-5" dirty="0">
                <a:latin typeface="Arial"/>
                <a:cs typeface="Arial"/>
              </a:rPr>
              <a:t>Republican)</a:t>
            </a:r>
            <a:endParaRPr sz="2000" dirty="0">
              <a:latin typeface="Arial"/>
              <a:cs typeface="Arial"/>
            </a:endParaRPr>
          </a:p>
          <a:p>
            <a:pPr>
              <a:lnSpc>
                <a:spcPct val="100000"/>
              </a:lnSpc>
              <a:spcBef>
                <a:spcPts val="25"/>
              </a:spcBef>
              <a:buFont typeface="Arial"/>
              <a:buChar char="•"/>
            </a:pPr>
            <a:endParaRPr sz="1700" dirty="0">
              <a:latin typeface="Times New Roman"/>
              <a:cs typeface="Times New Roman"/>
            </a:endParaRPr>
          </a:p>
          <a:p>
            <a:pPr marL="355600" indent="-342900">
              <a:lnSpc>
                <a:spcPct val="100000"/>
              </a:lnSpc>
              <a:buFont typeface="Arial"/>
              <a:buChar char="•"/>
              <a:tabLst>
                <a:tab pos="354965" algn="l"/>
                <a:tab pos="355600" algn="l"/>
              </a:tabLst>
            </a:pPr>
            <a:r>
              <a:rPr sz="2000" b="1" i="1" spc="-5" dirty="0">
                <a:latin typeface="Arial"/>
                <a:cs typeface="Arial"/>
              </a:rPr>
              <a:t>Closed</a:t>
            </a:r>
            <a:endParaRPr sz="2000" dirty="0">
              <a:latin typeface="Arial"/>
              <a:cs typeface="Arial"/>
            </a:endParaRPr>
          </a:p>
          <a:p>
            <a:pPr marL="755650" lvl="1" indent="-286385">
              <a:lnSpc>
                <a:spcPct val="100000"/>
              </a:lnSpc>
              <a:spcBef>
                <a:spcPts val="405"/>
              </a:spcBef>
              <a:buFont typeface="Arial"/>
              <a:buChar char="–"/>
              <a:tabLst>
                <a:tab pos="755015" algn="l"/>
                <a:tab pos="755650" algn="l"/>
              </a:tabLst>
            </a:pPr>
            <a:r>
              <a:rPr b="1" dirty="0">
                <a:latin typeface="Arial"/>
                <a:cs typeface="Arial"/>
              </a:rPr>
              <a:t>Used </a:t>
            </a:r>
            <a:r>
              <a:rPr b="1" spc="-5" dirty="0">
                <a:latin typeface="Arial"/>
                <a:cs typeface="Arial"/>
              </a:rPr>
              <a:t>in most</a:t>
            </a:r>
            <a:r>
              <a:rPr b="1" spc="-15" dirty="0">
                <a:latin typeface="Arial"/>
                <a:cs typeface="Arial"/>
              </a:rPr>
              <a:t> </a:t>
            </a:r>
            <a:r>
              <a:rPr b="1" dirty="0">
                <a:latin typeface="Arial"/>
                <a:cs typeface="Arial"/>
              </a:rPr>
              <a:t>states</a:t>
            </a:r>
            <a:endParaRPr dirty="0">
              <a:latin typeface="Arial"/>
              <a:cs typeface="Arial"/>
            </a:endParaRPr>
          </a:p>
          <a:p>
            <a:pPr marL="748665" marR="897255" lvl="1" indent="-279400">
              <a:lnSpc>
                <a:spcPct val="100000"/>
              </a:lnSpc>
              <a:spcBef>
                <a:spcPts val="380"/>
              </a:spcBef>
              <a:buFont typeface="Arial"/>
              <a:buChar char="–"/>
              <a:tabLst>
                <a:tab pos="755015" algn="l"/>
                <a:tab pos="755650" algn="l"/>
              </a:tabLst>
            </a:pPr>
            <a:r>
              <a:rPr b="1" spc="-5" dirty="0">
                <a:latin typeface="Arial"/>
                <a:cs typeface="Arial"/>
              </a:rPr>
              <a:t>Only registered party members </a:t>
            </a:r>
            <a:r>
              <a:rPr b="1" dirty="0">
                <a:latin typeface="Arial"/>
                <a:cs typeface="Arial"/>
              </a:rPr>
              <a:t>can </a:t>
            </a:r>
            <a:r>
              <a:rPr b="1" spc="-5" dirty="0">
                <a:latin typeface="Arial"/>
                <a:cs typeface="Arial"/>
              </a:rPr>
              <a:t>vote for partisan offices, no  crossing of party lines</a:t>
            </a:r>
            <a:endParaRPr dirty="0">
              <a:latin typeface="Arial"/>
              <a:cs typeface="Arial"/>
            </a:endParaRPr>
          </a:p>
          <a:p>
            <a:pPr lvl="1">
              <a:lnSpc>
                <a:spcPct val="100000"/>
              </a:lnSpc>
              <a:spcBef>
                <a:spcPts val="15"/>
              </a:spcBef>
              <a:buFont typeface="Arial"/>
              <a:buChar char="–"/>
            </a:pPr>
            <a:endParaRPr sz="1600" dirty="0">
              <a:latin typeface="Times New Roman"/>
              <a:cs typeface="Times New Roman"/>
            </a:endParaRPr>
          </a:p>
          <a:p>
            <a:pPr marL="355600" indent="-342900">
              <a:lnSpc>
                <a:spcPct val="100000"/>
              </a:lnSpc>
              <a:buFont typeface="Arial"/>
              <a:buChar char="•"/>
              <a:tabLst>
                <a:tab pos="354965" algn="l"/>
                <a:tab pos="355600" algn="l"/>
              </a:tabLst>
            </a:pPr>
            <a:r>
              <a:rPr sz="2000" b="1" i="1" dirty="0">
                <a:latin typeface="Arial"/>
                <a:cs typeface="Arial"/>
              </a:rPr>
              <a:t>Open</a:t>
            </a:r>
            <a:endParaRPr sz="2000" dirty="0">
              <a:latin typeface="Arial"/>
              <a:cs typeface="Arial"/>
            </a:endParaRPr>
          </a:p>
          <a:p>
            <a:pPr marL="755650" lvl="1" indent="-286385">
              <a:lnSpc>
                <a:spcPct val="100000"/>
              </a:lnSpc>
              <a:spcBef>
                <a:spcPts val="405"/>
              </a:spcBef>
              <a:buFont typeface="Arial"/>
              <a:buChar char="–"/>
              <a:tabLst>
                <a:tab pos="755015" algn="l"/>
                <a:tab pos="755650" algn="l"/>
              </a:tabLst>
            </a:pPr>
            <a:r>
              <a:rPr b="1" spc="-5" dirty="0">
                <a:latin typeface="Arial"/>
                <a:cs typeface="Arial"/>
              </a:rPr>
              <a:t>Independents </a:t>
            </a:r>
            <a:r>
              <a:rPr b="1" dirty="0">
                <a:latin typeface="Arial"/>
                <a:cs typeface="Arial"/>
              </a:rPr>
              <a:t>may </a:t>
            </a:r>
            <a:r>
              <a:rPr b="1" spc="-5" dirty="0">
                <a:latin typeface="Arial"/>
                <a:cs typeface="Arial"/>
              </a:rPr>
              <a:t>vote, voters get ballot of any one party they</a:t>
            </a:r>
            <a:r>
              <a:rPr b="1" spc="55" dirty="0">
                <a:latin typeface="Arial"/>
                <a:cs typeface="Arial"/>
              </a:rPr>
              <a:t> </a:t>
            </a:r>
            <a:r>
              <a:rPr b="1" spc="-5" dirty="0">
                <a:latin typeface="Arial"/>
                <a:cs typeface="Arial"/>
              </a:rPr>
              <a:t>wish</a:t>
            </a:r>
            <a:endParaRPr dirty="0">
              <a:latin typeface="Arial"/>
              <a:cs typeface="Arial"/>
            </a:endParaRPr>
          </a:p>
          <a:p>
            <a:pPr marL="755650" lvl="1" indent="-286385">
              <a:lnSpc>
                <a:spcPct val="100000"/>
              </a:lnSpc>
              <a:spcBef>
                <a:spcPts val="380"/>
              </a:spcBef>
              <a:buFont typeface="Arial"/>
              <a:buChar char="–"/>
              <a:tabLst>
                <a:tab pos="755015" algn="l"/>
                <a:tab pos="755650" algn="l"/>
              </a:tabLst>
            </a:pPr>
            <a:r>
              <a:rPr b="1" spc="-5" dirty="0">
                <a:latin typeface="Arial"/>
                <a:cs typeface="Arial"/>
              </a:rPr>
              <a:t>Crossing of party lines allowed </a:t>
            </a:r>
            <a:r>
              <a:rPr b="1" dirty="0">
                <a:latin typeface="Arial"/>
                <a:cs typeface="Arial"/>
              </a:rPr>
              <a:t>&gt;&gt;&gt; </a:t>
            </a:r>
            <a:r>
              <a:rPr b="1" spc="-5" dirty="0">
                <a:latin typeface="Arial"/>
                <a:cs typeface="Arial"/>
              </a:rPr>
              <a:t>danger of</a:t>
            </a:r>
            <a:r>
              <a:rPr b="1" spc="10" dirty="0">
                <a:latin typeface="Arial"/>
                <a:cs typeface="Arial"/>
              </a:rPr>
              <a:t> </a:t>
            </a:r>
            <a:r>
              <a:rPr b="1" spc="-5" dirty="0">
                <a:latin typeface="Arial"/>
                <a:cs typeface="Arial"/>
              </a:rPr>
              <a:t>“raiding”</a:t>
            </a:r>
            <a:endParaRPr dirty="0">
              <a:latin typeface="Arial"/>
              <a:cs typeface="Arial"/>
            </a:endParaRPr>
          </a:p>
          <a:p>
            <a:pPr lvl="1">
              <a:lnSpc>
                <a:spcPct val="100000"/>
              </a:lnSpc>
              <a:spcBef>
                <a:spcPts val="35"/>
              </a:spcBef>
              <a:buFont typeface="Arial"/>
              <a:buChar char="–"/>
            </a:pPr>
            <a:endParaRPr sz="1600" dirty="0">
              <a:latin typeface="Times New Roman"/>
              <a:cs typeface="Times New Roman"/>
            </a:endParaRPr>
          </a:p>
          <a:p>
            <a:pPr marL="355600" indent="-342900">
              <a:lnSpc>
                <a:spcPct val="100000"/>
              </a:lnSpc>
              <a:buFont typeface="Arial"/>
              <a:buChar char="•"/>
              <a:tabLst>
                <a:tab pos="354965" algn="l"/>
                <a:tab pos="355600" algn="l"/>
              </a:tabLst>
            </a:pPr>
            <a:r>
              <a:rPr sz="2000" b="1" i="1" spc="-5" dirty="0">
                <a:latin typeface="Arial"/>
                <a:cs typeface="Arial"/>
              </a:rPr>
              <a:t>Blanket </a:t>
            </a:r>
            <a:r>
              <a:rPr sz="2000" b="1" i="1" dirty="0">
                <a:latin typeface="Arial"/>
                <a:cs typeface="Arial"/>
              </a:rPr>
              <a:t>(“free</a:t>
            </a:r>
            <a:r>
              <a:rPr sz="2000" b="1" i="1" spc="-5" dirty="0">
                <a:latin typeface="Arial"/>
                <a:cs typeface="Arial"/>
              </a:rPr>
              <a:t> love”)</a:t>
            </a:r>
            <a:endParaRPr sz="2000" dirty="0">
              <a:latin typeface="Arial"/>
              <a:cs typeface="Arial"/>
            </a:endParaRPr>
          </a:p>
          <a:p>
            <a:pPr marL="755650" lvl="1" indent="-286385">
              <a:lnSpc>
                <a:spcPct val="100000"/>
              </a:lnSpc>
              <a:spcBef>
                <a:spcPts val="405"/>
              </a:spcBef>
              <a:buFont typeface="Arial"/>
              <a:buChar char="–"/>
              <a:tabLst>
                <a:tab pos="755015" algn="l"/>
                <a:tab pos="755650" algn="l"/>
              </a:tabLst>
            </a:pPr>
            <a:r>
              <a:rPr b="1" spc="-5" dirty="0">
                <a:latin typeface="Arial"/>
                <a:cs typeface="Arial"/>
              </a:rPr>
              <a:t>Independents </a:t>
            </a:r>
            <a:r>
              <a:rPr b="1" dirty="0">
                <a:latin typeface="Arial"/>
                <a:cs typeface="Arial"/>
              </a:rPr>
              <a:t>may </a:t>
            </a:r>
            <a:r>
              <a:rPr b="1" spc="-5" dirty="0">
                <a:latin typeface="Arial"/>
                <a:cs typeface="Arial"/>
              </a:rPr>
              <a:t>vote, voters </a:t>
            </a:r>
            <a:r>
              <a:rPr b="1" dirty="0">
                <a:latin typeface="Arial"/>
                <a:cs typeface="Arial"/>
              </a:rPr>
              <a:t>can </a:t>
            </a:r>
            <a:r>
              <a:rPr b="1" spc="-5" dirty="0">
                <a:latin typeface="Arial"/>
                <a:cs typeface="Arial"/>
              </a:rPr>
              <a:t>“mix and match” their</a:t>
            </a:r>
            <a:r>
              <a:rPr b="1" spc="25" dirty="0">
                <a:latin typeface="Arial"/>
                <a:cs typeface="Arial"/>
              </a:rPr>
              <a:t> </a:t>
            </a:r>
            <a:r>
              <a:rPr b="1" spc="-5" dirty="0">
                <a:latin typeface="Arial"/>
                <a:cs typeface="Arial"/>
              </a:rPr>
              <a:t>votes</a:t>
            </a:r>
            <a:endParaRPr dirty="0">
              <a:latin typeface="Arial"/>
              <a:cs typeface="Arial"/>
            </a:endParaRPr>
          </a:p>
          <a:p>
            <a:pPr marL="755650" lvl="1" indent="-286385">
              <a:lnSpc>
                <a:spcPct val="100000"/>
              </a:lnSpc>
              <a:spcBef>
                <a:spcPts val="380"/>
              </a:spcBef>
              <a:buFont typeface="Arial"/>
              <a:buChar char="–"/>
              <a:tabLst>
                <a:tab pos="755015" algn="l"/>
                <a:tab pos="755650" algn="l"/>
              </a:tabLst>
            </a:pPr>
            <a:r>
              <a:rPr b="1" spc="-5" dirty="0">
                <a:latin typeface="Arial"/>
                <a:cs typeface="Arial"/>
              </a:rPr>
              <a:t>i.e. vote for candidates of different parties for different</a:t>
            </a:r>
            <a:r>
              <a:rPr b="1" spc="45" dirty="0">
                <a:latin typeface="Arial"/>
                <a:cs typeface="Arial"/>
              </a:rPr>
              <a:t> </a:t>
            </a:r>
            <a:r>
              <a:rPr b="1" spc="-5" dirty="0">
                <a:latin typeface="Arial"/>
                <a:cs typeface="Arial"/>
              </a:rPr>
              <a:t>offices</a:t>
            </a:r>
            <a:endParaRPr dirty="0">
              <a:latin typeface="Arial"/>
              <a:cs typeface="Arial"/>
            </a:endParaRPr>
          </a:p>
          <a:p>
            <a:pPr marL="755650" lvl="1" indent="-286385">
              <a:lnSpc>
                <a:spcPct val="100000"/>
              </a:lnSpc>
              <a:spcBef>
                <a:spcPts val="380"/>
              </a:spcBef>
              <a:buFont typeface="Arial"/>
              <a:buChar char="–"/>
              <a:tabLst>
                <a:tab pos="755015" algn="l"/>
                <a:tab pos="755650" algn="l"/>
              </a:tabLst>
            </a:pPr>
            <a:r>
              <a:rPr b="1" spc="-5" dirty="0">
                <a:latin typeface="Arial"/>
                <a:cs typeface="Arial"/>
              </a:rPr>
              <a:t>Unconstitutional</a:t>
            </a:r>
            <a:endParaRPr dirty="0">
              <a:latin typeface="Arial"/>
              <a:cs typeface="Arial"/>
            </a:endParaRPr>
          </a:p>
        </p:txBody>
      </p:sp>
      <p:sp>
        <p:nvSpPr>
          <p:cNvPr id="4" name="object 4"/>
          <p:cNvSpPr txBox="1"/>
          <p:nvPr/>
        </p:nvSpPr>
        <p:spPr>
          <a:xfrm>
            <a:off x="11298270" y="6307787"/>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10</a:t>
            </a:r>
            <a:endParaRPr sz="1400">
              <a:latin typeface="Arial"/>
              <a:cs typeface="Arial"/>
            </a:endParaRPr>
          </a:p>
        </p:txBody>
      </p:sp>
      <p:sp>
        <p:nvSpPr>
          <p:cNvPr id="5" name="object 5"/>
          <p:cNvSpPr/>
          <p:nvPr/>
        </p:nvSpPr>
        <p:spPr>
          <a:xfrm>
            <a:off x="8137294" y="776709"/>
            <a:ext cx="3940403" cy="272849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137294" y="3810000"/>
            <a:ext cx="3940403" cy="30102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711F0F42-EF35-41CC-AB4C-EC846B958456}"/>
              </a:ext>
            </a:extLst>
          </p:cNvPr>
          <p:cNvSpPr/>
          <p:nvPr/>
        </p:nvSpPr>
        <p:spPr>
          <a:xfrm>
            <a:off x="838200" y="381000"/>
            <a:ext cx="10972800" cy="6248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6828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a:extLst>
              <a:ext uri="{FF2B5EF4-FFF2-40B4-BE49-F238E27FC236}">
                <a16:creationId xmlns:a16="http://schemas.microsoft.com/office/drawing/2014/main" id="{8F2D583D-4989-434A-8D25-B6B759AF63D3}"/>
              </a:ext>
            </a:extLst>
          </p:cNvPr>
          <p:cNvSpPr/>
          <p:nvPr/>
        </p:nvSpPr>
        <p:spPr>
          <a:xfrm>
            <a:off x="723900" y="152400"/>
            <a:ext cx="10744200" cy="609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907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182563"/>
            <a:ext cx="12192000" cy="640080"/>
          </a:xfrm>
          <a:custGeom>
            <a:avLst/>
            <a:gdLst/>
            <a:ahLst/>
            <a:cxnLst/>
            <a:rect l="l" t="t" r="r" b="b"/>
            <a:pathLst>
              <a:path w="12192000" h="640080">
                <a:moveTo>
                  <a:pt x="0" y="0"/>
                </a:moveTo>
                <a:lnTo>
                  <a:pt x="12191996" y="0"/>
                </a:lnTo>
                <a:lnTo>
                  <a:pt x="12191996" y="639763"/>
                </a:lnTo>
                <a:lnTo>
                  <a:pt x="0" y="639763"/>
                </a:lnTo>
                <a:lnTo>
                  <a:pt x="0" y="0"/>
                </a:lnTo>
                <a:close/>
              </a:path>
            </a:pathLst>
          </a:custGeom>
          <a:solidFill>
            <a:srgbClr val="FF2600"/>
          </a:solidFill>
        </p:spPr>
        <p:txBody>
          <a:bodyPr wrap="square" lIns="0" tIns="0" rIns="0" bIns="0" rtlCol="0"/>
          <a:lstStyle/>
          <a:p>
            <a:endParaRPr/>
          </a:p>
        </p:txBody>
      </p:sp>
      <p:sp>
        <p:nvSpPr>
          <p:cNvPr id="3" name="object 3"/>
          <p:cNvSpPr txBox="1">
            <a:spLocks noGrp="1"/>
          </p:cNvSpPr>
          <p:nvPr>
            <p:ph type="title"/>
          </p:nvPr>
        </p:nvSpPr>
        <p:spPr>
          <a:xfrm>
            <a:off x="2912900" y="215424"/>
            <a:ext cx="623760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ahoma"/>
                <a:cs typeface="Tahoma"/>
              </a:rPr>
              <a:t>ESSENTIAL QUESTION</a:t>
            </a:r>
            <a:r>
              <a:rPr sz="3600" spc="-40" dirty="0">
                <a:latin typeface="Tahoma"/>
                <a:cs typeface="Tahoma"/>
              </a:rPr>
              <a:t> </a:t>
            </a:r>
            <a:r>
              <a:rPr sz="3600" dirty="0">
                <a:latin typeface="Tahoma"/>
                <a:cs typeface="Tahoma"/>
              </a:rPr>
              <a:t>CFU</a:t>
            </a:r>
            <a:endParaRPr sz="3600">
              <a:latin typeface="Tahoma"/>
              <a:cs typeface="Tahoma"/>
            </a:endParaRPr>
          </a:p>
        </p:txBody>
      </p:sp>
      <p:sp>
        <p:nvSpPr>
          <p:cNvPr id="4" name="object 4"/>
          <p:cNvSpPr txBox="1"/>
          <p:nvPr/>
        </p:nvSpPr>
        <p:spPr>
          <a:xfrm>
            <a:off x="154939" y="1861820"/>
            <a:ext cx="5855335" cy="2877820"/>
          </a:xfrm>
          <a:prstGeom prst="rect">
            <a:avLst/>
          </a:prstGeom>
        </p:spPr>
        <p:txBody>
          <a:bodyPr vert="horz" wrap="square" lIns="0" tIns="33020" rIns="0" bIns="0" rtlCol="0">
            <a:spAutoFit/>
          </a:bodyPr>
          <a:lstStyle/>
          <a:p>
            <a:pPr marL="355600" marR="5080" indent="-342900">
              <a:lnSpc>
                <a:spcPts val="2800"/>
              </a:lnSpc>
              <a:spcBef>
                <a:spcPts val="260"/>
              </a:spcBef>
              <a:buFont typeface="Arial"/>
              <a:buChar char="•"/>
              <a:tabLst>
                <a:tab pos="354965" algn="l"/>
                <a:tab pos="355600" algn="l"/>
                <a:tab pos="5182235" algn="l"/>
              </a:tabLst>
            </a:pPr>
            <a:r>
              <a:rPr sz="2400" b="1" spc="-5" dirty="0">
                <a:latin typeface="Arial"/>
                <a:cs typeface="Arial"/>
              </a:rPr>
              <a:t>Wh</a:t>
            </a:r>
            <a:r>
              <a:rPr sz="2400" b="1" dirty="0">
                <a:latin typeface="Arial"/>
                <a:cs typeface="Arial"/>
              </a:rPr>
              <a:t>o</a:t>
            </a:r>
            <a:r>
              <a:rPr sz="2400" b="1" spc="-5" dirty="0">
                <a:latin typeface="Arial"/>
                <a:cs typeface="Arial"/>
              </a:rPr>
              <a:t> </a:t>
            </a:r>
            <a:r>
              <a:rPr sz="2400" b="1" dirty="0">
                <a:latin typeface="Arial"/>
                <a:cs typeface="Arial"/>
              </a:rPr>
              <a:t>esta</a:t>
            </a:r>
            <a:r>
              <a:rPr sz="2400" b="1" spc="-5" dirty="0">
                <a:latin typeface="Arial"/>
                <a:cs typeface="Arial"/>
              </a:rPr>
              <a:t>bli</a:t>
            </a:r>
            <a:r>
              <a:rPr sz="2400" b="1" dirty="0">
                <a:latin typeface="Arial"/>
                <a:cs typeface="Arial"/>
              </a:rPr>
              <a:t>s</a:t>
            </a:r>
            <a:r>
              <a:rPr sz="2400" b="1" spc="-5" dirty="0">
                <a:latin typeface="Arial"/>
                <a:cs typeface="Arial"/>
              </a:rPr>
              <a:t>h</a:t>
            </a:r>
            <a:r>
              <a:rPr sz="2400" b="1" dirty="0">
                <a:latin typeface="Arial"/>
                <a:cs typeface="Arial"/>
              </a:rPr>
              <a:t>es</a:t>
            </a:r>
            <a:r>
              <a:rPr sz="2400" b="1" spc="-5" dirty="0">
                <a:latin typeface="Arial"/>
                <a:cs typeface="Arial"/>
              </a:rPr>
              <a:t> </a:t>
            </a:r>
            <a:r>
              <a:rPr sz="2400" b="1" u="heavy" spc="-5" dirty="0">
                <a:solidFill>
                  <a:srgbClr val="0000FF"/>
                </a:solidFill>
                <a:uFill>
                  <a:solidFill>
                    <a:srgbClr val="0433FF"/>
                  </a:solidFill>
                </a:uFill>
                <a:latin typeface="Arial"/>
                <a:cs typeface="Arial"/>
              </a:rPr>
              <a:t>whe</a:t>
            </a:r>
            <a:r>
              <a:rPr sz="2400" b="1" u="heavy" dirty="0">
                <a:solidFill>
                  <a:srgbClr val="0000FF"/>
                </a:solidFill>
                <a:uFill>
                  <a:solidFill>
                    <a:srgbClr val="0433FF"/>
                  </a:solidFill>
                </a:uFill>
                <a:latin typeface="Arial"/>
                <a:cs typeface="Arial"/>
              </a:rPr>
              <a:t>n</a:t>
            </a:r>
            <a:r>
              <a:rPr sz="2400" b="1" dirty="0">
                <a:solidFill>
                  <a:srgbClr val="0000FF"/>
                </a:solidFill>
                <a:latin typeface="Arial"/>
                <a:cs typeface="Arial"/>
              </a:rPr>
              <a:t> </a:t>
            </a:r>
            <a:r>
              <a:rPr sz="2400" b="1" spc="-5" dirty="0">
                <a:latin typeface="Arial"/>
                <a:cs typeface="Arial"/>
              </a:rPr>
              <a:t>w</a:t>
            </a:r>
            <a:r>
              <a:rPr sz="2400" b="1" dirty="0">
                <a:latin typeface="Arial"/>
                <a:cs typeface="Arial"/>
              </a:rPr>
              <a:t>e v</a:t>
            </a:r>
            <a:r>
              <a:rPr sz="2400" b="1" spc="-5" dirty="0">
                <a:latin typeface="Arial"/>
                <a:cs typeface="Arial"/>
              </a:rPr>
              <a:t>o</a:t>
            </a:r>
            <a:r>
              <a:rPr sz="2400" b="1" dirty="0">
                <a:latin typeface="Arial"/>
                <a:cs typeface="Arial"/>
              </a:rPr>
              <a:t>te?	</a:t>
            </a:r>
            <a:r>
              <a:rPr sz="2400" b="1" spc="-5" dirty="0">
                <a:latin typeface="Arial"/>
                <a:cs typeface="Arial"/>
              </a:rPr>
              <a:t>Wh</a:t>
            </a:r>
            <a:r>
              <a:rPr sz="2400" b="1" dirty="0">
                <a:latin typeface="Arial"/>
                <a:cs typeface="Arial"/>
              </a:rPr>
              <a:t>o  </a:t>
            </a:r>
            <a:r>
              <a:rPr sz="2400" b="1" spc="-5" dirty="0">
                <a:latin typeface="Arial"/>
                <a:cs typeface="Arial"/>
              </a:rPr>
              <a:t>establishes</a:t>
            </a:r>
            <a:r>
              <a:rPr sz="2400" b="1" spc="-5" dirty="0">
                <a:solidFill>
                  <a:srgbClr val="0000FF"/>
                </a:solidFill>
                <a:latin typeface="Arial"/>
                <a:cs typeface="Arial"/>
              </a:rPr>
              <a:t> </a:t>
            </a:r>
            <a:r>
              <a:rPr sz="2400" b="1" u="heavy" spc="-5" dirty="0">
                <a:solidFill>
                  <a:srgbClr val="0000FF"/>
                </a:solidFill>
                <a:uFill>
                  <a:solidFill>
                    <a:srgbClr val="0433FF"/>
                  </a:solidFill>
                </a:uFill>
                <a:latin typeface="Arial"/>
                <a:cs typeface="Arial"/>
              </a:rPr>
              <a:t>how</a:t>
            </a:r>
            <a:r>
              <a:rPr sz="2400" b="1" spc="-5" dirty="0">
                <a:solidFill>
                  <a:srgbClr val="0000FF"/>
                </a:solidFill>
                <a:latin typeface="Arial"/>
                <a:cs typeface="Arial"/>
              </a:rPr>
              <a:t> </a:t>
            </a:r>
            <a:r>
              <a:rPr sz="2400" b="1" spc="-5" dirty="0">
                <a:latin typeface="Arial"/>
                <a:cs typeface="Arial"/>
              </a:rPr>
              <a:t>we</a:t>
            </a:r>
            <a:r>
              <a:rPr sz="2400" b="1" dirty="0">
                <a:latin typeface="Arial"/>
                <a:cs typeface="Arial"/>
              </a:rPr>
              <a:t> </a:t>
            </a:r>
            <a:r>
              <a:rPr sz="2400" b="1" spc="-5" dirty="0">
                <a:latin typeface="Arial"/>
                <a:cs typeface="Arial"/>
              </a:rPr>
              <a:t>vote?</a:t>
            </a:r>
            <a:endParaRPr sz="2400" dirty="0">
              <a:latin typeface="Arial"/>
              <a:cs typeface="Arial"/>
            </a:endParaRPr>
          </a:p>
          <a:p>
            <a:pPr>
              <a:lnSpc>
                <a:spcPct val="100000"/>
              </a:lnSpc>
              <a:spcBef>
                <a:spcPts val="20"/>
              </a:spcBef>
              <a:buFont typeface="Arial"/>
              <a:buChar char="•"/>
            </a:pPr>
            <a:endParaRPr sz="3600" dirty="0">
              <a:latin typeface="Times New Roman"/>
              <a:cs typeface="Times New Roman"/>
            </a:endParaRPr>
          </a:p>
          <a:p>
            <a:pPr marL="355600" marR="207645" indent="-342900">
              <a:lnSpc>
                <a:spcPts val="2820"/>
              </a:lnSpc>
              <a:buFont typeface="Arial"/>
              <a:buChar char="•"/>
              <a:tabLst>
                <a:tab pos="354965" algn="l"/>
                <a:tab pos="355600" algn="l"/>
              </a:tabLst>
            </a:pPr>
            <a:r>
              <a:rPr sz="2400" b="1" spc="-5" dirty="0">
                <a:latin typeface="Arial"/>
                <a:cs typeface="Arial"/>
              </a:rPr>
              <a:t>Why does our current voting </a:t>
            </a:r>
            <a:r>
              <a:rPr sz="2400" b="1" dirty="0">
                <a:latin typeface="Arial"/>
                <a:cs typeface="Arial"/>
              </a:rPr>
              <a:t>system  </a:t>
            </a:r>
            <a:r>
              <a:rPr sz="2400" b="1" spc="-5" dirty="0">
                <a:latin typeface="Arial"/>
                <a:cs typeface="Arial"/>
              </a:rPr>
              <a:t>favor </a:t>
            </a:r>
            <a:r>
              <a:rPr sz="2400" b="1" dirty="0">
                <a:latin typeface="Arial"/>
                <a:cs typeface="Arial"/>
              </a:rPr>
              <a:t>a </a:t>
            </a:r>
            <a:r>
              <a:rPr sz="2400" b="1" spc="-5" dirty="0">
                <a:latin typeface="Arial"/>
                <a:cs typeface="Arial"/>
              </a:rPr>
              <a:t>two-party </a:t>
            </a:r>
            <a:r>
              <a:rPr sz="2400" b="1" dirty="0">
                <a:latin typeface="Arial"/>
                <a:cs typeface="Arial"/>
              </a:rPr>
              <a:t>system?</a:t>
            </a:r>
            <a:endParaRPr sz="2400" dirty="0">
              <a:latin typeface="Arial"/>
              <a:cs typeface="Arial"/>
            </a:endParaRPr>
          </a:p>
          <a:p>
            <a:pPr>
              <a:lnSpc>
                <a:spcPct val="100000"/>
              </a:lnSpc>
              <a:spcBef>
                <a:spcPts val="45"/>
              </a:spcBef>
              <a:buFont typeface="Arial"/>
              <a:buChar char="•"/>
            </a:pPr>
            <a:endParaRPr sz="3450" dirty="0">
              <a:latin typeface="Times New Roman"/>
              <a:cs typeface="Times New Roman"/>
            </a:endParaRPr>
          </a:p>
          <a:p>
            <a:pPr marL="355600" indent="-342900">
              <a:lnSpc>
                <a:spcPct val="100000"/>
              </a:lnSpc>
              <a:spcBef>
                <a:spcPts val="5"/>
              </a:spcBef>
              <a:buFont typeface="Arial"/>
              <a:buChar char="•"/>
              <a:tabLst>
                <a:tab pos="354965" algn="l"/>
                <a:tab pos="355600" algn="l"/>
              </a:tabLst>
            </a:pPr>
            <a:r>
              <a:rPr sz="2400" b="1" spc="-5" dirty="0">
                <a:latin typeface="Arial"/>
                <a:cs typeface="Arial"/>
              </a:rPr>
              <a:t>How </a:t>
            </a:r>
            <a:r>
              <a:rPr sz="2400" b="1" dirty="0">
                <a:latin typeface="Arial"/>
                <a:cs typeface="Arial"/>
              </a:rPr>
              <a:t>can </a:t>
            </a:r>
            <a:r>
              <a:rPr sz="2400" b="1" spc="-5" dirty="0">
                <a:latin typeface="Arial"/>
                <a:cs typeface="Arial"/>
              </a:rPr>
              <a:t>we change</a:t>
            </a:r>
            <a:r>
              <a:rPr sz="2400" b="1" spc="-10" dirty="0">
                <a:latin typeface="Arial"/>
                <a:cs typeface="Arial"/>
              </a:rPr>
              <a:t> </a:t>
            </a:r>
            <a:r>
              <a:rPr sz="2400" b="1" spc="-5" dirty="0">
                <a:latin typeface="Arial"/>
                <a:cs typeface="Arial"/>
              </a:rPr>
              <a:t>this?</a:t>
            </a:r>
            <a:endParaRPr sz="2400" dirty="0">
              <a:latin typeface="Arial"/>
              <a:cs typeface="Arial"/>
            </a:endParaRPr>
          </a:p>
        </p:txBody>
      </p:sp>
      <p:sp>
        <p:nvSpPr>
          <p:cNvPr id="5" name="object 5"/>
          <p:cNvSpPr txBox="1"/>
          <p:nvPr/>
        </p:nvSpPr>
        <p:spPr>
          <a:xfrm>
            <a:off x="11328855" y="6278245"/>
            <a:ext cx="18034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98989"/>
                </a:solidFill>
                <a:latin typeface="Calibri"/>
                <a:cs typeface="Calibri"/>
              </a:rPr>
              <a:t>11</a:t>
            </a:r>
            <a:endParaRPr sz="1200">
              <a:latin typeface="Calibri"/>
              <a:cs typeface="Calibri"/>
            </a:endParaRPr>
          </a:p>
        </p:txBody>
      </p:sp>
      <p:sp>
        <p:nvSpPr>
          <p:cNvPr id="6" name="object 6"/>
          <p:cNvSpPr/>
          <p:nvPr/>
        </p:nvSpPr>
        <p:spPr>
          <a:xfrm>
            <a:off x="6705600" y="1609726"/>
            <a:ext cx="5362573" cy="42290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eedledee Cartoons and Comics - funny pictures from CartoonStock">
            <a:extLst>
              <a:ext uri="{FF2B5EF4-FFF2-40B4-BE49-F238E27FC236}">
                <a16:creationId xmlns:a16="http://schemas.microsoft.com/office/drawing/2014/main" id="{151F92CC-F513-480A-85A5-3B1FC2A9F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0"/>
            <a:ext cx="7526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2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9848" y="220690"/>
            <a:ext cx="11997690" cy="452120"/>
          </a:xfrm>
          <a:prstGeom prst="rect">
            <a:avLst/>
          </a:prstGeom>
        </p:spPr>
        <p:txBody>
          <a:bodyPr vert="horz" wrap="square" lIns="0" tIns="12700" rIns="0" bIns="0" rtlCol="0">
            <a:spAutoFit/>
          </a:bodyPr>
          <a:lstStyle/>
          <a:p>
            <a:pPr marL="12700">
              <a:lnSpc>
                <a:spcPct val="100000"/>
              </a:lnSpc>
              <a:spcBef>
                <a:spcPts val="100"/>
              </a:spcBef>
            </a:pPr>
            <a:r>
              <a:rPr sz="2800" spc="-5" dirty="0"/>
              <a:t>FACTORS AFFECTING OUTCOMES OF CONGRESSIONAL</a:t>
            </a:r>
            <a:r>
              <a:rPr sz="2800" spc="40" dirty="0"/>
              <a:t> </a:t>
            </a:r>
            <a:r>
              <a:rPr sz="2800" spc="-5" dirty="0"/>
              <a:t>ELECTIONS</a:t>
            </a:r>
            <a:endParaRPr sz="2800" dirty="0"/>
          </a:p>
        </p:txBody>
      </p:sp>
      <p:sp>
        <p:nvSpPr>
          <p:cNvPr id="4" name="object 4"/>
          <p:cNvSpPr txBox="1"/>
          <p:nvPr/>
        </p:nvSpPr>
        <p:spPr>
          <a:xfrm>
            <a:off x="154939" y="840460"/>
            <a:ext cx="7520305" cy="5567680"/>
          </a:xfrm>
          <a:prstGeom prst="rect">
            <a:avLst/>
          </a:prstGeom>
        </p:spPr>
        <p:txBody>
          <a:bodyPr vert="horz" wrap="square" lIns="0" tIns="85725" rIns="0" bIns="0" rtlCol="0">
            <a:spAutoFit/>
          </a:bodyPr>
          <a:lstStyle/>
          <a:p>
            <a:pPr marL="355600" indent="-342900">
              <a:lnSpc>
                <a:spcPct val="100000"/>
              </a:lnSpc>
              <a:spcBef>
                <a:spcPts val="675"/>
              </a:spcBef>
              <a:buFont typeface="Arial"/>
              <a:buChar char="•"/>
              <a:tabLst>
                <a:tab pos="354965" algn="l"/>
                <a:tab pos="355600" algn="l"/>
              </a:tabLst>
            </a:pPr>
            <a:r>
              <a:rPr sz="2800" b="1" spc="-5" dirty="0">
                <a:latin typeface="Arial"/>
                <a:cs typeface="Arial"/>
              </a:rPr>
              <a:t>Incumbency: The Greatest Influence</a:t>
            </a:r>
            <a:endParaRPr sz="2800" dirty="0">
              <a:latin typeface="Arial"/>
              <a:cs typeface="Arial"/>
            </a:endParaRPr>
          </a:p>
          <a:p>
            <a:pPr marL="755650" lvl="1" indent="-286385">
              <a:lnSpc>
                <a:spcPct val="100000"/>
              </a:lnSpc>
              <a:spcBef>
                <a:spcPts val="375"/>
              </a:spcBef>
              <a:buFont typeface="Arial"/>
              <a:buChar char="–"/>
              <a:tabLst>
                <a:tab pos="755015" algn="l"/>
                <a:tab pos="755650" algn="l"/>
              </a:tabLst>
            </a:pPr>
            <a:r>
              <a:rPr sz="1800" b="1" spc="-5" dirty="0">
                <a:latin typeface="Arial"/>
                <a:cs typeface="Arial"/>
              </a:rPr>
              <a:t>Scope of incumbency</a:t>
            </a:r>
            <a:r>
              <a:rPr sz="1800" b="1" dirty="0">
                <a:latin typeface="Arial"/>
                <a:cs typeface="Arial"/>
              </a:rPr>
              <a:t> </a:t>
            </a:r>
            <a:r>
              <a:rPr sz="1800" b="1" spc="-5" dirty="0">
                <a:latin typeface="Arial"/>
                <a:cs typeface="Arial"/>
              </a:rPr>
              <a:t>advantage</a:t>
            </a:r>
            <a:endParaRPr sz="1800" dirty="0">
              <a:latin typeface="Arial"/>
              <a:cs typeface="Arial"/>
            </a:endParaRPr>
          </a:p>
          <a:p>
            <a:pPr marL="1155700" marR="474345" indent="-228600">
              <a:lnSpc>
                <a:spcPct val="100000"/>
              </a:lnSpc>
              <a:spcBef>
                <a:spcPts val="440"/>
              </a:spcBef>
              <a:tabLst>
                <a:tab pos="1155065" algn="l"/>
              </a:tabLst>
            </a:pPr>
            <a:r>
              <a:rPr sz="1800" dirty="0">
                <a:latin typeface="Arial"/>
                <a:cs typeface="Arial"/>
              </a:rPr>
              <a:t>•	</a:t>
            </a:r>
            <a:r>
              <a:rPr sz="1800" b="1" dirty="0">
                <a:latin typeface="Arial"/>
                <a:cs typeface="Arial"/>
              </a:rPr>
              <a:t>+90% </a:t>
            </a:r>
            <a:r>
              <a:rPr sz="1800" b="1" spc="-5" dirty="0">
                <a:latin typeface="Arial"/>
                <a:cs typeface="Arial"/>
              </a:rPr>
              <a:t>of Congressmen who run </a:t>
            </a:r>
            <a:r>
              <a:rPr sz="1800" b="1" dirty="0">
                <a:latin typeface="Arial"/>
                <a:cs typeface="Arial"/>
              </a:rPr>
              <a:t>are </a:t>
            </a:r>
            <a:r>
              <a:rPr sz="1800" b="1" spc="-5" dirty="0">
                <a:latin typeface="Arial"/>
                <a:cs typeface="Arial"/>
              </a:rPr>
              <a:t>reelected, </a:t>
            </a:r>
            <a:r>
              <a:rPr sz="1800" b="1" dirty="0">
                <a:latin typeface="Arial"/>
                <a:cs typeface="Arial"/>
              </a:rPr>
              <a:t>+80% </a:t>
            </a:r>
            <a:r>
              <a:rPr sz="1800" b="1" spc="-5" dirty="0">
                <a:latin typeface="Arial"/>
                <a:cs typeface="Arial"/>
              </a:rPr>
              <a:t>of  Senators</a:t>
            </a:r>
            <a:endParaRPr sz="1800" dirty="0">
              <a:latin typeface="Arial"/>
              <a:cs typeface="Arial"/>
            </a:endParaRPr>
          </a:p>
          <a:p>
            <a:pPr marL="1155700" marR="5080" lvl="2" indent="-228600">
              <a:lnSpc>
                <a:spcPct val="98800"/>
              </a:lnSpc>
              <a:spcBef>
                <a:spcPts val="505"/>
              </a:spcBef>
              <a:buFont typeface="Arial"/>
              <a:buChar char="•"/>
              <a:tabLst>
                <a:tab pos="1155065" algn="l"/>
                <a:tab pos="1155700" algn="l"/>
              </a:tabLst>
            </a:pPr>
            <a:r>
              <a:rPr sz="1800" b="1" spc="-5" dirty="0">
                <a:latin typeface="Arial"/>
                <a:cs typeface="Arial"/>
              </a:rPr>
              <a:t>Lack of competitiveness </a:t>
            </a:r>
            <a:r>
              <a:rPr sz="1800" b="1" dirty="0">
                <a:latin typeface="Arial"/>
                <a:cs typeface="Arial"/>
              </a:rPr>
              <a:t>&gt;&gt; </a:t>
            </a:r>
            <a:r>
              <a:rPr sz="1800" b="1" spc="-5" dirty="0">
                <a:latin typeface="Arial"/>
                <a:cs typeface="Arial"/>
              </a:rPr>
              <a:t>charges of “permanent  congress” and the call for congressional </a:t>
            </a:r>
            <a:r>
              <a:rPr sz="1800" b="1" dirty="0">
                <a:latin typeface="Arial"/>
                <a:cs typeface="Arial"/>
              </a:rPr>
              <a:t>term </a:t>
            </a:r>
            <a:r>
              <a:rPr sz="1800" b="1" spc="-5" dirty="0">
                <a:latin typeface="Arial"/>
                <a:cs typeface="Arial"/>
              </a:rPr>
              <a:t>limits (ruled  unconstitutional by the Supreme</a:t>
            </a:r>
            <a:r>
              <a:rPr sz="1800" b="1" spc="5" dirty="0">
                <a:latin typeface="Arial"/>
                <a:cs typeface="Arial"/>
              </a:rPr>
              <a:t> </a:t>
            </a:r>
            <a:r>
              <a:rPr sz="1800" b="1" spc="-5" dirty="0">
                <a:latin typeface="Arial"/>
                <a:cs typeface="Arial"/>
              </a:rPr>
              <a:t>Court)</a:t>
            </a:r>
            <a:endParaRPr sz="1800" dirty="0">
              <a:latin typeface="Arial"/>
              <a:cs typeface="Arial"/>
            </a:endParaRPr>
          </a:p>
          <a:p>
            <a:pPr marL="755650" lvl="1" indent="-286385">
              <a:lnSpc>
                <a:spcPct val="100000"/>
              </a:lnSpc>
              <a:spcBef>
                <a:spcPts val="470"/>
              </a:spcBef>
              <a:buFont typeface="Arial"/>
              <a:buChar char="–"/>
              <a:tabLst>
                <a:tab pos="755015" algn="l"/>
                <a:tab pos="755650" algn="l"/>
              </a:tabLst>
            </a:pPr>
            <a:r>
              <a:rPr sz="1800" b="1" spc="-5" dirty="0">
                <a:latin typeface="Arial"/>
                <a:cs typeface="Arial"/>
              </a:rPr>
              <a:t>Advantages of Incumbents</a:t>
            </a:r>
            <a:endParaRPr sz="1800" dirty="0">
              <a:latin typeface="Arial"/>
              <a:cs typeface="Arial"/>
            </a:endParaRPr>
          </a:p>
          <a:p>
            <a:pPr marL="1155700" lvl="2" indent="-229235">
              <a:lnSpc>
                <a:spcPct val="100000"/>
              </a:lnSpc>
              <a:spcBef>
                <a:spcPts val="440"/>
              </a:spcBef>
              <a:buFont typeface="Arial"/>
              <a:buChar char="•"/>
              <a:tabLst>
                <a:tab pos="1155065" algn="l"/>
                <a:tab pos="1155700" algn="l"/>
              </a:tabLst>
            </a:pPr>
            <a:r>
              <a:rPr sz="1800" b="1" spc="-5" dirty="0">
                <a:solidFill>
                  <a:srgbClr val="FF0000"/>
                </a:solidFill>
                <a:latin typeface="Arial"/>
                <a:cs typeface="Arial"/>
              </a:rPr>
              <a:t>Franking</a:t>
            </a:r>
            <a:r>
              <a:rPr sz="1800" b="1" spc="-10" dirty="0">
                <a:solidFill>
                  <a:srgbClr val="FF0000"/>
                </a:solidFill>
                <a:latin typeface="Arial"/>
                <a:cs typeface="Arial"/>
              </a:rPr>
              <a:t> </a:t>
            </a:r>
            <a:r>
              <a:rPr sz="1800" b="1" spc="-5" dirty="0">
                <a:solidFill>
                  <a:srgbClr val="FF0000"/>
                </a:solidFill>
                <a:latin typeface="Arial"/>
                <a:cs typeface="Arial"/>
              </a:rPr>
              <a:t>Privilege</a:t>
            </a:r>
            <a:endParaRPr sz="1800" dirty="0">
              <a:solidFill>
                <a:srgbClr val="FF0000"/>
              </a:solidFill>
              <a:latin typeface="Arial"/>
              <a:cs typeface="Arial"/>
            </a:endParaRPr>
          </a:p>
          <a:p>
            <a:pPr marL="1155700" lvl="2" indent="-229235">
              <a:lnSpc>
                <a:spcPct val="100000"/>
              </a:lnSpc>
              <a:spcBef>
                <a:spcPts val="440"/>
              </a:spcBef>
              <a:buFont typeface="Arial"/>
              <a:buChar char="•"/>
              <a:tabLst>
                <a:tab pos="1155065" algn="l"/>
                <a:tab pos="1155700" algn="l"/>
              </a:tabLst>
            </a:pPr>
            <a:r>
              <a:rPr sz="1800" b="1" dirty="0">
                <a:latin typeface="Arial"/>
                <a:cs typeface="Arial"/>
              </a:rPr>
              <a:t>Staff </a:t>
            </a:r>
            <a:r>
              <a:rPr sz="1800" b="1" spc="-5" dirty="0">
                <a:latin typeface="Arial"/>
                <a:cs typeface="Arial"/>
              </a:rPr>
              <a:t>already in</a:t>
            </a:r>
            <a:r>
              <a:rPr sz="1800" b="1" spc="-10" dirty="0">
                <a:latin typeface="Arial"/>
                <a:cs typeface="Arial"/>
              </a:rPr>
              <a:t> </a:t>
            </a:r>
            <a:r>
              <a:rPr sz="1800" b="1" spc="-5" dirty="0">
                <a:latin typeface="Arial"/>
                <a:cs typeface="Arial"/>
              </a:rPr>
              <a:t>place</a:t>
            </a:r>
            <a:endParaRPr sz="1800" dirty="0">
              <a:latin typeface="Arial"/>
              <a:cs typeface="Arial"/>
            </a:endParaRPr>
          </a:p>
          <a:p>
            <a:pPr marL="1155700" lvl="2" indent="-229235">
              <a:lnSpc>
                <a:spcPct val="100000"/>
              </a:lnSpc>
              <a:spcBef>
                <a:spcPts val="340"/>
              </a:spcBef>
              <a:buFont typeface="Arial"/>
              <a:buChar char="•"/>
              <a:tabLst>
                <a:tab pos="1155065" algn="l"/>
                <a:tab pos="1155700" algn="l"/>
              </a:tabLst>
            </a:pPr>
            <a:r>
              <a:rPr sz="1800" b="1" spc="-5" dirty="0">
                <a:latin typeface="Arial"/>
                <a:cs typeface="Arial"/>
              </a:rPr>
              <a:t>Patronage</a:t>
            </a:r>
            <a:endParaRPr sz="1800" dirty="0">
              <a:latin typeface="Arial"/>
              <a:cs typeface="Arial"/>
            </a:endParaRPr>
          </a:p>
          <a:p>
            <a:pPr marL="1155700" lvl="2" indent="-229235">
              <a:lnSpc>
                <a:spcPct val="100000"/>
              </a:lnSpc>
              <a:spcBef>
                <a:spcPts val="440"/>
              </a:spcBef>
              <a:buFont typeface="Arial"/>
              <a:buChar char="•"/>
              <a:tabLst>
                <a:tab pos="1155065" algn="l"/>
                <a:tab pos="1155700" algn="l"/>
              </a:tabLst>
            </a:pPr>
            <a:r>
              <a:rPr sz="1800" b="1" spc="-5" dirty="0">
                <a:solidFill>
                  <a:srgbClr val="FF0000"/>
                </a:solidFill>
                <a:latin typeface="Arial"/>
                <a:cs typeface="Arial"/>
              </a:rPr>
              <a:t>Casework done for</a:t>
            </a:r>
            <a:r>
              <a:rPr sz="1800" b="1" spc="5" dirty="0">
                <a:solidFill>
                  <a:srgbClr val="FF0000"/>
                </a:solidFill>
                <a:latin typeface="Arial"/>
                <a:cs typeface="Arial"/>
              </a:rPr>
              <a:t> </a:t>
            </a:r>
            <a:r>
              <a:rPr sz="1800" b="1" spc="-5" dirty="0">
                <a:solidFill>
                  <a:srgbClr val="FF0000"/>
                </a:solidFill>
                <a:latin typeface="Arial"/>
                <a:cs typeface="Arial"/>
              </a:rPr>
              <a:t>constituents</a:t>
            </a:r>
            <a:endParaRPr sz="1800" dirty="0">
              <a:solidFill>
                <a:srgbClr val="FF0000"/>
              </a:solidFill>
              <a:latin typeface="Arial"/>
              <a:cs typeface="Arial"/>
            </a:endParaRPr>
          </a:p>
          <a:p>
            <a:pPr marL="1155700" lvl="2" indent="-229235">
              <a:lnSpc>
                <a:spcPct val="100000"/>
              </a:lnSpc>
              <a:spcBef>
                <a:spcPts val="440"/>
              </a:spcBef>
              <a:buFont typeface="Arial"/>
              <a:buChar char="•"/>
              <a:tabLst>
                <a:tab pos="1155065" algn="l"/>
                <a:tab pos="1155700" algn="l"/>
              </a:tabLst>
            </a:pPr>
            <a:r>
              <a:rPr sz="1800" b="1" spc="-5" dirty="0">
                <a:solidFill>
                  <a:srgbClr val="FF0000"/>
                </a:solidFill>
                <a:latin typeface="Arial"/>
                <a:cs typeface="Arial"/>
              </a:rPr>
              <a:t>Gerrymandered Districts </a:t>
            </a:r>
            <a:r>
              <a:rPr sz="1800" b="1" dirty="0">
                <a:solidFill>
                  <a:srgbClr val="FF0000"/>
                </a:solidFill>
                <a:latin typeface="Arial"/>
                <a:cs typeface="Arial"/>
              </a:rPr>
              <a:t>(Safe Seats)</a:t>
            </a:r>
            <a:endParaRPr sz="1800" dirty="0">
              <a:solidFill>
                <a:srgbClr val="FF0000"/>
              </a:solidFill>
              <a:latin typeface="Arial"/>
              <a:cs typeface="Arial"/>
            </a:endParaRPr>
          </a:p>
          <a:p>
            <a:pPr marL="1155700" lvl="2" indent="-229235">
              <a:lnSpc>
                <a:spcPct val="100000"/>
              </a:lnSpc>
              <a:spcBef>
                <a:spcPts val="440"/>
              </a:spcBef>
              <a:buFont typeface="Arial"/>
              <a:buChar char="•"/>
              <a:tabLst>
                <a:tab pos="1155065" algn="l"/>
                <a:tab pos="1155700" algn="l"/>
              </a:tabLst>
            </a:pPr>
            <a:r>
              <a:rPr sz="1800" b="1" dirty="0">
                <a:solidFill>
                  <a:srgbClr val="FF0000"/>
                </a:solidFill>
                <a:latin typeface="Arial"/>
                <a:cs typeface="Arial"/>
              </a:rPr>
              <a:t>Name</a:t>
            </a:r>
            <a:r>
              <a:rPr sz="1800" b="1" spc="-5" dirty="0">
                <a:solidFill>
                  <a:srgbClr val="FF0000"/>
                </a:solidFill>
                <a:latin typeface="Arial"/>
                <a:cs typeface="Arial"/>
              </a:rPr>
              <a:t> Recognition</a:t>
            </a:r>
            <a:endParaRPr sz="1800" dirty="0">
              <a:solidFill>
                <a:srgbClr val="FF0000"/>
              </a:solidFill>
              <a:latin typeface="Arial"/>
              <a:cs typeface="Arial"/>
            </a:endParaRPr>
          </a:p>
          <a:p>
            <a:pPr marL="1155700" lvl="2" indent="-229235">
              <a:lnSpc>
                <a:spcPct val="100000"/>
              </a:lnSpc>
              <a:spcBef>
                <a:spcPts val="440"/>
              </a:spcBef>
              <a:buFont typeface="Arial"/>
              <a:buChar char="•"/>
              <a:tabLst>
                <a:tab pos="1155065" algn="l"/>
                <a:tab pos="1155700" algn="l"/>
              </a:tabLst>
            </a:pPr>
            <a:r>
              <a:rPr sz="1800" b="1" spc="-5" dirty="0">
                <a:solidFill>
                  <a:srgbClr val="FF0000"/>
                </a:solidFill>
                <a:latin typeface="Arial"/>
                <a:cs typeface="Arial"/>
              </a:rPr>
              <a:t>Pork </a:t>
            </a:r>
            <a:r>
              <a:rPr sz="1800" b="1" dirty="0">
                <a:solidFill>
                  <a:srgbClr val="FF0000"/>
                </a:solidFill>
                <a:latin typeface="Arial"/>
                <a:cs typeface="Arial"/>
              </a:rPr>
              <a:t>Barrel</a:t>
            </a:r>
            <a:r>
              <a:rPr sz="1800" b="1" dirty="0">
                <a:latin typeface="Arial"/>
                <a:cs typeface="Arial"/>
              </a:rPr>
              <a:t> </a:t>
            </a:r>
            <a:r>
              <a:rPr sz="1800" b="1" spc="-5" dirty="0">
                <a:latin typeface="Arial"/>
                <a:cs typeface="Arial"/>
              </a:rPr>
              <a:t>projects for the</a:t>
            </a:r>
            <a:r>
              <a:rPr sz="1800" b="1" spc="5" dirty="0">
                <a:latin typeface="Arial"/>
                <a:cs typeface="Arial"/>
              </a:rPr>
              <a:t> </a:t>
            </a:r>
            <a:r>
              <a:rPr sz="1800" b="1" spc="-5" dirty="0">
                <a:latin typeface="Arial"/>
                <a:cs typeface="Arial"/>
              </a:rPr>
              <a:t>district</a:t>
            </a:r>
            <a:endParaRPr sz="1800" dirty="0">
              <a:latin typeface="Arial"/>
              <a:cs typeface="Arial"/>
            </a:endParaRPr>
          </a:p>
          <a:p>
            <a:pPr marL="1155700" marR="640715" lvl="2" indent="-228600">
              <a:lnSpc>
                <a:spcPct val="100000"/>
              </a:lnSpc>
              <a:spcBef>
                <a:spcPts val="440"/>
              </a:spcBef>
              <a:buFont typeface="Arial"/>
              <a:buChar char="•"/>
              <a:tabLst>
                <a:tab pos="1155065" algn="l"/>
                <a:tab pos="1155700" algn="l"/>
              </a:tabLst>
            </a:pPr>
            <a:r>
              <a:rPr sz="1800" b="1" spc="-5" dirty="0">
                <a:latin typeface="Arial"/>
                <a:cs typeface="Arial"/>
              </a:rPr>
              <a:t>“War Chest” built up</a:t>
            </a:r>
            <a:r>
              <a:rPr lang="en-US" sz="1800" b="1" spc="-5" dirty="0">
                <a:latin typeface="Arial"/>
                <a:cs typeface="Arial"/>
              </a:rPr>
              <a:t> of financial support</a:t>
            </a:r>
            <a:r>
              <a:rPr sz="1800" b="1" spc="-5" dirty="0">
                <a:latin typeface="Arial"/>
                <a:cs typeface="Arial"/>
              </a:rPr>
              <a:t> </a:t>
            </a:r>
            <a:r>
              <a:rPr sz="1800" b="1" dirty="0">
                <a:latin typeface="Arial"/>
                <a:cs typeface="Arial"/>
              </a:rPr>
              <a:t>to </a:t>
            </a:r>
            <a:r>
              <a:rPr sz="1800" b="1" spc="-5" dirty="0">
                <a:latin typeface="Arial"/>
                <a:cs typeface="Arial"/>
              </a:rPr>
              <a:t>discourage challengers from  running</a:t>
            </a:r>
            <a:endParaRPr sz="1800" dirty="0">
              <a:latin typeface="Arial"/>
              <a:cs typeface="Arial"/>
            </a:endParaRPr>
          </a:p>
        </p:txBody>
      </p:sp>
      <p:sp>
        <p:nvSpPr>
          <p:cNvPr id="5" name="object 5"/>
          <p:cNvSpPr txBox="1"/>
          <p:nvPr/>
        </p:nvSpPr>
        <p:spPr>
          <a:xfrm>
            <a:off x="11298270" y="6307787"/>
            <a:ext cx="198120" cy="198755"/>
          </a:xfrm>
          <a:prstGeom prst="rect">
            <a:avLst/>
          </a:prstGeom>
        </p:spPr>
        <p:txBody>
          <a:bodyPr vert="horz" wrap="square" lIns="0" tIns="0" rIns="0" bIns="0" rtlCol="0">
            <a:spAutoFit/>
          </a:bodyPr>
          <a:lstStyle/>
          <a:p>
            <a:pPr>
              <a:lnSpc>
                <a:spcPts val="1545"/>
              </a:lnSpc>
            </a:pPr>
            <a:r>
              <a:rPr sz="1400" spc="-5" dirty="0">
                <a:latin typeface="Arial"/>
                <a:cs typeface="Arial"/>
              </a:rPr>
              <a:t>12</a:t>
            </a:r>
            <a:endParaRPr sz="1400">
              <a:latin typeface="Arial"/>
              <a:cs typeface="Arial"/>
            </a:endParaRPr>
          </a:p>
        </p:txBody>
      </p:sp>
      <p:sp>
        <p:nvSpPr>
          <p:cNvPr id="6" name="object 6"/>
          <p:cNvSpPr/>
          <p:nvPr/>
        </p:nvSpPr>
        <p:spPr>
          <a:xfrm>
            <a:off x="7858811" y="996951"/>
            <a:ext cx="3988583" cy="54863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5638800" cy="320601"/>
          </a:xfrm>
          <a:prstGeom prst="rect">
            <a:avLst/>
          </a:prstGeom>
        </p:spPr>
        <p:txBody>
          <a:bodyPr vert="horz" wrap="square" lIns="0" tIns="12700" rIns="0" bIns="0" rtlCol="0">
            <a:spAutoFit/>
          </a:bodyPr>
          <a:lstStyle/>
          <a:p>
            <a:pPr marL="12700">
              <a:lnSpc>
                <a:spcPct val="100000"/>
              </a:lnSpc>
              <a:spcBef>
                <a:spcPts val="100"/>
              </a:spcBef>
            </a:pPr>
            <a:r>
              <a:rPr sz="2000" dirty="0"/>
              <a:t>CONGRESS: THE INCUMBENCY ADVANTAGE</a:t>
            </a:r>
          </a:p>
        </p:txBody>
      </p:sp>
      <p:sp>
        <p:nvSpPr>
          <p:cNvPr id="4" name="object 4"/>
          <p:cNvSpPr txBox="1"/>
          <p:nvPr/>
        </p:nvSpPr>
        <p:spPr>
          <a:xfrm>
            <a:off x="3581401" y="234592"/>
            <a:ext cx="8686799" cy="7087710"/>
          </a:xfrm>
          <a:prstGeom prst="rect">
            <a:avLst/>
          </a:prstGeom>
        </p:spPr>
        <p:txBody>
          <a:bodyPr vert="horz" wrap="square" lIns="0" tIns="74295" rIns="0" bIns="0" rtlCol="0">
            <a:spAutoFit/>
          </a:bodyPr>
          <a:lstStyle/>
          <a:p>
            <a:pPr marL="355600" indent="-342900">
              <a:spcBef>
                <a:spcPts val="585"/>
              </a:spcBef>
              <a:buFont typeface="DejaVu Sans"/>
              <a:buChar char="•"/>
              <a:tabLst>
                <a:tab pos="354965" algn="l"/>
                <a:tab pos="355600" algn="l"/>
              </a:tabLst>
            </a:pPr>
            <a:r>
              <a:rPr sz="1920" b="1" dirty="0">
                <a:latin typeface="+mj-lt"/>
                <a:cs typeface="Arial" panose="020B0604020202020204" pitchFamily="34" charset="0"/>
              </a:rPr>
              <a:t>Franking privileg</a:t>
            </a:r>
            <a:r>
              <a:rPr lang="en-US" sz="1920" b="1" dirty="0">
                <a:latin typeface="+mj-lt"/>
                <a:cs typeface="Arial" panose="020B0604020202020204" pitchFamily="34" charset="0"/>
              </a:rPr>
              <a:t>e allows for members of Congress, and their staff, to send mail to their constituents, or supporters, without having to pay postage. This allows for Congress to be able to communicate more effectively with their supporters.</a:t>
            </a:r>
          </a:p>
          <a:p>
            <a:pPr marL="355600" indent="-342900">
              <a:spcBef>
                <a:spcPts val="585"/>
              </a:spcBef>
              <a:buFont typeface="DejaVu Sans"/>
              <a:buChar char="•"/>
              <a:tabLst>
                <a:tab pos="354965" algn="l"/>
                <a:tab pos="355600" algn="l"/>
              </a:tabLst>
            </a:pPr>
            <a:r>
              <a:rPr sz="1920" b="1" dirty="0">
                <a:latin typeface="+mj-lt"/>
                <a:cs typeface="Arial" panose="020B0604020202020204" pitchFamily="34" charset="0"/>
              </a:rPr>
              <a:t>Staﬀers</a:t>
            </a:r>
            <a:r>
              <a:rPr lang="en-US" sz="1920" b="1" dirty="0">
                <a:latin typeface="+mj-lt"/>
                <a:cs typeface="Arial" panose="020B0604020202020204" pitchFamily="34" charset="0"/>
              </a:rPr>
              <a:t>-who sole job is to assist the incumbent in all areas including re-election.  AA= Administrative Assistant- office </a:t>
            </a:r>
            <a:r>
              <a:rPr lang="en-US" sz="1920" b="1" dirty="0" err="1">
                <a:latin typeface="+mj-lt"/>
                <a:cs typeface="Arial" panose="020B0604020202020204" pitchFamily="34" charset="0"/>
              </a:rPr>
              <a:t>mgr</a:t>
            </a:r>
            <a:r>
              <a:rPr lang="en-US" sz="1920" b="1" dirty="0">
                <a:latin typeface="+mj-lt"/>
                <a:cs typeface="Arial" panose="020B0604020202020204" pitchFamily="34" charset="0"/>
              </a:rPr>
              <a:t>, LA=Legislative Assistant- help member of Cong with legis. work</a:t>
            </a:r>
          </a:p>
          <a:p>
            <a:pPr marL="355600" indent="-342900">
              <a:lnSpc>
                <a:spcPct val="100000"/>
              </a:lnSpc>
              <a:spcBef>
                <a:spcPts val="560"/>
              </a:spcBef>
              <a:buFont typeface="DejaVu Sans"/>
              <a:buChar char="•"/>
              <a:tabLst>
                <a:tab pos="354965" algn="l"/>
                <a:tab pos="355600" algn="l"/>
              </a:tabLst>
            </a:pPr>
            <a:r>
              <a:rPr sz="1920" b="1" dirty="0">
                <a:latin typeface="+mj-lt"/>
                <a:cs typeface="Arial" panose="020B0604020202020204" pitchFamily="34" charset="0"/>
              </a:rPr>
              <a:t>Patronage</a:t>
            </a:r>
            <a:endParaRPr sz="1920" dirty="0">
              <a:latin typeface="+mj-lt"/>
              <a:cs typeface="Arial" panose="020B0604020202020204" pitchFamily="34" charset="0"/>
            </a:endParaRPr>
          </a:p>
          <a:p>
            <a:pPr marL="749300" marR="5080" lvl="1" indent="-279400">
              <a:lnSpc>
                <a:spcPct val="99800"/>
              </a:lnSpc>
              <a:spcBef>
                <a:spcPts val="465"/>
              </a:spcBef>
              <a:buFont typeface="DejaVu Sans"/>
              <a:buChar char="–"/>
              <a:tabLst>
                <a:tab pos="755650" algn="l"/>
              </a:tabLst>
            </a:pPr>
            <a:r>
              <a:rPr sz="1920" b="1" dirty="0">
                <a:latin typeface="+mj-lt"/>
                <a:cs typeface="Arial" panose="020B0604020202020204" pitchFamily="34" charset="0"/>
              </a:rPr>
              <a:t>One of the key inducements use by political machines. It is a job, promotion, or contract that is given for political reasons rather than for merit or competence alone.</a:t>
            </a:r>
            <a:endParaRPr sz="1920" dirty="0">
              <a:latin typeface="+mj-lt"/>
              <a:cs typeface="Arial" panose="020B0604020202020204" pitchFamily="34" charset="0"/>
            </a:endParaRPr>
          </a:p>
          <a:p>
            <a:pPr marL="355600" indent="-342900">
              <a:lnSpc>
                <a:spcPct val="100000"/>
              </a:lnSpc>
              <a:spcBef>
                <a:spcPts val="590"/>
              </a:spcBef>
              <a:buFont typeface="DejaVu Sans"/>
              <a:buChar char="•"/>
              <a:tabLst>
                <a:tab pos="354965" algn="l"/>
                <a:tab pos="355600" algn="l"/>
              </a:tabLst>
            </a:pPr>
            <a:r>
              <a:rPr sz="1920" b="1" dirty="0">
                <a:latin typeface="+mj-lt"/>
                <a:cs typeface="Arial" panose="020B0604020202020204" pitchFamily="34" charset="0"/>
              </a:rPr>
              <a:t>Name recognition</a:t>
            </a:r>
            <a:endParaRPr sz="1920" dirty="0">
              <a:latin typeface="+mj-lt"/>
              <a:cs typeface="Arial" panose="020B0604020202020204" pitchFamily="34" charset="0"/>
            </a:endParaRPr>
          </a:p>
          <a:p>
            <a:pPr marL="355600" indent="-342900">
              <a:lnSpc>
                <a:spcPct val="100000"/>
              </a:lnSpc>
              <a:spcBef>
                <a:spcPts val="459"/>
              </a:spcBef>
              <a:buFont typeface="DejaVu Sans"/>
              <a:buChar char="•"/>
              <a:tabLst>
                <a:tab pos="354965" algn="l"/>
                <a:tab pos="355600" algn="l"/>
              </a:tabLst>
            </a:pPr>
            <a:r>
              <a:rPr sz="1920" b="1" dirty="0">
                <a:latin typeface="+mj-lt"/>
                <a:cs typeface="Arial" panose="020B0604020202020204" pitchFamily="34" charset="0"/>
              </a:rPr>
              <a:t>Casework (constituency service)</a:t>
            </a:r>
            <a:endParaRPr sz="1920" dirty="0">
              <a:latin typeface="+mj-lt"/>
              <a:cs typeface="Arial" panose="020B0604020202020204" pitchFamily="34" charset="0"/>
            </a:endParaRPr>
          </a:p>
          <a:p>
            <a:pPr marL="749300" marR="437515" lvl="1" indent="-279400">
              <a:lnSpc>
                <a:spcPct val="99800"/>
              </a:lnSpc>
              <a:spcBef>
                <a:spcPts val="565"/>
              </a:spcBef>
              <a:buFont typeface="DejaVu Sans"/>
              <a:buChar char="–"/>
              <a:tabLst>
                <a:tab pos="755650" algn="l"/>
              </a:tabLst>
            </a:pPr>
            <a:r>
              <a:rPr sz="1920" b="1" dirty="0">
                <a:latin typeface="+mj-lt"/>
                <a:cs typeface="Arial" panose="020B0604020202020204" pitchFamily="34" charset="0"/>
              </a:rPr>
              <a:t>Legislative work on behalf of individual constituents to  solve their problems with government agencies and  programs</a:t>
            </a:r>
            <a:r>
              <a:rPr lang="en-US" sz="1920" b="1" dirty="0">
                <a:latin typeface="+mj-lt"/>
                <a:cs typeface="Arial" panose="020B0604020202020204" pitchFamily="34" charset="0"/>
              </a:rPr>
              <a:t>. Often time consuming and tedious</a:t>
            </a:r>
            <a:endParaRPr sz="1920" dirty="0">
              <a:latin typeface="+mj-lt"/>
              <a:cs typeface="Arial" panose="020B0604020202020204" pitchFamily="34" charset="0"/>
            </a:endParaRPr>
          </a:p>
          <a:p>
            <a:pPr marL="355600" indent="-342900">
              <a:lnSpc>
                <a:spcPct val="100000"/>
              </a:lnSpc>
              <a:spcBef>
                <a:spcPts val="585"/>
              </a:spcBef>
              <a:buFont typeface="DejaVu Sans"/>
              <a:buChar char="•"/>
              <a:tabLst>
                <a:tab pos="354965" algn="l"/>
                <a:tab pos="355600" algn="l"/>
              </a:tabLst>
            </a:pPr>
            <a:r>
              <a:rPr sz="1920" b="1" dirty="0">
                <a:latin typeface="+mj-lt"/>
                <a:cs typeface="Arial" panose="020B0604020202020204" pitchFamily="34" charset="0"/>
              </a:rPr>
              <a:t>Money, esp. from PACs</a:t>
            </a:r>
            <a:r>
              <a:rPr lang="en-US" sz="1920" b="1" dirty="0">
                <a:latin typeface="+mj-lt"/>
                <a:cs typeface="Arial" panose="020B0604020202020204" pitchFamily="34" charset="0"/>
              </a:rPr>
              <a:t> for re-election campaigns</a:t>
            </a:r>
            <a:endParaRPr sz="1920" dirty="0">
              <a:latin typeface="+mj-lt"/>
              <a:cs typeface="Arial" panose="020B0604020202020204" pitchFamily="34" charset="0"/>
            </a:endParaRPr>
          </a:p>
          <a:p>
            <a:pPr marL="355600" indent="-342900">
              <a:lnSpc>
                <a:spcPct val="100000"/>
              </a:lnSpc>
              <a:spcBef>
                <a:spcPts val="795"/>
              </a:spcBef>
              <a:buClr>
                <a:srgbClr val="FF0000"/>
              </a:buClr>
              <a:buFont typeface="DejaVu Sans"/>
              <a:buChar char="•"/>
              <a:tabLst>
                <a:tab pos="355600" algn="l"/>
              </a:tabLst>
            </a:pPr>
            <a:r>
              <a:rPr sz="1920" b="1" dirty="0">
                <a:solidFill>
                  <a:srgbClr val="FF2600"/>
                </a:solidFill>
                <a:latin typeface="+mj-lt"/>
                <a:cs typeface="Arial" panose="020B0604020202020204" pitchFamily="34" charset="0"/>
              </a:rPr>
              <a:t>GERRYMANDERING</a:t>
            </a:r>
            <a:endParaRPr sz="1920" dirty="0">
              <a:latin typeface="+mj-lt"/>
              <a:cs typeface="Arial" panose="020B0604020202020204" pitchFamily="34" charset="0"/>
            </a:endParaRPr>
          </a:p>
          <a:p>
            <a:pPr marL="355600" indent="-342900">
              <a:lnSpc>
                <a:spcPct val="100000"/>
              </a:lnSpc>
              <a:spcBef>
                <a:spcPts val="545"/>
              </a:spcBef>
              <a:buFont typeface="DejaVu Sans"/>
              <a:buChar char="•"/>
              <a:tabLst>
                <a:tab pos="354965" algn="l"/>
                <a:tab pos="355600" algn="l"/>
              </a:tabLst>
            </a:pPr>
            <a:r>
              <a:rPr sz="1920" b="1" dirty="0">
                <a:latin typeface="+mj-lt"/>
                <a:cs typeface="Arial" panose="020B0604020202020204" pitchFamily="34" charset="0"/>
              </a:rPr>
              <a:t>Pork Barrel projects for the district</a:t>
            </a:r>
            <a:endParaRPr lang="en-US" sz="1920" b="1" dirty="0">
              <a:latin typeface="+mj-lt"/>
              <a:cs typeface="Arial" panose="020B0604020202020204" pitchFamily="34" charset="0"/>
            </a:endParaRPr>
          </a:p>
          <a:p>
            <a:pPr marL="355600" indent="-342900">
              <a:spcBef>
                <a:spcPts val="545"/>
              </a:spcBef>
              <a:buFont typeface="DejaVu Sans"/>
              <a:buChar char="•"/>
              <a:tabLst>
                <a:tab pos="354965" algn="l"/>
                <a:tab pos="355600" algn="l"/>
              </a:tabLst>
            </a:pPr>
            <a:r>
              <a:rPr lang="en-US" sz="1920" b="1" spc="-5" dirty="0">
                <a:latin typeface="+mj-lt"/>
                <a:cs typeface="Arial" panose="020B0604020202020204" pitchFamily="34" charset="0"/>
              </a:rPr>
              <a:t>“</a:t>
            </a:r>
            <a:r>
              <a:rPr lang="en-US" sz="1920" b="1" spc="-5" dirty="0">
                <a:solidFill>
                  <a:srgbClr val="FF0000"/>
                </a:solidFill>
                <a:latin typeface="+mj-lt"/>
                <a:cs typeface="Arial" panose="020B0604020202020204" pitchFamily="34" charset="0"/>
              </a:rPr>
              <a:t>War Chest</a:t>
            </a:r>
            <a:r>
              <a:rPr lang="en-US" sz="1920" b="1" spc="-5" dirty="0">
                <a:latin typeface="+mj-lt"/>
                <a:cs typeface="Arial" panose="020B0604020202020204" pitchFamily="34" charset="0"/>
              </a:rPr>
              <a:t>” built up of financial support </a:t>
            </a:r>
            <a:r>
              <a:rPr lang="en-US" sz="1920" b="1" dirty="0">
                <a:latin typeface="+mj-lt"/>
                <a:cs typeface="Arial" panose="020B0604020202020204" pitchFamily="34" charset="0"/>
              </a:rPr>
              <a:t>to </a:t>
            </a:r>
            <a:r>
              <a:rPr lang="en-US" sz="1920" b="1" spc="-5" dirty="0">
                <a:latin typeface="+mj-lt"/>
                <a:cs typeface="Arial" panose="020B0604020202020204" pitchFamily="34" charset="0"/>
              </a:rPr>
              <a:t>discourage challengers from  running</a:t>
            </a:r>
            <a:endParaRPr lang="en-US" sz="1920" dirty="0">
              <a:latin typeface="+mj-lt"/>
              <a:cs typeface="Arial" panose="020B0604020202020204" pitchFamily="34" charset="0"/>
            </a:endParaRPr>
          </a:p>
          <a:p>
            <a:pPr marL="355600" indent="-342900">
              <a:lnSpc>
                <a:spcPct val="100000"/>
              </a:lnSpc>
              <a:spcBef>
                <a:spcPts val="545"/>
              </a:spcBef>
              <a:buFont typeface="DejaVu Sans"/>
              <a:buChar char="•"/>
              <a:tabLst>
                <a:tab pos="354965" algn="l"/>
                <a:tab pos="355600" algn="l"/>
              </a:tabLst>
            </a:pPr>
            <a:endParaRPr sz="1920" dirty="0">
              <a:cs typeface="DejaVu Sans"/>
            </a:endParaRPr>
          </a:p>
          <a:p>
            <a:pPr marR="546735" algn="r">
              <a:lnSpc>
                <a:spcPct val="100000"/>
              </a:lnSpc>
              <a:spcBef>
                <a:spcPts val="40"/>
              </a:spcBef>
            </a:pPr>
            <a:endParaRPr sz="1920" dirty="0">
              <a:latin typeface="DejaVu Sans"/>
              <a:cs typeface="DejaVu Sans"/>
            </a:endParaRPr>
          </a:p>
        </p:txBody>
      </p:sp>
      <p:sp>
        <p:nvSpPr>
          <p:cNvPr id="5" name="object 5"/>
          <p:cNvSpPr/>
          <p:nvPr/>
        </p:nvSpPr>
        <p:spPr>
          <a:xfrm>
            <a:off x="23751" y="2133600"/>
            <a:ext cx="3557650" cy="4697681"/>
          </a:xfrm>
          <a:prstGeom prst="rect">
            <a:avLst/>
          </a:prstGeom>
          <a:blipFill>
            <a:blip r:embed="rId2"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F02D70ED-D37A-4071-8858-752BF6D3D6B0}"/>
              </a:ext>
            </a:extLst>
          </p:cNvPr>
          <p:cNvSpPr txBox="1"/>
          <p:nvPr/>
        </p:nvSpPr>
        <p:spPr>
          <a:xfrm>
            <a:off x="-10602" y="411492"/>
            <a:ext cx="2948049" cy="1631216"/>
          </a:xfrm>
          <a:prstGeom prst="rect">
            <a:avLst/>
          </a:prstGeom>
          <a:noFill/>
        </p:spPr>
        <p:txBody>
          <a:bodyPr wrap="square" rtlCol="0">
            <a:spAutoFit/>
          </a:bodyPr>
          <a:lstStyle/>
          <a:p>
            <a:r>
              <a:rPr lang="en-US" sz="2000" b="1" dirty="0">
                <a:solidFill>
                  <a:srgbClr val="FF0000"/>
                </a:solidFill>
              </a:rPr>
              <a:t>Incumbents are those already in office</a:t>
            </a:r>
          </a:p>
          <a:p>
            <a:r>
              <a:rPr lang="en-US" sz="2000" b="1" dirty="0">
                <a:solidFill>
                  <a:srgbClr val="FF0000"/>
                </a:solidFill>
              </a:rPr>
              <a:t>Typically, 90% of Congress are incumbents; rarely lose an election. Why?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6781800" cy="320601"/>
          </a:xfrm>
          <a:prstGeom prst="rect">
            <a:avLst/>
          </a:prstGeom>
        </p:spPr>
        <p:txBody>
          <a:bodyPr vert="horz" wrap="square" lIns="0" tIns="12700" rIns="0" bIns="0" rtlCol="0">
            <a:spAutoFit/>
          </a:bodyPr>
          <a:lstStyle/>
          <a:p>
            <a:pPr marL="12700">
              <a:lnSpc>
                <a:spcPct val="100000"/>
              </a:lnSpc>
              <a:spcBef>
                <a:spcPts val="100"/>
              </a:spcBef>
            </a:pPr>
            <a:r>
              <a:rPr sz="2000" dirty="0"/>
              <a:t>CONGRESS: THE INCUMBENCY ADVANTAGE</a:t>
            </a:r>
          </a:p>
        </p:txBody>
      </p:sp>
      <p:sp>
        <p:nvSpPr>
          <p:cNvPr id="4" name="object 4"/>
          <p:cNvSpPr txBox="1"/>
          <p:nvPr/>
        </p:nvSpPr>
        <p:spPr>
          <a:xfrm>
            <a:off x="4644242" y="457200"/>
            <a:ext cx="8178140" cy="2660344"/>
          </a:xfrm>
          <a:prstGeom prst="rect">
            <a:avLst/>
          </a:prstGeom>
        </p:spPr>
        <p:txBody>
          <a:bodyPr vert="horz" wrap="square" lIns="0" tIns="74295" rIns="0" bIns="0" rtlCol="0">
            <a:spAutoFit/>
          </a:bodyPr>
          <a:lstStyle/>
          <a:p>
            <a:pPr marL="355600" indent="-342900">
              <a:lnSpc>
                <a:spcPct val="100000"/>
              </a:lnSpc>
              <a:spcBef>
                <a:spcPts val="459"/>
              </a:spcBef>
              <a:buFont typeface="DejaVu Sans"/>
              <a:buChar char="•"/>
              <a:tabLst>
                <a:tab pos="354965" algn="l"/>
                <a:tab pos="355600" algn="l"/>
              </a:tabLst>
            </a:pPr>
            <a:r>
              <a:rPr sz="2100" b="1" dirty="0">
                <a:cs typeface="DejaVu Sans"/>
              </a:rPr>
              <a:t>Casework (constituency service)</a:t>
            </a:r>
            <a:endParaRPr sz="2100" dirty="0">
              <a:cs typeface="DejaVu Sans"/>
            </a:endParaRPr>
          </a:p>
          <a:p>
            <a:pPr marL="749300" marR="437515" lvl="1" indent="-279400">
              <a:lnSpc>
                <a:spcPct val="99800"/>
              </a:lnSpc>
              <a:spcBef>
                <a:spcPts val="565"/>
              </a:spcBef>
              <a:buFont typeface="DejaVu Sans"/>
              <a:buChar char="–"/>
              <a:tabLst>
                <a:tab pos="755650" algn="l"/>
              </a:tabLst>
            </a:pPr>
            <a:r>
              <a:rPr sz="2100" b="1" dirty="0">
                <a:cs typeface="DejaVu Sans"/>
              </a:rPr>
              <a:t>Legislative work on behalf of individual constituents to  solve their problems with government agencies and  programs</a:t>
            </a:r>
            <a:endParaRPr sz="2100" dirty="0">
              <a:cs typeface="DejaVu Sans"/>
            </a:endParaRPr>
          </a:p>
          <a:p>
            <a:pPr marR="546735" algn="r">
              <a:lnSpc>
                <a:spcPct val="100000"/>
              </a:lnSpc>
              <a:spcBef>
                <a:spcPts val="40"/>
              </a:spcBef>
            </a:pPr>
            <a:endParaRPr lang="en-US" sz="2000" dirty="0">
              <a:latin typeface="DejaVu Sans"/>
              <a:cs typeface="DejaVu Sans"/>
            </a:endParaRPr>
          </a:p>
          <a:p>
            <a:pPr marR="546735">
              <a:lnSpc>
                <a:spcPct val="100000"/>
              </a:lnSpc>
              <a:spcBef>
                <a:spcPts val="40"/>
              </a:spcBef>
            </a:pPr>
            <a:r>
              <a:rPr lang="en-US" sz="2000" b="1" dirty="0">
                <a:solidFill>
                  <a:srgbClr val="FF0000"/>
                </a:solidFill>
                <a:latin typeface="DejaVu Sans"/>
                <a:cs typeface="DejaVu Sans"/>
              </a:rPr>
              <a:t>*Explain how case work may impact a members’ attention to legislation?</a:t>
            </a:r>
          </a:p>
          <a:p>
            <a:pPr marR="546735">
              <a:lnSpc>
                <a:spcPct val="100000"/>
              </a:lnSpc>
              <a:spcBef>
                <a:spcPts val="40"/>
              </a:spcBef>
            </a:pPr>
            <a:r>
              <a:rPr lang="en-US" sz="2000" b="1" dirty="0">
                <a:solidFill>
                  <a:srgbClr val="FF0000"/>
                </a:solidFill>
                <a:latin typeface="DejaVu Sans"/>
                <a:cs typeface="DejaVu Sans"/>
              </a:rPr>
              <a:t>AP Gov Past FRQs 2012 #1c</a:t>
            </a:r>
          </a:p>
          <a:p>
            <a:pPr marR="546735" algn="r">
              <a:lnSpc>
                <a:spcPct val="100000"/>
              </a:lnSpc>
              <a:spcBef>
                <a:spcPts val="40"/>
              </a:spcBef>
            </a:pPr>
            <a:endParaRPr lang="en-US" sz="2000" dirty="0">
              <a:latin typeface="DejaVu Sans"/>
              <a:cs typeface="DejaVu Sans"/>
            </a:endParaRPr>
          </a:p>
        </p:txBody>
      </p:sp>
      <p:sp>
        <p:nvSpPr>
          <p:cNvPr id="5" name="object 5"/>
          <p:cNvSpPr/>
          <p:nvPr/>
        </p:nvSpPr>
        <p:spPr>
          <a:xfrm>
            <a:off x="23751" y="1573482"/>
            <a:ext cx="3657600" cy="5257799"/>
          </a:xfrm>
          <a:prstGeom prst="rect">
            <a:avLst/>
          </a:prstGeom>
          <a:blipFill>
            <a:blip r:embed="rId2" cstate="print"/>
            <a:stretch>
              <a:fillRect/>
            </a:stretch>
          </a:blipFill>
        </p:spPr>
        <p:txBody>
          <a:bodyPr wrap="square" lIns="0" tIns="0" rIns="0" bIns="0" rtlCol="0"/>
          <a:lstStyle/>
          <a:p>
            <a:endParaRPr/>
          </a:p>
        </p:txBody>
      </p:sp>
      <p:sp>
        <p:nvSpPr>
          <p:cNvPr id="2" name="TextBox 1">
            <a:extLst>
              <a:ext uri="{FF2B5EF4-FFF2-40B4-BE49-F238E27FC236}">
                <a16:creationId xmlns:a16="http://schemas.microsoft.com/office/drawing/2014/main" id="{F02D70ED-D37A-4071-8858-752BF6D3D6B0}"/>
              </a:ext>
            </a:extLst>
          </p:cNvPr>
          <p:cNvSpPr txBox="1"/>
          <p:nvPr/>
        </p:nvSpPr>
        <p:spPr>
          <a:xfrm>
            <a:off x="23751" y="246022"/>
            <a:ext cx="4620491" cy="1015663"/>
          </a:xfrm>
          <a:prstGeom prst="rect">
            <a:avLst/>
          </a:prstGeom>
          <a:noFill/>
        </p:spPr>
        <p:txBody>
          <a:bodyPr wrap="square" rtlCol="0">
            <a:spAutoFit/>
          </a:bodyPr>
          <a:lstStyle/>
          <a:p>
            <a:r>
              <a:rPr lang="en-US" sz="2000" b="1" dirty="0">
                <a:solidFill>
                  <a:srgbClr val="FF0000"/>
                </a:solidFill>
              </a:rPr>
              <a:t>Incumbents are those already in office</a:t>
            </a:r>
          </a:p>
          <a:p>
            <a:r>
              <a:rPr lang="en-US" sz="2000" b="1" dirty="0">
                <a:solidFill>
                  <a:srgbClr val="FF0000"/>
                </a:solidFill>
              </a:rPr>
              <a:t>Typically, 90% of Congress are incumbents; rarely lose an election. Why?</a:t>
            </a:r>
          </a:p>
        </p:txBody>
      </p:sp>
      <p:sp>
        <p:nvSpPr>
          <p:cNvPr id="6" name="object 4">
            <a:extLst>
              <a:ext uri="{FF2B5EF4-FFF2-40B4-BE49-F238E27FC236}">
                <a16:creationId xmlns:a16="http://schemas.microsoft.com/office/drawing/2014/main" id="{5DDEE3BA-AECF-4583-93FA-0346B97A38A9}"/>
              </a:ext>
            </a:extLst>
          </p:cNvPr>
          <p:cNvSpPr txBox="1"/>
          <p:nvPr/>
        </p:nvSpPr>
        <p:spPr>
          <a:xfrm>
            <a:off x="3757551" y="2946788"/>
            <a:ext cx="8434449" cy="1306127"/>
          </a:xfrm>
          <a:prstGeom prst="rect">
            <a:avLst/>
          </a:prstGeom>
        </p:spPr>
        <p:txBody>
          <a:bodyPr vert="horz" wrap="square" lIns="0" tIns="74295" rIns="0" bIns="0" rtlCol="0">
            <a:spAutoFit/>
          </a:bodyPr>
          <a:lstStyle/>
          <a:p>
            <a:pPr marR="546735">
              <a:lnSpc>
                <a:spcPct val="100000"/>
              </a:lnSpc>
              <a:spcBef>
                <a:spcPts val="40"/>
              </a:spcBef>
            </a:pPr>
            <a:r>
              <a:rPr lang="en-US" sz="2000" dirty="0">
                <a:latin typeface="DejaVu Sans"/>
                <a:cs typeface="DejaVu Sans"/>
              </a:rPr>
              <a:t>Case work is often tedious and time consuming.  Casework diverts resources and staff, thus reducing member’s ability to focus on legislation.  </a:t>
            </a:r>
            <a:r>
              <a:rPr lang="en-US" sz="2000" b="1" dirty="0">
                <a:solidFill>
                  <a:srgbClr val="FF0000"/>
                </a:solidFill>
                <a:latin typeface="DejaVu Sans"/>
                <a:cs typeface="DejaVu Sans"/>
              </a:rPr>
              <a:t>As a result, case work takes away from the important work of legislation.</a:t>
            </a:r>
          </a:p>
        </p:txBody>
      </p:sp>
    </p:spTree>
    <p:extLst>
      <p:ext uri="{BB962C8B-B14F-4D97-AF65-F5344CB8AC3E}">
        <p14:creationId xmlns:p14="http://schemas.microsoft.com/office/powerpoint/2010/main" val="5938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7155" y="26595"/>
            <a:ext cx="11997690" cy="452120"/>
          </a:xfrm>
          <a:prstGeom prst="rect">
            <a:avLst/>
          </a:prstGeom>
        </p:spPr>
        <p:txBody>
          <a:bodyPr vert="horz" wrap="square" lIns="0" tIns="12700" rIns="0" bIns="0" rtlCol="0">
            <a:spAutoFit/>
          </a:bodyPr>
          <a:lstStyle/>
          <a:p>
            <a:pPr marL="12700">
              <a:lnSpc>
                <a:spcPct val="100000"/>
              </a:lnSpc>
              <a:spcBef>
                <a:spcPts val="100"/>
              </a:spcBef>
            </a:pPr>
            <a:r>
              <a:rPr sz="2800" spc="-5" dirty="0"/>
              <a:t>FACTORS AFFECTING OUTCOMES OF CONGRESSIONAL</a:t>
            </a:r>
            <a:r>
              <a:rPr sz="2800" spc="40" dirty="0"/>
              <a:t> </a:t>
            </a:r>
            <a:r>
              <a:rPr sz="2800" spc="-5" dirty="0"/>
              <a:t>ELECTIONS</a:t>
            </a:r>
            <a:endParaRPr sz="2800" dirty="0"/>
          </a:p>
        </p:txBody>
      </p:sp>
      <p:sp>
        <p:nvSpPr>
          <p:cNvPr id="5" name="object 5"/>
          <p:cNvSpPr/>
          <p:nvPr/>
        </p:nvSpPr>
        <p:spPr>
          <a:xfrm>
            <a:off x="7848599" y="685800"/>
            <a:ext cx="4246245" cy="263047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8110" y="557838"/>
            <a:ext cx="7425690" cy="5987986"/>
          </a:xfrm>
          <a:prstGeom prst="rect">
            <a:avLst/>
          </a:prstGeom>
        </p:spPr>
        <p:txBody>
          <a:bodyPr vert="horz" wrap="square" lIns="0" tIns="15875" rIns="0" bIns="0" rtlCol="0">
            <a:spAutoFit/>
          </a:bodyPr>
          <a:lstStyle/>
          <a:p>
            <a:pPr marL="354965" marR="5080" indent="-342900" algn="just">
              <a:lnSpc>
                <a:spcPct val="99000"/>
              </a:lnSpc>
              <a:spcBef>
                <a:spcPts val="125"/>
              </a:spcBef>
              <a:buFont typeface="Arial"/>
              <a:buChar char="•"/>
              <a:tabLst>
                <a:tab pos="355600" algn="l"/>
              </a:tabLst>
            </a:pPr>
            <a:r>
              <a:rPr sz="2800" b="1" spc="-5" dirty="0">
                <a:latin typeface="Arial"/>
                <a:cs typeface="Arial"/>
              </a:rPr>
              <a:t>Coattail </a:t>
            </a:r>
            <a:r>
              <a:rPr sz="2800" b="1" dirty="0">
                <a:latin typeface="Arial"/>
                <a:cs typeface="Arial"/>
              </a:rPr>
              <a:t>effect – </a:t>
            </a:r>
            <a:r>
              <a:rPr sz="2800" b="1" spc="-5" dirty="0">
                <a:latin typeface="Arial"/>
                <a:cs typeface="Arial"/>
              </a:rPr>
              <a:t>The extent of presidential  popularity </a:t>
            </a:r>
            <a:r>
              <a:rPr sz="2800" b="1" dirty="0">
                <a:latin typeface="Arial"/>
                <a:cs typeface="Arial"/>
              </a:rPr>
              <a:t>affects </a:t>
            </a:r>
            <a:r>
              <a:rPr sz="2800" b="1" spc="-5" dirty="0">
                <a:latin typeface="Arial"/>
                <a:cs typeface="Arial"/>
              </a:rPr>
              <a:t>both House and Senate  elections</a:t>
            </a:r>
            <a:endParaRPr sz="2800" dirty="0">
              <a:latin typeface="Arial"/>
              <a:cs typeface="Arial"/>
            </a:endParaRPr>
          </a:p>
          <a:p>
            <a:pPr marL="748665" marR="39370" lvl="1" indent="-279400">
              <a:lnSpc>
                <a:spcPct val="100800"/>
              </a:lnSpc>
              <a:spcBef>
                <a:spcPts val="484"/>
              </a:spcBef>
              <a:buFont typeface="Arial"/>
              <a:buChar char="–"/>
              <a:tabLst>
                <a:tab pos="755015" algn="l"/>
                <a:tab pos="755650" algn="l"/>
              </a:tabLst>
            </a:pPr>
            <a:r>
              <a:rPr sz="2400" b="1" spc="-5" dirty="0">
                <a:latin typeface="Arial"/>
                <a:cs typeface="Arial"/>
              </a:rPr>
              <a:t>President’s party generally gains </a:t>
            </a:r>
            <a:r>
              <a:rPr sz="2400" b="1" dirty="0">
                <a:latin typeface="Arial"/>
                <a:cs typeface="Arial"/>
              </a:rPr>
              <a:t>seats </a:t>
            </a:r>
            <a:r>
              <a:rPr sz="2400" b="1" spc="-5" dirty="0">
                <a:latin typeface="Arial"/>
                <a:cs typeface="Arial"/>
              </a:rPr>
              <a:t>in the  House and Senate in presidential election</a:t>
            </a:r>
            <a:r>
              <a:rPr sz="2400" b="1" spc="15" dirty="0">
                <a:latin typeface="Arial"/>
                <a:cs typeface="Arial"/>
              </a:rPr>
              <a:t> </a:t>
            </a:r>
            <a:r>
              <a:rPr sz="2400" b="1" dirty="0">
                <a:latin typeface="Arial"/>
                <a:cs typeface="Arial"/>
              </a:rPr>
              <a:t>year</a:t>
            </a:r>
            <a:endParaRPr sz="2400" dirty="0">
              <a:latin typeface="Arial"/>
              <a:cs typeface="Arial"/>
            </a:endParaRPr>
          </a:p>
          <a:p>
            <a:pPr marL="748665" marR="215900" lvl="1" indent="-279400">
              <a:lnSpc>
                <a:spcPct val="100800"/>
              </a:lnSpc>
              <a:spcBef>
                <a:spcPts val="459"/>
              </a:spcBef>
              <a:buFont typeface="Arial"/>
              <a:buChar char="–"/>
              <a:tabLst>
                <a:tab pos="755015" algn="l"/>
                <a:tab pos="755650" algn="l"/>
              </a:tabLst>
            </a:pPr>
            <a:r>
              <a:rPr sz="2400" b="1" spc="-5" dirty="0">
                <a:latin typeface="Arial"/>
                <a:cs typeface="Arial"/>
              </a:rPr>
              <a:t>President’s party generally loses </a:t>
            </a:r>
            <a:r>
              <a:rPr sz="2400" b="1" dirty="0">
                <a:latin typeface="Arial"/>
                <a:cs typeface="Arial"/>
              </a:rPr>
              <a:t>seats </a:t>
            </a:r>
            <a:r>
              <a:rPr sz="2400" b="1" spc="-5" dirty="0">
                <a:latin typeface="Arial"/>
                <a:cs typeface="Arial"/>
              </a:rPr>
              <a:t>in the  House and Senate in </a:t>
            </a:r>
            <a:r>
              <a:rPr sz="2400" b="1" spc="-5" dirty="0">
                <a:solidFill>
                  <a:srgbClr val="FF0000"/>
                </a:solidFill>
                <a:latin typeface="Arial"/>
                <a:cs typeface="Arial"/>
              </a:rPr>
              <a:t>midterm</a:t>
            </a:r>
            <a:r>
              <a:rPr sz="2400" b="1" spc="-5" dirty="0">
                <a:latin typeface="Arial"/>
                <a:cs typeface="Arial"/>
              </a:rPr>
              <a:t> election</a:t>
            </a:r>
            <a:r>
              <a:rPr sz="2400" b="1" spc="10" dirty="0">
                <a:latin typeface="Arial"/>
                <a:cs typeface="Arial"/>
              </a:rPr>
              <a:t> </a:t>
            </a:r>
            <a:r>
              <a:rPr sz="2400" b="1" dirty="0">
                <a:latin typeface="Arial"/>
                <a:cs typeface="Arial"/>
              </a:rPr>
              <a:t>year</a:t>
            </a:r>
            <a:r>
              <a:rPr lang="en-US" sz="2400" b="1" dirty="0">
                <a:latin typeface="Arial"/>
                <a:cs typeface="Arial"/>
              </a:rPr>
              <a:t>. </a:t>
            </a:r>
            <a:endParaRPr dirty="0">
              <a:latin typeface="Times New Roman"/>
              <a:cs typeface="Times New Roman"/>
            </a:endParaRPr>
          </a:p>
          <a:p>
            <a:pPr marL="355600" indent="-342900">
              <a:lnSpc>
                <a:spcPct val="100000"/>
              </a:lnSpc>
              <a:buFont typeface="Arial"/>
              <a:buChar char="•"/>
              <a:tabLst>
                <a:tab pos="354965" algn="l"/>
                <a:tab pos="355600" algn="l"/>
              </a:tabLst>
            </a:pPr>
            <a:r>
              <a:rPr sz="2400" b="1" spc="-5" dirty="0">
                <a:latin typeface="Arial"/>
                <a:cs typeface="Arial"/>
              </a:rPr>
              <a:t>Media, especially in Senate</a:t>
            </a:r>
            <a:r>
              <a:rPr sz="2400" b="1" spc="5" dirty="0">
                <a:latin typeface="Arial"/>
                <a:cs typeface="Arial"/>
              </a:rPr>
              <a:t> </a:t>
            </a:r>
            <a:r>
              <a:rPr sz="2400" b="1" spc="-5" dirty="0">
                <a:latin typeface="Arial"/>
                <a:cs typeface="Arial"/>
              </a:rPr>
              <a:t>elections</a:t>
            </a:r>
            <a:endParaRPr sz="2400" dirty="0">
              <a:latin typeface="Arial"/>
              <a:cs typeface="Arial"/>
            </a:endParaRPr>
          </a:p>
          <a:p>
            <a:pPr marL="354965" marR="109855" indent="-342900" algn="just">
              <a:lnSpc>
                <a:spcPct val="100800"/>
              </a:lnSpc>
              <a:spcBef>
                <a:spcPts val="1880"/>
              </a:spcBef>
              <a:buFont typeface="Arial"/>
              <a:buChar char="•"/>
              <a:tabLst>
                <a:tab pos="355600" algn="l"/>
              </a:tabLst>
            </a:pPr>
            <a:r>
              <a:rPr sz="2400" b="1" dirty="0">
                <a:latin typeface="Arial"/>
                <a:cs typeface="Arial"/>
              </a:rPr>
              <a:t>Party </a:t>
            </a:r>
            <a:r>
              <a:rPr sz="2400" b="1" spc="-5" dirty="0">
                <a:latin typeface="Arial"/>
                <a:cs typeface="Arial"/>
              </a:rPr>
              <a:t>affiliation </a:t>
            </a:r>
            <a:r>
              <a:rPr sz="2400" b="1" dirty="0">
                <a:latin typeface="Arial"/>
                <a:cs typeface="Arial"/>
              </a:rPr>
              <a:t>– </a:t>
            </a:r>
            <a:r>
              <a:rPr sz="2400" b="1" spc="-5" dirty="0">
                <a:latin typeface="Arial"/>
                <a:cs typeface="Arial"/>
              </a:rPr>
              <a:t>still </a:t>
            </a:r>
            <a:r>
              <a:rPr sz="2400" b="1" dirty="0">
                <a:latin typeface="Arial"/>
                <a:cs typeface="Arial"/>
              </a:rPr>
              <a:t>a </a:t>
            </a:r>
            <a:r>
              <a:rPr sz="2400" b="1" spc="-5" dirty="0">
                <a:latin typeface="Arial"/>
                <a:cs typeface="Arial"/>
              </a:rPr>
              <a:t>strong predictor of voting  </a:t>
            </a:r>
            <a:r>
              <a:rPr sz="2400" b="1" dirty="0">
                <a:latin typeface="Arial"/>
                <a:cs typeface="Arial"/>
              </a:rPr>
              <a:t>behavior</a:t>
            </a:r>
            <a:endParaRPr sz="2400" dirty="0">
              <a:latin typeface="Arial"/>
              <a:cs typeface="Arial"/>
            </a:endParaRPr>
          </a:p>
          <a:p>
            <a:pPr marL="354965" marR="263525" indent="-342900">
              <a:lnSpc>
                <a:spcPct val="100800"/>
              </a:lnSpc>
              <a:spcBef>
                <a:spcPts val="1860"/>
              </a:spcBef>
              <a:buFont typeface="Arial"/>
              <a:buChar char="•"/>
              <a:tabLst>
                <a:tab pos="354965" algn="l"/>
                <a:tab pos="355600" algn="l"/>
              </a:tabLst>
            </a:pPr>
            <a:r>
              <a:rPr sz="2400" b="1" spc="-5" dirty="0">
                <a:latin typeface="Arial"/>
                <a:cs typeface="Arial"/>
              </a:rPr>
              <a:t>Issues </a:t>
            </a:r>
            <a:r>
              <a:rPr sz="2400" b="1" dirty="0">
                <a:latin typeface="Arial"/>
                <a:cs typeface="Arial"/>
              </a:rPr>
              <a:t>– </a:t>
            </a:r>
            <a:r>
              <a:rPr sz="2400" b="1" spc="-5" dirty="0">
                <a:latin typeface="Arial"/>
                <a:cs typeface="Arial"/>
              </a:rPr>
              <a:t>House </a:t>
            </a:r>
            <a:r>
              <a:rPr sz="2400" b="1" dirty="0">
                <a:latin typeface="Arial"/>
                <a:cs typeface="Arial"/>
              </a:rPr>
              <a:t>seats </a:t>
            </a:r>
            <a:r>
              <a:rPr sz="2400" b="1" spc="-5" dirty="0">
                <a:latin typeface="Arial"/>
                <a:cs typeface="Arial"/>
              </a:rPr>
              <a:t>lost relates </a:t>
            </a:r>
            <a:r>
              <a:rPr sz="2400" b="1" dirty="0">
                <a:latin typeface="Arial"/>
                <a:cs typeface="Arial"/>
              </a:rPr>
              <a:t>to </a:t>
            </a:r>
            <a:r>
              <a:rPr sz="2400" b="1" spc="-5" dirty="0">
                <a:latin typeface="Arial"/>
                <a:cs typeface="Arial"/>
              </a:rPr>
              <a:t>presidential  popularity/economic conditions</a:t>
            </a:r>
            <a:endParaRPr sz="2400" dirty="0">
              <a:latin typeface="Arial"/>
              <a:cs typeface="Arial"/>
            </a:endParaRPr>
          </a:p>
        </p:txBody>
      </p:sp>
      <p:pic>
        <p:nvPicPr>
          <p:cNvPr id="9" name="Picture 8">
            <a:extLst>
              <a:ext uri="{FF2B5EF4-FFF2-40B4-BE49-F238E27FC236}">
                <a16:creationId xmlns:a16="http://schemas.microsoft.com/office/drawing/2014/main" id="{FADE557B-BBCA-922D-A0DD-3C055E387C20}"/>
              </a:ext>
            </a:extLst>
          </p:cNvPr>
          <p:cNvPicPr>
            <a:picLocks noChangeAspect="1"/>
          </p:cNvPicPr>
          <p:nvPr/>
        </p:nvPicPr>
        <p:blipFill>
          <a:blip r:embed="rId3"/>
          <a:stretch>
            <a:fillRect/>
          </a:stretch>
        </p:blipFill>
        <p:spPr>
          <a:xfrm>
            <a:off x="8915400" y="3688324"/>
            <a:ext cx="2819400" cy="28575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3993" y="0"/>
            <a:ext cx="10515600" cy="473075"/>
          </a:xfrm>
          <a:prstGeom prst="rect">
            <a:avLst/>
          </a:prstGeom>
        </p:spPr>
        <p:txBody>
          <a:bodyPr vert="horz" lIns="91440" tIns="45720" rIns="91440" bIns="45720" rtlCol="0">
            <a:normAutofit fontScale="90000"/>
          </a:bodyPr>
          <a:lstStyle/>
          <a:p>
            <a:pPr marL="12700" algn="ctr" rtl="0">
              <a:spcBef>
                <a:spcPct val="0"/>
              </a:spcBef>
            </a:pPr>
            <a:r>
              <a:rPr lang="en-US" sz="2800" kern="1200" dirty="0">
                <a:latin typeface="+mj-lt"/>
                <a:ea typeface="+mj-ea"/>
                <a:cs typeface="+mj-cs"/>
              </a:rPr>
              <a:t>INCUMBENCY ADVANTAGE: Consequences</a:t>
            </a:r>
          </a:p>
        </p:txBody>
      </p:sp>
      <p:sp>
        <p:nvSpPr>
          <p:cNvPr id="5" name="object 5"/>
          <p:cNvSpPr txBox="1"/>
          <p:nvPr/>
        </p:nvSpPr>
        <p:spPr>
          <a:xfrm>
            <a:off x="11406097" y="6434773"/>
            <a:ext cx="102870" cy="197490"/>
          </a:xfrm>
          <a:prstGeom prst="rect">
            <a:avLst/>
          </a:prstGeom>
        </p:spPr>
        <p:txBody>
          <a:bodyPr vert="horz" wrap="square" lIns="0" tIns="12700" rIns="0" bIns="0" rtlCol="0">
            <a:spAutoFit/>
          </a:bodyPr>
          <a:lstStyle/>
          <a:p>
            <a:pPr marL="12700">
              <a:spcBef>
                <a:spcPts val="100"/>
              </a:spcBef>
            </a:pPr>
            <a:r>
              <a:rPr sz="1200" dirty="0">
                <a:solidFill>
                  <a:srgbClr val="898989"/>
                </a:solidFill>
                <a:latin typeface="DejaVu Sans"/>
                <a:cs typeface="DejaVu Sans"/>
              </a:rPr>
              <a:t>9</a:t>
            </a:r>
            <a:endParaRPr lang="en-US" sz="1200">
              <a:latin typeface="DejaVu Sans"/>
              <a:cs typeface="DejaVu Sans"/>
            </a:endParaRPr>
          </a:p>
        </p:txBody>
      </p:sp>
      <p:graphicFrame>
        <p:nvGraphicFramePr>
          <p:cNvPr id="8" name="TextBox 5">
            <a:extLst>
              <a:ext uri="{FF2B5EF4-FFF2-40B4-BE49-F238E27FC236}">
                <a16:creationId xmlns:a16="http://schemas.microsoft.com/office/drawing/2014/main" id="{D80AE4F6-F1B2-4CDB-8EE9-8A6FF511E76D}"/>
              </a:ext>
            </a:extLst>
          </p:cNvPr>
          <p:cNvGraphicFramePr/>
          <p:nvPr/>
        </p:nvGraphicFramePr>
        <p:xfrm>
          <a:off x="152400" y="492185"/>
          <a:ext cx="11887199"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059480E-1668-4FC8-9964-C270EE7413DC}"/>
              </a:ext>
            </a:extLst>
          </p:cNvPr>
          <p:cNvSpPr txBox="1"/>
          <p:nvPr/>
        </p:nvSpPr>
        <p:spPr>
          <a:xfrm>
            <a:off x="100094" y="4594526"/>
            <a:ext cx="11939505" cy="2015936"/>
          </a:xfrm>
          <a:prstGeom prst="rect">
            <a:avLst/>
          </a:prstGeom>
          <a:noFill/>
        </p:spPr>
        <p:txBody>
          <a:bodyPr wrap="square" rtlCol="0">
            <a:spAutoFit/>
          </a:bodyPr>
          <a:lstStyle/>
          <a:p>
            <a:r>
              <a:rPr lang="en-US" sz="2500" dirty="0"/>
              <a:t>Incumbency advantage is obviously good for the incumbents in office, but it may not  always be good for the nation's political process. Incumbents in office may be more likely to abuse their power and start to get a false sense that they do not have to work as hard to get reelected. It is also harder for new candidates with new political ideas to get into the system so often older traditional ideas are just recirculated.</a:t>
            </a:r>
          </a:p>
        </p:txBody>
      </p:sp>
    </p:spTree>
    <p:extLst>
      <p:ext uri="{BB962C8B-B14F-4D97-AF65-F5344CB8AC3E}">
        <p14:creationId xmlns:p14="http://schemas.microsoft.com/office/powerpoint/2010/main" val="361438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08C9AA-90D2-4BF8-B86F-ADB7E185F798}"/>
              </a:ext>
            </a:extLst>
          </p:cNvPr>
          <p:cNvSpPr txBox="1"/>
          <p:nvPr/>
        </p:nvSpPr>
        <p:spPr>
          <a:xfrm>
            <a:off x="0" y="-18772"/>
            <a:ext cx="12192000" cy="707886"/>
          </a:xfrm>
          <a:prstGeom prst="rect">
            <a:avLst/>
          </a:prstGeom>
          <a:gradFill>
            <a:gsLst>
              <a:gs pos="0">
                <a:schemeClr val="tx2">
                  <a:lumMod val="50000"/>
                </a:schemeClr>
              </a:gs>
              <a:gs pos="35000">
                <a:schemeClr val="tx2">
                  <a:lumMod val="75000"/>
                </a:schemeClr>
              </a:gs>
              <a:gs pos="100000">
                <a:schemeClr val="tx2">
                  <a:lumMod val="60000"/>
                  <a:lumOff val="40000"/>
                </a:schemeClr>
              </a:gs>
            </a:gsLst>
          </a:gradFill>
          <a:ln>
            <a:solidFill>
              <a:schemeClr val="tx2">
                <a:lumMod val="75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1219110">
              <a:defRPr/>
            </a:pPr>
            <a:r>
              <a:rPr lang="en-US" sz="4000" b="1" dirty="0">
                <a:solidFill>
                  <a:prstClr val="white"/>
                </a:solidFill>
                <a:latin typeface="Calibri"/>
              </a:rPr>
              <a:t>TOPIC 5.9 Congressional Elections</a:t>
            </a:r>
            <a:endParaRPr lang="en-US" sz="3733" b="1" dirty="0">
              <a:solidFill>
                <a:prstClr val="white"/>
              </a:solidFill>
              <a:latin typeface="Calibri"/>
            </a:endParaRPr>
          </a:p>
        </p:txBody>
      </p:sp>
      <p:cxnSp>
        <p:nvCxnSpPr>
          <p:cNvPr id="12" name="Straight Connector 11">
            <a:extLst>
              <a:ext uri="{FF2B5EF4-FFF2-40B4-BE49-F238E27FC236}">
                <a16:creationId xmlns:a16="http://schemas.microsoft.com/office/drawing/2014/main" id="{769E89F6-504E-424B-84CA-4337C9B2CECA}"/>
              </a:ext>
            </a:extLst>
          </p:cNvPr>
          <p:cNvCxnSpPr>
            <a:cxnSpLocks/>
          </p:cNvCxnSpPr>
          <p:nvPr/>
        </p:nvCxnSpPr>
        <p:spPr>
          <a:xfrm>
            <a:off x="3124200" y="1543722"/>
            <a:ext cx="0" cy="5170749"/>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74A81181-6029-4E37-8BE3-954E0A2CA114}"/>
              </a:ext>
            </a:extLst>
          </p:cNvPr>
          <p:cNvSpPr txBox="1"/>
          <p:nvPr/>
        </p:nvSpPr>
        <p:spPr>
          <a:xfrm>
            <a:off x="3352801" y="1797784"/>
            <a:ext cx="8762999" cy="2123658"/>
          </a:xfrm>
          <a:prstGeom prst="rect">
            <a:avLst/>
          </a:prstGeom>
          <a:noFill/>
        </p:spPr>
        <p:txBody>
          <a:bodyPr wrap="square">
            <a:spAutoFit/>
          </a:bodyPr>
          <a:lstStyle/>
          <a:p>
            <a:pPr defTabSz="1219110">
              <a:defRPr/>
            </a:pPr>
            <a:r>
              <a:rPr lang="en-US" sz="2200" b="1" dirty="0"/>
              <a:t>The process and outcomes in U.S. congressional elections are impacted by: </a:t>
            </a:r>
          </a:p>
          <a:p>
            <a:pPr marL="342900" indent="-342900" defTabSz="1219110">
              <a:buFont typeface="Arial" panose="020B0604020202020204" pitchFamily="34" charset="0"/>
              <a:buChar char="•"/>
              <a:defRPr/>
            </a:pPr>
            <a:r>
              <a:rPr lang="en-US" sz="2200" b="1" dirty="0"/>
              <a:t> Incumbency advantage phenomenon </a:t>
            </a:r>
          </a:p>
          <a:p>
            <a:pPr marL="342900" indent="-342900" defTabSz="1219110">
              <a:buFont typeface="Arial" panose="020B0604020202020204" pitchFamily="34" charset="0"/>
              <a:buChar char="•"/>
              <a:defRPr/>
            </a:pPr>
            <a:r>
              <a:rPr lang="en-US" sz="2200" b="1" dirty="0"/>
              <a:t> Open and closed primaries </a:t>
            </a:r>
          </a:p>
          <a:p>
            <a:pPr marL="342900" indent="-342900" defTabSz="1219110">
              <a:buFont typeface="Arial" panose="020B0604020202020204" pitchFamily="34" charset="0"/>
              <a:buChar char="•"/>
              <a:defRPr/>
            </a:pPr>
            <a:r>
              <a:rPr lang="en-US" sz="2200" b="1" dirty="0"/>
              <a:t> Caucuses </a:t>
            </a:r>
          </a:p>
          <a:p>
            <a:pPr marL="342900" indent="-342900" defTabSz="1219110">
              <a:buFont typeface="Arial" panose="020B0604020202020204" pitchFamily="34" charset="0"/>
              <a:buChar char="•"/>
              <a:defRPr/>
            </a:pPr>
            <a:r>
              <a:rPr lang="en-US" sz="2200" b="1" dirty="0"/>
              <a:t> General (presidential and midterm) elections</a:t>
            </a:r>
            <a:endParaRPr lang="en-US" sz="2200" b="1" dirty="0">
              <a:solidFill>
                <a:prstClr val="black"/>
              </a:solidFill>
              <a:latin typeface="Calibri"/>
            </a:endParaRPr>
          </a:p>
        </p:txBody>
      </p:sp>
      <p:sp>
        <p:nvSpPr>
          <p:cNvPr id="9" name="TextBox 8">
            <a:extLst>
              <a:ext uri="{FF2B5EF4-FFF2-40B4-BE49-F238E27FC236}">
                <a16:creationId xmlns:a16="http://schemas.microsoft.com/office/drawing/2014/main" id="{9453EE3A-F8B1-4EB6-AB9E-14A132CC8F65}"/>
              </a:ext>
            </a:extLst>
          </p:cNvPr>
          <p:cNvSpPr txBox="1"/>
          <p:nvPr/>
        </p:nvSpPr>
        <p:spPr>
          <a:xfrm>
            <a:off x="0" y="712725"/>
            <a:ext cx="12192000" cy="830997"/>
          </a:xfrm>
          <a:prstGeom prst="rect">
            <a:avLst/>
          </a:prstGeom>
          <a:noFill/>
        </p:spPr>
        <p:txBody>
          <a:bodyPr wrap="square">
            <a:spAutoFit/>
          </a:bodyPr>
          <a:lstStyle/>
          <a:p>
            <a:pPr defTabSz="1219110">
              <a:defRPr/>
            </a:pPr>
            <a:r>
              <a:rPr lang="en-US" sz="2400" b="1" dirty="0">
                <a:solidFill>
                  <a:prstClr val="black"/>
                </a:solidFill>
                <a:latin typeface="Calibri"/>
              </a:rPr>
              <a:t>The impact of federal policies on campaigning and electoral rules continues to be contested by both sides of the political spectrum</a:t>
            </a:r>
          </a:p>
        </p:txBody>
      </p:sp>
      <p:sp>
        <p:nvSpPr>
          <p:cNvPr id="14" name="TextBox 13">
            <a:extLst>
              <a:ext uri="{FF2B5EF4-FFF2-40B4-BE49-F238E27FC236}">
                <a16:creationId xmlns:a16="http://schemas.microsoft.com/office/drawing/2014/main" id="{224DADBF-198E-87F1-10C0-BAB9DB1BDFA1}"/>
              </a:ext>
            </a:extLst>
          </p:cNvPr>
          <p:cNvSpPr txBox="1"/>
          <p:nvPr/>
        </p:nvSpPr>
        <p:spPr>
          <a:xfrm>
            <a:off x="-23967" y="1866885"/>
            <a:ext cx="3224368" cy="1107996"/>
          </a:xfrm>
          <a:prstGeom prst="rect">
            <a:avLst/>
          </a:prstGeom>
          <a:noFill/>
        </p:spPr>
        <p:txBody>
          <a:bodyPr wrap="square">
            <a:spAutoFit/>
          </a:bodyPr>
          <a:lstStyle/>
          <a:p>
            <a:pPr defTabSz="914377"/>
            <a:r>
              <a:rPr lang="en-US" sz="2200" b="1" dirty="0">
                <a:solidFill>
                  <a:prstClr val="black"/>
                </a:solidFill>
                <a:latin typeface="Calibri"/>
              </a:rPr>
              <a:t>Explain how the different processes work in U.S. Congressional election.</a:t>
            </a:r>
          </a:p>
        </p:txBody>
      </p:sp>
    </p:spTree>
    <p:extLst>
      <p:ext uri="{BB962C8B-B14F-4D97-AF65-F5344CB8AC3E}">
        <p14:creationId xmlns:p14="http://schemas.microsoft.com/office/powerpoint/2010/main" val="2468466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6781800" cy="320601"/>
          </a:xfrm>
          <a:prstGeom prst="rect">
            <a:avLst/>
          </a:prstGeom>
        </p:spPr>
        <p:txBody>
          <a:bodyPr vert="horz" wrap="square" lIns="0" tIns="12700" rIns="0" bIns="0" rtlCol="0">
            <a:spAutoFit/>
          </a:bodyPr>
          <a:lstStyle/>
          <a:p>
            <a:pPr marL="12700">
              <a:lnSpc>
                <a:spcPct val="100000"/>
              </a:lnSpc>
              <a:spcBef>
                <a:spcPts val="100"/>
              </a:spcBef>
            </a:pPr>
            <a:r>
              <a:rPr sz="2000" dirty="0"/>
              <a:t>CONGRESS: THE INCUMBENCY ADVANTAGE</a:t>
            </a:r>
          </a:p>
        </p:txBody>
      </p:sp>
      <p:sp>
        <p:nvSpPr>
          <p:cNvPr id="2" name="TextBox 1">
            <a:extLst>
              <a:ext uri="{FF2B5EF4-FFF2-40B4-BE49-F238E27FC236}">
                <a16:creationId xmlns:a16="http://schemas.microsoft.com/office/drawing/2014/main" id="{F02D70ED-D37A-4071-8858-752BF6D3D6B0}"/>
              </a:ext>
            </a:extLst>
          </p:cNvPr>
          <p:cNvSpPr txBox="1"/>
          <p:nvPr/>
        </p:nvSpPr>
        <p:spPr>
          <a:xfrm>
            <a:off x="0" y="320601"/>
            <a:ext cx="12192000" cy="400110"/>
          </a:xfrm>
          <a:prstGeom prst="rect">
            <a:avLst/>
          </a:prstGeom>
          <a:noFill/>
        </p:spPr>
        <p:txBody>
          <a:bodyPr wrap="square" rtlCol="0">
            <a:spAutoFit/>
          </a:bodyPr>
          <a:lstStyle/>
          <a:p>
            <a:r>
              <a:rPr lang="en-US" sz="2000" b="1" dirty="0">
                <a:solidFill>
                  <a:srgbClr val="FF0000"/>
                </a:solidFill>
              </a:rPr>
              <a:t>Incumbents are those already in office  Typically 90% of Congress are incumbents; rarely lose and election. Why?</a:t>
            </a:r>
          </a:p>
        </p:txBody>
      </p:sp>
      <p:pic>
        <p:nvPicPr>
          <p:cNvPr id="6" name="Picture 5">
            <a:extLst>
              <a:ext uri="{FF2B5EF4-FFF2-40B4-BE49-F238E27FC236}">
                <a16:creationId xmlns:a16="http://schemas.microsoft.com/office/drawing/2014/main" id="{5B354F71-A9AD-432C-9565-1F93681A27F5}"/>
              </a:ext>
            </a:extLst>
          </p:cNvPr>
          <p:cNvPicPr>
            <a:picLocks noChangeAspect="1"/>
          </p:cNvPicPr>
          <p:nvPr/>
        </p:nvPicPr>
        <p:blipFill>
          <a:blip r:embed="rId2"/>
          <a:stretch>
            <a:fillRect/>
          </a:stretch>
        </p:blipFill>
        <p:spPr>
          <a:xfrm>
            <a:off x="1389957" y="893586"/>
            <a:ext cx="10012334" cy="5391257"/>
          </a:xfrm>
          <a:prstGeom prst="rect">
            <a:avLst/>
          </a:prstGeom>
        </p:spPr>
      </p:pic>
    </p:spTree>
    <p:extLst>
      <p:ext uri="{BB962C8B-B14F-4D97-AF65-F5344CB8AC3E}">
        <p14:creationId xmlns:p14="http://schemas.microsoft.com/office/powerpoint/2010/main" val="380717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6781800" cy="320601"/>
          </a:xfrm>
          <a:prstGeom prst="rect">
            <a:avLst/>
          </a:prstGeom>
        </p:spPr>
        <p:txBody>
          <a:bodyPr vert="horz" wrap="square" lIns="0" tIns="12700" rIns="0" bIns="0" rtlCol="0">
            <a:spAutoFit/>
          </a:bodyPr>
          <a:lstStyle/>
          <a:p>
            <a:pPr marL="12700">
              <a:lnSpc>
                <a:spcPct val="100000"/>
              </a:lnSpc>
              <a:spcBef>
                <a:spcPts val="100"/>
              </a:spcBef>
            </a:pPr>
            <a:r>
              <a:rPr sz="2000" dirty="0"/>
              <a:t>CONGRESS: THE INCUMBENCY ADVANTAGE</a:t>
            </a:r>
          </a:p>
        </p:txBody>
      </p:sp>
      <p:sp>
        <p:nvSpPr>
          <p:cNvPr id="2" name="TextBox 1">
            <a:extLst>
              <a:ext uri="{FF2B5EF4-FFF2-40B4-BE49-F238E27FC236}">
                <a16:creationId xmlns:a16="http://schemas.microsoft.com/office/drawing/2014/main" id="{F02D70ED-D37A-4071-8858-752BF6D3D6B0}"/>
              </a:ext>
            </a:extLst>
          </p:cNvPr>
          <p:cNvSpPr txBox="1"/>
          <p:nvPr/>
        </p:nvSpPr>
        <p:spPr>
          <a:xfrm>
            <a:off x="0" y="320601"/>
            <a:ext cx="12192000" cy="400110"/>
          </a:xfrm>
          <a:prstGeom prst="rect">
            <a:avLst/>
          </a:prstGeom>
          <a:noFill/>
        </p:spPr>
        <p:txBody>
          <a:bodyPr wrap="square" rtlCol="0">
            <a:spAutoFit/>
          </a:bodyPr>
          <a:lstStyle/>
          <a:p>
            <a:r>
              <a:rPr lang="en-US" sz="2000" b="1" dirty="0">
                <a:solidFill>
                  <a:srgbClr val="FF0000"/>
                </a:solidFill>
              </a:rPr>
              <a:t>Incumbents are those already in office  Typically 90% of Congress are incumbents; rarely lose and election. Why?</a:t>
            </a:r>
          </a:p>
        </p:txBody>
      </p:sp>
      <p:pic>
        <p:nvPicPr>
          <p:cNvPr id="4" name="Picture 3">
            <a:extLst>
              <a:ext uri="{FF2B5EF4-FFF2-40B4-BE49-F238E27FC236}">
                <a16:creationId xmlns:a16="http://schemas.microsoft.com/office/drawing/2014/main" id="{AD86D8E8-2354-4B89-A17E-E734C979C543}"/>
              </a:ext>
            </a:extLst>
          </p:cNvPr>
          <p:cNvPicPr>
            <a:picLocks noChangeAspect="1"/>
          </p:cNvPicPr>
          <p:nvPr/>
        </p:nvPicPr>
        <p:blipFill>
          <a:blip r:embed="rId2"/>
          <a:stretch>
            <a:fillRect/>
          </a:stretch>
        </p:blipFill>
        <p:spPr>
          <a:xfrm>
            <a:off x="1066800" y="762789"/>
            <a:ext cx="10515600" cy="5800010"/>
          </a:xfrm>
          <a:prstGeom prst="rect">
            <a:avLst/>
          </a:prstGeom>
        </p:spPr>
      </p:pic>
    </p:spTree>
    <p:extLst>
      <p:ext uri="{BB962C8B-B14F-4D97-AF65-F5344CB8AC3E}">
        <p14:creationId xmlns:p14="http://schemas.microsoft.com/office/powerpoint/2010/main" val="351848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9CBB265-6DFE-42D6-0470-1C83ED525B5D}"/>
              </a:ext>
            </a:extLst>
          </p:cNvPr>
          <p:cNvPicPr>
            <a:picLocks noChangeAspect="1"/>
          </p:cNvPicPr>
          <p:nvPr/>
        </p:nvPicPr>
        <p:blipFill rotWithShape="1">
          <a:blip r:embed="rId2">
            <a:alphaModFix amt="60000"/>
          </a:blip>
          <a:src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68BAABF2-78C4-D7B0-489B-0B035E8AF5F2}"/>
              </a:ext>
            </a:extLst>
          </p:cNvPr>
          <p:cNvSpPr>
            <a:spLocks noGrp="1"/>
          </p:cNvSpPr>
          <p:nvPr>
            <p:ph type="title"/>
          </p:nvPr>
        </p:nvSpPr>
        <p:spPr>
          <a:xfrm>
            <a:off x="7620" y="1392977"/>
            <a:ext cx="12192001" cy="4072044"/>
          </a:xfrm>
        </p:spPr>
        <p:txBody>
          <a:bodyPr anchor="t">
            <a:normAutofit fontScale="90000"/>
          </a:bodyPr>
          <a:lstStyle/>
          <a:p>
            <a:r>
              <a:rPr lang="en-US" dirty="0">
                <a:solidFill>
                  <a:srgbClr val="FFFFFF"/>
                </a:solidFill>
              </a:rPr>
              <a:t>The midterms or midterm elections are general elections which are held at the midpoint of a presidency this is usually two years into a four year term period.  All members of the house of representatives are up for reelection in the midterms in addition to approximately a third of the senate and the results can change the political landscape. </a:t>
            </a:r>
            <a:r>
              <a:rPr lang="en-US" sz="3200" b="1" dirty="0">
                <a:solidFill>
                  <a:schemeClr val="bg1"/>
                </a:solidFill>
                <a:latin typeface="Arial"/>
                <a:cs typeface="Arial"/>
              </a:rPr>
              <a:t>Usually, the party that holds the presidency, loses seats.</a:t>
            </a:r>
            <a:br>
              <a:rPr lang="en-US" sz="3200" dirty="0">
                <a:latin typeface="Arial"/>
                <a:cs typeface="Arial"/>
              </a:rPr>
            </a:br>
            <a:br>
              <a:rPr lang="en-US" sz="3200" dirty="0">
                <a:latin typeface="Arial"/>
                <a:cs typeface="Arial"/>
              </a:rPr>
            </a:br>
            <a:endParaRPr lang="en-US" dirty="0">
              <a:solidFill>
                <a:srgbClr val="FFFFFF"/>
              </a:solidFill>
            </a:endParaRPr>
          </a:p>
        </p:txBody>
      </p:sp>
    </p:spTree>
    <p:extLst>
      <p:ext uri="{BB962C8B-B14F-4D97-AF65-F5344CB8AC3E}">
        <p14:creationId xmlns:p14="http://schemas.microsoft.com/office/powerpoint/2010/main" val="1067532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12900" y="215424"/>
            <a:ext cx="6237605" cy="574040"/>
          </a:xfrm>
          <a:prstGeom prst="rect">
            <a:avLst/>
          </a:prstGeom>
        </p:spPr>
        <p:txBody>
          <a:bodyPr vert="horz" wrap="square" lIns="0" tIns="12700" rIns="0" bIns="0" rtlCol="0">
            <a:spAutoFit/>
          </a:bodyPr>
          <a:lstStyle/>
          <a:p>
            <a:pPr marL="12700">
              <a:lnSpc>
                <a:spcPct val="100000"/>
              </a:lnSpc>
              <a:spcBef>
                <a:spcPts val="100"/>
              </a:spcBef>
            </a:pPr>
            <a:r>
              <a:rPr sz="3600" b="1" spc="-5" dirty="0">
                <a:latin typeface="Tahoma"/>
                <a:cs typeface="Tahoma"/>
              </a:rPr>
              <a:t>ESSENTIAL QUESTION</a:t>
            </a:r>
            <a:r>
              <a:rPr sz="3600" b="1" spc="-40" dirty="0">
                <a:latin typeface="Tahoma"/>
                <a:cs typeface="Tahoma"/>
              </a:rPr>
              <a:t> </a:t>
            </a:r>
            <a:r>
              <a:rPr sz="3600" b="1" dirty="0">
                <a:latin typeface="Tahoma"/>
                <a:cs typeface="Tahoma"/>
              </a:rPr>
              <a:t>CFU</a:t>
            </a:r>
            <a:endParaRPr sz="3600">
              <a:latin typeface="Tahoma"/>
              <a:cs typeface="Tahoma"/>
            </a:endParaRPr>
          </a:p>
        </p:txBody>
      </p:sp>
      <p:sp>
        <p:nvSpPr>
          <p:cNvPr id="3" name="object 3"/>
          <p:cNvSpPr txBox="1"/>
          <p:nvPr/>
        </p:nvSpPr>
        <p:spPr>
          <a:xfrm>
            <a:off x="307340" y="947420"/>
            <a:ext cx="11406505" cy="1115060"/>
          </a:xfrm>
          <a:prstGeom prst="rect">
            <a:avLst/>
          </a:prstGeom>
        </p:spPr>
        <p:txBody>
          <a:bodyPr vert="horz" wrap="square" lIns="0" tIns="15875" rIns="0" bIns="0" rtlCol="0">
            <a:spAutoFit/>
          </a:bodyPr>
          <a:lstStyle/>
          <a:p>
            <a:pPr marL="12700" marR="5080">
              <a:lnSpc>
                <a:spcPct val="99000"/>
              </a:lnSpc>
              <a:spcBef>
                <a:spcPts val="125"/>
              </a:spcBef>
              <a:tabLst>
                <a:tab pos="8971915" algn="l"/>
                <a:tab pos="9648190" algn="l"/>
              </a:tabLst>
            </a:pPr>
            <a:r>
              <a:rPr sz="2400" b="1" spc="-5" dirty="0">
                <a:latin typeface="Arial"/>
                <a:cs typeface="Arial"/>
              </a:rPr>
              <a:t>Explain </a:t>
            </a:r>
            <a:r>
              <a:rPr sz="2400" b="1" dirty="0">
                <a:latin typeface="Arial"/>
                <a:cs typeface="Arial"/>
              </a:rPr>
              <a:t>to </a:t>
            </a:r>
            <a:r>
              <a:rPr sz="2400" b="1" spc="-5" dirty="0">
                <a:latin typeface="Arial"/>
                <a:cs typeface="Arial"/>
              </a:rPr>
              <a:t>your partner three of the advantages of</a:t>
            </a:r>
            <a:r>
              <a:rPr sz="2400" b="1" spc="135" dirty="0">
                <a:latin typeface="Arial"/>
                <a:cs typeface="Arial"/>
              </a:rPr>
              <a:t> </a:t>
            </a:r>
            <a:r>
              <a:rPr sz="2400" b="1" spc="-5" dirty="0">
                <a:latin typeface="Arial"/>
                <a:cs typeface="Arial"/>
              </a:rPr>
              <a:t>the</a:t>
            </a:r>
            <a:r>
              <a:rPr sz="2400" b="1" spc="15" dirty="0">
                <a:latin typeface="Arial"/>
                <a:cs typeface="Arial"/>
              </a:rPr>
              <a:t> </a:t>
            </a:r>
            <a:r>
              <a:rPr sz="2400" b="1" spc="-5" dirty="0">
                <a:latin typeface="Arial"/>
                <a:cs typeface="Arial"/>
              </a:rPr>
              <a:t>incumbent.	Other  partner, explain three different advantages of</a:t>
            </a:r>
            <a:r>
              <a:rPr sz="2400" b="1" spc="120" dirty="0">
                <a:latin typeface="Arial"/>
                <a:cs typeface="Arial"/>
              </a:rPr>
              <a:t> </a:t>
            </a:r>
            <a:r>
              <a:rPr sz="2400" b="1" spc="-5" dirty="0">
                <a:latin typeface="Arial"/>
                <a:cs typeface="Arial"/>
              </a:rPr>
              <a:t>the</a:t>
            </a:r>
            <a:r>
              <a:rPr sz="2400" b="1" spc="15" dirty="0">
                <a:latin typeface="Arial"/>
                <a:cs typeface="Arial"/>
              </a:rPr>
              <a:t> </a:t>
            </a:r>
            <a:r>
              <a:rPr sz="2400" b="1" spc="-5" dirty="0">
                <a:latin typeface="Arial"/>
                <a:cs typeface="Arial"/>
              </a:rPr>
              <a:t>incumbent.	Younger</a:t>
            </a:r>
            <a:r>
              <a:rPr sz="2400" b="1" spc="-60" dirty="0">
                <a:latin typeface="Arial"/>
                <a:cs typeface="Arial"/>
              </a:rPr>
              <a:t> </a:t>
            </a:r>
            <a:r>
              <a:rPr sz="2400" b="1" spc="-5" dirty="0">
                <a:latin typeface="Arial"/>
                <a:cs typeface="Arial"/>
              </a:rPr>
              <a:t>student  goes first.</a:t>
            </a:r>
            <a:endParaRPr sz="2400" dirty="0">
              <a:latin typeface="Arial"/>
              <a:cs typeface="Arial"/>
            </a:endParaRPr>
          </a:p>
        </p:txBody>
      </p:sp>
      <p:sp>
        <p:nvSpPr>
          <p:cNvPr id="4" name="object 4"/>
          <p:cNvSpPr/>
          <p:nvPr/>
        </p:nvSpPr>
        <p:spPr>
          <a:xfrm>
            <a:off x="1965585" y="2301875"/>
            <a:ext cx="8217348" cy="45513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272870" y="6285537"/>
            <a:ext cx="248920" cy="233679"/>
          </a:xfrm>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z="1400" dirty="0">
                <a:latin typeface="Arial"/>
                <a:cs typeface="Arial"/>
              </a:rPr>
              <a:t>23</a:t>
            </a:fld>
            <a:endParaRPr sz="1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1272870" y="6285537"/>
            <a:ext cx="248920" cy="233679"/>
          </a:xfrm>
          <a:prstGeom prst="rect">
            <a:avLst/>
          </a:prstGeom>
        </p:spPr>
        <p:txBody>
          <a:bodyPr vert="horz" wrap="square" lIns="0" tIns="5080" rIns="0" bIns="0" rtlCol="0">
            <a:spAutoFit/>
          </a:bodyPr>
          <a:lstStyle/>
          <a:p>
            <a:pPr marL="25400">
              <a:lnSpc>
                <a:spcPct val="100000"/>
              </a:lnSpc>
              <a:spcBef>
                <a:spcPts val="40"/>
              </a:spcBef>
            </a:pPr>
            <a:fld id="{81D60167-4931-47E6-BA6A-407CBD079E47}" type="slidenum">
              <a:rPr sz="1400" dirty="0">
                <a:latin typeface="Arial"/>
                <a:cs typeface="Arial"/>
              </a:rPr>
              <a:t>24</a:t>
            </a:fld>
            <a:endParaRPr sz="1400">
              <a:latin typeface="Arial"/>
              <a:cs typeface="Arial"/>
            </a:endParaRPr>
          </a:p>
        </p:txBody>
      </p:sp>
      <p:sp>
        <p:nvSpPr>
          <p:cNvPr id="2" name="object 2"/>
          <p:cNvSpPr txBox="1">
            <a:spLocks noGrp="1"/>
          </p:cNvSpPr>
          <p:nvPr>
            <p:ph type="title"/>
          </p:nvPr>
        </p:nvSpPr>
        <p:spPr>
          <a:xfrm>
            <a:off x="1159303" y="0"/>
            <a:ext cx="3285490" cy="695960"/>
          </a:xfrm>
          <a:prstGeom prst="rect">
            <a:avLst/>
          </a:prstGeom>
        </p:spPr>
        <p:txBody>
          <a:bodyPr vert="horz" wrap="square" lIns="0" tIns="12700" rIns="0" bIns="0" rtlCol="0">
            <a:spAutoFit/>
          </a:bodyPr>
          <a:lstStyle/>
          <a:p>
            <a:pPr marL="12700">
              <a:lnSpc>
                <a:spcPct val="100000"/>
              </a:lnSpc>
              <a:spcBef>
                <a:spcPts val="100"/>
              </a:spcBef>
              <a:tabLst>
                <a:tab pos="1285240" algn="l"/>
              </a:tabLst>
            </a:pPr>
            <a:r>
              <a:rPr sz="4400" spc="-5" dirty="0"/>
              <a:t>T</a:t>
            </a:r>
            <a:r>
              <a:rPr sz="4400" dirty="0"/>
              <a:t>HE	H</a:t>
            </a:r>
            <a:r>
              <a:rPr sz="4400" spc="-5" dirty="0"/>
              <a:t>O</a:t>
            </a:r>
            <a:r>
              <a:rPr sz="4400" dirty="0"/>
              <a:t>USE</a:t>
            </a:r>
          </a:p>
        </p:txBody>
      </p:sp>
      <p:sp>
        <p:nvSpPr>
          <p:cNvPr id="3" name="object 3"/>
          <p:cNvSpPr txBox="1">
            <a:spLocks noGrp="1"/>
          </p:cNvSpPr>
          <p:nvPr>
            <p:ph sz="half" idx="2"/>
          </p:nvPr>
        </p:nvSpPr>
        <p:spPr>
          <a:xfrm>
            <a:off x="158010" y="913738"/>
            <a:ext cx="5556990" cy="4738990"/>
          </a:xfrm>
          <a:prstGeom prst="rect">
            <a:avLst/>
          </a:prstGeom>
        </p:spPr>
        <p:txBody>
          <a:bodyPr vert="horz" wrap="square" lIns="0" tIns="12700" rIns="0" bIns="0" rtlCol="0">
            <a:spAutoFit/>
          </a:bodyPr>
          <a:lstStyle/>
          <a:p>
            <a:pPr marL="355600" marR="167640" indent="-342900">
              <a:lnSpc>
                <a:spcPct val="100000"/>
              </a:lnSpc>
              <a:spcBef>
                <a:spcPts val="100"/>
              </a:spcBef>
              <a:buFont typeface="Arial"/>
              <a:buChar char="•"/>
              <a:tabLst>
                <a:tab pos="354965" algn="l"/>
                <a:tab pos="355600" algn="l"/>
              </a:tabLst>
            </a:pPr>
            <a:r>
              <a:rPr sz="2200" spc="-5" dirty="0"/>
              <a:t>Incumbent campaigns; In </a:t>
            </a:r>
            <a:r>
              <a:rPr sz="2200" dirty="0"/>
              <a:t>2000, 98% </a:t>
            </a:r>
            <a:r>
              <a:rPr sz="2200" spc="-5" dirty="0"/>
              <a:t>of  House incumbents were</a:t>
            </a:r>
            <a:r>
              <a:rPr sz="2200" spc="5" dirty="0"/>
              <a:t> </a:t>
            </a:r>
            <a:r>
              <a:rPr sz="2200" spc="-5" dirty="0"/>
              <a:t>successful</a:t>
            </a:r>
          </a:p>
          <a:p>
            <a:pPr>
              <a:lnSpc>
                <a:spcPct val="100000"/>
              </a:lnSpc>
              <a:spcBef>
                <a:spcPts val="40"/>
              </a:spcBef>
              <a:buFont typeface="Arial"/>
              <a:buChar char="•"/>
            </a:pPr>
            <a:endParaRPr sz="2200" dirty="0">
              <a:latin typeface="Times New Roman"/>
              <a:cs typeface="Times New Roman"/>
            </a:endParaRPr>
          </a:p>
          <a:p>
            <a:pPr marL="355600" marR="8890" indent="-342900">
              <a:lnSpc>
                <a:spcPct val="100800"/>
              </a:lnSpc>
              <a:buFont typeface="Arial"/>
              <a:buChar char="•"/>
              <a:tabLst>
                <a:tab pos="354965" algn="l"/>
                <a:tab pos="355600" algn="l"/>
              </a:tabLst>
            </a:pPr>
            <a:r>
              <a:rPr sz="2200" spc="-5" dirty="0"/>
              <a:t>Weak challenger campaigns (don't have  perks such </a:t>
            </a:r>
            <a:r>
              <a:rPr sz="2200" dirty="0"/>
              <a:t>as </a:t>
            </a:r>
            <a:r>
              <a:rPr sz="2200" spc="-5" dirty="0"/>
              <a:t>franking privilege)</a:t>
            </a:r>
          </a:p>
          <a:p>
            <a:pPr>
              <a:lnSpc>
                <a:spcPct val="100000"/>
              </a:lnSpc>
              <a:spcBef>
                <a:spcPts val="35"/>
              </a:spcBef>
              <a:buFont typeface="Arial"/>
              <a:buChar char="•"/>
            </a:pPr>
            <a:endParaRPr sz="2200" dirty="0">
              <a:latin typeface="Times New Roman"/>
              <a:cs typeface="Times New Roman"/>
            </a:endParaRPr>
          </a:p>
          <a:p>
            <a:pPr marL="355600" marR="111760" indent="-342900">
              <a:lnSpc>
                <a:spcPct val="100400"/>
              </a:lnSpc>
              <a:buFont typeface="Arial"/>
              <a:buChar char="•"/>
              <a:tabLst>
                <a:tab pos="354965" algn="l"/>
                <a:tab pos="355600" algn="l"/>
              </a:tabLst>
            </a:pPr>
            <a:r>
              <a:rPr sz="2200" spc="-5" dirty="0"/>
              <a:t>Strong challenger campaigns (due </a:t>
            </a:r>
            <a:r>
              <a:rPr sz="2200" dirty="0"/>
              <a:t>to  </a:t>
            </a:r>
            <a:r>
              <a:rPr sz="2200" spc="-5" dirty="0"/>
              <a:t>incumbent vulnerability and challenger  wealth)</a:t>
            </a:r>
          </a:p>
          <a:p>
            <a:pPr>
              <a:lnSpc>
                <a:spcPct val="100000"/>
              </a:lnSpc>
              <a:spcBef>
                <a:spcPts val="30"/>
              </a:spcBef>
              <a:buFont typeface="Arial"/>
              <a:buChar char="•"/>
            </a:pPr>
            <a:endParaRPr sz="2200" dirty="0">
              <a:latin typeface="Times New Roman"/>
              <a:cs typeface="Times New Roman"/>
            </a:endParaRPr>
          </a:p>
          <a:p>
            <a:pPr marL="355600" marR="5080" indent="-342900">
              <a:lnSpc>
                <a:spcPct val="98300"/>
              </a:lnSpc>
              <a:buFont typeface="Arial"/>
              <a:buChar char="•"/>
              <a:tabLst>
                <a:tab pos="354965" algn="l"/>
                <a:tab pos="355600" algn="l"/>
              </a:tabLst>
            </a:pPr>
            <a:r>
              <a:rPr sz="2200" spc="-5" dirty="0"/>
              <a:t>Open </a:t>
            </a:r>
            <a:r>
              <a:rPr sz="2200" dirty="0"/>
              <a:t>seat </a:t>
            </a:r>
            <a:r>
              <a:rPr sz="2200" spc="-5" dirty="0"/>
              <a:t>campaigns (through death,  retirement, redistricting</a:t>
            </a:r>
            <a:r>
              <a:rPr sz="2200" spc="-5" dirty="0">
                <a:latin typeface="MS PGothic"/>
                <a:cs typeface="MS PGothic"/>
              </a:rPr>
              <a:t>‑</a:t>
            </a:r>
            <a:r>
              <a:rPr sz="2200" spc="-5" dirty="0"/>
              <a:t>promotes some  turnover)</a:t>
            </a:r>
          </a:p>
        </p:txBody>
      </p:sp>
      <p:sp>
        <p:nvSpPr>
          <p:cNvPr id="4" name="object 4"/>
          <p:cNvSpPr txBox="1"/>
          <p:nvPr/>
        </p:nvSpPr>
        <p:spPr>
          <a:xfrm>
            <a:off x="5943600" y="913738"/>
            <a:ext cx="6090390" cy="5256054"/>
          </a:xfrm>
          <a:prstGeom prst="rect">
            <a:avLst/>
          </a:prstGeom>
        </p:spPr>
        <p:txBody>
          <a:bodyPr vert="horz" wrap="square" lIns="0" tIns="30480" rIns="0" bIns="0" rtlCol="0">
            <a:spAutoFit/>
          </a:bodyPr>
          <a:lstStyle/>
          <a:p>
            <a:pPr marL="355600" marR="469265" indent="-342900">
              <a:lnSpc>
                <a:spcPts val="2320"/>
              </a:lnSpc>
              <a:spcBef>
                <a:spcPts val="240"/>
              </a:spcBef>
              <a:buFont typeface="Arial"/>
              <a:buChar char="•"/>
              <a:tabLst>
                <a:tab pos="354965" algn="l"/>
                <a:tab pos="355600" algn="l"/>
              </a:tabLst>
            </a:pPr>
            <a:r>
              <a:rPr lang="en-US" sz="2200" b="1" dirty="0">
                <a:latin typeface="Arial"/>
                <a:cs typeface="Arial"/>
              </a:rPr>
              <a:t>The </a:t>
            </a:r>
            <a:r>
              <a:rPr lang="en-US" sz="2200" b="1" spc="-5" dirty="0">
                <a:latin typeface="Arial"/>
                <a:cs typeface="Arial"/>
              </a:rPr>
              <a:t>six</a:t>
            </a:r>
            <a:r>
              <a:rPr lang="en-US" sz="2200" b="1" spc="-5" dirty="0">
                <a:latin typeface="MS PGothic"/>
                <a:cs typeface="MS PGothic"/>
              </a:rPr>
              <a:t>‑</a:t>
            </a:r>
            <a:r>
              <a:rPr lang="en-US" sz="2200" b="1" spc="-5" dirty="0">
                <a:latin typeface="Arial"/>
                <a:cs typeface="Arial"/>
              </a:rPr>
              <a:t>year </a:t>
            </a:r>
            <a:r>
              <a:rPr lang="en-US" sz="2200" b="1" dirty="0">
                <a:latin typeface="Arial"/>
                <a:cs typeface="Arial"/>
              </a:rPr>
              <a:t>term </a:t>
            </a:r>
            <a:r>
              <a:rPr lang="en-US" sz="2200" b="1" spc="-5" dirty="0">
                <a:latin typeface="Arial"/>
                <a:cs typeface="Arial"/>
              </a:rPr>
              <a:t>and the national exposure  </a:t>
            </a:r>
            <a:r>
              <a:rPr lang="en-US" sz="2200" b="1" dirty="0">
                <a:latin typeface="Arial"/>
                <a:cs typeface="Arial"/>
              </a:rPr>
              <a:t>make a </a:t>
            </a:r>
            <a:r>
              <a:rPr lang="en-US" sz="2200" b="1" spc="-5" dirty="0">
                <a:latin typeface="Arial"/>
                <a:cs typeface="Arial"/>
              </a:rPr>
              <a:t>Senate </a:t>
            </a:r>
            <a:r>
              <a:rPr lang="en-US" sz="2200" b="1" dirty="0">
                <a:latin typeface="Arial"/>
                <a:cs typeface="Arial"/>
              </a:rPr>
              <a:t>seat</a:t>
            </a:r>
            <a:r>
              <a:rPr lang="en-US" sz="2200" b="1" spc="-10" dirty="0">
                <a:latin typeface="Arial"/>
                <a:cs typeface="Arial"/>
              </a:rPr>
              <a:t> </a:t>
            </a:r>
            <a:r>
              <a:rPr lang="en-US" sz="2200" b="1" spc="-5" dirty="0">
                <a:latin typeface="Arial"/>
                <a:cs typeface="Arial"/>
              </a:rPr>
              <a:t>competitive</a:t>
            </a:r>
            <a:endParaRPr lang="en-US" sz="2200" dirty="0">
              <a:latin typeface="Arial"/>
              <a:cs typeface="Arial"/>
            </a:endParaRPr>
          </a:p>
          <a:p>
            <a:pPr marL="12700" marR="469265">
              <a:lnSpc>
                <a:spcPts val="2320"/>
              </a:lnSpc>
              <a:spcBef>
                <a:spcPts val="240"/>
              </a:spcBef>
              <a:tabLst>
                <a:tab pos="354965" algn="l"/>
                <a:tab pos="355600" algn="l"/>
              </a:tabLst>
            </a:pPr>
            <a:endParaRPr lang="en-US" sz="2200" b="1" spc="-5" dirty="0">
              <a:latin typeface="Arial"/>
              <a:cs typeface="Arial"/>
            </a:endParaRPr>
          </a:p>
          <a:p>
            <a:pPr marL="355600" marR="469265" indent="-342900">
              <a:lnSpc>
                <a:spcPts val="2320"/>
              </a:lnSpc>
              <a:spcBef>
                <a:spcPts val="240"/>
              </a:spcBef>
              <a:buFont typeface="Arial"/>
              <a:buChar char="•"/>
              <a:tabLst>
                <a:tab pos="354965" algn="l"/>
                <a:tab pos="355600" algn="l"/>
              </a:tabLst>
            </a:pPr>
            <a:r>
              <a:rPr sz="2200" b="1" spc="-5" dirty="0">
                <a:latin typeface="Arial"/>
                <a:cs typeface="Arial"/>
              </a:rPr>
              <a:t>The essential tactics of Senate </a:t>
            </a:r>
            <a:r>
              <a:rPr sz="2200" b="1" dirty="0">
                <a:latin typeface="Arial"/>
                <a:cs typeface="Arial"/>
              </a:rPr>
              <a:t>races are  </a:t>
            </a:r>
            <a:r>
              <a:rPr sz="2200" b="1" spc="-5" dirty="0">
                <a:latin typeface="Arial"/>
                <a:cs typeface="Arial"/>
              </a:rPr>
              <a:t>much like those for the</a:t>
            </a:r>
            <a:r>
              <a:rPr sz="2200" b="1" spc="5" dirty="0">
                <a:latin typeface="Arial"/>
                <a:cs typeface="Arial"/>
              </a:rPr>
              <a:t> </a:t>
            </a:r>
            <a:r>
              <a:rPr sz="2200" b="1" spc="-5" dirty="0">
                <a:latin typeface="Arial"/>
                <a:cs typeface="Arial"/>
              </a:rPr>
              <a:t>House</a:t>
            </a:r>
            <a:endParaRPr sz="2200" dirty="0">
              <a:latin typeface="Arial"/>
              <a:cs typeface="Arial"/>
            </a:endParaRPr>
          </a:p>
          <a:p>
            <a:pPr>
              <a:lnSpc>
                <a:spcPct val="100000"/>
              </a:lnSpc>
              <a:spcBef>
                <a:spcPts val="55"/>
              </a:spcBef>
              <a:buFont typeface="Arial"/>
              <a:buChar char="•"/>
            </a:pPr>
            <a:endParaRPr sz="2200" dirty="0">
              <a:latin typeface="Times New Roman"/>
              <a:cs typeface="Times New Roman"/>
            </a:endParaRPr>
          </a:p>
          <a:p>
            <a:pPr marL="355600" marR="5080" indent="-342900">
              <a:lnSpc>
                <a:spcPct val="100800"/>
              </a:lnSpc>
              <a:buFont typeface="Arial"/>
              <a:buChar char="•"/>
              <a:tabLst>
                <a:tab pos="354965" algn="l"/>
                <a:tab pos="355600" algn="l"/>
              </a:tabLst>
            </a:pPr>
            <a:r>
              <a:rPr sz="2200" b="1" spc="-5" dirty="0">
                <a:latin typeface="Arial"/>
                <a:cs typeface="Arial"/>
              </a:rPr>
              <a:t>Incumbency is </a:t>
            </a:r>
            <a:r>
              <a:rPr sz="2200" b="1" dirty="0">
                <a:latin typeface="Arial"/>
                <a:cs typeface="Arial"/>
              </a:rPr>
              <a:t>an </a:t>
            </a:r>
            <a:r>
              <a:rPr sz="2200" b="1" spc="-5" dirty="0">
                <a:latin typeface="Arial"/>
                <a:cs typeface="Arial"/>
              </a:rPr>
              <a:t>advantage for senators,  although not </a:t>
            </a:r>
            <a:r>
              <a:rPr sz="2200" b="1" dirty="0">
                <a:latin typeface="Arial"/>
                <a:cs typeface="Arial"/>
              </a:rPr>
              <a:t>as </a:t>
            </a:r>
            <a:r>
              <a:rPr sz="2200" b="1" spc="-5" dirty="0">
                <a:latin typeface="Arial"/>
                <a:cs typeface="Arial"/>
              </a:rPr>
              <a:t>much </a:t>
            </a:r>
            <a:r>
              <a:rPr sz="2200" b="1" dirty="0">
                <a:latin typeface="Arial"/>
                <a:cs typeface="Arial"/>
              </a:rPr>
              <a:t>as </a:t>
            </a:r>
            <a:r>
              <a:rPr sz="2200" b="1" spc="-5" dirty="0">
                <a:latin typeface="Arial"/>
                <a:cs typeface="Arial"/>
              </a:rPr>
              <a:t>for</a:t>
            </a:r>
            <a:r>
              <a:rPr sz="2200" b="1" dirty="0">
                <a:latin typeface="Arial"/>
                <a:cs typeface="Arial"/>
              </a:rPr>
              <a:t> </a:t>
            </a:r>
            <a:r>
              <a:rPr sz="2200" b="1" spc="-5" dirty="0">
                <a:latin typeface="Arial"/>
                <a:cs typeface="Arial"/>
              </a:rPr>
              <a:t>representatives</a:t>
            </a:r>
            <a:r>
              <a:rPr lang="en-US" sz="2200" b="1" spc="-5" dirty="0">
                <a:latin typeface="Arial"/>
                <a:cs typeface="Arial"/>
              </a:rPr>
              <a:t>, because senators run statewide, while reps have a gerrymandered district</a:t>
            </a:r>
            <a:endParaRPr sz="2200" dirty="0">
              <a:latin typeface="Arial"/>
              <a:cs typeface="Arial"/>
            </a:endParaRPr>
          </a:p>
          <a:p>
            <a:pPr>
              <a:lnSpc>
                <a:spcPct val="100000"/>
              </a:lnSpc>
              <a:buFont typeface="Arial"/>
              <a:buChar char="•"/>
            </a:pPr>
            <a:endParaRPr sz="2200" dirty="0">
              <a:latin typeface="Times New Roman"/>
              <a:cs typeface="Times New Roman"/>
            </a:endParaRPr>
          </a:p>
          <a:p>
            <a:pPr marL="355600" marR="103505" indent="-342900">
              <a:lnSpc>
                <a:spcPct val="100800"/>
              </a:lnSpc>
              <a:buFont typeface="Arial"/>
              <a:buChar char="•"/>
              <a:tabLst>
                <a:tab pos="354965" algn="l"/>
                <a:tab pos="355600" algn="l"/>
              </a:tabLst>
            </a:pPr>
            <a:r>
              <a:rPr sz="2200" b="1" spc="-5" dirty="0">
                <a:latin typeface="Arial"/>
                <a:cs typeface="Arial"/>
              </a:rPr>
              <a:t>Competitive elections increase in number  when Senate only controlled by </a:t>
            </a:r>
            <a:r>
              <a:rPr sz="2200" b="1" dirty="0">
                <a:latin typeface="Arial"/>
                <a:cs typeface="Arial"/>
              </a:rPr>
              <a:t>a few </a:t>
            </a:r>
            <a:r>
              <a:rPr sz="2200" b="1" spc="-5" dirty="0">
                <a:latin typeface="Arial"/>
                <a:cs typeface="Arial"/>
              </a:rPr>
              <a:t>votes</a:t>
            </a:r>
            <a:endParaRPr sz="2200" dirty="0">
              <a:latin typeface="Arial"/>
              <a:cs typeface="Arial"/>
            </a:endParaRPr>
          </a:p>
        </p:txBody>
      </p:sp>
      <p:sp>
        <p:nvSpPr>
          <p:cNvPr id="5" name="object 5"/>
          <p:cNvSpPr txBox="1"/>
          <p:nvPr/>
        </p:nvSpPr>
        <p:spPr>
          <a:xfrm>
            <a:off x="6248400" y="6028"/>
            <a:ext cx="5683885" cy="689932"/>
          </a:xfrm>
          <a:prstGeom prst="rect">
            <a:avLst/>
          </a:prstGeom>
        </p:spPr>
        <p:txBody>
          <a:bodyPr vert="horz" wrap="square" lIns="0" tIns="12700" rIns="0" bIns="0" rtlCol="0">
            <a:spAutoFit/>
          </a:bodyPr>
          <a:lstStyle/>
          <a:p>
            <a:pPr marL="183515" algn="ctr">
              <a:lnSpc>
                <a:spcPct val="100000"/>
              </a:lnSpc>
              <a:spcBef>
                <a:spcPts val="100"/>
              </a:spcBef>
              <a:tabLst>
                <a:tab pos="1456690" algn="l"/>
              </a:tabLst>
            </a:pPr>
            <a:r>
              <a:rPr sz="4400" b="1" spc="-5" dirty="0">
                <a:latin typeface="Arial"/>
                <a:cs typeface="Arial"/>
              </a:rPr>
              <a:t>THE	SENATE</a:t>
            </a:r>
            <a:endParaRPr sz="4400"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png">
            <a:extLst>
              <a:ext uri="{FF2B5EF4-FFF2-40B4-BE49-F238E27FC236}">
                <a16:creationId xmlns:a16="http://schemas.microsoft.com/office/drawing/2014/main" id="{8B77380B-E2E7-4FDD-AEEE-80EFC09C2958}"/>
              </a:ext>
            </a:extLst>
          </p:cNvPr>
          <p:cNvPicPr>
            <a:picLocks noChangeAspect="1"/>
          </p:cNvPicPr>
          <p:nvPr/>
        </p:nvPicPr>
        <p:blipFill>
          <a:blip r:embed="rId2" cstate="print"/>
          <a:stretch>
            <a:fillRect/>
          </a:stretch>
        </p:blipFill>
        <p:spPr>
          <a:xfrm>
            <a:off x="4876800" y="76200"/>
            <a:ext cx="7315200" cy="4267200"/>
          </a:xfrm>
          <a:prstGeom prst="rect">
            <a:avLst/>
          </a:prstGeom>
        </p:spPr>
      </p:pic>
      <p:sp>
        <p:nvSpPr>
          <p:cNvPr id="6" name="TextBox 5">
            <a:extLst>
              <a:ext uri="{FF2B5EF4-FFF2-40B4-BE49-F238E27FC236}">
                <a16:creationId xmlns:a16="http://schemas.microsoft.com/office/drawing/2014/main" id="{7C4AE990-7057-4861-95CC-BBB48A3ED8C4}"/>
              </a:ext>
            </a:extLst>
          </p:cNvPr>
          <p:cNvSpPr txBox="1"/>
          <p:nvPr/>
        </p:nvSpPr>
        <p:spPr>
          <a:xfrm>
            <a:off x="0" y="97536"/>
            <a:ext cx="4953000" cy="5715667"/>
          </a:xfrm>
          <a:prstGeom prst="rect">
            <a:avLst/>
          </a:prstGeom>
          <a:noFill/>
        </p:spPr>
        <p:txBody>
          <a:bodyPr wrap="square">
            <a:spAutoFit/>
          </a:bodyPr>
          <a:lstStyle/>
          <a:p>
            <a:pPr marR="66675" lvl="0">
              <a:lnSpc>
                <a:spcPct val="96000"/>
              </a:lnSpc>
              <a:spcBef>
                <a:spcPts val="500"/>
              </a:spcBef>
              <a:spcAft>
                <a:spcPts val="0"/>
              </a:spcAft>
              <a:buSzPts val="1100"/>
              <a:tabLst>
                <a:tab pos="283845" algn="l"/>
              </a:tabLst>
            </a:pPr>
            <a:r>
              <a:rPr lang="en-US" sz="2400" dirty="0">
                <a:effectLst/>
                <a:latin typeface="Times New Roman" panose="02020603050405020304" pitchFamily="18" charset="0"/>
                <a:ea typeface="Times New Roman" panose="02020603050405020304" pitchFamily="18" charset="0"/>
              </a:rPr>
              <a:t>The graph above shows reelection rates for incumbents in the House and Senate. From this information and your</a:t>
            </a:r>
            <a:r>
              <a:rPr lang="en-US" sz="2400" spc="-2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knowledge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United States politics,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perform</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following tasks.</a:t>
            </a:r>
          </a:p>
          <a:p>
            <a:pPr marR="0" lvl="1">
              <a:spcBef>
                <a:spcPts val="560"/>
              </a:spcBef>
              <a:spcAft>
                <a:spcPts val="0"/>
              </a:spcAft>
              <a:buSzPts val="1100"/>
              <a:tabLst>
                <a:tab pos="520700" algn="l"/>
                <a:tab pos="521335" algn="l"/>
              </a:tabLst>
            </a:pPr>
            <a:r>
              <a:rPr lang="en-US" sz="2400" dirty="0">
                <a:effectLst/>
                <a:latin typeface="Times New Roman" panose="02020603050405020304" pitchFamily="18" charset="0"/>
                <a:ea typeface="Times New Roman" panose="02020603050405020304" pitchFamily="18" charset="0"/>
              </a:rPr>
              <a:t>a. Identify</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two</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patterns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displayed</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graph.</a:t>
            </a:r>
          </a:p>
          <a:p>
            <a:pPr marR="489585" lvl="1">
              <a:lnSpc>
                <a:spcPct val="96000"/>
              </a:lnSpc>
              <a:spcBef>
                <a:spcPts val="605"/>
              </a:spcBef>
              <a:spcAft>
                <a:spcPts val="0"/>
              </a:spcAft>
              <a:buSzPts val="1100"/>
              <a:tabLst>
                <a:tab pos="521970" algn="l"/>
              </a:tabLst>
            </a:pPr>
            <a:r>
              <a:rPr lang="en-US" sz="2400" dirty="0">
                <a:effectLst/>
                <a:latin typeface="Times New Roman" panose="02020603050405020304" pitchFamily="18" charset="0"/>
                <a:ea typeface="Times New Roman" panose="02020603050405020304" pitchFamily="18" charset="0"/>
              </a:rPr>
              <a:t>b. Identify two factors that contribute to incumbency advantage. Explain how each factor contributes to</a:t>
            </a:r>
            <a:r>
              <a:rPr lang="en-US" sz="2400" spc="-26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incumbency</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advantage.</a:t>
            </a:r>
          </a:p>
          <a:p>
            <a:pPr marR="0" lvl="1">
              <a:spcBef>
                <a:spcPts val="560"/>
              </a:spcBef>
              <a:spcAft>
                <a:spcPts val="0"/>
              </a:spcAft>
              <a:buSzPts val="1100"/>
              <a:tabLst>
                <a:tab pos="520700" algn="l"/>
                <a:tab pos="521335" algn="l"/>
              </a:tabLst>
            </a:pPr>
            <a:r>
              <a:rPr lang="en-US" sz="2400" dirty="0">
                <a:effectLst/>
                <a:latin typeface="Times New Roman" panose="02020603050405020304" pitchFamily="18" charset="0"/>
                <a:ea typeface="Times New Roman" panose="02020603050405020304" pitchFamily="18" charset="0"/>
              </a:rPr>
              <a:t>c. Discuss</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one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consequence</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of</a:t>
            </a:r>
            <a:r>
              <a:rPr lang="en-US" sz="2400" spc="-2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incumbency</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advantage</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for</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United</a:t>
            </a:r>
            <a:r>
              <a:rPr lang="en-US" sz="2400" spc="-1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States</a:t>
            </a:r>
            <a:r>
              <a:rPr lang="en-US" sz="2400" spc="-1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political</a:t>
            </a:r>
            <a:r>
              <a:rPr lang="en-US" sz="2400" spc="-5"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process.</a:t>
            </a:r>
          </a:p>
        </p:txBody>
      </p:sp>
    </p:spTree>
    <p:extLst>
      <p:ext uri="{BB962C8B-B14F-4D97-AF65-F5344CB8AC3E}">
        <p14:creationId xmlns:p14="http://schemas.microsoft.com/office/powerpoint/2010/main" val="898209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2281297" y="202242"/>
            <a:ext cx="7635240" cy="51308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FFFFFF"/>
                </a:solidFill>
              </a:rPr>
              <a:t>REGULARLY SCHEDULED</a:t>
            </a:r>
            <a:r>
              <a:rPr dirty="0">
                <a:solidFill>
                  <a:srgbClr val="FFFFFF"/>
                </a:solidFill>
              </a:rPr>
              <a:t> </a:t>
            </a:r>
            <a:r>
              <a:rPr spc="-5" dirty="0">
                <a:solidFill>
                  <a:srgbClr val="FFFFFF"/>
                </a:solidFill>
              </a:rPr>
              <a:t>ELECTIONS</a:t>
            </a:r>
          </a:p>
        </p:txBody>
      </p:sp>
      <p:sp>
        <p:nvSpPr>
          <p:cNvPr id="4" name="object 4"/>
          <p:cNvSpPr txBox="1"/>
          <p:nvPr/>
        </p:nvSpPr>
        <p:spPr>
          <a:xfrm>
            <a:off x="154939" y="1312164"/>
            <a:ext cx="8193405" cy="5066030"/>
          </a:xfrm>
          <a:prstGeom prst="rect">
            <a:avLst/>
          </a:prstGeom>
        </p:spPr>
        <p:txBody>
          <a:bodyPr vert="horz" wrap="square" lIns="0" tIns="3810" rIns="0" bIns="0" rtlCol="0">
            <a:spAutoFit/>
          </a:bodyPr>
          <a:lstStyle/>
          <a:p>
            <a:pPr marL="355600" marR="815340" indent="-342900">
              <a:lnSpc>
                <a:spcPct val="102000"/>
              </a:lnSpc>
              <a:spcBef>
                <a:spcPts val="30"/>
              </a:spcBef>
              <a:buFont typeface="Arial"/>
              <a:buChar char="•"/>
              <a:tabLst>
                <a:tab pos="354965" algn="l"/>
                <a:tab pos="355600" algn="l"/>
              </a:tabLst>
            </a:pPr>
            <a:r>
              <a:rPr sz="2800" b="1" spc="-5" dirty="0">
                <a:solidFill>
                  <a:srgbClr val="FFFFFF"/>
                </a:solidFill>
                <a:latin typeface="Arial"/>
                <a:cs typeface="Arial"/>
              </a:rPr>
              <a:t>Elections </a:t>
            </a:r>
            <a:r>
              <a:rPr sz="2800" b="1" dirty="0">
                <a:solidFill>
                  <a:srgbClr val="FFFFFF"/>
                </a:solidFill>
                <a:latin typeface="Arial"/>
                <a:cs typeface="Arial"/>
              </a:rPr>
              <a:t>are </a:t>
            </a:r>
            <a:r>
              <a:rPr sz="2800" b="1" spc="-5" dirty="0">
                <a:solidFill>
                  <a:srgbClr val="FFFFFF"/>
                </a:solidFill>
                <a:latin typeface="Arial"/>
                <a:cs typeface="Arial"/>
              </a:rPr>
              <a:t>held </a:t>
            </a:r>
            <a:r>
              <a:rPr sz="2800" b="1" dirty="0">
                <a:solidFill>
                  <a:srgbClr val="FFFFFF"/>
                </a:solidFill>
                <a:latin typeface="Arial"/>
                <a:cs typeface="Arial"/>
              </a:rPr>
              <a:t>at </a:t>
            </a:r>
            <a:r>
              <a:rPr sz="2800" b="1" spc="-5" dirty="0">
                <a:solidFill>
                  <a:srgbClr val="FFFFFF"/>
                </a:solidFill>
                <a:latin typeface="Arial"/>
                <a:cs typeface="Arial"/>
              </a:rPr>
              <a:t>fixed intervals that  cannot be changed by the party in</a:t>
            </a:r>
            <a:r>
              <a:rPr sz="2800" b="1" spc="10" dirty="0">
                <a:solidFill>
                  <a:srgbClr val="FFFFFF"/>
                </a:solidFill>
                <a:latin typeface="Arial"/>
                <a:cs typeface="Arial"/>
              </a:rPr>
              <a:t> </a:t>
            </a:r>
            <a:r>
              <a:rPr sz="2800" b="1" spc="-5" dirty="0">
                <a:solidFill>
                  <a:srgbClr val="FFFFFF"/>
                </a:solidFill>
                <a:latin typeface="Arial"/>
                <a:cs typeface="Arial"/>
              </a:rPr>
              <a:t>power.</a:t>
            </a:r>
            <a:endParaRPr sz="2800" dirty="0">
              <a:latin typeface="Arial"/>
              <a:cs typeface="Arial"/>
            </a:endParaRPr>
          </a:p>
          <a:p>
            <a:pPr marL="748665" marR="672465" lvl="1" indent="-279400">
              <a:lnSpc>
                <a:spcPct val="102000"/>
              </a:lnSpc>
              <a:spcBef>
                <a:spcPts val="545"/>
              </a:spcBef>
              <a:buFont typeface="Arial"/>
              <a:buChar char="–"/>
              <a:tabLst>
                <a:tab pos="755650" algn="l"/>
              </a:tabLst>
            </a:pPr>
            <a:r>
              <a:rPr sz="2800" b="1" spc="-5" dirty="0">
                <a:solidFill>
                  <a:srgbClr val="FFFFFF"/>
                </a:solidFill>
                <a:latin typeface="Arial"/>
                <a:cs typeface="Arial"/>
              </a:rPr>
              <a:t>National government establishes WHEN  they will be</a:t>
            </a:r>
            <a:r>
              <a:rPr sz="2800" b="1" dirty="0">
                <a:solidFill>
                  <a:srgbClr val="FFFFFF"/>
                </a:solidFill>
                <a:latin typeface="Arial"/>
                <a:cs typeface="Arial"/>
              </a:rPr>
              <a:t> </a:t>
            </a:r>
            <a:r>
              <a:rPr sz="2800" b="1" spc="-5" dirty="0">
                <a:solidFill>
                  <a:srgbClr val="FFFFFF"/>
                </a:solidFill>
                <a:latin typeface="Arial"/>
                <a:cs typeface="Arial"/>
              </a:rPr>
              <a:t>held</a:t>
            </a:r>
            <a:endParaRPr sz="2800" dirty="0">
              <a:latin typeface="Arial"/>
              <a:cs typeface="Arial"/>
            </a:endParaRPr>
          </a:p>
          <a:p>
            <a:pPr marL="755650" lvl="1" indent="-286385">
              <a:lnSpc>
                <a:spcPct val="100000"/>
              </a:lnSpc>
              <a:spcBef>
                <a:spcPts val="615"/>
              </a:spcBef>
              <a:buFont typeface="Arial"/>
              <a:buChar char="–"/>
              <a:tabLst>
                <a:tab pos="755650" algn="l"/>
              </a:tabLst>
            </a:pPr>
            <a:r>
              <a:rPr sz="2800" b="1" dirty="0">
                <a:solidFill>
                  <a:srgbClr val="FFFFFF"/>
                </a:solidFill>
                <a:latin typeface="Arial"/>
                <a:cs typeface="Arial"/>
              </a:rPr>
              <a:t>States </a:t>
            </a:r>
            <a:r>
              <a:rPr sz="2800" b="1" spc="-5" dirty="0">
                <a:solidFill>
                  <a:srgbClr val="FFFFFF"/>
                </a:solidFill>
                <a:latin typeface="Arial"/>
                <a:cs typeface="Arial"/>
              </a:rPr>
              <a:t>determine HOW the voting will</a:t>
            </a:r>
            <a:r>
              <a:rPr sz="2800" b="1" spc="-10" dirty="0">
                <a:solidFill>
                  <a:srgbClr val="FFFFFF"/>
                </a:solidFill>
                <a:latin typeface="Arial"/>
                <a:cs typeface="Arial"/>
              </a:rPr>
              <a:t> </a:t>
            </a:r>
            <a:r>
              <a:rPr sz="2800" b="1" spc="-5" dirty="0">
                <a:solidFill>
                  <a:srgbClr val="FFFFFF"/>
                </a:solidFill>
                <a:latin typeface="Arial"/>
                <a:cs typeface="Arial"/>
              </a:rPr>
              <a:t>occur</a:t>
            </a:r>
            <a:endParaRPr sz="2800" dirty="0">
              <a:latin typeface="Arial"/>
              <a:cs typeface="Arial"/>
            </a:endParaRPr>
          </a:p>
          <a:p>
            <a:pPr lvl="1">
              <a:lnSpc>
                <a:spcPct val="100000"/>
              </a:lnSpc>
              <a:spcBef>
                <a:spcPts val="25"/>
              </a:spcBef>
              <a:buClr>
                <a:srgbClr val="FFFFFF"/>
              </a:buClr>
              <a:buFont typeface="Arial"/>
              <a:buChar char="–"/>
            </a:pPr>
            <a:endParaRPr sz="4100" dirty="0">
              <a:latin typeface="Times New Roman"/>
              <a:cs typeface="Times New Roman"/>
            </a:endParaRPr>
          </a:p>
          <a:p>
            <a:pPr marL="355600" marR="5080" indent="-342900">
              <a:lnSpc>
                <a:spcPct val="99900"/>
              </a:lnSpc>
              <a:buFont typeface="Arial"/>
              <a:buChar char="•"/>
              <a:tabLst>
                <a:tab pos="354965" algn="l"/>
                <a:tab pos="355600" algn="l"/>
              </a:tabLst>
            </a:pPr>
            <a:r>
              <a:rPr sz="2800" b="1" spc="-5" dirty="0">
                <a:solidFill>
                  <a:srgbClr val="FFFFFF"/>
                </a:solidFill>
                <a:latin typeface="Arial"/>
                <a:cs typeface="Arial"/>
              </a:rPr>
              <a:t>It does not </a:t>
            </a:r>
            <a:r>
              <a:rPr sz="2800" b="1" dirty="0">
                <a:solidFill>
                  <a:srgbClr val="FFFFFF"/>
                </a:solidFill>
                <a:latin typeface="Arial"/>
                <a:cs typeface="Arial"/>
              </a:rPr>
              <a:t>make </a:t>
            </a:r>
            <a:r>
              <a:rPr sz="2800" b="1" spc="-5" dirty="0">
                <a:solidFill>
                  <a:srgbClr val="FFFFFF"/>
                </a:solidFill>
                <a:latin typeface="Arial"/>
                <a:cs typeface="Arial"/>
              </a:rPr>
              <a:t>any difference if the nation is  </a:t>
            </a:r>
            <a:r>
              <a:rPr sz="2800" b="1" dirty="0">
                <a:solidFill>
                  <a:srgbClr val="FFFFFF"/>
                </a:solidFill>
                <a:latin typeface="Arial"/>
                <a:cs typeface="Arial"/>
              </a:rPr>
              <a:t>at </a:t>
            </a:r>
            <a:r>
              <a:rPr sz="2800" b="1" spc="-5" dirty="0">
                <a:solidFill>
                  <a:srgbClr val="FFFFFF"/>
                </a:solidFill>
                <a:latin typeface="Arial"/>
                <a:cs typeface="Arial"/>
              </a:rPr>
              <a:t>war, </a:t>
            </a:r>
            <a:r>
              <a:rPr sz="2800" b="1" dirty="0">
                <a:solidFill>
                  <a:srgbClr val="FFFFFF"/>
                </a:solidFill>
                <a:latin typeface="Arial"/>
                <a:cs typeface="Arial"/>
              </a:rPr>
              <a:t>as </a:t>
            </a:r>
            <a:r>
              <a:rPr sz="2800" b="1" spc="-5" dirty="0">
                <a:solidFill>
                  <a:srgbClr val="FFFFFF"/>
                </a:solidFill>
                <a:latin typeface="Arial"/>
                <a:cs typeface="Arial"/>
              </a:rPr>
              <a:t>we were during the Civil War, or in  the midst of </a:t>
            </a:r>
            <a:r>
              <a:rPr sz="2800" b="1" dirty="0">
                <a:solidFill>
                  <a:srgbClr val="FFFFFF"/>
                </a:solidFill>
                <a:latin typeface="Arial"/>
                <a:cs typeface="Arial"/>
              </a:rPr>
              <a:t>a </a:t>
            </a:r>
            <a:r>
              <a:rPr sz="2800" b="1" spc="-5" dirty="0">
                <a:solidFill>
                  <a:srgbClr val="FFFFFF"/>
                </a:solidFill>
                <a:latin typeface="Arial"/>
                <a:cs typeface="Arial"/>
              </a:rPr>
              <a:t>crisis, </a:t>
            </a:r>
            <a:r>
              <a:rPr sz="2800" b="1" dirty="0">
                <a:solidFill>
                  <a:srgbClr val="FFFFFF"/>
                </a:solidFill>
                <a:latin typeface="Arial"/>
                <a:cs typeface="Arial"/>
              </a:rPr>
              <a:t>as </a:t>
            </a:r>
            <a:r>
              <a:rPr sz="2800" b="1" spc="-5" dirty="0">
                <a:solidFill>
                  <a:srgbClr val="FFFFFF"/>
                </a:solidFill>
                <a:latin typeface="Arial"/>
                <a:cs typeface="Arial"/>
              </a:rPr>
              <a:t>in the Great  Depression; when the calendar calls for </a:t>
            </a:r>
            <a:r>
              <a:rPr sz="2800" b="1" dirty="0">
                <a:solidFill>
                  <a:srgbClr val="FFFFFF"/>
                </a:solidFill>
                <a:latin typeface="Arial"/>
                <a:cs typeface="Arial"/>
              </a:rPr>
              <a:t>an  </a:t>
            </a:r>
            <a:r>
              <a:rPr sz="2800" b="1" spc="-5" dirty="0">
                <a:solidFill>
                  <a:srgbClr val="FFFFFF"/>
                </a:solidFill>
                <a:latin typeface="Arial"/>
                <a:cs typeface="Arial"/>
              </a:rPr>
              <a:t>election, the election is</a:t>
            </a:r>
            <a:r>
              <a:rPr sz="2800" b="1" dirty="0">
                <a:solidFill>
                  <a:srgbClr val="FFFFFF"/>
                </a:solidFill>
                <a:latin typeface="Arial"/>
                <a:cs typeface="Arial"/>
              </a:rPr>
              <a:t> </a:t>
            </a:r>
            <a:r>
              <a:rPr sz="2800" b="1" spc="-5" dirty="0">
                <a:solidFill>
                  <a:srgbClr val="FFFFFF"/>
                </a:solidFill>
                <a:latin typeface="Arial"/>
                <a:cs typeface="Arial"/>
              </a:rPr>
              <a:t>held.</a:t>
            </a:r>
            <a:endParaRPr sz="2800" dirty="0">
              <a:latin typeface="Arial"/>
              <a:cs typeface="Arial"/>
            </a:endParaRPr>
          </a:p>
        </p:txBody>
      </p:sp>
      <p:sp>
        <p:nvSpPr>
          <p:cNvPr id="5" name="object 5"/>
          <p:cNvSpPr/>
          <p:nvPr/>
        </p:nvSpPr>
        <p:spPr>
          <a:xfrm>
            <a:off x="8381998" y="1905000"/>
            <a:ext cx="3787625" cy="37337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581"/>
            <a:ext cx="12190614" cy="685799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22578"/>
            <a:ext cx="12192000" cy="831850"/>
          </a:xfrm>
          <a:custGeom>
            <a:avLst/>
            <a:gdLst/>
            <a:ahLst/>
            <a:cxnLst/>
            <a:rect l="l" t="t" r="r" b="b"/>
            <a:pathLst>
              <a:path w="12192000" h="831850">
                <a:moveTo>
                  <a:pt x="0" y="0"/>
                </a:moveTo>
                <a:lnTo>
                  <a:pt x="12191997" y="0"/>
                </a:lnTo>
                <a:lnTo>
                  <a:pt x="12191997" y="831496"/>
                </a:lnTo>
                <a:lnTo>
                  <a:pt x="0" y="831496"/>
                </a:lnTo>
                <a:lnTo>
                  <a:pt x="0" y="0"/>
                </a:lnTo>
                <a:close/>
              </a:path>
            </a:pathLst>
          </a:custGeom>
          <a:solidFill>
            <a:srgbClr val="F0F0F0"/>
          </a:solidFill>
        </p:spPr>
        <p:txBody>
          <a:bodyPr wrap="square" lIns="0" tIns="0" rIns="0" bIns="0" rtlCol="0"/>
          <a:lstStyle/>
          <a:p>
            <a:endParaRPr/>
          </a:p>
        </p:txBody>
      </p:sp>
      <p:sp>
        <p:nvSpPr>
          <p:cNvPr id="4" name="object 4"/>
          <p:cNvSpPr txBox="1">
            <a:spLocks noGrp="1"/>
          </p:cNvSpPr>
          <p:nvPr>
            <p:ph type="title"/>
          </p:nvPr>
        </p:nvSpPr>
        <p:spPr>
          <a:xfrm>
            <a:off x="2281297" y="181786"/>
            <a:ext cx="7635240" cy="513080"/>
          </a:xfrm>
          <a:prstGeom prst="rect">
            <a:avLst/>
          </a:prstGeom>
        </p:spPr>
        <p:txBody>
          <a:bodyPr vert="horz" wrap="square" lIns="0" tIns="12700" rIns="0" bIns="0" rtlCol="0">
            <a:spAutoFit/>
          </a:bodyPr>
          <a:lstStyle/>
          <a:p>
            <a:pPr marL="12700">
              <a:lnSpc>
                <a:spcPct val="100000"/>
              </a:lnSpc>
              <a:spcBef>
                <a:spcPts val="100"/>
              </a:spcBef>
            </a:pPr>
            <a:r>
              <a:rPr spc="-5" dirty="0"/>
              <a:t>REGULARLY SCHEDULED</a:t>
            </a:r>
            <a:r>
              <a:rPr dirty="0"/>
              <a:t> </a:t>
            </a:r>
            <a:r>
              <a:rPr spc="-5" dirty="0"/>
              <a:t>ELECTIONS</a:t>
            </a:r>
          </a:p>
        </p:txBody>
      </p:sp>
      <p:sp>
        <p:nvSpPr>
          <p:cNvPr id="5" name="object 5"/>
          <p:cNvSpPr/>
          <p:nvPr/>
        </p:nvSpPr>
        <p:spPr>
          <a:xfrm>
            <a:off x="152400" y="1600200"/>
            <a:ext cx="5791200" cy="4726940"/>
          </a:xfrm>
          <a:custGeom>
            <a:avLst/>
            <a:gdLst/>
            <a:ahLst/>
            <a:cxnLst/>
            <a:rect l="l" t="t" r="r" b="b"/>
            <a:pathLst>
              <a:path w="5791200" h="4726940">
                <a:moveTo>
                  <a:pt x="0" y="0"/>
                </a:moveTo>
                <a:lnTo>
                  <a:pt x="5791198" y="0"/>
                </a:lnTo>
                <a:lnTo>
                  <a:pt x="5791198" y="4726868"/>
                </a:lnTo>
                <a:lnTo>
                  <a:pt x="0" y="4726868"/>
                </a:lnTo>
                <a:lnTo>
                  <a:pt x="0" y="0"/>
                </a:lnTo>
                <a:close/>
              </a:path>
            </a:pathLst>
          </a:custGeom>
          <a:solidFill>
            <a:srgbClr val="F0F0F0"/>
          </a:solidFill>
        </p:spPr>
        <p:txBody>
          <a:bodyPr wrap="square" lIns="0" tIns="0" rIns="0" bIns="0" rtlCol="0"/>
          <a:lstStyle/>
          <a:p>
            <a:endParaRPr/>
          </a:p>
        </p:txBody>
      </p:sp>
      <p:sp>
        <p:nvSpPr>
          <p:cNvPr id="6" name="object 6"/>
          <p:cNvSpPr txBox="1"/>
          <p:nvPr/>
        </p:nvSpPr>
        <p:spPr>
          <a:xfrm>
            <a:off x="231140" y="1633220"/>
            <a:ext cx="5614670" cy="4630420"/>
          </a:xfrm>
          <a:prstGeom prst="rect">
            <a:avLst/>
          </a:prstGeom>
        </p:spPr>
        <p:txBody>
          <a:bodyPr vert="horz" wrap="square" lIns="0" tIns="13970" rIns="0" bIns="0" rtlCol="0">
            <a:spAutoFit/>
          </a:bodyPr>
          <a:lstStyle/>
          <a:p>
            <a:pPr marL="355600" marR="360680" indent="-342900">
              <a:lnSpc>
                <a:spcPct val="99500"/>
              </a:lnSpc>
              <a:spcBef>
                <a:spcPts val="110"/>
              </a:spcBef>
              <a:buFont typeface="Arial"/>
              <a:buChar char="•"/>
              <a:tabLst>
                <a:tab pos="354965" algn="l"/>
                <a:tab pos="355600" algn="l"/>
              </a:tabLst>
            </a:pPr>
            <a:r>
              <a:rPr sz="1800" b="1" spc="-5" dirty="0">
                <a:latin typeface="Arial"/>
                <a:cs typeface="Arial"/>
              </a:rPr>
              <a:t>Elections for members of Congress occur on  the first Tuesday </a:t>
            </a:r>
            <a:r>
              <a:rPr sz="1800" b="1" dirty="0">
                <a:latin typeface="Arial"/>
                <a:cs typeface="Arial"/>
              </a:rPr>
              <a:t>after </a:t>
            </a:r>
            <a:r>
              <a:rPr sz="1800" b="1" spc="-5" dirty="0">
                <a:latin typeface="Arial"/>
                <a:cs typeface="Arial"/>
              </a:rPr>
              <a:t>the first Monday in  November of even-numbered </a:t>
            </a:r>
            <a:r>
              <a:rPr sz="1800" b="1" dirty="0">
                <a:latin typeface="Arial"/>
                <a:cs typeface="Arial"/>
              </a:rPr>
              <a:t>years.</a:t>
            </a:r>
            <a:endParaRPr sz="1800" dirty="0">
              <a:latin typeface="Arial"/>
              <a:cs typeface="Arial"/>
            </a:endParaRPr>
          </a:p>
          <a:p>
            <a:pPr>
              <a:lnSpc>
                <a:spcPct val="100000"/>
              </a:lnSpc>
              <a:buFont typeface="Arial"/>
              <a:buChar char="•"/>
            </a:pPr>
            <a:endParaRPr sz="2000" dirty="0">
              <a:latin typeface="Times New Roman"/>
              <a:cs typeface="Times New Roman"/>
            </a:endParaRPr>
          </a:p>
          <a:p>
            <a:pPr marL="355600" marR="5080" indent="-342900">
              <a:lnSpc>
                <a:spcPct val="99800"/>
              </a:lnSpc>
              <a:spcBef>
                <a:spcPts val="1175"/>
              </a:spcBef>
              <a:buFont typeface="Arial"/>
              <a:buChar char="•"/>
              <a:tabLst>
                <a:tab pos="354965" algn="l"/>
                <a:tab pos="355600" algn="l"/>
              </a:tabLst>
            </a:pPr>
            <a:r>
              <a:rPr sz="1800" b="1" spc="-5" dirty="0">
                <a:latin typeface="Arial"/>
                <a:cs typeface="Arial"/>
              </a:rPr>
              <a:t>Although there </a:t>
            </a:r>
            <a:r>
              <a:rPr sz="1800" b="1" dirty="0">
                <a:latin typeface="Arial"/>
                <a:cs typeface="Arial"/>
              </a:rPr>
              <a:t>are </a:t>
            </a:r>
            <a:r>
              <a:rPr sz="1800" b="1" spc="-5" dirty="0">
                <a:latin typeface="Arial"/>
                <a:cs typeface="Arial"/>
              </a:rPr>
              <a:t>some exceptions (for special  elections or peculiar </a:t>
            </a:r>
            <a:r>
              <a:rPr sz="1800" b="1" dirty="0">
                <a:latin typeface="Arial"/>
                <a:cs typeface="Arial"/>
              </a:rPr>
              <a:t>state </a:t>
            </a:r>
            <a:r>
              <a:rPr sz="1800" b="1" spc="-5" dirty="0">
                <a:latin typeface="Arial"/>
                <a:cs typeface="Arial"/>
              </a:rPr>
              <a:t>provisions),  participants know </a:t>
            </a:r>
            <a:r>
              <a:rPr sz="1800" b="1" i="1" dirty="0">
                <a:latin typeface="Arial"/>
                <a:cs typeface="Arial"/>
              </a:rPr>
              <a:t>in </a:t>
            </a:r>
            <a:r>
              <a:rPr sz="1800" b="1" i="1" spc="-5" dirty="0">
                <a:latin typeface="Arial"/>
                <a:cs typeface="Arial"/>
              </a:rPr>
              <a:t>advance </a:t>
            </a:r>
            <a:r>
              <a:rPr sz="1800" b="1" spc="-5" dirty="0">
                <a:latin typeface="Arial"/>
                <a:cs typeface="Arial"/>
              </a:rPr>
              <a:t>just when the next  election will</a:t>
            </a:r>
            <a:r>
              <a:rPr sz="1800" b="1" spc="-10" dirty="0">
                <a:latin typeface="Arial"/>
                <a:cs typeface="Arial"/>
              </a:rPr>
              <a:t> </a:t>
            </a:r>
            <a:r>
              <a:rPr sz="1800" b="1" spc="-5" dirty="0">
                <a:latin typeface="Arial"/>
                <a:cs typeface="Arial"/>
              </a:rPr>
              <a:t>be.</a:t>
            </a:r>
            <a:endParaRPr sz="1800" dirty="0">
              <a:latin typeface="Arial"/>
              <a:cs typeface="Arial"/>
            </a:endParaRPr>
          </a:p>
          <a:p>
            <a:pPr>
              <a:lnSpc>
                <a:spcPct val="100000"/>
              </a:lnSpc>
              <a:buFont typeface="Arial"/>
              <a:buChar char="•"/>
            </a:pPr>
            <a:endParaRPr sz="2000" dirty="0">
              <a:latin typeface="Times New Roman"/>
              <a:cs typeface="Times New Roman"/>
            </a:endParaRPr>
          </a:p>
          <a:p>
            <a:pPr marL="355600" marR="55244" indent="-342900" algn="just">
              <a:lnSpc>
                <a:spcPct val="98800"/>
              </a:lnSpc>
              <a:spcBef>
                <a:spcPts val="1200"/>
              </a:spcBef>
              <a:buFont typeface="Arial"/>
              <a:buChar char="•"/>
              <a:tabLst>
                <a:tab pos="355600" algn="l"/>
              </a:tabLst>
            </a:pPr>
            <a:r>
              <a:rPr sz="1800" b="1" spc="-5" dirty="0">
                <a:latin typeface="Arial"/>
                <a:cs typeface="Arial"/>
              </a:rPr>
              <a:t>The predetermined timing of elections is one of  the defining characteristics of democracy in the  United</a:t>
            </a:r>
            <a:r>
              <a:rPr sz="1800" b="1" spc="-10" dirty="0">
                <a:latin typeface="Arial"/>
                <a:cs typeface="Arial"/>
              </a:rPr>
              <a:t> </a:t>
            </a:r>
            <a:r>
              <a:rPr sz="1800" b="1" dirty="0">
                <a:latin typeface="Arial"/>
                <a:cs typeface="Arial"/>
              </a:rPr>
              <a:t>States.</a:t>
            </a:r>
            <a:endParaRPr sz="1800" dirty="0">
              <a:latin typeface="Arial"/>
              <a:cs typeface="Arial"/>
            </a:endParaRPr>
          </a:p>
          <a:p>
            <a:pPr>
              <a:lnSpc>
                <a:spcPct val="100000"/>
              </a:lnSpc>
              <a:buFont typeface="Arial"/>
              <a:buChar char="•"/>
            </a:pPr>
            <a:endParaRPr sz="2000" dirty="0">
              <a:latin typeface="Times New Roman"/>
              <a:cs typeface="Times New Roman"/>
            </a:endParaRPr>
          </a:p>
          <a:p>
            <a:pPr marL="355600" marR="1540510" indent="-342900">
              <a:lnSpc>
                <a:spcPct val="100000"/>
              </a:lnSpc>
              <a:spcBef>
                <a:spcPts val="1170"/>
              </a:spcBef>
              <a:buFont typeface="Arial"/>
              <a:buChar char="•"/>
              <a:tabLst>
                <a:tab pos="354965" algn="l"/>
                <a:tab pos="355600" algn="l"/>
              </a:tabLst>
            </a:pPr>
            <a:r>
              <a:rPr sz="1800" b="1" spc="-5" dirty="0">
                <a:latin typeface="Arial"/>
                <a:cs typeface="Arial"/>
              </a:rPr>
              <a:t>Regular chance </a:t>
            </a:r>
            <a:r>
              <a:rPr sz="1800" b="1" dirty="0">
                <a:latin typeface="Arial"/>
                <a:cs typeface="Arial"/>
              </a:rPr>
              <a:t>to </a:t>
            </a:r>
            <a:r>
              <a:rPr sz="1800" b="1" spc="-5" dirty="0">
                <a:latin typeface="Arial"/>
                <a:cs typeface="Arial"/>
              </a:rPr>
              <a:t>replace leaders  (accountability)</a:t>
            </a:r>
            <a:endParaRPr sz="1800" dirty="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175">
              <a:lnSpc>
                <a:spcPts val="1645"/>
              </a:lnSpc>
            </a:pPr>
            <a:fld id="{81D60167-4931-47E6-BA6A-407CBD079E47}" type="slidenum">
              <a:rPr dirty="0"/>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00BEF3">
              <a:alpha val="19999"/>
            </a:srgbClr>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7780">
              <a:lnSpc>
                <a:spcPct val="100000"/>
              </a:lnSpc>
              <a:spcBef>
                <a:spcPts val="100"/>
              </a:spcBef>
            </a:pPr>
            <a:r>
              <a:rPr spc="-5" dirty="0"/>
              <a:t>FIXED, STAGGERED, </a:t>
            </a:r>
            <a:r>
              <a:rPr dirty="0"/>
              <a:t>AND </a:t>
            </a:r>
            <a:r>
              <a:rPr spc="-5" dirty="0"/>
              <a:t>SOMETIMES LIMITED</a:t>
            </a:r>
            <a:r>
              <a:rPr spc="5" dirty="0"/>
              <a:t> </a:t>
            </a:r>
            <a:r>
              <a:rPr spc="-5" dirty="0"/>
              <a:t>TERMS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175">
              <a:lnSpc>
                <a:spcPts val="1645"/>
              </a:lnSpc>
            </a:pPr>
            <a:fld id="{81D60167-4931-47E6-BA6A-407CBD079E47}" type="slidenum">
              <a:rPr dirty="0"/>
              <a:t>5</a:t>
            </a:fld>
            <a:endParaRPr dirty="0"/>
          </a:p>
        </p:txBody>
      </p:sp>
      <p:sp>
        <p:nvSpPr>
          <p:cNvPr id="4" name="object 4"/>
          <p:cNvSpPr txBox="1"/>
          <p:nvPr/>
        </p:nvSpPr>
        <p:spPr>
          <a:xfrm>
            <a:off x="27939" y="947420"/>
            <a:ext cx="12026265" cy="5541004"/>
          </a:xfrm>
          <a:prstGeom prst="rect">
            <a:avLst/>
          </a:prstGeom>
        </p:spPr>
        <p:txBody>
          <a:bodyPr vert="horz" wrap="square" lIns="0" tIns="33020" rIns="0" bIns="0" rtlCol="0">
            <a:spAutoFit/>
          </a:bodyPr>
          <a:lstStyle/>
          <a:p>
            <a:pPr marL="406400" marR="382270" indent="-342900">
              <a:lnSpc>
                <a:spcPts val="2800"/>
              </a:lnSpc>
              <a:spcBef>
                <a:spcPts val="260"/>
              </a:spcBef>
              <a:buFont typeface="Arial"/>
              <a:buChar char="•"/>
              <a:tabLst>
                <a:tab pos="405765" algn="l"/>
                <a:tab pos="406400" algn="l"/>
              </a:tabLst>
            </a:pPr>
            <a:r>
              <a:rPr sz="2400" b="1" spc="-5" dirty="0">
                <a:latin typeface="Arial"/>
                <a:cs typeface="Arial"/>
              </a:rPr>
              <a:t>Electoral </a:t>
            </a:r>
            <a:r>
              <a:rPr sz="2400" b="1" dirty="0">
                <a:latin typeface="Arial"/>
                <a:cs typeface="Arial"/>
              </a:rPr>
              <a:t>system </a:t>
            </a:r>
            <a:r>
              <a:rPr sz="2400" b="1" spc="-5" dirty="0">
                <a:latin typeface="Arial"/>
                <a:cs typeface="Arial"/>
              </a:rPr>
              <a:t>is based on fixed </a:t>
            </a:r>
            <a:r>
              <a:rPr sz="2400" b="1" dirty="0">
                <a:latin typeface="Arial"/>
                <a:cs typeface="Arial"/>
              </a:rPr>
              <a:t>terms, </a:t>
            </a:r>
            <a:r>
              <a:rPr sz="2400" b="1" spc="-5" dirty="0">
                <a:latin typeface="Arial"/>
                <a:cs typeface="Arial"/>
              </a:rPr>
              <a:t>meaning that the length of </a:t>
            </a:r>
            <a:r>
              <a:rPr sz="2400" b="1" dirty="0">
                <a:latin typeface="Arial"/>
                <a:cs typeface="Arial"/>
              </a:rPr>
              <a:t>a term </a:t>
            </a:r>
            <a:r>
              <a:rPr sz="2400" b="1" spc="-5" dirty="0">
                <a:latin typeface="Arial"/>
                <a:cs typeface="Arial"/>
              </a:rPr>
              <a:t>in  office is </a:t>
            </a:r>
            <a:r>
              <a:rPr sz="2400" b="1" dirty="0">
                <a:latin typeface="Arial"/>
                <a:cs typeface="Arial"/>
              </a:rPr>
              <a:t>set, </a:t>
            </a:r>
            <a:r>
              <a:rPr sz="2400" b="1" spc="-5" dirty="0">
                <a:latin typeface="Arial"/>
                <a:cs typeface="Arial"/>
              </a:rPr>
              <a:t>not indefinite</a:t>
            </a:r>
            <a:endParaRPr sz="2400" dirty="0">
              <a:latin typeface="Arial"/>
              <a:cs typeface="Arial"/>
            </a:endParaRPr>
          </a:p>
          <a:p>
            <a:pPr marL="799465" marR="681990" lvl="1" indent="-279400">
              <a:lnSpc>
                <a:spcPct val="100800"/>
              </a:lnSpc>
              <a:spcBef>
                <a:spcPts val="400"/>
              </a:spcBef>
              <a:buFont typeface="Arial"/>
              <a:buChar char="–"/>
              <a:tabLst>
                <a:tab pos="805815" algn="l"/>
                <a:tab pos="806450" algn="l"/>
              </a:tabLst>
            </a:pPr>
            <a:r>
              <a:rPr sz="2000" b="1" spc="-5" dirty="0">
                <a:latin typeface="Arial"/>
                <a:cs typeface="Arial"/>
              </a:rPr>
              <a:t>The </a:t>
            </a:r>
            <a:r>
              <a:rPr sz="2000" b="1" dirty="0">
                <a:latin typeface="Arial"/>
                <a:cs typeface="Arial"/>
              </a:rPr>
              <a:t>term </a:t>
            </a:r>
            <a:r>
              <a:rPr sz="2000" b="1" spc="-5" dirty="0">
                <a:latin typeface="Arial"/>
                <a:cs typeface="Arial"/>
              </a:rPr>
              <a:t>of office for the U.S. House of Representatives is two </a:t>
            </a:r>
            <a:r>
              <a:rPr sz="2000" b="1" dirty="0">
                <a:latin typeface="Arial"/>
                <a:cs typeface="Arial"/>
              </a:rPr>
              <a:t>years (can </a:t>
            </a:r>
            <a:r>
              <a:rPr sz="2000" b="1" spc="-5" dirty="0">
                <a:latin typeface="Arial"/>
                <a:cs typeface="Arial"/>
              </a:rPr>
              <a:t>be elected </a:t>
            </a:r>
            <a:r>
              <a:rPr sz="2000" b="1" dirty="0">
                <a:latin typeface="Arial"/>
                <a:cs typeface="Arial"/>
              </a:rPr>
              <a:t>as  </a:t>
            </a:r>
            <a:r>
              <a:rPr sz="2000" b="1" spc="-5" dirty="0">
                <a:latin typeface="Arial"/>
                <a:cs typeface="Arial"/>
              </a:rPr>
              <a:t>many times </a:t>
            </a:r>
            <a:r>
              <a:rPr sz="2000" b="1" dirty="0">
                <a:latin typeface="Arial"/>
                <a:cs typeface="Arial"/>
              </a:rPr>
              <a:t>as </a:t>
            </a:r>
            <a:r>
              <a:rPr sz="2000" b="1" spc="-5" dirty="0">
                <a:latin typeface="Arial"/>
                <a:cs typeface="Arial"/>
              </a:rPr>
              <a:t>they</a:t>
            </a:r>
            <a:r>
              <a:rPr sz="2000" b="1" spc="5" dirty="0">
                <a:latin typeface="Arial"/>
                <a:cs typeface="Arial"/>
              </a:rPr>
              <a:t> </a:t>
            </a:r>
            <a:r>
              <a:rPr sz="2000" b="1" spc="-5" dirty="0">
                <a:latin typeface="Arial"/>
                <a:cs typeface="Arial"/>
              </a:rPr>
              <a:t>want)</a:t>
            </a:r>
            <a:r>
              <a:rPr lang="en-US" sz="2000" b="1" spc="-5" dirty="0">
                <a:latin typeface="Arial"/>
                <a:cs typeface="Arial"/>
              </a:rPr>
              <a:t>- no term limit</a:t>
            </a:r>
            <a:endParaRPr sz="2000" dirty="0">
              <a:latin typeface="Arial"/>
              <a:cs typeface="Arial"/>
            </a:endParaRPr>
          </a:p>
          <a:p>
            <a:pPr lvl="1">
              <a:lnSpc>
                <a:spcPct val="100000"/>
              </a:lnSpc>
              <a:spcBef>
                <a:spcPts val="5"/>
              </a:spcBef>
              <a:buFont typeface="Arial"/>
              <a:buChar char="–"/>
            </a:pPr>
            <a:endParaRPr sz="2150" dirty="0">
              <a:latin typeface="Times New Roman"/>
              <a:cs typeface="Times New Roman"/>
            </a:endParaRPr>
          </a:p>
          <a:p>
            <a:pPr marL="806450" lvl="1" indent="-286385">
              <a:lnSpc>
                <a:spcPct val="100000"/>
              </a:lnSpc>
              <a:buFont typeface="Arial"/>
              <a:buChar char="–"/>
              <a:tabLst>
                <a:tab pos="805815" algn="l"/>
                <a:tab pos="806450" algn="l"/>
              </a:tabLst>
            </a:pPr>
            <a:r>
              <a:rPr sz="2000" b="1" spc="-5" dirty="0">
                <a:latin typeface="Arial"/>
                <a:cs typeface="Arial"/>
              </a:rPr>
              <a:t>The </a:t>
            </a:r>
            <a:r>
              <a:rPr sz="2000" b="1" dirty="0">
                <a:latin typeface="Arial"/>
                <a:cs typeface="Arial"/>
              </a:rPr>
              <a:t>term </a:t>
            </a:r>
            <a:r>
              <a:rPr sz="2000" b="1" spc="-5" dirty="0">
                <a:latin typeface="Arial"/>
                <a:cs typeface="Arial"/>
              </a:rPr>
              <a:t>of office for the Senate is six </a:t>
            </a:r>
            <a:r>
              <a:rPr sz="2000" b="1" dirty="0">
                <a:latin typeface="Arial"/>
                <a:cs typeface="Arial"/>
              </a:rPr>
              <a:t>years (can </a:t>
            </a:r>
            <a:r>
              <a:rPr sz="2000" b="1" spc="-5" dirty="0">
                <a:latin typeface="Arial"/>
                <a:cs typeface="Arial"/>
              </a:rPr>
              <a:t>be elected </a:t>
            </a:r>
            <a:r>
              <a:rPr sz="2000" b="1" dirty="0">
                <a:latin typeface="Arial"/>
                <a:cs typeface="Arial"/>
              </a:rPr>
              <a:t>as </a:t>
            </a:r>
            <a:r>
              <a:rPr sz="2000" b="1" spc="-5" dirty="0">
                <a:latin typeface="Arial"/>
                <a:cs typeface="Arial"/>
              </a:rPr>
              <a:t>many times </a:t>
            </a:r>
            <a:r>
              <a:rPr sz="2000" b="1" dirty="0">
                <a:latin typeface="Arial"/>
                <a:cs typeface="Arial"/>
              </a:rPr>
              <a:t>as </a:t>
            </a:r>
            <a:r>
              <a:rPr sz="2000" b="1" spc="-5" dirty="0">
                <a:latin typeface="Arial"/>
                <a:cs typeface="Arial"/>
              </a:rPr>
              <a:t>they</a:t>
            </a:r>
            <a:r>
              <a:rPr sz="2000" b="1" spc="105" dirty="0">
                <a:latin typeface="Arial"/>
                <a:cs typeface="Arial"/>
              </a:rPr>
              <a:t> </a:t>
            </a:r>
            <a:r>
              <a:rPr sz="2000" b="1" spc="-5" dirty="0">
                <a:latin typeface="Arial"/>
                <a:cs typeface="Arial"/>
              </a:rPr>
              <a:t>want)</a:t>
            </a:r>
            <a:endParaRPr sz="2000" dirty="0">
              <a:latin typeface="Arial"/>
              <a:cs typeface="Arial"/>
            </a:endParaRPr>
          </a:p>
          <a:p>
            <a:pPr lvl="1">
              <a:lnSpc>
                <a:spcPct val="100000"/>
              </a:lnSpc>
              <a:spcBef>
                <a:spcPts val="30"/>
              </a:spcBef>
              <a:buFont typeface="Arial"/>
              <a:buChar char="–"/>
            </a:pPr>
            <a:endParaRPr sz="2150" dirty="0">
              <a:latin typeface="Times New Roman"/>
              <a:cs typeface="Times New Roman"/>
            </a:endParaRPr>
          </a:p>
          <a:p>
            <a:pPr marL="806450" lvl="1" indent="-286385">
              <a:lnSpc>
                <a:spcPct val="100000"/>
              </a:lnSpc>
              <a:buFont typeface="Arial"/>
              <a:buChar char="–"/>
              <a:tabLst>
                <a:tab pos="805815" algn="l"/>
                <a:tab pos="806450" algn="l"/>
              </a:tabLst>
            </a:pPr>
            <a:r>
              <a:rPr sz="2000" b="1" spc="-5" dirty="0">
                <a:latin typeface="Arial"/>
                <a:cs typeface="Arial"/>
              </a:rPr>
              <a:t>The </a:t>
            </a:r>
            <a:r>
              <a:rPr sz="2000" b="1" dirty="0">
                <a:latin typeface="Arial"/>
                <a:cs typeface="Arial"/>
              </a:rPr>
              <a:t>term </a:t>
            </a:r>
            <a:r>
              <a:rPr sz="2000" b="1" spc="-5" dirty="0">
                <a:latin typeface="Arial"/>
                <a:cs typeface="Arial"/>
              </a:rPr>
              <a:t>of presidency is four </a:t>
            </a:r>
            <a:r>
              <a:rPr sz="2000" b="1" dirty="0">
                <a:latin typeface="Arial"/>
                <a:cs typeface="Arial"/>
              </a:rPr>
              <a:t>years (can </a:t>
            </a:r>
            <a:r>
              <a:rPr sz="2000" b="1" spc="-5" dirty="0">
                <a:latin typeface="Arial"/>
                <a:cs typeface="Arial"/>
              </a:rPr>
              <a:t>only </a:t>
            </a:r>
            <a:r>
              <a:rPr sz="2000" b="1" dirty="0">
                <a:latin typeface="Arial"/>
                <a:cs typeface="Arial"/>
              </a:rPr>
              <a:t>serve </a:t>
            </a:r>
            <a:r>
              <a:rPr sz="2000" b="1" spc="-5" dirty="0">
                <a:latin typeface="Arial"/>
                <a:cs typeface="Arial"/>
              </a:rPr>
              <a:t>two full </a:t>
            </a:r>
            <a:r>
              <a:rPr sz="2000" b="1" dirty="0">
                <a:latin typeface="Arial"/>
                <a:cs typeface="Arial"/>
              </a:rPr>
              <a:t>terms – </a:t>
            </a:r>
            <a:r>
              <a:rPr sz="2000" b="1" spc="5" dirty="0">
                <a:latin typeface="Arial"/>
                <a:cs typeface="Arial"/>
              </a:rPr>
              <a:t>22</a:t>
            </a:r>
            <a:r>
              <a:rPr sz="1950" b="1" spc="7" baseline="25641" dirty="0">
                <a:latin typeface="Arial"/>
                <a:cs typeface="Arial"/>
              </a:rPr>
              <a:t>nd</a:t>
            </a:r>
            <a:r>
              <a:rPr sz="1950" b="1" spc="337" baseline="25641" dirty="0">
                <a:latin typeface="Arial"/>
                <a:cs typeface="Arial"/>
              </a:rPr>
              <a:t> </a:t>
            </a:r>
            <a:r>
              <a:rPr sz="2000" b="1" spc="-5" dirty="0">
                <a:latin typeface="Arial"/>
                <a:cs typeface="Arial"/>
              </a:rPr>
              <a:t>amendment)</a:t>
            </a:r>
            <a:endParaRPr sz="2000" dirty="0">
              <a:latin typeface="Arial"/>
              <a:cs typeface="Arial"/>
            </a:endParaRPr>
          </a:p>
          <a:p>
            <a:pPr lvl="1">
              <a:lnSpc>
                <a:spcPct val="100000"/>
              </a:lnSpc>
              <a:spcBef>
                <a:spcPts val="15"/>
              </a:spcBef>
              <a:buFont typeface="Arial"/>
              <a:buChar char="–"/>
            </a:pPr>
            <a:endParaRPr sz="3150" dirty="0">
              <a:latin typeface="Times New Roman"/>
              <a:cs typeface="Times New Roman"/>
            </a:endParaRPr>
          </a:p>
          <a:p>
            <a:pPr marL="406400" marR="43180" indent="-342900">
              <a:lnSpc>
                <a:spcPts val="2820"/>
              </a:lnSpc>
              <a:spcBef>
                <a:spcPts val="5"/>
              </a:spcBef>
              <a:buFont typeface="Arial"/>
              <a:buChar char="•"/>
              <a:tabLst>
                <a:tab pos="405765" algn="l"/>
                <a:tab pos="406400" algn="l"/>
              </a:tabLst>
            </a:pPr>
            <a:r>
              <a:rPr sz="2400" b="1" spc="-5" dirty="0">
                <a:latin typeface="Arial"/>
                <a:cs typeface="Arial"/>
              </a:rPr>
              <a:t>Our electoral </a:t>
            </a:r>
            <a:r>
              <a:rPr sz="2400" b="1" dirty="0">
                <a:latin typeface="Arial"/>
                <a:cs typeface="Arial"/>
              </a:rPr>
              <a:t>system </a:t>
            </a:r>
            <a:r>
              <a:rPr sz="2400" b="1" spc="-5" dirty="0">
                <a:latin typeface="Arial"/>
                <a:cs typeface="Arial"/>
              </a:rPr>
              <a:t>has staggered </a:t>
            </a:r>
            <a:r>
              <a:rPr sz="2400" b="1" dirty="0">
                <a:latin typeface="Arial"/>
                <a:cs typeface="Arial"/>
              </a:rPr>
              <a:t>terms </a:t>
            </a:r>
            <a:r>
              <a:rPr sz="2400" b="1" spc="-5" dirty="0">
                <a:latin typeface="Arial"/>
                <a:cs typeface="Arial"/>
              </a:rPr>
              <a:t>for some offices, meaning that not all  offices </a:t>
            </a:r>
            <a:r>
              <a:rPr sz="2400" b="1" dirty="0">
                <a:latin typeface="Arial"/>
                <a:cs typeface="Arial"/>
              </a:rPr>
              <a:t>are </a:t>
            </a:r>
            <a:r>
              <a:rPr sz="2400" b="1" spc="-5" dirty="0">
                <a:latin typeface="Arial"/>
                <a:cs typeface="Arial"/>
              </a:rPr>
              <a:t>up for election </a:t>
            </a:r>
            <a:r>
              <a:rPr sz="2400" b="1" dirty="0">
                <a:latin typeface="Arial"/>
                <a:cs typeface="Arial"/>
              </a:rPr>
              <a:t>at </a:t>
            </a:r>
            <a:r>
              <a:rPr sz="2400" b="1" spc="-5" dirty="0">
                <a:latin typeface="Arial"/>
                <a:cs typeface="Arial"/>
              </a:rPr>
              <a:t>the </a:t>
            </a:r>
            <a:r>
              <a:rPr sz="2400" b="1" dirty="0">
                <a:latin typeface="Arial"/>
                <a:cs typeface="Arial"/>
              </a:rPr>
              <a:t>same</a:t>
            </a:r>
            <a:r>
              <a:rPr sz="2400" b="1" spc="5" dirty="0">
                <a:latin typeface="Arial"/>
                <a:cs typeface="Arial"/>
              </a:rPr>
              <a:t> </a:t>
            </a:r>
            <a:r>
              <a:rPr sz="2400" b="1" spc="-5" dirty="0">
                <a:latin typeface="Arial"/>
                <a:cs typeface="Arial"/>
              </a:rPr>
              <a:t>time</a:t>
            </a:r>
            <a:endParaRPr sz="2400" dirty="0">
              <a:latin typeface="Arial"/>
              <a:cs typeface="Arial"/>
            </a:endParaRPr>
          </a:p>
          <a:p>
            <a:pPr marL="806450" lvl="1" indent="-286385">
              <a:lnSpc>
                <a:spcPct val="100000"/>
              </a:lnSpc>
              <a:spcBef>
                <a:spcPts val="420"/>
              </a:spcBef>
              <a:buFont typeface="Arial"/>
              <a:buChar char="–"/>
              <a:tabLst>
                <a:tab pos="805815" algn="l"/>
                <a:tab pos="806450" algn="l"/>
              </a:tabLst>
            </a:pPr>
            <a:r>
              <a:rPr sz="2000" b="1" spc="-5" dirty="0">
                <a:latin typeface="Arial"/>
                <a:cs typeface="Arial"/>
              </a:rPr>
              <a:t>All </a:t>
            </a:r>
            <a:r>
              <a:rPr lang="en-US" sz="2000" b="1" spc="-5" dirty="0">
                <a:latin typeface="Arial"/>
                <a:cs typeface="Arial"/>
              </a:rPr>
              <a:t>435 </a:t>
            </a:r>
            <a:r>
              <a:rPr sz="2000" b="1" spc="-5" dirty="0">
                <a:latin typeface="Arial"/>
                <a:cs typeface="Arial"/>
              </a:rPr>
              <a:t>House members </a:t>
            </a:r>
            <a:r>
              <a:rPr sz="2000" b="1" dirty="0">
                <a:latin typeface="Arial"/>
                <a:cs typeface="Arial"/>
              </a:rPr>
              <a:t>are </a:t>
            </a:r>
            <a:r>
              <a:rPr sz="2000" b="1" spc="-5" dirty="0">
                <a:latin typeface="Arial"/>
                <a:cs typeface="Arial"/>
              </a:rPr>
              <a:t>up for election </a:t>
            </a:r>
            <a:r>
              <a:rPr sz="2000" b="1" dirty="0">
                <a:latin typeface="Arial"/>
                <a:cs typeface="Arial"/>
              </a:rPr>
              <a:t>every </a:t>
            </a:r>
            <a:r>
              <a:rPr sz="2000" b="1" spc="-5" dirty="0">
                <a:latin typeface="Arial"/>
                <a:cs typeface="Arial"/>
              </a:rPr>
              <a:t>two</a:t>
            </a:r>
            <a:r>
              <a:rPr sz="2000" b="1" spc="10" dirty="0">
                <a:latin typeface="Arial"/>
                <a:cs typeface="Arial"/>
              </a:rPr>
              <a:t> </a:t>
            </a:r>
            <a:r>
              <a:rPr sz="2000" b="1" dirty="0">
                <a:latin typeface="Arial"/>
                <a:cs typeface="Arial"/>
              </a:rPr>
              <a:t>years</a:t>
            </a:r>
            <a:endParaRPr sz="2000" dirty="0">
              <a:latin typeface="Arial"/>
              <a:cs typeface="Arial"/>
            </a:endParaRPr>
          </a:p>
          <a:p>
            <a:pPr lvl="1">
              <a:lnSpc>
                <a:spcPct val="100000"/>
              </a:lnSpc>
              <a:spcBef>
                <a:spcPts val="25"/>
              </a:spcBef>
              <a:buFont typeface="Arial"/>
              <a:buChar char="–"/>
            </a:pPr>
            <a:endParaRPr sz="2150" dirty="0">
              <a:latin typeface="Times New Roman"/>
              <a:cs typeface="Times New Roman"/>
            </a:endParaRPr>
          </a:p>
          <a:p>
            <a:pPr marL="806450" lvl="1" indent="-286385">
              <a:lnSpc>
                <a:spcPct val="100000"/>
              </a:lnSpc>
              <a:buFont typeface="Arial"/>
              <a:buChar char="–"/>
              <a:tabLst>
                <a:tab pos="805815" algn="l"/>
                <a:tab pos="806450" algn="l"/>
              </a:tabLst>
            </a:pPr>
            <a:r>
              <a:rPr sz="2000" b="1" dirty="0">
                <a:latin typeface="Arial"/>
                <a:cs typeface="Arial"/>
              </a:rPr>
              <a:t>Only </a:t>
            </a:r>
            <a:r>
              <a:rPr sz="2000" b="1" spc="-5" dirty="0">
                <a:latin typeface="Arial"/>
                <a:cs typeface="Arial"/>
              </a:rPr>
              <a:t>one</a:t>
            </a:r>
            <a:r>
              <a:rPr sz="2000" b="1" spc="-5" dirty="0">
                <a:latin typeface="Segoe Print"/>
                <a:cs typeface="Segoe Print"/>
              </a:rPr>
              <a:t>-</a:t>
            </a:r>
            <a:r>
              <a:rPr sz="2000" b="1" spc="-5" dirty="0">
                <a:latin typeface="Arial"/>
                <a:cs typeface="Arial"/>
              </a:rPr>
              <a:t>third of the senators </a:t>
            </a:r>
            <a:r>
              <a:rPr sz="2000" b="1" dirty="0">
                <a:latin typeface="Arial"/>
                <a:cs typeface="Arial"/>
              </a:rPr>
              <a:t>are </a:t>
            </a:r>
            <a:r>
              <a:rPr sz="2000" b="1" spc="-5" dirty="0">
                <a:latin typeface="Arial"/>
                <a:cs typeface="Arial"/>
              </a:rPr>
              <a:t>up for election </a:t>
            </a:r>
            <a:r>
              <a:rPr sz="2000" b="1" dirty="0">
                <a:latin typeface="Arial"/>
                <a:cs typeface="Arial"/>
              </a:rPr>
              <a:t>at </a:t>
            </a:r>
            <a:r>
              <a:rPr sz="2000" b="1" spc="-5" dirty="0">
                <a:latin typeface="Arial"/>
                <a:cs typeface="Arial"/>
              </a:rPr>
              <a:t>the </a:t>
            </a:r>
            <a:r>
              <a:rPr sz="2000" b="1" dirty="0">
                <a:latin typeface="Arial"/>
                <a:cs typeface="Arial"/>
              </a:rPr>
              <a:t>same</a:t>
            </a:r>
            <a:r>
              <a:rPr sz="2000" b="1" spc="20" dirty="0">
                <a:latin typeface="Arial"/>
                <a:cs typeface="Arial"/>
              </a:rPr>
              <a:t> </a:t>
            </a:r>
            <a:r>
              <a:rPr sz="2000" b="1" spc="-5" dirty="0">
                <a:latin typeface="Arial"/>
                <a:cs typeface="Arial"/>
              </a:rPr>
              <a:t>time</a:t>
            </a:r>
            <a:endParaRPr sz="2000" dirty="0">
              <a:latin typeface="Arial"/>
              <a:cs typeface="Arial"/>
            </a:endParaRPr>
          </a:p>
          <a:p>
            <a:pPr lvl="1">
              <a:lnSpc>
                <a:spcPct val="100000"/>
              </a:lnSpc>
              <a:spcBef>
                <a:spcPts val="25"/>
              </a:spcBef>
              <a:buFont typeface="Arial"/>
              <a:buChar char="–"/>
            </a:pPr>
            <a:endParaRPr sz="2150" dirty="0">
              <a:latin typeface="Times New Roman"/>
              <a:cs typeface="Times New Roman"/>
            </a:endParaRPr>
          </a:p>
          <a:p>
            <a:pPr marL="806450" lvl="1" indent="-286385">
              <a:lnSpc>
                <a:spcPct val="100000"/>
              </a:lnSpc>
              <a:spcBef>
                <a:spcPts val="5"/>
              </a:spcBef>
              <a:buFont typeface="Arial"/>
              <a:buChar char="–"/>
              <a:tabLst>
                <a:tab pos="805815" algn="l"/>
                <a:tab pos="806450" algn="l"/>
              </a:tabLst>
            </a:pPr>
            <a:r>
              <a:rPr sz="2000" b="1" spc="-5" dirty="0">
                <a:latin typeface="Arial"/>
                <a:cs typeface="Arial"/>
              </a:rPr>
              <a:t>President is elected </a:t>
            </a:r>
            <a:r>
              <a:rPr sz="2000" b="1" dirty="0">
                <a:latin typeface="Arial"/>
                <a:cs typeface="Arial"/>
              </a:rPr>
              <a:t>every </a:t>
            </a:r>
            <a:r>
              <a:rPr sz="2000" b="1" spc="-5" dirty="0">
                <a:latin typeface="Arial"/>
                <a:cs typeface="Arial"/>
              </a:rPr>
              <a:t>four</a:t>
            </a:r>
            <a:r>
              <a:rPr sz="2000" b="1" dirty="0">
                <a:latin typeface="Arial"/>
                <a:cs typeface="Arial"/>
              </a:rPr>
              <a:t> years</a:t>
            </a:r>
            <a:endParaRPr sz="20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00BEF3">
              <a:alpha val="19999"/>
            </a:srgbClr>
          </a:solid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7780">
              <a:lnSpc>
                <a:spcPct val="100000"/>
              </a:lnSpc>
              <a:spcBef>
                <a:spcPts val="100"/>
              </a:spcBef>
            </a:pPr>
            <a:r>
              <a:rPr spc="-5" dirty="0"/>
              <a:t>FIXED, STAGGERED, </a:t>
            </a:r>
            <a:r>
              <a:rPr dirty="0"/>
              <a:t>AND </a:t>
            </a:r>
            <a:r>
              <a:rPr spc="-5" dirty="0"/>
              <a:t>SOMETIMES LIMITED</a:t>
            </a:r>
            <a:r>
              <a:rPr spc="5" dirty="0"/>
              <a:t> </a:t>
            </a:r>
            <a:r>
              <a:rPr spc="-5" dirty="0"/>
              <a:t>TERMS</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175">
              <a:lnSpc>
                <a:spcPts val="1645"/>
              </a:lnSpc>
            </a:pPr>
            <a:fld id="{81D60167-4931-47E6-BA6A-407CBD079E47}" type="slidenum">
              <a:rPr dirty="0"/>
              <a:t>6</a:t>
            </a:fld>
            <a:endParaRPr dirty="0"/>
          </a:p>
        </p:txBody>
      </p:sp>
      <p:sp>
        <p:nvSpPr>
          <p:cNvPr id="4" name="object 4"/>
          <p:cNvSpPr txBox="1"/>
          <p:nvPr/>
        </p:nvSpPr>
        <p:spPr>
          <a:xfrm>
            <a:off x="78739" y="947420"/>
            <a:ext cx="11894185" cy="4439920"/>
          </a:xfrm>
          <a:prstGeom prst="rect">
            <a:avLst/>
          </a:prstGeom>
        </p:spPr>
        <p:txBody>
          <a:bodyPr vert="horz" wrap="square" lIns="0" tIns="33020" rIns="0" bIns="0" rtlCol="0">
            <a:spAutoFit/>
          </a:bodyPr>
          <a:lstStyle/>
          <a:p>
            <a:pPr marL="355600" marR="622300" indent="-342900">
              <a:lnSpc>
                <a:spcPts val="3300"/>
              </a:lnSpc>
              <a:spcBef>
                <a:spcPts val="260"/>
              </a:spcBef>
              <a:buFont typeface="Arial"/>
              <a:buChar char="•"/>
              <a:tabLst>
                <a:tab pos="354965" algn="l"/>
                <a:tab pos="355600" algn="l"/>
              </a:tabLst>
            </a:pPr>
            <a:r>
              <a:rPr sz="2800" b="1" spc="-5" dirty="0">
                <a:latin typeface="Arial"/>
                <a:cs typeface="Arial"/>
              </a:rPr>
              <a:t>Our electoral </a:t>
            </a:r>
            <a:r>
              <a:rPr sz="2800" b="1" dirty="0">
                <a:latin typeface="Arial"/>
                <a:cs typeface="Arial"/>
              </a:rPr>
              <a:t>system </a:t>
            </a:r>
            <a:r>
              <a:rPr sz="2800" b="1" spc="-5" dirty="0">
                <a:latin typeface="Arial"/>
                <a:cs typeface="Arial"/>
              </a:rPr>
              <a:t>has limits on the number of </a:t>
            </a:r>
            <a:r>
              <a:rPr sz="2800" b="1" dirty="0">
                <a:latin typeface="Arial"/>
                <a:cs typeface="Arial"/>
              </a:rPr>
              <a:t>terms a </a:t>
            </a:r>
            <a:r>
              <a:rPr sz="2800" b="1" spc="-5" dirty="0">
                <a:latin typeface="Arial"/>
                <a:cs typeface="Arial"/>
              </a:rPr>
              <a:t>person  </a:t>
            </a:r>
            <a:r>
              <a:rPr sz="2800" b="1" dirty="0">
                <a:latin typeface="Arial"/>
                <a:cs typeface="Arial"/>
              </a:rPr>
              <a:t>can </a:t>
            </a:r>
            <a:r>
              <a:rPr sz="2800" b="1" spc="-5" dirty="0">
                <a:latin typeface="Arial"/>
                <a:cs typeface="Arial"/>
              </a:rPr>
              <a:t>hold </a:t>
            </a:r>
            <a:r>
              <a:rPr sz="2800" b="1" dirty="0">
                <a:latin typeface="Arial"/>
                <a:cs typeface="Arial"/>
              </a:rPr>
              <a:t>a </a:t>
            </a:r>
            <a:r>
              <a:rPr sz="2800" b="1" spc="-5" dirty="0">
                <a:latin typeface="Arial"/>
                <a:cs typeface="Arial"/>
              </a:rPr>
              <a:t>particular</a:t>
            </a:r>
            <a:r>
              <a:rPr sz="2800" b="1" spc="-10" dirty="0">
                <a:latin typeface="Arial"/>
                <a:cs typeface="Arial"/>
              </a:rPr>
              <a:t> </a:t>
            </a:r>
            <a:r>
              <a:rPr sz="2800" b="1" spc="-5" dirty="0">
                <a:latin typeface="Arial"/>
                <a:cs typeface="Arial"/>
              </a:rPr>
              <a:t>office</a:t>
            </a:r>
            <a:endParaRPr sz="2800" dirty="0">
              <a:latin typeface="Arial"/>
              <a:cs typeface="Arial"/>
            </a:endParaRPr>
          </a:p>
          <a:p>
            <a:pPr marL="755650" lvl="1" indent="-286385">
              <a:lnSpc>
                <a:spcPct val="100000"/>
              </a:lnSpc>
              <a:spcBef>
                <a:spcPts val="610"/>
              </a:spcBef>
              <a:buFont typeface="Arial"/>
              <a:buChar char="–"/>
              <a:tabLst>
                <a:tab pos="755650" algn="l"/>
              </a:tabLst>
            </a:pPr>
            <a:r>
              <a:rPr sz="2800" b="1" spc="-5" dirty="0">
                <a:latin typeface="Arial"/>
                <a:cs typeface="Arial"/>
              </a:rPr>
              <a:t>The </a:t>
            </a:r>
            <a:r>
              <a:rPr sz="2800" b="1" spc="-5" dirty="0">
                <a:solidFill>
                  <a:srgbClr val="FF0000"/>
                </a:solidFill>
                <a:latin typeface="Arial"/>
                <a:cs typeface="Arial"/>
              </a:rPr>
              <a:t>Twenty</a:t>
            </a:r>
            <a:r>
              <a:rPr sz="2800" b="1" spc="-5" dirty="0">
                <a:solidFill>
                  <a:srgbClr val="FF0000"/>
                </a:solidFill>
                <a:latin typeface="Segoe Print"/>
                <a:cs typeface="Segoe Print"/>
              </a:rPr>
              <a:t>-</a:t>
            </a:r>
            <a:r>
              <a:rPr sz="2800" b="1" spc="-5" dirty="0">
                <a:solidFill>
                  <a:srgbClr val="FF0000"/>
                </a:solidFill>
                <a:latin typeface="Arial"/>
                <a:cs typeface="Arial"/>
              </a:rPr>
              <a:t>second</a:t>
            </a:r>
            <a:r>
              <a:rPr sz="2800" b="1" spc="-5" dirty="0">
                <a:latin typeface="Arial"/>
                <a:cs typeface="Arial"/>
              </a:rPr>
              <a:t> Amendment limits presidents </a:t>
            </a:r>
            <a:r>
              <a:rPr sz="2800" b="1" dirty="0">
                <a:latin typeface="Arial"/>
                <a:cs typeface="Arial"/>
              </a:rPr>
              <a:t>to </a:t>
            </a:r>
            <a:r>
              <a:rPr sz="2800" b="1" spc="-5" dirty="0">
                <a:solidFill>
                  <a:srgbClr val="FF0000"/>
                </a:solidFill>
                <a:latin typeface="Arial"/>
                <a:cs typeface="Arial"/>
              </a:rPr>
              <a:t>two</a:t>
            </a:r>
            <a:r>
              <a:rPr sz="2800" b="1" spc="20" dirty="0">
                <a:latin typeface="Arial"/>
                <a:cs typeface="Arial"/>
              </a:rPr>
              <a:t> </a:t>
            </a:r>
            <a:r>
              <a:rPr sz="2800" b="1" dirty="0">
                <a:latin typeface="Arial"/>
                <a:cs typeface="Arial"/>
              </a:rPr>
              <a:t>terms</a:t>
            </a:r>
            <a:endParaRPr sz="2800" dirty="0">
              <a:latin typeface="Arial"/>
              <a:cs typeface="Arial"/>
            </a:endParaRPr>
          </a:p>
          <a:p>
            <a:pPr marL="748665" marR="5080" lvl="1" indent="-279400">
              <a:lnSpc>
                <a:spcPts val="3329"/>
              </a:lnSpc>
              <a:spcBef>
                <a:spcPts val="2075"/>
              </a:spcBef>
              <a:buFont typeface="Arial"/>
              <a:buChar char="–"/>
              <a:tabLst>
                <a:tab pos="755650" algn="l"/>
              </a:tabLst>
            </a:pPr>
            <a:r>
              <a:rPr sz="2800" b="1" spc="-5" dirty="0">
                <a:latin typeface="Arial"/>
                <a:cs typeface="Arial"/>
              </a:rPr>
              <a:t>Despite their popularity, proposals for </a:t>
            </a:r>
            <a:r>
              <a:rPr sz="2800" b="1" dirty="0">
                <a:latin typeface="Arial"/>
                <a:cs typeface="Arial"/>
              </a:rPr>
              <a:t>term </a:t>
            </a:r>
            <a:r>
              <a:rPr sz="2800" b="1" spc="-5" dirty="0">
                <a:latin typeface="Arial"/>
                <a:cs typeface="Arial"/>
              </a:rPr>
              <a:t>limits have repeatedly  lost when they have come </a:t>
            </a:r>
            <a:r>
              <a:rPr sz="2800" b="1" dirty="0">
                <a:latin typeface="Arial"/>
                <a:cs typeface="Arial"/>
              </a:rPr>
              <a:t>to a </a:t>
            </a:r>
            <a:r>
              <a:rPr sz="2800" b="1" spc="-5" dirty="0">
                <a:latin typeface="Arial"/>
                <a:cs typeface="Arial"/>
              </a:rPr>
              <a:t>vote in</a:t>
            </a:r>
            <a:r>
              <a:rPr sz="2800" b="1" spc="10" dirty="0">
                <a:latin typeface="Arial"/>
                <a:cs typeface="Arial"/>
              </a:rPr>
              <a:t> </a:t>
            </a:r>
            <a:r>
              <a:rPr sz="2800" b="1" spc="-5" dirty="0">
                <a:latin typeface="Arial"/>
                <a:cs typeface="Arial"/>
              </a:rPr>
              <a:t>Congress</a:t>
            </a:r>
            <a:endParaRPr sz="2800" dirty="0">
              <a:latin typeface="Arial"/>
              <a:cs typeface="Arial"/>
            </a:endParaRPr>
          </a:p>
          <a:p>
            <a:pPr marL="748665" marR="50800" lvl="1" indent="-279400">
              <a:lnSpc>
                <a:spcPct val="99500"/>
              </a:lnSpc>
              <a:spcBef>
                <a:spcPts val="1920"/>
              </a:spcBef>
              <a:buFont typeface="Arial"/>
              <a:buChar char="–"/>
              <a:tabLst>
                <a:tab pos="755650" algn="l"/>
              </a:tabLst>
            </a:pPr>
            <a:r>
              <a:rPr sz="2800" b="1" spc="-5" dirty="0">
                <a:latin typeface="Arial"/>
                <a:cs typeface="Arial"/>
              </a:rPr>
              <a:t>If </a:t>
            </a:r>
            <a:r>
              <a:rPr sz="2800" b="1" dirty="0">
                <a:latin typeface="Arial"/>
                <a:cs typeface="Arial"/>
              </a:rPr>
              <a:t>term </a:t>
            </a:r>
            <a:r>
              <a:rPr sz="2800" b="1" spc="-5" dirty="0">
                <a:latin typeface="Arial"/>
                <a:cs typeface="Arial"/>
              </a:rPr>
              <a:t>limits </a:t>
            </a:r>
            <a:r>
              <a:rPr sz="2800" b="1" dirty="0">
                <a:latin typeface="Arial"/>
                <a:cs typeface="Arial"/>
              </a:rPr>
              <a:t>are to </a:t>
            </a:r>
            <a:r>
              <a:rPr sz="2800" b="1" spc="-5" dirty="0">
                <a:latin typeface="Arial"/>
                <a:cs typeface="Arial"/>
              </a:rPr>
              <a:t>be imposed on Congress, it will have </a:t>
            </a:r>
            <a:r>
              <a:rPr sz="2800" b="1" dirty="0">
                <a:latin typeface="Arial"/>
                <a:cs typeface="Arial"/>
              </a:rPr>
              <a:t>to </a:t>
            </a:r>
            <a:r>
              <a:rPr sz="2800" b="1" spc="-5" dirty="0">
                <a:latin typeface="Arial"/>
                <a:cs typeface="Arial"/>
              </a:rPr>
              <a:t>be  done either by </a:t>
            </a:r>
            <a:r>
              <a:rPr sz="2800" b="1" dirty="0">
                <a:latin typeface="Arial"/>
                <a:cs typeface="Arial"/>
              </a:rPr>
              <a:t>an </a:t>
            </a:r>
            <a:r>
              <a:rPr sz="2800" b="1" spc="-5" dirty="0">
                <a:latin typeface="Arial"/>
                <a:cs typeface="Arial"/>
              </a:rPr>
              <a:t>amendment </a:t>
            </a:r>
            <a:r>
              <a:rPr sz="2800" b="1" dirty="0">
                <a:latin typeface="Arial"/>
                <a:cs typeface="Arial"/>
              </a:rPr>
              <a:t>to </a:t>
            </a:r>
            <a:r>
              <a:rPr sz="2800" b="1" spc="-5" dirty="0">
                <a:latin typeface="Arial"/>
                <a:cs typeface="Arial"/>
              </a:rPr>
              <a:t>the U.S. Constitution since the  Supreme Court has ruled </a:t>
            </a:r>
            <a:r>
              <a:rPr sz="2800" b="1" dirty="0">
                <a:latin typeface="Arial"/>
                <a:cs typeface="Arial"/>
              </a:rPr>
              <a:t>term </a:t>
            </a:r>
            <a:r>
              <a:rPr sz="2800" b="1" spc="-5" dirty="0">
                <a:latin typeface="Arial"/>
                <a:cs typeface="Arial"/>
              </a:rPr>
              <a:t>limits for congressional offices </a:t>
            </a:r>
            <a:r>
              <a:rPr sz="2800" b="1" dirty="0">
                <a:latin typeface="Arial"/>
                <a:cs typeface="Arial"/>
              </a:rPr>
              <a:t>(as  set </a:t>
            </a:r>
            <a:r>
              <a:rPr sz="2800" b="1" spc="-5" dirty="0">
                <a:latin typeface="Arial"/>
                <a:cs typeface="Arial"/>
              </a:rPr>
              <a:t>by the </a:t>
            </a:r>
            <a:r>
              <a:rPr sz="2800" b="1" dirty="0">
                <a:latin typeface="Arial"/>
                <a:cs typeface="Arial"/>
              </a:rPr>
              <a:t>states)</a:t>
            </a:r>
            <a:r>
              <a:rPr sz="2800" b="1" spc="-5" dirty="0">
                <a:latin typeface="Arial"/>
                <a:cs typeface="Arial"/>
              </a:rPr>
              <a:t> unconstitutional</a:t>
            </a:r>
            <a:endParaRPr sz="28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D4FDD5"/>
          </a:solidFill>
        </p:spPr>
        <p:txBody>
          <a:bodyPr wrap="square" lIns="0" tIns="0" rIns="0" bIns="0" rtlCol="0"/>
          <a:lstStyle/>
          <a:p>
            <a:endParaRPr/>
          </a:p>
        </p:txBody>
      </p:sp>
      <p:sp>
        <p:nvSpPr>
          <p:cNvPr id="3" name="object 3"/>
          <p:cNvSpPr txBox="1">
            <a:spLocks noGrp="1"/>
          </p:cNvSpPr>
          <p:nvPr>
            <p:ph type="title"/>
          </p:nvPr>
        </p:nvSpPr>
        <p:spPr>
          <a:xfrm>
            <a:off x="3476696" y="8344"/>
            <a:ext cx="6048303" cy="443711"/>
          </a:xfrm>
          <a:prstGeom prst="rect">
            <a:avLst/>
          </a:prstGeom>
        </p:spPr>
        <p:txBody>
          <a:bodyPr vert="horz" wrap="square" lIns="0" tIns="12700" rIns="0" bIns="0" rtlCol="0">
            <a:spAutoFit/>
          </a:bodyPr>
          <a:lstStyle/>
          <a:p>
            <a:pPr marL="12700" algn="ctr">
              <a:lnSpc>
                <a:spcPct val="100000"/>
              </a:lnSpc>
              <a:spcBef>
                <a:spcPts val="100"/>
              </a:spcBef>
            </a:pPr>
            <a:r>
              <a:rPr sz="2800" spc="-5" dirty="0"/>
              <a:t>WI</a:t>
            </a:r>
            <a:r>
              <a:rPr sz="2800" dirty="0"/>
              <a:t>NNER</a:t>
            </a:r>
            <a:r>
              <a:rPr sz="2800" spc="-20" dirty="0">
                <a:latin typeface="MS PGothic"/>
                <a:cs typeface="MS PGothic"/>
              </a:rPr>
              <a:t>‑</a:t>
            </a:r>
            <a:r>
              <a:rPr sz="2800" spc="-5" dirty="0"/>
              <a:t>TAK</a:t>
            </a:r>
            <a:r>
              <a:rPr sz="2800" dirty="0"/>
              <a:t>E</a:t>
            </a:r>
            <a:r>
              <a:rPr sz="2800" spc="-20" dirty="0">
                <a:latin typeface="MS PGothic"/>
                <a:cs typeface="MS PGothic"/>
              </a:rPr>
              <a:t>‑</a:t>
            </a:r>
            <a:r>
              <a:rPr sz="2800" dirty="0"/>
              <a:t>ALL</a:t>
            </a:r>
            <a:endParaRPr sz="2800" dirty="0">
              <a:latin typeface="MS PGothic"/>
              <a:cs typeface="MS PGothic"/>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175">
              <a:lnSpc>
                <a:spcPts val="1645"/>
              </a:lnSpc>
            </a:pPr>
            <a:fld id="{81D60167-4931-47E6-BA6A-407CBD079E47}" type="slidenum">
              <a:rPr dirty="0"/>
              <a:t>7</a:t>
            </a:fld>
            <a:endParaRPr dirty="0"/>
          </a:p>
        </p:txBody>
      </p:sp>
      <p:sp>
        <p:nvSpPr>
          <p:cNvPr id="4" name="object 4"/>
          <p:cNvSpPr txBox="1"/>
          <p:nvPr/>
        </p:nvSpPr>
        <p:spPr>
          <a:xfrm>
            <a:off x="78739" y="871221"/>
            <a:ext cx="11737975" cy="5873403"/>
          </a:xfrm>
          <a:prstGeom prst="rect">
            <a:avLst/>
          </a:prstGeom>
        </p:spPr>
        <p:txBody>
          <a:bodyPr vert="horz" wrap="square" lIns="0" tIns="12700" rIns="0" bIns="0" rtlCol="0">
            <a:spAutoFit/>
          </a:bodyPr>
          <a:lstStyle/>
          <a:p>
            <a:pPr marL="431800" indent="-342900">
              <a:lnSpc>
                <a:spcPct val="100000"/>
              </a:lnSpc>
              <a:spcBef>
                <a:spcPts val="100"/>
              </a:spcBef>
              <a:buClr>
                <a:srgbClr val="0000FF"/>
              </a:buClr>
              <a:buFont typeface="Arial"/>
              <a:buChar char="•"/>
              <a:tabLst>
                <a:tab pos="431165" algn="l"/>
                <a:tab pos="431800" algn="l"/>
              </a:tabLst>
            </a:pPr>
            <a:r>
              <a:rPr sz="2000" b="1" spc="-5" dirty="0">
                <a:solidFill>
                  <a:srgbClr val="0433FF"/>
                </a:solidFill>
                <a:latin typeface="Arial"/>
                <a:cs typeface="Arial"/>
              </a:rPr>
              <a:t>The candidate with the most votes</a:t>
            </a:r>
            <a:r>
              <a:rPr sz="2000" b="1" spc="10" dirty="0">
                <a:solidFill>
                  <a:srgbClr val="0433FF"/>
                </a:solidFill>
                <a:latin typeface="Arial"/>
                <a:cs typeface="Arial"/>
              </a:rPr>
              <a:t> </a:t>
            </a:r>
            <a:r>
              <a:rPr sz="2000" b="1" spc="-5" dirty="0">
                <a:solidFill>
                  <a:srgbClr val="0433FF"/>
                </a:solidFill>
                <a:latin typeface="Arial"/>
                <a:cs typeface="Arial"/>
              </a:rPr>
              <a:t>wins</a:t>
            </a:r>
            <a:endParaRPr sz="2000" dirty="0">
              <a:latin typeface="Arial"/>
              <a:cs typeface="Arial"/>
            </a:endParaRPr>
          </a:p>
          <a:p>
            <a:pPr marL="431800" marR="150495" indent="-342900">
              <a:lnSpc>
                <a:spcPct val="100000"/>
              </a:lnSpc>
              <a:spcBef>
                <a:spcPts val="1670"/>
              </a:spcBef>
              <a:buFont typeface="Arial"/>
              <a:buChar char="•"/>
              <a:tabLst>
                <a:tab pos="431165" algn="l"/>
                <a:tab pos="431800" algn="l"/>
              </a:tabLst>
            </a:pPr>
            <a:r>
              <a:rPr sz="2000" b="1" spc="-5" dirty="0">
                <a:latin typeface="Arial"/>
                <a:cs typeface="Arial"/>
              </a:rPr>
              <a:t>Most American election districts </a:t>
            </a:r>
            <a:r>
              <a:rPr sz="2000" b="1" dirty="0">
                <a:latin typeface="Arial"/>
                <a:cs typeface="Arial"/>
              </a:rPr>
              <a:t>are </a:t>
            </a:r>
            <a:r>
              <a:rPr sz="2000" b="1" spc="-5" dirty="0">
                <a:latin typeface="Arial"/>
                <a:cs typeface="Arial"/>
              </a:rPr>
              <a:t>single</a:t>
            </a:r>
            <a:r>
              <a:rPr sz="2000" b="1" spc="-5" dirty="0">
                <a:latin typeface="MS PGothic"/>
                <a:cs typeface="MS PGothic"/>
              </a:rPr>
              <a:t>‑</a:t>
            </a:r>
            <a:r>
              <a:rPr sz="2000" b="1" spc="-5" dirty="0">
                <a:latin typeface="Arial"/>
                <a:cs typeface="Arial"/>
              </a:rPr>
              <a:t>member districts, meaning that in any district for any given  election, the voters choose one representative or official (i.e. House of Reps</a:t>
            </a:r>
            <a:r>
              <a:rPr sz="2000" b="1" spc="75" dirty="0">
                <a:latin typeface="Arial"/>
                <a:cs typeface="Arial"/>
              </a:rPr>
              <a:t> </a:t>
            </a:r>
            <a:r>
              <a:rPr sz="2000" b="1" spc="-5" dirty="0">
                <a:latin typeface="Arial"/>
                <a:cs typeface="Arial"/>
              </a:rPr>
              <a:t>districts)</a:t>
            </a:r>
            <a:endParaRPr sz="2000" dirty="0">
              <a:latin typeface="Arial"/>
              <a:cs typeface="Arial"/>
            </a:endParaRPr>
          </a:p>
          <a:p>
            <a:pPr>
              <a:lnSpc>
                <a:spcPct val="100000"/>
              </a:lnSpc>
              <a:spcBef>
                <a:spcPts val="25"/>
              </a:spcBef>
              <a:buChar char="•"/>
            </a:pPr>
            <a:endParaRPr sz="2000" dirty="0">
              <a:latin typeface="Times New Roman"/>
              <a:cs typeface="Times New Roman"/>
            </a:endParaRPr>
          </a:p>
          <a:p>
            <a:pPr marL="431800" marR="353060" indent="-342900">
              <a:lnSpc>
                <a:spcPts val="2070"/>
              </a:lnSpc>
              <a:buFont typeface="Arial"/>
              <a:buChar char="•"/>
              <a:tabLst>
                <a:tab pos="431165" algn="l"/>
                <a:tab pos="431800" algn="l"/>
              </a:tabLst>
            </a:pPr>
            <a:r>
              <a:rPr sz="2000" b="1" dirty="0">
                <a:latin typeface="Arial"/>
                <a:cs typeface="Arial"/>
              </a:rPr>
              <a:t>When a </a:t>
            </a:r>
            <a:r>
              <a:rPr sz="2000" b="1" spc="-5" dirty="0">
                <a:latin typeface="Arial"/>
                <a:cs typeface="Arial"/>
              </a:rPr>
              <a:t>single</a:t>
            </a:r>
            <a:r>
              <a:rPr sz="2000" b="1" spc="-5" dirty="0">
                <a:latin typeface="MS PGothic"/>
                <a:cs typeface="MS PGothic"/>
              </a:rPr>
              <a:t>‑</a:t>
            </a:r>
            <a:r>
              <a:rPr sz="2000" b="1" spc="-5" dirty="0">
                <a:latin typeface="Arial"/>
                <a:cs typeface="Arial"/>
              </a:rPr>
              <a:t>member district is combined with the winner</a:t>
            </a:r>
            <a:r>
              <a:rPr sz="2000" b="1" spc="-5" dirty="0">
                <a:latin typeface="MS PGothic"/>
                <a:cs typeface="MS PGothic"/>
              </a:rPr>
              <a:t>‑</a:t>
            </a:r>
            <a:r>
              <a:rPr sz="2000" b="1" spc="-5" dirty="0">
                <a:latin typeface="Arial"/>
                <a:cs typeface="Arial"/>
              </a:rPr>
              <a:t>takes</a:t>
            </a:r>
            <a:r>
              <a:rPr sz="2000" b="1" spc="-5" dirty="0">
                <a:latin typeface="MS PGothic"/>
                <a:cs typeface="MS PGothic"/>
              </a:rPr>
              <a:t>‑</a:t>
            </a:r>
            <a:r>
              <a:rPr sz="2000" b="1" spc="-5" dirty="0">
                <a:latin typeface="Arial"/>
                <a:cs typeface="Arial"/>
              </a:rPr>
              <a:t>all rule, there is </a:t>
            </a:r>
            <a:r>
              <a:rPr sz="2000" b="1" dirty="0">
                <a:latin typeface="Arial"/>
                <a:cs typeface="Arial"/>
              </a:rPr>
              <a:t>a </a:t>
            </a:r>
            <a:r>
              <a:rPr sz="2000" b="1" spc="-5" dirty="0">
                <a:latin typeface="Arial"/>
                <a:cs typeface="Arial"/>
              </a:rPr>
              <a:t>powerful push </a:t>
            </a:r>
            <a:r>
              <a:rPr sz="2000" b="1" dirty="0">
                <a:latin typeface="Arial"/>
                <a:cs typeface="Arial"/>
              </a:rPr>
              <a:t>to  </a:t>
            </a:r>
            <a:r>
              <a:rPr sz="2000" b="1" spc="-5" dirty="0">
                <a:latin typeface="Arial"/>
                <a:cs typeface="Arial"/>
              </a:rPr>
              <a:t>sustain </a:t>
            </a:r>
            <a:r>
              <a:rPr sz="2000" b="1" dirty="0">
                <a:latin typeface="Arial"/>
                <a:cs typeface="Arial"/>
              </a:rPr>
              <a:t>a </a:t>
            </a:r>
            <a:r>
              <a:rPr sz="2000" b="1" spc="-5" dirty="0">
                <a:latin typeface="Arial"/>
                <a:cs typeface="Arial"/>
              </a:rPr>
              <a:t>two</a:t>
            </a:r>
            <a:r>
              <a:rPr sz="2000" b="1" spc="-5" dirty="0">
                <a:latin typeface="MS PGothic"/>
                <a:cs typeface="MS PGothic"/>
              </a:rPr>
              <a:t>‑</a:t>
            </a:r>
            <a:r>
              <a:rPr sz="2000" b="1" spc="-5" dirty="0">
                <a:latin typeface="Arial"/>
                <a:cs typeface="Arial"/>
              </a:rPr>
              <a:t>party </a:t>
            </a:r>
            <a:r>
              <a:rPr sz="2000" b="1" dirty="0">
                <a:latin typeface="Arial"/>
                <a:cs typeface="Arial"/>
              </a:rPr>
              <a:t>system</a:t>
            </a:r>
            <a:endParaRPr sz="2000" dirty="0">
              <a:latin typeface="Arial"/>
              <a:cs typeface="Arial"/>
            </a:endParaRPr>
          </a:p>
          <a:p>
            <a:pPr marL="431800" marR="245745" indent="-342900">
              <a:lnSpc>
                <a:spcPct val="100000"/>
              </a:lnSpc>
              <a:spcBef>
                <a:spcPts val="1720"/>
              </a:spcBef>
              <a:buFont typeface="Arial"/>
              <a:buChar char="•"/>
              <a:tabLst>
                <a:tab pos="431165" algn="l"/>
                <a:tab pos="431800" algn="l"/>
              </a:tabLst>
            </a:pPr>
            <a:r>
              <a:rPr sz="2000" b="1" spc="-5" dirty="0">
                <a:latin typeface="Arial"/>
                <a:cs typeface="Arial"/>
              </a:rPr>
              <a:t>In contrast </a:t>
            </a:r>
            <a:r>
              <a:rPr sz="2000" b="1" dirty="0">
                <a:latin typeface="Arial"/>
                <a:cs typeface="Arial"/>
              </a:rPr>
              <a:t>to </a:t>
            </a:r>
            <a:r>
              <a:rPr sz="2000" b="1" spc="-5" dirty="0">
                <a:latin typeface="Arial"/>
                <a:cs typeface="Arial"/>
              </a:rPr>
              <a:t>the winner</a:t>
            </a:r>
            <a:r>
              <a:rPr sz="2000" b="1" spc="-5" dirty="0">
                <a:latin typeface="MS PGothic"/>
                <a:cs typeface="MS PGothic"/>
              </a:rPr>
              <a:t>‑</a:t>
            </a:r>
            <a:r>
              <a:rPr sz="2000" b="1" spc="-5" dirty="0">
                <a:latin typeface="Arial"/>
                <a:cs typeface="Arial"/>
              </a:rPr>
              <a:t>takes</a:t>
            </a:r>
            <a:r>
              <a:rPr sz="2000" b="1" spc="-5" dirty="0">
                <a:latin typeface="MS PGothic"/>
                <a:cs typeface="MS PGothic"/>
              </a:rPr>
              <a:t>‑</a:t>
            </a:r>
            <a:r>
              <a:rPr sz="2000" b="1" spc="-5" dirty="0">
                <a:latin typeface="Arial"/>
                <a:cs typeface="Arial"/>
              </a:rPr>
              <a:t>all rule, proportional representation rewards minor parties and permits  them </a:t>
            </a:r>
            <a:r>
              <a:rPr sz="2000" b="1" dirty="0">
                <a:latin typeface="Arial"/>
                <a:cs typeface="Arial"/>
              </a:rPr>
              <a:t>to </a:t>
            </a:r>
            <a:r>
              <a:rPr sz="2000" b="1" spc="-5" dirty="0">
                <a:latin typeface="Arial"/>
                <a:cs typeface="Arial"/>
              </a:rPr>
              <a:t>participate in government</a:t>
            </a:r>
            <a:endParaRPr sz="2000" dirty="0">
              <a:latin typeface="Arial"/>
              <a:cs typeface="Arial"/>
            </a:endParaRPr>
          </a:p>
          <a:p>
            <a:pPr>
              <a:lnSpc>
                <a:spcPct val="100000"/>
              </a:lnSpc>
              <a:spcBef>
                <a:spcPts val="25"/>
              </a:spcBef>
              <a:buChar char="•"/>
            </a:pPr>
            <a:endParaRPr sz="2000" dirty="0">
              <a:latin typeface="Times New Roman"/>
              <a:cs typeface="Times New Roman"/>
            </a:endParaRPr>
          </a:p>
          <a:p>
            <a:pPr marL="431800" marR="93980" indent="-342900">
              <a:lnSpc>
                <a:spcPts val="2070"/>
              </a:lnSpc>
              <a:buFont typeface="Arial"/>
              <a:buChar char="•"/>
              <a:tabLst>
                <a:tab pos="431165" algn="l"/>
                <a:tab pos="431800" algn="l"/>
              </a:tabLst>
            </a:pPr>
            <a:r>
              <a:rPr sz="2000" b="1" spc="-5" dirty="0">
                <a:latin typeface="Arial"/>
                <a:cs typeface="Arial"/>
              </a:rPr>
              <a:t>In many other countries, political </a:t>
            </a:r>
            <a:r>
              <a:rPr sz="2000" b="1" dirty="0">
                <a:latin typeface="Arial"/>
                <a:cs typeface="Arial"/>
              </a:rPr>
              <a:t>seats </a:t>
            </a:r>
            <a:r>
              <a:rPr sz="2000" b="1" spc="-5" dirty="0">
                <a:latin typeface="Arial"/>
                <a:cs typeface="Arial"/>
              </a:rPr>
              <a:t>(offices) </a:t>
            </a:r>
            <a:r>
              <a:rPr sz="2000" b="1" dirty="0">
                <a:latin typeface="Arial"/>
                <a:cs typeface="Arial"/>
              </a:rPr>
              <a:t>are </a:t>
            </a:r>
            <a:r>
              <a:rPr sz="2000" b="1" spc="-5" dirty="0">
                <a:latin typeface="Arial"/>
                <a:cs typeface="Arial"/>
              </a:rPr>
              <a:t>awarded </a:t>
            </a:r>
            <a:r>
              <a:rPr sz="2000" b="1" dirty="0">
                <a:latin typeface="Arial"/>
                <a:cs typeface="Arial"/>
              </a:rPr>
              <a:t>to </a:t>
            </a:r>
            <a:r>
              <a:rPr sz="2000" b="1" spc="-5" dirty="0">
                <a:latin typeface="Arial"/>
                <a:cs typeface="Arial"/>
              </a:rPr>
              <a:t>parties that come in </a:t>
            </a:r>
            <a:r>
              <a:rPr sz="2000" b="1" dirty="0">
                <a:latin typeface="Arial"/>
                <a:cs typeface="Arial"/>
              </a:rPr>
              <a:t>2</a:t>
            </a:r>
            <a:r>
              <a:rPr sz="2000" b="1" baseline="25462" dirty="0">
                <a:latin typeface="Arial"/>
                <a:cs typeface="Arial"/>
              </a:rPr>
              <a:t>nd</a:t>
            </a:r>
            <a:r>
              <a:rPr sz="2000" b="1" dirty="0">
                <a:latin typeface="Arial"/>
                <a:cs typeface="Arial"/>
              </a:rPr>
              <a:t>, </a:t>
            </a:r>
            <a:r>
              <a:rPr sz="2000" b="1" spc="-5" dirty="0">
                <a:latin typeface="Arial"/>
                <a:cs typeface="Arial"/>
              </a:rPr>
              <a:t>3</a:t>
            </a:r>
            <a:r>
              <a:rPr sz="2000" b="1" spc="-7" baseline="25462" dirty="0">
                <a:latin typeface="Arial"/>
                <a:cs typeface="Arial"/>
              </a:rPr>
              <a:t>rd</a:t>
            </a:r>
            <a:r>
              <a:rPr sz="2000" b="1" spc="-5" dirty="0">
                <a:latin typeface="Arial"/>
                <a:cs typeface="Arial"/>
              </a:rPr>
              <a:t>, </a:t>
            </a:r>
            <a:r>
              <a:rPr sz="2000" b="1" dirty="0">
                <a:latin typeface="Arial"/>
                <a:cs typeface="Arial"/>
              </a:rPr>
              <a:t>or </a:t>
            </a:r>
            <a:r>
              <a:rPr sz="2000" b="1" spc="-5" dirty="0">
                <a:latin typeface="Arial"/>
                <a:cs typeface="Arial"/>
              </a:rPr>
              <a:t>4</a:t>
            </a:r>
            <a:r>
              <a:rPr sz="2000" b="1" spc="-7" baseline="25462" dirty="0">
                <a:latin typeface="Arial"/>
                <a:cs typeface="Arial"/>
              </a:rPr>
              <a:t>th </a:t>
            </a:r>
            <a:r>
              <a:rPr sz="2000" b="1" dirty="0">
                <a:latin typeface="Arial"/>
                <a:cs typeface="Arial"/>
              </a:rPr>
              <a:t>place  </a:t>
            </a:r>
            <a:r>
              <a:rPr sz="2000" b="1" spc="-5" dirty="0">
                <a:latin typeface="Arial"/>
                <a:cs typeface="Arial"/>
              </a:rPr>
              <a:t>that still win votes (not in the United</a:t>
            </a:r>
            <a:r>
              <a:rPr sz="2000" b="1" spc="5" dirty="0">
                <a:latin typeface="Arial"/>
                <a:cs typeface="Arial"/>
              </a:rPr>
              <a:t> </a:t>
            </a:r>
            <a:r>
              <a:rPr sz="2000" b="1" dirty="0">
                <a:latin typeface="Arial"/>
                <a:cs typeface="Arial"/>
              </a:rPr>
              <a:t>States).</a:t>
            </a:r>
            <a:endParaRPr sz="2000" dirty="0">
              <a:latin typeface="Arial"/>
              <a:cs typeface="Arial"/>
            </a:endParaRPr>
          </a:p>
          <a:p>
            <a:pPr marL="88900" marR="194945">
              <a:lnSpc>
                <a:spcPct val="100000"/>
              </a:lnSpc>
              <a:spcBef>
                <a:spcPts val="1714"/>
              </a:spcBef>
              <a:tabLst>
                <a:tab pos="431165" algn="l"/>
                <a:tab pos="431800" algn="l"/>
              </a:tabLst>
            </a:pPr>
            <a:r>
              <a:rPr sz="2000" b="1" spc="-5" dirty="0">
                <a:latin typeface="Arial"/>
                <a:cs typeface="Arial"/>
              </a:rPr>
              <a:t>Example: If one </a:t>
            </a:r>
            <a:r>
              <a:rPr sz="2000" b="1" dirty="0">
                <a:latin typeface="Arial"/>
                <a:cs typeface="Arial"/>
              </a:rPr>
              <a:t>state </a:t>
            </a:r>
            <a:r>
              <a:rPr sz="2000" b="1" spc="-5" dirty="0">
                <a:latin typeface="Arial"/>
                <a:cs typeface="Arial"/>
              </a:rPr>
              <a:t>had </a:t>
            </a:r>
            <a:r>
              <a:rPr sz="2000" b="1" dirty="0">
                <a:latin typeface="Arial"/>
                <a:cs typeface="Arial"/>
              </a:rPr>
              <a:t>10 </a:t>
            </a:r>
            <a:r>
              <a:rPr sz="2000" b="1" spc="-5" dirty="0">
                <a:latin typeface="Arial"/>
                <a:cs typeface="Arial"/>
              </a:rPr>
              <a:t>legislative </a:t>
            </a:r>
            <a:r>
              <a:rPr sz="2000" b="1" dirty="0">
                <a:latin typeface="Arial"/>
                <a:cs typeface="Arial"/>
              </a:rPr>
              <a:t>seats </a:t>
            </a:r>
            <a:r>
              <a:rPr sz="2000" b="1" spc="-5" dirty="0">
                <a:latin typeface="Arial"/>
                <a:cs typeface="Arial"/>
              </a:rPr>
              <a:t>in Congress, and </a:t>
            </a:r>
            <a:r>
              <a:rPr sz="2000" b="1" dirty="0">
                <a:latin typeface="Arial"/>
                <a:cs typeface="Arial"/>
              </a:rPr>
              <a:t>a </a:t>
            </a:r>
            <a:r>
              <a:rPr sz="2000" b="1" spc="-5" dirty="0">
                <a:latin typeface="Arial"/>
                <a:cs typeface="Arial"/>
              </a:rPr>
              <a:t>party wins </a:t>
            </a:r>
            <a:r>
              <a:rPr sz="2000" b="1" dirty="0">
                <a:latin typeface="Arial"/>
                <a:cs typeface="Arial"/>
              </a:rPr>
              <a:t>20% </a:t>
            </a:r>
            <a:r>
              <a:rPr sz="2000" b="1" spc="-5" dirty="0">
                <a:latin typeface="Arial"/>
                <a:cs typeface="Arial"/>
              </a:rPr>
              <a:t>of the vote, that party  would win </a:t>
            </a:r>
            <a:r>
              <a:rPr sz="2000" b="1" dirty="0">
                <a:latin typeface="Arial"/>
                <a:cs typeface="Arial"/>
              </a:rPr>
              <a:t>2 </a:t>
            </a:r>
            <a:r>
              <a:rPr sz="2000" b="1" spc="-5" dirty="0">
                <a:latin typeface="Arial"/>
                <a:cs typeface="Arial"/>
              </a:rPr>
              <a:t>congressional </a:t>
            </a:r>
            <a:r>
              <a:rPr sz="2000" b="1" dirty="0">
                <a:latin typeface="Arial"/>
                <a:cs typeface="Arial"/>
              </a:rPr>
              <a:t>seats </a:t>
            </a:r>
            <a:r>
              <a:rPr sz="2000" b="1" spc="-5" dirty="0">
                <a:latin typeface="Arial"/>
                <a:cs typeface="Arial"/>
              </a:rPr>
              <a:t>in</a:t>
            </a:r>
            <a:r>
              <a:rPr sz="2000" b="1" spc="-10" dirty="0">
                <a:latin typeface="Arial"/>
                <a:cs typeface="Arial"/>
              </a:rPr>
              <a:t> </a:t>
            </a:r>
            <a:r>
              <a:rPr sz="2000" b="1" spc="-5" dirty="0">
                <a:latin typeface="Arial"/>
                <a:cs typeface="Arial"/>
              </a:rPr>
              <a:t>Congress</a:t>
            </a:r>
            <a:r>
              <a:rPr lang="en-US" sz="2000" b="1" spc="-5" dirty="0">
                <a:latin typeface="Arial"/>
                <a:cs typeface="Arial"/>
              </a:rPr>
              <a:t>. No </a:t>
            </a:r>
            <a:r>
              <a:rPr lang="en-US" sz="2000" b="1" spc="-5" dirty="0">
                <a:solidFill>
                  <a:srgbClr val="FF0000"/>
                </a:solidFill>
                <a:latin typeface="Arial"/>
                <a:cs typeface="Arial"/>
              </a:rPr>
              <a:t>proportional representation</a:t>
            </a:r>
            <a:r>
              <a:rPr lang="en-US" sz="2000" b="1" spc="-5" dirty="0">
                <a:latin typeface="Arial"/>
                <a:cs typeface="Arial"/>
              </a:rPr>
              <a:t>.</a:t>
            </a:r>
            <a:endParaRPr sz="2000" dirty="0">
              <a:latin typeface="Arial"/>
              <a:cs typeface="Arial"/>
            </a:endParaRPr>
          </a:p>
          <a:p>
            <a:pPr marL="431800" indent="-342900">
              <a:lnSpc>
                <a:spcPct val="100000"/>
              </a:lnSpc>
              <a:spcBef>
                <a:spcPts val="1680"/>
              </a:spcBef>
              <a:buClr>
                <a:srgbClr val="0000FF"/>
              </a:buClr>
              <a:buFont typeface="Arial"/>
              <a:buChar char="•"/>
              <a:tabLst>
                <a:tab pos="431165" algn="l"/>
                <a:tab pos="431800" algn="l"/>
              </a:tabLst>
            </a:pPr>
            <a:r>
              <a:rPr sz="2000" b="1" spc="-5" dirty="0">
                <a:solidFill>
                  <a:srgbClr val="0433FF"/>
                </a:solidFill>
                <a:latin typeface="Arial"/>
                <a:cs typeface="Arial"/>
              </a:rPr>
              <a:t>In the United </a:t>
            </a:r>
            <a:r>
              <a:rPr sz="2000" b="1" dirty="0">
                <a:solidFill>
                  <a:srgbClr val="0433FF"/>
                </a:solidFill>
                <a:latin typeface="Arial"/>
                <a:cs typeface="Arial"/>
              </a:rPr>
              <a:t>States, </a:t>
            </a:r>
            <a:r>
              <a:rPr sz="2000" b="1" spc="-5" dirty="0">
                <a:solidFill>
                  <a:srgbClr val="0433FF"/>
                </a:solidFill>
                <a:latin typeface="Arial"/>
                <a:cs typeface="Arial"/>
              </a:rPr>
              <a:t>the winner of the plurality (highest number of votes)</a:t>
            </a:r>
            <a:r>
              <a:rPr sz="2000" b="1" spc="30" dirty="0">
                <a:solidFill>
                  <a:srgbClr val="0433FF"/>
                </a:solidFill>
                <a:latin typeface="Arial"/>
                <a:cs typeface="Arial"/>
              </a:rPr>
              <a:t> </a:t>
            </a:r>
            <a:r>
              <a:rPr sz="2000" b="1" spc="-5" dirty="0">
                <a:solidFill>
                  <a:srgbClr val="0433FF"/>
                </a:solidFill>
                <a:latin typeface="Arial"/>
                <a:cs typeface="Arial"/>
              </a:rPr>
              <a:t>wins.</a:t>
            </a:r>
            <a:endParaRPr sz="2000" dirty="0">
              <a:latin typeface="Arial"/>
              <a:cs typeface="Arial"/>
            </a:endParaRPr>
          </a:p>
          <a:p>
            <a:pPr marL="431800" indent="-342900">
              <a:lnSpc>
                <a:spcPct val="100000"/>
              </a:lnSpc>
              <a:spcBef>
                <a:spcPts val="1739"/>
              </a:spcBef>
              <a:buClr>
                <a:srgbClr val="FF0000"/>
              </a:buClr>
              <a:buFont typeface="Arial"/>
              <a:buChar char="•"/>
              <a:tabLst>
                <a:tab pos="431165" algn="l"/>
                <a:tab pos="431800" algn="l"/>
              </a:tabLst>
            </a:pPr>
            <a:r>
              <a:rPr sz="2000" b="1" dirty="0">
                <a:solidFill>
                  <a:srgbClr val="FF2600"/>
                </a:solidFill>
                <a:latin typeface="Arial"/>
                <a:cs typeface="Arial"/>
              </a:rPr>
              <a:t>No </a:t>
            </a:r>
            <a:r>
              <a:rPr sz="2000" b="1" spc="-5" dirty="0">
                <a:solidFill>
                  <a:srgbClr val="FF2600"/>
                </a:solidFill>
                <a:latin typeface="Arial"/>
                <a:cs typeface="Arial"/>
              </a:rPr>
              <a:t>political </a:t>
            </a:r>
            <a:r>
              <a:rPr sz="2000" b="1" dirty="0">
                <a:solidFill>
                  <a:srgbClr val="FF2600"/>
                </a:solidFill>
                <a:latin typeface="Arial"/>
                <a:cs typeface="Arial"/>
              </a:rPr>
              <a:t>seats </a:t>
            </a:r>
            <a:r>
              <a:rPr sz="2000" b="1" spc="-5" dirty="0">
                <a:solidFill>
                  <a:srgbClr val="FF2600"/>
                </a:solidFill>
                <a:latin typeface="Arial"/>
                <a:cs typeface="Arial"/>
              </a:rPr>
              <a:t>awarded for </a:t>
            </a:r>
            <a:r>
              <a:rPr sz="2000" b="1" dirty="0">
                <a:solidFill>
                  <a:srgbClr val="FF2600"/>
                </a:solidFill>
                <a:latin typeface="Arial"/>
                <a:cs typeface="Arial"/>
              </a:rPr>
              <a:t>2</a:t>
            </a:r>
            <a:r>
              <a:rPr sz="2000" b="1" baseline="25462" dirty="0">
                <a:solidFill>
                  <a:srgbClr val="FF2600"/>
                </a:solidFill>
                <a:latin typeface="Arial"/>
                <a:cs typeface="Arial"/>
              </a:rPr>
              <a:t>nd </a:t>
            </a:r>
            <a:r>
              <a:rPr sz="2000" b="1" spc="-5" dirty="0">
                <a:solidFill>
                  <a:srgbClr val="FF2600"/>
                </a:solidFill>
                <a:latin typeface="Arial"/>
                <a:cs typeface="Arial"/>
              </a:rPr>
              <a:t>place in the</a:t>
            </a:r>
            <a:r>
              <a:rPr sz="2000" b="1" spc="-165" dirty="0">
                <a:solidFill>
                  <a:srgbClr val="FF2600"/>
                </a:solidFill>
                <a:latin typeface="Arial"/>
                <a:cs typeface="Arial"/>
              </a:rPr>
              <a:t> </a:t>
            </a:r>
            <a:r>
              <a:rPr sz="2000" b="1" spc="-5" dirty="0">
                <a:solidFill>
                  <a:srgbClr val="FF2600"/>
                </a:solidFill>
                <a:latin typeface="Arial"/>
                <a:cs typeface="Arial"/>
              </a:rPr>
              <a:t>U.S.</a:t>
            </a:r>
            <a:endParaRPr sz="20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2192000" cy="6858000"/>
          </a:xfrm>
          <a:custGeom>
            <a:avLst/>
            <a:gdLst/>
            <a:ahLst/>
            <a:cxnLst/>
            <a:rect l="l" t="t" r="r" b="b"/>
            <a:pathLst>
              <a:path w="12192000" h="6858000">
                <a:moveTo>
                  <a:pt x="0" y="0"/>
                </a:moveTo>
                <a:lnTo>
                  <a:pt x="12191997" y="0"/>
                </a:lnTo>
                <a:lnTo>
                  <a:pt x="12191997" y="6857998"/>
                </a:lnTo>
                <a:lnTo>
                  <a:pt x="0" y="6857998"/>
                </a:lnTo>
                <a:lnTo>
                  <a:pt x="0" y="0"/>
                </a:lnTo>
                <a:close/>
              </a:path>
            </a:pathLst>
          </a:custGeom>
          <a:solidFill>
            <a:srgbClr val="D4FDD5"/>
          </a:solidFill>
        </p:spPr>
        <p:txBody>
          <a:bodyPr wrap="square" lIns="0" tIns="0" rIns="0" bIns="0" rtlCol="0"/>
          <a:lstStyle/>
          <a:p>
            <a:endParaRPr/>
          </a:p>
        </p:txBody>
      </p:sp>
      <p:sp>
        <p:nvSpPr>
          <p:cNvPr id="3" name="object 3"/>
          <p:cNvSpPr/>
          <p:nvPr/>
        </p:nvSpPr>
        <p:spPr>
          <a:xfrm>
            <a:off x="8229600" y="1670504"/>
            <a:ext cx="3853158" cy="2294441"/>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691964" y="54024"/>
            <a:ext cx="4794250" cy="635000"/>
          </a:xfrm>
          <a:prstGeom prst="rect">
            <a:avLst/>
          </a:prstGeom>
        </p:spPr>
        <p:txBody>
          <a:bodyPr vert="horz" wrap="square" lIns="0" tIns="12700" rIns="0" bIns="0" rtlCol="0">
            <a:spAutoFit/>
          </a:bodyPr>
          <a:lstStyle/>
          <a:p>
            <a:pPr marL="12700">
              <a:lnSpc>
                <a:spcPct val="100000"/>
              </a:lnSpc>
              <a:spcBef>
                <a:spcPts val="100"/>
              </a:spcBef>
            </a:pPr>
            <a:r>
              <a:rPr sz="4000" spc="-5" dirty="0"/>
              <a:t>WINNER-TAKE-ALL</a:t>
            </a:r>
            <a:endParaRPr sz="4000"/>
          </a:p>
        </p:txBody>
      </p:sp>
      <p:sp>
        <p:nvSpPr>
          <p:cNvPr id="5" name="object 5"/>
          <p:cNvSpPr txBox="1"/>
          <p:nvPr/>
        </p:nvSpPr>
        <p:spPr>
          <a:xfrm>
            <a:off x="9122" y="816458"/>
            <a:ext cx="8173720" cy="4775200"/>
          </a:xfrm>
          <a:prstGeom prst="rect">
            <a:avLst/>
          </a:prstGeom>
        </p:spPr>
        <p:txBody>
          <a:bodyPr vert="horz" wrap="square" lIns="0" tIns="12700" rIns="0" bIns="0" rtlCol="0">
            <a:spAutoFit/>
          </a:bodyPr>
          <a:lstStyle/>
          <a:p>
            <a:pPr marL="355600" marR="5080" indent="-342900">
              <a:lnSpc>
                <a:spcPct val="100000"/>
              </a:lnSpc>
              <a:spcBef>
                <a:spcPts val="100"/>
              </a:spcBef>
              <a:buFont typeface="Arial"/>
              <a:buChar char="•"/>
              <a:tabLst>
                <a:tab pos="354965" algn="l"/>
                <a:tab pos="355600" algn="l"/>
              </a:tabLst>
            </a:pPr>
            <a:r>
              <a:rPr sz="2000" b="1" spc="-5" dirty="0">
                <a:latin typeface="Arial"/>
                <a:cs typeface="Arial"/>
              </a:rPr>
              <a:t>In the U.S. House of Reps, the voters of </a:t>
            </a:r>
            <a:r>
              <a:rPr sz="2000" b="1" dirty="0">
                <a:latin typeface="Arial"/>
                <a:cs typeface="Arial"/>
              </a:rPr>
              <a:t>each </a:t>
            </a:r>
            <a:r>
              <a:rPr sz="2000" b="1" spc="-5" dirty="0">
                <a:latin typeface="Arial"/>
                <a:cs typeface="Arial"/>
              </a:rPr>
              <a:t>district choose one  representative or official for that</a:t>
            </a:r>
            <a:r>
              <a:rPr sz="2000" b="1" spc="10" dirty="0">
                <a:latin typeface="Arial"/>
                <a:cs typeface="Arial"/>
              </a:rPr>
              <a:t> </a:t>
            </a:r>
            <a:r>
              <a:rPr sz="2000" b="1" spc="-5" dirty="0">
                <a:latin typeface="Arial"/>
                <a:cs typeface="Arial"/>
              </a:rPr>
              <a:t>district</a:t>
            </a:r>
            <a:endParaRPr sz="2000" dirty="0">
              <a:latin typeface="Arial"/>
              <a:cs typeface="Arial"/>
            </a:endParaRPr>
          </a:p>
          <a:p>
            <a:pPr marL="355600" marR="201930" indent="-342900">
              <a:lnSpc>
                <a:spcPts val="2320"/>
              </a:lnSpc>
              <a:spcBef>
                <a:spcPts val="1620"/>
              </a:spcBef>
              <a:buFont typeface="Arial"/>
              <a:buChar char="•"/>
              <a:tabLst>
                <a:tab pos="354965" algn="l"/>
                <a:tab pos="355600" algn="l"/>
              </a:tabLst>
            </a:pPr>
            <a:r>
              <a:rPr sz="2000" b="1" spc="-5" dirty="0">
                <a:latin typeface="Arial"/>
                <a:cs typeface="Arial"/>
              </a:rPr>
              <a:t>Candidate who receives the most votes (plurality) is the winner  (difference between </a:t>
            </a:r>
            <a:r>
              <a:rPr sz="2000" b="1" dirty="0">
                <a:latin typeface="Arial"/>
                <a:cs typeface="Arial"/>
              </a:rPr>
              <a:t>a </a:t>
            </a:r>
            <a:r>
              <a:rPr sz="2000" b="1" spc="-5" dirty="0">
                <a:solidFill>
                  <a:srgbClr val="FF0000"/>
                </a:solidFill>
                <a:latin typeface="Arial"/>
                <a:cs typeface="Arial"/>
              </a:rPr>
              <a:t>plurality </a:t>
            </a:r>
            <a:r>
              <a:rPr sz="2000" b="1" spc="-5" dirty="0">
                <a:latin typeface="Arial"/>
                <a:cs typeface="Arial"/>
              </a:rPr>
              <a:t>election and </a:t>
            </a:r>
            <a:r>
              <a:rPr sz="2000" b="1" spc="-5" dirty="0">
                <a:solidFill>
                  <a:srgbClr val="FF0000"/>
                </a:solidFill>
                <a:latin typeface="Arial"/>
                <a:cs typeface="Arial"/>
              </a:rPr>
              <a:t>majority</a:t>
            </a:r>
            <a:r>
              <a:rPr sz="2000" b="1" spc="55" dirty="0">
                <a:solidFill>
                  <a:srgbClr val="FF0000"/>
                </a:solidFill>
                <a:latin typeface="Arial"/>
                <a:cs typeface="Arial"/>
              </a:rPr>
              <a:t> </a:t>
            </a:r>
            <a:r>
              <a:rPr sz="2000" b="1" spc="-5" dirty="0">
                <a:latin typeface="Arial"/>
                <a:cs typeface="Arial"/>
              </a:rPr>
              <a:t>election)</a:t>
            </a:r>
            <a:endParaRPr sz="2000" dirty="0">
              <a:latin typeface="Arial"/>
              <a:cs typeface="Arial"/>
            </a:endParaRPr>
          </a:p>
          <a:p>
            <a:pPr marL="356870" lvl="1" indent="-230504">
              <a:lnSpc>
                <a:spcPct val="100000"/>
              </a:lnSpc>
              <a:spcBef>
                <a:spcPts val="1839"/>
              </a:spcBef>
              <a:buFont typeface="Arial"/>
              <a:buChar char="•"/>
              <a:tabLst>
                <a:tab pos="356870" algn="l"/>
                <a:tab pos="357505" algn="l"/>
              </a:tabLst>
            </a:pPr>
            <a:r>
              <a:rPr sz="2000" b="1" spc="-5" dirty="0">
                <a:latin typeface="Arial"/>
                <a:cs typeface="Arial"/>
              </a:rPr>
              <a:t>Plurality Election</a:t>
            </a:r>
            <a:endParaRPr sz="2000" dirty="0">
              <a:latin typeface="Arial"/>
              <a:cs typeface="Arial"/>
            </a:endParaRPr>
          </a:p>
          <a:p>
            <a:pPr marL="755650" lvl="2" indent="-286385">
              <a:lnSpc>
                <a:spcPct val="100000"/>
              </a:lnSpc>
              <a:spcBef>
                <a:spcPts val="480"/>
              </a:spcBef>
              <a:buFont typeface="Arial"/>
              <a:buChar char="–"/>
              <a:tabLst>
                <a:tab pos="755015" algn="l"/>
                <a:tab pos="755650" algn="l"/>
              </a:tabLst>
            </a:pPr>
            <a:r>
              <a:rPr sz="2000" b="1" spc="-5" dirty="0">
                <a:latin typeface="Arial"/>
                <a:cs typeface="Arial"/>
              </a:rPr>
              <a:t>Majority NOT needed</a:t>
            </a:r>
            <a:endParaRPr sz="2000" dirty="0">
              <a:latin typeface="Arial"/>
              <a:cs typeface="Arial"/>
            </a:endParaRPr>
          </a:p>
          <a:p>
            <a:pPr marL="755650" lvl="2" indent="-286385">
              <a:lnSpc>
                <a:spcPct val="100000"/>
              </a:lnSpc>
              <a:spcBef>
                <a:spcPts val="500"/>
              </a:spcBef>
              <a:buFont typeface="Arial"/>
              <a:buChar char="–"/>
              <a:tabLst>
                <a:tab pos="755015" algn="l"/>
                <a:tab pos="755650" algn="l"/>
              </a:tabLst>
            </a:pPr>
            <a:r>
              <a:rPr sz="2000" b="1" spc="-5" dirty="0">
                <a:latin typeface="Arial"/>
                <a:cs typeface="Arial"/>
              </a:rPr>
              <a:t>Largest </a:t>
            </a:r>
            <a:r>
              <a:rPr sz="2000" b="1" dirty="0">
                <a:latin typeface="Arial"/>
                <a:cs typeface="Arial"/>
              </a:rPr>
              <a:t># </a:t>
            </a:r>
            <a:r>
              <a:rPr sz="2000" b="1" spc="-5" dirty="0">
                <a:latin typeface="Arial"/>
                <a:cs typeface="Arial"/>
              </a:rPr>
              <a:t>of votes wins</a:t>
            </a:r>
            <a:r>
              <a:rPr lang="en-US" sz="2000" b="1" spc="-5" dirty="0">
                <a:latin typeface="Arial"/>
                <a:cs typeface="Arial"/>
              </a:rPr>
              <a:t>-</a:t>
            </a:r>
            <a:r>
              <a:rPr lang="en-US" sz="2000" b="1" spc="-5" dirty="0">
                <a:solidFill>
                  <a:srgbClr val="FF0000"/>
                </a:solidFill>
                <a:latin typeface="Arial"/>
                <a:cs typeface="Arial"/>
              </a:rPr>
              <a:t>PLURALITY</a:t>
            </a:r>
            <a:endParaRPr sz="2000" dirty="0">
              <a:solidFill>
                <a:srgbClr val="FF0000"/>
              </a:solidFill>
              <a:latin typeface="Arial"/>
              <a:cs typeface="Arial"/>
            </a:endParaRPr>
          </a:p>
          <a:p>
            <a:pPr marL="1003300" lvl="3" indent="-229235">
              <a:lnSpc>
                <a:spcPct val="100000"/>
              </a:lnSpc>
              <a:spcBef>
                <a:spcPts val="400"/>
              </a:spcBef>
              <a:buFont typeface="Arial"/>
              <a:buChar char="▪"/>
              <a:tabLst>
                <a:tab pos="1002665" algn="l"/>
                <a:tab pos="1003300" algn="l"/>
              </a:tabLst>
            </a:pPr>
            <a:r>
              <a:rPr sz="2000" b="1" dirty="0">
                <a:latin typeface="Arial"/>
                <a:cs typeface="Arial"/>
              </a:rPr>
              <a:t>AKA:</a:t>
            </a:r>
            <a:r>
              <a:rPr sz="2000" b="1" spc="-10" dirty="0">
                <a:latin typeface="Arial"/>
                <a:cs typeface="Arial"/>
              </a:rPr>
              <a:t> </a:t>
            </a:r>
            <a:r>
              <a:rPr sz="2000" b="1" spc="-5" dirty="0">
                <a:latin typeface="Arial"/>
                <a:cs typeface="Arial"/>
              </a:rPr>
              <a:t>First-past-the-post</a:t>
            </a:r>
            <a:endParaRPr sz="2000" dirty="0">
              <a:latin typeface="Arial"/>
              <a:cs typeface="Arial"/>
            </a:endParaRPr>
          </a:p>
          <a:p>
            <a:pPr marL="1003300" lvl="3" indent="-229235">
              <a:lnSpc>
                <a:spcPct val="100000"/>
              </a:lnSpc>
              <a:spcBef>
                <a:spcPts val="500"/>
              </a:spcBef>
              <a:buFont typeface="Arial"/>
              <a:buChar char="▪"/>
              <a:tabLst>
                <a:tab pos="1002665" algn="l"/>
                <a:tab pos="1003300" algn="l"/>
              </a:tabLst>
            </a:pPr>
            <a:r>
              <a:rPr sz="2000" b="1" dirty="0">
                <a:latin typeface="Arial"/>
                <a:cs typeface="Arial"/>
              </a:rPr>
              <a:t>No </a:t>
            </a:r>
            <a:r>
              <a:rPr sz="2000" b="1" spc="-5" dirty="0">
                <a:latin typeface="Arial"/>
                <a:cs typeface="Arial"/>
              </a:rPr>
              <a:t>Run-off</a:t>
            </a:r>
            <a:r>
              <a:rPr sz="2000" b="1" spc="-15" dirty="0">
                <a:latin typeface="Arial"/>
                <a:cs typeface="Arial"/>
              </a:rPr>
              <a:t> </a:t>
            </a:r>
            <a:r>
              <a:rPr sz="2000" b="1" spc="-5" dirty="0">
                <a:latin typeface="Arial"/>
                <a:cs typeface="Arial"/>
              </a:rPr>
              <a:t>election</a:t>
            </a:r>
            <a:endParaRPr sz="2000" dirty="0">
              <a:latin typeface="Arial"/>
              <a:cs typeface="Arial"/>
            </a:endParaRPr>
          </a:p>
          <a:p>
            <a:pPr marL="356870" lvl="1" indent="-230504">
              <a:lnSpc>
                <a:spcPct val="100000"/>
              </a:lnSpc>
              <a:spcBef>
                <a:spcPts val="1420"/>
              </a:spcBef>
              <a:buFont typeface="Arial"/>
              <a:buChar char="•"/>
              <a:tabLst>
                <a:tab pos="356870" algn="l"/>
                <a:tab pos="357505" algn="l"/>
              </a:tabLst>
            </a:pPr>
            <a:r>
              <a:rPr sz="2000" b="1" spc="-5" dirty="0">
                <a:latin typeface="Arial"/>
                <a:cs typeface="Arial"/>
              </a:rPr>
              <a:t>Single-Member District</a:t>
            </a:r>
            <a:endParaRPr sz="2000" dirty="0">
              <a:latin typeface="Arial"/>
              <a:cs typeface="Arial"/>
            </a:endParaRPr>
          </a:p>
          <a:p>
            <a:pPr marL="755650" lvl="2" indent="-286385">
              <a:lnSpc>
                <a:spcPct val="100000"/>
              </a:lnSpc>
              <a:spcBef>
                <a:spcPts val="480"/>
              </a:spcBef>
              <a:buFont typeface="Arial"/>
              <a:buChar char="–"/>
              <a:tabLst>
                <a:tab pos="755015" algn="l"/>
                <a:tab pos="755650" algn="l"/>
              </a:tabLst>
            </a:pPr>
            <a:r>
              <a:rPr sz="2000" b="1" dirty="0">
                <a:latin typeface="Arial"/>
                <a:cs typeface="Arial"/>
              </a:rPr>
              <a:t>vs. </a:t>
            </a:r>
            <a:r>
              <a:rPr sz="2000" b="1" spc="-5" dirty="0">
                <a:latin typeface="Arial"/>
                <a:cs typeface="Arial"/>
              </a:rPr>
              <a:t>“At-Large”</a:t>
            </a:r>
            <a:r>
              <a:rPr sz="2000" b="1" spc="-15" dirty="0">
                <a:latin typeface="Arial"/>
                <a:cs typeface="Arial"/>
              </a:rPr>
              <a:t> </a:t>
            </a:r>
            <a:r>
              <a:rPr sz="2000" b="1" spc="-5" dirty="0">
                <a:latin typeface="Arial"/>
                <a:cs typeface="Arial"/>
              </a:rPr>
              <a:t>Districts</a:t>
            </a:r>
            <a:r>
              <a:rPr lang="en-US" sz="2000" b="1" spc="-5" dirty="0">
                <a:latin typeface="Arial"/>
                <a:cs typeface="Arial"/>
              </a:rPr>
              <a:t> Ex. </a:t>
            </a:r>
            <a:r>
              <a:rPr lang="en-US" sz="2000" b="1" spc="-5" dirty="0">
                <a:solidFill>
                  <a:srgbClr val="FF0000"/>
                </a:solidFill>
                <a:latin typeface="Arial"/>
                <a:cs typeface="Arial"/>
              </a:rPr>
              <a:t>Senate</a:t>
            </a:r>
            <a:r>
              <a:rPr lang="en-US" sz="2000" b="1" spc="-5" dirty="0">
                <a:latin typeface="Arial"/>
                <a:cs typeface="Arial"/>
              </a:rPr>
              <a:t> elections or </a:t>
            </a:r>
            <a:r>
              <a:rPr lang="en-US" sz="2000" b="1" spc="-5" dirty="0">
                <a:solidFill>
                  <a:srgbClr val="FF0000"/>
                </a:solidFill>
                <a:latin typeface="Arial"/>
                <a:cs typeface="Arial"/>
              </a:rPr>
              <a:t>Wyomin</a:t>
            </a:r>
            <a:r>
              <a:rPr lang="en-US" sz="2000" b="1" spc="-5" dirty="0">
                <a:latin typeface="Arial"/>
                <a:cs typeface="Arial"/>
              </a:rPr>
              <a:t>g</a:t>
            </a:r>
            <a:endParaRPr sz="2000" dirty="0">
              <a:latin typeface="Arial"/>
              <a:cs typeface="Arial"/>
            </a:endParaRPr>
          </a:p>
          <a:p>
            <a:pPr marL="356870" lvl="1" indent="-230504">
              <a:lnSpc>
                <a:spcPct val="100000"/>
              </a:lnSpc>
              <a:spcBef>
                <a:spcPts val="1520"/>
              </a:spcBef>
              <a:buFont typeface="Arial"/>
              <a:buChar char="•"/>
              <a:tabLst>
                <a:tab pos="356870" algn="l"/>
                <a:tab pos="357505" algn="l"/>
              </a:tabLst>
            </a:pPr>
            <a:r>
              <a:rPr sz="2000" b="1" i="1" spc="-5" dirty="0">
                <a:latin typeface="Arial"/>
                <a:cs typeface="Arial"/>
              </a:rPr>
              <a:t>How does this support the </a:t>
            </a:r>
            <a:r>
              <a:rPr sz="2000" b="1" i="1" dirty="0">
                <a:latin typeface="Arial"/>
                <a:cs typeface="Arial"/>
              </a:rPr>
              <a:t>2-Party</a:t>
            </a:r>
            <a:r>
              <a:rPr sz="2000" b="1" i="1" spc="5" dirty="0">
                <a:latin typeface="Arial"/>
                <a:cs typeface="Arial"/>
              </a:rPr>
              <a:t> </a:t>
            </a:r>
            <a:r>
              <a:rPr sz="2000" b="1" i="1" dirty="0">
                <a:latin typeface="Arial"/>
                <a:cs typeface="Arial"/>
              </a:rPr>
              <a:t>System?</a:t>
            </a:r>
            <a:endParaRPr sz="2000" dirty="0">
              <a:latin typeface="Arial"/>
              <a:cs typeface="Arial"/>
            </a:endParaRPr>
          </a:p>
        </p:txBody>
      </p:sp>
      <p:sp>
        <p:nvSpPr>
          <p:cNvPr id="6" name="object 6"/>
          <p:cNvSpPr/>
          <p:nvPr/>
        </p:nvSpPr>
        <p:spPr>
          <a:xfrm>
            <a:off x="7668375" y="4092379"/>
            <a:ext cx="4522237" cy="27373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046380" y="923257"/>
            <a:ext cx="3979005" cy="25363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2192000" cy="868680"/>
          </a:xfrm>
          <a:custGeom>
            <a:avLst/>
            <a:gdLst/>
            <a:ahLst/>
            <a:cxnLst/>
            <a:rect l="l" t="t" r="r" b="b"/>
            <a:pathLst>
              <a:path w="12192000" h="868680">
                <a:moveTo>
                  <a:pt x="0" y="0"/>
                </a:moveTo>
                <a:lnTo>
                  <a:pt x="12191997" y="0"/>
                </a:lnTo>
                <a:lnTo>
                  <a:pt x="12191997" y="868362"/>
                </a:lnTo>
                <a:lnTo>
                  <a:pt x="0" y="868362"/>
                </a:lnTo>
                <a:lnTo>
                  <a:pt x="0" y="0"/>
                </a:lnTo>
                <a:close/>
              </a:path>
            </a:pathLst>
          </a:custGeom>
          <a:solidFill>
            <a:srgbClr val="D4FDD5"/>
          </a:solidFill>
        </p:spPr>
        <p:txBody>
          <a:bodyPr wrap="square" lIns="0" tIns="0" rIns="0" bIns="0" rtlCol="0"/>
          <a:lstStyle/>
          <a:p>
            <a:endParaRPr/>
          </a:p>
        </p:txBody>
      </p:sp>
      <p:sp>
        <p:nvSpPr>
          <p:cNvPr id="4" name="object 4"/>
          <p:cNvSpPr txBox="1">
            <a:spLocks noGrp="1"/>
          </p:cNvSpPr>
          <p:nvPr>
            <p:ph type="title"/>
          </p:nvPr>
        </p:nvSpPr>
        <p:spPr>
          <a:xfrm>
            <a:off x="745886" y="177641"/>
            <a:ext cx="10705465" cy="513080"/>
          </a:xfrm>
          <a:prstGeom prst="rect">
            <a:avLst/>
          </a:prstGeom>
        </p:spPr>
        <p:txBody>
          <a:bodyPr vert="horz" wrap="square" lIns="0" tIns="12700" rIns="0" bIns="0" rtlCol="0">
            <a:spAutoFit/>
          </a:bodyPr>
          <a:lstStyle/>
          <a:p>
            <a:pPr marL="12700">
              <a:lnSpc>
                <a:spcPct val="100000"/>
              </a:lnSpc>
              <a:spcBef>
                <a:spcPts val="100"/>
              </a:spcBef>
            </a:pPr>
            <a:r>
              <a:rPr spc="-5" dirty="0"/>
              <a:t>SINGLE-MEMBER DISTRICTS </a:t>
            </a:r>
            <a:r>
              <a:rPr dirty="0"/>
              <a:t>&amp; </a:t>
            </a:r>
            <a:r>
              <a:rPr spc="-5" dirty="0"/>
              <a:t>THE 2-PARTY</a:t>
            </a:r>
            <a:r>
              <a:rPr spc="50" dirty="0"/>
              <a:t> </a:t>
            </a:r>
            <a:r>
              <a:rPr spc="-5" dirty="0"/>
              <a:t>SYSTEM</a:t>
            </a:r>
          </a:p>
        </p:txBody>
      </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2700" marR="3659504">
              <a:lnSpc>
                <a:spcPct val="156900"/>
              </a:lnSpc>
              <a:spcBef>
                <a:spcPts val="100"/>
              </a:spcBef>
            </a:pPr>
            <a:r>
              <a:rPr spc="-5" dirty="0">
                <a:solidFill>
                  <a:srgbClr val="FF0000"/>
                </a:solidFill>
              </a:rPr>
              <a:t>Washington </a:t>
            </a:r>
            <a:r>
              <a:rPr dirty="0">
                <a:solidFill>
                  <a:srgbClr val="FF0000"/>
                </a:solidFill>
              </a:rPr>
              <a:t>= 10 </a:t>
            </a:r>
            <a:r>
              <a:rPr spc="-5" dirty="0">
                <a:solidFill>
                  <a:srgbClr val="FF0000"/>
                </a:solidFill>
              </a:rPr>
              <a:t>Reps  </a:t>
            </a:r>
            <a:r>
              <a:rPr spc="-5" dirty="0"/>
              <a:t>Single-Member</a:t>
            </a:r>
            <a:r>
              <a:rPr spc="-20" dirty="0"/>
              <a:t> </a:t>
            </a:r>
            <a:r>
              <a:rPr spc="-5" dirty="0"/>
              <a:t>Districts:</a:t>
            </a:r>
          </a:p>
          <a:p>
            <a:pPr marL="355600" indent="-342900">
              <a:lnSpc>
                <a:spcPct val="100000"/>
              </a:lnSpc>
              <a:spcBef>
                <a:spcPts val="545"/>
              </a:spcBef>
              <a:buFont typeface="Arial"/>
              <a:buChar char="•"/>
              <a:tabLst>
                <a:tab pos="354965" algn="l"/>
                <a:tab pos="355600" algn="l"/>
              </a:tabLst>
            </a:pPr>
            <a:r>
              <a:rPr sz="2400" spc="-5" dirty="0">
                <a:solidFill>
                  <a:srgbClr val="000000"/>
                </a:solidFill>
              </a:rPr>
              <a:t>Individuals compete,</a:t>
            </a:r>
            <a:endParaRPr sz="2400" dirty="0"/>
          </a:p>
          <a:p>
            <a:pPr marL="355600">
              <a:lnSpc>
                <a:spcPct val="100000"/>
              </a:lnSpc>
              <a:spcBef>
                <a:spcPts val="40"/>
              </a:spcBef>
            </a:pPr>
            <a:r>
              <a:rPr sz="2400" dirty="0">
                <a:solidFill>
                  <a:srgbClr val="000000"/>
                </a:solidFill>
              </a:rPr>
              <a:t>1 winner in </a:t>
            </a:r>
            <a:r>
              <a:rPr sz="2400" u="heavy" dirty="0">
                <a:solidFill>
                  <a:srgbClr val="000000"/>
                </a:solidFill>
                <a:uFill>
                  <a:solidFill>
                    <a:srgbClr val="000000"/>
                  </a:solidFill>
                </a:uFill>
              </a:rPr>
              <a:t>each</a:t>
            </a:r>
            <a:r>
              <a:rPr sz="2400" dirty="0">
                <a:solidFill>
                  <a:srgbClr val="000000"/>
                </a:solidFill>
              </a:rPr>
              <a:t> </a:t>
            </a:r>
            <a:r>
              <a:rPr sz="2400" spc="-5" dirty="0">
                <a:solidFill>
                  <a:srgbClr val="000000"/>
                </a:solidFill>
              </a:rPr>
              <a:t>district </a:t>
            </a:r>
            <a:r>
              <a:rPr sz="2400" b="0" dirty="0">
                <a:solidFill>
                  <a:srgbClr val="000000"/>
                </a:solidFill>
                <a:latin typeface="Wingdings"/>
                <a:cs typeface="Wingdings"/>
              </a:rPr>
              <a:t></a:t>
            </a:r>
            <a:r>
              <a:rPr sz="2400" b="0" dirty="0">
                <a:solidFill>
                  <a:srgbClr val="000000"/>
                </a:solidFill>
                <a:latin typeface="Times New Roman"/>
                <a:cs typeface="Times New Roman"/>
              </a:rPr>
              <a:t> </a:t>
            </a:r>
            <a:r>
              <a:rPr sz="2400" spc="-5" dirty="0">
                <a:solidFill>
                  <a:srgbClr val="000000"/>
                </a:solidFill>
              </a:rPr>
              <a:t>plurality</a:t>
            </a:r>
            <a:r>
              <a:rPr sz="2400" spc="30" dirty="0">
                <a:solidFill>
                  <a:srgbClr val="000000"/>
                </a:solidFill>
              </a:rPr>
              <a:t> </a:t>
            </a:r>
            <a:r>
              <a:rPr sz="2400" spc="-5" dirty="0">
                <a:solidFill>
                  <a:srgbClr val="000000"/>
                </a:solidFill>
              </a:rPr>
              <a:t>vote</a:t>
            </a:r>
            <a:endParaRPr sz="2400" dirty="0">
              <a:latin typeface="Times New Roman"/>
              <a:cs typeface="Times New Roman"/>
            </a:endParaRPr>
          </a:p>
          <a:p>
            <a:pPr marL="355600" indent="-342900">
              <a:lnSpc>
                <a:spcPct val="100000"/>
              </a:lnSpc>
              <a:spcBef>
                <a:spcPts val="600"/>
              </a:spcBef>
              <a:buFont typeface="Arial"/>
              <a:buChar char="•"/>
              <a:tabLst>
                <a:tab pos="354965" algn="l"/>
                <a:tab pos="355600" algn="l"/>
              </a:tabLst>
            </a:pPr>
            <a:r>
              <a:rPr sz="2400" spc="-5" dirty="0">
                <a:solidFill>
                  <a:srgbClr val="000000"/>
                </a:solidFill>
              </a:rPr>
              <a:t>Minor parties get </a:t>
            </a:r>
            <a:r>
              <a:rPr sz="2400" dirty="0">
                <a:solidFill>
                  <a:srgbClr val="000000"/>
                </a:solidFill>
              </a:rPr>
              <a:t>a </a:t>
            </a:r>
            <a:r>
              <a:rPr sz="2400" spc="-5" dirty="0">
                <a:solidFill>
                  <a:srgbClr val="000000"/>
                </a:solidFill>
              </a:rPr>
              <a:t>small </a:t>
            </a:r>
            <a:r>
              <a:rPr sz="2400" dirty="0">
                <a:solidFill>
                  <a:srgbClr val="000000"/>
                </a:solidFill>
              </a:rPr>
              <a:t># </a:t>
            </a:r>
            <a:r>
              <a:rPr sz="2400" spc="-5" dirty="0">
                <a:solidFill>
                  <a:srgbClr val="000000"/>
                </a:solidFill>
              </a:rPr>
              <a:t>in </a:t>
            </a:r>
            <a:r>
              <a:rPr sz="2400" dirty="0">
                <a:solidFill>
                  <a:srgbClr val="000000"/>
                </a:solidFill>
              </a:rPr>
              <a:t>each </a:t>
            </a:r>
            <a:r>
              <a:rPr sz="2400" b="0" dirty="0">
                <a:solidFill>
                  <a:srgbClr val="000000"/>
                </a:solidFill>
                <a:latin typeface="Wingdings"/>
                <a:cs typeface="Wingdings"/>
              </a:rPr>
              <a:t></a:t>
            </a:r>
            <a:r>
              <a:rPr sz="2400" b="0" dirty="0">
                <a:solidFill>
                  <a:srgbClr val="000000"/>
                </a:solidFill>
                <a:latin typeface="Times New Roman"/>
                <a:cs typeface="Times New Roman"/>
              </a:rPr>
              <a:t> </a:t>
            </a:r>
            <a:r>
              <a:rPr sz="2400" spc="-5" dirty="0">
                <a:solidFill>
                  <a:srgbClr val="000000"/>
                </a:solidFill>
              </a:rPr>
              <a:t>don’t</a:t>
            </a:r>
            <a:r>
              <a:rPr sz="2400" spc="60" dirty="0">
                <a:solidFill>
                  <a:srgbClr val="000000"/>
                </a:solidFill>
              </a:rPr>
              <a:t> </a:t>
            </a:r>
            <a:r>
              <a:rPr sz="2400" spc="-5" dirty="0">
                <a:solidFill>
                  <a:srgbClr val="000000"/>
                </a:solidFill>
              </a:rPr>
              <a:t>win!!</a:t>
            </a:r>
            <a:endParaRPr sz="2400" dirty="0">
              <a:latin typeface="Times New Roman"/>
              <a:cs typeface="Times New Roman"/>
            </a:endParaRPr>
          </a:p>
          <a:p>
            <a:pPr marL="12700">
              <a:lnSpc>
                <a:spcPct val="100000"/>
              </a:lnSpc>
              <a:spcBef>
                <a:spcPts val="2415"/>
              </a:spcBef>
            </a:pPr>
            <a:r>
              <a:rPr spc="-5" dirty="0"/>
              <a:t>At-Large Election/Proportional</a:t>
            </a:r>
            <a:r>
              <a:rPr spc="25" dirty="0"/>
              <a:t> </a:t>
            </a:r>
            <a:r>
              <a:rPr spc="-5" dirty="0"/>
              <a:t>Representation</a:t>
            </a:r>
          </a:p>
        </p:txBody>
      </p:sp>
      <p:sp>
        <p:nvSpPr>
          <p:cNvPr id="6" name="object 6"/>
          <p:cNvSpPr txBox="1"/>
          <p:nvPr/>
        </p:nvSpPr>
        <p:spPr>
          <a:xfrm>
            <a:off x="154939" y="4482084"/>
            <a:ext cx="4866005" cy="1562100"/>
          </a:xfrm>
          <a:prstGeom prst="rect">
            <a:avLst/>
          </a:prstGeom>
        </p:spPr>
        <p:txBody>
          <a:bodyPr vert="horz" wrap="square" lIns="0" tIns="93980" rIns="0" bIns="0" rtlCol="0">
            <a:spAutoFit/>
          </a:bodyPr>
          <a:lstStyle/>
          <a:p>
            <a:pPr marL="355600" indent="-342900">
              <a:lnSpc>
                <a:spcPct val="100000"/>
              </a:lnSpc>
              <a:spcBef>
                <a:spcPts val="740"/>
              </a:spcBef>
              <a:buFont typeface="Arial"/>
              <a:buChar char="•"/>
              <a:tabLst>
                <a:tab pos="354965" algn="l"/>
                <a:tab pos="355600" algn="l"/>
              </a:tabLst>
            </a:pPr>
            <a:r>
              <a:rPr sz="2800" b="1" spc="-5" dirty="0">
                <a:latin typeface="Arial"/>
                <a:cs typeface="Arial"/>
              </a:rPr>
              <a:t>Parties compete</a:t>
            </a:r>
            <a:r>
              <a:rPr sz="2800" b="1" spc="-10" dirty="0">
                <a:latin typeface="Arial"/>
                <a:cs typeface="Arial"/>
              </a:rPr>
              <a:t> </a:t>
            </a:r>
            <a:r>
              <a:rPr sz="2800" b="1" spc="-5" dirty="0">
                <a:latin typeface="Arial"/>
                <a:cs typeface="Arial"/>
              </a:rPr>
              <a:t>statewide</a:t>
            </a:r>
            <a:endParaRPr sz="2800" dirty="0">
              <a:latin typeface="Arial"/>
              <a:cs typeface="Arial"/>
            </a:endParaRPr>
          </a:p>
          <a:p>
            <a:pPr marL="355600" indent="-342900">
              <a:lnSpc>
                <a:spcPct val="100000"/>
              </a:lnSpc>
              <a:spcBef>
                <a:spcPts val="640"/>
              </a:spcBef>
              <a:buFont typeface="Arial"/>
              <a:buChar char="•"/>
              <a:tabLst>
                <a:tab pos="354965" algn="l"/>
                <a:tab pos="355600" algn="l"/>
              </a:tabLst>
            </a:pPr>
            <a:r>
              <a:rPr sz="2800" b="1" dirty="0">
                <a:latin typeface="Arial"/>
                <a:cs typeface="Arial"/>
              </a:rPr>
              <a:t>% </a:t>
            </a:r>
            <a:r>
              <a:rPr sz="2800" b="1" spc="-5" dirty="0">
                <a:latin typeface="Arial"/>
                <a:cs typeface="Arial"/>
              </a:rPr>
              <a:t>vote </a:t>
            </a:r>
            <a:r>
              <a:rPr sz="2800" b="1" dirty="0">
                <a:latin typeface="Arial"/>
                <a:cs typeface="Arial"/>
              </a:rPr>
              <a:t>= % </a:t>
            </a:r>
            <a:r>
              <a:rPr sz="2800" b="1" spc="-5" dirty="0">
                <a:latin typeface="Arial"/>
                <a:cs typeface="Arial"/>
              </a:rPr>
              <a:t>of</a:t>
            </a:r>
            <a:r>
              <a:rPr sz="2800" b="1" spc="-25" dirty="0">
                <a:latin typeface="Arial"/>
                <a:cs typeface="Arial"/>
              </a:rPr>
              <a:t> </a:t>
            </a:r>
            <a:r>
              <a:rPr sz="2800" b="1" dirty="0">
                <a:latin typeface="Arial"/>
                <a:cs typeface="Arial"/>
              </a:rPr>
              <a:t>seats</a:t>
            </a:r>
            <a:endParaRPr sz="2800" dirty="0">
              <a:latin typeface="Arial"/>
              <a:cs typeface="Arial"/>
            </a:endParaRPr>
          </a:p>
          <a:p>
            <a:pPr marL="355600" indent="-342900">
              <a:lnSpc>
                <a:spcPct val="100000"/>
              </a:lnSpc>
              <a:spcBef>
                <a:spcPts val="740"/>
              </a:spcBef>
              <a:buFont typeface="Arial"/>
              <a:buChar char="•"/>
              <a:tabLst>
                <a:tab pos="354965" algn="l"/>
                <a:tab pos="355600" algn="l"/>
              </a:tabLst>
            </a:pPr>
            <a:r>
              <a:rPr sz="2800" b="1" spc="-5" dirty="0">
                <a:latin typeface="Arial"/>
                <a:cs typeface="Arial"/>
              </a:rPr>
              <a:t>Minor parties </a:t>
            </a:r>
            <a:r>
              <a:rPr sz="2800" dirty="0">
                <a:latin typeface="Wingdings"/>
                <a:cs typeface="Wingdings"/>
              </a:rPr>
              <a:t></a:t>
            </a:r>
            <a:r>
              <a:rPr sz="2800" dirty="0">
                <a:latin typeface="Times New Roman"/>
                <a:cs typeface="Times New Roman"/>
              </a:rPr>
              <a:t> </a:t>
            </a:r>
            <a:r>
              <a:rPr sz="2800" b="1" spc="-5" dirty="0">
                <a:latin typeface="Arial"/>
                <a:cs typeface="Arial"/>
              </a:rPr>
              <a:t>win </a:t>
            </a:r>
            <a:r>
              <a:rPr sz="2800" b="1" dirty="0">
                <a:latin typeface="Arial"/>
                <a:cs typeface="Arial"/>
              </a:rPr>
              <a:t>a</a:t>
            </a:r>
            <a:r>
              <a:rPr sz="2800" b="1" spc="40" dirty="0">
                <a:latin typeface="Arial"/>
                <a:cs typeface="Arial"/>
              </a:rPr>
              <a:t> </a:t>
            </a:r>
            <a:r>
              <a:rPr sz="2800" b="1" spc="-5" dirty="0">
                <a:latin typeface="Arial"/>
                <a:cs typeface="Arial"/>
              </a:rPr>
              <a:t>little</a:t>
            </a:r>
            <a:endParaRPr sz="2800" dirty="0">
              <a:latin typeface="Arial"/>
              <a:cs typeface="Arial"/>
            </a:endParaRPr>
          </a:p>
        </p:txBody>
      </p:sp>
      <p:grpSp>
        <p:nvGrpSpPr>
          <p:cNvPr id="13" name="Group 12">
            <a:extLst>
              <a:ext uri="{FF2B5EF4-FFF2-40B4-BE49-F238E27FC236}">
                <a16:creationId xmlns:a16="http://schemas.microsoft.com/office/drawing/2014/main" id="{9384EB8E-6FE7-41D9-B46E-4F5AB8F5851D}"/>
              </a:ext>
            </a:extLst>
          </p:cNvPr>
          <p:cNvGrpSpPr/>
          <p:nvPr/>
        </p:nvGrpSpPr>
        <p:grpSpPr>
          <a:xfrm>
            <a:off x="8001000" y="4071111"/>
            <a:ext cx="3962398" cy="2786887"/>
            <a:chOff x="8001000" y="4071111"/>
            <a:chExt cx="3962398" cy="2786887"/>
          </a:xfrm>
        </p:grpSpPr>
        <p:sp>
          <p:nvSpPr>
            <p:cNvPr id="7" name="object 7"/>
            <p:cNvSpPr/>
            <p:nvPr/>
          </p:nvSpPr>
          <p:spPr>
            <a:xfrm>
              <a:off x="8001000" y="4071111"/>
              <a:ext cx="3962398" cy="278688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9148195" y="4909820"/>
              <a:ext cx="1608455" cy="711200"/>
            </a:xfrm>
            <a:prstGeom prst="rect">
              <a:avLst/>
            </a:prstGeom>
          </p:spPr>
          <p:txBody>
            <a:bodyPr vert="horz" wrap="square" lIns="0" tIns="12700" rIns="0" bIns="0" rtlCol="0">
              <a:spAutoFit/>
            </a:bodyPr>
            <a:lstStyle/>
            <a:p>
              <a:pPr marL="588645">
                <a:lnSpc>
                  <a:spcPct val="100000"/>
                </a:lnSpc>
                <a:spcBef>
                  <a:spcPts val="100"/>
                </a:spcBef>
              </a:pPr>
              <a:r>
                <a:rPr sz="1500" b="1" spc="-5" dirty="0">
                  <a:solidFill>
                    <a:srgbClr val="FF0000"/>
                  </a:solidFill>
                  <a:latin typeface="Arial"/>
                  <a:cs typeface="Arial"/>
                </a:rPr>
                <a:t>Example:</a:t>
              </a:r>
              <a:endParaRPr sz="1500" dirty="0">
                <a:latin typeface="Arial"/>
                <a:cs typeface="Arial"/>
              </a:endParaRPr>
            </a:p>
            <a:p>
              <a:pPr>
                <a:lnSpc>
                  <a:spcPct val="100000"/>
                </a:lnSpc>
                <a:spcBef>
                  <a:spcPts val="15"/>
                </a:spcBef>
              </a:pPr>
              <a:endParaRPr sz="1550" dirty="0">
                <a:latin typeface="Times New Roman"/>
                <a:cs typeface="Times New Roman"/>
              </a:endParaRPr>
            </a:p>
            <a:p>
              <a:pPr marL="12700">
                <a:lnSpc>
                  <a:spcPct val="100000"/>
                </a:lnSpc>
                <a:tabLst>
                  <a:tab pos="1214120" algn="l"/>
                </a:tabLst>
              </a:pPr>
              <a:r>
                <a:rPr sz="1500" b="1" dirty="0">
                  <a:solidFill>
                    <a:srgbClr val="FF0000"/>
                  </a:solidFill>
                  <a:latin typeface="Arial"/>
                  <a:cs typeface="Arial"/>
                </a:rPr>
                <a:t>Dem</a:t>
              </a:r>
              <a:r>
                <a:rPr sz="1500" b="1" spc="-5" dirty="0">
                  <a:solidFill>
                    <a:srgbClr val="FF0000"/>
                  </a:solidFill>
                  <a:latin typeface="Arial"/>
                  <a:cs typeface="Arial"/>
                </a:rPr>
                <a:t>o</a:t>
              </a:r>
              <a:r>
                <a:rPr sz="1500" b="1" dirty="0">
                  <a:solidFill>
                    <a:srgbClr val="FF0000"/>
                  </a:solidFill>
                  <a:latin typeface="Arial"/>
                  <a:cs typeface="Arial"/>
                </a:rPr>
                <a:t>crats	41%</a:t>
              </a:r>
              <a:endParaRPr sz="1500" dirty="0">
                <a:latin typeface="Arial"/>
                <a:cs typeface="Arial"/>
              </a:endParaRPr>
            </a:p>
          </p:txBody>
        </p:sp>
        <p:sp>
          <p:nvSpPr>
            <p:cNvPr id="9" name="object 9"/>
            <p:cNvSpPr txBox="1"/>
            <p:nvPr/>
          </p:nvSpPr>
          <p:spPr>
            <a:xfrm>
              <a:off x="9148195" y="5595620"/>
              <a:ext cx="1608455" cy="2540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FF0000"/>
                  </a:solidFill>
                  <a:latin typeface="Arial"/>
                  <a:cs typeface="Arial"/>
                </a:rPr>
                <a:t>Republicans</a:t>
              </a:r>
              <a:r>
                <a:rPr sz="1500" b="1" spc="40" dirty="0">
                  <a:solidFill>
                    <a:srgbClr val="FF0000"/>
                  </a:solidFill>
                  <a:latin typeface="Arial"/>
                  <a:cs typeface="Arial"/>
                </a:rPr>
                <a:t> </a:t>
              </a:r>
              <a:r>
                <a:rPr sz="1500" b="1" dirty="0">
                  <a:solidFill>
                    <a:srgbClr val="FF0000"/>
                  </a:solidFill>
                  <a:latin typeface="Arial"/>
                  <a:cs typeface="Arial"/>
                </a:rPr>
                <a:t>39%</a:t>
              </a:r>
              <a:endParaRPr sz="1500" dirty="0">
                <a:latin typeface="Arial"/>
                <a:cs typeface="Arial"/>
              </a:endParaRPr>
            </a:p>
          </p:txBody>
        </p:sp>
        <p:sp>
          <p:nvSpPr>
            <p:cNvPr id="10" name="object 10"/>
            <p:cNvSpPr txBox="1"/>
            <p:nvPr/>
          </p:nvSpPr>
          <p:spPr>
            <a:xfrm>
              <a:off x="9148195" y="5824220"/>
              <a:ext cx="1608455" cy="254000"/>
            </a:xfrm>
            <a:prstGeom prst="rect">
              <a:avLst/>
            </a:prstGeom>
          </p:spPr>
          <p:txBody>
            <a:bodyPr vert="horz" wrap="square" lIns="0" tIns="12700" rIns="0" bIns="0" rtlCol="0">
              <a:spAutoFit/>
            </a:bodyPr>
            <a:lstStyle/>
            <a:p>
              <a:pPr marL="12700">
                <a:lnSpc>
                  <a:spcPct val="100000"/>
                </a:lnSpc>
                <a:spcBef>
                  <a:spcPts val="100"/>
                </a:spcBef>
                <a:tabLst>
                  <a:tab pos="1214120" algn="l"/>
                </a:tabLst>
              </a:pPr>
              <a:r>
                <a:rPr sz="1500" b="1" dirty="0">
                  <a:solidFill>
                    <a:srgbClr val="FF0000"/>
                  </a:solidFill>
                  <a:latin typeface="Arial"/>
                  <a:cs typeface="Arial"/>
                </a:rPr>
                <a:t>Greens	10%</a:t>
              </a:r>
              <a:endParaRPr sz="1500">
                <a:latin typeface="Arial"/>
                <a:cs typeface="Arial"/>
              </a:endParaRPr>
            </a:p>
          </p:txBody>
        </p:sp>
        <p:sp>
          <p:nvSpPr>
            <p:cNvPr id="11" name="object 11"/>
            <p:cNvSpPr txBox="1"/>
            <p:nvPr/>
          </p:nvSpPr>
          <p:spPr>
            <a:xfrm>
              <a:off x="9148195" y="6052820"/>
              <a:ext cx="1608455" cy="254000"/>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FF0000"/>
                  </a:solidFill>
                  <a:latin typeface="Arial"/>
                  <a:cs typeface="Arial"/>
                </a:rPr>
                <a:t>Libertarians </a:t>
              </a:r>
              <a:r>
                <a:rPr sz="1500" b="1" dirty="0">
                  <a:solidFill>
                    <a:srgbClr val="FF0000"/>
                  </a:solidFill>
                  <a:latin typeface="Arial"/>
                  <a:cs typeface="Arial"/>
                </a:rPr>
                <a:t>10%</a:t>
              </a:r>
              <a:endParaRPr sz="1500">
                <a:latin typeface="Arial"/>
                <a:cs typeface="Arial"/>
              </a:endParaRPr>
            </a:p>
          </p:txBody>
        </p:sp>
        <p:sp>
          <p:nvSpPr>
            <p:cNvPr id="12" name="object 12"/>
            <p:cNvSpPr txBox="1"/>
            <p:nvPr/>
          </p:nvSpPr>
          <p:spPr>
            <a:xfrm>
              <a:off x="11089708" y="5367020"/>
              <a:ext cx="671830" cy="939800"/>
            </a:xfrm>
            <a:prstGeom prst="rect">
              <a:avLst/>
            </a:prstGeom>
          </p:spPr>
          <p:txBody>
            <a:bodyPr vert="horz" wrap="square" lIns="0" tIns="12700" rIns="0" bIns="0" rtlCol="0">
              <a:spAutoFit/>
            </a:bodyPr>
            <a:lstStyle/>
            <a:p>
              <a:pPr marL="12700">
                <a:lnSpc>
                  <a:spcPct val="100000"/>
                </a:lnSpc>
                <a:spcBef>
                  <a:spcPts val="100"/>
                </a:spcBef>
              </a:pPr>
              <a:r>
                <a:rPr sz="1500" b="1" dirty="0">
                  <a:solidFill>
                    <a:srgbClr val="FF0000"/>
                  </a:solidFill>
                  <a:latin typeface="Arial"/>
                  <a:cs typeface="Arial"/>
                </a:rPr>
                <a:t>4</a:t>
              </a:r>
              <a:r>
                <a:rPr sz="1500" b="1" spc="-100" dirty="0">
                  <a:solidFill>
                    <a:srgbClr val="FF0000"/>
                  </a:solidFill>
                  <a:latin typeface="Arial"/>
                  <a:cs typeface="Arial"/>
                </a:rPr>
                <a:t> </a:t>
              </a:r>
              <a:r>
                <a:rPr sz="1500" b="1" dirty="0">
                  <a:solidFill>
                    <a:srgbClr val="FF0000"/>
                  </a:solidFill>
                  <a:latin typeface="Arial"/>
                  <a:cs typeface="Arial"/>
                </a:rPr>
                <a:t>seats</a:t>
              </a:r>
              <a:endParaRPr sz="1500">
                <a:latin typeface="Arial"/>
                <a:cs typeface="Arial"/>
              </a:endParaRPr>
            </a:p>
            <a:p>
              <a:pPr marL="12700">
                <a:lnSpc>
                  <a:spcPct val="100000"/>
                </a:lnSpc>
              </a:pPr>
              <a:r>
                <a:rPr sz="1500" b="1" dirty="0">
                  <a:solidFill>
                    <a:srgbClr val="FF0000"/>
                  </a:solidFill>
                  <a:latin typeface="Arial"/>
                  <a:cs typeface="Arial"/>
                </a:rPr>
                <a:t>4</a:t>
              </a:r>
              <a:r>
                <a:rPr sz="1500" b="1" spc="-100" dirty="0">
                  <a:solidFill>
                    <a:srgbClr val="FF0000"/>
                  </a:solidFill>
                  <a:latin typeface="Arial"/>
                  <a:cs typeface="Arial"/>
                </a:rPr>
                <a:t> </a:t>
              </a:r>
              <a:r>
                <a:rPr sz="1500" b="1" dirty="0">
                  <a:solidFill>
                    <a:srgbClr val="FF0000"/>
                  </a:solidFill>
                  <a:latin typeface="Arial"/>
                  <a:cs typeface="Arial"/>
                </a:rPr>
                <a:t>seats</a:t>
              </a:r>
              <a:endParaRPr sz="1500">
                <a:latin typeface="Arial"/>
                <a:cs typeface="Arial"/>
              </a:endParaRPr>
            </a:p>
            <a:p>
              <a:pPr marL="12700">
                <a:lnSpc>
                  <a:spcPct val="100000"/>
                </a:lnSpc>
              </a:pPr>
              <a:r>
                <a:rPr sz="1500" b="1" dirty="0">
                  <a:solidFill>
                    <a:srgbClr val="FF0000"/>
                  </a:solidFill>
                  <a:latin typeface="Arial"/>
                  <a:cs typeface="Arial"/>
                </a:rPr>
                <a:t>1</a:t>
              </a:r>
              <a:r>
                <a:rPr sz="1500" b="1" spc="-100" dirty="0">
                  <a:solidFill>
                    <a:srgbClr val="FF0000"/>
                  </a:solidFill>
                  <a:latin typeface="Arial"/>
                  <a:cs typeface="Arial"/>
                </a:rPr>
                <a:t> </a:t>
              </a:r>
              <a:r>
                <a:rPr sz="1500" b="1" dirty="0">
                  <a:solidFill>
                    <a:srgbClr val="FF0000"/>
                  </a:solidFill>
                  <a:latin typeface="Arial"/>
                  <a:cs typeface="Arial"/>
                </a:rPr>
                <a:t>seat</a:t>
              </a:r>
              <a:endParaRPr sz="1500">
                <a:latin typeface="Arial"/>
                <a:cs typeface="Arial"/>
              </a:endParaRPr>
            </a:p>
            <a:p>
              <a:pPr marL="12700">
                <a:lnSpc>
                  <a:spcPct val="100000"/>
                </a:lnSpc>
              </a:pPr>
              <a:r>
                <a:rPr sz="1500" b="1" dirty="0">
                  <a:solidFill>
                    <a:srgbClr val="FF0000"/>
                  </a:solidFill>
                  <a:latin typeface="Arial"/>
                  <a:cs typeface="Arial"/>
                </a:rPr>
                <a:t>1</a:t>
              </a:r>
              <a:r>
                <a:rPr sz="1500" b="1" spc="-100" dirty="0">
                  <a:solidFill>
                    <a:srgbClr val="FF0000"/>
                  </a:solidFill>
                  <a:latin typeface="Arial"/>
                  <a:cs typeface="Arial"/>
                </a:rPr>
                <a:t> </a:t>
              </a:r>
              <a:r>
                <a:rPr sz="1500" b="1" dirty="0">
                  <a:solidFill>
                    <a:srgbClr val="FF0000"/>
                  </a:solidFill>
                  <a:latin typeface="Arial"/>
                  <a:cs typeface="Arial"/>
                </a:rPr>
                <a:t>seat</a:t>
              </a:r>
              <a:endParaRPr sz="1500">
                <a:latin typeface="Arial"/>
                <a:cs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TotalTime>
  <Words>1977</Words>
  <Application>Microsoft Office PowerPoint</Application>
  <PresentationFormat>Widescreen</PresentationFormat>
  <Paragraphs>198</Paragraphs>
  <Slides>25</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MS PGothic</vt:lpstr>
      <vt:lpstr>Arial</vt:lpstr>
      <vt:lpstr>Calibri</vt:lpstr>
      <vt:lpstr>DejaVu Sans</vt:lpstr>
      <vt:lpstr>Segoe Print</vt:lpstr>
      <vt:lpstr>Tahoma</vt:lpstr>
      <vt:lpstr>Times New Roman</vt:lpstr>
      <vt:lpstr>Wingdings</vt:lpstr>
      <vt:lpstr>Office Theme</vt:lpstr>
      <vt:lpstr>6_Office Theme</vt:lpstr>
      <vt:lpstr>UNIT  5 Chpt. 18 Topic 5.9</vt:lpstr>
      <vt:lpstr>PowerPoint Presentation</vt:lpstr>
      <vt:lpstr>REGULARLY SCHEDULED ELECTIONS</vt:lpstr>
      <vt:lpstr>REGULARLY SCHEDULED ELECTIONS</vt:lpstr>
      <vt:lpstr>FIXED, STAGGERED, AND SOMETIMES LIMITED TERMS</vt:lpstr>
      <vt:lpstr>FIXED, STAGGERED, AND SOMETIMES LIMITED TERMS</vt:lpstr>
      <vt:lpstr>WINNER‑TAKE‑ALL</vt:lpstr>
      <vt:lpstr>WINNER-TAKE-ALL</vt:lpstr>
      <vt:lpstr>SINGLE-MEMBER DISTRICTS &amp; THE 2-PARTY SYSTEM</vt:lpstr>
      <vt:lpstr>RUNNING FOR CONGRESS</vt:lpstr>
      <vt:lpstr>PowerPoint Presentation</vt:lpstr>
      <vt:lpstr>PowerPoint Presentation</vt:lpstr>
      <vt:lpstr>ESSENTIAL QUESTION CFU</vt:lpstr>
      <vt:lpstr>PowerPoint Presentation</vt:lpstr>
      <vt:lpstr>FACTORS AFFECTING OUTCOMES OF CONGRESSIONAL ELECTIONS</vt:lpstr>
      <vt:lpstr>CONGRESS: THE INCUMBENCY ADVANTAGE</vt:lpstr>
      <vt:lpstr>CONGRESS: THE INCUMBENCY ADVANTAGE</vt:lpstr>
      <vt:lpstr>FACTORS AFFECTING OUTCOMES OF CONGRESSIONAL ELECTIONS</vt:lpstr>
      <vt:lpstr>INCUMBENCY ADVANTAGE: Consequences</vt:lpstr>
      <vt:lpstr>CONGRESS: THE INCUMBENCY ADVANTAGE</vt:lpstr>
      <vt:lpstr>CONGRESS: THE INCUMBENCY ADVANTAGE</vt:lpstr>
      <vt:lpstr>The midterms or midterm elections are general elections which are held at the midpoint of a presidency this is usually two years into a four year term period.  All members of the house of representatives are up for reelection in the midterms in addition to approximately a third of the senate and the results can change the political landscape. Usually, the party that holds the presidency, loses seats.  </vt:lpstr>
      <vt:lpstr>PowerPoint Presentation</vt:lpstr>
      <vt:lpstr>THE HOUSE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dc:title>
  <cp:lastModifiedBy>Adrian Rodriguez</cp:lastModifiedBy>
  <cp:revision>32</cp:revision>
  <dcterms:created xsi:type="dcterms:W3CDTF">2020-04-09T03:30:26Z</dcterms:created>
  <dcterms:modified xsi:type="dcterms:W3CDTF">2022-07-21T19:06:31Z</dcterms:modified>
</cp:coreProperties>
</file>