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Lst>
  <p:notesMasterIdLst>
    <p:notesMasterId r:id="rId139"/>
  </p:notesMasterIdLst>
  <p:sldIdLst>
    <p:sldId id="257" r:id="rId6"/>
    <p:sldId id="610" r:id="rId7"/>
    <p:sldId id="341" r:id="rId8"/>
    <p:sldId id="389" r:id="rId9"/>
    <p:sldId id="342" r:id="rId10"/>
    <p:sldId id="388" r:id="rId11"/>
    <p:sldId id="390" r:id="rId12"/>
    <p:sldId id="393" r:id="rId13"/>
    <p:sldId id="265" r:id="rId14"/>
    <p:sldId id="266" r:id="rId15"/>
    <p:sldId id="268" r:id="rId16"/>
    <p:sldId id="593" r:id="rId17"/>
    <p:sldId id="596" r:id="rId18"/>
    <p:sldId id="322" r:id="rId19"/>
    <p:sldId id="343" r:id="rId20"/>
    <p:sldId id="592" r:id="rId21"/>
    <p:sldId id="371" r:id="rId22"/>
    <p:sldId id="344" r:id="rId23"/>
    <p:sldId id="403" r:id="rId24"/>
    <p:sldId id="595" r:id="rId25"/>
    <p:sldId id="273" r:id="rId26"/>
    <p:sldId id="607" r:id="rId27"/>
    <p:sldId id="259" r:id="rId28"/>
    <p:sldId id="382" r:id="rId29"/>
    <p:sldId id="260" r:id="rId30"/>
    <p:sldId id="345" r:id="rId31"/>
    <p:sldId id="321" r:id="rId32"/>
    <p:sldId id="346" r:id="rId33"/>
    <p:sldId id="377" r:id="rId34"/>
    <p:sldId id="262" r:id="rId35"/>
    <p:sldId id="348" r:id="rId36"/>
    <p:sldId id="379" r:id="rId37"/>
    <p:sldId id="380" r:id="rId38"/>
    <p:sldId id="297" r:id="rId39"/>
    <p:sldId id="354" r:id="rId40"/>
    <p:sldId id="355" r:id="rId41"/>
    <p:sldId id="347" r:id="rId42"/>
    <p:sldId id="391" r:id="rId43"/>
    <p:sldId id="375" r:id="rId44"/>
    <p:sldId id="263" r:id="rId45"/>
    <p:sldId id="372" r:id="rId46"/>
    <p:sldId id="264" r:id="rId47"/>
    <p:sldId id="349" r:id="rId48"/>
    <p:sldId id="350" r:id="rId49"/>
    <p:sldId id="352" r:id="rId50"/>
    <p:sldId id="399" r:id="rId51"/>
    <p:sldId id="353" r:id="rId52"/>
    <p:sldId id="271" r:id="rId53"/>
    <p:sldId id="599" r:id="rId54"/>
    <p:sldId id="597" r:id="rId55"/>
    <p:sldId id="608" r:id="rId56"/>
    <p:sldId id="616" r:id="rId57"/>
    <p:sldId id="373" r:id="rId58"/>
    <p:sldId id="374" r:id="rId59"/>
    <p:sldId id="528" r:id="rId60"/>
    <p:sldId id="269" r:id="rId61"/>
    <p:sldId id="299" r:id="rId62"/>
    <p:sldId id="357" r:id="rId63"/>
    <p:sldId id="397" r:id="rId64"/>
    <p:sldId id="604" r:id="rId65"/>
    <p:sldId id="624" r:id="rId66"/>
    <p:sldId id="270" r:id="rId67"/>
    <p:sldId id="356" r:id="rId68"/>
    <p:sldId id="423" r:id="rId69"/>
    <p:sldId id="540" r:id="rId70"/>
    <p:sldId id="274" r:id="rId71"/>
    <p:sldId id="281" r:id="rId72"/>
    <p:sldId id="283" r:id="rId73"/>
    <p:sldId id="615" r:id="rId74"/>
    <p:sldId id="275" r:id="rId75"/>
    <p:sldId id="276" r:id="rId76"/>
    <p:sldId id="627" r:id="rId77"/>
    <p:sldId id="628" r:id="rId78"/>
    <p:sldId id="301" r:id="rId79"/>
    <p:sldId id="613" r:id="rId80"/>
    <p:sldId id="358" r:id="rId81"/>
    <p:sldId id="401" r:id="rId82"/>
    <p:sldId id="402" r:id="rId83"/>
    <p:sldId id="302" r:id="rId84"/>
    <p:sldId id="378" r:id="rId85"/>
    <p:sldId id="611" r:id="rId86"/>
    <p:sldId id="612" r:id="rId87"/>
    <p:sldId id="603" r:id="rId88"/>
    <p:sldId id="396" r:id="rId89"/>
    <p:sldId id="360" r:id="rId90"/>
    <p:sldId id="629" r:id="rId91"/>
    <p:sldId id="625" r:id="rId92"/>
    <p:sldId id="626" r:id="rId93"/>
    <p:sldId id="622" r:id="rId94"/>
    <p:sldId id="605" r:id="rId95"/>
    <p:sldId id="303" r:id="rId96"/>
    <p:sldId id="376" r:id="rId97"/>
    <p:sldId id="606" r:id="rId98"/>
    <p:sldId id="609" r:id="rId99"/>
    <p:sldId id="395" r:id="rId100"/>
    <p:sldId id="319" r:id="rId101"/>
    <p:sldId id="370" r:id="rId102"/>
    <p:sldId id="329" r:id="rId103"/>
    <p:sldId id="324" r:id="rId104"/>
    <p:sldId id="325" r:id="rId105"/>
    <p:sldId id="326" r:id="rId106"/>
    <p:sldId id="365" r:id="rId107"/>
    <p:sldId id="327" r:id="rId108"/>
    <p:sldId id="392" r:id="rId109"/>
    <p:sldId id="617" r:id="rId110"/>
    <p:sldId id="618" r:id="rId111"/>
    <p:sldId id="598" r:id="rId112"/>
    <p:sldId id="620" r:id="rId113"/>
    <p:sldId id="361" r:id="rId114"/>
    <p:sldId id="367" r:id="rId115"/>
    <p:sldId id="366" r:id="rId116"/>
    <p:sldId id="381" r:id="rId117"/>
    <p:sldId id="594" r:id="rId118"/>
    <p:sldId id="369" r:id="rId119"/>
    <p:sldId id="384" r:id="rId120"/>
    <p:sldId id="359" r:id="rId121"/>
    <p:sldId id="383" r:id="rId122"/>
    <p:sldId id="362" r:id="rId123"/>
    <p:sldId id="600" r:id="rId124"/>
    <p:sldId id="601" r:id="rId125"/>
    <p:sldId id="602" r:id="rId126"/>
    <p:sldId id="368" r:id="rId127"/>
    <p:sldId id="307" r:id="rId128"/>
    <p:sldId id="304" r:id="rId129"/>
    <p:sldId id="363" r:id="rId130"/>
    <p:sldId id="305" r:id="rId131"/>
    <p:sldId id="364" r:id="rId132"/>
    <p:sldId id="614" r:id="rId133"/>
    <p:sldId id="394" r:id="rId134"/>
    <p:sldId id="387" r:id="rId135"/>
    <p:sldId id="630" r:id="rId136"/>
    <p:sldId id="385" r:id="rId137"/>
    <p:sldId id="386" r:id="rId1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 Rodriguez" initials="AR" lastIdx="1" clrIdx="0">
    <p:extLst>
      <p:ext uri="{19B8F6BF-5375-455C-9EA6-DF929625EA0E}">
        <p15:presenceInfo xmlns:p15="http://schemas.microsoft.com/office/powerpoint/2012/main" userId="61ab3bfdabf2a40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E9BF"/>
    <a:srgbClr val="1C4271"/>
    <a:srgbClr val="948A54"/>
    <a:srgbClr val="F7E9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23" autoAdjust="0"/>
    <p:restoredTop sz="94660"/>
  </p:normalViewPr>
  <p:slideViewPr>
    <p:cSldViewPr>
      <p:cViewPr varScale="1">
        <p:scale>
          <a:sx n="114" d="100"/>
          <a:sy n="114" d="100"/>
        </p:scale>
        <p:origin x="1212" y="96"/>
      </p:cViewPr>
      <p:guideLst>
        <p:guide orient="horz" pos="2160"/>
        <p:guide pos="2880"/>
      </p:guideLst>
    </p:cSldViewPr>
  </p:slideViewPr>
  <p:notesTextViewPr>
    <p:cViewPr>
      <p:scale>
        <a:sx n="1" d="1"/>
        <a:sy n="1" d="1"/>
      </p:scale>
      <p:origin x="0" y="0"/>
    </p:cViewPr>
  </p:notesTextViewPr>
  <p:sorterViewPr>
    <p:cViewPr>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30T21:01:28.399"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301569-5C72-438F-A225-C7E8057CE1CE}" type="datetimeFigureOut">
              <a:rPr lang="en-US" smtClean="0"/>
              <a:t>5/16/2023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81100F-8023-4E71-9D32-0BBE34A69FC1}" type="slidenum">
              <a:rPr lang="en-US" smtClean="0"/>
              <a:t>‹#›</a:t>
            </a:fld>
            <a:endParaRPr lang="en-US"/>
          </a:p>
        </p:txBody>
      </p:sp>
    </p:spTree>
    <p:extLst>
      <p:ext uri="{BB962C8B-B14F-4D97-AF65-F5344CB8AC3E}">
        <p14:creationId xmlns:p14="http://schemas.microsoft.com/office/powerpoint/2010/main" val="1713833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E69B0F-EA0B-43DD-98A0-7BF5283E8698}" type="slidenum">
              <a:rPr lang="en-US" smtClean="0"/>
              <a:pPr/>
              <a:t>67</a:t>
            </a:fld>
            <a:endParaRPr lang="en-US" dirty="0"/>
          </a:p>
        </p:txBody>
      </p:sp>
    </p:spTree>
    <p:extLst>
      <p:ext uri="{BB962C8B-B14F-4D97-AF65-F5344CB8AC3E}">
        <p14:creationId xmlns:p14="http://schemas.microsoft.com/office/powerpoint/2010/main" val="2943402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81100F-8023-4E71-9D32-0BBE34A69FC1}" type="slidenum">
              <a:rPr lang="en-US" smtClean="0"/>
              <a:t>74</a:t>
            </a:fld>
            <a:endParaRPr lang="en-US"/>
          </a:p>
        </p:txBody>
      </p:sp>
    </p:spTree>
    <p:extLst>
      <p:ext uri="{BB962C8B-B14F-4D97-AF65-F5344CB8AC3E}">
        <p14:creationId xmlns:p14="http://schemas.microsoft.com/office/powerpoint/2010/main" val="2325080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185621-E123-4FC7-9A74-5290B4E6A392}"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4085073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85621-E123-4FC7-9A74-5290B4E6A392}"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304154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85621-E123-4FC7-9A74-5290B4E6A392}"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2806790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66445F-D4DD-4C07-98F2-3EC7E99E33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7470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AD89F4A-5341-4AFE-9946-FC0ECE6E89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701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6F85B6-7483-4F90-82FD-2A69E4F66C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9414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221C2E-468A-469E-A925-687384F87F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033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D1E969-EB15-4512-8232-FDB9272EBB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177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C893B88-FB4E-4115-A41A-0F85F8AB97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5552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D97CA69-BF76-4E62-B181-51DE76415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011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D3F084-75D2-488B-BF01-5C027DB1E7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8228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85621-E123-4FC7-9A74-5290B4E6A392}"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3627232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6EC340-7703-4638-B49C-01CB6E4C56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2992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89378AA-990B-4EC2-85CC-253386E96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027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6AF1871-37A8-44F2-8841-C5FC11C14D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545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573B839-18AC-43B8-9490-12BA976BFF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B38B79-DC3B-4D9C-A252-C17DAC7023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54CA53-EA22-4A36-8FC7-EB575676F532}"/>
              </a:ext>
            </a:extLst>
          </p:cNvPr>
          <p:cNvSpPr>
            <a:spLocks noGrp="1" noChangeArrowheads="1"/>
          </p:cNvSpPr>
          <p:nvPr>
            <p:ph type="sldNum" sz="quarter" idx="12"/>
          </p:nvPr>
        </p:nvSpPr>
        <p:spPr>
          <a:ln/>
        </p:spPr>
        <p:txBody>
          <a:bodyPr/>
          <a:lstStyle>
            <a:lvl1pPr>
              <a:defRPr/>
            </a:lvl1pPr>
          </a:lstStyle>
          <a:p>
            <a:pPr>
              <a:defRPr/>
            </a:pPr>
            <a:fld id="{14CC743C-9643-4AFE-A19F-243B81A0576B}" type="slidenum">
              <a:rPr lang="en-US" altLang="en-US"/>
              <a:pPr>
                <a:defRPr/>
              </a:pPr>
              <a:t>‹#›</a:t>
            </a:fld>
            <a:endParaRPr lang="en-US" altLang="en-US"/>
          </a:p>
        </p:txBody>
      </p:sp>
    </p:spTree>
    <p:extLst>
      <p:ext uri="{BB962C8B-B14F-4D97-AF65-F5344CB8AC3E}">
        <p14:creationId xmlns:p14="http://schemas.microsoft.com/office/powerpoint/2010/main" val="1265585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CBCA9F-BA68-4600-8D3F-E1854F0BB1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74F273-8409-4611-8949-9967D72ADC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B0A466-88FB-4B19-8B83-EDDD03EA810C}"/>
              </a:ext>
            </a:extLst>
          </p:cNvPr>
          <p:cNvSpPr>
            <a:spLocks noGrp="1" noChangeArrowheads="1"/>
          </p:cNvSpPr>
          <p:nvPr>
            <p:ph type="sldNum" sz="quarter" idx="12"/>
          </p:nvPr>
        </p:nvSpPr>
        <p:spPr>
          <a:ln/>
        </p:spPr>
        <p:txBody>
          <a:bodyPr/>
          <a:lstStyle>
            <a:lvl1pPr>
              <a:defRPr/>
            </a:lvl1pPr>
          </a:lstStyle>
          <a:p>
            <a:pPr>
              <a:defRPr/>
            </a:pPr>
            <a:fld id="{E3DB5BE7-2D21-4911-A6A5-12839B140885}" type="slidenum">
              <a:rPr lang="en-US" altLang="en-US"/>
              <a:pPr>
                <a:defRPr/>
              </a:pPr>
              <a:t>‹#›</a:t>
            </a:fld>
            <a:endParaRPr lang="en-US" altLang="en-US"/>
          </a:p>
        </p:txBody>
      </p:sp>
    </p:spTree>
    <p:extLst>
      <p:ext uri="{BB962C8B-B14F-4D97-AF65-F5344CB8AC3E}">
        <p14:creationId xmlns:p14="http://schemas.microsoft.com/office/powerpoint/2010/main" val="4043089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E95C5F0-1AF1-4339-BB1B-C1B5862E91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9B2125-11C9-44C9-BEA5-87D04D3ED8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4977A4-1841-455C-BFBC-11BEDC7A575F}"/>
              </a:ext>
            </a:extLst>
          </p:cNvPr>
          <p:cNvSpPr>
            <a:spLocks noGrp="1" noChangeArrowheads="1"/>
          </p:cNvSpPr>
          <p:nvPr>
            <p:ph type="sldNum" sz="quarter" idx="12"/>
          </p:nvPr>
        </p:nvSpPr>
        <p:spPr>
          <a:ln/>
        </p:spPr>
        <p:txBody>
          <a:bodyPr/>
          <a:lstStyle>
            <a:lvl1pPr>
              <a:defRPr/>
            </a:lvl1pPr>
          </a:lstStyle>
          <a:p>
            <a:pPr>
              <a:defRPr/>
            </a:pPr>
            <a:fld id="{45E4BF44-541A-4F21-B103-EA6BFFC44B59}" type="slidenum">
              <a:rPr lang="en-US" altLang="en-US"/>
              <a:pPr>
                <a:defRPr/>
              </a:pPr>
              <a:t>‹#›</a:t>
            </a:fld>
            <a:endParaRPr lang="en-US" altLang="en-US"/>
          </a:p>
        </p:txBody>
      </p:sp>
    </p:spTree>
    <p:extLst>
      <p:ext uri="{BB962C8B-B14F-4D97-AF65-F5344CB8AC3E}">
        <p14:creationId xmlns:p14="http://schemas.microsoft.com/office/powerpoint/2010/main" val="1566280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CB1EF41-5D66-4306-A4D9-7B7AFEA26D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386690-27A0-413C-A9AA-35C9B7C7EF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7A3F38-5380-46BB-B3AB-BBAFD9352068}"/>
              </a:ext>
            </a:extLst>
          </p:cNvPr>
          <p:cNvSpPr>
            <a:spLocks noGrp="1" noChangeArrowheads="1"/>
          </p:cNvSpPr>
          <p:nvPr>
            <p:ph type="sldNum" sz="quarter" idx="12"/>
          </p:nvPr>
        </p:nvSpPr>
        <p:spPr>
          <a:ln/>
        </p:spPr>
        <p:txBody>
          <a:bodyPr/>
          <a:lstStyle>
            <a:lvl1pPr>
              <a:defRPr/>
            </a:lvl1pPr>
          </a:lstStyle>
          <a:p>
            <a:pPr>
              <a:defRPr/>
            </a:pPr>
            <a:fld id="{180859AA-EBBB-4830-9CA3-24B8109698A3}" type="slidenum">
              <a:rPr lang="en-US" altLang="en-US"/>
              <a:pPr>
                <a:defRPr/>
              </a:pPr>
              <a:t>‹#›</a:t>
            </a:fld>
            <a:endParaRPr lang="en-US" altLang="en-US"/>
          </a:p>
        </p:txBody>
      </p:sp>
    </p:spTree>
    <p:extLst>
      <p:ext uri="{BB962C8B-B14F-4D97-AF65-F5344CB8AC3E}">
        <p14:creationId xmlns:p14="http://schemas.microsoft.com/office/powerpoint/2010/main" val="2864169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4D9E11-FD92-423C-96B6-1E1C88BAABB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2497204-791D-4C5C-9C1C-71A9A8B043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022F89E-1C00-4FF7-9B0C-641579E73B0F}"/>
              </a:ext>
            </a:extLst>
          </p:cNvPr>
          <p:cNvSpPr>
            <a:spLocks noGrp="1" noChangeArrowheads="1"/>
          </p:cNvSpPr>
          <p:nvPr>
            <p:ph type="sldNum" sz="quarter" idx="12"/>
          </p:nvPr>
        </p:nvSpPr>
        <p:spPr>
          <a:ln/>
        </p:spPr>
        <p:txBody>
          <a:bodyPr/>
          <a:lstStyle>
            <a:lvl1pPr>
              <a:defRPr/>
            </a:lvl1pPr>
          </a:lstStyle>
          <a:p>
            <a:pPr>
              <a:defRPr/>
            </a:pPr>
            <a:fld id="{715EB6C2-780C-4EC2-B24D-D62EAC3DE00A}" type="slidenum">
              <a:rPr lang="en-US" altLang="en-US"/>
              <a:pPr>
                <a:defRPr/>
              </a:pPr>
              <a:t>‹#›</a:t>
            </a:fld>
            <a:endParaRPr lang="en-US" altLang="en-US"/>
          </a:p>
        </p:txBody>
      </p:sp>
    </p:spTree>
    <p:extLst>
      <p:ext uri="{BB962C8B-B14F-4D97-AF65-F5344CB8AC3E}">
        <p14:creationId xmlns:p14="http://schemas.microsoft.com/office/powerpoint/2010/main" val="1494434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7E812D6-C65B-4BD2-A081-16D9ABBEE49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78CA095-C39E-4DB8-BCED-67C33634AF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1C5B2AD-D40D-48F6-A3E3-EF7D059F008A}"/>
              </a:ext>
            </a:extLst>
          </p:cNvPr>
          <p:cNvSpPr>
            <a:spLocks noGrp="1" noChangeArrowheads="1"/>
          </p:cNvSpPr>
          <p:nvPr>
            <p:ph type="sldNum" sz="quarter" idx="12"/>
          </p:nvPr>
        </p:nvSpPr>
        <p:spPr>
          <a:ln/>
        </p:spPr>
        <p:txBody>
          <a:bodyPr/>
          <a:lstStyle>
            <a:lvl1pPr>
              <a:defRPr/>
            </a:lvl1pPr>
          </a:lstStyle>
          <a:p>
            <a:pPr>
              <a:defRPr/>
            </a:pPr>
            <a:fld id="{1D652F86-44D2-4545-BEEC-58C69B0DCAED}" type="slidenum">
              <a:rPr lang="en-US" altLang="en-US"/>
              <a:pPr>
                <a:defRPr/>
              </a:pPr>
              <a:t>‹#›</a:t>
            </a:fld>
            <a:endParaRPr lang="en-US" altLang="en-US"/>
          </a:p>
        </p:txBody>
      </p:sp>
    </p:spTree>
    <p:extLst>
      <p:ext uri="{BB962C8B-B14F-4D97-AF65-F5344CB8AC3E}">
        <p14:creationId xmlns:p14="http://schemas.microsoft.com/office/powerpoint/2010/main" val="3122971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3AB184D-397A-4085-B0AF-FE2F1A25EE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FEFAC62-3EBF-4919-84AE-9EFCB261CF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562DACF-5B05-4D54-A520-912EF83B7FA8}"/>
              </a:ext>
            </a:extLst>
          </p:cNvPr>
          <p:cNvSpPr>
            <a:spLocks noGrp="1" noChangeArrowheads="1"/>
          </p:cNvSpPr>
          <p:nvPr>
            <p:ph type="sldNum" sz="quarter" idx="12"/>
          </p:nvPr>
        </p:nvSpPr>
        <p:spPr>
          <a:ln/>
        </p:spPr>
        <p:txBody>
          <a:bodyPr/>
          <a:lstStyle>
            <a:lvl1pPr>
              <a:defRPr/>
            </a:lvl1pPr>
          </a:lstStyle>
          <a:p>
            <a:pPr>
              <a:defRPr/>
            </a:pPr>
            <a:fld id="{AC8AA514-4848-4874-9014-24502A320B15}" type="slidenum">
              <a:rPr lang="en-US" altLang="en-US"/>
              <a:pPr>
                <a:defRPr/>
              </a:pPr>
              <a:t>‹#›</a:t>
            </a:fld>
            <a:endParaRPr lang="en-US" altLang="en-US"/>
          </a:p>
        </p:txBody>
      </p:sp>
    </p:spTree>
    <p:extLst>
      <p:ext uri="{BB962C8B-B14F-4D97-AF65-F5344CB8AC3E}">
        <p14:creationId xmlns:p14="http://schemas.microsoft.com/office/powerpoint/2010/main" val="3445011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85621-E123-4FC7-9A74-5290B4E6A392}"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3495714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55DE8A-DEDD-4600-A6EF-2B7A151588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C281C9-2CA9-4ED4-A759-62531E2755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DE1080F-59C6-4AE3-9248-651BF110003D}"/>
              </a:ext>
            </a:extLst>
          </p:cNvPr>
          <p:cNvSpPr>
            <a:spLocks noGrp="1" noChangeArrowheads="1"/>
          </p:cNvSpPr>
          <p:nvPr>
            <p:ph type="sldNum" sz="quarter" idx="12"/>
          </p:nvPr>
        </p:nvSpPr>
        <p:spPr>
          <a:ln/>
        </p:spPr>
        <p:txBody>
          <a:bodyPr/>
          <a:lstStyle>
            <a:lvl1pPr>
              <a:defRPr/>
            </a:lvl1pPr>
          </a:lstStyle>
          <a:p>
            <a:pPr>
              <a:defRPr/>
            </a:pPr>
            <a:fld id="{3CD94723-9C1D-4A9D-A98D-5022F0CB5875}" type="slidenum">
              <a:rPr lang="en-US" altLang="en-US"/>
              <a:pPr>
                <a:defRPr/>
              </a:pPr>
              <a:t>‹#›</a:t>
            </a:fld>
            <a:endParaRPr lang="en-US" altLang="en-US"/>
          </a:p>
        </p:txBody>
      </p:sp>
    </p:spTree>
    <p:extLst>
      <p:ext uri="{BB962C8B-B14F-4D97-AF65-F5344CB8AC3E}">
        <p14:creationId xmlns:p14="http://schemas.microsoft.com/office/powerpoint/2010/main" val="1411611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025A9C-F343-4CB3-8270-9ADBFF62C5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F45172-5CBA-42FB-8C5B-4D10C115D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EBB6A2-2FFC-4894-88EC-5F8269A6D7E7}"/>
              </a:ext>
            </a:extLst>
          </p:cNvPr>
          <p:cNvSpPr>
            <a:spLocks noGrp="1" noChangeArrowheads="1"/>
          </p:cNvSpPr>
          <p:nvPr>
            <p:ph type="sldNum" sz="quarter" idx="12"/>
          </p:nvPr>
        </p:nvSpPr>
        <p:spPr>
          <a:ln/>
        </p:spPr>
        <p:txBody>
          <a:bodyPr/>
          <a:lstStyle>
            <a:lvl1pPr>
              <a:defRPr/>
            </a:lvl1pPr>
          </a:lstStyle>
          <a:p>
            <a:pPr>
              <a:defRPr/>
            </a:pPr>
            <a:fld id="{5BCD03B6-AA53-4B23-81C5-35515E85ACCB}" type="slidenum">
              <a:rPr lang="en-US" altLang="en-US"/>
              <a:pPr>
                <a:defRPr/>
              </a:pPr>
              <a:t>‹#›</a:t>
            </a:fld>
            <a:endParaRPr lang="en-US" altLang="en-US"/>
          </a:p>
        </p:txBody>
      </p:sp>
    </p:spTree>
    <p:extLst>
      <p:ext uri="{BB962C8B-B14F-4D97-AF65-F5344CB8AC3E}">
        <p14:creationId xmlns:p14="http://schemas.microsoft.com/office/powerpoint/2010/main" val="4002803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607D87-F630-40CB-82B9-446EFA1D03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9B2BEB-4CBF-4656-95B4-071F98E0CD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EDA3E6-6715-4A2F-8744-9BD4D37548CE}"/>
              </a:ext>
            </a:extLst>
          </p:cNvPr>
          <p:cNvSpPr>
            <a:spLocks noGrp="1" noChangeArrowheads="1"/>
          </p:cNvSpPr>
          <p:nvPr>
            <p:ph type="sldNum" sz="quarter" idx="12"/>
          </p:nvPr>
        </p:nvSpPr>
        <p:spPr>
          <a:ln/>
        </p:spPr>
        <p:txBody>
          <a:bodyPr/>
          <a:lstStyle>
            <a:lvl1pPr>
              <a:defRPr/>
            </a:lvl1pPr>
          </a:lstStyle>
          <a:p>
            <a:pPr>
              <a:defRPr/>
            </a:pPr>
            <a:fld id="{F00D9A0C-5709-4A62-916D-1F734676898A}" type="slidenum">
              <a:rPr lang="en-US" altLang="en-US"/>
              <a:pPr>
                <a:defRPr/>
              </a:pPr>
              <a:t>‹#›</a:t>
            </a:fld>
            <a:endParaRPr lang="en-US" altLang="en-US"/>
          </a:p>
        </p:txBody>
      </p:sp>
    </p:spTree>
    <p:extLst>
      <p:ext uri="{BB962C8B-B14F-4D97-AF65-F5344CB8AC3E}">
        <p14:creationId xmlns:p14="http://schemas.microsoft.com/office/powerpoint/2010/main" val="315098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4112ED-CC60-4613-A403-A936C0CB9A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8AC1F8-5F29-4320-B4CC-6FD351F926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FFA7A1-C722-4379-8C21-58C2E8496885}"/>
              </a:ext>
            </a:extLst>
          </p:cNvPr>
          <p:cNvSpPr>
            <a:spLocks noGrp="1" noChangeArrowheads="1"/>
          </p:cNvSpPr>
          <p:nvPr>
            <p:ph type="sldNum" sz="quarter" idx="12"/>
          </p:nvPr>
        </p:nvSpPr>
        <p:spPr>
          <a:ln/>
        </p:spPr>
        <p:txBody>
          <a:bodyPr/>
          <a:lstStyle>
            <a:lvl1pPr>
              <a:defRPr/>
            </a:lvl1pPr>
          </a:lstStyle>
          <a:p>
            <a:pPr>
              <a:defRPr/>
            </a:pPr>
            <a:fld id="{29F8D866-5BC9-4870-B4B1-AF1F721394AA}" type="slidenum">
              <a:rPr lang="en-US" altLang="en-US"/>
              <a:pPr>
                <a:defRPr/>
              </a:pPr>
              <a:t>‹#›</a:t>
            </a:fld>
            <a:endParaRPr lang="en-US" altLang="en-US"/>
          </a:p>
        </p:txBody>
      </p:sp>
    </p:spTree>
    <p:extLst>
      <p:ext uri="{BB962C8B-B14F-4D97-AF65-F5344CB8AC3E}">
        <p14:creationId xmlns:p14="http://schemas.microsoft.com/office/powerpoint/2010/main" val="3859399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B9BC423-DDC9-4F46-8BDE-2E91182F07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A94E53-B6D7-425D-88B4-8A03DD8FE2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214566C-7BA2-4FDF-AE20-76A32AC21DB8}"/>
              </a:ext>
            </a:extLst>
          </p:cNvPr>
          <p:cNvSpPr>
            <a:spLocks noGrp="1" noChangeArrowheads="1"/>
          </p:cNvSpPr>
          <p:nvPr>
            <p:ph type="sldNum" sz="quarter" idx="12"/>
          </p:nvPr>
        </p:nvSpPr>
        <p:spPr>
          <a:ln/>
        </p:spPr>
        <p:txBody>
          <a:bodyPr/>
          <a:lstStyle>
            <a:lvl1pPr>
              <a:defRPr/>
            </a:lvl1pPr>
          </a:lstStyle>
          <a:p>
            <a:pPr>
              <a:defRPr/>
            </a:pPr>
            <a:fld id="{28DFF56E-9A2D-4DB1-B1A8-5C805925042A}" type="slidenum">
              <a:rPr lang="en-US" altLang="en-US"/>
              <a:pPr>
                <a:defRPr/>
              </a:pPr>
              <a:t>‹#›</a:t>
            </a:fld>
            <a:endParaRPr lang="en-US" altLang="en-US"/>
          </a:p>
        </p:txBody>
      </p:sp>
    </p:spTree>
    <p:extLst>
      <p:ext uri="{BB962C8B-B14F-4D97-AF65-F5344CB8AC3E}">
        <p14:creationId xmlns:p14="http://schemas.microsoft.com/office/powerpoint/2010/main" val="20239206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45E6FC7-9567-450E-BAA7-2DBF6CE35E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B08DE9-B2CD-4875-A2E2-F9FBA18FFE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C47048-806D-48FE-8DF8-0CA4FB0C8BDB}"/>
              </a:ext>
            </a:extLst>
          </p:cNvPr>
          <p:cNvSpPr>
            <a:spLocks noGrp="1" noChangeArrowheads="1"/>
          </p:cNvSpPr>
          <p:nvPr>
            <p:ph type="sldNum" sz="quarter" idx="12"/>
          </p:nvPr>
        </p:nvSpPr>
        <p:spPr>
          <a:ln/>
        </p:spPr>
        <p:txBody>
          <a:bodyPr/>
          <a:lstStyle>
            <a:lvl1pPr>
              <a:defRPr/>
            </a:lvl1pPr>
          </a:lstStyle>
          <a:p>
            <a:pPr>
              <a:defRPr/>
            </a:pPr>
            <a:fld id="{CBDE5FDF-CBAA-4CED-941A-909CF1FE9405}" type="slidenum">
              <a:rPr lang="en-US" altLang="en-US"/>
              <a:pPr>
                <a:defRPr/>
              </a:pPr>
              <a:t>‹#›</a:t>
            </a:fld>
            <a:endParaRPr lang="en-US" altLang="en-US"/>
          </a:p>
        </p:txBody>
      </p:sp>
    </p:spTree>
    <p:extLst>
      <p:ext uri="{BB962C8B-B14F-4D97-AF65-F5344CB8AC3E}">
        <p14:creationId xmlns:p14="http://schemas.microsoft.com/office/powerpoint/2010/main" val="1329561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558E00-A6B1-443D-BCDA-BFF2626EF1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9F586E-38FB-4999-80D7-D65A2C0C60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698EF9-65FF-4F6D-A075-A20DB69A8FA6}"/>
              </a:ext>
            </a:extLst>
          </p:cNvPr>
          <p:cNvSpPr>
            <a:spLocks noGrp="1" noChangeArrowheads="1"/>
          </p:cNvSpPr>
          <p:nvPr>
            <p:ph type="sldNum" sz="quarter" idx="12"/>
          </p:nvPr>
        </p:nvSpPr>
        <p:spPr>
          <a:ln/>
        </p:spPr>
        <p:txBody>
          <a:bodyPr/>
          <a:lstStyle>
            <a:lvl1pPr>
              <a:defRPr/>
            </a:lvl1pPr>
          </a:lstStyle>
          <a:p>
            <a:pPr>
              <a:defRPr/>
            </a:pPr>
            <a:fld id="{DD65FD42-6EB1-44A0-BECC-D2C5BBA3DC5C}" type="slidenum">
              <a:rPr lang="en-US" altLang="en-US"/>
              <a:pPr>
                <a:defRPr/>
              </a:pPr>
              <a:t>‹#›</a:t>
            </a:fld>
            <a:endParaRPr lang="en-US" altLang="en-US"/>
          </a:p>
        </p:txBody>
      </p:sp>
    </p:spTree>
    <p:extLst>
      <p:ext uri="{BB962C8B-B14F-4D97-AF65-F5344CB8AC3E}">
        <p14:creationId xmlns:p14="http://schemas.microsoft.com/office/powerpoint/2010/main" val="2299410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F86ED0E-0AF0-40D2-A9BD-6BE73438C4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5A4C31-5801-4635-915B-BDF620D35D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EBC2F6-EEE7-420B-BB6B-5E697FB50343}"/>
              </a:ext>
            </a:extLst>
          </p:cNvPr>
          <p:cNvSpPr>
            <a:spLocks noGrp="1" noChangeArrowheads="1"/>
          </p:cNvSpPr>
          <p:nvPr>
            <p:ph type="sldNum" sz="quarter" idx="12"/>
          </p:nvPr>
        </p:nvSpPr>
        <p:spPr>
          <a:ln/>
        </p:spPr>
        <p:txBody>
          <a:bodyPr/>
          <a:lstStyle>
            <a:lvl1pPr>
              <a:defRPr/>
            </a:lvl1pPr>
          </a:lstStyle>
          <a:p>
            <a:pPr>
              <a:defRPr/>
            </a:pPr>
            <a:fld id="{E687862F-53AF-4137-887E-0732F49E4D9F}" type="slidenum">
              <a:rPr lang="en-US" altLang="en-US"/>
              <a:pPr>
                <a:defRPr/>
              </a:pPr>
              <a:t>‹#›</a:t>
            </a:fld>
            <a:endParaRPr lang="en-US" altLang="en-US"/>
          </a:p>
        </p:txBody>
      </p:sp>
    </p:spTree>
    <p:extLst>
      <p:ext uri="{BB962C8B-B14F-4D97-AF65-F5344CB8AC3E}">
        <p14:creationId xmlns:p14="http://schemas.microsoft.com/office/powerpoint/2010/main" val="60599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D13252-7EC1-4C01-A288-6BCB6380BA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4E42EA-9809-488C-9482-DC41C9184A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2DC814-4E80-419A-951A-FCB22B5A1436}"/>
              </a:ext>
            </a:extLst>
          </p:cNvPr>
          <p:cNvSpPr>
            <a:spLocks noGrp="1" noChangeArrowheads="1"/>
          </p:cNvSpPr>
          <p:nvPr>
            <p:ph type="sldNum" sz="quarter" idx="12"/>
          </p:nvPr>
        </p:nvSpPr>
        <p:spPr>
          <a:ln/>
        </p:spPr>
        <p:txBody>
          <a:bodyPr/>
          <a:lstStyle>
            <a:lvl1pPr>
              <a:defRPr/>
            </a:lvl1pPr>
          </a:lstStyle>
          <a:p>
            <a:pPr>
              <a:defRPr/>
            </a:pPr>
            <a:fld id="{2C7A5983-2F7F-4B89-9B6E-2DD896D8D867}" type="slidenum">
              <a:rPr lang="en-US" altLang="en-US"/>
              <a:pPr>
                <a:defRPr/>
              </a:pPr>
              <a:t>‹#›</a:t>
            </a:fld>
            <a:endParaRPr lang="en-US" altLang="en-US"/>
          </a:p>
        </p:txBody>
      </p:sp>
    </p:spTree>
    <p:extLst>
      <p:ext uri="{BB962C8B-B14F-4D97-AF65-F5344CB8AC3E}">
        <p14:creationId xmlns:p14="http://schemas.microsoft.com/office/powerpoint/2010/main" val="2507247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7CBA625-7BF6-48C5-8B11-BCA26F549F9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06B844F-FF90-4C7D-972B-8D6B4C865D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CA5356C-EABB-49C7-A641-2431C1DA5A06}"/>
              </a:ext>
            </a:extLst>
          </p:cNvPr>
          <p:cNvSpPr>
            <a:spLocks noGrp="1" noChangeArrowheads="1"/>
          </p:cNvSpPr>
          <p:nvPr>
            <p:ph type="sldNum" sz="quarter" idx="12"/>
          </p:nvPr>
        </p:nvSpPr>
        <p:spPr>
          <a:ln/>
        </p:spPr>
        <p:txBody>
          <a:bodyPr/>
          <a:lstStyle>
            <a:lvl1pPr>
              <a:defRPr/>
            </a:lvl1pPr>
          </a:lstStyle>
          <a:p>
            <a:pPr>
              <a:defRPr/>
            </a:pPr>
            <a:fld id="{B05DC492-2120-4D94-99BF-203C9223E42E}" type="slidenum">
              <a:rPr lang="en-US" altLang="en-US"/>
              <a:pPr>
                <a:defRPr/>
              </a:pPr>
              <a:t>‹#›</a:t>
            </a:fld>
            <a:endParaRPr lang="en-US" altLang="en-US"/>
          </a:p>
        </p:txBody>
      </p:sp>
    </p:spTree>
    <p:extLst>
      <p:ext uri="{BB962C8B-B14F-4D97-AF65-F5344CB8AC3E}">
        <p14:creationId xmlns:p14="http://schemas.microsoft.com/office/powerpoint/2010/main" val="1340616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185621-E123-4FC7-9A74-5290B4E6A392}"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362228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BF0EACF-9D15-4CAD-AF22-1E8E6EE4F4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B9E4D1D-2900-44C1-8684-6F5DE433FB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7BA84DA-39E2-4AB4-9E73-9AF98894E15F}"/>
              </a:ext>
            </a:extLst>
          </p:cNvPr>
          <p:cNvSpPr>
            <a:spLocks noGrp="1" noChangeArrowheads="1"/>
          </p:cNvSpPr>
          <p:nvPr>
            <p:ph type="sldNum" sz="quarter" idx="12"/>
          </p:nvPr>
        </p:nvSpPr>
        <p:spPr>
          <a:ln/>
        </p:spPr>
        <p:txBody>
          <a:bodyPr/>
          <a:lstStyle>
            <a:lvl1pPr>
              <a:defRPr/>
            </a:lvl1pPr>
          </a:lstStyle>
          <a:p>
            <a:pPr>
              <a:defRPr/>
            </a:pPr>
            <a:fld id="{12B7774F-ADB6-452B-B425-2EB4E1603DB3}" type="slidenum">
              <a:rPr lang="en-US" altLang="en-US"/>
              <a:pPr>
                <a:defRPr/>
              </a:pPr>
              <a:t>‹#›</a:t>
            </a:fld>
            <a:endParaRPr lang="en-US" altLang="en-US"/>
          </a:p>
        </p:txBody>
      </p:sp>
    </p:spTree>
    <p:extLst>
      <p:ext uri="{BB962C8B-B14F-4D97-AF65-F5344CB8AC3E}">
        <p14:creationId xmlns:p14="http://schemas.microsoft.com/office/powerpoint/2010/main" val="1012841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805DDB3-ACA0-4C18-AC0D-E926BF11387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45E4101-CBC1-4F04-882D-F022FFAD8B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EDEF6C4-3A5B-409E-8A79-9758E285BD45}"/>
              </a:ext>
            </a:extLst>
          </p:cNvPr>
          <p:cNvSpPr>
            <a:spLocks noGrp="1" noChangeArrowheads="1"/>
          </p:cNvSpPr>
          <p:nvPr>
            <p:ph type="sldNum" sz="quarter" idx="12"/>
          </p:nvPr>
        </p:nvSpPr>
        <p:spPr>
          <a:ln/>
        </p:spPr>
        <p:txBody>
          <a:bodyPr/>
          <a:lstStyle>
            <a:lvl1pPr>
              <a:defRPr/>
            </a:lvl1pPr>
          </a:lstStyle>
          <a:p>
            <a:pPr>
              <a:defRPr/>
            </a:pPr>
            <a:fld id="{694CD98B-6758-49DF-8CFA-B4CE5B3FD1B6}" type="slidenum">
              <a:rPr lang="en-US" altLang="en-US"/>
              <a:pPr>
                <a:defRPr/>
              </a:pPr>
              <a:t>‹#›</a:t>
            </a:fld>
            <a:endParaRPr lang="en-US" altLang="en-US"/>
          </a:p>
        </p:txBody>
      </p:sp>
    </p:spTree>
    <p:extLst>
      <p:ext uri="{BB962C8B-B14F-4D97-AF65-F5344CB8AC3E}">
        <p14:creationId xmlns:p14="http://schemas.microsoft.com/office/powerpoint/2010/main" val="2364030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FF669F0-16B4-47A3-AF7B-D9D7F024FB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252D28-34F1-4A54-97C6-BF07CC3FE9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53844D-C2F8-4ECA-9889-1A3EE2F8E119}"/>
              </a:ext>
            </a:extLst>
          </p:cNvPr>
          <p:cNvSpPr>
            <a:spLocks noGrp="1" noChangeArrowheads="1"/>
          </p:cNvSpPr>
          <p:nvPr>
            <p:ph type="sldNum" sz="quarter" idx="12"/>
          </p:nvPr>
        </p:nvSpPr>
        <p:spPr>
          <a:ln/>
        </p:spPr>
        <p:txBody>
          <a:bodyPr/>
          <a:lstStyle>
            <a:lvl1pPr>
              <a:defRPr/>
            </a:lvl1pPr>
          </a:lstStyle>
          <a:p>
            <a:pPr>
              <a:defRPr/>
            </a:pPr>
            <a:fld id="{8EE98903-5E52-41F9-85BD-0697211D8CB3}" type="slidenum">
              <a:rPr lang="en-US" altLang="en-US"/>
              <a:pPr>
                <a:defRPr/>
              </a:pPr>
              <a:t>‹#›</a:t>
            </a:fld>
            <a:endParaRPr lang="en-US" altLang="en-US"/>
          </a:p>
        </p:txBody>
      </p:sp>
    </p:spTree>
    <p:extLst>
      <p:ext uri="{BB962C8B-B14F-4D97-AF65-F5344CB8AC3E}">
        <p14:creationId xmlns:p14="http://schemas.microsoft.com/office/powerpoint/2010/main" val="3158249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8D49DCA-1D61-450F-B108-E4B49E2A3B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7DC059-23F1-4B0A-948C-B318FD9F51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B21AAE9-A846-4EF3-B6E9-30122C7651D2}"/>
              </a:ext>
            </a:extLst>
          </p:cNvPr>
          <p:cNvSpPr>
            <a:spLocks noGrp="1" noChangeArrowheads="1"/>
          </p:cNvSpPr>
          <p:nvPr>
            <p:ph type="sldNum" sz="quarter" idx="12"/>
          </p:nvPr>
        </p:nvSpPr>
        <p:spPr>
          <a:ln/>
        </p:spPr>
        <p:txBody>
          <a:bodyPr/>
          <a:lstStyle>
            <a:lvl1pPr>
              <a:defRPr/>
            </a:lvl1pPr>
          </a:lstStyle>
          <a:p>
            <a:pPr>
              <a:defRPr/>
            </a:pPr>
            <a:fld id="{E1423F22-6C9B-4584-BE69-0A6878C844F1}" type="slidenum">
              <a:rPr lang="en-US" altLang="en-US"/>
              <a:pPr>
                <a:defRPr/>
              </a:pPr>
              <a:t>‹#›</a:t>
            </a:fld>
            <a:endParaRPr lang="en-US" altLang="en-US"/>
          </a:p>
        </p:txBody>
      </p:sp>
    </p:spTree>
    <p:extLst>
      <p:ext uri="{BB962C8B-B14F-4D97-AF65-F5344CB8AC3E}">
        <p14:creationId xmlns:p14="http://schemas.microsoft.com/office/powerpoint/2010/main" val="1990912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6C8C2E8-4B8B-4E68-A7FF-6464981FB8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6A28FB-6E90-48A8-AD67-9AFBC6ABEA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B38DA5-9E05-444E-A629-099785C7B2BB}"/>
              </a:ext>
            </a:extLst>
          </p:cNvPr>
          <p:cNvSpPr>
            <a:spLocks noGrp="1" noChangeArrowheads="1"/>
          </p:cNvSpPr>
          <p:nvPr>
            <p:ph type="sldNum" sz="quarter" idx="12"/>
          </p:nvPr>
        </p:nvSpPr>
        <p:spPr>
          <a:ln/>
        </p:spPr>
        <p:txBody>
          <a:bodyPr/>
          <a:lstStyle>
            <a:lvl1pPr>
              <a:defRPr/>
            </a:lvl1pPr>
          </a:lstStyle>
          <a:p>
            <a:pPr>
              <a:defRPr/>
            </a:pPr>
            <a:fld id="{7147B793-60C1-4AF5-A706-A9CA455B3B1C}" type="slidenum">
              <a:rPr lang="en-US" altLang="en-US"/>
              <a:pPr>
                <a:defRPr/>
              </a:pPr>
              <a:t>‹#›</a:t>
            </a:fld>
            <a:endParaRPr lang="en-US" altLang="en-US"/>
          </a:p>
        </p:txBody>
      </p:sp>
    </p:spTree>
    <p:extLst>
      <p:ext uri="{BB962C8B-B14F-4D97-AF65-F5344CB8AC3E}">
        <p14:creationId xmlns:p14="http://schemas.microsoft.com/office/powerpoint/2010/main" val="1865178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994EF1-FDD4-4720-BA59-E6BD80D58F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180666-0EF7-4A44-8184-7EC7CE04B5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FD3175-E929-4001-86E0-61BDF08092A4}"/>
              </a:ext>
            </a:extLst>
          </p:cNvPr>
          <p:cNvSpPr>
            <a:spLocks noGrp="1" noChangeArrowheads="1"/>
          </p:cNvSpPr>
          <p:nvPr>
            <p:ph type="sldNum" sz="quarter" idx="12"/>
          </p:nvPr>
        </p:nvSpPr>
        <p:spPr>
          <a:ln/>
        </p:spPr>
        <p:txBody>
          <a:bodyPr/>
          <a:lstStyle>
            <a:lvl1pPr>
              <a:defRPr/>
            </a:lvl1pPr>
          </a:lstStyle>
          <a:p>
            <a:pPr>
              <a:defRPr/>
            </a:pPr>
            <a:fld id="{448A487D-3942-4FB2-A6AE-891C35F8F8AB}" type="slidenum">
              <a:rPr lang="en-US" altLang="en-US"/>
              <a:pPr>
                <a:defRPr/>
              </a:pPr>
              <a:t>‹#›</a:t>
            </a:fld>
            <a:endParaRPr lang="en-US" altLang="en-US"/>
          </a:p>
        </p:txBody>
      </p:sp>
    </p:spTree>
    <p:extLst>
      <p:ext uri="{BB962C8B-B14F-4D97-AF65-F5344CB8AC3E}">
        <p14:creationId xmlns:p14="http://schemas.microsoft.com/office/powerpoint/2010/main" val="3866641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539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250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062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221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185621-E123-4FC7-9A74-5290B4E6A392}" type="datetimeFigureOut">
              <a:rPr lang="en-US" smtClean="0"/>
              <a:t>5/16/2023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5602618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553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0420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8202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9304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033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092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63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185621-E123-4FC7-9A74-5290B4E6A392}" type="datetimeFigureOut">
              <a:rPr lang="en-US" smtClean="0"/>
              <a:t>5/16/2023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22101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85621-E123-4FC7-9A74-5290B4E6A392}" type="datetimeFigureOut">
              <a:rPr lang="en-US" smtClean="0"/>
              <a:t>5/16/2023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3273920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85621-E123-4FC7-9A74-5290B4E6A392}"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251816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85621-E123-4FC7-9A74-5290B4E6A392}"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144161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85621-E123-4FC7-9A74-5290B4E6A392}" type="datetimeFigureOut">
              <a:rPr lang="en-US" smtClean="0"/>
              <a:t>5/16/2023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958C3-9579-4468-A1DD-F841A92AAAA6}" type="slidenum">
              <a:rPr lang="en-US" smtClean="0"/>
              <a:t>‹#›</a:t>
            </a:fld>
            <a:endParaRPr lang="en-US"/>
          </a:p>
        </p:txBody>
      </p:sp>
    </p:spTree>
    <p:extLst>
      <p:ext uri="{BB962C8B-B14F-4D97-AF65-F5344CB8AC3E}">
        <p14:creationId xmlns:p14="http://schemas.microsoft.com/office/powerpoint/2010/main" val="927132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A58350-D1A8-4CF8-B351-2DA7930797F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37553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DEA9C5-2E66-4A7C-A3DD-9FD10FDB681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21BD809-5B2E-45D4-9778-E1B8256574D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A11A8DF-6E2B-4554-A7CF-A0C36077B49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5428B42E-0547-4356-B454-4256C05EA7B0}"/>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F7BDC530-5E38-4D9F-999C-50C81112E772}"/>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FDC9DD6-B582-41CC-9031-09FF75604FF2}" type="slidenum">
              <a:rPr lang="en-US" altLang="en-US"/>
              <a:pPr>
                <a:defRPr/>
              </a:pPr>
              <a:t>‹#›</a:t>
            </a:fld>
            <a:endParaRPr lang="en-US" altLang="en-US"/>
          </a:p>
        </p:txBody>
      </p:sp>
    </p:spTree>
    <p:extLst>
      <p:ext uri="{BB962C8B-B14F-4D97-AF65-F5344CB8AC3E}">
        <p14:creationId xmlns:p14="http://schemas.microsoft.com/office/powerpoint/2010/main" val="21274825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DF0FF2B-F728-4B36-A0BB-E67290D101C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E941DDA-206B-46D5-B594-C3C8BF229A9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B04CB19-4192-46F7-A5EB-656C7DC33B8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07955AD2-8421-4762-90B0-E5638E58BB02}"/>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B6B25FD6-7E0D-46AC-AA02-A55BAA1000C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A62DAC7-7908-42E5-9559-5E747B3051FA}" type="slidenum">
              <a:rPr lang="en-US" altLang="en-US"/>
              <a:pPr>
                <a:defRPr/>
              </a:pPr>
              <a:t>‹#›</a:t>
            </a:fld>
            <a:endParaRPr lang="en-US" altLang="en-US"/>
          </a:p>
        </p:txBody>
      </p:sp>
    </p:spTree>
    <p:extLst>
      <p:ext uri="{BB962C8B-B14F-4D97-AF65-F5344CB8AC3E}">
        <p14:creationId xmlns:p14="http://schemas.microsoft.com/office/powerpoint/2010/main" val="363300174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2000">
              <a:schemeClr val="tx1">
                <a:lumMod val="90000"/>
                <a:lumOff val="10000"/>
              </a:schemeClr>
            </a:gs>
            <a:gs pos="22000">
              <a:schemeClr val="tx1"/>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2267B54-43FA-4D9C-83CA-AB59405246D0}" type="datetimeFigureOut">
              <a:rPr lang="en-US" smtClean="0">
                <a:solidFill>
                  <a:prstClr val="black">
                    <a:tint val="75000"/>
                  </a:prstClr>
                </a:solidFill>
              </a:rPr>
              <a:pPr/>
              <a:t>5/16/2023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7010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gif"/><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hyperlink" Target="https://www.history.com/news/gilded-age-corruption-corporate-wealth"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50.xml"/></Relationships>
</file>

<file path=ppt/slides/_rels/slide109.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10.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video" Target="https://www.youtube.com/embed/Lx-nuqANVbk"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y%20Documents/Powerpoint/US%20History/Post%20Civil%20War,%20the%20West%20and%20Industry/tar239.htm" TargetMode="External"/><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gif"/><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66.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jpeg"/><Relationship Id="rId5" Type="http://schemas.openxmlformats.org/officeDocument/2006/relationships/image" Target="../media/image64.gif"/><Relationship Id="rId4" Type="http://schemas.openxmlformats.org/officeDocument/2006/relationships/image" Target="../media/image63.gif"/></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slideLayout" Target="../slideLayouts/slideLayout13.xml"/><Relationship Id="rId7" Type="http://schemas.openxmlformats.org/officeDocument/2006/relationships/image" Target="../media/image82.jpeg"/><Relationship Id="rId12" Type="http://schemas.openxmlformats.org/officeDocument/2006/relationships/image" Target="../media/image8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1.jpeg"/><Relationship Id="rId11" Type="http://schemas.openxmlformats.org/officeDocument/2006/relationships/image" Target="../media/image85.jpeg"/><Relationship Id="rId5" Type="http://schemas.openxmlformats.org/officeDocument/2006/relationships/image" Target="../media/image80.gif"/><Relationship Id="rId10" Type="http://schemas.openxmlformats.org/officeDocument/2006/relationships/image" Target="../media/image84.png"/><Relationship Id="rId4" Type="http://schemas.openxmlformats.org/officeDocument/2006/relationships/audio" Target="../media/audio1.wav"/><Relationship Id="rId9"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107.gif"/><Relationship Id="rId3" Type="http://schemas.openxmlformats.org/officeDocument/2006/relationships/image" Target="../media/image102.png"/><Relationship Id="rId7" Type="http://schemas.openxmlformats.org/officeDocument/2006/relationships/image" Target="../media/image106.emf"/><Relationship Id="rId2" Type="http://schemas.openxmlformats.org/officeDocument/2006/relationships/image" Target="../media/image101.gif"/><Relationship Id="rId1" Type="http://schemas.openxmlformats.org/officeDocument/2006/relationships/slideLayout" Target="../slideLayouts/slideLayout2.xml"/><Relationship Id="rId6" Type="http://schemas.openxmlformats.org/officeDocument/2006/relationships/image" Target="../media/image105.gif"/><Relationship Id="rId5" Type="http://schemas.openxmlformats.org/officeDocument/2006/relationships/image" Target="../media/image104.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ideo" Target="https://www.youtube.com/embed/5tN6eynMMNw" TargetMode="External"/><Relationship Id="rId5" Type="http://schemas.openxmlformats.org/officeDocument/2006/relationships/image" Target="../media/image109.png"/><Relationship Id="rId4" Type="http://schemas.openxmlformats.org/officeDocument/2006/relationships/image" Target="../media/image108.gif"/></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4.xml"/><Relationship Id="rId5" Type="http://schemas.openxmlformats.org/officeDocument/2006/relationships/image" Target="../media/image113.png"/><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emf"/></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emf"/><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emf"/></Relationships>
</file>

<file path=ppt/slides/_rels/slide46.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8.emf"/><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4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arodconnection.com/copy-of-ap-us-history-2"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emf"/><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62.gif"/><Relationship Id="rId13" Type="http://schemas.openxmlformats.org/officeDocument/2006/relationships/image" Target="../media/image167.png"/><Relationship Id="rId3" Type="http://schemas.openxmlformats.org/officeDocument/2006/relationships/image" Target="../media/image157.jpeg"/><Relationship Id="rId7" Type="http://schemas.openxmlformats.org/officeDocument/2006/relationships/image" Target="../media/image161.jpeg"/><Relationship Id="rId12" Type="http://schemas.openxmlformats.org/officeDocument/2006/relationships/image" Target="../media/image166.png"/><Relationship Id="rId2"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5.jpeg"/><Relationship Id="rId5" Type="http://schemas.openxmlformats.org/officeDocument/2006/relationships/image" Target="../media/image159.jpeg"/><Relationship Id="rId15" Type="http://schemas.openxmlformats.org/officeDocument/2006/relationships/image" Target="../media/image169.emf"/><Relationship Id="rId10" Type="http://schemas.openxmlformats.org/officeDocument/2006/relationships/image" Target="../media/image164.jpeg"/><Relationship Id="rId4" Type="http://schemas.openxmlformats.org/officeDocument/2006/relationships/image" Target="../media/image158.jpeg"/><Relationship Id="rId9" Type="http://schemas.openxmlformats.org/officeDocument/2006/relationships/image" Target="../media/image163.jpeg"/><Relationship Id="rId14" Type="http://schemas.openxmlformats.org/officeDocument/2006/relationships/image" Target="../media/image168.emf"/></Relationships>
</file>

<file path=ppt/slides/_rels/slide6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6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5" Type="http://schemas.openxmlformats.org/officeDocument/2006/relationships/image" Target="../media/image181.jpeg"/><Relationship Id="rId4" Type="http://schemas.openxmlformats.org/officeDocument/2006/relationships/image" Target="../media/image180.jpeg"/></Relationships>
</file>

<file path=ppt/slides/_rels/slide71.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jpeg"/><Relationship Id="rId7" Type="http://schemas.openxmlformats.org/officeDocument/2006/relationships/image" Target="../media/image187.png"/><Relationship Id="rId2" Type="http://schemas.openxmlformats.org/officeDocument/2006/relationships/image" Target="../media/image182.jpeg"/><Relationship Id="rId1" Type="http://schemas.openxmlformats.org/officeDocument/2006/relationships/slideLayout" Target="../slideLayouts/slideLayout2.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WwyQTaab8J4&amp;list=PLob1mZcVWOajEyMVUcMTf0q2MTYUuko_7" TargetMode="External"/><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WwyQTaab8J4&amp;list=PLob1mZcVWOajEyMVUcMTf0q2MTYUuko_7" TargetMode="External"/><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74.xml.rels><?xml version="1.0" encoding="UTF-8" standalone="yes"?>
<Relationships xmlns="http://schemas.openxmlformats.org/package/2006/relationships"><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5.gif"/><Relationship Id="rId5" Type="http://schemas.openxmlformats.org/officeDocument/2006/relationships/image" Target="../media/image194.png"/><Relationship Id="rId4" Type="http://schemas.openxmlformats.org/officeDocument/2006/relationships/image" Target="../media/image193.jpeg"/></Relationships>
</file>

<file path=ppt/slides/_rels/slide7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199.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78.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183.jpeg"/><Relationship Id="rId1" Type="http://schemas.openxmlformats.org/officeDocument/2006/relationships/slideLayout" Target="../slideLayouts/slideLayout2.xml"/><Relationship Id="rId5" Type="http://schemas.openxmlformats.org/officeDocument/2006/relationships/image" Target="../media/image207.jpeg"/><Relationship Id="rId4" Type="http://schemas.openxmlformats.org/officeDocument/2006/relationships/image" Target="../media/image19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183.jpe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209.wmf"/><Relationship Id="rId4" Type="http://schemas.openxmlformats.org/officeDocument/2006/relationships/image" Target="../media/image206.jpeg"/></Relationships>
</file>

<file path=ppt/slides/_rels/slide8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hyperlink" Target="http://apushcanvas.pbworks.com/Carnegie" TargetMode="External"/><Relationship Id="rId7" Type="http://schemas.openxmlformats.org/officeDocument/2006/relationships/image" Target="../media/image185.jpeg"/><Relationship Id="rId2" Type="http://schemas.openxmlformats.org/officeDocument/2006/relationships/hyperlink" Target="http://apushcanvas.pbworks.com/w/page/50487027/Rockefeller%20Grows%20the%20American%20Beauty%20Rose" TargetMode="External"/><Relationship Id="rId1" Type="http://schemas.openxmlformats.org/officeDocument/2006/relationships/slideLayout" Target="../slideLayouts/slideLayout2.xml"/><Relationship Id="rId6" Type="http://schemas.openxmlformats.org/officeDocument/2006/relationships/image" Target="../media/image184.jpeg"/><Relationship Id="rId11" Type="http://schemas.openxmlformats.org/officeDocument/2006/relationships/image" Target="../media/image188.png"/><Relationship Id="rId5" Type="http://schemas.openxmlformats.org/officeDocument/2006/relationships/image" Target="../media/image183.jpeg"/><Relationship Id="rId10" Type="http://schemas.openxmlformats.org/officeDocument/2006/relationships/image" Target="../media/image208.jpeg"/><Relationship Id="rId4" Type="http://schemas.openxmlformats.org/officeDocument/2006/relationships/image" Target="../media/image182.jpeg"/><Relationship Id="rId9" Type="http://schemas.openxmlformats.org/officeDocument/2006/relationships/image" Target="../media/image187.png"/></Relationships>
</file>

<file path=ppt/slides/_rels/slide8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jpg"/><Relationship Id="rId1" Type="http://schemas.openxmlformats.org/officeDocument/2006/relationships/slideLayout" Target="../slideLayouts/slideLayout2.xml"/><Relationship Id="rId4" Type="http://schemas.openxmlformats.org/officeDocument/2006/relationships/image" Target="../media/image215.emf"/></Relationships>
</file>

<file path=ppt/slides/_rels/slide8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jpg"/><Relationship Id="rId1" Type="http://schemas.openxmlformats.org/officeDocument/2006/relationships/slideLayout" Target="../slideLayouts/slideLayout2.xml"/><Relationship Id="rId4" Type="http://schemas.openxmlformats.org/officeDocument/2006/relationships/image" Target="../media/image215.emf"/></Relationships>
</file>

<file path=ppt/slides/_rels/slide87.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8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224.png"/><Relationship Id="rId4" Type="http://schemas.openxmlformats.org/officeDocument/2006/relationships/image" Target="../media/image223.png"/></Relationships>
</file>

<file path=ppt/slides/_rels/slide8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27.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31.emf"/><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2107263"/>
            <a:ext cx="2127124" cy="2094813"/>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09800" y="-33249"/>
            <a:ext cx="3011547" cy="216568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241" y="25748"/>
            <a:ext cx="2192558" cy="21066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56693" y="3428378"/>
            <a:ext cx="4847289" cy="3416320"/>
          </a:xfrm>
          <a:prstGeom prst="rect">
            <a:avLst/>
          </a:prstGeom>
          <a:gradFill>
            <a:gsLst>
              <a:gs pos="0">
                <a:srgbClr val="E6DCAC">
                  <a:lumMod val="22000"/>
                  <a:lumOff val="78000"/>
                </a:srgbClr>
              </a:gs>
              <a:gs pos="12000">
                <a:srgbClr val="E6D78A"/>
              </a:gs>
              <a:gs pos="30000">
                <a:srgbClr val="C7AC4C"/>
              </a:gs>
              <a:gs pos="45000">
                <a:srgbClr val="E6D78A"/>
              </a:gs>
              <a:gs pos="77000">
                <a:srgbClr val="C7AC4C"/>
              </a:gs>
              <a:gs pos="100000">
                <a:srgbClr val="E6DCAC"/>
              </a:gs>
            </a:gsLst>
            <a:lin ang="5400000" scaled="0"/>
          </a:gradFill>
        </p:spPr>
        <p:txBody>
          <a:bodyPr wrap="none" lIns="91440" tIns="45720" rIns="91440" bIns="45720">
            <a:spAutoFit/>
          </a:bodyPr>
          <a:lstStyle/>
          <a:p>
            <a:pPr algn="ctr"/>
            <a:r>
              <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Industrialization</a:t>
            </a:r>
          </a:p>
          <a:p>
            <a:pPr algn="ct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During the</a:t>
            </a:r>
          </a:p>
          <a:p>
            <a:pPr algn="ctr"/>
            <a:r>
              <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“Gilded Age”</a:t>
            </a:r>
          </a:p>
          <a:p>
            <a:pPr algn="ctr"/>
            <a:r>
              <a:rPr lang="en-US" sz="5400" b="1" cap="none" spc="0"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Chpt</a:t>
            </a:r>
            <a:r>
              <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4</a:t>
            </a: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34000" y="2133600"/>
            <a:ext cx="1634982" cy="13258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147214" y="2124117"/>
            <a:ext cx="1580021" cy="13258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055087" y="4202076"/>
            <a:ext cx="2121689" cy="265592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715573" y="2133600"/>
            <a:ext cx="1582786" cy="132089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2" name="Picture 2" descr="C:\Users\mike.montgomery\Documents\05 Gilded Age\telephone man animated.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298359" y="25748"/>
            <a:ext cx="1483441" cy="208151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5" name="Picture 3" descr="C:\Users\mike.montgomery\Documents\05 Gilded Age\corp map.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0"/>
            <a:ext cx="2347781" cy="208483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C:\Users\mike.montgomery\Documents\05 Gilded Age\SteamEngine[1].gif"/>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587" r="4846"/>
          <a:stretch/>
        </p:blipFill>
        <p:spPr bwMode="auto">
          <a:xfrm>
            <a:off x="7038982" y="2132434"/>
            <a:ext cx="2166800" cy="20116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8" name="Picture 6" descr="https://encrypted-tbn2.gstatic.com/images?q=tbn:ANd9GcShzQtiyl_UACE96ebQgOxHZNlOXYObImW7DgbQH_BZU81DfYY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267200"/>
            <a:ext cx="2135552" cy="256032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48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out)">
                                      <p:cBhvr>
                                        <p:cTn id="11" dur="2000"/>
                                        <p:tgtEl>
                                          <p:spTgt spid="1026"/>
                                        </p:tgtEl>
                                      </p:cBhvr>
                                    </p:animEffect>
                                  </p:childTnLst>
                                </p:cTn>
                              </p:par>
                            </p:childTnLst>
                          </p:cTn>
                        </p:par>
                        <p:par>
                          <p:cTn id="12" fill="hold">
                            <p:stCondLst>
                              <p:cond delay="4000"/>
                            </p:stCondLst>
                            <p:childTnLst>
                              <p:par>
                                <p:cTn id="13" presetID="6" presetClass="entr" presetSubtype="32"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ircle(out)">
                                      <p:cBhvr>
                                        <p:cTn id="15" dur="2000"/>
                                        <p:tgtEl>
                                          <p:spTgt spid="1027"/>
                                        </p:tgtEl>
                                      </p:cBhvr>
                                    </p:animEffect>
                                  </p:childTnLst>
                                </p:cTn>
                              </p:par>
                            </p:childTnLst>
                          </p:cTn>
                        </p:par>
                        <p:par>
                          <p:cTn id="16" fill="hold">
                            <p:stCondLst>
                              <p:cond delay="6000"/>
                            </p:stCondLst>
                            <p:childTnLst>
                              <p:par>
                                <p:cTn id="17" presetID="6" presetClass="entr" presetSubtype="32" fill="hold" nodeType="after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circle(out)">
                                      <p:cBhvr>
                                        <p:cTn id="19" dur="2000"/>
                                        <p:tgtEl>
                                          <p:spTgt spid="1029"/>
                                        </p:tgtEl>
                                      </p:cBhvr>
                                    </p:animEffect>
                                  </p:childTnLst>
                                </p:cTn>
                              </p:par>
                            </p:childTnLst>
                          </p:cTn>
                        </p:par>
                        <p:par>
                          <p:cTn id="20" fill="hold">
                            <p:stCondLst>
                              <p:cond delay="8000"/>
                            </p:stCondLst>
                            <p:childTnLst>
                              <p:par>
                                <p:cTn id="21" presetID="6" presetClass="entr" presetSubtype="32"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ircle(out)">
                                      <p:cBhvr>
                                        <p:cTn id="23" dur="2000"/>
                                        <p:tgtEl>
                                          <p:spTgt spid="1028"/>
                                        </p:tgtEl>
                                      </p:cBhvr>
                                    </p:animEffect>
                                  </p:childTnLst>
                                </p:cTn>
                              </p:par>
                            </p:childTnLst>
                          </p:cTn>
                        </p:par>
                        <p:par>
                          <p:cTn id="24" fill="hold">
                            <p:stCondLst>
                              <p:cond delay="10000"/>
                            </p:stCondLst>
                            <p:childTnLst>
                              <p:par>
                                <p:cTn id="25" presetID="6" presetClass="entr" presetSubtype="32" fill="hold" nodeType="after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circle(out)">
                                      <p:cBhvr>
                                        <p:cTn id="27" dur="2000"/>
                                        <p:tgtEl>
                                          <p:spTgt spid="1032"/>
                                        </p:tgtEl>
                                      </p:cBhvr>
                                    </p:animEffect>
                                  </p:childTnLst>
                                </p:cTn>
                              </p:par>
                            </p:childTnLst>
                          </p:cTn>
                        </p:par>
                        <p:par>
                          <p:cTn id="28" fill="hold">
                            <p:stCondLst>
                              <p:cond delay="12000"/>
                            </p:stCondLst>
                            <p:childTnLst>
                              <p:par>
                                <p:cTn id="29" presetID="6" presetClass="entr" presetSubtype="32" fill="hold" nodeType="afterEffect">
                                  <p:stCondLst>
                                    <p:cond delay="0"/>
                                  </p:stCondLst>
                                  <p:childTnLst>
                                    <p:set>
                                      <p:cBhvr>
                                        <p:cTn id="30" dur="1" fill="hold">
                                          <p:stCondLst>
                                            <p:cond delay="0"/>
                                          </p:stCondLst>
                                        </p:cTn>
                                        <p:tgtEl>
                                          <p:spTgt spid="1033"/>
                                        </p:tgtEl>
                                        <p:attrNameLst>
                                          <p:attrName>style.visibility</p:attrName>
                                        </p:attrNameLst>
                                      </p:cBhvr>
                                      <p:to>
                                        <p:strVal val="visible"/>
                                      </p:to>
                                    </p:set>
                                    <p:animEffect transition="in" filter="circle(out)">
                                      <p:cBhvr>
                                        <p:cTn id="31" dur="2000"/>
                                        <p:tgtEl>
                                          <p:spTgt spid="1033"/>
                                        </p:tgtEl>
                                      </p:cBhvr>
                                    </p:animEffect>
                                  </p:childTnLst>
                                </p:cTn>
                              </p:par>
                            </p:childTnLst>
                          </p:cTn>
                        </p:par>
                        <p:par>
                          <p:cTn id="32" fill="hold">
                            <p:stCondLst>
                              <p:cond delay="14000"/>
                            </p:stCondLst>
                            <p:childTnLst>
                              <p:par>
                                <p:cTn id="33" presetID="6" presetClass="entr" presetSubtype="32" fill="hold" nodeType="after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circle(out)">
                                      <p:cBhvr>
                                        <p:cTn id="35" dur="2000"/>
                                        <p:tgtEl>
                                          <p:spTgt spid="1030"/>
                                        </p:tgtEl>
                                      </p:cBhvr>
                                    </p:animEffect>
                                  </p:childTnLst>
                                </p:cTn>
                              </p:par>
                            </p:childTnLst>
                          </p:cTn>
                        </p:par>
                        <p:par>
                          <p:cTn id="36" fill="hold">
                            <p:stCondLst>
                              <p:cond delay="16000"/>
                            </p:stCondLst>
                            <p:childTnLst>
                              <p:par>
                                <p:cTn id="37" presetID="6" presetClass="entr" presetSubtype="32"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ircle(out)">
                                      <p:cBhvr>
                                        <p:cTn id="39" dur="2000"/>
                                        <p:tgtEl>
                                          <p:spTgt spid="8"/>
                                        </p:tgtEl>
                                      </p:cBhvr>
                                    </p:animEffect>
                                  </p:childTnLst>
                                </p:cTn>
                              </p:par>
                            </p:childTnLst>
                          </p:cTn>
                        </p:par>
                        <p:par>
                          <p:cTn id="40" fill="hold">
                            <p:stCondLst>
                              <p:cond delay="18000"/>
                            </p:stCondLst>
                            <p:childTnLst>
                              <p:par>
                                <p:cTn id="41" presetID="6" presetClass="entr" presetSubtype="32"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out)">
                                      <p:cBhvr>
                                        <p:cTn id="43" dur="2000"/>
                                        <p:tgtEl>
                                          <p:spTgt spid="5"/>
                                        </p:tgtEl>
                                      </p:cBhvr>
                                    </p:animEffect>
                                  </p:childTnLst>
                                </p:cTn>
                              </p:par>
                            </p:childTnLst>
                          </p:cTn>
                        </p:par>
                        <p:par>
                          <p:cTn id="44" fill="hold">
                            <p:stCondLst>
                              <p:cond delay="20000"/>
                            </p:stCondLst>
                            <p:childTnLst>
                              <p:par>
                                <p:cTn id="45" presetID="6" presetClass="entr" presetSubtype="32"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out)">
                                      <p:cBhvr>
                                        <p:cTn id="4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88"/>
            <a:ext cx="8229600" cy="487362"/>
          </a:xfrm>
        </p:spPr>
        <p:txBody>
          <a:bodyPr>
            <a:noAutofit/>
          </a:bodyPr>
          <a:lstStyle/>
          <a:p>
            <a:r>
              <a:rPr lang="en-US" sz="3600" b="1" dirty="0"/>
              <a:t>The Transcontinental Railroad</a:t>
            </a:r>
          </a:p>
        </p:txBody>
      </p:sp>
      <p:sp>
        <p:nvSpPr>
          <p:cNvPr id="3" name="Content Placeholder 2"/>
          <p:cNvSpPr>
            <a:spLocks noGrp="1"/>
          </p:cNvSpPr>
          <p:nvPr>
            <p:ph idx="1"/>
          </p:nvPr>
        </p:nvSpPr>
        <p:spPr>
          <a:xfrm>
            <a:off x="0" y="1600200"/>
            <a:ext cx="4648200" cy="5029200"/>
          </a:xfrm>
        </p:spPr>
        <p:txBody>
          <a:bodyPr>
            <a:normAutofit/>
          </a:bodyPr>
          <a:lstStyle/>
          <a:p>
            <a:r>
              <a:rPr lang="en-US" sz="2600" dirty="0"/>
              <a:t>Opinions differed as to which route to take.</a:t>
            </a:r>
          </a:p>
          <a:p>
            <a:r>
              <a:rPr lang="en-US" sz="2600" dirty="0"/>
              <a:t>Should it go through the North or along a southern route?</a:t>
            </a:r>
          </a:p>
          <a:p>
            <a:r>
              <a:rPr lang="en-US" sz="2600" dirty="0"/>
              <a:t>The resulting Civil War caused the Transcontinental Railroad to be built along a northern route from Omaha, Nebraska to Sacramento, California.</a:t>
            </a:r>
          </a:p>
          <a:p>
            <a:r>
              <a:rPr lang="en-US" sz="2600" dirty="0"/>
              <a:t>Travel time would decrease from months to a few days.</a:t>
            </a:r>
          </a:p>
        </p:txBody>
      </p:sp>
      <p:sp>
        <p:nvSpPr>
          <p:cNvPr id="4" name="Content Placeholder 2"/>
          <p:cNvSpPr txBox="1">
            <a:spLocks/>
          </p:cNvSpPr>
          <p:nvPr/>
        </p:nvSpPr>
        <p:spPr>
          <a:xfrm>
            <a:off x="381000" y="762000"/>
            <a:ext cx="8077200"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solidFill>
                  <a:srgbClr val="FF0000"/>
                </a:solidFill>
              </a:rPr>
              <a:t>Railroads would have a significant impact on the economic, cultural, and social development of the Western United States</a:t>
            </a:r>
          </a:p>
        </p:txBody>
      </p:sp>
      <p:pic>
        <p:nvPicPr>
          <p:cNvPr id="1026" name="Picture 2" descr="http://www.sdpb.org/EducationalServicesGuide/etvprograms/pdf/19thMaps/Transcontinental_Railr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567" y="2114550"/>
            <a:ext cx="4437334"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5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2000"/>
                                        <p:tgtEl>
                                          <p:spTgt spid="3">
                                            <p:txEl>
                                              <p:pRg st="0" end="0"/>
                                            </p:txEl>
                                          </p:spTgt>
                                        </p:tgtEl>
                                      </p:cBhvr>
                                    </p:animEffect>
                                  </p:childTnLst>
                                </p:cTn>
                              </p:par>
                            </p:childTnLst>
                          </p:cTn>
                        </p:par>
                        <p:par>
                          <p:cTn id="19" fill="hold">
                            <p:stCondLst>
                              <p:cond delay="4000"/>
                            </p:stCondLst>
                            <p:childTnLst>
                              <p:par>
                                <p:cTn id="20" presetID="4" presetClass="entr" presetSubtype="32"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ox(out)">
                                      <p:cBhvr>
                                        <p:cTn id="22" dur="2000"/>
                                        <p:tgtEl>
                                          <p:spTgt spid="1026"/>
                                        </p:tgtEl>
                                      </p:cBhvr>
                                    </p:animEffect>
                                  </p:childTnLst>
                                </p:cTn>
                              </p:par>
                            </p:childTnLst>
                          </p:cTn>
                        </p:par>
                        <p:par>
                          <p:cTn id="23" fill="hold">
                            <p:stCondLst>
                              <p:cond delay="6000"/>
                            </p:stCondLst>
                            <p:childTnLst>
                              <p:par>
                                <p:cTn id="24" presetID="22" presetClass="entr" presetSubtype="8" fill="hold" nodeType="afterEffect">
                                  <p:stCondLst>
                                    <p:cond delay="100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2000"/>
                                        <p:tgtEl>
                                          <p:spTgt spid="3">
                                            <p:txEl>
                                              <p:pRg st="1" end="1"/>
                                            </p:txEl>
                                          </p:spTgt>
                                        </p:tgtEl>
                                      </p:cBhvr>
                                    </p:animEffect>
                                  </p:childTnLst>
                                </p:cTn>
                              </p:par>
                            </p:childTnLst>
                          </p:cTn>
                        </p:par>
                        <p:par>
                          <p:cTn id="27" fill="hold">
                            <p:stCondLst>
                              <p:cond delay="9000"/>
                            </p:stCondLst>
                            <p:childTnLst>
                              <p:par>
                                <p:cTn id="28" presetID="22" presetClass="entr" presetSubtype="8" fill="hold" nodeType="afterEffect">
                                  <p:stCondLst>
                                    <p:cond delay="100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2000"/>
                                        <p:tgtEl>
                                          <p:spTgt spid="3">
                                            <p:txEl>
                                              <p:pRg st="2" end="2"/>
                                            </p:txEl>
                                          </p:spTgt>
                                        </p:tgtEl>
                                      </p:cBhvr>
                                    </p:animEffect>
                                  </p:childTnLst>
                                </p:cTn>
                              </p:par>
                            </p:childTnLst>
                          </p:cTn>
                        </p:par>
                        <p:par>
                          <p:cTn id="31" fill="hold">
                            <p:stCondLst>
                              <p:cond delay="12000"/>
                            </p:stCondLst>
                            <p:childTnLst>
                              <p:par>
                                <p:cTn id="32" presetID="22" presetClass="entr" presetSubtype="8" fill="hold" nodeType="afterEffect">
                                  <p:stCondLst>
                                    <p:cond delay="100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7" descr="http://mrortlieb.weebly.com/uploads/8/9/7/6/8976286/6348391_orig.jpg?4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3" y="152400"/>
            <a:ext cx="8912995" cy="66625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24200" y="685800"/>
            <a:ext cx="5791200" cy="1143000"/>
          </a:xfrm>
        </p:spPr>
        <p:txBody>
          <a:bodyPr>
            <a:noAutofit/>
          </a:bodyPr>
          <a:lstStyle/>
          <a:p>
            <a:pPr lvl="1" algn="ctr" rtl="0">
              <a:spcBef>
                <a:spcPct val="0"/>
              </a:spcBef>
            </a:pPr>
            <a:r>
              <a:rPr lang="en-US" sz="3200" b="1" dirty="0">
                <a:solidFill>
                  <a:srgbClr val="FF0000"/>
                </a:solidFill>
              </a:rPr>
              <a:t>Simply not caring about the American public,</a:t>
            </a:r>
            <a:br>
              <a:rPr lang="en-US" sz="3200" b="1" dirty="0">
                <a:solidFill>
                  <a:srgbClr val="FF0000"/>
                </a:solidFill>
              </a:rPr>
            </a:br>
            <a:endParaRPr lang="en-US" sz="3200" dirty="0">
              <a:solidFill>
                <a:srgbClr val="FF0000"/>
              </a:solidFill>
            </a:endParaRPr>
          </a:p>
        </p:txBody>
      </p:sp>
    </p:spTree>
    <p:extLst>
      <p:ext uri="{BB962C8B-B14F-4D97-AF65-F5344CB8AC3E}">
        <p14:creationId xmlns:p14="http://schemas.microsoft.com/office/powerpoint/2010/main" val="89812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4" descr="C:\Users\mike.montgomery\Documents\05 Gilded Age\Gilded Age Rockefeller.jpg"/>
          <p:cNvPicPr>
            <a:picLocks noChangeAspect="1" noChangeArrowheads="1"/>
          </p:cNvPicPr>
          <p:nvPr/>
        </p:nvPicPr>
        <p:blipFill rotWithShape="1">
          <a:blip r:embed="rId2">
            <a:extLst>
              <a:ext uri="{28A0092B-C50C-407E-A947-70E740481C1C}">
                <a14:useLocalDpi xmlns:a14="http://schemas.microsoft.com/office/drawing/2010/main" val="0"/>
              </a:ext>
            </a:extLst>
          </a:blip>
          <a:srcRect l="4998" r="6252" b="7686"/>
          <a:stretch/>
        </p:blipFill>
        <p:spPr bwMode="auto">
          <a:xfrm>
            <a:off x="256986" y="381000"/>
            <a:ext cx="8615121" cy="6052908"/>
          </a:xfrm>
          <a:prstGeom prst="rect">
            <a:avLst/>
          </a:prstGeom>
          <a:noFill/>
          <a:ln w="50800" cmpd="thickThin">
            <a:solidFill>
              <a:srgbClr val="FFC00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381000"/>
            <a:ext cx="3934014" cy="1905000"/>
          </a:xfrm>
        </p:spPr>
        <p:txBody>
          <a:bodyPr/>
          <a:lstStyle/>
          <a:p>
            <a:pPr lvl="1" algn="ctr" rtl="0">
              <a:spcBef>
                <a:spcPct val="0"/>
              </a:spcBef>
            </a:pPr>
            <a:r>
              <a:rPr lang="en-US" sz="3200" b="1" dirty="0">
                <a:solidFill>
                  <a:srgbClr val="FF0000"/>
                </a:solidFill>
              </a:rPr>
              <a:t>Having Too Much, Influence </a:t>
            </a:r>
            <a:r>
              <a:rPr lang="en-US" sz="3200" b="1">
                <a:solidFill>
                  <a:srgbClr val="FF0000"/>
                </a:solidFill>
              </a:rPr>
              <a:t>On Government</a:t>
            </a:r>
            <a:br>
              <a:rPr lang="en-US" b="1" dirty="0"/>
            </a:br>
            <a:endParaRPr lang="en-US" dirty="0"/>
          </a:p>
        </p:txBody>
      </p:sp>
    </p:spTree>
    <p:extLst>
      <p:ext uri="{BB962C8B-B14F-4D97-AF65-F5344CB8AC3E}">
        <p14:creationId xmlns:p14="http://schemas.microsoft.com/office/powerpoint/2010/main" val="2331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95400" y="71535"/>
            <a:ext cx="5684108" cy="3505200"/>
          </a:xfrm>
          <a:prstGeom prst="rect">
            <a:avLst/>
          </a:prstGeom>
        </p:spPr>
      </p:pic>
      <p:sp>
        <p:nvSpPr>
          <p:cNvPr id="5" name="Rectangle 4"/>
          <p:cNvSpPr/>
          <p:nvPr/>
        </p:nvSpPr>
        <p:spPr>
          <a:xfrm>
            <a:off x="152400" y="3576735"/>
            <a:ext cx="8839200" cy="2862322"/>
          </a:xfrm>
          <a:prstGeom prst="rect">
            <a:avLst/>
          </a:prstGeom>
        </p:spPr>
        <p:txBody>
          <a:bodyPr wrap="square">
            <a:spAutoFit/>
          </a:bodyPr>
          <a:lstStyle/>
          <a:p>
            <a:r>
              <a:rPr lang="en-US" dirty="0">
                <a:solidFill>
                  <a:srgbClr val="333333"/>
                </a:solidFill>
                <a:latin typeface="Tahoma" panose="020B0604030504040204" pitchFamily="34" charset="0"/>
              </a:rPr>
              <a:t>Based on your knowledge of the Second Industrial Revolution in the United States, what statement is this cartoon making?</a:t>
            </a:r>
          </a:p>
          <a:p>
            <a:r>
              <a:rPr lang="en-US" b="1" dirty="0">
                <a:solidFill>
                  <a:srgbClr val="333333"/>
                </a:solidFill>
                <a:latin typeface="Tahoma" panose="020B0604030504040204" pitchFamily="34" charset="0"/>
              </a:rPr>
              <a:t>A. The federal government is ruining the oil industry by placing too many restrictions and regulations on business owners.</a:t>
            </a:r>
            <a:endParaRPr lang="en-US" dirty="0">
              <a:solidFill>
                <a:srgbClr val="333333"/>
              </a:solidFill>
              <a:latin typeface="Tahoma" panose="020B0604030504040204" pitchFamily="34" charset="0"/>
            </a:endParaRPr>
          </a:p>
          <a:p>
            <a:r>
              <a:rPr lang="en-US" b="1" dirty="0">
                <a:solidFill>
                  <a:srgbClr val="333333"/>
                </a:solidFill>
                <a:latin typeface="Tahoma" panose="020B0604030504040204" pitchFamily="34" charset="0"/>
              </a:rPr>
              <a:t>B. The oil industry is thriving due to a healthy working relationship with the federal government.</a:t>
            </a:r>
            <a:endParaRPr lang="en-US" dirty="0">
              <a:solidFill>
                <a:srgbClr val="333333"/>
              </a:solidFill>
              <a:latin typeface="Tahoma" panose="020B0604030504040204" pitchFamily="34" charset="0"/>
            </a:endParaRPr>
          </a:p>
          <a:p>
            <a:r>
              <a:rPr lang="en-US" b="1" dirty="0">
                <a:solidFill>
                  <a:srgbClr val="333333"/>
                </a:solidFill>
                <a:latin typeface="Tahoma" panose="020B0604030504040204" pitchFamily="34" charset="0"/>
              </a:rPr>
              <a:t>C. The owner of Standard Oil has too much power and influence over the federal government.</a:t>
            </a:r>
            <a:endParaRPr lang="en-US" dirty="0">
              <a:solidFill>
                <a:srgbClr val="333333"/>
              </a:solidFill>
              <a:latin typeface="Tahoma" panose="020B0604030504040204" pitchFamily="34" charset="0"/>
            </a:endParaRPr>
          </a:p>
          <a:p>
            <a:r>
              <a:rPr lang="en-US" b="1" dirty="0">
                <a:solidFill>
                  <a:srgbClr val="333333"/>
                </a:solidFill>
                <a:latin typeface="Tahoma" panose="020B0604030504040204" pitchFamily="34" charset="0"/>
              </a:rPr>
              <a:t>D. Emissions from oil refineries are polluting the air and harming the environment.</a:t>
            </a:r>
            <a:endParaRPr lang="en-US" b="0" i="0" dirty="0">
              <a:solidFill>
                <a:srgbClr val="333333"/>
              </a:solidFill>
              <a:effectLst/>
              <a:latin typeface="Tahoma" panose="020B0604030504040204" pitchFamily="34" charset="0"/>
            </a:endParaRPr>
          </a:p>
        </p:txBody>
      </p:sp>
      <p:sp>
        <p:nvSpPr>
          <p:cNvPr id="6" name="Title 1"/>
          <p:cNvSpPr txBox="1">
            <a:spLocks/>
          </p:cNvSpPr>
          <p:nvPr/>
        </p:nvSpPr>
        <p:spPr>
          <a:xfrm rot="5400000">
            <a:off x="-2043729" y="1761331"/>
            <a:ext cx="4924425" cy="334962"/>
          </a:xfrm>
          <a:prstGeom prst="rect">
            <a:avLst/>
          </a:prstGeom>
        </p:spPr>
        <p:txBody>
          <a:bodyPr vert="vert270" lIns="91440" tIns="91440" rIns="457200" bIns="18288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t>An EOC Moment</a:t>
            </a:r>
          </a:p>
        </p:txBody>
      </p:sp>
      <p:sp>
        <p:nvSpPr>
          <p:cNvPr id="7" name="Oval 6"/>
          <p:cNvSpPr/>
          <p:nvPr/>
        </p:nvSpPr>
        <p:spPr>
          <a:xfrm>
            <a:off x="161192" y="5300741"/>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05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mike.montgomery\Documents\05 Gilded Age\Gilded age Standard_oil_octop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9621"/>
            <a:ext cx="8434960" cy="62053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4400" y="4724400"/>
            <a:ext cx="3379280" cy="1600200"/>
          </a:xfrm>
        </p:spPr>
        <p:txBody>
          <a:bodyPr>
            <a:normAutofit fontScale="90000"/>
          </a:bodyPr>
          <a:lstStyle/>
          <a:p>
            <a:r>
              <a:rPr lang="en-US" b="1" dirty="0">
                <a:solidFill>
                  <a:srgbClr val="FF0000"/>
                </a:solidFill>
              </a:rPr>
              <a:t>being just </a:t>
            </a:r>
            <a:br>
              <a:rPr lang="en-US" b="1" dirty="0">
                <a:solidFill>
                  <a:srgbClr val="FF0000"/>
                </a:solidFill>
              </a:rPr>
            </a:br>
            <a:r>
              <a:rPr lang="en-US" b="1" dirty="0">
                <a:solidFill>
                  <a:srgbClr val="FF0000"/>
                </a:solidFill>
              </a:rPr>
              <a:t>plain  greedy</a:t>
            </a:r>
            <a:br>
              <a:rPr lang="en-US" b="1" dirty="0">
                <a:solidFill>
                  <a:srgbClr val="FF0000"/>
                </a:solidFill>
              </a:rPr>
            </a:br>
            <a:endParaRPr lang="en-US" b="1" dirty="0">
              <a:solidFill>
                <a:srgbClr val="FF0000"/>
              </a:solidFill>
            </a:endParaRPr>
          </a:p>
        </p:txBody>
      </p:sp>
      <p:sp>
        <p:nvSpPr>
          <p:cNvPr id="5" name="Title 1"/>
          <p:cNvSpPr txBox="1">
            <a:spLocks/>
          </p:cNvSpPr>
          <p:nvPr/>
        </p:nvSpPr>
        <p:spPr>
          <a:xfrm rot="5400000">
            <a:off x="-2141084" y="2899471"/>
            <a:ext cx="4924425" cy="334962"/>
          </a:xfrm>
          <a:prstGeom prst="rect">
            <a:avLst/>
          </a:prstGeom>
        </p:spPr>
        <p:txBody>
          <a:bodyPr vert="vert270" lIns="91440" tIns="91440" rIns="457200" bIns="18288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t>An EOC Moment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381000"/>
            <a:ext cx="2167679" cy="2590800"/>
          </a:xfrm>
          <a:prstGeom prst="rect">
            <a:avLst/>
          </a:prstGeom>
        </p:spPr>
      </p:pic>
    </p:spTree>
    <p:extLst>
      <p:ext uri="{BB962C8B-B14F-4D97-AF65-F5344CB8AC3E}">
        <p14:creationId xmlns:p14="http://schemas.microsoft.com/office/powerpoint/2010/main" val="40009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80">
                                          <p:stCondLst>
                                            <p:cond delay="0"/>
                                          </p:stCondLst>
                                        </p:cTn>
                                        <p:tgtEl>
                                          <p:spTgt spid="3"/>
                                        </p:tgtEl>
                                      </p:cBhvr>
                                    </p:animEffect>
                                    <p:anim calcmode="lin" valueType="num">
                                      <p:cBhvr>
                                        <p:cTn id="2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8" dur="26">
                                          <p:stCondLst>
                                            <p:cond delay="650"/>
                                          </p:stCondLst>
                                        </p:cTn>
                                        <p:tgtEl>
                                          <p:spTgt spid="3"/>
                                        </p:tgtEl>
                                      </p:cBhvr>
                                      <p:to x="100000" y="60000"/>
                                    </p:animScale>
                                    <p:animScale>
                                      <p:cBhvr>
                                        <p:cTn id="29" dur="166" decel="50000">
                                          <p:stCondLst>
                                            <p:cond delay="676"/>
                                          </p:stCondLst>
                                        </p:cTn>
                                        <p:tgtEl>
                                          <p:spTgt spid="3"/>
                                        </p:tgtEl>
                                      </p:cBhvr>
                                      <p:to x="100000" y="100000"/>
                                    </p:animScale>
                                    <p:animScale>
                                      <p:cBhvr>
                                        <p:cTn id="30" dur="26">
                                          <p:stCondLst>
                                            <p:cond delay="1312"/>
                                          </p:stCondLst>
                                        </p:cTn>
                                        <p:tgtEl>
                                          <p:spTgt spid="3"/>
                                        </p:tgtEl>
                                      </p:cBhvr>
                                      <p:to x="100000" y="80000"/>
                                    </p:animScale>
                                    <p:animScale>
                                      <p:cBhvr>
                                        <p:cTn id="31" dur="166" decel="50000">
                                          <p:stCondLst>
                                            <p:cond delay="1338"/>
                                          </p:stCondLst>
                                        </p:cTn>
                                        <p:tgtEl>
                                          <p:spTgt spid="3"/>
                                        </p:tgtEl>
                                      </p:cBhvr>
                                      <p:to x="100000" y="100000"/>
                                    </p:animScale>
                                    <p:animScale>
                                      <p:cBhvr>
                                        <p:cTn id="32" dur="26">
                                          <p:stCondLst>
                                            <p:cond delay="1642"/>
                                          </p:stCondLst>
                                        </p:cTn>
                                        <p:tgtEl>
                                          <p:spTgt spid="3"/>
                                        </p:tgtEl>
                                      </p:cBhvr>
                                      <p:to x="100000" y="90000"/>
                                    </p:animScale>
                                    <p:animScale>
                                      <p:cBhvr>
                                        <p:cTn id="33" dur="166" decel="50000">
                                          <p:stCondLst>
                                            <p:cond delay="1668"/>
                                          </p:stCondLst>
                                        </p:cTn>
                                        <p:tgtEl>
                                          <p:spTgt spid="3"/>
                                        </p:tgtEl>
                                      </p:cBhvr>
                                      <p:to x="100000" y="100000"/>
                                    </p:animScale>
                                    <p:animScale>
                                      <p:cBhvr>
                                        <p:cTn id="34" dur="26">
                                          <p:stCondLst>
                                            <p:cond delay="1808"/>
                                          </p:stCondLst>
                                        </p:cTn>
                                        <p:tgtEl>
                                          <p:spTgt spid="3"/>
                                        </p:tgtEl>
                                      </p:cBhvr>
                                      <p:to x="100000" y="95000"/>
                                    </p:animScale>
                                    <p:animScale>
                                      <p:cBhvr>
                                        <p:cTn id="3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33800" y="0"/>
            <a:ext cx="4800600" cy="6718487"/>
          </a:xfrm>
          <a:prstGeom prst="rect">
            <a:avLst/>
          </a:prstGeom>
        </p:spPr>
      </p:pic>
      <p:sp>
        <p:nvSpPr>
          <p:cNvPr id="5" name="Rectangle 4"/>
          <p:cNvSpPr/>
          <p:nvPr/>
        </p:nvSpPr>
        <p:spPr>
          <a:xfrm>
            <a:off x="76200" y="1219200"/>
            <a:ext cx="3276600" cy="1754326"/>
          </a:xfrm>
          <a:prstGeom prst="rect">
            <a:avLst/>
          </a:prstGeom>
        </p:spPr>
        <p:txBody>
          <a:bodyPr wrap="square">
            <a:spAutoFit/>
          </a:bodyPr>
          <a:lstStyle/>
          <a:p>
            <a:r>
              <a:rPr lang="en-US" dirty="0"/>
              <a:t>What is being criticized in this cartoon?</a:t>
            </a:r>
          </a:p>
          <a:p>
            <a:pPr marL="342900" indent="-342900">
              <a:buAutoNum type="arabicParenBoth"/>
            </a:pPr>
            <a:r>
              <a:rPr lang="en-US" dirty="0"/>
              <a:t>environmental damage </a:t>
            </a:r>
          </a:p>
          <a:p>
            <a:pPr marL="342900" indent="-342900">
              <a:buAutoNum type="arabicParenBoth"/>
            </a:pPr>
            <a:r>
              <a:rPr lang="en-US" dirty="0"/>
              <a:t>business consolidation </a:t>
            </a:r>
          </a:p>
          <a:p>
            <a:pPr marL="342900" indent="-342900">
              <a:buFontTx/>
              <a:buAutoNum type="arabicParenBoth"/>
            </a:pPr>
            <a:r>
              <a:rPr lang="en-US" dirty="0"/>
              <a:t>oil exploration</a:t>
            </a:r>
          </a:p>
          <a:p>
            <a:pPr marL="342900" indent="-342900">
              <a:buAutoNum type="arabicParenBoth"/>
            </a:pPr>
            <a:r>
              <a:rPr lang="en-US" dirty="0"/>
              <a:t>federal tax laws</a:t>
            </a:r>
          </a:p>
        </p:txBody>
      </p:sp>
      <p:sp>
        <p:nvSpPr>
          <p:cNvPr id="6" name="Oval 5">
            <a:extLst>
              <a:ext uri="{FF2B5EF4-FFF2-40B4-BE49-F238E27FC236}">
                <a16:creationId xmlns:a16="http://schemas.microsoft.com/office/drawing/2014/main" id="{4F9FC43F-6E63-48BB-8794-68894A335749}"/>
              </a:ext>
            </a:extLst>
          </p:cNvPr>
          <p:cNvSpPr/>
          <p:nvPr/>
        </p:nvSpPr>
        <p:spPr>
          <a:xfrm>
            <a:off x="109994" y="2074718"/>
            <a:ext cx="346364" cy="3463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3176" y="268221"/>
            <a:ext cx="2653419" cy="523220"/>
          </a:xfrm>
          <a:prstGeom prst="rect">
            <a:avLst/>
          </a:prstGeom>
          <a:noFill/>
        </p:spPr>
        <p:txBody>
          <a:bodyPr wrap="none" rtlCol="0">
            <a:spAutoFit/>
          </a:bodyPr>
          <a:lstStyle/>
          <a:p>
            <a:r>
              <a:rPr lang="en-US" sz="2800" b="1" dirty="0"/>
              <a:t>An EOC Moment</a:t>
            </a:r>
          </a:p>
        </p:txBody>
      </p:sp>
      <p:pic>
        <p:nvPicPr>
          <p:cNvPr id="8" name="Picture 7"/>
          <p:cNvPicPr>
            <a:picLocks noChangeAspect="1"/>
          </p:cNvPicPr>
          <p:nvPr/>
        </p:nvPicPr>
        <p:blipFill>
          <a:blip r:embed="rId3"/>
          <a:stretch>
            <a:fillRect/>
          </a:stretch>
        </p:blipFill>
        <p:spPr>
          <a:xfrm rot="21018955">
            <a:off x="286983" y="3982421"/>
            <a:ext cx="3156893" cy="2371731"/>
          </a:xfrm>
          <a:prstGeom prst="rect">
            <a:avLst/>
          </a:prstGeom>
        </p:spPr>
      </p:pic>
    </p:spTree>
    <p:extLst>
      <p:ext uri="{BB962C8B-B14F-4D97-AF65-F5344CB8AC3E}">
        <p14:creationId xmlns:p14="http://schemas.microsoft.com/office/powerpoint/2010/main" val="243410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D249-BF0B-3C23-C18D-AF8DB726FF8F}"/>
              </a:ext>
            </a:extLst>
          </p:cNvPr>
          <p:cNvSpPr>
            <a:spLocks noGrp="1"/>
          </p:cNvSpPr>
          <p:nvPr>
            <p:ph type="title"/>
          </p:nvPr>
        </p:nvSpPr>
        <p:spPr>
          <a:xfrm>
            <a:off x="304800" y="7690"/>
            <a:ext cx="8229600" cy="297110"/>
          </a:xfrm>
        </p:spPr>
        <p:txBody>
          <a:bodyPr>
            <a:noAutofit/>
          </a:bodyPr>
          <a:lstStyle/>
          <a:p>
            <a:r>
              <a:rPr lang="en-US" sz="2800" b="1" dirty="0"/>
              <a:t>Gilded Age &amp; Corruption</a:t>
            </a:r>
          </a:p>
        </p:txBody>
      </p:sp>
      <p:sp>
        <p:nvSpPr>
          <p:cNvPr id="5" name="TextBox 4">
            <a:extLst>
              <a:ext uri="{FF2B5EF4-FFF2-40B4-BE49-F238E27FC236}">
                <a16:creationId xmlns:a16="http://schemas.microsoft.com/office/drawing/2014/main" id="{9D0E3DD5-A3F0-949B-DE03-56F1A9505B8C}"/>
              </a:ext>
            </a:extLst>
          </p:cNvPr>
          <p:cNvSpPr txBox="1"/>
          <p:nvPr/>
        </p:nvSpPr>
        <p:spPr>
          <a:xfrm>
            <a:off x="5257800" y="6611779"/>
            <a:ext cx="4038600" cy="246221"/>
          </a:xfrm>
          <a:prstGeom prst="rect">
            <a:avLst/>
          </a:prstGeom>
          <a:noFill/>
        </p:spPr>
        <p:txBody>
          <a:bodyPr wrap="square">
            <a:spAutoFit/>
          </a:bodyPr>
          <a:lstStyle/>
          <a:p>
            <a:r>
              <a:rPr lang="en-US" sz="1000" dirty="0">
                <a:hlinkClick r:id="rId2"/>
              </a:rPr>
              <a:t>https://www.history.com/news/gilded-age-corruption-corporate-wealth</a:t>
            </a:r>
            <a:endParaRPr lang="en-US" sz="1000" dirty="0"/>
          </a:p>
        </p:txBody>
      </p:sp>
      <p:pic>
        <p:nvPicPr>
          <p:cNvPr id="8" name="Picture 7">
            <a:extLst>
              <a:ext uri="{FF2B5EF4-FFF2-40B4-BE49-F238E27FC236}">
                <a16:creationId xmlns:a16="http://schemas.microsoft.com/office/drawing/2014/main" id="{9954A28F-F65A-B31C-E59A-7A08507EB7FA}"/>
              </a:ext>
            </a:extLst>
          </p:cNvPr>
          <p:cNvPicPr>
            <a:picLocks noChangeAspect="1"/>
          </p:cNvPicPr>
          <p:nvPr/>
        </p:nvPicPr>
        <p:blipFill>
          <a:blip r:embed="rId3">
            <a:alphaModFix amt="20000"/>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9D5C22D7-1A85-8D98-A724-777DB91D4A35}"/>
              </a:ext>
            </a:extLst>
          </p:cNvPr>
          <p:cNvSpPr txBox="1"/>
          <p:nvPr/>
        </p:nvSpPr>
        <p:spPr>
          <a:xfrm>
            <a:off x="0" y="609600"/>
            <a:ext cx="9144000" cy="4247317"/>
          </a:xfrm>
          <a:prstGeom prst="rect">
            <a:avLst/>
          </a:prstGeom>
          <a:noFill/>
        </p:spPr>
        <p:txBody>
          <a:bodyPr wrap="square">
            <a:spAutoFit/>
          </a:bodyPr>
          <a:lstStyle/>
          <a:p>
            <a:r>
              <a:rPr lang="en-US" b="1" dirty="0"/>
              <a:t>Railroads Were at the Forefront of Political Corruption</a:t>
            </a:r>
          </a:p>
          <a:p>
            <a:r>
              <a:rPr lang="en-US" dirty="0"/>
              <a:t>Railroads propelled the expansion of the American economy as tracks expanded nearly fourfold between 1871 and 1900. The federal government helped finance these huge infrastructure projects by granting more than 150 million acres of land to railroad companies, which sold them to raise revenue. “Railroads need monopoly franchises and subsidies, and to get them, they are more than willing to bribe public officials,” White says. </a:t>
            </a:r>
            <a:r>
              <a:rPr lang="en-US" b="1" dirty="0"/>
              <a:t>The Central Pacific Railroad, for example, spent $500,000 annually in thinly disguised </a:t>
            </a:r>
            <a:r>
              <a:rPr lang="en-US" b="1" i="1" dirty="0"/>
              <a:t>bribes</a:t>
            </a:r>
            <a:r>
              <a:rPr lang="en-US" b="1" dirty="0"/>
              <a:t> between 1875 and 1885.</a:t>
            </a:r>
          </a:p>
          <a:p>
            <a:endParaRPr lang="en-US" dirty="0"/>
          </a:p>
          <a:p>
            <a:r>
              <a:rPr lang="en-US" dirty="0"/>
              <a:t>In the most notorious instance of corruption connected to the railroads, Union Pacific Railroad executives formed a sham construction company, </a:t>
            </a:r>
            <a:r>
              <a:rPr lang="en-US" b="1" i="1" dirty="0">
                <a:solidFill>
                  <a:srgbClr val="FF0000"/>
                </a:solidFill>
              </a:rPr>
              <a:t>Crédit Mobilier</a:t>
            </a:r>
            <a:r>
              <a:rPr lang="en-US" dirty="0"/>
              <a:t>, </a:t>
            </a:r>
            <a:r>
              <a:rPr lang="en-US" b="1" dirty="0"/>
              <a:t>that submitted bills for nearly double the construction cost of the eastern portion of the Transcontinental Railroad and pocketed the overcharges.</a:t>
            </a:r>
            <a:r>
              <a:rPr lang="en-US" dirty="0"/>
              <a:t> </a:t>
            </a:r>
            <a:r>
              <a:rPr lang="en-US" b="1" dirty="0"/>
              <a:t>To avert any investigation and ensure votes to benefit the company, railroad officials bribed approximately one dozen influential congressmen with Crédit Mobilier shares at below-market prices. Swept up in the Crédit Mobilier scandal was not just Ulysses S. Grant’s first vice president, but his second one as well.</a:t>
            </a:r>
          </a:p>
        </p:txBody>
      </p:sp>
    </p:spTree>
    <p:extLst>
      <p:ext uri="{BB962C8B-B14F-4D97-AF65-F5344CB8AC3E}">
        <p14:creationId xmlns:p14="http://schemas.microsoft.com/office/powerpoint/2010/main" val="11908163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41B0B5-CD97-2735-6CC3-AECE13B86826}"/>
              </a:ext>
            </a:extLst>
          </p:cNvPr>
          <p:cNvPicPr>
            <a:picLocks noGrp="1" noChangeAspect="1"/>
          </p:cNvPicPr>
          <p:nvPr>
            <p:ph idx="1"/>
          </p:nvPr>
        </p:nvPicPr>
        <p:blipFill>
          <a:blip r:embed="rId2"/>
          <a:stretch>
            <a:fillRect/>
          </a:stretch>
        </p:blipFill>
        <p:spPr>
          <a:xfrm>
            <a:off x="4038600" y="0"/>
            <a:ext cx="5105400" cy="6858000"/>
          </a:xfrm>
          <a:prstGeom prst="rect">
            <a:avLst/>
          </a:prstGeom>
        </p:spPr>
      </p:pic>
      <p:sp>
        <p:nvSpPr>
          <p:cNvPr id="6" name="TextBox 5">
            <a:extLst>
              <a:ext uri="{FF2B5EF4-FFF2-40B4-BE49-F238E27FC236}">
                <a16:creationId xmlns:a16="http://schemas.microsoft.com/office/drawing/2014/main" id="{9101FF05-0F8D-88FF-0492-22BB47C9F077}"/>
              </a:ext>
            </a:extLst>
          </p:cNvPr>
          <p:cNvSpPr txBox="1"/>
          <p:nvPr/>
        </p:nvSpPr>
        <p:spPr>
          <a:xfrm>
            <a:off x="0" y="2057400"/>
            <a:ext cx="4038600" cy="2077492"/>
          </a:xfrm>
          <a:prstGeom prst="rect">
            <a:avLst/>
          </a:prstGeom>
          <a:noFill/>
        </p:spPr>
        <p:txBody>
          <a:bodyPr wrap="square">
            <a:spAutoFit/>
          </a:bodyPr>
          <a:lstStyle/>
          <a:p>
            <a:r>
              <a:rPr lang="en-US" sz="2000" dirty="0"/>
              <a:t>Editorial cartoon on railroad influence depicting a man with a steam train head making business deals in </a:t>
            </a:r>
            <a:r>
              <a:rPr lang="en-US" sz="2000" b="1" dirty="0"/>
              <a:t>Congress</a:t>
            </a:r>
            <a:r>
              <a:rPr lang="en-US" sz="2000" dirty="0"/>
              <a:t>, by Thomas Nast, 1880s.</a:t>
            </a:r>
          </a:p>
          <a:p>
            <a:endParaRPr lang="en-US" dirty="0"/>
          </a:p>
          <a:p>
            <a:r>
              <a:rPr lang="en-US" sz="1100" dirty="0"/>
              <a:t>Kean Collection/Getty Images</a:t>
            </a:r>
          </a:p>
        </p:txBody>
      </p:sp>
    </p:spTree>
    <p:extLst>
      <p:ext uri="{BB962C8B-B14F-4D97-AF65-F5344CB8AC3E}">
        <p14:creationId xmlns:p14="http://schemas.microsoft.com/office/powerpoint/2010/main" val="27151857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0E9D-4FA7-452B-A13A-4586CB6B88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35A5CA-5E7F-4210-8208-B56A0602CA71}"/>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2FEB2B1C-0130-4263-9EBE-0EB89C332FCC}"/>
              </a:ext>
            </a:extLst>
          </p:cNvPr>
          <p:cNvPicPr>
            <a:picLocks noChangeAspect="1"/>
          </p:cNvPicPr>
          <p:nvPr/>
        </p:nvPicPr>
        <p:blipFill>
          <a:blip r:embed="rId2"/>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C5B6147B-BB6E-40E3-93C8-AF161C71D61A}"/>
              </a:ext>
            </a:extLst>
          </p:cNvPr>
          <p:cNvSpPr txBox="1">
            <a:spLocks/>
          </p:cNvSpPr>
          <p:nvPr/>
        </p:nvSpPr>
        <p:spPr>
          <a:xfrm>
            <a:off x="0" y="0"/>
            <a:ext cx="4419600" cy="4873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 “</a:t>
            </a:r>
            <a:r>
              <a:rPr lang="en-US" sz="2400" b="1" i="1" dirty="0"/>
              <a:t>The Bosses in the Senate</a:t>
            </a:r>
            <a:r>
              <a:rPr lang="en-US" sz="2400" dirty="0"/>
              <a:t>” </a:t>
            </a:r>
            <a:r>
              <a:rPr lang="en-US" sz="2400" b="1" dirty="0">
                <a:solidFill>
                  <a:srgbClr val="FF0000"/>
                </a:solidFill>
              </a:rPr>
              <a:t>1889</a:t>
            </a:r>
          </a:p>
        </p:txBody>
      </p:sp>
    </p:spTree>
    <p:extLst>
      <p:ext uri="{BB962C8B-B14F-4D97-AF65-F5344CB8AC3E}">
        <p14:creationId xmlns:p14="http://schemas.microsoft.com/office/powerpoint/2010/main" val="42500864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CAE-0887-2921-0BEE-950EFB30ECEB}"/>
              </a:ext>
            </a:extLst>
          </p:cNvPr>
          <p:cNvSpPr>
            <a:spLocks noGrp="1"/>
          </p:cNvSpPr>
          <p:nvPr>
            <p:ph type="title"/>
          </p:nvPr>
        </p:nvSpPr>
        <p:spPr>
          <a:xfrm>
            <a:off x="39431" y="0"/>
            <a:ext cx="7613710" cy="380908"/>
          </a:xfrm>
        </p:spPr>
        <p:txBody>
          <a:bodyPr>
            <a:noAutofit/>
          </a:bodyPr>
          <a:lstStyle/>
          <a:p>
            <a:r>
              <a:rPr lang="en-US" sz="2800" b="1" dirty="0">
                <a:solidFill>
                  <a:schemeClr val="bg1"/>
                </a:solidFill>
                <a:latin typeface="Garamond" panose="02020404030301010803" pitchFamily="18" charset="0"/>
              </a:rPr>
              <a:t>The Way We Become Senator Nowadays</a:t>
            </a:r>
          </a:p>
        </p:txBody>
      </p:sp>
      <p:sp>
        <p:nvSpPr>
          <p:cNvPr id="3" name="Text Placeholder 2">
            <a:extLst>
              <a:ext uri="{FF2B5EF4-FFF2-40B4-BE49-F238E27FC236}">
                <a16:creationId xmlns:a16="http://schemas.microsoft.com/office/drawing/2014/main" id="{6B181AA6-345B-FADB-31B5-F5F9A1F52130}"/>
              </a:ext>
            </a:extLst>
          </p:cNvPr>
          <p:cNvSpPr>
            <a:spLocks noGrp="1"/>
          </p:cNvSpPr>
          <p:nvPr>
            <p:ph type="body" idx="1"/>
          </p:nvPr>
        </p:nvSpPr>
        <p:spPr>
          <a:xfrm>
            <a:off x="9464" y="380908"/>
            <a:ext cx="4040188" cy="308438"/>
          </a:xfrm>
        </p:spPr>
        <p:txBody>
          <a:bodyPr>
            <a:normAutofit lnSpcReduction="10000"/>
          </a:bodyPr>
          <a:lstStyle/>
          <a:p>
            <a:r>
              <a:rPr lang="en-US" sz="1500" dirty="0">
                <a:solidFill>
                  <a:schemeClr val="bg1"/>
                </a:solidFill>
              </a:rPr>
              <a:t>PUCK Magazine, Jan 22, 1890</a:t>
            </a:r>
          </a:p>
        </p:txBody>
      </p:sp>
      <p:sp>
        <p:nvSpPr>
          <p:cNvPr id="5" name="Text Placeholder 4">
            <a:extLst>
              <a:ext uri="{FF2B5EF4-FFF2-40B4-BE49-F238E27FC236}">
                <a16:creationId xmlns:a16="http://schemas.microsoft.com/office/drawing/2014/main" id="{14A5421F-5F31-52F3-1335-81557E2FEE70}"/>
              </a:ext>
            </a:extLst>
          </p:cNvPr>
          <p:cNvSpPr>
            <a:spLocks noGrp="1"/>
          </p:cNvSpPr>
          <p:nvPr>
            <p:ph type="body" sz="quarter" idx="3"/>
          </p:nvPr>
        </p:nvSpPr>
        <p:spPr/>
        <p:txBody>
          <a:bodyPr>
            <a:normAutofit lnSpcReduction="10000"/>
          </a:bodyPr>
          <a:lstStyle/>
          <a:p>
            <a:endParaRPr lang="en-US"/>
          </a:p>
        </p:txBody>
      </p:sp>
      <p:sp>
        <p:nvSpPr>
          <p:cNvPr id="6" name="Content Placeholder 5">
            <a:extLst>
              <a:ext uri="{FF2B5EF4-FFF2-40B4-BE49-F238E27FC236}">
                <a16:creationId xmlns:a16="http://schemas.microsoft.com/office/drawing/2014/main" id="{BB538B12-E313-F899-2259-1F45701BEF58}"/>
              </a:ext>
            </a:extLst>
          </p:cNvPr>
          <p:cNvSpPr>
            <a:spLocks noGrp="1"/>
          </p:cNvSpPr>
          <p:nvPr>
            <p:ph sz="quarter" idx="4"/>
          </p:nvPr>
        </p:nvSpPr>
        <p:spPr/>
        <p:txBody>
          <a:bodyPr/>
          <a:lstStyle/>
          <a:p>
            <a:endParaRPr lang="en-US"/>
          </a:p>
        </p:txBody>
      </p:sp>
      <p:pic>
        <p:nvPicPr>
          <p:cNvPr id="7" name="Content Placeholder 6">
            <a:extLst>
              <a:ext uri="{FF2B5EF4-FFF2-40B4-BE49-F238E27FC236}">
                <a16:creationId xmlns:a16="http://schemas.microsoft.com/office/drawing/2014/main" id="{C16C3325-2767-63F6-901B-8D50BA74790B}"/>
              </a:ext>
            </a:extLst>
          </p:cNvPr>
          <p:cNvPicPr>
            <a:picLocks noGrp="1" noChangeAspect="1"/>
          </p:cNvPicPr>
          <p:nvPr>
            <p:ph sz="half" idx="2"/>
          </p:nvPr>
        </p:nvPicPr>
        <p:blipFill>
          <a:blip r:embed="rId2"/>
          <a:stretch>
            <a:fillRect/>
          </a:stretch>
        </p:blipFill>
        <p:spPr>
          <a:xfrm>
            <a:off x="3886200" y="535126"/>
            <a:ext cx="5257800" cy="6322873"/>
          </a:xfrm>
          <a:prstGeom prst="rect">
            <a:avLst/>
          </a:prstGeom>
        </p:spPr>
      </p:pic>
      <p:sp>
        <p:nvSpPr>
          <p:cNvPr id="10" name="TextBox 9">
            <a:extLst>
              <a:ext uri="{FF2B5EF4-FFF2-40B4-BE49-F238E27FC236}">
                <a16:creationId xmlns:a16="http://schemas.microsoft.com/office/drawing/2014/main" id="{BE566117-96D4-3009-4EDE-EEDECF9EDDFF}"/>
              </a:ext>
            </a:extLst>
          </p:cNvPr>
          <p:cNvSpPr txBox="1"/>
          <p:nvPr/>
        </p:nvSpPr>
        <p:spPr>
          <a:xfrm>
            <a:off x="9464" y="773001"/>
            <a:ext cx="3886200" cy="5509200"/>
          </a:xfrm>
          <a:prstGeom prst="rect">
            <a:avLst/>
          </a:prstGeom>
          <a:noFill/>
        </p:spPr>
        <p:txBody>
          <a:bodyPr wrap="square">
            <a:spAutoFit/>
          </a:bodyPr>
          <a:lstStyle/>
          <a:p>
            <a:pPr defTabSz="685800">
              <a:defRPr/>
            </a:pPr>
            <a:r>
              <a:rPr lang="en-US" sz="2200" dirty="0">
                <a:solidFill>
                  <a:prstClr val="white"/>
                </a:solidFill>
                <a:latin typeface="Century Schoolbook"/>
              </a:rPr>
              <a:t>The Constitution states that senators will be elected by the state legislatures.  The senate would represent the interests of the states.  This cartoons message is that the “fat cats” are buying of the state legislatures to get “elected” to the Senate.</a:t>
            </a:r>
          </a:p>
          <a:p>
            <a:pPr defTabSz="685800">
              <a:defRPr/>
            </a:pPr>
            <a:endParaRPr lang="en-US" sz="2200" dirty="0">
              <a:solidFill>
                <a:prstClr val="white"/>
              </a:solidFill>
              <a:latin typeface="Century Schoolbook"/>
            </a:endParaRPr>
          </a:p>
          <a:p>
            <a:pPr defTabSz="685800">
              <a:defRPr/>
            </a:pPr>
            <a:r>
              <a:rPr lang="en-US" sz="2200" dirty="0">
                <a:solidFill>
                  <a:prstClr val="white"/>
                </a:solidFill>
                <a:latin typeface="Century Schoolbook"/>
              </a:rPr>
              <a:t>This will change with the passage of the </a:t>
            </a:r>
            <a:r>
              <a:rPr lang="en-US" sz="2200" b="1" dirty="0">
                <a:solidFill>
                  <a:srgbClr val="FFFF00"/>
                </a:solidFill>
                <a:latin typeface="Century Schoolbook"/>
              </a:rPr>
              <a:t>17</a:t>
            </a:r>
            <a:r>
              <a:rPr lang="en-US" sz="2200" b="1" baseline="30000" dirty="0">
                <a:solidFill>
                  <a:srgbClr val="FFFF00"/>
                </a:solidFill>
                <a:latin typeface="Century Schoolbook"/>
              </a:rPr>
              <a:t>th</a:t>
            </a:r>
            <a:r>
              <a:rPr lang="en-US" sz="2200" b="1" dirty="0">
                <a:solidFill>
                  <a:srgbClr val="FFFF00"/>
                </a:solidFill>
                <a:latin typeface="Century Schoolbook"/>
              </a:rPr>
              <a:t> amendment in 1913 in which senators would be elected directly by popular vote- the people</a:t>
            </a:r>
          </a:p>
        </p:txBody>
      </p:sp>
    </p:spTree>
    <p:extLst>
      <p:ext uri="{BB962C8B-B14F-4D97-AF65-F5344CB8AC3E}">
        <p14:creationId xmlns:p14="http://schemas.microsoft.com/office/powerpoint/2010/main" val="26037185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0799"/>
            <a:ext cx="7848600" cy="334962"/>
          </a:xfrm>
        </p:spPr>
        <p:txBody>
          <a:bodyPr>
            <a:normAutofit fontScale="90000"/>
          </a:bodyPr>
          <a:lstStyle/>
          <a:p>
            <a:r>
              <a:rPr lang="en-US" dirty="0"/>
              <a:t> </a:t>
            </a:r>
            <a:r>
              <a:rPr lang="en-US" sz="3600" dirty="0"/>
              <a:t>“</a:t>
            </a:r>
            <a:r>
              <a:rPr lang="en-US" sz="3600" b="1" i="1" dirty="0"/>
              <a:t>The Bosses in the Senate</a:t>
            </a:r>
            <a:r>
              <a:rPr lang="en-US" sz="3600" dirty="0"/>
              <a:t>” 1889</a:t>
            </a:r>
          </a:p>
        </p:txBody>
      </p:sp>
      <p:pic>
        <p:nvPicPr>
          <p:cNvPr id="4" name="Content Placeholder 3"/>
          <p:cNvPicPr>
            <a:picLocks noGrp="1" noChangeAspect="1"/>
          </p:cNvPicPr>
          <p:nvPr>
            <p:ph idx="1"/>
          </p:nvPr>
        </p:nvPicPr>
        <p:blipFill>
          <a:blip r:embed="rId2"/>
          <a:stretch>
            <a:fillRect/>
          </a:stretch>
        </p:blipFill>
        <p:spPr>
          <a:xfrm>
            <a:off x="1219200" y="460643"/>
            <a:ext cx="6781800" cy="4410611"/>
          </a:xfrm>
          <a:prstGeom prst="rect">
            <a:avLst/>
          </a:prstGeom>
        </p:spPr>
      </p:pic>
      <p:sp>
        <p:nvSpPr>
          <p:cNvPr id="6" name="Rectangle 5"/>
          <p:cNvSpPr/>
          <p:nvPr/>
        </p:nvSpPr>
        <p:spPr>
          <a:xfrm>
            <a:off x="914400" y="4876800"/>
            <a:ext cx="7696200" cy="1754326"/>
          </a:xfrm>
          <a:prstGeom prst="rect">
            <a:avLst/>
          </a:prstGeom>
        </p:spPr>
        <p:txBody>
          <a:bodyPr wrap="square">
            <a:spAutoFit/>
          </a:bodyPr>
          <a:lstStyle/>
          <a:p>
            <a:pPr marR="0" lvl="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1.  Why do you think the businessmen are drawn so large?</a:t>
            </a:r>
          </a:p>
          <a:p>
            <a:pPr marR="0" lvl="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2.  What are some of the trust that the “fat cats” represent in the political cartoon?</a:t>
            </a:r>
          </a:p>
          <a:p>
            <a:pPr marR="0" lvl="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3.  What legislative body is seated in this political cartoon?</a:t>
            </a:r>
          </a:p>
          <a:p>
            <a:pPr marR="0" lvl="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4.  Why would the Monopolists Trust have a larger open door to the Senate floor and the American public have a second floor door?</a:t>
            </a:r>
          </a:p>
        </p:txBody>
      </p:sp>
      <p:sp>
        <p:nvSpPr>
          <p:cNvPr id="5" name="Title 1"/>
          <p:cNvSpPr txBox="1">
            <a:spLocks/>
          </p:cNvSpPr>
          <p:nvPr/>
        </p:nvSpPr>
        <p:spPr>
          <a:xfrm rot="5400000">
            <a:off x="-1989932" y="2563011"/>
            <a:ext cx="4924425" cy="334962"/>
          </a:xfrm>
          <a:prstGeom prst="rect">
            <a:avLst/>
          </a:prstGeom>
        </p:spPr>
        <p:txBody>
          <a:bodyPr vert="vert270" lIns="91440" tIns="91440" rIns="457200" bIns="18288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t>An EOC Moment</a:t>
            </a:r>
          </a:p>
        </p:txBody>
      </p:sp>
    </p:spTree>
    <p:extLst>
      <p:ext uri="{BB962C8B-B14F-4D97-AF65-F5344CB8AC3E}">
        <p14:creationId xmlns:p14="http://schemas.microsoft.com/office/powerpoint/2010/main" val="258681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156" y="1116049"/>
            <a:ext cx="5669888" cy="2734056"/>
          </a:xfrm>
        </p:spPr>
        <p:txBody>
          <a:bodyPr>
            <a:normAutofit fontScale="92500"/>
          </a:bodyPr>
          <a:lstStyle/>
          <a:p>
            <a:r>
              <a:rPr lang="en-US" sz="2800" dirty="0"/>
              <a:t>Civil War vets, Irish laborers, and free blacks started working westward from Omaha.</a:t>
            </a:r>
          </a:p>
          <a:p>
            <a:r>
              <a:rPr lang="en-US" sz="2800" b="1" dirty="0"/>
              <a:t>Chinese</a:t>
            </a:r>
            <a:r>
              <a:rPr lang="en-US" sz="2800" dirty="0"/>
              <a:t>- (</a:t>
            </a:r>
            <a:r>
              <a:rPr lang="en-US" sz="2800" b="1" i="1" dirty="0"/>
              <a:t>Coolies</a:t>
            </a:r>
            <a:r>
              <a:rPr lang="en-US" sz="2800" dirty="0"/>
              <a:t>) workers started eastward from Sacramento. </a:t>
            </a:r>
          </a:p>
          <a:p>
            <a:r>
              <a:rPr lang="en-US" sz="2800" dirty="0"/>
              <a:t>They met at Promontory Point, Utah.</a:t>
            </a:r>
          </a:p>
          <a:p>
            <a:pPr marL="0" indent="0">
              <a:buNone/>
            </a:pPr>
            <a:endParaRPr lang="en-US" sz="2600" dirty="0"/>
          </a:p>
        </p:txBody>
      </p:sp>
      <p:pic>
        <p:nvPicPr>
          <p:cNvPr id="3075" name="Picture 3" descr="C:\Users\mike.montgomery\Documents\05 Gilded Age\railroad chine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4044" y="4038600"/>
            <a:ext cx="3087556" cy="204718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C:\Users\mike.montgomery\Documents\05 Gilded Age\railroads ve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567" y="1443228"/>
            <a:ext cx="2976033" cy="214274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57200" y="28671"/>
            <a:ext cx="8382000" cy="634750"/>
          </a:xfrm>
        </p:spPr>
        <p:txBody>
          <a:bodyPr>
            <a:normAutofit fontScale="90000"/>
          </a:bodyPr>
          <a:lstStyle/>
          <a:p>
            <a:r>
              <a:rPr lang="en-US" b="1" dirty="0"/>
              <a:t>Building the Transcontinental Railroad</a:t>
            </a:r>
          </a:p>
        </p:txBody>
      </p:sp>
      <p:pic>
        <p:nvPicPr>
          <p:cNvPr id="3078" name="Picture 6" descr="http://msnbcmedia4.msn.com/j/msnbc/Components/Photo_StoryLevel/080522/Race_timeline/080521-society-railroad-hmed.hme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922294"/>
            <a:ext cx="4645687" cy="278330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par>
                          <p:cTn id="11" fill="hold">
                            <p:stCondLst>
                              <p:cond delay="500"/>
                            </p:stCondLst>
                            <p:childTnLst>
                              <p:par>
                                <p:cTn id="12" presetID="22" presetClass="entr" presetSubtype="1" fill="hold"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up)">
                                      <p:cBhvr>
                                        <p:cTn id="14" dur="1000"/>
                                        <p:tgtEl>
                                          <p:spTgt spid="3">
                                            <p:txEl>
                                              <p:pRg st="1" end="1"/>
                                            </p:txEl>
                                          </p:spTgt>
                                        </p:tgtEl>
                                      </p:cBhvr>
                                    </p:animEffect>
                                  </p:childTnLst>
                                </p:cTn>
                              </p:par>
                              <p:par>
                                <p:cTn id="15" presetID="10" presetClass="entr" presetSubtype="0" fill="hold" nodeType="withEffect">
                                  <p:stCondLst>
                                    <p:cond delay="200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par>
                          <p:cTn id="18" fill="hold">
                            <p:stCondLst>
                              <p:cond delay="3500"/>
                            </p:stCondLst>
                            <p:childTnLst>
                              <p:par>
                                <p:cTn id="19" presetID="22" presetClass="entr" presetSubtype="4" fill="hold" nodeType="afterEffect">
                                  <p:stCondLst>
                                    <p:cond delay="2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1000"/>
                                        <p:tgtEl>
                                          <p:spTgt spid="3">
                                            <p:txEl>
                                              <p:pRg st="2" end="2"/>
                                            </p:txEl>
                                          </p:spTgt>
                                        </p:tgtEl>
                                      </p:cBhvr>
                                    </p:animEffect>
                                  </p:childTnLst>
                                </p:cTn>
                              </p:par>
                              <p:par>
                                <p:cTn id="22" presetID="10" presetClass="entr" presetSubtype="0" fill="hold" nodeType="withEffect">
                                  <p:stCondLst>
                                    <p:cond delay="200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3400" y="152400"/>
            <a:ext cx="8229600" cy="4313562"/>
          </a:xfrm>
          <a:prstGeom prst="rect">
            <a:avLst/>
          </a:prstGeom>
        </p:spPr>
      </p:pic>
      <p:sp>
        <p:nvSpPr>
          <p:cNvPr id="5" name="TextBox 4"/>
          <p:cNvSpPr txBox="1"/>
          <p:nvPr/>
        </p:nvSpPr>
        <p:spPr>
          <a:xfrm>
            <a:off x="365449" y="4465962"/>
            <a:ext cx="8763000" cy="2123658"/>
          </a:xfrm>
          <a:prstGeom prst="rect">
            <a:avLst/>
          </a:prstGeom>
          <a:noFill/>
        </p:spPr>
        <p:txBody>
          <a:bodyPr wrap="square" rtlCol="0">
            <a:spAutoFit/>
          </a:bodyPr>
          <a:lstStyle/>
          <a:p>
            <a:r>
              <a:rPr lang="en-US" sz="2200" dirty="0"/>
              <a:t>The cartoon above “The Bosses of </a:t>
            </a:r>
            <a:r>
              <a:rPr lang="en-US" sz="2200"/>
              <a:t>the Senate” </a:t>
            </a:r>
            <a:r>
              <a:rPr lang="en-US" sz="2200" dirty="0"/>
              <a:t>published in 1889</a:t>
            </a:r>
          </a:p>
          <a:p>
            <a:r>
              <a:rPr lang="en-US" sz="2200" dirty="0"/>
              <a:t>What is the viewpoint of the artist?</a:t>
            </a:r>
          </a:p>
          <a:p>
            <a:pPr marL="342900" indent="-342900">
              <a:buAutoNum type="alphaLcPeriod"/>
            </a:pPr>
            <a:r>
              <a:rPr lang="en-US" sz="2200" dirty="0"/>
              <a:t>Trusts mainly compete against one another for profits.</a:t>
            </a:r>
          </a:p>
          <a:p>
            <a:pPr marL="342900" indent="-342900">
              <a:buAutoNum type="alphaLcPeriod"/>
            </a:pPr>
            <a:r>
              <a:rPr lang="en-US" sz="2200" dirty="0"/>
              <a:t>Trusts have been subjected to unfair regulation by Congress.</a:t>
            </a:r>
          </a:p>
          <a:p>
            <a:pPr marL="342900" indent="-342900">
              <a:buAutoNum type="alphaLcPeriod"/>
            </a:pPr>
            <a:r>
              <a:rPr lang="en-US" sz="2200" dirty="0"/>
              <a:t>Trusts have too much influence over the United Sates Senate.</a:t>
            </a:r>
          </a:p>
          <a:p>
            <a:pPr marL="342900" indent="-342900">
              <a:buAutoNum type="alphaLcPeriod"/>
            </a:pPr>
            <a:r>
              <a:rPr lang="en-US" sz="2200" dirty="0"/>
              <a:t>Trusts play an essential role in promoting American economic growth.</a:t>
            </a:r>
          </a:p>
        </p:txBody>
      </p:sp>
      <p:sp>
        <p:nvSpPr>
          <p:cNvPr id="7" name="Oval 6"/>
          <p:cNvSpPr/>
          <p:nvPr/>
        </p:nvSpPr>
        <p:spPr>
          <a:xfrm>
            <a:off x="381000" y="59436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41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399" y="5363787"/>
            <a:ext cx="5181601" cy="1330183"/>
          </a:xfrm>
        </p:spPr>
        <p:txBody>
          <a:bodyPr>
            <a:normAutofit/>
          </a:bodyPr>
          <a:lstStyle/>
          <a:p>
            <a:pPr marL="0" indent="0">
              <a:buNone/>
            </a:pPr>
            <a:r>
              <a:rPr lang="en-US" sz="1800" dirty="0"/>
              <a:t>What is the central message of this cartoon? </a:t>
            </a:r>
          </a:p>
          <a:p>
            <a:pPr marL="0" indent="0">
              <a:buNone/>
            </a:pPr>
            <a:r>
              <a:rPr lang="en-US" sz="1800" dirty="0"/>
              <a:t>What does it say about the captains of industry?</a:t>
            </a:r>
          </a:p>
          <a:p>
            <a:pPr marL="0" indent="0">
              <a:buNone/>
            </a:pPr>
            <a:r>
              <a:rPr lang="en-US" sz="1800" dirty="0"/>
              <a:t>Who are the folks at the bottom?  What did they create to protect themselves?  </a:t>
            </a:r>
            <a:r>
              <a:rPr lang="en-US" sz="1800" b="1" dirty="0">
                <a:solidFill>
                  <a:srgbClr val="FF0000"/>
                </a:solidFill>
              </a:rPr>
              <a:t>U</a:t>
            </a:r>
            <a:r>
              <a:rPr lang="en-US" sz="1800" dirty="0"/>
              <a:t>_ _ _ _ _.</a:t>
            </a:r>
          </a:p>
        </p:txBody>
      </p:sp>
      <p:pic>
        <p:nvPicPr>
          <p:cNvPr id="4" name="Picture 3"/>
          <p:cNvPicPr>
            <a:picLocks noChangeAspect="1"/>
          </p:cNvPicPr>
          <p:nvPr/>
        </p:nvPicPr>
        <p:blipFill>
          <a:blip r:embed="rId2"/>
          <a:stretch>
            <a:fillRect/>
          </a:stretch>
        </p:blipFill>
        <p:spPr>
          <a:xfrm>
            <a:off x="609600" y="0"/>
            <a:ext cx="6781800" cy="5363787"/>
          </a:xfrm>
          <a:prstGeom prst="rect">
            <a:avLst/>
          </a:prstGeom>
        </p:spPr>
      </p:pic>
      <p:sp>
        <p:nvSpPr>
          <p:cNvPr id="2" name="TextBox 1">
            <a:extLst>
              <a:ext uri="{FF2B5EF4-FFF2-40B4-BE49-F238E27FC236}">
                <a16:creationId xmlns:a16="http://schemas.microsoft.com/office/drawing/2014/main" id="{5BB20FB1-526A-4C19-B955-E9BC5DB66187}"/>
              </a:ext>
            </a:extLst>
          </p:cNvPr>
          <p:cNvSpPr txBox="1"/>
          <p:nvPr/>
        </p:nvSpPr>
        <p:spPr>
          <a:xfrm>
            <a:off x="3619500" y="6270507"/>
            <a:ext cx="762000" cy="400110"/>
          </a:xfrm>
          <a:prstGeom prst="rect">
            <a:avLst/>
          </a:prstGeom>
          <a:noFill/>
        </p:spPr>
        <p:txBody>
          <a:bodyPr wrap="square" rtlCol="0">
            <a:spAutoFit/>
          </a:bodyPr>
          <a:lstStyle/>
          <a:p>
            <a:r>
              <a:rPr lang="en-US" sz="2000" b="1" dirty="0" err="1">
                <a:solidFill>
                  <a:srgbClr val="FF0000"/>
                </a:solidFill>
              </a:rPr>
              <a:t>nions</a:t>
            </a:r>
            <a:endParaRPr lang="en-US" sz="2000" b="1" dirty="0">
              <a:solidFill>
                <a:srgbClr val="FF0000"/>
              </a:solidFill>
            </a:endParaRPr>
          </a:p>
        </p:txBody>
      </p:sp>
      <p:sp>
        <p:nvSpPr>
          <p:cNvPr id="5" name="Rectangle 4">
            <a:extLst>
              <a:ext uri="{FF2B5EF4-FFF2-40B4-BE49-F238E27FC236}">
                <a16:creationId xmlns:a16="http://schemas.microsoft.com/office/drawing/2014/main" id="{ED3621A5-022A-4BB0-BBE8-5375F328ABAC}"/>
              </a:ext>
            </a:extLst>
          </p:cNvPr>
          <p:cNvSpPr/>
          <p:nvPr/>
        </p:nvSpPr>
        <p:spPr>
          <a:xfrm>
            <a:off x="5272455" y="5293748"/>
            <a:ext cx="4038600" cy="646331"/>
          </a:xfrm>
          <a:prstGeom prst="rect">
            <a:avLst/>
          </a:prstGeom>
        </p:spPr>
        <p:txBody>
          <a:bodyPr wrap="square">
            <a:spAutoFit/>
          </a:bodyPr>
          <a:lstStyle/>
          <a:p>
            <a:r>
              <a:rPr lang="en-US" dirty="0"/>
              <a:t>The wealthy are benefiting from the efforts of the working class.</a:t>
            </a:r>
          </a:p>
        </p:txBody>
      </p:sp>
      <p:grpSp>
        <p:nvGrpSpPr>
          <p:cNvPr id="17" name="Group 16">
            <a:extLst>
              <a:ext uri="{FF2B5EF4-FFF2-40B4-BE49-F238E27FC236}">
                <a16:creationId xmlns:a16="http://schemas.microsoft.com/office/drawing/2014/main" id="{5E95554F-5ADF-4CD7-9304-8AE2784AECFA}"/>
              </a:ext>
            </a:extLst>
          </p:cNvPr>
          <p:cNvGrpSpPr/>
          <p:nvPr/>
        </p:nvGrpSpPr>
        <p:grpSpPr>
          <a:xfrm>
            <a:off x="3285392" y="3211164"/>
            <a:ext cx="4258408" cy="2050415"/>
            <a:chOff x="3285392" y="3211164"/>
            <a:chExt cx="4258408" cy="2050415"/>
          </a:xfrm>
        </p:grpSpPr>
        <p:cxnSp>
          <p:nvCxnSpPr>
            <p:cNvPr id="7" name="Straight Arrow Connector 6">
              <a:extLst>
                <a:ext uri="{FF2B5EF4-FFF2-40B4-BE49-F238E27FC236}">
                  <a16:creationId xmlns:a16="http://schemas.microsoft.com/office/drawing/2014/main" id="{93F24C9A-C87F-44C9-92FC-1D29AA3EA9BC}"/>
                </a:ext>
              </a:extLst>
            </p:cNvPr>
            <p:cNvCxnSpPr>
              <a:cxnSpLocks/>
            </p:cNvCxnSpPr>
            <p:nvPr/>
          </p:nvCxnSpPr>
          <p:spPr>
            <a:xfrm flipH="1" flipV="1">
              <a:off x="5029200" y="3712405"/>
              <a:ext cx="2262555" cy="152671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86D93B7-B989-40FC-AB60-DE152163D591}"/>
                </a:ext>
              </a:extLst>
            </p:cNvPr>
            <p:cNvCxnSpPr>
              <a:cxnSpLocks/>
            </p:cNvCxnSpPr>
            <p:nvPr/>
          </p:nvCxnSpPr>
          <p:spPr>
            <a:xfrm flipH="1" flipV="1">
              <a:off x="6358306" y="3211164"/>
              <a:ext cx="1185494" cy="193719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C07BBF6-EDC1-4935-8CA5-FAB766B6B908}"/>
                </a:ext>
              </a:extLst>
            </p:cNvPr>
            <p:cNvCxnSpPr>
              <a:cxnSpLocks/>
            </p:cNvCxnSpPr>
            <p:nvPr/>
          </p:nvCxnSpPr>
          <p:spPr>
            <a:xfrm flipH="1" flipV="1">
              <a:off x="3285392" y="4067740"/>
              <a:ext cx="3420208" cy="119383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Oval 5">
            <a:extLst>
              <a:ext uri="{FF2B5EF4-FFF2-40B4-BE49-F238E27FC236}">
                <a16:creationId xmlns:a16="http://schemas.microsoft.com/office/drawing/2014/main" id="{4942B952-CA1D-48AB-93AE-ADE82DCE63C2}"/>
              </a:ext>
            </a:extLst>
          </p:cNvPr>
          <p:cNvSpPr/>
          <p:nvPr/>
        </p:nvSpPr>
        <p:spPr>
          <a:xfrm rot="19526555">
            <a:off x="5638800" y="4267200"/>
            <a:ext cx="1371600" cy="3048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A196016E-1725-42C1-80FD-0CFDF5A27B1B}"/>
              </a:ext>
            </a:extLst>
          </p:cNvPr>
          <p:cNvCxnSpPr>
            <a:cxnSpLocks/>
          </p:cNvCxnSpPr>
          <p:nvPr/>
        </p:nvCxnSpPr>
        <p:spPr>
          <a:xfrm flipV="1">
            <a:off x="6716712" y="3352800"/>
            <a:ext cx="1284288" cy="914400"/>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93DFE9A-B3EC-43BC-92F2-64D615778056}"/>
              </a:ext>
            </a:extLst>
          </p:cNvPr>
          <p:cNvSpPr txBox="1"/>
          <p:nvPr/>
        </p:nvSpPr>
        <p:spPr>
          <a:xfrm>
            <a:off x="7705607" y="3048000"/>
            <a:ext cx="1263872" cy="369332"/>
          </a:xfrm>
          <a:prstGeom prst="rect">
            <a:avLst/>
          </a:prstGeom>
          <a:noFill/>
        </p:spPr>
        <p:txBody>
          <a:bodyPr wrap="none" rtlCol="0">
            <a:spAutoFit/>
          </a:bodyPr>
          <a:lstStyle/>
          <a:p>
            <a:r>
              <a:rPr lang="en-US" b="1" dirty="0"/>
              <a:t>Hard Times</a:t>
            </a:r>
          </a:p>
        </p:txBody>
      </p:sp>
    </p:spTree>
    <p:extLst>
      <p:ext uri="{BB962C8B-B14F-4D97-AF65-F5344CB8AC3E}">
        <p14:creationId xmlns:p14="http://schemas.microsoft.com/office/powerpoint/2010/main" val="11731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EA3687-C01D-410D-911E-FBE30AF23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
            <a:ext cx="5867400" cy="6801836"/>
          </a:xfrm>
          <a:prstGeom prst="rect">
            <a:avLst/>
          </a:prstGeom>
        </p:spPr>
      </p:pic>
    </p:spTree>
    <p:extLst>
      <p:ext uri="{BB962C8B-B14F-4D97-AF65-F5344CB8AC3E}">
        <p14:creationId xmlns:p14="http://schemas.microsoft.com/office/powerpoint/2010/main" val="21385691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a:extLst>
              <a:ext uri="{FF2B5EF4-FFF2-40B4-BE49-F238E27FC236}">
                <a16:creationId xmlns:a16="http://schemas.microsoft.com/office/drawing/2014/main" id="{D4C04AB7-8E02-4EF7-B5A5-F478F56A023F}"/>
              </a:ext>
            </a:extLst>
          </p:cNvPr>
          <p:cNvPicPr>
            <a:picLocks noChangeAspect="1" noChangeArrowheads="1"/>
          </p:cNvPicPr>
          <p:nvPr/>
        </p:nvPicPr>
        <p:blipFill>
          <a:blip r:embed="rId2">
            <a:lum bright="-42000" contras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1"/>
            <a:ext cx="8229600" cy="334962"/>
          </a:xfrm>
        </p:spPr>
        <p:txBody>
          <a:bodyPr>
            <a:noAutofit/>
          </a:bodyPr>
          <a:lstStyle/>
          <a:p>
            <a:r>
              <a:rPr lang="en-US" sz="2800" dirty="0"/>
              <a:t>An EOC Moment</a:t>
            </a:r>
          </a:p>
        </p:txBody>
      </p:sp>
      <p:pic>
        <p:nvPicPr>
          <p:cNvPr id="4" name="Picture 3"/>
          <p:cNvPicPr>
            <a:picLocks noChangeAspect="1"/>
          </p:cNvPicPr>
          <p:nvPr/>
        </p:nvPicPr>
        <p:blipFill>
          <a:blip r:embed="rId2"/>
          <a:stretch>
            <a:fillRect/>
          </a:stretch>
        </p:blipFill>
        <p:spPr>
          <a:xfrm>
            <a:off x="1476375" y="433387"/>
            <a:ext cx="6191250" cy="5991225"/>
          </a:xfrm>
          <a:prstGeom prst="rect">
            <a:avLst/>
          </a:prstGeom>
        </p:spPr>
      </p:pic>
      <p:sp>
        <p:nvSpPr>
          <p:cNvPr id="5" name="Oval 4"/>
          <p:cNvSpPr/>
          <p:nvPr/>
        </p:nvSpPr>
        <p:spPr>
          <a:xfrm>
            <a:off x="1676400" y="57150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86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C61E743-6F64-4E9A-87A2-0C1ECBCB4FC0}"/>
              </a:ext>
            </a:extLst>
          </p:cNvPr>
          <p:cNvSpPr txBox="1">
            <a:spLocks/>
          </p:cNvSpPr>
          <p:nvPr/>
        </p:nvSpPr>
        <p:spPr>
          <a:xfrm>
            <a:off x="609600" y="685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Which idea would Rockefeller, Carnegie, and Morgan most likely support?</a:t>
            </a:r>
          </a:p>
          <a:p>
            <a:pPr marL="0" indent="0">
              <a:buNone/>
            </a:pPr>
            <a:r>
              <a:rPr lang="en-US" dirty="0"/>
              <a:t> </a:t>
            </a:r>
          </a:p>
          <a:p>
            <a:pPr marL="0" indent="0">
              <a:buNone/>
            </a:pPr>
            <a:r>
              <a:rPr lang="en-US" dirty="0"/>
              <a:t>(A) Socialism</a:t>
            </a:r>
          </a:p>
          <a:p>
            <a:pPr marL="0" indent="0">
              <a:buNone/>
            </a:pPr>
            <a:r>
              <a:rPr lang="en-US" dirty="0"/>
              <a:t>(B) Laissez-faire</a:t>
            </a:r>
          </a:p>
          <a:p>
            <a:pPr marL="0" indent="0">
              <a:buNone/>
            </a:pPr>
            <a:r>
              <a:rPr lang="en-US" dirty="0"/>
              <a:t>(C) Manifest Destiny</a:t>
            </a:r>
          </a:p>
          <a:p>
            <a:pPr marL="0" indent="0">
              <a:buNone/>
            </a:pPr>
            <a:r>
              <a:rPr lang="en-US" dirty="0"/>
              <a:t>(D) Gospel of wealth</a:t>
            </a:r>
          </a:p>
        </p:txBody>
      </p:sp>
      <p:sp>
        <p:nvSpPr>
          <p:cNvPr id="5" name="Oval 4">
            <a:extLst>
              <a:ext uri="{FF2B5EF4-FFF2-40B4-BE49-F238E27FC236}">
                <a16:creationId xmlns:a16="http://schemas.microsoft.com/office/drawing/2014/main" id="{4F9FC43F-6E63-48BB-8794-68894A335749}"/>
              </a:ext>
            </a:extLst>
          </p:cNvPr>
          <p:cNvSpPr/>
          <p:nvPr/>
        </p:nvSpPr>
        <p:spPr>
          <a:xfrm>
            <a:off x="582168" y="2948781"/>
            <a:ext cx="685800" cy="632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03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600" b="1" dirty="0"/>
              <a:t>Rockefeller and The Trust</a:t>
            </a:r>
          </a:p>
        </p:txBody>
      </p:sp>
      <p:sp>
        <p:nvSpPr>
          <p:cNvPr id="3" name="Content Placeholder 2"/>
          <p:cNvSpPr>
            <a:spLocks noGrp="1"/>
          </p:cNvSpPr>
          <p:nvPr>
            <p:ph idx="1"/>
          </p:nvPr>
        </p:nvSpPr>
        <p:spPr>
          <a:xfrm>
            <a:off x="161925" y="762000"/>
            <a:ext cx="2962275" cy="5791200"/>
          </a:xfrm>
        </p:spPr>
        <p:txBody>
          <a:bodyPr>
            <a:normAutofit/>
          </a:bodyPr>
          <a:lstStyle/>
          <a:p>
            <a:r>
              <a:rPr lang="en-US" sz="2400" dirty="0"/>
              <a:t>Trusts, are a  larger company that controls similar smaller companies, to help him (Rockefeller) dominate the oil industry. He would raise oil prices once he controlled the market.  Just one big monopoly. Trustees ran the companies as if they were one.</a:t>
            </a:r>
          </a:p>
        </p:txBody>
      </p:sp>
      <p:pic>
        <p:nvPicPr>
          <p:cNvPr id="4" name="Picture 3"/>
          <p:cNvPicPr>
            <a:picLocks noChangeAspect="1"/>
          </p:cNvPicPr>
          <p:nvPr/>
        </p:nvPicPr>
        <p:blipFill>
          <a:blip r:embed="rId2"/>
          <a:stretch>
            <a:fillRect/>
          </a:stretch>
        </p:blipFill>
        <p:spPr>
          <a:xfrm>
            <a:off x="3132338" y="661406"/>
            <a:ext cx="3200400" cy="5535187"/>
          </a:xfrm>
          <a:prstGeom prst="rect">
            <a:avLst/>
          </a:prstGeom>
        </p:spPr>
      </p:pic>
      <p:sp>
        <p:nvSpPr>
          <p:cNvPr id="5" name="Content Placeholder 2"/>
          <p:cNvSpPr txBox="1">
            <a:spLocks/>
          </p:cNvSpPr>
          <p:nvPr/>
        </p:nvSpPr>
        <p:spPr>
          <a:xfrm>
            <a:off x="6181725" y="762000"/>
            <a:ext cx="2962275"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The dangers of a </a:t>
            </a:r>
            <a:r>
              <a:rPr lang="en-US" sz="2400" b="1" dirty="0"/>
              <a:t>Monopoly</a:t>
            </a:r>
            <a:r>
              <a:rPr lang="en-US" sz="2400" dirty="0"/>
              <a:t>- have </a:t>
            </a:r>
            <a:r>
              <a:rPr lang="en-US" sz="2400" b="1" dirty="0">
                <a:solidFill>
                  <a:srgbClr val="FF0000"/>
                </a:solidFill>
              </a:rPr>
              <a:t>no competition </a:t>
            </a:r>
            <a:r>
              <a:rPr lang="en-US" sz="2400" dirty="0"/>
              <a:t>and can </a:t>
            </a:r>
            <a:r>
              <a:rPr lang="en-US" sz="2400" b="1" dirty="0">
                <a:solidFill>
                  <a:srgbClr val="FF0000"/>
                </a:solidFill>
              </a:rPr>
              <a:t>charge high prices</a:t>
            </a:r>
            <a:r>
              <a:rPr lang="en-US" sz="2400" dirty="0"/>
              <a:t>.  They dominate the market and have little incentive to improve their product.  This </a:t>
            </a:r>
            <a:r>
              <a:rPr lang="en-US" sz="2400" b="1" dirty="0">
                <a:solidFill>
                  <a:srgbClr val="FF0000"/>
                </a:solidFill>
              </a:rPr>
              <a:t>leaves consumers with no choice but to pay up</a:t>
            </a:r>
            <a:r>
              <a:rPr lang="en-US" sz="2400" dirty="0"/>
              <a:t>. </a:t>
            </a:r>
          </a:p>
        </p:txBody>
      </p:sp>
    </p:spTree>
    <p:extLst>
      <p:ext uri="{BB962C8B-B14F-4D97-AF65-F5344CB8AC3E}">
        <p14:creationId xmlns:p14="http://schemas.microsoft.com/office/powerpoint/2010/main" val="41440548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B2EEDD-A4BD-425D-A3DA-F11AC4F5D1A5}"/>
              </a:ext>
            </a:extLst>
          </p:cNvPr>
          <p:cNvPicPr>
            <a:picLocks noGrp="1" noChangeAspect="1"/>
          </p:cNvPicPr>
          <p:nvPr>
            <p:ph idx="1"/>
          </p:nvPr>
        </p:nvPicPr>
        <p:blipFill>
          <a:blip r:embed="rId2"/>
          <a:stretch>
            <a:fillRect/>
          </a:stretch>
        </p:blipFill>
        <p:spPr>
          <a:xfrm>
            <a:off x="0" y="0"/>
            <a:ext cx="9101666" cy="6858000"/>
          </a:xfrm>
          <a:prstGeom prst="rect">
            <a:avLst/>
          </a:prstGeom>
        </p:spPr>
      </p:pic>
    </p:spTree>
    <p:extLst>
      <p:ext uri="{BB962C8B-B14F-4D97-AF65-F5344CB8AC3E}">
        <p14:creationId xmlns:p14="http://schemas.microsoft.com/office/powerpoint/2010/main" val="22191494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8575"/>
            <a:ext cx="8610600" cy="561975"/>
          </a:xfrm>
        </p:spPr>
        <p:txBody>
          <a:bodyPr>
            <a:noAutofit/>
          </a:bodyPr>
          <a:lstStyle/>
          <a:p>
            <a:pPr algn="l"/>
            <a:r>
              <a:rPr lang="en-US" sz="2800" b="1" dirty="0"/>
              <a:t>The </a:t>
            </a:r>
            <a:r>
              <a:rPr lang="en-US" sz="2800" b="1" dirty="0">
                <a:solidFill>
                  <a:srgbClr val="FF0000"/>
                </a:solidFill>
              </a:rPr>
              <a:t>Consolidation</a:t>
            </a:r>
            <a:r>
              <a:rPr lang="en-US" sz="2800" b="1" dirty="0"/>
              <a:t> of Big Business and the Govt Response</a:t>
            </a:r>
          </a:p>
        </p:txBody>
      </p:sp>
      <p:sp>
        <p:nvSpPr>
          <p:cNvPr id="3" name="Content Placeholder 2"/>
          <p:cNvSpPr>
            <a:spLocks noGrp="1"/>
          </p:cNvSpPr>
          <p:nvPr>
            <p:ph idx="1"/>
          </p:nvPr>
        </p:nvSpPr>
        <p:spPr>
          <a:xfrm>
            <a:off x="0" y="533400"/>
            <a:ext cx="5029200" cy="4724400"/>
          </a:xfrm>
        </p:spPr>
        <p:txBody>
          <a:bodyPr>
            <a:noAutofit/>
          </a:bodyPr>
          <a:lstStyle/>
          <a:p>
            <a:r>
              <a:rPr lang="en-US" sz="2000" b="1" dirty="0"/>
              <a:t>Pooling Agreements</a:t>
            </a:r>
            <a:r>
              <a:rPr lang="en-US" sz="2000" dirty="0"/>
              <a:t>- was informal agreement to fix prices or divide markets on a regional basis, often used by railroads. Referred to as </a:t>
            </a:r>
            <a:r>
              <a:rPr lang="en-US" sz="2000" b="1" dirty="0"/>
              <a:t>collusion</a:t>
            </a:r>
          </a:p>
          <a:p>
            <a:r>
              <a:rPr lang="en-US" sz="2000" b="1" dirty="0"/>
              <a:t>Trusts</a:t>
            </a:r>
            <a:r>
              <a:rPr lang="en-US" sz="2000" dirty="0"/>
              <a:t>- became popular because various states laws placed limits on companies operating in more than one state.  To circumvent these restrictions, stockholders of existing companies gave their stock over to the board of directors of </a:t>
            </a:r>
            <a:r>
              <a:rPr lang="en-US" sz="2000" b="1" dirty="0"/>
              <a:t>trust</a:t>
            </a:r>
            <a:r>
              <a:rPr lang="en-US" sz="2000" dirty="0"/>
              <a:t> in exchange for trust certificates, entitling them to dividends on the profits of the entire </a:t>
            </a:r>
            <a:r>
              <a:rPr lang="en-US" sz="2000" b="1" dirty="0"/>
              <a:t>trust</a:t>
            </a:r>
            <a:r>
              <a:rPr lang="en-US" sz="2000" dirty="0"/>
              <a:t>.  The trustees exercised control over the different companies in the trust and managed them as a single enterprise. It became an even </a:t>
            </a:r>
            <a:r>
              <a:rPr lang="en-US" sz="2000" b="1" dirty="0">
                <a:solidFill>
                  <a:srgbClr val="FF0000"/>
                </a:solidFill>
              </a:rPr>
              <a:t>bigger monopoly</a:t>
            </a:r>
            <a:r>
              <a:rPr lang="en-US" sz="2000" dirty="0"/>
              <a:t>.</a:t>
            </a:r>
          </a:p>
          <a:p>
            <a:r>
              <a:rPr lang="en-US" sz="2000" b="1" dirty="0"/>
              <a:t>Holding Company</a:t>
            </a:r>
            <a:r>
              <a:rPr lang="en-US" sz="2000" dirty="0"/>
              <a:t>-  was a company that owned controlling number of shares in other companies</a:t>
            </a:r>
          </a:p>
        </p:txBody>
      </p:sp>
      <p:pic>
        <p:nvPicPr>
          <p:cNvPr id="4" name="Lx-nuqANVbk">
            <a:hlinkClick r:id="" action="ppaction://media"/>
          </p:cNvPr>
          <p:cNvPicPr>
            <a:picLocks noRot="1" noChangeAspect="1"/>
          </p:cNvPicPr>
          <p:nvPr>
            <a:videoFile r:link="rId1"/>
          </p:nvPr>
        </p:nvPicPr>
        <p:blipFill>
          <a:blip r:embed="rId3"/>
          <a:stretch>
            <a:fillRect/>
          </a:stretch>
        </p:blipFill>
        <p:spPr>
          <a:xfrm>
            <a:off x="5063066" y="1325562"/>
            <a:ext cx="4004734" cy="2951163"/>
          </a:xfrm>
          <a:prstGeom prst="rect">
            <a:avLst/>
          </a:prstGeom>
        </p:spPr>
      </p:pic>
    </p:spTree>
    <p:extLst>
      <p:ext uri="{BB962C8B-B14F-4D97-AF65-F5344CB8AC3E}">
        <p14:creationId xmlns:p14="http://schemas.microsoft.com/office/powerpoint/2010/main" val="3227850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5DE3-9754-4523-B0AA-AAAEE4E7458A}"/>
              </a:ext>
            </a:extLst>
          </p:cNvPr>
          <p:cNvSpPr>
            <a:spLocks noGrp="1"/>
          </p:cNvSpPr>
          <p:nvPr>
            <p:ph type="title"/>
          </p:nvPr>
        </p:nvSpPr>
        <p:spPr>
          <a:xfrm>
            <a:off x="425042" y="10385"/>
            <a:ext cx="8229600" cy="370616"/>
          </a:xfrm>
        </p:spPr>
        <p:txBody>
          <a:bodyPr>
            <a:noAutofit/>
          </a:bodyPr>
          <a:lstStyle/>
          <a:p>
            <a:r>
              <a:rPr lang="en-US" sz="2800" b="1" dirty="0"/>
              <a:t>Business During the Gilded Age</a:t>
            </a:r>
          </a:p>
        </p:txBody>
      </p:sp>
      <p:sp>
        <p:nvSpPr>
          <p:cNvPr id="3" name="Content Placeholder 2">
            <a:extLst>
              <a:ext uri="{FF2B5EF4-FFF2-40B4-BE49-F238E27FC236}">
                <a16:creationId xmlns:a16="http://schemas.microsoft.com/office/drawing/2014/main" id="{ED1DF7C7-00BA-4397-9C70-6F508A302346}"/>
              </a:ext>
            </a:extLst>
          </p:cNvPr>
          <p:cNvSpPr>
            <a:spLocks noGrp="1"/>
          </p:cNvSpPr>
          <p:nvPr>
            <p:ph idx="1"/>
          </p:nvPr>
        </p:nvSpPr>
        <p:spPr>
          <a:xfrm>
            <a:off x="1" y="762000"/>
            <a:ext cx="9143999" cy="3352800"/>
          </a:xfrm>
        </p:spPr>
        <p:txBody>
          <a:bodyPr>
            <a:normAutofit/>
          </a:bodyPr>
          <a:lstStyle/>
          <a:p>
            <a:pPr algn="l"/>
            <a:r>
              <a:rPr lang="en-US" sz="2000" b="0" i="0" dirty="0">
                <a:effectLst/>
                <a:latin typeface="Roboto" panose="02000000000000000000" pitchFamily="2" charset="0"/>
              </a:rPr>
              <a:t>Businesses formed new </a:t>
            </a:r>
            <a:r>
              <a:rPr lang="en-US" sz="2000" b="1" i="0" dirty="0">
                <a:effectLst/>
                <a:latin typeface="Roboto" panose="02000000000000000000" pitchFamily="2" charset="0"/>
              </a:rPr>
              <a:t>conglomerates</a:t>
            </a:r>
            <a:r>
              <a:rPr lang="en-US" sz="2000" b="0" i="0" dirty="0">
                <a:effectLst/>
                <a:latin typeface="Roboto" panose="02000000000000000000" pitchFamily="2" charset="0"/>
              </a:rPr>
              <a:t> and </a:t>
            </a:r>
            <a:r>
              <a:rPr lang="en-US" sz="2000" b="1" i="0" dirty="0">
                <a:effectLst/>
                <a:latin typeface="Roboto" panose="02000000000000000000" pitchFamily="2" charset="0"/>
              </a:rPr>
              <a:t>holding companies</a:t>
            </a:r>
            <a:r>
              <a:rPr lang="en-US" sz="2000" b="0" i="0" dirty="0">
                <a:effectLst/>
                <a:latin typeface="Roboto" panose="02000000000000000000" pitchFamily="2" charset="0"/>
              </a:rPr>
              <a:t> (horizontal integration) in order to acquire control of multiple businesses within the same industry.</a:t>
            </a:r>
          </a:p>
          <a:p>
            <a:pPr algn="l"/>
            <a:r>
              <a:rPr lang="en-US" sz="2000" b="0" i="0" dirty="0">
                <a:effectLst/>
                <a:latin typeface="Roboto" panose="02000000000000000000" pitchFamily="2" charset="0"/>
              </a:rPr>
              <a:t>During the Gilded Age businesses </a:t>
            </a:r>
            <a:r>
              <a:rPr lang="en-US" sz="2000" b="1" i="0" dirty="0">
                <a:effectLst/>
                <a:latin typeface="Roboto" panose="02000000000000000000" pitchFamily="2" charset="0"/>
              </a:rPr>
              <a:t>colluded</a:t>
            </a:r>
            <a:r>
              <a:rPr lang="en-US" sz="2000" b="0" i="0" dirty="0">
                <a:effectLst/>
                <a:latin typeface="Roboto" panose="02000000000000000000" pitchFamily="2" charset="0"/>
              </a:rPr>
              <a:t> in order to reduce competition in many industries.</a:t>
            </a:r>
          </a:p>
          <a:p>
            <a:pPr algn="l"/>
            <a:r>
              <a:rPr lang="en-US" sz="2000" b="0" i="0" dirty="0">
                <a:effectLst/>
                <a:latin typeface="Roboto" panose="02000000000000000000" pitchFamily="2" charset="0"/>
              </a:rPr>
              <a:t>Businesses developed </a:t>
            </a:r>
            <a:r>
              <a:rPr lang="en-US" sz="2000" b="1" i="0" dirty="0">
                <a:effectLst/>
                <a:latin typeface="Roboto" panose="02000000000000000000" pitchFamily="2" charset="0"/>
              </a:rPr>
              <a:t>vertical integration </a:t>
            </a:r>
            <a:r>
              <a:rPr lang="en-US" sz="2000" b="0" i="0" dirty="0">
                <a:effectLst/>
                <a:latin typeface="Roboto" panose="02000000000000000000" pitchFamily="2" charset="0"/>
              </a:rPr>
              <a:t>in order to control all stages of the production of a product, such as </a:t>
            </a:r>
            <a:r>
              <a:rPr lang="en-US" sz="2000" b="1" i="0" dirty="0">
                <a:effectLst/>
                <a:latin typeface="Roboto" panose="02000000000000000000" pitchFamily="2" charset="0"/>
              </a:rPr>
              <a:t>Andrew Carnegie </a:t>
            </a:r>
            <a:r>
              <a:rPr lang="en-US" sz="2000" b="0" i="0" dirty="0">
                <a:effectLst/>
                <a:latin typeface="Roboto" panose="02000000000000000000" pitchFamily="2" charset="0"/>
              </a:rPr>
              <a:t>and </a:t>
            </a:r>
            <a:r>
              <a:rPr lang="en-US" sz="2000" b="1" i="0" dirty="0">
                <a:effectLst/>
                <a:latin typeface="Roboto" panose="02000000000000000000" pitchFamily="2" charset="0"/>
              </a:rPr>
              <a:t>U.S. Steel</a:t>
            </a:r>
            <a:r>
              <a:rPr lang="en-US" sz="2000" b="0" i="0" dirty="0">
                <a:effectLst/>
                <a:latin typeface="Roboto" panose="02000000000000000000" pitchFamily="2" charset="0"/>
              </a:rPr>
              <a:t>.</a:t>
            </a:r>
          </a:p>
          <a:p>
            <a:pPr algn="l"/>
            <a:r>
              <a:rPr lang="en-US" sz="2000" b="0" i="0" dirty="0">
                <a:effectLst/>
                <a:latin typeface="Roboto" panose="02000000000000000000" pitchFamily="2" charset="0"/>
              </a:rPr>
              <a:t>By the late nineteenth century, businesses used </a:t>
            </a:r>
            <a:r>
              <a:rPr lang="en-US" sz="2000" b="1" i="0" dirty="0">
                <a:effectLst/>
                <a:latin typeface="Roboto" panose="02000000000000000000" pitchFamily="2" charset="0"/>
              </a:rPr>
              <a:t>horizontal</a:t>
            </a:r>
            <a:r>
              <a:rPr lang="en-US" sz="2000" b="0" i="0" dirty="0">
                <a:effectLst/>
                <a:latin typeface="Roboto" panose="02000000000000000000" pitchFamily="2" charset="0"/>
              </a:rPr>
              <a:t> and </a:t>
            </a:r>
            <a:r>
              <a:rPr lang="en-US" sz="2000" b="1" i="0" dirty="0">
                <a:effectLst/>
                <a:latin typeface="Roboto" panose="02000000000000000000" pitchFamily="2" charset="0"/>
              </a:rPr>
              <a:t>vertical integration </a:t>
            </a:r>
            <a:r>
              <a:rPr lang="en-US" sz="2000" b="0" i="0" dirty="0">
                <a:effectLst/>
                <a:latin typeface="Roboto" panose="02000000000000000000" pitchFamily="2" charset="0"/>
              </a:rPr>
              <a:t>to better compete with other corporations, sometimes monopolizing an entire industry.</a:t>
            </a:r>
          </a:p>
          <a:p>
            <a:pPr marL="0" indent="0">
              <a:buNone/>
            </a:pPr>
            <a:endParaRPr lang="en-US" sz="2000" dirty="0"/>
          </a:p>
        </p:txBody>
      </p:sp>
    </p:spTree>
    <p:extLst>
      <p:ext uri="{BB962C8B-B14F-4D97-AF65-F5344CB8AC3E}">
        <p14:creationId xmlns:p14="http://schemas.microsoft.com/office/powerpoint/2010/main" val="1501524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90">
          <a:fgClr>
            <a:srgbClr val="F7E9B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67D2-1A87-4502-9F80-6A6710210F42}"/>
              </a:ext>
            </a:extLst>
          </p:cNvPr>
          <p:cNvSpPr>
            <a:spLocks noGrp="1"/>
          </p:cNvSpPr>
          <p:nvPr>
            <p:ph type="title"/>
          </p:nvPr>
        </p:nvSpPr>
        <p:spPr>
          <a:xfrm>
            <a:off x="4781550" y="100420"/>
            <a:ext cx="4362450" cy="1143000"/>
          </a:xfrm>
        </p:spPr>
        <p:txBody>
          <a:bodyPr>
            <a:normAutofit fontScale="90000"/>
          </a:bodyPr>
          <a:lstStyle/>
          <a:p>
            <a:r>
              <a:rPr lang="en-US" b="1" dirty="0"/>
              <a:t>1</a:t>
            </a:r>
            <a:r>
              <a:rPr lang="en-US" b="1" baseline="30000" dirty="0"/>
              <a:t>st</a:t>
            </a:r>
            <a:r>
              <a:rPr lang="en-US" b="1" dirty="0"/>
              <a:t> Transcontinental Railroad</a:t>
            </a:r>
          </a:p>
        </p:txBody>
      </p:sp>
      <p:pic>
        <p:nvPicPr>
          <p:cNvPr id="4" name="Picture 14">
            <a:extLst>
              <a:ext uri="{FF2B5EF4-FFF2-40B4-BE49-F238E27FC236}">
                <a16:creationId xmlns:a16="http://schemas.microsoft.com/office/drawing/2014/main" id="{852F936C-BF80-4F3D-8E44-B89EE33CA98B}"/>
              </a:ext>
            </a:extLst>
          </p:cNvPr>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47625" y="0"/>
            <a:ext cx="4781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9CF96B51-10BC-4F1A-AA11-627B53C6E497}"/>
              </a:ext>
            </a:extLst>
          </p:cNvPr>
          <p:cNvSpPr>
            <a:spLocks noGrp="1"/>
          </p:cNvSpPr>
          <p:nvPr>
            <p:ph idx="1"/>
          </p:nvPr>
        </p:nvSpPr>
        <p:spPr>
          <a:xfrm>
            <a:off x="4829175" y="1989575"/>
            <a:ext cx="4191000" cy="3557181"/>
          </a:xfrm>
        </p:spPr>
        <p:txBody>
          <a:bodyPr/>
          <a:lstStyle/>
          <a:p>
            <a:pPr>
              <a:lnSpc>
                <a:spcPct val="60000"/>
              </a:lnSpc>
              <a:spcBef>
                <a:spcPct val="50000"/>
              </a:spcBef>
              <a:buFontTx/>
              <a:buChar char="•"/>
            </a:pPr>
            <a:r>
              <a:rPr lang="en-US" altLang="en-US" b="1" i="1" dirty="0">
                <a:latin typeface="Garamond" panose="02020404030301010803" pitchFamily="18" charset="0"/>
              </a:rPr>
              <a:t>May 10, 1869 at Promontory, Utah </a:t>
            </a:r>
          </a:p>
          <a:p>
            <a:pPr>
              <a:lnSpc>
                <a:spcPct val="60000"/>
              </a:lnSpc>
              <a:spcBef>
                <a:spcPct val="50000"/>
              </a:spcBef>
              <a:buFontTx/>
              <a:buChar char="•"/>
            </a:pPr>
            <a:r>
              <a:rPr lang="en-US" altLang="en-US" b="1" i="1" dirty="0">
                <a:latin typeface="Garamond" panose="02020404030301010803" pitchFamily="18" charset="0"/>
              </a:rPr>
              <a:t>“The Wedding of the Rails” </a:t>
            </a:r>
          </a:p>
          <a:p>
            <a:pPr>
              <a:lnSpc>
                <a:spcPct val="60000"/>
              </a:lnSpc>
              <a:spcBef>
                <a:spcPct val="50000"/>
              </a:spcBef>
              <a:buFontTx/>
              <a:buChar char="•"/>
            </a:pPr>
            <a:r>
              <a:rPr lang="en-US" altLang="en-US" b="1" i="1" dirty="0">
                <a:latin typeface="Garamond" panose="02020404030301010803" pitchFamily="18" charset="0"/>
              </a:rPr>
              <a:t>Central Pacific and Union Pacific</a:t>
            </a:r>
          </a:p>
          <a:p>
            <a:pPr marL="0" indent="0">
              <a:buNone/>
            </a:pPr>
            <a:endParaRPr lang="en-US" dirty="0"/>
          </a:p>
        </p:txBody>
      </p:sp>
      <p:pic>
        <p:nvPicPr>
          <p:cNvPr id="10" name="Picture 5">
            <a:extLst>
              <a:ext uri="{FF2B5EF4-FFF2-40B4-BE49-F238E27FC236}">
                <a16:creationId xmlns:a16="http://schemas.microsoft.com/office/drawing/2014/main" id="{B5B4A686-B294-4AE8-BD5B-A4CF03A75E2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2906" y="5943600"/>
            <a:ext cx="9929812" cy="36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6628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0237C-C681-4E6D-B626-14A2C0412475}"/>
              </a:ext>
            </a:extLst>
          </p:cNvPr>
          <p:cNvSpPr>
            <a:spLocks noGrp="1"/>
          </p:cNvSpPr>
          <p:nvPr>
            <p:ph type="title"/>
          </p:nvPr>
        </p:nvSpPr>
        <p:spPr>
          <a:xfrm>
            <a:off x="0" y="76200"/>
            <a:ext cx="9144000" cy="304800"/>
          </a:xfrm>
        </p:spPr>
        <p:txBody>
          <a:bodyPr>
            <a:noAutofit/>
          </a:bodyPr>
          <a:lstStyle/>
          <a:p>
            <a:r>
              <a:rPr lang="en-US" sz="2400" b="1" dirty="0"/>
              <a:t>How BIG Business Changed American Society During the Gilded Age</a:t>
            </a:r>
          </a:p>
        </p:txBody>
      </p:sp>
      <p:sp>
        <p:nvSpPr>
          <p:cNvPr id="3" name="Content Placeholder 2">
            <a:extLst>
              <a:ext uri="{FF2B5EF4-FFF2-40B4-BE49-F238E27FC236}">
                <a16:creationId xmlns:a16="http://schemas.microsoft.com/office/drawing/2014/main" id="{9F7BE882-0FBC-4F8C-8058-E97B9A0182FB}"/>
              </a:ext>
            </a:extLst>
          </p:cNvPr>
          <p:cNvSpPr>
            <a:spLocks noGrp="1"/>
          </p:cNvSpPr>
          <p:nvPr>
            <p:ph idx="1"/>
          </p:nvPr>
        </p:nvSpPr>
        <p:spPr>
          <a:xfrm>
            <a:off x="20273" y="838200"/>
            <a:ext cx="9144000" cy="5410200"/>
          </a:xfrm>
        </p:spPr>
        <p:txBody>
          <a:bodyPr>
            <a:normAutofit fontScale="70000" lnSpcReduction="20000"/>
          </a:bodyPr>
          <a:lstStyle/>
          <a:p>
            <a:pPr algn="l"/>
            <a:r>
              <a:rPr lang="en-US" sz="2700" b="1" i="0" dirty="0">
                <a:solidFill>
                  <a:srgbClr val="333333"/>
                </a:solidFill>
                <a:effectLst/>
                <a:latin typeface="Garamond" panose="02020404030301010803" pitchFamily="18" charset="0"/>
              </a:rPr>
              <a:t>The development of corporate </a:t>
            </a:r>
            <a:r>
              <a:rPr lang="en-US" sz="2700" b="1" i="0" dirty="0">
                <a:solidFill>
                  <a:srgbClr val="FF0000"/>
                </a:solidFill>
                <a:effectLst/>
                <a:latin typeface="Garamond" panose="02020404030301010803" pitchFamily="18" charset="0"/>
              </a:rPr>
              <a:t>monopolies dominated the market </a:t>
            </a:r>
            <a:r>
              <a:rPr lang="en-US" sz="2700" b="1" i="0" dirty="0">
                <a:solidFill>
                  <a:srgbClr val="333333"/>
                </a:solidFill>
                <a:effectLst/>
                <a:latin typeface="Garamond" panose="02020404030301010803" pitchFamily="18" charset="0"/>
              </a:rPr>
              <a:t>for some products and services and resulted in </a:t>
            </a:r>
            <a:r>
              <a:rPr lang="en-US" sz="2700" b="1" i="0" dirty="0">
                <a:solidFill>
                  <a:srgbClr val="FF0000"/>
                </a:solidFill>
                <a:effectLst/>
                <a:latin typeface="Garamond" panose="02020404030301010803" pitchFamily="18" charset="0"/>
              </a:rPr>
              <a:t>higher prices</a:t>
            </a:r>
            <a:r>
              <a:rPr lang="en-US" sz="2700" b="1" i="0" dirty="0">
                <a:solidFill>
                  <a:srgbClr val="333333"/>
                </a:solidFill>
                <a:effectLst/>
                <a:latin typeface="Garamond" panose="02020404030301010803" pitchFamily="18" charset="0"/>
              </a:rPr>
              <a:t>.</a:t>
            </a:r>
          </a:p>
          <a:p>
            <a:pPr algn="l"/>
            <a:r>
              <a:rPr lang="en-US" sz="2700" b="1" i="0" dirty="0">
                <a:solidFill>
                  <a:srgbClr val="FF0000"/>
                </a:solidFill>
                <a:effectLst/>
                <a:latin typeface="Garamond" panose="02020404030301010803" pitchFamily="18" charset="0"/>
              </a:rPr>
              <a:t>Workers faced reduced negotiating power for wages and worsened working conditions due to business </a:t>
            </a:r>
            <a:r>
              <a:rPr lang="en-US" sz="2700" b="1" i="0" dirty="0">
                <a:solidFill>
                  <a:srgbClr val="0070C0"/>
                </a:solidFill>
                <a:effectLst/>
                <a:latin typeface="Garamond" panose="02020404030301010803" pitchFamily="18" charset="0"/>
              </a:rPr>
              <a:t>collusion</a:t>
            </a:r>
            <a:r>
              <a:rPr lang="en-US" sz="2700" b="1" i="0" dirty="0">
                <a:solidFill>
                  <a:srgbClr val="FF0000"/>
                </a:solidFill>
                <a:effectLst/>
                <a:latin typeface="Garamond" panose="02020404030301010803" pitchFamily="18" charset="0"/>
              </a:rPr>
              <a:t> and the power of corporations.</a:t>
            </a:r>
          </a:p>
          <a:p>
            <a:pPr algn="l"/>
            <a:r>
              <a:rPr lang="en-US" sz="2700" b="1" i="0" dirty="0">
                <a:solidFill>
                  <a:srgbClr val="FF0000"/>
                </a:solidFill>
                <a:effectLst/>
                <a:latin typeface="Garamond" panose="02020404030301010803" pitchFamily="18" charset="0"/>
              </a:rPr>
              <a:t>Consumers faced higher prices for products and services</a:t>
            </a:r>
            <a:r>
              <a:rPr lang="en-US" sz="2700" b="1" i="0" dirty="0">
                <a:solidFill>
                  <a:srgbClr val="333333"/>
                </a:solidFill>
                <a:effectLst/>
                <a:latin typeface="Garamond" panose="02020404030301010803" pitchFamily="18" charset="0"/>
              </a:rPr>
              <a:t>, such as high rates for rail transport, as a result of corporations and monopolies controlling prices.</a:t>
            </a:r>
          </a:p>
          <a:p>
            <a:pPr algn="l"/>
            <a:r>
              <a:rPr lang="en-US" sz="2700" b="1" i="0" dirty="0">
                <a:solidFill>
                  <a:srgbClr val="333333"/>
                </a:solidFill>
                <a:effectLst/>
                <a:latin typeface="Garamond" panose="02020404030301010803" pitchFamily="18" charset="0"/>
              </a:rPr>
              <a:t>Business leaders developed arguments in favor of </a:t>
            </a:r>
            <a:r>
              <a:rPr lang="en-US" sz="2700" b="1" i="0" dirty="0">
                <a:solidFill>
                  <a:srgbClr val="FF0000"/>
                </a:solidFill>
                <a:effectLst/>
                <a:latin typeface="Garamond" panose="02020404030301010803" pitchFamily="18" charset="0"/>
              </a:rPr>
              <a:t>laissez-faire economics </a:t>
            </a:r>
            <a:r>
              <a:rPr lang="en-US" sz="2700" b="1" i="0" dirty="0">
                <a:solidFill>
                  <a:srgbClr val="333333"/>
                </a:solidFill>
                <a:effectLst/>
                <a:latin typeface="Garamond" panose="02020404030301010803" pitchFamily="18" charset="0"/>
              </a:rPr>
              <a:t>and Social Darwinism in order to justify their increasing dominance over the economy.</a:t>
            </a:r>
          </a:p>
          <a:p>
            <a:pPr algn="l"/>
            <a:r>
              <a:rPr lang="en-US" sz="2700" b="1" i="0" dirty="0">
                <a:solidFill>
                  <a:srgbClr val="333333"/>
                </a:solidFill>
                <a:effectLst/>
                <a:latin typeface="Garamond" panose="02020404030301010803" pitchFamily="18" charset="0"/>
              </a:rPr>
              <a:t>The need for </a:t>
            </a:r>
            <a:r>
              <a:rPr lang="en-US" sz="2700" b="1" i="0" dirty="0">
                <a:solidFill>
                  <a:srgbClr val="FF0000"/>
                </a:solidFill>
                <a:effectLst/>
                <a:latin typeface="Garamond" panose="02020404030301010803" pitchFamily="18" charset="0"/>
              </a:rPr>
              <a:t>new sources of labor </a:t>
            </a:r>
            <a:r>
              <a:rPr lang="en-US" sz="2700" b="1" i="0" dirty="0">
                <a:solidFill>
                  <a:srgbClr val="333333"/>
                </a:solidFill>
                <a:effectLst/>
                <a:latin typeface="Garamond" panose="02020404030301010803" pitchFamily="18" charset="0"/>
              </a:rPr>
              <a:t>created by expanding businesses and corporations </a:t>
            </a:r>
            <a:r>
              <a:rPr lang="en-US" sz="2700" b="1" i="0" dirty="0">
                <a:solidFill>
                  <a:srgbClr val="FF0000"/>
                </a:solidFill>
                <a:effectLst/>
                <a:latin typeface="Garamond" panose="02020404030301010803" pitchFamily="18" charset="0"/>
              </a:rPr>
              <a:t>contributed to increased immigration </a:t>
            </a:r>
            <a:r>
              <a:rPr lang="en-US" sz="2700" b="1" i="0" dirty="0">
                <a:solidFill>
                  <a:srgbClr val="333333"/>
                </a:solidFill>
                <a:effectLst/>
                <a:latin typeface="Garamond" panose="02020404030301010803" pitchFamily="18" charset="0"/>
              </a:rPr>
              <a:t>to the United States to work in factories.</a:t>
            </a:r>
          </a:p>
          <a:p>
            <a:pPr algn="l"/>
            <a:r>
              <a:rPr lang="en-US" sz="2700" b="1" i="0" dirty="0">
                <a:solidFill>
                  <a:srgbClr val="333333"/>
                </a:solidFill>
                <a:effectLst/>
                <a:latin typeface="Garamond" panose="02020404030301010803" pitchFamily="18" charset="0"/>
              </a:rPr>
              <a:t>Increased production of goods by large businesses resulted in lower costs for many goods, which contributed to economic </a:t>
            </a:r>
            <a:r>
              <a:rPr lang="en-US" sz="2700" b="1" i="0" dirty="0">
                <a:solidFill>
                  <a:srgbClr val="FF0000"/>
                </a:solidFill>
                <a:effectLst/>
                <a:latin typeface="Garamond" panose="02020404030301010803" pitchFamily="18" charset="0"/>
              </a:rPr>
              <a:t>deflation</a:t>
            </a:r>
            <a:r>
              <a:rPr lang="en-US" sz="2700" b="1" i="0" dirty="0">
                <a:solidFill>
                  <a:srgbClr val="333333"/>
                </a:solidFill>
                <a:effectLst/>
                <a:latin typeface="Garamond" panose="02020404030301010803" pitchFamily="18" charset="0"/>
              </a:rPr>
              <a:t> and an </a:t>
            </a:r>
            <a:r>
              <a:rPr lang="en-US" sz="2700" b="1" i="0" dirty="0">
                <a:solidFill>
                  <a:srgbClr val="FF0000"/>
                </a:solidFill>
                <a:effectLst/>
                <a:latin typeface="Garamond" panose="02020404030301010803" pitchFamily="18" charset="0"/>
              </a:rPr>
              <a:t>increased standard of living for many.</a:t>
            </a:r>
          </a:p>
          <a:p>
            <a:pPr algn="l"/>
            <a:r>
              <a:rPr lang="en-US" sz="2700" b="1" i="0" dirty="0">
                <a:solidFill>
                  <a:srgbClr val="333333"/>
                </a:solidFill>
                <a:effectLst/>
                <a:latin typeface="Garamond" panose="02020404030301010803" pitchFamily="18" charset="0"/>
              </a:rPr>
              <a:t>As a result of these changes, the </a:t>
            </a:r>
            <a:r>
              <a:rPr lang="en-US" sz="2700" b="1" i="0" dirty="0">
                <a:solidFill>
                  <a:srgbClr val="FF0000"/>
                </a:solidFill>
                <a:effectLst/>
                <a:latin typeface="Garamond" panose="02020404030301010803" pitchFamily="18" charset="0"/>
              </a:rPr>
              <a:t>federal government began to actively support businesses in labor disputes.</a:t>
            </a:r>
          </a:p>
          <a:p>
            <a:pPr algn="l"/>
            <a:r>
              <a:rPr lang="en-US" sz="2700" b="1" i="0" dirty="0">
                <a:solidFill>
                  <a:srgbClr val="333333"/>
                </a:solidFill>
                <a:effectLst/>
                <a:latin typeface="Garamond" panose="02020404030301010803" pitchFamily="18" charset="0"/>
              </a:rPr>
              <a:t>Changes in business structures </a:t>
            </a:r>
            <a:r>
              <a:rPr lang="en-US" sz="2700" b="1" i="0" dirty="0">
                <a:solidFill>
                  <a:srgbClr val="FF0000"/>
                </a:solidFill>
                <a:effectLst/>
                <a:latin typeface="Garamond" panose="02020404030301010803" pitchFamily="18" charset="0"/>
              </a:rPr>
              <a:t>led to middle-class consumerism and leisure culture developing.</a:t>
            </a:r>
          </a:p>
          <a:p>
            <a:pPr algn="l"/>
            <a:r>
              <a:rPr lang="en-US" sz="2700" b="1" i="0" dirty="0">
                <a:solidFill>
                  <a:srgbClr val="FF0000"/>
                </a:solidFill>
                <a:effectLst/>
                <a:latin typeface="Garamond" panose="02020404030301010803" pitchFamily="18" charset="0"/>
              </a:rPr>
              <a:t>Organized labor arose in response to poor working conditions, long hours, and low wages imposed by the new business structures.</a:t>
            </a:r>
          </a:p>
          <a:p>
            <a:pPr marL="0" indent="0">
              <a:buNone/>
            </a:pPr>
            <a:endParaRPr lang="en-US" sz="1600" dirty="0"/>
          </a:p>
        </p:txBody>
      </p:sp>
    </p:spTree>
    <p:extLst>
      <p:ext uri="{BB962C8B-B14F-4D97-AF65-F5344CB8AC3E}">
        <p14:creationId xmlns:p14="http://schemas.microsoft.com/office/powerpoint/2010/main" val="17177547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CD041-3596-42C5-914B-B3BEE1F9D903}"/>
              </a:ext>
            </a:extLst>
          </p:cNvPr>
          <p:cNvSpPr>
            <a:spLocks noGrp="1"/>
          </p:cNvSpPr>
          <p:nvPr>
            <p:ph type="title"/>
          </p:nvPr>
        </p:nvSpPr>
        <p:spPr>
          <a:xfrm>
            <a:off x="0" y="274638"/>
            <a:ext cx="9144000" cy="639762"/>
          </a:xfrm>
        </p:spPr>
        <p:txBody>
          <a:bodyPr>
            <a:noAutofit/>
          </a:bodyPr>
          <a:lstStyle/>
          <a:p>
            <a:r>
              <a:rPr lang="en-US" sz="2400" b="1" i="0" dirty="0">
                <a:solidFill>
                  <a:srgbClr val="333333"/>
                </a:solidFill>
                <a:effectLst/>
                <a:latin typeface="Roboto" panose="02000000000000000000" pitchFamily="2" charset="0"/>
              </a:rPr>
              <a:t> Explain how one specific historical development between 1870 and 1915 addressed the impact of new business structures.</a:t>
            </a:r>
            <a:endParaRPr lang="en-US" sz="2400" b="1" dirty="0"/>
          </a:p>
        </p:txBody>
      </p:sp>
      <p:sp>
        <p:nvSpPr>
          <p:cNvPr id="5" name="Content Placeholder 4">
            <a:extLst>
              <a:ext uri="{FF2B5EF4-FFF2-40B4-BE49-F238E27FC236}">
                <a16:creationId xmlns:a16="http://schemas.microsoft.com/office/drawing/2014/main" id="{3C97BDB9-173B-4951-BE64-11569AEFC115}"/>
              </a:ext>
            </a:extLst>
          </p:cNvPr>
          <p:cNvSpPr>
            <a:spLocks noGrp="1"/>
          </p:cNvSpPr>
          <p:nvPr>
            <p:ph idx="1"/>
          </p:nvPr>
        </p:nvSpPr>
        <p:spPr>
          <a:xfrm>
            <a:off x="457200" y="1371600"/>
            <a:ext cx="8229600" cy="1272382"/>
          </a:xfrm>
        </p:spPr>
        <p:txBody>
          <a:bodyPr/>
          <a:lstStyle/>
          <a:p>
            <a:r>
              <a:rPr lang="en-US" dirty="0"/>
              <a:t>Understand how society, government would react to monopolies from 1870-1915</a:t>
            </a:r>
          </a:p>
        </p:txBody>
      </p:sp>
    </p:spTree>
    <p:extLst>
      <p:ext uri="{BB962C8B-B14F-4D97-AF65-F5344CB8AC3E}">
        <p14:creationId xmlns:p14="http://schemas.microsoft.com/office/powerpoint/2010/main" val="27498287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15257" y="0"/>
            <a:ext cx="5524501" cy="4953000"/>
          </a:xfrm>
          <a:prstGeom prst="rect">
            <a:avLst/>
          </a:prstGeom>
        </p:spPr>
      </p:pic>
      <p:sp>
        <p:nvSpPr>
          <p:cNvPr id="5" name="TextBox 4"/>
          <p:cNvSpPr txBox="1"/>
          <p:nvPr/>
        </p:nvSpPr>
        <p:spPr>
          <a:xfrm>
            <a:off x="381000" y="5029200"/>
            <a:ext cx="8763000" cy="1631216"/>
          </a:xfrm>
          <a:prstGeom prst="rect">
            <a:avLst/>
          </a:prstGeom>
          <a:noFill/>
        </p:spPr>
        <p:txBody>
          <a:bodyPr wrap="square" rtlCol="0">
            <a:spAutoFit/>
          </a:bodyPr>
          <a:lstStyle/>
          <a:p>
            <a:r>
              <a:rPr lang="en-US" sz="2000" dirty="0"/>
              <a:t>Which issue is addressed in the cartoon?</a:t>
            </a:r>
          </a:p>
          <a:p>
            <a:pPr marL="342900" indent="-342900">
              <a:buAutoNum type="alphaLcPeriod"/>
            </a:pPr>
            <a:r>
              <a:rPr lang="en-US" sz="2000" dirty="0"/>
              <a:t>The influence of labor unions</a:t>
            </a:r>
          </a:p>
          <a:p>
            <a:pPr marL="342900" indent="-342900">
              <a:buAutoNum type="alphaLcPeriod"/>
            </a:pPr>
            <a:r>
              <a:rPr lang="en-US" sz="2000" dirty="0"/>
              <a:t>The excessive power of big business</a:t>
            </a:r>
          </a:p>
          <a:p>
            <a:pPr marL="342900" indent="-342900">
              <a:buAutoNum type="alphaLcPeriod"/>
            </a:pPr>
            <a:r>
              <a:rPr lang="en-US" sz="2000" dirty="0"/>
              <a:t>The dangerous working conditions of factory labor</a:t>
            </a:r>
          </a:p>
          <a:p>
            <a:pPr marL="342900" indent="-342900">
              <a:buAutoNum type="alphaLcPeriod"/>
            </a:pPr>
            <a:r>
              <a:rPr lang="en-US" sz="2000" dirty="0"/>
              <a:t>The corruption of political machines in American cities</a:t>
            </a:r>
          </a:p>
        </p:txBody>
      </p:sp>
      <p:sp>
        <p:nvSpPr>
          <p:cNvPr id="6" name="Title 1"/>
          <p:cNvSpPr>
            <a:spLocks noGrp="1"/>
          </p:cNvSpPr>
          <p:nvPr>
            <p:ph type="title"/>
          </p:nvPr>
        </p:nvSpPr>
        <p:spPr>
          <a:xfrm rot="5400000">
            <a:off x="-2180271" y="2523331"/>
            <a:ext cx="4924425" cy="334962"/>
          </a:xfrm>
        </p:spPr>
        <p:txBody>
          <a:bodyPr vert="vert270" lIns="91440" tIns="91440" rIns="457200" bIns="182880" anchor="ctr" anchorCtr="0">
            <a:noAutofit/>
          </a:bodyPr>
          <a:lstStyle/>
          <a:p>
            <a:r>
              <a:rPr lang="en-US" sz="2800" b="1" dirty="0"/>
              <a:t>An EOC Moment</a:t>
            </a:r>
          </a:p>
        </p:txBody>
      </p:sp>
      <p:pic>
        <p:nvPicPr>
          <p:cNvPr id="3" name="Picture 2"/>
          <p:cNvPicPr>
            <a:picLocks noChangeAspect="1"/>
          </p:cNvPicPr>
          <p:nvPr/>
        </p:nvPicPr>
        <p:blipFill>
          <a:blip r:embed="rId3"/>
          <a:stretch>
            <a:fillRect/>
          </a:stretch>
        </p:blipFill>
        <p:spPr>
          <a:xfrm>
            <a:off x="381000" y="5719829"/>
            <a:ext cx="329213" cy="249958"/>
          </a:xfrm>
          <a:prstGeom prst="rect">
            <a:avLst/>
          </a:prstGeom>
        </p:spPr>
      </p:pic>
    </p:spTree>
    <p:extLst>
      <p:ext uri="{BB962C8B-B14F-4D97-AF65-F5344CB8AC3E}">
        <p14:creationId xmlns:p14="http://schemas.microsoft.com/office/powerpoint/2010/main" val="359214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Pros</a:t>
            </a:r>
            <a:r>
              <a:rPr lang="en-US" dirty="0"/>
              <a:t> and </a:t>
            </a:r>
            <a:r>
              <a:rPr lang="en-US" b="1" dirty="0">
                <a:solidFill>
                  <a:srgbClr val="FF0000"/>
                </a:solidFill>
              </a:rPr>
              <a:t>Cons</a:t>
            </a:r>
            <a:r>
              <a:rPr lang="en-US" dirty="0"/>
              <a:t> of Big Business</a:t>
            </a:r>
          </a:p>
        </p:txBody>
      </p:sp>
      <p:sp>
        <p:nvSpPr>
          <p:cNvPr id="3" name="Content Placeholder 2"/>
          <p:cNvSpPr>
            <a:spLocks noGrp="1"/>
          </p:cNvSpPr>
          <p:nvPr>
            <p:ph idx="1"/>
          </p:nvPr>
        </p:nvSpPr>
        <p:spPr>
          <a:xfrm>
            <a:off x="152400" y="1797757"/>
            <a:ext cx="4114800" cy="4572000"/>
          </a:xfrm>
          <a:ln w="25400">
            <a:solidFill>
              <a:srgbClr val="0070C0"/>
            </a:solidFill>
          </a:ln>
        </p:spPr>
        <p:txBody>
          <a:bodyPr>
            <a:normAutofit/>
          </a:bodyPr>
          <a:lstStyle/>
          <a:p>
            <a:r>
              <a:rPr lang="en-US" sz="2600" b="1" dirty="0">
                <a:solidFill>
                  <a:srgbClr val="0070C0"/>
                </a:solidFill>
              </a:rPr>
              <a:t>Large business is more efficient which leads to lower prices.</a:t>
            </a:r>
          </a:p>
          <a:p>
            <a:r>
              <a:rPr lang="en-US" sz="2600" b="1" dirty="0">
                <a:solidFill>
                  <a:srgbClr val="0070C0"/>
                </a:solidFill>
              </a:rPr>
              <a:t>Hire large numbers of workers.</a:t>
            </a:r>
          </a:p>
          <a:p>
            <a:r>
              <a:rPr lang="en-US" sz="2600" b="1" dirty="0">
                <a:solidFill>
                  <a:srgbClr val="0070C0"/>
                </a:solidFill>
              </a:rPr>
              <a:t>Produce goods in large quantities.</a:t>
            </a:r>
          </a:p>
          <a:p>
            <a:r>
              <a:rPr lang="en-US" sz="2600" b="1" dirty="0">
                <a:solidFill>
                  <a:srgbClr val="0070C0"/>
                </a:solidFill>
              </a:rPr>
              <a:t>Have the resources for expensive research and to invent new items. </a:t>
            </a:r>
          </a:p>
        </p:txBody>
      </p:sp>
      <p:sp>
        <p:nvSpPr>
          <p:cNvPr id="4" name="Content Placeholder 2"/>
          <p:cNvSpPr txBox="1">
            <a:spLocks/>
          </p:cNvSpPr>
          <p:nvPr/>
        </p:nvSpPr>
        <p:spPr>
          <a:xfrm>
            <a:off x="4800600" y="1748587"/>
            <a:ext cx="4114800" cy="4572000"/>
          </a:xfrm>
          <a:prstGeom prst="rect">
            <a:avLst/>
          </a:prstGeom>
          <a:ln w="25400">
            <a:solidFill>
              <a:srgbClr val="FF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b="1" dirty="0">
                <a:solidFill>
                  <a:srgbClr val="FF0000"/>
                </a:solidFill>
              </a:rPr>
              <a:t>Unfair competitive advantage.</a:t>
            </a:r>
          </a:p>
          <a:p>
            <a:r>
              <a:rPr lang="en-US" sz="2600" b="1" dirty="0">
                <a:solidFill>
                  <a:srgbClr val="FF0000"/>
                </a:solidFill>
              </a:rPr>
              <a:t>Often exploited workers.</a:t>
            </a:r>
          </a:p>
          <a:p>
            <a:r>
              <a:rPr lang="en-US" sz="2600" b="1" dirty="0">
                <a:solidFill>
                  <a:srgbClr val="FF0000"/>
                </a:solidFill>
              </a:rPr>
              <a:t>Often unconcerned about pollution they may cause.</a:t>
            </a:r>
          </a:p>
          <a:p>
            <a:r>
              <a:rPr lang="en-US" sz="2600" b="1" dirty="0">
                <a:solidFill>
                  <a:srgbClr val="FF0000"/>
                </a:solidFill>
              </a:rPr>
              <a:t>Have an unfair influence on government rules that affect them.</a:t>
            </a:r>
          </a:p>
        </p:txBody>
      </p:sp>
    </p:spTree>
    <p:extLst>
      <p:ext uri="{BB962C8B-B14F-4D97-AF65-F5344CB8AC3E}">
        <p14:creationId xmlns:p14="http://schemas.microsoft.com/office/powerpoint/2010/main" val="129670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anim calcmode="lin" valueType="num">
                                      <p:cBhvr>
                                        <p:cTn id="8" dur="2000" fill="hold"/>
                                        <p:tgtEl>
                                          <p:spTgt spid="3">
                                            <p:bg/>
                                          </p:spTgt>
                                        </p:tgtEl>
                                        <p:attrNameLst>
                                          <p:attrName>ppt_x</p:attrName>
                                        </p:attrNameLst>
                                      </p:cBhvr>
                                      <p:tavLst>
                                        <p:tav tm="0">
                                          <p:val>
                                            <p:strVal val="#ppt_x"/>
                                          </p:val>
                                        </p:tav>
                                        <p:tav tm="100000">
                                          <p:val>
                                            <p:strVal val="#ppt_x"/>
                                          </p:val>
                                        </p:tav>
                                      </p:tavLst>
                                    </p:anim>
                                    <p:anim calcmode="lin" valueType="num">
                                      <p:cBhvr>
                                        <p:cTn id="9" dur="2000" fill="hold"/>
                                        <p:tgtEl>
                                          <p:spTgt spid="3">
                                            <p:bg/>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anim calcmode="lin" valueType="num">
                                      <p:cBhvr>
                                        <p:cTn id="14"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anim calcmode="lin" valueType="num">
                                      <p:cBhvr>
                                        <p:cTn id="20"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anim calcmode="lin" valueType="num">
                                      <p:cBhvr>
                                        <p:cTn id="26"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anim calcmode="lin" valueType="num">
                                      <p:cBhvr>
                                        <p:cTn id="3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bg/>
                                          </p:spTgt>
                                        </p:tgtEl>
                                        <p:attrNameLst>
                                          <p:attrName>style.visibility</p:attrName>
                                        </p:attrNameLst>
                                      </p:cBhvr>
                                      <p:to>
                                        <p:strVal val="visible"/>
                                      </p:to>
                                    </p:set>
                                    <p:animEffect transition="in" filter="fade">
                                      <p:cBhvr>
                                        <p:cTn id="38" dur="2000"/>
                                        <p:tgtEl>
                                          <p:spTgt spid="4">
                                            <p:bg/>
                                          </p:spTgt>
                                        </p:tgtEl>
                                      </p:cBhvr>
                                    </p:animEffect>
                                    <p:anim calcmode="lin" valueType="num">
                                      <p:cBhvr>
                                        <p:cTn id="39" dur="2000" fill="hold"/>
                                        <p:tgtEl>
                                          <p:spTgt spid="4">
                                            <p:bg/>
                                          </p:spTgt>
                                        </p:tgtEl>
                                        <p:attrNameLst>
                                          <p:attrName>ppt_x</p:attrName>
                                        </p:attrNameLst>
                                      </p:cBhvr>
                                      <p:tavLst>
                                        <p:tav tm="0">
                                          <p:val>
                                            <p:strVal val="#ppt_x"/>
                                          </p:val>
                                        </p:tav>
                                        <p:tav tm="100000">
                                          <p:val>
                                            <p:strVal val="#ppt_x"/>
                                          </p:val>
                                        </p:tav>
                                      </p:tavLst>
                                    </p:anim>
                                    <p:anim calcmode="lin" valueType="num">
                                      <p:cBhvr>
                                        <p:cTn id="40" dur="2000" fill="hold"/>
                                        <p:tgtEl>
                                          <p:spTgt spid="4">
                                            <p:bg/>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Effect transition="in" filter="fade">
                                      <p:cBhvr>
                                        <p:cTn id="44" dur="2000"/>
                                        <p:tgtEl>
                                          <p:spTgt spid="4">
                                            <p:txEl>
                                              <p:pRg st="0" end="0"/>
                                            </p:txEl>
                                          </p:spTgt>
                                        </p:tgtEl>
                                      </p:cBhvr>
                                    </p:animEffect>
                                    <p:anim calcmode="lin" valueType="num">
                                      <p:cBhvr>
                                        <p:cTn id="45"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6"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42" presetClass="entr" presetSubtype="0" fill="hold" grpId="0" nodeType="after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2000"/>
                                        <p:tgtEl>
                                          <p:spTgt spid="4">
                                            <p:txEl>
                                              <p:pRg st="1" end="1"/>
                                            </p:txEl>
                                          </p:spTgt>
                                        </p:tgtEl>
                                      </p:cBhvr>
                                    </p:animEffect>
                                    <p:anim calcmode="lin" valueType="num">
                                      <p:cBhvr>
                                        <p:cTn id="51"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53" fill="hold">
                            <p:stCondLst>
                              <p:cond delay="6000"/>
                            </p:stCondLst>
                            <p:childTnLst>
                              <p:par>
                                <p:cTn id="54" presetID="42" presetClass="entr" presetSubtype="0" fill="hold" grpId="0" nodeType="after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fade">
                                      <p:cBhvr>
                                        <p:cTn id="56" dur="2000"/>
                                        <p:tgtEl>
                                          <p:spTgt spid="4">
                                            <p:txEl>
                                              <p:pRg st="2" end="2"/>
                                            </p:txEl>
                                          </p:spTgt>
                                        </p:tgtEl>
                                      </p:cBhvr>
                                    </p:animEffect>
                                    <p:anim calcmode="lin" valueType="num">
                                      <p:cBhvr>
                                        <p:cTn id="57"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8"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59" fill="hold">
                            <p:stCondLst>
                              <p:cond delay="8000"/>
                            </p:stCondLst>
                            <p:childTnLst>
                              <p:par>
                                <p:cTn id="60" presetID="42" presetClass="entr" presetSubtype="0" fill="hold" grpId="0" nodeType="afterEffect">
                                  <p:stCondLst>
                                    <p:cond delay="0"/>
                                  </p:stCondLst>
                                  <p:childTnLst>
                                    <p:set>
                                      <p:cBhvr>
                                        <p:cTn id="61" dur="1" fill="hold">
                                          <p:stCondLst>
                                            <p:cond delay="0"/>
                                          </p:stCondLst>
                                        </p:cTn>
                                        <p:tgtEl>
                                          <p:spTgt spid="4">
                                            <p:txEl>
                                              <p:pRg st="3" end="3"/>
                                            </p:txEl>
                                          </p:spTgt>
                                        </p:tgtEl>
                                        <p:attrNameLst>
                                          <p:attrName>style.visibility</p:attrName>
                                        </p:attrNameLst>
                                      </p:cBhvr>
                                      <p:to>
                                        <p:strVal val="visible"/>
                                      </p:to>
                                    </p:set>
                                    <p:animEffect transition="in" filter="fade">
                                      <p:cBhvr>
                                        <p:cTn id="62" dur="2000"/>
                                        <p:tgtEl>
                                          <p:spTgt spid="4">
                                            <p:txEl>
                                              <p:pRg st="3" end="3"/>
                                            </p:txEl>
                                          </p:spTgt>
                                        </p:tgtEl>
                                      </p:cBhvr>
                                    </p:animEffect>
                                    <p:anim calcmode="lin" valueType="num">
                                      <p:cBhvr>
                                        <p:cTn id="63"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4" dur="2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uiExpand="1" build="p"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82"/>
            <a:ext cx="8229600" cy="715962"/>
          </a:xfrm>
        </p:spPr>
        <p:txBody>
          <a:bodyPr>
            <a:normAutofit/>
          </a:bodyPr>
          <a:lstStyle/>
          <a:p>
            <a:r>
              <a:rPr lang="en-US" sz="3600" b="1" dirty="0"/>
              <a:t>Laws Against Big Business</a:t>
            </a:r>
          </a:p>
        </p:txBody>
      </p:sp>
      <p:sp>
        <p:nvSpPr>
          <p:cNvPr id="3" name="Content Placeholder 2"/>
          <p:cNvSpPr>
            <a:spLocks noGrp="1"/>
          </p:cNvSpPr>
          <p:nvPr>
            <p:ph idx="1"/>
          </p:nvPr>
        </p:nvSpPr>
        <p:spPr>
          <a:xfrm>
            <a:off x="304800" y="748620"/>
            <a:ext cx="8534400" cy="5257800"/>
          </a:xfrm>
        </p:spPr>
        <p:txBody>
          <a:bodyPr>
            <a:normAutofit/>
          </a:bodyPr>
          <a:lstStyle/>
          <a:p>
            <a:r>
              <a:rPr lang="en-US" sz="2600" dirty="0"/>
              <a:t>At first, the government did little to regulate big business.</a:t>
            </a:r>
          </a:p>
          <a:p>
            <a:r>
              <a:rPr lang="en-US" sz="2600" dirty="0"/>
              <a:t>Government and business leaders </a:t>
            </a:r>
            <a:r>
              <a:rPr lang="en-US" sz="2600" b="1" dirty="0"/>
              <a:t>(monopolists)</a:t>
            </a:r>
            <a:r>
              <a:rPr lang="en-US" sz="2600" dirty="0"/>
              <a:t> believed in </a:t>
            </a:r>
            <a:r>
              <a:rPr lang="en-US" sz="2600" b="1" i="1" dirty="0">
                <a:solidFill>
                  <a:srgbClr val="FF0000"/>
                </a:solidFill>
              </a:rPr>
              <a:t>laissez-faire</a:t>
            </a:r>
          </a:p>
          <a:p>
            <a:pPr marL="0" indent="0" algn="ctr">
              <a:buNone/>
            </a:pPr>
            <a:r>
              <a:rPr lang="en-US" sz="2600" dirty="0">
                <a:solidFill>
                  <a:srgbClr val="FF0000"/>
                </a:solidFill>
              </a:rPr>
              <a:t>– the theory that government should not interfere in the operations of the free market</a:t>
            </a:r>
            <a:r>
              <a:rPr lang="en-US" sz="2600" dirty="0"/>
              <a:t>.</a:t>
            </a:r>
          </a:p>
          <a:p>
            <a:r>
              <a:rPr lang="en-US" sz="2600" dirty="0"/>
              <a:t>Government did have some involvement in business, such as patent laws, enforcing contracts, laws protecting property, and </a:t>
            </a:r>
            <a:r>
              <a:rPr lang="en-US" sz="2600" b="1" dirty="0">
                <a:solidFill>
                  <a:srgbClr val="FF0000"/>
                </a:solidFill>
              </a:rPr>
              <a:t>tariffs</a:t>
            </a:r>
            <a:r>
              <a:rPr lang="en-US" sz="2600" dirty="0"/>
              <a:t> to help American manufacturers.</a:t>
            </a:r>
          </a:p>
          <a:p>
            <a:r>
              <a:rPr lang="en-US" sz="2600" dirty="0"/>
              <a:t>Some of the anti-competitive practices of big business soon became so obvious that reformers started calling for government intervention to remedy the problems.</a:t>
            </a:r>
          </a:p>
          <a:p>
            <a:endParaRPr lang="en-US" sz="2600" dirty="0"/>
          </a:p>
        </p:txBody>
      </p:sp>
    </p:spTree>
    <p:extLst>
      <p:ext uri="{BB962C8B-B14F-4D97-AF65-F5344CB8AC3E}">
        <p14:creationId xmlns:p14="http://schemas.microsoft.com/office/powerpoint/2010/main" val="34000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6000"/>
                            </p:stCondLst>
                            <p:childTnLst>
                              <p:par>
                                <p:cTn id="13" presetID="22" presetClass="entr" presetSubtype="8"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9000"/>
                            </p:stCondLst>
                            <p:childTnLst>
                              <p:par>
                                <p:cTn id="17" presetID="22" presetClass="entr" presetSubtype="8"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12000"/>
                            </p:stCondLst>
                            <p:childTnLst>
                              <p:par>
                                <p:cTn id="21" presetID="22" presetClass="entr" presetSubtype="8"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04" y="20216"/>
            <a:ext cx="8229600" cy="427040"/>
          </a:xfrm>
        </p:spPr>
        <p:txBody>
          <a:bodyPr>
            <a:normAutofit fontScale="90000"/>
          </a:bodyPr>
          <a:lstStyle/>
          <a:p>
            <a:r>
              <a:rPr lang="en-US" sz="2800" b="1" dirty="0"/>
              <a:t>Supreme Court Cases Against Big Business</a:t>
            </a:r>
          </a:p>
        </p:txBody>
      </p:sp>
      <p:sp>
        <p:nvSpPr>
          <p:cNvPr id="3" name="Content Placeholder 2"/>
          <p:cNvSpPr>
            <a:spLocks noGrp="1"/>
          </p:cNvSpPr>
          <p:nvPr>
            <p:ph idx="1"/>
          </p:nvPr>
        </p:nvSpPr>
        <p:spPr>
          <a:xfrm>
            <a:off x="450980" y="447256"/>
            <a:ext cx="8229600" cy="2067344"/>
          </a:xfrm>
        </p:spPr>
        <p:txBody>
          <a:bodyPr>
            <a:normAutofit fontScale="92500"/>
          </a:bodyPr>
          <a:lstStyle/>
          <a:p>
            <a:r>
              <a:rPr lang="en-US" sz="2400" b="1" dirty="0">
                <a:latin typeface="Centaur" panose="02030504050205020304" pitchFamily="18" charset="0"/>
              </a:rPr>
              <a:t>Munn v. Illinois </a:t>
            </a:r>
            <a:r>
              <a:rPr lang="en-US" sz="2400" dirty="0">
                <a:latin typeface="Centaur" panose="02030504050205020304" pitchFamily="18" charset="0"/>
              </a:rPr>
              <a:t>(1877) US Supreme Court ruled that states could regulate business affecting the public interest such as </a:t>
            </a:r>
            <a:r>
              <a:rPr lang="en-US" sz="2400" dirty="0" err="1">
                <a:latin typeface="Centaur" panose="02030504050205020304" pitchFamily="18" charset="0"/>
              </a:rPr>
              <a:t>RxR</a:t>
            </a:r>
            <a:endParaRPr lang="en-US" sz="2400" dirty="0">
              <a:latin typeface="Centaur" panose="02030504050205020304" pitchFamily="18" charset="0"/>
            </a:endParaRPr>
          </a:p>
          <a:p>
            <a:r>
              <a:rPr lang="en-US" sz="2400" b="1" dirty="0">
                <a:latin typeface="Centaur" panose="02030504050205020304" pitchFamily="18" charset="0"/>
              </a:rPr>
              <a:t>Wabash v. Illinois </a:t>
            </a:r>
            <a:r>
              <a:rPr lang="en-US" sz="2400" dirty="0">
                <a:latin typeface="Centaur" panose="02030504050205020304" pitchFamily="18" charset="0"/>
              </a:rPr>
              <a:t>(1886) US Supreme Court ruled that states could not regulate </a:t>
            </a:r>
            <a:r>
              <a:rPr lang="en-US" sz="2400" dirty="0" err="1">
                <a:latin typeface="Centaur" panose="02030504050205020304" pitchFamily="18" charset="0"/>
              </a:rPr>
              <a:t>RxRs</a:t>
            </a:r>
            <a:r>
              <a:rPr lang="en-US" sz="2400" dirty="0">
                <a:latin typeface="Centaur" panose="02030504050205020304" pitchFamily="18" charset="0"/>
              </a:rPr>
              <a:t> running through several states since this was interstate commerce.  Only Congress could regulate interstate commerce. </a:t>
            </a:r>
          </a:p>
          <a:p>
            <a:endParaRPr lang="en-US" sz="2400" dirty="0">
              <a:latin typeface="Centaur" panose="02030504050205020304" pitchFamily="18" charset="0"/>
            </a:endParaRPr>
          </a:p>
        </p:txBody>
      </p:sp>
      <p:sp>
        <p:nvSpPr>
          <p:cNvPr id="4" name="Title 1"/>
          <p:cNvSpPr txBox="1">
            <a:spLocks/>
          </p:cNvSpPr>
          <p:nvPr/>
        </p:nvSpPr>
        <p:spPr>
          <a:xfrm>
            <a:off x="304800" y="2311209"/>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t>Early Govt Regulation of Big Business-</a:t>
            </a:r>
            <a:r>
              <a:rPr lang="en-US" sz="2800" b="1" dirty="0" err="1"/>
              <a:t>RxR</a:t>
            </a:r>
            <a:endParaRPr lang="en-US" sz="2800" b="1" dirty="0"/>
          </a:p>
        </p:txBody>
      </p:sp>
      <p:sp>
        <p:nvSpPr>
          <p:cNvPr id="5" name="Content Placeholder 2"/>
          <p:cNvSpPr txBox="1">
            <a:spLocks/>
          </p:cNvSpPr>
          <p:nvPr/>
        </p:nvSpPr>
        <p:spPr>
          <a:xfrm>
            <a:off x="450980" y="2950970"/>
            <a:ext cx="8229600" cy="3526029"/>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latin typeface="Centaur" panose="02030504050205020304" pitchFamily="18" charset="0"/>
              </a:rPr>
              <a:t>Interstate Commerce Act </a:t>
            </a:r>
            <a:r>
              <a:rPr lang="en-US" sz="2400" dirty="0">
                <a:latin typeface="Centaur" panose="02030504050205020304" pitchFamily="18" charset="0"/>
              </a:rPr>
              <a:t>(1887)- In response to Wabash, Congress passed this law against unfair practices by </a:t>
            </a:r>
            <a:r>
              <a:rPr lang="en-US" sz="2400" dirty="0" err="1">
                <a:latin typeface="Centaur" panose="02030504050205020304" pitchFamily="18" charset="0"/>
              </a:rPr>
              <a:t>RxR</a:t>
            </a:r>
            <a:r>
              <a:rPr lang="en-US" sz="2400" dirty="0">
                <a:latin typeface="Centaur" panose="02030504050205020304" pitchFamily="18" charset="0"/>
              </a:rPr>
              <a:t>.  </a:t>
            </a:r>
            <a:r>
              <a:rPr lang="en-US" sz="2400" dirty="0" err="1">
                <a:latin typeface="Centaur" panose="02030504050205020304" pitchFamily="18" charset="0"/>
              </a:rPr>
              <a:t>RxR</a:t>
            </a:r>
            <a:r>
              <a:rPr lang="en-US" sz="2400" dirty="0">
                <a:latin typeface="Centaur" panose="02030504050205020304" pitchFamily="18" charset="0"/>
              </a:rPr>
              <a:t> were prohibited from pooling agreements or giving rebates.  All customers were required to pay the same rates, which were to be reasonable and just.  A special regulatory commission was established to enforce the act.</a:t>
            </a:r>
          </a:p>
          <a:p>
            <a:r>
              <a:rPr lang="en-US" sz="2400" b="1" dirty="0">
                <a:latin typeface="Centaur" panose="02030504050205020304" pitchFamily="18" charset="0"/>
              </a:rPr>
              <a:t>Sherman Antitrust Act </a:t>
            </a:r>
            <a:r>
              <a:rPr lang="en-US" sz="2400" dirty="0">
                <a:latin typeface="Centaur" panose="02030504050205020304" pitchFamily="18" charset="0"/>
              </a:rPr>
              <a:t>(1890)- forbids all trusts, combination and conspiracies that limit or restrict trade.  Wording of the law was vague and it was used against labor unions instead of Big Business by the </a:t>
            </a:r>
            <a:r>
              <a:rPr lang="en-US" sz="2400" b="1" dirty="0">
                <a:latin typeface="Centaur" panose="02030504050205020304" pitchFamily="18" charset="0"/>
              </a:rPr>
              <a:t>Supreme Court</a:t>
            </a:r>
            <a:r>
              <a:rPr lang="en-US" sz="2400" dirty="0">
                <a:latin typeface="Centaur" panose="02030504050205020304" pitchFamily="18" charset="0"/>
              </a:rPr>
              <a:t>.</a:t>
            </a:r>
          </a:p>
          <a:p>
            <a:r>
              <a:rPr lang="en-US" sz="2400" b="1" dirty="0">
                <a:latin typeface="Centaur" panose="02030504050205020304" pitchFamily="18" charset="0"/>
              </a:rPr>
              <a:t>U.S. v.  E.C. Knight Company </a:t>
            </a:r>
            <a:r>
              <a:rPr lang="en-US" sz="2400" dirty="0">
                <a:latin typeface="Centaur" panose="02030504050205020304" pitchFamily="18" charset="0"/>
              </a:rPr>
              <a:t>(1895)- The  </a:t>
            </a:r>
            <a:r>
              <a:rPr lang="en-US" sz="2400" b="1" dirty="0">
                <a:latin typeface="Centaur" panose="02030504050205020304" pitchFamily="18" charset="0"/>
              </a:rPr>
              <a:t>Supreme Court </a:t>
            </a:r>
            <a:r>
              <a:rPr lang="en-US" sz="2400" dirty="0">
                <a:latin typeface="Centaur" panose="02030504050205020304" pitchFamily="18" charset="0"/>
              </a:rPr>
              <a:t>ruled that the Sherman Antitrust Act could not be used to break up a monopoly controlling over 90% of US sugar refining.  The Court held that this was a manufacturing monopoly and not interstate commerce.  Sherman Act was weakened</a:t>
            </a:r>
          </a:p>
        </p:txBody>
      </p:sp>
      <p:pic>
        <p:nvPicPr>
          <p:cNvPr id="6" name="Picture 5">
            <a:extLst>
              <a:ext uri="{FF2B5EF4-FFF2-40B4-BE49-F238E27FC236}">
                <a16:creationId xmlns:a16="http://schemas.microsoft.com/office/drawing/2014/main" id="{0B95F491-FA35-44D5-94C6-71709AA77958}"/>
              </a:ext>
            </a:extLst>
          </p:cNvPr>
          <p:cNvPicPr>
            <a:picLocks noChangeAspect="1"/>
          </p:cNvPicPr>
          <p:nvPr/>
        </p:nvPicPr>
        <p:blipFill>
          <a:blip r:embed="rId2"/>
          <a:stretch>
            <a:fillRect/>
          </a:stretch>
        </p:blipFill>
        <p:spPr>
          <a:xfrm>
            <a:off x="7924478" y="2262256"/>
            <a:ext cx="701953" cy="707437"/>
          </a:xfrm>
          <a:prstGeom prst="rect">
            <a:avLst/>
          </a:prstGeom>
        </p:spPr>
      </p:pic>
      <p:pic>
        <p:nvPicPr>
          <p:cNvPr id="7" name="Picture 6">
            <a:extLst>
              <a:ext uri="{FF2B5EF4-FFF2-40B4-BE49-F238E27FC236}">
                <a16:creationId xmlns:a16="http://schemas.microsoft.com/office/drawing/2014/main" id="{9C0E7001-3CEE-4635-9366-F4CFB374E98E}"/>
              </a:ext>
            </a:extLst>
          </p:cNvPr>
          <p:cNvPicPr>
            <a:picLocks noChangeAspect="1"/>
          </p:cNvPicPr>
          <p:nvPr/>
        </p:nvPicPr>
        <p:blipFill>
          <a:blip r:embed="rId2"/>
          <a:stretch>
            <a:fillRect/>
          </a:stretch>
        </p:blipFill>
        <p:spPr>
          <a:xfrm>
            <a:off x="304800" y="2231402"/>
            <a:ext cx="763181" cy="769144"/>
          </a:xfrm>
          <a:prstGeom prst="rect">
            <a:avLst/>
          </a:prstGeom>
        </p:spPr>
      </p:pic>
    </p:spTree>
    <p:extLst>
      <p:ext uri="{BB962C8B-B14F-4D97-AF65-F5344CB8AC3E}">
        <p14:creationId xmlns:p14="http://schemas.microsoft.com/office/powerpoint/2010/main" val="37789400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7825"/>
            <a:ext cx="8534400" cy="792162"/>
          </a:xfrm>
        </p:spPr>
        <p:txBody>
          <a:bodyPr>
            <a:noAutofit/>
          </a:bodyPr>
          <a:lstStyle/>
          <a:p>
            <a:r>
              <a:rPr lang="en-US" sz="3600" b="1" dirty="0"/>
              <a:t>Laws Against Anti-Competitive Practices</a:t>
            </a:r>
          </a:p>
        </p:txBody>
      </p:sp>
      <p:sp>
        <p:nvSpPr>
          <p:cNvPr id="3" name="Content Placeholder 2"/>
          <p:cNvSpPr>
            <a:spLocks noGrp="1"/>
          </p:cNvSpPr>
          <p:nvPr>
            <p:ph idx="1"/>
          </p:nvPr>
        </p:nvSpPr>
        <p:spPr>
          <a:xfrm>
            <a:off x="0" y="914400"/>
            <a:ext cx="6172200" cy="4800600"/>
          </a:xfrm>
        </p:spPr>
        <p:txBody>
          <a:bodyPr>
            <a:normAutofit fontScale="92500"/>
          </a:bodyPr>
          <a:lstStyle/>
          <a:p>
            <a:pPr marL="0" indent="0" algn="ctr">
              <a:buNone/>
            </a:pPr>
            <a:r>
              <a:rPr lang="en-US" sz="2600" b="1" dirty="0">
                <a:solidFill>
                  <a:srgbClr val="FF0000"/>
                </a:solidFill>
              </a:rPr>
              <a:t>Interstate Commerce Act (1887) </a:t>
            </a:r>
            <a:endParaRPr lang="en-US" sz="2600" b="1" dirty="0"/>
          </a:p>
          <a:p>
            <a:r>
              <a:rPr lang="en-US" sz="2600" dirty="0"/>
              <a:t>Railroads often charged small farmers more to ship goods than they did large companies.</a:t>
            </a:r>
          </a:p>
          <a:p>
            <a:r>
              <a:rPr lang="en-US" sz="2600" dirty="0"/>
              <a:t>States passed laws to stop this, but the Supreme Court ruled these laws were </a:t>
            </a:r>
            <a:r>
              <a:rPr lang="en-US" sz="2600" b="1" dirty="0"/>
              <a:t>unconstitutional</a:t>
            </a:r>
            <a:r>
              <a:rPr lang="en-US" sz="2600" dirty="0"/>
              <a:t> because only </a:t>
            </a:r>
            <a:r>
              <a:rPr lang="en-US" sz="2600" b="1" dirty="0"/>
              <a:t>Congress</a:t>
            </a:r>
            <a:r>
              <a:rPr lang="en-US" sz="2600" dirty="0"/>
              <a:t> </a:t>
            </a:r>
            <a:r>
              <a:rPr lang="en-US" sz="2600" b="1" dirty="0"/>
              <a:t>could regulate interstate commerce</a:t>
            </a:r>
            <a:r>
              <a:rPr lang="en-US" sz="2600" dirty="0"/>
              <a:t>.</a:t>
            </a:r>
          </a:p>
          <a:p>
            <a:r>
              <a:rPr lang="en-US" sz="2600" dirty="0"/>
              <a:t>Congress finally passed the </a:t>
            </a:r>
            <a:r>
              <a:rPr lang="en-US" sz="2600" b="1" dirty="0"/>
              <a:t>Interstate Commerce Act</a:t>
            </a:r>
            <a:r>
              <a:rPr lang="en-US" sz="2600" dirty="0"/>
              <a:t> that prohibited unfair practices by the railroads.</a:t>
            </a:r>
          </a:p>
          <a:p>
            <a:r>
              <a:rPr lang="en-US" sz="2600" dirty="0"/>
              <a:t>The </a:t>
            </a:r>
            <a:r>
              <a:rPr lang="en-US" sz="2600" b="1" u="sng" dirty="0">
                <a:solidFill>
                  <a:srgbClr val="FF0000"/>
                </a:solidFill>
              </a:rPr>
              <a:t>Interstate Commerce Commission </a:t>
            </a:r>
            <a:r>
              <a:rPr lang="en-US" sz="2600" dirty="0"/>
              <a:t>was created to enforce these laws.</a:t>
            </a:r>
          </a:p>
        </p:txBody>
      </p:sp>
      <p:sp>
        <p:nvSpPr>
          <p:cNvPr id="5" name="TextBox 4"/>
          <p:cNvSpPr txBox="1"/>
          <p:nvPr/>
        </p:nvSpPr>
        <p:spPr>
          <a:xfrm>
            <a:off x="381000" y="5615226"/>
            <a:ext cx="8077200" cy="861774"/>
          </a:xfrm>
          <a:prstGeom prst="rect">
            <a:avLst/>
          </a:prstGeom>
          <a:noFill/>
        </p:spPr>
        <p:txBody>
          <a:bodyPr wrap="square" rtlCol="0">
            <a:spAutoFit/>
          </a:bodyPr>
          <a:lstStyle/>
          <a:p>
            <a:r>
              <a:rPr lang="en-US" sz="3200" b="1" dirty="0">
                <a:solidFill>
                  <a:srgbClr val="FF0000"/>
                </a:solidFill>
              </a:rPr>
              <a:t>First time Congress had regulated big business</a:t>
            </a:r>
            <a:r>
              <a:rPr lang="en-US" b="1" dirty="0">
                <a:solidFill>
                  <a:srgbClr val="FF0000"/>
                </a:solidFill>
              </a:rPr>
              <a:t>.</a:t>
            </a:r>
          </a:p>
          <a:p>
            <a:endParaRPr lang="en-US" dirty="0"/>
          </a:p>
        </p:txBody>
      </p:sp>
      <p:pic>
        <p:nvPicPr>
          <p:cNvPr id="2052" name="Picture 4" descr="http://upload.wikimedia.org/wikipedia/commons/thumb/d/d4/US-InterstateCommerceCommission-Seal.png/200px-US-InterstateCommerceCommission-Se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4478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0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par>
                          <p:cTn id="13" fill="hold">
                            <p:stCondLst>
                              <p:cond delay="3000"/>
                            </p:stCondLst>
                            <p:childTnLst>
                              <p:par>
                                <p:cTn id="14" presetID="22" presetClass="entr" presetSubtype="1" fill="hold" nodeType="afterEffect">
                                  <p:stCondLst>
                                    <p:cond delay="5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up)">
                                      <p:cBhvr>
                                        <p:cTn id="16" dur="2000"/>
                                        <p:tgtEl>
                                          <p:spTgt spid="3">
                                            <p:txEl>
                                              <p:pRg st="2" end="2"/>
                                            </p:txEl>
                                          </p:spTgt>
                                        </p:tgtEl>
                                      </p:cBhvr>
                                    </p:animEffect>
                                  </p:childTnLst>
                                </p:cTn>
                              </p:par>
                            </p:childTnLst>
                          </p:cTn>
                        </p:par>
                        <p:par>
                          <p:cTn id="17" fill="hold">
                            <p:stCondLst>
                              <p:cond delay="5500"/>
                            </p:stCondLst>
                            <p:childTnLst>
                              <p:par>
                                <p:cTn id="18" presetID="22" presetClass="entr" presetSubtype="1" fill="hold" nodeType="afterEffect">
                                  <p:stCondLst>
                                    <p:cond delay="50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2000"/>
                                        <p:tgtEl>
                                          <p:spTgt spid="3">
                                            <p:txEl>
                                              <p:pRg st="3" end="3"/>
                                            </p:txEl>
                                          </p:spTgt>
                                        </p:tgtEl>
                                      </p:cBhvr>
                                    </p:animEffect>
                                  </p:childTnLst>
                                </p:cTn>
                              </p:par>
                            </p:childTnLst>
                          </p:cTn>
                        </p:par>
                        <p:par>
                          <p:cTn id="21" fill="hold">
                            <p:stCondLst>
                              <p:cond delay="8000"/>
                            </p:stCondLst>
                            <p:childTnLst>
                              <p:par>
                                <p:cTn id="22" presetID="22" presetClass="entr" presetSubtype="1" fill="hold" nodeType="afterEffect">
                                  <p:stCondLst>
                                    <p:cond delay="5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up)">
                                      <p:cBhvr>
                                        <p:cTn id="24" dur="2000"/>
                                        <p:tgtEl>
                                          <p:spTgt spid="3">
                                            <p:txEl>
                                              <p:pRg st="4" end="4"/>
                                            </p:txEl>
                                          </p:spTgt>
                                        </p:tgtEl>
                                      </p:cBhvr>
                                    </p:animEffect>
                                  </p:childTnLst>
                                </p:cTn>
                              </p:par>
                              <p:par>
                                <p:cTn id="25" presetID="10" presetClass="entr" presetSubtype="0" fill="hold" nodeType="withEffect">
                                  <p:stCondLst>
                                    <p:cond delay="100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trips(down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 y="304800"/>
            <a:ext cx="1905000" cy="4525963"/>
          </a:xfrm>
        </p:spPr>
        <p:txBody>
          <a:bodyPr>
            <a:normAutofit lnSpcReduction="10000"/>
          </a:bodyPr>
          <a:lstStyle/>
          <a:p>
            <a:pPr marL="0" indent="0">
              <a:buNone/>
            </a:pPr>
            <a:r>
              <a:rPr lang="en-US" sz="2000" dirty="0">
                <a:latin typeface="Centaur" panose="02030504050205020304" pitchFamily="18" charset="0"/>
              </a:rPr>
              <a:t>Reformers demanded that govt take measures to regulate </a:t>
            </a:r>
            <a:r>
              <a:rPr lang="en-US" sz="2000" b="1" i="1" dirty="0">
                <a:latin typeface="Centaur" panose="02030504050205020304" pitchFamily="18" charset="0"/>
              </a:rPr>
              <a:t>B</a:t>
            </a:r>
            <a:r>
              <a:rPr lang="en-US" sz="2000" dirty="0">
                <a:latin typeface="Centaur" panose="02030504050205020304" pitchFamily="18" charset="0"/>
              </a:rPr>
              <a:t>ig </a:t>
            </a:r>
            <a:r>
              <a:rPr lang="en-US" sz="2000" b="1" i="1" dirty="0">
                <a:latin typeface="Centaur" panose="02030504050205020304" pitchFamily="18" charset="0"/>
              </a:rPr>
              <a:t>B</a:t>
            </a:r>
            <a:r>
              <a:rPr lang="en-US" sz="2000" dirty="0">
                <a:latin typeface="Centaur" panose="02030504050205020304" pitchFamily="18" charset="0"/>
              </a:rPr>
              <a:t>usiness.  </a:t>
            </a:r>
            <a:r>
              <a:rPr lang="en-US" sz="2000" b="1" i="1" dirty="0">
                <a:latin typeface="Centaur" panose="02030504050205020304" pitchFamily="18" charset="0"/>
              </a:rPr>
              <a:t>BB</a:t>
            </a:r>
            <a:r>
              <a:rPr lang="en-US" sz="2000" dirty="0">
                <a:latin typeface="Centaur" panose="02030504050205020304" pitchFamily="18" charset="0"/>
              </a:rPr>
              <a:t> posed a greater danger to free markets than govt interference. The first </a:t>
            </a:r>
            <a:r>
              <a:rPr lang="en-US" sz="2000" b="1" i="1" dirty="0">
                <a:latin typeface="Centaur" panose="02030504050205020304" pitchFamily="18" charset="0"/>
              </a:rPr>
              <a:t>anti-trust laws</a:t>
            </a:r>
            <a:r>
              <a:rPr lang="en-US" sz="2000" dirty="0">
                <a:latin typeface="Centaur" panose="02030504050205020304" pitchFamily="18" charset="0"/>
              </a:rPr>
              <a:t> (laws against monopolies) were weakly enforced but it was a start as we shall see in the next chapter.</a:t>
            </a:r>
          </a:p>
        </p:txBody>
      </p:sp>
      <p:pic>
        <p:nvPicPr>
          <p:cNvPr id="7" name="Picture 6"/>
          <p:cNvPicPr>
            <a:picLocks noChangeAspect="1"/>
          </p:cNvPicPr>
          <p:nvPr/>
        </p:nvPicPr>
        <p:blipFill>
          <a:blip r:embed="rId2"/>
          <a:stretch>
            <a:fillRect/>
          </a:stretch>
        </p:blipFill>
        <p:spPr>
          <a:xfrm>
            <a:off x="2057400" y="0"/>
            <a:ext cx="6109770" cy="5837240"/>
          </a:xfrm>
          <a:prstGeom prst="rect">
            <a:avLst/>
          </a:prstGeom>
        </p:spPr>
      </p:pic>
      <p:sp>
        <p:nvSpPr>
          <p:cNvPr id="2" name="Title 1"/>
          <p:cNvSpPr>
            <a:spLocks noGrp="1"/>
          </p:cNvSpPr>
          <p:nvPr>
            <p:ph type="title"/>
          </p:nvPr>
        </p:nvSpPr>
        <p:spPr>
          <a:xfrm>
            <a:off x="685800" y="5803028"/>
            <a:ext cx="8229600" cy="1143000"/>
          </a:xfrm>
        </p:spPr>
        <p:txBody>
          <a:bodyPr>
            <a:normAutofit/>
          </a:bodyPr>
          <a:lstStyle/>
          <a:p>
            <a:r>
              <a:rPr lang="en-US" sz="2800" i="1" dirty="0">
                <a:latin typeface="Centaur" panose="02030504050205020304" pitchFamily="18" charset="0"/>
              </a:rPr>
              <a:t>The public may regard trusts or combinations with serene confidence</a:t>
            </a:r>
            <a:r>
              <a:rPr lang="en-US" sz="2800" dirty="0">
                <a:latin typeface="Centaur" panose="02030504050205020304" pitchFamily="18" charset="0"/>
              </a:rPr>
              <a:t>- Andrew Carnegie</a:t>
            </a:r>
          </a:p>
        </p:txBody>
      </p:sp>
    </p:spTree>
    <p:extLst>
      <p:ext uri="{BB962C8B-B14F-4D97-AF65-F5344CB8AC3E}">
        <p14:creationId xmlns:p14="http://schemas.microsoft.com/office/powerpoint/2010/main" val="27430952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DAEBC-1C66-0724-2173-BDF50E4D1DB7}"/>
              </a:ext>
            </a:extLst>
          </p:cNvPr>
          <p:cNvSpPr>
            <a:spLocks noGrp="1"/>
          </p:cNvSpPr>
          <p:nvPr>
            <p:ph type="title"/>
          </p:nvPr>
        </p:nvSpPr>
        <p:spPr>
          <a:xfrm>
            <a:off x="0" y="20934"/>
            <a:ext cx="9144000" cy="1143000"/>
          </a:xfrm>
        </p:spPr>
        <p:txBody>
          <a:bodyPr>
            <a:normAutofit fontScale="90000"/>
          </a:bodyPr>
          <a:lstStyle/>
          <a:p>
            <a:r>
              <a:rPr lang="en-US" b="1" dirty="0"/>
              <a:t>LEQ Prompt can also be a DBQ prompt if documents are provided</a:t>
            </a:r>
          </a:p>
        </p:txBody>
      </p:sp>
      <p:sp>
        <p:nvSpPr>
          <p:cNvPr id="3" name="Content Placeholder 2">
            <a:extLst>
              <a:ext uri="{FF2B5EF4-FFF2-40B4-BE49-F238E27FC236}">
                <a16:creationId xmlns:a16="http://schemas.microsoft.com/office/drawing/2014/main" id="{C58C6E5E-8F96-64AC-EE7E-AB9222974CAD}"/>
              </a:ext>
            </a:extLst>
          </p:cNvPr>
          <p:cNvSpPr>
            <a:spLocks noGrp="1"/>
          </p:cNvSpPr>
          <p:nvPr>
            <p:ph idx="1"/>
          </p:nvPr>
        </p:nvSpPr>
        <p:spPr>
          <a:xfrm>
            <a:off x="304800" y="1184868"/>
            <a:ext cx="8229600" cy="1676400"/>
          </a:xfrm>
        </p:spPr>
        <p:txBody>
          <a:bodyPr/>
          <a:lstStyle/>
          <a:p>
            <a:r>
              <a:rPr lang="en-US" dirty="0"/>
              <a:t>Evaluate the extent to which technology transformed the United States economy in the period from 1865 to 1898.</a:t>
            </a:r>
          </a:p>
          <a:p>
            <a:endParaRPr lang="en-US" dirty="0"/>
          </a:p>
        </p:txBody>
      </p:sp>
      <p:sp>
        <p:nvSpPr>
          <p:cNvPr id="4" name="Content Placeholder 2">
            <a:extLst>
              <a:ext uri="{FF2B5EF4-FFF2-40B4-BE49-F238E27FC236}">
                <a16:creationId xmlns:a16="http://schemas.microsoft.com/office/drawing/2014/main" id="{7F728589-EDCF-36E5-4155-DBDDCF3A1006}"/>
              </a:ext>
            </a:extLst>
          </p:cNvPr>
          <p:cNvSpPr txBox="1">
            <a:spLocks/>
          </p:cNvSpPr>
          <p:nvPr/>
        </p:nvSpPr>
        <p:spPr>
          <a:xfrm>
            <a:off x="76200" y="2861268"/>
            <a:ext cx="9067800" cy="28118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t>Context:  How did we get here?</a:t>
            </a:r>
          </a:p>
          <a:p>
            <a:pPr marL="0" indent="0">
              <a:buNone/>
            </a:pPr>
            <a:endParaRPr lang="en-US" sz="2000" dirty="0"/>
          </a:p>
          <a:p>
            <a:pPr marL="0" indent="0">
              <a:buNone/>
            </a:pPr>
            <a:r>
              <a:rPr lang="en-US" sz="2000" b="1" dirty="0"/>
              <a:t>Thesis:</a:t>
            </a:r>
            <a:r>
              <a:rPr lang="en-US" sz="2000" dirty="0"/>
              <a:t>  Technology transformed the US economy to a great extent because…. 3 points (if docs are provided find the docs that support your thesis).</a:t>
            </a:r>
          </a:p>
          <a:p>
            <a:pPr marL="0" indent="0">
              <a:buNone/>
            </a:pPr>
            <a:endParaRPr lang="en-US" sz="2000" dirty="0"/>
          </a:p>
          <a:p>
            <a:pPr marL="0" indent="0">
              <a:buNone/>
            </a:pPr>
            <a:r>
              <a:rPr lang="en-US" sz="2000" dirty="0"/>
              <a:t>Or US economy was transformed by technology to a lesser extent because the US economy remained largely agrarian, the vast majority of people still lived in rural areas and ……</a:t>
            </a:r>
          </a:p>
        </p:txBody>
      </p:sp>
    </p:spTree>
    <p:extLst>
      <p:ext uri="{BB962C8B-B14F-4D97-AF65-F5344CB8AC3E}">
        <p14:creationId xmlns:p14="http://schemas.microsoft.com/office/powerpoint/2010/main" val="42665379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70AE-3346-449D-955F-49784BD4A13B}"/>
              </a:ext>
            </a:extLst>
          </p:cNvPr>
          <p:cNvSpPr>
            <a:spLocks noGrp="1"/>
          </p:cNvSpPr>
          <p:nvPr>
            <p:ph type="title"/>
          </p:nvPr>
        </p:nvSpPr>
        <p:spPr>
          <a:xfrm>
            <a:off x="381000" y="152400"/>
            <a:ext cx="8229600" cy="487362"/>
          </a:xfrm>
        </p:spPr>
        <p:txBody>
          <a:bodyPr>
            <a:noAutofit/>
          </a:bodyPr>
          <a:lstStyle/>
          <a:p>
            <a:r>
              <a:rPr lang="en-US" sz="2800" b="1" dirty="0"/>
              <a:t>An EOC Moment</a:t>
            </a:r>
          </a:p>
        </p:txBody>
      </p:sp>
      <p:sp>
        <p:nvSpPr>
          <p:cNvPr id="4" name="Rectangle 3">
            <a:extLst>
              <a:ext uri="{FF2B5EF4-FFF2-40B4-BE49-F238E27FC236}">
                <a16:creationId xmlns:a16="http://schemas.microsoft.com/office/drawing/2014/main" id="{50F80B73-C435-4155-9683-61D1D13E1A29}"/>
              </a:ext>
            </a:extLst>
          </p:cNvPr>
          <p:cNvSpPr/>
          <p:nvPr/>
        </p:nvSpPr>
        <p:spPr>
          <a:xfrm>
            <a:off x="914400" y="990600"/>
            <a:ext cx="7162800" cy="3970318"/>
          </a:xfrm>
          <a:prstGeom prst="rect">
            <a:avLst/>
          </a:prstGeom>
        </p:spPr>
        <p:txBody>
          <a:bodyPr wrap="square">
            <a:spAutoFit/>
          </a:bodyPr>
          <a:lstStyle/>
          <a:p>
            <a:r>
              <a:rPr lang="en-US" sz="2800" dirty="0"/>
              <a:t>“A government’s primary role is to provide a favorable atmosphere for business, including a stable currency, hands-off regulation, and domestic order.” A supporter of this idea would most likely favor </a:t>
            </a:r>
          </a:p>
          <a:p>
            <a:pPr marL="457200" indent="-457200">
              <a:buAutoNum type="arabicParenBoth"/>
            </a:pPr>
            <a:r>
              <a:rPr lang="en-US" sz="2800" dirty="0"/>
              <a:t>establishing consumer protection laws </a:t>
            </a:r>
          </a:p>
          <a:p>
            <a:pPr marL="457200" indent="-457200">
              <a:buAutoNum type="arabicParenBoth"/>
            </a:pPr>
            <a:r>
              <a:rPr lang="en-US" sz="2800" dirty="0"/>
              <a:t> securing collective-bargaining rights </a:t>
            </a:r>
          </a:p>
          <a:p>
            <a:pPr marL="457200" indent="-457200">
              <a:buAutoNum type="arabicParenBoth"/>
            </a:pPr>
            <a:r>
              <a:rPr lang="en-US" sz="2800" dirty="0"/>
              <a:t> levying high taxes on business </a:t>
            </a:r>
          </a:p>
          <a:p>
            <a:pPr marL="457200" indent="-457200">
              <a:buAutoNum type="arabicParenBoth"/>
            </a:pPr>
            <a:r>
              <a:rPr lang="en-US" sz="2800" dirty="0"/>
              <a:t> following laissez-faire economics</a:t>
            </a:r>
          </a:p>
        </p:txBody>
      </p:sp>
      <p:sp>
        <p:nvSpPr>
          <p:cNvPr id="5" name="Oval 4">
            <a:extLst>
              <a:ext uri="{FF2B5EF4-FFF2-40B4-BE49-F238E27FC236}">
                <a16:creationId xmlns:a16="http://schemas.microsoft.com/office/drawing/2014/main" id="{D11EBA10-6466-4815-B742-51E1638AABD3}"/>
              </a:ext>
            </a:extLst>
          </p:cNvPr>
          <p:cNvSpPr/>
          <p:nvPr/>
        </p:nvSpPr>
        <p:spPr>
          <a:xfrm>
            <a:off x="990600" y="4530436"/>
            <a:ext cx="346364" cy="3463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05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8F18CD-591F-4724-AA3C-F1FB408090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14300"/>
            <a:ext cx="9067799" cy="6629400"/>
          </a:xfrm>
          <a:prstGeom prst="rect">
            <a:avLst/>
          </a:prstGeom>
          <a:noFill/>
          <a:ln>
            <a:noFill/>
          </a:ln>
        </p:spPr>
      </p:pic>
    </p:spTree>
    <p:extLst>
      <p:ext uri="{BB962C8B-B14F-4D97-AF65-F5344CB8AC3E}">
        <p14:creationId xmlns:p14="http://schemas.microsoft.com/office/powerpoint/2010/main" val="25050670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79" name="Straight Connector 19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080" name="Rectangle 19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276476-8110-4C72-97EA-74A7F6F9BFDD}"/>
              </a:ext>
            </a:extLst>
          </p:cNvPr>
          <p:cNvSpPr txBox="1"/>
          <p:nvPr/>
        </p:nvSpPr>
        <p:spPr>
          <a:xfrm>
            <a:off x="395653" y="4756638"/>
            <a:ext cx="8354891"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700">
                <a:solidFill>
                  <a:srgbClr val="FFFFFF"/>
                </a:solidFill>
                <a:latin typeface="+mj-lt"/>
                <a:ea typeface="+mj-ea"/>
                <a:cs typeface="+mj-cs"/>
              </a:rPr>
              <a:t>Florida East Coast Railroad</a:t>
            </a:r>
          </a:p>
        </p:txBody>
      </p:sp>
      <p:pic>
        <p:nvPicPr>
          <p:cNvPr id="5" name="Picture 4">
            <a:extLst>
              <a:ext uri="{FF2B5EF4-FFF2-40B4-BE49-F238E27FC236}">
                <a16:creationId xmlns:a16="http://schemas.microsoft.com/office/drawing/2014/main" id="{881EFC93-2FC5-4C70-8E7B-FA25F1C077C4}"/>
              </a:ext>
            </a:extLst>
          </p:cNvPr>
          <p:cNvPicPr>
            <a:picLocks noChangeAspect="1"/>
          </p:cNvPicPr>
          <p:nvPr/>
        </p:nvPicPr>
        <p:blipFill>
          <a:blip r:embed="rId2"/>
          <a:stretch>
            <a:fillRect/>
          </a:stretch>
        </p:blipFill>
        <p:spPr>
          <a:xfrm>
            <a:off x="533402" y="76200"/>
            <a:ext cx="3502570" cy="4419599"/>
          </a:xfrm>
          <a:prstGeom prst="rect">
            <a:avLst/>
          </a:prstGeom>
        </p:spPr>
      </p:pic>
      <p:pic>
        <p:nvPicPr>
          <p:cNvPr id="3077" name="Picture 2" descr="https://upload.wikimedia.org/wikipedia/commons/2/23/Fecmap.png?1538177819832">
            <a:extLst>
              <a:ext uri="{FF2B5EF4-FFF2-40B4-BE49-F238E27FC236}">
                <a16:creationId xmlns:a16="http://schemas.microsoft.com/office/drawing/2014/main" id="{5F7E5940-83EF-4FA8-B48A-16A4A203FE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12032" y="228600"/>
            <a:ext cx="4091938" cy="4190999"/>
          </a:xfrm>
          <a:prstGeom prst="rect">
            <a:avLst/>
          </a:prstGeom>
          <a:noFill/>
          <a:extLst>
            <a:ext uri="{909E8E84-426E-40DD-AFC4-6F175D3DCCD1}">
              <a14:hiddenFill xmlns:a14="http://schemas.microsoft.com/office/drawing/2010/main">
                <a:solidFill>
                  <a:srgbClr val="FFFFFF"/>
                </a:solidFill>
              </a14:hiddenFill>
            </a:ext>
          </a:extLst>
        </p:spPr>
      </p:pic>
      <p:cxnSp>
        <p:nvCxnSpPr>
          <p:cNvPr id="3081" name="Straight Connector 19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4460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006146-8A4B-AD69-6155-6C20D1E00760}"/>
              </a:ext>
            </a:extLst>
          </p:cNvPr>
          <p:cNvSpPr>
            <a:spLocks noGrp="1"/>
          </p:cNvSpPr>
          <p:nvPr>
            <p:ph idx="1"/>
          </p:nvPr>
        </p:nvSpPr>
        <p:spPr>
          <a:xfrm>
            <a:off x="4724399" y="26565"/>
            <a:ext cx="4408415" cy="4525963"/>
          </a:xfrm>
        </p:spPr>
        <p:txBody>
          <a:bodyPr>
            <a:normAutofit fontScale="77500" lnSpcReduction="20000"/>
          </a:bodyPr>
          <a:lstStyle/>
          <a:p>
            <a:pPr marL="0" indent="0">
              <a:buNone/>
            </a:pPr>
            <a:r>
              <a:rPr lang="en-US" dirty="0"/>
              <a:t>Flagler merged several  smaller   railroads   together  to  form   the   </a:t>
            </a:r>
            <a:r>
              <a:rPr lang="en-US" b="1" dirty="0">
                <a:solidFill>
                  <a:srgbClr val="FF0000"/>
                </a:solidFill>
              </a:rPr>
              <a:t>Florida East Coast Railroad</a:t>
            </a:r>
            <a:r>
              <a:rPr lang="en-US" dirty="0"/>
              <a:t>. His railroad brought tourists  to  fill  his  hotels,  but  also  made  it  possible  for Floridians to export their agricultural products, including  citrus  fruits,  vegetables,  tobacco  and  ci-gars,  cotton,  beef,  and  cattle.</a:t>
            </a:r>
          </a:p>
          <a:p>
            <a:pPr marL="0" indent="0">
              <a:buNone/>
            </a:pPr>
            <a:endParaRPr lang="en-US" dirty="0"/>
          </a:p>
          <a:p>
            <a:pPr marL="0" indent="0">
              <a:buNone/>
            </a:pPr>
            <a:r>
              <a:rPr lang="en-US" dirty="0"/>
              <a:t>Helped improve the transportation system into Florida and increase tourism.</a:t>
            </a:r>
          </a:p>
        </p:txBody>
      </p:sp>
      <p:pic>
        <p:nvPicPr>
          <p:cNvPr id="4" name="Picture 2" descr="https://upload.wikimedia.org/wikipedia/commons/2/23/Fecmap.png?1538177819832">
            <a:extLst>
              <a:ext uri="{FF2B5EF4-FFF2-40B4-BE49-F238E27FC236}">
                <a16:creationId xmlns:a16="http://schemas.microsoft.com/office/drawing/2014/main" id="{D8A019B2-0FCB-4E97-7281-73C74B73C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5" y="0"/>
            <a:ext cx="4648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3510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0/02/1913_Florida_East_Coast_Railway_advert.jpg/640px-1913_Florida_East_Coast_Railway_advert.jpg">
            <a:extLst>
              <a:ext uri="{FF2B5EF4-FFF2-40B4-BE49-F238E27FC236}">
                <a16:creationId xmlns:a16="http://schemas.microsoft.com/office/drawing/2014/main" id="{812C7E9A-D8A8-4DDD-B72C-B4131E371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8487" y="-7690"/>
            <a:ext cx="4735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491A4E-A52E-9FFB-10BA-A8180B89F4D4}"/>
              </a:ext>
            </a:extLst>
          </p:cNvPr>
          <p:cNvSpPr txBox="1"/>
          <p:nvPr/>
        </p:nvSpPr>
        <p:spPr>
          <a:xfrm>
            <a:off x="30760" y="6991"/>
            <a:ext cx="4332287" cy="4401205"/>
          </a:xfrm>
          <a:prstGeom prst="rect">
            <a:avLst/>
          </a:prstGeom>
          <a:noFill/>
        </p:spPr>
        <p:txBody>
          <a:bodyPr wrap="square">
            <a:spAutoFit/>
          </a:bodyPr>
          <a:lstStyle/>
          <a:p>
            <a:pPr algn="l"/>
            <a:r>
              <a:rPr lang="en-US" sz="2000" dirty="0">
                <a:latin typeface="+mj-lt"/>
              </a:rPr>
              <a:t>Flagler  devoted much of his time and money to developing the Sunshine State. In 1887 and 1888, he built the </a:t>
            </a:r>
            <a:r>
              <a:rPr lang="en-US" sz="2000" b="1" dirty="0">
                <a:latin typeface="+mj-lt"/>
              </a:rPr>
              <a:t>Ponce de Leon Hotel </a:t>
            </a:r>
            <a:r>
              <a:rPr lang="en-US" sz="2000" dirty="0">
                <a:latin typeface="+mj-lt"/>
              </a:rPr>
              <a:t>(now </a:t>
            </a:r>
            <a:r>
              <a:rPr lang="en-US" sz="2000" b="1" dirty="0">
                <a:latin typeface="+mj-lt"/>
              </a:rPr>
              <a:t>Flagler College</a:t>
            </a:r>
            <a:r>
              <a:rPr lang="en-US" sz="2000" dirty="0">
                <a:latin typeface="+mj-lt"/>
              </a:rPr>
              <a:t>), a luxury resort in  St.  Augustine.  He  later  built  similar  luxury  hotels  in Palm Beach and Miami, forming the </a:t>
            </a:r>
            <a:r>
              <a:rPr lang="en-US" sz="2000" b="1" dirty="0">
                <a:latin typeface="+mj-lt"/>
              </a:rPr>
              <a:t>basis for the tourism industry in Florida</a:t>
            </a:r>
            <a:r>
              <a:rPr lang="en-US" sz="2000" dirty="0">
                <a:latin typeface="+mj-lt"/>
              </a:rPr>
              <a:t>. Flagler’s enterprises also included </a:t>
            </a:r>
            <a:r>
              <a:rPr lang="en-US" sz="2000" b="1" dirty="0">
                <a:latin typeface="+mj-lt"/>
              </a:rPr>
              <a:t>railroads, real estate, and shipping</a:t>
            </a:r>
            <a:r>
              <a:rPr lang="en-US" sz="2000" dirty="0">
                <a:latin typeface="+mj-lt"/>
              </a:rPr>
              <a:t>. Flagler’s </a:t>
            </a:r>
            <a:r>
              <a:rPr lang="en-US" sz="2000" b="0" i="0" dirty="0">
                <a:effectLst/>
                <a:latin typeface="+mj-lt"/>
              </a:rPr>
              <a:t>contributions to the growth of Miami were so important that he was given an unofficial title as the “</a:t>
            </a:r>
            <a:r>
              <a:rPr lang="en-US" sz="2000" b="1" i="0" dirty="0">
                <a:effectLst/>
                <a:latin typeface="+mj-lt"/>
              </a:rPr>
              <a:t>Father of Miami</a:t>
            </a:r>
            <a:r>
              <a:rPr lang="en-US" sz="2000" b="0" i="0" dirty="0">
                <a:effectLst/>
                <a:latin typeface="+mj-lt"/>
              </a:rPr>
              <a:t>”</a:t>
            </a:r>
          </a:p>
        </p:txBody>
      </p:sp>
    </p:spTree>
    <p:extLst>
      <p:ext uri="{BB962C8B-B14F-4D97-AF65-F5344CB8AC3E}">
        <p14:creationId xmlns:p14="http://schemas.microsoft.com/office/powerpoint/2010/main" val="2738260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2" descr="https://upload.wikimedia.org/wikipedia/commons/thumb/0/02/1913_Florida_East_Coast_Railway_advert.jpg/640px-1913_Florida_East_Coast_Railway_advert.jpg">
            <a:extLst>
              <a:ext uri="{FF2B5EF4-FFF2-40B4-BE49-F238E27FC236}">
                <a16:creationId xmlns:a16="http://schemas.microsoft.com/office/drawing/2014/main" id="{81D73530-4AE7-4727-8695-B245ED3D10C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690" r="-1" b="30559"/>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236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15" y="152400"/>
            <a:ext cx="8229600" cy="768267"/>
          </a:xfrm>
        </p:spPr>
        <p:txBody>
          <a:bodyPr/>
          <a:lstStyle/>
          <a:p>
            <a:r>
              <a:rPr lang="en-US" b="1" dirty="0"/>
              <a:t>Transcontinental Railroad</a:t>
            </a:r>
          </a:p>
        </p:txBody>
      </p:sp>
      <p:sp>
        <p:nvSpPr>
          <p:cNvPr id="3" name="Content Placeholder 2"/>
          <p:cNvSpPr>
            <a:spLocks noGrp="1"/>
          </p:cNvSpPr>
          <p:nvPr>
            <p:ph idx="1"/>
          </p:nvPr>
        </p:nvSpPr>
        <p:spPr/>
        <p:txBody>
          <a:bodyPr/>
          <a:lstStyle/>
          <a:p>
            <a:endParaRPr lang="en-US"/>
          </a:p>
        </p:txBody>
      </p:sp>
      <p:pic>
        <p:nvPicPr>
          <p:cNvPr id="4" name="Picture 3" descr="C:\Users\mike.montgomery\Documents\05 Gilded Age\railroads-1870[1]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763000" cy="55626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C26A777A-508B-477F-9417-02A2ECAD3DCB}"/>
              </a:ext>
            </a:extLst>
          </p:cNvPr>
          <p:cNvSpPr/>
          <p:nvPr/>
        </p:nvSpPr>
        <p:spPr>
          <a:xfrm>
            <a:off x="457200" y="2901462"/>
            <a:ext cx="4281854" cy="519295"/>
          </a:xfrm>
          <a:custGeom>
            <a:avLst/>
            <a:gdLst>
              <a:gd name="connsiteX0" fmla="*/ 4281854 w 4281854"/>
              <a:gd name="connsiteY0" fmla="*/ 149469 h 519295"/>
              <a:gd name="connsiteX1" fmla="*/ 4237892 w 4281854"/>
              <a:gd name="connsiteY1" fmla="*/ 167053 h 519295"/>
              <a:gd name="connsiteX2" fmla="*/ 4088423 w 4281854"/>
              <a:gd name="connsiteY2" fmla="*/ 184638 h 519295"/>
              <a:gd name="connsiteX3" fmla="*/ 4035669 w 4281854"/>
              <a:gd name="connsiteY3" fmla="*/ 219807 h 519295"/>
              <a:gd name="connsiteX4" fmla="*/ 4009292 w 4281854"/>
              <a:gd name="connsiteY4" fmla="*/ 237392 h 519295"/>
              <a:gd name="connsiteX5" fmla="*/ 3956538 w 4281854"/>
              <a:gd name="connsiteY5" fmla="*/ 281353 h 519295"/>
              <a:gd name="connsiteX6" fmla="*/ 3859823 w 4281854"/>
              <a:gd name="connsiteY6" fmla="*/ 298938 h 519295"/>
              <a:gd name="connsiteX7" fmla="*/ 3824654 w 4281854"/>
              <a:gd name="connsiteY7" fmla="*/ 307730 h 519295"/>
              <a:gd name="connsiteX8" fmla="*/ 3754315 w 4281854"/>
              <a:gd name="connsiteY8" fmla="*/ 316523 h 519295"/>
              <a:gd name="connsiteX9" fmla="*/ 3719146 w 4281854"/>
              <a:gd name="connsiteY9" fmla="*/ 325315 h 519295"/>
              <a:gd name="connsiteX10" fmla="*/ 3648808 w 4281854"/>
              <a:gd name="connsiteY10" fmla="*/ 334107 h 519295"/>
              <a:gd name="connsiteX11" fmla="*/ 3622431 w 4281854"/>
              <a:gd name="connsiteY11" fmla="*/ 342900 h 519295"/>
              <a:gd name="connsiteX12" fmla="*/ 3552092 w 4281854"/>
              <a:gd name="connsiteY12" fmla="*/ 360484 h 519295"/>
              <a:gd name="connsiteX13" fmla="*/ 3525715 w 4281854"/>
              <a:gd name="connsiteY13" fmla="*/ 351692 h 519295"/>
              <a:gd name="connsiteX14" fmla="*/ 3481754 w 4281854"/>
              <a:gd name="connsiteY14" fmla="*/ 342900 h 519295"/>
              <a:gd name="connsiteX15" fmla="*/ 3455377 w 4281854"/>
              <a:gd name="connsiteY15" fmla="*/ 325315 h 519295"/>
              <a:gd name="connsiteX16" fmla="*/ 3323492 w 4281854"/>
              <a:gd name="connsiteY16" fmla="*/ 316523 h 519295"/>
              <a:gd name="connsiteX17" fmla="*/ 3305908 w 4281854"/>
              <a:gd name="connsiteY17" fmla="*/ 290146 h 519295"/>
              <a:gd name="connsiteX18" fmla="*/ 3253154 w 4281854"/>
              <a:gd name="connsiteY18" fmla="*/ 272561 h 519295"/>
              <a:gd name="connsiteX19" fmla="*/ 3050931 w 4281854"/>
              <a:gd name="connsiteY19" fmla="*/ 254976 h 519295"/>
              <a:gd name="connsiteX20" fmla="*/ 2954215 w 4281854"/>
              <a:gd name="connsiteY20" fmla="*/ 211015 h 519295"/>
              <a:gd name="connsiteX21" fmla="*/ 2927838 w 4281854"/>
              <a:gd name="connsiteY21" fmla="*/ 193430 h 519295"/>
              <a:gd name="connsiteX22" fmla="*/ 2875085 w 4281854"/>
              <a:gd name="connsiteY22" fmla="*/ 140676 h 519295"/>
              <a:gd name="connsiteX23" fmla="*/ 2822331 w 4281854"/>
              <a:gd name="connsiteY23" fmla="*/ 123092 h 519295"/>
              <a:gd name="connsiteX24" fmla="*/ 2655277 w 4281854"/>
              <a:gd name="connsiteY24" fmla="*/ 105507 h 519295"/>
              <a:gd name="connsiteX25" fmla="*/ 2400300 w 4281854"/>
              <a:gd name="connsiteY25" fmla="*/ 79130 h 519295"/>
              <a:gd name="connsiteX26" fmla="*/ 2373923 w 4281854"/>
              <a:gd name="connsiteY26" fmla="*/ 70338 h 519295"/>
              <a:gd name="connsiteX27" fmla="*/ 2259623 w 4281854"/>
              <a:gd name="connsiteY27" fmla="*/ 61546 h 519295"/>
              <a:gd name="connsiteX28" fmla="*/ 2189285 w 4281854"/>
              <a:gd name="connsiteY28" fmla="*/ 43961 h 519295"/>
              <a:gd name="connsiteX29" fmla="*/ 2057400 w 4281854"/>
              <a:gd name="connsiteY29" fmla="*/ 52753 h 519295"/>
              <a:gd name="connsiteX30" fmla="*/ 2013438 w 4281854"/>
              <a:gd name="connsiteY30" fmla="*/ 105507 h 519295"/>
              <a:gd name="connsiteX31" fmla="*/ 1987062 w 4281854"/>
              <a:gd name="connsiteY31" fmla="*/ 114300 h 519295"/>
              <a:gd name="connsiteX32" fmla="*/ 1820008 w 4281854"/>
              <a:gd name="connsiteY32" fmla="*/ 96715 h 519295"/>
              <a:gd name="connsiteX33" fmla="*/ 1793631 w 4281854"/>
              <a:gd name="connsiteY33" fmla="*/ 61546 h 519295"/>
              <a:gd name="connsiteX34" fmla="*/ 1758462 w 4281854"/>
              <a:gd name="connsiteY34" fmla="*/ 52753 h 519295"/>
              <a:gd name="connsiteX35" fmla="*/ 1670538 w 4281854"/>
              <a:gd name="connsiteY35" fmla="*/ 0 h 519295"/>
              <a:gd name="connsiteX36" fmla="*/ 1547446 w 4281854"/>
              <a:gd name="connsiteY36" fmla="*/ 8792 h 519295"/>
              <a:gd name="connsiteX37" fmla="*/ 1521069 w 4281854"/>
              <a:gd name="connsiteY37" fmla="*/ 17584 h 519295"/>
              <a:gd name="connsiteX38" fmla="*/ 1494692 w 4281854"/>
              <a:gd name="connsiteY38" fmla="*/ 52753 h 519295"/>
              <a:gd name="connsiteX39" fmla="*/ 1380392 w 4281854"/>
              <a:gd name="connsiteY39" fmla="*/ 79130 h 519295"/>
              <a:gd name="connsiteX40" fmla="*/ 1292469 w 4281854"/>
              <a:gd name="connsiteY40" fmla="*/ 114300 h 519295"/>
              <a:gd name="connsiteX41" fmla="*/ 1266092 w 4281854"/>
              <a:gd name="connsiteY41" fmla="*/ 140676 h 519295"/>
              <a:gd name="connsiteX42" fmla="*/ 1213338 w 4281854"/>
              <a:gd name="connsiteY42" fmla="*/ 158261 h 519295"/>
              <a:gd name="connsiteX43" fmla="*/ 1186962 w 4281854"/>
              <a:gd name="connsiteY43" fmla="*/ 175846 h 519295"/>
              <a:gd name="connsiteX44" fmla="*/ 1134208 w 4281854"/>
              <a:gd name="connsiteY44" fmla="*/ 193430 h 519295"/>
              <a:gd name="connsiteX45" fmla="*/ 1072662 w 4281854"/>
              <a:gd name="connsiteY45" fmla="*/ 211015 h 519295"/>
              <a:gd name="connsiteX46" fmla="*/ 1037492 w 4281854"/>
              <a:gd name="connsiteY46" fmla="*/ 202223 h 519295"/>
              <a:gd name="connsiteX47" fmla="*/ 984738 w 4281854"/>
              <a:gd name="connsiteY47" fmla="*/ 158261 h 519295"/>
              <a:gd name="connsiteX48" fmla="*/ 923192 w 4281854"/>
              <a:gd name="connsiteY48" fmla="*/ 123092 h 519295"/>
              <a:gd name="connsiteX49" fmla="*/ 896815 w 4281854"/>
              <a:gd name="connsiteY49" fmla="*/ 114300 h 519295"/>
              <a:gd name="connsiteX50" fmla="*/ 764931 w 4281854"/>
              <a:gd name="connsiteY50" fmla="*/ 123092 h 519295"/>
              <a:gd name="connsiteX51" fmla="*/ 756138 w 4281854"/>
              <a:gd name="connsiteY51" fmla="*/ 149469 h 519295"/>
              <a:gd name="connsiteX52" fmla="*/ 729762 w 4281854"/>
              <a:gd name="connsiteY52" fmla="*/ 211015 h 519295"/>
              <a:gd name="connsiteX53" fmla="*/ 720969 w 4281854"/>
              <a:gd name="connsiteY53" fmla="*/ 246184 h 519295"/>
              <a:gd name="connsiteX54" fmla="*/ 694592 w 4281854"/>
              <a:gd name="connsiteY54" fmla="*/ 272561 h 519295"/>
              <a:gd name="connsiteX55" fmla="*/ 668215 w 4281854"/>
              <a:gd name="connsiteY55" fmla="*/ 325315 h 519295"/>
              <a:gd name="connsiteX56" fmla="*/ 641838 w 4281854"/>
              <a:gd name="connsiteY56" fmla="*/ 334107 h 519295"/>
              <a:gd name="connsiteX57" fmla="*/ 430823 w 4281854"/>
              <a:gd name="connsiteY57" fmla="*/ 360484 h 519295"/>
              <a:gd name="connsiteX58" fmla="*/ 413238 w 4281854"/>
              <a:gd name="connsiteY58" fmla="*/ 386861 h 519295"/>
              <a:gd name="connsiteX59" fmla="*/ 378069 w 4281854"/>
              <a:gd name="connsiteY59" fmla="*/ 404446 h 519295"/>
              <a:gd name="connsiteX60" fmla="*/ 307731 w 4281854"/>
              <a:gd name="connsiteY60" fmla="*/ 448407 h 519295"/>
              <a:gd name="connsiteX61" fmla="*/ 298938 w 4281854"/>
              <a:gd name="connsiteY61" fmla="*/ 474784 h 519295"/>
              <a:gd name="connsiteX62" fmla="*/ 193431 w 4281854"/>
              <a:gd name="connsiteY62" fmla="*/ 501161 h 519295"/>
              <a:gd name="connsiteX63" fmla="*/ 140677 w 4281854"/>
              <a:gd name="connsiteY63" fmla="*/ 518746 h 519295"/>
              <a:gd name="connsiteX64" fmla="*/ 0 w 4281854"/>
              <a:gd name="connsiteY64" fmla="*/ 509953 h 51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81854" h="519295">
                <a:moveTo>
                  <a:pt x="4281854" y="149469"/>
                </a:moveTo>
                <a:cubicBezTo>
                  <a:pt x="4267200" y="155330"/>
                  <a:pt x="4253482" y="164591"/>
                  <a:pt x="4237892" y="167053"/>
                </a:cubicBezTo>
                <a:cubicBezTo>
                  <a:pt x="4040332" y="198247"/>
                  <a:pt x="4168520" y="157940"/>
                  <a:pt x="4088423" y="184638"/>
                </a:cubicBezTo>
                <a:lnTo>
                  <a:pt x="4035669" y="219807"/>
                </a:lnTo>
                <a:cubicBezTo>
                  <a:pt x="4026877" y="225669"/>
                  <a:pt x="4016764" y="229920"/>
                  <a:pt x="4009292" y="237392"/>
                </a:cubicBezTo>
                <a:cubicBezTo>
                  <a:pt x="3995607" y="251077"/>
                  <a:pt x="3976125" y="274008"/>
                  <a:pt x="3956538" y="281353"/>
                </a:cubicBezTo>
                <a:cubicBezTo>
                  <a:pt x="3945753" y="285397"/>
                  <a:pt x="3866887" y="297525"/>
                  <a:pt x="3859823" y="298938"/>
                </a:cubicBezTo>
                <a:cubicBezTo>
                  <a:pt x="3847974" y="301308"/>
                  <a:pt x="3836573" y="305743"/>
                  <a:pt x="3824654" y="307730"/>
                </a:cubicBezTo>
                <a:cubicBezTo>
                  <a:pt x="3801347" y="311615"/>
                  <a:pt x="3777622" y="312638"/>
                  <a:pt x="3754315" y="316523"/>
                </a:cubicBezTo>
                <a:cubicBezTo>
                  <a:pt x="3742396" y="318510"/>
                  <a:pt x="3731065" y="323328"/>
                  <a:pt x="3719146" y="325315"/>
                </a:cubicBezTo>
                <a:cubicBezTo>
                  <a:pt x="3695839" y="329199"/>
                  <a:pt x="3672254" y="331176"/>
                  <a:pt x="3648808" y="334107"/>
                </a:cubicBezTo>
                <a:cubicBezTo>
                  <a:pt x="3640016" y="337038"/>
                  <a:pt x="3631422" y="340652"/>
                  <a:pt x="3622431" y="342900"/>
                </a:cubicBezTo>
                <a:lnTo>
                  <a:pt x="3552092" y="360484"/>
                </a:lnTo>
                <a:cubicBezTo>
                  <a:pt x="3543300" y="357553"/>
                  <a:pt x="3534706" y="353940"/>
                  <a:pt x="3525715" y="351692"/>
                </a:cubicBezTo>
                <a:cubicBezTo>
                  <a:pt x="3511217" y="348068"/>
                  <a:pt x="3495746" y="348147"/>
                  <a:pt x="3481754" y="342900"/>
                </a:cubicBezTo>
                <a:cubicBezTo>
                  <a:pt x="3471860" y="339190"/>
                  <a:pt x="3465800" y="327052"/>
                  <a:pt x="3455377" y="325315"/>
                </a:cubicBezTo>
                <a:cubicBezTo>
                  <a:pt x="3411917" y="318072"/>
                  <a:pt x="3367454" y="319454"/>
                  <a:pt x="3323492" y="316523"/>
                </a:cubicBezTo>
                <a:cubicBezTo>
                  <a:pt x="3317631" y="307731"/>
                  <a:pt x="3314869" y="295747"/>
                  <a:pt x="3305908" y="290146"/>
                </a:cubicBezTo>
                <a:cubicBezTo>
                  <a:pt x="3290190" y="280322"/>
                  <a:pt x="3271136" y="277056"/>
                  <a:pt x="3253154" y="272561"/>
                </a:cubicBezTo>
                <a:cubicBezTo>
                  <a:pt x="3163888" y="250245"/>
                  <a:pt x="3230052" y="264404"/>
                  <a:pt x="3050931" y="254976"/>
                </a:cubicBezTo>
                <a:cubicBezTo>
                  <a:pt x="2986246" y="242040"/>
                  <a:pt x="3019402" y="254473"/>
                  <a:pt x="2954215" y="211015"/>
                </a:cubicBezTo>
                <a:cubicBezTo>
                  <a:pt x="2945423" y="205153"/>
                  <a:pt x="2935310" y="200902"/>
                  <a:pt x="2927838" y="193430"/>
                </a:cubicBezTo>
                <a:cubicBezTo>
                  <a:pt x="2910254" y="175845"/>
                  <a:pt x="2898677" y="148540"/>
                  <a:pt x="2875085" y="140676"/>
                </a:cubicBezTo>
                <a:lnTo>
                  <a:pt x="2822331" y="123092"/>
                </a:lnTo>
                <a:cubicBezTo>
                  <a:pt x="2751381" y="99443"/>
                  <a:pt x="2805204" y="114878"/>
                  <a:pt x="2655277" y="105507"/>
                </a:cubicBezTo>
                <a:cubicBezTo>
                  <a:pt x="2563759" y="44497"/>
                  <a:pt x="2651665" y="96466"/>
                  <a:pt x="2400300" y="79130"/>
                </a:cubicBezTo>
                <a:cubicBezTo>
                  <a:pt x="2391054" y="78492"/>
                  <a:pt x="2383119" y="71488"/>
                  <a:pt x="2373923" y="70338"/>
                </a:cubicBezTo>
                <a:cubicBezTo>
                  <a:pt x="2336006" y="65598"/>
                  <a:pt x="2297723" y="64477"/>
                  <a:pt x="2259623" y="61546"/>
                </a:cubicBezTo>
                <a:cubicBezTo>
                  <a:pt x="2238807" y="54607"/>
                  <a:pt x="2210508" y="43961"/>
                  <a:pt x="2189285" y="43961"/>
                </a:cubicBezTo>
                <a:cubicBezTo>
                  <a:pt x="2145226" y="43961"/>
                  <a:pt x="2101362" y="49822"/>
                  <a:pt x="2057400" y="52753"/>
                </a:cubicBezTo>
                <a:cubicBezTo>
                  <a:pt x="2044424" y="72217"/>
                  <a:pt x="2033748" y="91967"/>
                  <a:pt x="2013438" y="105507"/>
                </a:cubicBezTo>
                <a:cubicBezTo>
                  <a:pt x="2005727" y="110648"/>
                  <a:pt x="1995854" y="111369"/>
                  <a:pt x="1987062" y="114300"/>
                </a:cubicBezTo>
                <a:cubicBezTo>
                  <a:pt x="1931377" y="108438"/>
                  <a:pt x="1874027" y="111448"/>
                  <a:pt x="1820008" y="96715"/>
                </a:cubicBezTo>
                <a:cubicBezTo>
                  <a:pt x="1805871" y="92859"/>
                  <a:pt x="1805555" y="70063"/>
                  <a:pt x="1793631" y="61546"/>
                </a:cubicBezTo>
                <a:cubicBezTo>
                  <a:pt x="1783798" y="54522"/>
                  <a:pt x="1770185" y="55684"/>
                  <a:pt x="1758462" y="52753"/>
                </a:cubicBezTo>
                <a:cubicBezTo>
                  <a:pt x="1694802" y="10314"/>
                  <a:pt x="1724611" y="27035"/>
                  <a:pt x="1670538" y="0"/>
                </a:cubicBezTo>
                <a:cubicBezTo>
                  <a:pt x="1629507" y="2931"/>
                  <a:pt x="1588299" y="3986"/>
                  <a:pt x="1547446" y="8792"/>
                </a:cubicBezTo>
                <a:cubicBezTo>
                  <a:pt x="1538242" y="9875"/>
                  <a:pt x="1528189" y="11651"/>
                  <a:pt x="1521069" y="17584"/>
                </a:cubicBezTo>
                <a:cubicBezTo>
                  <a:pt x="1509812" y="26965"/>
                  <a:pt x="1507258" y="45214"/>
                  <a:pt x="1494692" y="52753"/>
                </a:cubicBezTo>
                <a:cubicBezTo>
                  <a:pt x="1473073" y="65725"/>
                  <a:pt x="1406510" y="74777"/>
                  <a:pt x="1380392" y="79130"/>
                </a:cubicBezTo>
                <a:cubicBezTo>
                  <a:pt x="1356367" y="87139"/>
                  <a:pt x="1315111" y="98128"/>
                  <a:pt x="1292469" y="114300"/>
                </a:cubicBezTo>
                <a:cubicBezTo>
                  <a:pt x="1282351" y="121527"/>
                  <a:pt x="1276961" y="134638"/>
                  <a:pt x="1266092" y="140676"/>
                </a:cubicBezTo>
                <a:cubicBezTo>
                  <a:pt x="1249889" y="149678"/>
                  <a:pt x="1213338" y="158261"/>
                  <a:pt x="1213338" y="158261"/>
                </a:cubicBezTo>
                <a:cubicBezTo>
                  <a:pt x="1204546" y="164123"/>
                  <a:pt x="1196618" y="171554"/>
                  <a:pt x="1186962" y="175846"/>
                </a:cubicBezTo>
                <a:cubicBezTo>
                  <a:pt x="1170024" y="183374"/>
                  <a:pt x="1151793" y="187568"/>
                  <a:pt x="1134208" y="193430"/>
                </a:cubicBezTo>
                <a:cubicBezTo>
                  <a:pt x="1096356" y="206047"/>
                  <a:pt x="1116837" y="199971"/>
                  <a:pt x="1072662" y="211015"/>
                </a:cubicBezTo>
                <a:cubicBezTo>
                  <a:pt x="1060939" y="208084"/>
                  <a:pt x="1048599" y="206983"/>
                  <a:pt x="1037492" y="202223"/>
                </a:cubicBezTo>
                <a:cubicBezTo>
                  <a:pt x="1010528" y="190667"/>
                  <a:pt x="1007104" y="176899"/>
                  <a:pt x="984738" y="158261"/>
                </a:cubicBezTo>
                <a:cubicBezTo>
                  <a:pt x="969152" y="145272"/>
                  <a:pt x="940903" y="130682"/>
                  <a:pt x="923192" y="123092"/>
                </a:cubicBezTo>
                <a:cubicBezTo>
                  <a:pt x="914673" y="119441"/>
                  <a:pt x="905607" y="117231"/>
                  <a:pt x="896815" y="114300"/>
                </a:cubicBezTo>
                <a:cubicBezTo>
                  <a:pt x="852854" y="117231"/>
                  <a:pt x="807674" y="112406"/>
                  <a:pt x="764931" y="123092"/>
                </a:cubicBezTo>
                <a:cubicBezTo>
                  <a:pt x="755940" y="125340"/>
                  <a:pt x="759789" y="140950"/>
                  <a:pt x="756138" y="149469"/>
                </a:cubicBezTo>
                <a:cubicBezTo>
                  <a:pt x="736040" y="196364"/>
                  <a:pt x="741545" y="169774"/>
                  <a:pt x="729762" y="211015"/>
                </a:cubicBezTo>
                <a:cubicBezTo>
                  <a:pt x="726442" y="222634"/>
                  <a:pt x="726964" y="235692"/>
                  <a:pt x="720969" y="246184"/>
                </a:cubicBezTo>
                <a:cubicBezTo>
                  <a:pt x="714800" y="256980"/>
                  <a:pt x="703384" y="263769"/>
                  <a:pt x="694592" y="272561"/>
                </a:cubicBezTo>
                <a:cubicBezTo>
                  <a:pt x="688800" y="289938"/>
                  <a:pt x="683711" y="312919"/>
                  <a:pt x="668215" y="325315"/>
                </a:cubicBezTo>
                <a:cubicBezTo>
                  <a:pt x="660978" y="331105"/>
                  <a:pt x="650630" y="331176"/>
                  <a:pt x="641838" y="334107"/>
                </a:cubicBezTo>
                <a:cubicBezTo>
                  <a:pt x="555616" y="391591"/>
                  <a:pt x="676041" y="317838"/>
                  <a:pt x="430823" y="360484"/>
                </a:cubicBezTo>
                <a:cubicBezTo>
                  <a:pt x="420412" y="362295"/>
                  <a:pt x="421356" y="380096"/>
                  <a:pt x="413238" y="386861"/>
                </a:cubicBezTo>
                <a:cubicBezTo>
                  <a:pt x="403169" y="395252"/>
                  <a:pt x="389183" y="397499"/>
                  <a:pt x="378069" y="404446"/>
                </a:cubicBezTo>
                <a:cubicBezTo>
                  <a:pt x="286771" y="461508"/>
                  <a:pt x="396832" y="403858"/>
                  <a:pt x="307731" y="448407"/>
                </a:cubicBezTo>
                <a:cubicBezTo>
                  <a:pt x="304800" y="457199"/>
                  <a:pt x="304728" y="467547"/>
                  <a:pt x="298938" y="474784"/>
                </a:cubicBezTo>
                <a:cubicBezTo>
                  <a:pt x="275299" y="504333"/>
                  <a:pt x="220731" y="498128"/>
                  <a:pt x="193431" y="501161"/>
                </a:cubicBezTo>
                <a:cubicBezTo>
                  <a:pt x="175846" y="507023"/>
                  <a:pt x="158853" y="522381"/>
                  <a:pt x="140677" y="518746"/>
                </a:cubicBezTo>
                <a:cubicBezTo>
                  <a:pt x="65103" y="503630"/>
                  <a:pt x="111659" y="509953"/>
                  <a:pt x="0" y="509953"/>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12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582" y="-21167"/>
            <a:ext cx="8229600" cy="706967"/>
          </a:xfrm>
        </p:spPr>
        <p:txBody>
          <a:bodyPr>
            <a:normAutofit fontScale="90000"/>
          </a:bodyPr>
          <a:lstStyle/>
          <a:p>
            <a:r>
              <a:rPr lang="en-US" b="1" dirty="0"/>
              <a:t>Transcontinental Railroad</a:t>
            </a:r>
          </a:p>
        </p:txBody>
      </p:sp>
      <p:pic>
        <p:nvPicPr>
          <p:cNvPr id="4" name="Picture 3"/>
          <p:cNvPicPr>
            <a:picLocks noChangeAspect="1"/>
          </p:cNvPicPr>
          <p:nvPr/>
        </p:nvPicPr>
        <p:blipFill>
          <a:blip r:embed="rId2"/>
          <a:stretch>
            <a:fillRect/>
          </a:stretch>
        </p:blipFill>
        <p:spPr>
          <a:xfrm>
            <a:off x="397565" y="1121833"/>
            <a:ext cx="8441635" cy="5393267"/>
          </a:xfrm>
          <a:prstGeom prst="rect">
            <a:avLst/>
          </a:prstGeom>
        </p:spPr>
      </p:pic>
    </p:spTree>
    <p:extLst>
      <p:ext uri="{BB962C8B-B14F-4D97-AF65-F5344CB8AC3E}">
        <p14:creationId xmlns:p14="http://schemas.microsoft.com/office/powerpoint/2010/main" val="4110370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7842" name="Picture 2">
            <a:extLst>
              <a:ext uri="{FF2B5EF4-FFF2-40B4-BE49-F238E27FC236}">
                <a16:creationId xmlns:a16="http://schemas.microsoft.com/office/drawing/2014/main" id="{33EFDEDD-AB21-4834-9012-EE52836C3F84}"/>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7844" name="AutoShape 4">
            <a:hlinkClick r:id="rId3"/>
            <a:extLst>
              <a:ext uri="{FF2B5EF4-FFF2-40B4-BE49-F238E27FC236}">
                <a16:creationId xmlns:a16="http://schemas.microsoft.com/office/drawing/2014/main" id="{0D3D97C6-EF88-4A24-AD9D-E3C8EABE84E5}"/>
              </a:ext>
            </a:extLst>
          </p:cNvPr>
          <p:cNvSpPr>
            <a:spLocks noChangeArrowheads="1"/>
          </p:cNvSpPr>
          <p:nvPr/>
        </p:nvSpPr>
        <p:spPr bwMode="auto">
          <a:xfrm>
            <a:off x="8610600" y="6477000"/>
            <a:ext cx="3048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45" name="Text Box 5">
            <a:extLst>
              <a:ext uri="{FF2B5EF4-FFF2-40B4-BE49-F238E27FC236}">
                <a16:creationId xmlns:a16="http://schemas.microsoft.com/office/drawing/2014/main" id="{91AC8AE0-078D-4639-93ED-7803EBAA7100}"/>
              </a:ext>
            </a:extLst>
          </p:cNvPr>
          <p:cNvSpPr txBox="1">
            <a:spLocks noChangeArrowheads="1"/>
          </p:cNvSpPr>
          <p:nvPr/>
        </p:nvSpPr>
        <p:spPr bwMode="auto">
          <a:xfrm>
            <a:off x="1066800" y="76200"/>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latin typeface="Times New Roman" panose="02020603050405020304" pitchFamily="18" charset="0"/>
              </a:rPr>
              <a:t>Promontory, Utah</a:t>
            </a:r>
          </a:p>
        </p:txBody>
      </p:sp>
      <p:sp>
        <p:nvSpPr>
          <p:cNvPr id="547846" name="AutoShape 6">
            <a:extLst>
              <a:ext uri="{FF2B5EF4-FFF2-40B4-BE49-F238E27FC236}">
                <a16:creationId xmlns:a16="http://schemas.microsoft.com/office/drawing/2014/main" id="{D0C73B13-8B52-441D-A5D8-2CB1EE16E923}"/>
              </a:ext>
            </a:extLst>
          </p:cNvPr>
          <p:cNvSpPr>
            <a:spLocks noChangeArrowheads="1"/>
          </p:cNvSpPr>
          <p:nvPr/>
        </p:nvSpPr>
        <p:spPr bwMode="auto">
          <a:xfrm rot="5933423">
            <a:off x="1359694" y="1207294"/>
            <a:ext cx="1687513" cy="3143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CC"/>
          </a:solidFill>
          <a:ln w="190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47845"/>
                                        </p:tgtEl>
                                        <p:attrNameLst>
                                          <p:attrName>style.visibility</p:attrName>
                                        </p:attrNameLst>
                                      </p:cBhvr>
                                      <p:to>
                                        <p:strVal val="visible"/>
                                      </p:to>
                                    </p:set>
                                    <p:anim calcmode="lin" valueType="num">
                                      <p:cBhvr>
                                        <p:cTn id="7" dur="500" fill="hold"/>
                                        <p:tgtEl>
                                          <p:spTgt spid="547845"/>
                                        </p:tgtEl>
                                        <p:attrNameLst>
                                          <p:attrName>ppt_w</p:attrName>
                                        </p:attrNameLst>
                                      </p:cBhvr>
                                      <p:tavLst>
                                        <p:tav tm="0">
                                          <p:val>
                                            <p:fltVal val="0"/>
                                          </p:val>
                                        </p:tav>
                                        <p:tav tm="100000">
                                          <p:val>
                                            <p:strVal val="#ppt_w"/>
                                          </p:val>
                                        </p:tav>
                                      </p:tavLst>
                                    </p:anim>
                                    <p:anim calcmode="lin" valueType="num">
                                      <p:cBhvr>
                                        <p:cTn id="8" dur="500" fill="hold"/>
                                        <p:tgtEl>
                                          <p:spTgt spid="5478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47846"/>
                                        </p:tgtEl>
                                        <p:attrNameLst>
                                          <p:attrName>style.visibility</p:attrName>
                                        </p:attrNameLst>
                                      </p:cBhvr>
                                      <p:to>
                                        <p:strVal val="visible"/>
                                      </p:to>
                                    </p:set>
                                    <p:anim calcmode="lin" valueType="num">
                                      <p:cBhvr>
                                        <p:cTn id="13" dur="500" fill="hold"/>
                                        <p:tgtEl>
                                          <p:spTgt spid="547846"/>
                                        </p:tgtEl>
                                        <p:attrNameLst>
                                          <p:attrName>ppt_w</p:attrName>
                                        </p:attrNameLst>
                                      </p:cBhvr>
                                      <p:tavLst>
                                        <p:tav tm="0">
                                          <p:val>
                                            <p:fltVal val="0"/>
                                          </p:val>
                                        </p:tav>
                                        <p:tav tm="100000">
                                          <p:val>
                                            <p:strVal val="#ppt_w"/>
                                          </p:val>
                                        </p:tav>
                                      </p:tavLst>
                                    </p:anim>
                                    <p:anim calcmode="lin" valueType="num">
                                      <p:cBhvr>
                                        <p:cTn id="14" dur="500" fill="hold"/>
                                        <p:tgtEl>
                                          <p:spTgt spid="5478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D63-6A5D-4952-A356-8AD65405159A}"/>
              </a:ext>
            </a:extLst>
          </p:cNvPr>
          <p:cNvSpPr>
            <a:spLocks noGrp="1"/>
          </p:cNvSpPr>
          <p:nvPr>
            <p:ph type="title"/>
          </p:nvPr>
        </p:nvSpPr>
        <p:spPr>
          <a:xfrm>
            <a:off x="1600200" y="0"/>
            <a:ext cx="6172200" cy="411162"/>
          </a:xfrm>
        </p:spPr>
        <p:txBody>
          <a:bodyPr>
            <a:normAutofit fontScale="90000"/>
          </a:bodyPr>
          <a:lstStyle/>
          <a:p>
            <a:r>
              <a:rPr lang="en-US" sz="3200" b="1" dirty="0"/>
              <a:t>America’s Second Industrial Revolution</a:t>
            </a:r>
          </a:p>
        </p:txBody>
      </p:sp>
      <p:sp>
        <p:nvSpPr>
          <p:cNvPr id="3" name="Content Placeholder 2">
            <a:extLst>
              <a:ext uri="{FF2B5EF4-FFF2-40B4-BE49-F238E27FC236}">
                <a16:creationId xmlns:a16="http://schemas.microsoft.com/office/drawing/2014/main" id="{28A7E439-6ACC-40A4-A346-BBEBFBDF006F}"/>
              </a:ext>
            </a:extLst>
          </p:cNvPr>
          <p:cNvSpPr>
            <a:spLocks noGrp="1"/>
          </p:cNvSpPr>
          <p:nvPr>
            <p:ph idx="1"/>
          </p:nvPr>
        </p:nvSpPr>
        <p:spPr>
          <a:xfrm>
            <a:off x="152400" y="457200"/>
            <a:ext cx="8839200" cy="3246438"/>
          </a:xfrm>
        </p:spPr>
        <p:txBody>
          <a:bodyPr>
            <a:normAutofit fontScale="92500" lnSpcReduction="10000"/>
          </a:bodyPr>
          <a:lstStyle/>
          <a:p>
            <a:r>
              <a:rPr lang="en-US" sz="2800" dirty="0"/>
              <a:t>After the Civil War, the USA was united by new railroad lines.  The US went from local market economy to regional market economy to a national economy.</a:t>
            </a:r>
          </a:p>
          <a:p>
            <a:pPr marL="0" indent="0">
              <a:buNone/>
            </a:pPr>
            <a:r>
              <a:rPr lang="en-US" sz="2800" dirty="0"/>
              <a:t>Manufacturer’s were able to produce more goods and sell them throughout the United States.</a:t>
            </a:r>
          </a:p>
          <a:p>
            <a:pPr marL="0" indent="0">
              <a:buNone/>
            </a:pPr>
            <a:r>
              <a:rPr lang="en-US" sz="2800" dirty="0"/>
              <a:t>New business organizations were created to raise large sums of money to cover the enormous costs of production and distribution.</a:t>
            </a:r>
          </a:p>
        </p:txBody>
      </p:sp>
      <p:pic>
        <p:nvPicPr>
          <p:cNvPr id="4" name="Picture 3">
            <a:extLst>
              <a:ext uri="{FF2B5EF4-FFF2-40B4-BE49-F238E27FC236}">
                <a16:creationId xmlns:a16="http://schemas.microsoft.com/office/drawing/2014/main" id="{9A2C565E-26AB-4A27-91F5-B476930B143C}"/>
              </a:ext>
            </a:extLst>
          </p:cNvPr>
          <p:cNvPicPr>
            <a:picLocks noChangeAspect="1"/>
          </p:cNvPicPr>
          <p:nvPr/>
        </p:nvPicPr>
        <p:blipFill>
          <a:blip r:embed="rId2"/>
          <a:stretch>
            <a:fillRect/>
          </a:stretch>
        </p:blipFill>
        <p:spPr>
          <a:xfrm>
            <a:off x="17585" y="3749676"/>
            <a:ext cx="9144000" cy="1828800"/>
          </a:xfrm>
          <a:prstGeom prst="rect">
            <a:avLst/>
          </a:prstGeom>
        </p:spPr>
      </p:pic>
      <p:sp>
        <p:nvSpPr>
          <p:cNvPr id="5" name="TextBox 4">
            <a:extLst>
              <a:ext uri="{FF2B5EF4-FFF2-40B4-BE49-F238E27FC236}">
                <a16:creationId xmlns:a16="http://schemas.microsoft.com/office/drawing/2014/main" id="{954117EA-2952-4C8E-9001-C0C8E337EE2E}"/>
              </a:ext>
            </a:extLst>
          </p:cNvPr>
          <p:cNvSpPr txBox="1"/>
          <p:nvPr/>
        </p:nvSpPr>
        <p:spPr>
          <a:xfrm>
            <a:off x="6400800" y="4876800"/>
            <a:ext cx="1750416" cy="523220"/>
          </a:xfrm>
          <a:prstGeom prst="rect">
            <a:avLst/>
          </a:prstGeom>
          <a:noFill/>
        </p:spPr>
        <p:txBody>
          <a:bodyPr wrap="none" rtlCol="0">
            <a:spAutoFit/>
          </a:bodyPr>
          <a:lstStyle/>
          <a:p>
            <a:r>
              <a:rPr lang="en-US" sz="2800" b="1" dirty="0"/>
              <a:t>petroleum</a:t>
            </a:r>
          </a:p>
        </p:txBody>
      </p:sp>
    </p:spTree>
    <p:extLst>
      <p:ext uri="{BB962C8B-B14F-4D97-AF65-F5344CB8AC3E}">
        <p14:creationId xmlns:p14="http://schemas.microsoft.com/office/powerpoint/2010/main" val="341016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
            <a:ext cx="8229600" cy="581025"/>
          </a:xfrm>
        </p:spPr>
        <p:txBody>
          <a:bodyPr>
            <a:normAutofit/>
          </a:bodyPr>
          <a:lstStyle/>
          <a:p>
            <a:r>
              <a:rPr lang="en-US" sz="2800" b="1" dirty="0"/>
              <a:t>The Impact of the Railroads</a:t>
            </a:r>
          </a:p>
        </p:txBody>
      </p:sp>
      <p:sp>
        <p:nvSpPr>
          <p:cNvPr id="3" name="Content Placeholder 2"/>
          <p:cNvSpPr>
            <a:spLocks noGrp="1"/>
          </p:cNvSpPr>
          <p:nvPr>
            <p:ph idx="1"/>
          </p:nvPr>
        </p:nvSpPr>
        <p:spPr>
          <a:xfrm>
            <a:off x="381000" y="609601"/>
            <a:ext cx="8229600" cy="3086956"/>
          </a:xfrm>
        </p:spPr>
        <p:txBody>
          <a:bodyPr>
            <a:normAutofit fontScale="92500"/>
          </a:bodyPr>
          <a:lstStyle/>
          <a:p>
            <a:r>
              <a:rPr lang="en-US" sz="2000" b="1" dirty="0"/>
              <a:t>George Pullman</a:t>
            </a:r>
            <a:r>
              <a:rPr lang="en-US" sz="2000" dirty="0"/>
              <a:t>- invented the sleeping car</a:t>
            </a:r>
          </a:p>
          <a:p>
            <a:r>
              <a:rPr lang="en-US" sz="2000" b="1" dirty="0"/>
              <a:t>George Westinghouse</a:t>
            </a:r>
            <a:r>
              <a:rPr lang="en-US" sz="2000" dirty="0"/>
              <a:t>- invented the air brake which stopped all train cars at the same time.  Allowed for trains to carry more cargo and still stop safely.</a:t>
            </a:r>
          </a:p>
          <a:p>
            <a:r>
              <a:rPr lang="en-US" sz="2000" dirty="0" err="1"/>
              <a:t>RxR</a:t>
            </a:r>
            <a:r>
              <a:rPr lang="en-US" sz="2000" dirty="0"/>
              <a:t> schedules created the need for uniform </a:t>
            </a:r>
            <a:r>
              <a:rPr lang="en-US" sz="2000" b="1" i="1" dirty="0"/>
              <a:t>time zones </a:t>
            </a:r>
            <a:r>
              <a:rPr lang="en-US" sz="2000" dirty="0"/>
              <a:t>across the country.</a:t>
            </a:r>
          </a:p>
          <a:p>
            <a:r>
              <a:rPr lang="en-US" sz="2000" b="1" dirty="0" err="1"/>
              <a:t>Gustavus</a:t>
            </a:r>
            <a:r>
              <a:rPr lang="en-US" sz="2000" b="1" dirty="0"/>
              <a:t> Swift- </a:t>
            </a:r>
            <a:r>
              <a:rPr lang="en-US" sz="2000" dirty="0"/>
              <a:t>developed first Refrigerated car. Meat was shipped </a:t>
            </a:r>
          </a:p>
          <a:p>
            <a:pPr marL="0" indent="0">
              <a:buNone/>
            </a:pPr>
            <a:r>
              <a:rPr lang="en-US" sz="2000" dirty="0"/>
              <a:t>east.  </a:t>
            </a:r>
            <a:r>
              <a:rPr lang="en-US" sz="2000" b="1" dirty="0"/>
              <a:t>Chicago</a:t>
            </a:r>
            <a:r>
              <a:rPr lang="en-US" sz="2000" dirty="0"/>
              <a:t> became the meat packing city of the USA</a:t>
            </a:r>
          </a:p>
          <a:p>
            <a:pPr marL="0" indent="0">
              <a:buNone/>
            </a:pPr>
            <a:r>
              <a:rPr lang="en-US" sz="2000" dirty="0"/>
              <a:t>The railroad was the INTERNET of its day- carrying information and goods across the country</a:t>
            </a:r>
          </a:p>
          <a:p>
            <a:endParaRPr lang="en-US" dirty="0"/>
          </a:p>
        </p:txBody>
      </p:sp>
      <p:pic>
        <p:nvPicPr>
          <p:cNvPr id="4" name="Picture 3"/>
          <p:cNvPicPr>
            <a:picLocks noChangeAspect="1"/>
          </p:cNvPicPr>
          <p:nvPr/>
        </p:nvPicPr>
        <p:blipFill>
          <a:blip r:embed="rId2"/>
          <a:stretch>
            <a:fillRect/>
          </a:stretch>
        </p:blipFill>
        <p:spPr>
          <a:xfrm>
            <a:off x="4400550" y="3352800"/>
            <a:ext cx="4377267" cy="3352800"/>
          </a:xfrm>
          <a:prstGeom prst="rect">
            <a:avLst/>
          </a:prstGeom>
        </p:spPr>
      </p:pic>
      <p:pic>
        <p:nvPicPr>
          <p:cNvPr id="6" name="Picture 5"/>
          <p:cNvPicPr>
            <a:picLocks noChangeAspect="1"/>
          </p:cNvPicPr>
          <p:nvPr/>
        </p:nvPicPr>
        <p:blipFill>
          <a:blip r:embed="rId3"/>
          <a:stretch>
            <a:fillRect/>
          </a:stretch>
        </p:blipFill>
        <p:spPr>
          <a:xfrm>
            <a:off x="5334000" y="4267200"/>
            <a:ext cx="2057400" cy="2162175"/>
          </a:xfrm>
          <a:prstGeom prst="rect">
            <a:avLst/>
          </a:prstGeom>
        </p:spPr>
      </p:pic>
      <p:pic>
        <p:nvPicPr>
          <p:cNvPr id="7" name="Picture 6"/>
          <p:cNvPicPr>
            <a:picLocks noChangeAspect="1"/>
          </p:cNvPicPr>
          <p:nvPr/>
        </p:nvPicPr>
        <p:blipFill>
          <a:blip r:embed="rId4"/>
          <a:stretch>
            <a:fillRect/>
          </a:stretch>
        </p:blipFill>
        <p:spPr>
          <a:xfrm>
            <a:off x="127001" y="4267200"/>
            <a:ext cx="3886200" cy="2082800"/>
          </a:xfrm>
          <a:prstGeom prst="rect">
            <a:avLst/>
          </a:prstGeom>
        </p:spPr>
      </p:pic>
      <p:pic>
        <p:nvPicPr>
          <p:cNvPr id="9" name="Picture 8"/>
          <p:cNvPicPr>
            <a:picLocks noChangeAspect="1"/>
          </p:cNvPicPr>
          <p:nvPr/>
        </p:nvPicPr>
        <p:blipFill>
          <a:blip r:embed="rId5"/>
          <a:stretch>
            <a:fillRect/>
          </a:stretch>
        </p:blipFill>
        <p:spPr>
          <a:xfrm>
            <a:off x="6172200" y="462819"/>
            <a:ext cx="2800350" cy="569788"/>
          </a:xfrm>
          <a:prstGeom prst="rect">
            <a:avLst/>
          </a:prstGeom>
        </p:spPr>
      </p:pic>
    </p:spTree>
    <p:extLst>
      <p:ext uri="{BB962C8B-B14F-4D97-AF65-F5344CB8AC3E}">
        <p14:creationId xmlns:p14="http://schemas.microsoft.com/office/powerpoint/2010/main" val="268739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3500"/>
                                  </p:stCondLst>
                                  <p:childTnLst>
                                    <p:set>
                                      <p:cBhvr>
                                        <p:cTn id="42" dur="1" fill="hold">
                                          <p:stCondLst>
                                            <p:cond delay="0"/>
                                          </p:stCondLst>
                                        </p:cTn>
                                        <p:tgtEl>
                                          <p:spTgt spid="4"/>
                                        </p:tgtEl>
                                        <p:attrNameLst>
                                          <p:attrName>style.visibility</p:attrName>
                                        </p:attrNameLst>
                                      </p:cBhvr>
                                      <p:to>
                                        <p:strVal val="visible"/>
                                      </p:to>
                                    </p:set>
                                    <p:animEffect transition="in" filter="wheel(1)">
                                      <p:cBhvr>
                                        <p:cTn id="43" dur="50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8750"/>
                                  </p:stCondLst>
                                  <p:childTnLst>
                                    <p:set>
                                      <p:cBhvr>
                                        <p:cTn id="47" dur="1" fill="hold">
                                          <p:stCondLst>
                                            <p:cond delay="0"/>
                                          </p:stCondLst>
                                        </p:cTn>
                                        <p:tgtEl>
                                          <p:spTgt spid="6"/>
                                        </p:tgtEl>
                                        <p:attrNameLst>
                                          <p:attrName>style.visibility</p:attrName>
                                        </p:attrNameLst>
                                      </p:cBhvr>
                                      <p:to>
                                        <p:strVal val="visible"/>
                                      </p:to>
                                    </p:set>
                                    <p:anim calcmode="lin" valueType="num">
                                      <p:cBhvr>
                                        <p:cTn id="48" dur="1000" fill="hold"/>
                                        <p:tgtEl>
                                          <p:spTgt spid="6"/>
                                        </p:tgtEl>
                                        <p:attrNameLst>
                                          <p:attrName>ppt_w</p:attrName>
                                        </p:attrNameLst>
                                      </p:cBhvr>
                                      <p:tavLst>
                                        <p:tav tm="0">
                                          <p:val>
                                            <p:fltVal val="0"/>
                                          </p:val>
                                        </p:tav>
                                        <p:tav tm="100000">
                                          <p:val>
                                            <p:strVal val="#ppt_w"/>
                                          </p:val>
                                        </p:tav>
                                      </p:tavLst>
                                    </p:anim>
                                    <p:anim calcmode="lin" valueType="num">
                                      <p:cBhvr>
                                        <p:cTn id="49" dur="1000" fill="hold"/>
                                        <p:tgtEl>
                                          <p:spTgt spid="6"/>
                                        </p:tgtEl>
                                        <p:attrNameLst>
                                          <p:attrName>ppt_h</p:attrName>
                                        </p:attrNameLst>
                                      </p:cBhvr>
                                      <p:tavLst>
                                        <p:tav tm="0">
                                          <p:val>
                                            <p:fltVal val="0"/>
                                          </p:val>
                                        </p:tav>
                                        <p:tav tm="100000">
                                          <p:val>
                                            <p:strVal val="#ppt_h"/>
                                          </p:val>
                                        </p:tav>
                                      </p:tavLst>
                                    </p:anim>
                                    <p:anim calcmode="lin" valueType="num">
                                      <p:cBhvr>
                                        <p:cTn id="50" dur="1000" fill="hold"/>
                                        <p:tgtEl>
                                          <p:spTgt spid="6"/>
                                        </p:tgtEl>
                                        <p:attrNameLst>
                                          <p:attrName>style.rotation</p:attrName>
                                        </p:attrNameLst>
                                      </p:cBhvr>
                                      <p:tavLst>
                                        <p:tav tm="0">
                                          <p:val>
                                            <p:fltVal val="90"/>
                                          </p:val>
                                        </p:tav>
                                        <p:tav tm="100000">
                                          <p:val>
                                            <p:fltVal val="0"/>
                                          </p:val>
                                        </p:tav>
                                      </p:tavLst>
                                    </p:anim>
                                    <p:animEffect transition="in" filter="fade">
                                      <p:cBhvr>
                                        <p:cTn id="51" dur="10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0" presetClass="path" presetSubtype="0" accel="50000" decel="50000" fill="hold" nodeType="clickEffect">
                                  <p:stCondLst>
                                    <p:cond delay="0"/>
                                  </p:stCondLst>
                                  <p:childTnLst>
                                    <p:animMotion origin="layout" path="M -0.16042 -0.00278 L -0.83959 -0.01111 L -0.83959 -0.01088 " pathEditMode="relative" rAng="0" ptsTypes="AAA">
                                      <p:cBhvr>
                                        <p:cTn id="55" dur="2000" fill="hold"/>
                                        <p:tgtEl>
                                          <p:spTgt spid="9"/>
                                        </p:tgtEl>
                                        <p:attrNameLst>
                                          <p:attrName>ppt_x</p:attrName>
                                          <p:attrName>ppt_y</p:attrName>
                                        </p:attrNameLst>
                                      </p:cBhvr>
                                      <p:rCtr x="-33958"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21EACF-699E-4DB5-94A2-7CF753BA1294}"/>
              </a:ext>
            </a:extLst>
          </p:cNvPr>
          <p:cNvPicPr>
            <a:picLocks noChangeAspect="1"/>
          </p:cNvPicPr>
          <p:nvPr/>
        </p:nvPicPr>
        <p:blipFill>
          <a:blip r:embed="rId2"/>
          <a:stretch>
            <a:fillRect/>
          </a:stretch>
        </p:blipFill>
        <p:spPr>
          <a:xfrm>
            <a:off x="-36786" y="0"/>
            <a:ext cx="9144000" cy="6730825"/>
          </a:xfrm>
          <a:prstGeom prst="rect">
            <a:avLst/>
          </a:prstGeom>
        </p:spPr>
      </p:pic>
    </p:spTree>
    <p:extLst>
      <p:ext uri="{BB962C8B-B14F-4D97-AF65-F5344CB8AC3E}">
        <p14:creationId xmlns:p14="http://schemas.microsoft.com/office/powerpoint/2010/main" val="1424143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32ED65-089F-447D-88F5-BE38BC6D6500}"/>
              </a:ext>
            </a:extLst>
          </p:cNvPr>
          <p:cNvSpPr txBox="1"/>
          <p:nvPr/>
        </p:nvSpPr>
        <p:spPr>
          <a:xfrm>
            <a:off x="838200" y="0"/>
            <a:ext cx="7924800" cy="523220"/>
          </a:xfrm>
          <a:prstGeom prst="rect">
            <a:avLst/>
          </a:prstGeom>
          <a:noFill/>
        </p:spPr>
        <p:txBody>
          <a:bodyPr wrap="square">
            <a:spAutoFit/>
          </a:bodyPr>
          <a:lstStyle/>
          <a:p>
            <a:pPr algn="ctr"/>
            <a:r>
              <a:rPr lang="en-US" sz="2800" b="1" dirty="0"/>
              <a:t>APUSH TOPIC 6.5 Technological Innovation</a:t>
            </a:r>
          </a:p>
        </p:txBody>
      </p:sp>
      <p:sp>
        <p:nvSpPr>
          <p:cNvPr id="7" name="TextBox 6">
            <a:extLst>
              <a:ext uri="{FF2B5EF4-FFF2-40B4-BE49-F238E27FC236}">
                <a16:creationId xmlns:a16="http://schemas.microsoft.com/office/drawing/2014/main" id="{B1CD94FC-6F38-498C-85B2-4D1C5267ED5F}"/>
              </a:ext>
            </a:extLst>
          </p:cNvPr>
          <p:cNvSpPr txBox="1"/>
          <p:nvPr/>
        </p:nvSpPr>
        <p:spPr>
          <a:xfrm>
            <a:off x="0" y="685800"/>
            <a:ext cx="9220200" cy="1015663"/>
          </a:xfrm>
          <a:prstGeom prst="rect">
            <a:avLst/>
          </a:prstGeom>
          <a:noFill/>
        </p:spPr>
        <p:txBody>
          <a:bodyPr wrap="square">
            <a:spAutoFit/>
          </a:bodyPr>
          <a:lstStyle/>
          <a:p>
            <a:r>
              <a:rPr lang="en-US" sz="2000" b="1" dirty="0"/>
              <a:t>LEARNING OBJECTIVE</a:t>
            </a:r>
          </a:p>
          <a:p>
            <a:r>
              <a:rPr lang="en-US" sz="2000" dirty="0"/>
              <a:t>Explain the effects of technological advances in the development of the</a:t>
            </a:r>
          </a:p>
          <a:p>
            <a:r>
              <a:rPr lang="en-US" sz="2000" dirty="0"/>
              <a:t>United States over time.</a:t>
            </a:r>
          </a:p>
        </p:txBody>
      </p:sp>
      <p:sp>
        <p:nvSpPr>
          <p:cNvPr id="9" name="TextBox 8">
            <a:extLst>
              <a:ext uri="{FF2B5EF4-FFF2-40B4-BE49-F238E27FC236}">
                <a16:creationId xmlns:a16="http://schemas.microsoft.com/office/drawing/2014/main" id="{D60B7CE6-2914-41FB-B230-E12768AE4350}"/>
              </a:ext>
            </a:extLst>
          </p:cNvPr>
          <p:cNvSpPr txBox="1"/>
          <p:nvPr/>
        </p:nvSpPr>
        <p:spPr>
          <a:xfrm>
            <a:off x="0" y="2057400"/>
            <a:ext cx="9144000" cy="707886"/>
          </a:xfrm>
          <a:prstGeom prst="rect">
            <a:avLst/>
          </a:prstGeom>
          <a:noFill/>
        </p:spPr>
        <p:txBody>
          <a:bodyPr wrap="square">
            <a:spAutoFit/>
          </a:bodyPr>
          <a:lstStyle/>
          <a:p>
            <a:r>
              <a:rPr lang="en-US" sz="2000" dirty="0"/>
              <a:t>Businesses made use of </a:t>
            </a:r>
            <a:r>
              <a:rPr lang="en-US" sz="2000" b="1" dirty="0">
                <a:solidFill>
                  <a:srgbClr val="FF0000"/>
                </a:solidFill>
              </a:rPr>
              <a:t>technological innovations </a:t>
            </a:r>
            <a:r>
              <a:rPr lang="en-US" sz="2000" dirty="0"/>
              <a:t>and greater access to </a:t>
            </a:r>
            <a:r>
              <a:rPr lang="en-US" sz="2000" b="1" dirty="0">
                <a:solidFill>
                  <a:srgbClr val="FF0000"/>
                </a:solidFill>
              </a:rPr>
              <a:t>natural</a:t>
            </a:r>
          </a:p>
          <a:p>
            <a:r>
              <a:rPr lang="en-US" sz="2000" b="1" dirty="0">
                <a:solidFill>
                  <a:srgbClr val="FF0000"/>
                </a:solidFill>
              </a:rPr>
              <a:t>resources</a:t>
            </a:r>
            <a:r>
              <a:rPr lang="en-US" sz="2000" dirty="0"/>
              <a:t> to dramatically increase the production of goods.</a:t>
            </a:r>
          </a:p>
        </p:txBody>
      </p:sp>
      <p:pic>
        <p:nvPicPr>
          <p:cNvPr id="10" name="Picture 9">
            <a:extLst>
              <a:ext uri="{FF2B5EF4-FFF2-40B4-BE49-F238E27FC236}">
                <a16:creationId xmlns:a16="http://schemas.microsoft.com/office/drawing/2014/main" id="{ABBB6394-85F3-44E8-B31C-C11A790A4BBC}"/>
              </a:ext>
            </a:extLst>
          </p:cNvPr>
          <p:cNvPicPr>
            <a:picLocks noChangeAspect="1"/>
          </p:cNvPicPr>
          <p:nvPr/>
        </p:nvPicPr>
        <p:blipFill>
          <a:blip r:embed="rId2"/>
          <a:stretch>
            <a:fillRect/>
          </a:stretch>
        </p:blipFill>
        <p:spPr>
          <a:xfrm>
            <a:off x="112905" y="3276600"/>
            <a:ext cx="4457697" cy="3325583"/>
          </a:xfrm>
          <a:prstGeom prst="rect">
            <a:avLst/>
          </a:prstGeom>
        </p:spPr>
      </p:pic>
      <p:pic>
        <p:nvPicPr>
          <p:cNvPr id="11" name="Picture 10">
            <a:extLst>
              <a:ext uri="{FF2B5EF4-FFF2-40B4-BE49-F238E27FC236}">
                <a16:creationId xmlns:a16="http://schemas.microsoft.com/office/drawing/2014/main" id="{798FC99E-63D8-4B32-AAE4-BCE62BAF343A}"/>
              </a:ext>
            </a:extLst>
          </p:cNvPr>
          <p:cNvPicPr>
            <a:picLocks noChangeAspect="1"/>
          </p:cNvPicPr>
          <p:nvPr/>
        </p:nvPicPr>
        <p:blipFill>
          <a:blip r:embed="rId3"/>
          <a:stretch>
            <a:fillRect/>
          </a:stretch>
        </p:blipFill>
        <p:spPr>
          <a:xfrm>
            <a:off x="6019800" y="2797315"/>
            <a:ext cx="2792696" cy="2590800"/>
          </a:xfrm>
          <a:prstGeom prst="rect">
            <a:avLst/>
          </a:prstGeom>
        </p:spPr>
      </p:pic>
    </p:spTree>
    <p:extLst>
      <p:ext uri="{BB962C8B-B14F-4D97-AF65-F5344CB8AC3E}">
        <p14:creationId xmlns:p14="http://schemas.microsoft.com/office/powerpoint/2010/main" val="213193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165E54-FC08-49C4-99B2-07C9DBA2924B}"/>
              </a:ext>
            </a:extLst>
          </p:cNvPr>
          <p:cNvPicPr>
            <a:picLocks noChangeAspect="1"/>
          </p:cNvPicPr>
          <p:nvPr/>
        </p:nvPicPr>
        <p:blipFill>
          <a:blip r:embed="rId2"/>
          <a:stretch>
            <a:fillRect/>
          </a:stretch>
        </p:blipFill>
        <p:spPr>
          <a:xfrm>
            <a:off x="0" y="1143000"/>
            <a:ext cx="9144000" cy="5435558"/>
          </a:xfrm>
          <a:prstGeom prst="rect">
            <a:avLst/>
          </a:prstGeom>
        </p:spPr>
      </p:pic>
      <p:sp>
        <p:nvSpPr>
          <p:cNvPr id="4" name="TextBox 3">
            <a:extLst>
              <a:ext uri="{FF2B5EF4-FFF2-40B4-BE49-F238E27FC236}">
                <a16:creationId xmlns:a16="http://schemas.microsoft.com/office/drawing/2014/main" id="{3CF1A653-C445-4300-A475-AB77B2BBCD49}"/>
              </a:ext>
            </a:extLst>
          </p:cNvPr>
          <p:cNvSpPr txBox="1"/>
          <p:nvPr/>
        </p:nvSpPr>
        <p:spPr>
          <a:xfrm>
            <a:off x="1981200" y="1165371"/>
            <a:ext cx="838200" cy="369332"/>
          </a:xfrm>
          <a:prstGeom prst="rect">
            <a:avLst/>
          </a:prstGeom>
          <a:solidFill>
            <a:srgbClr val="FCCBA4"/>
          </a:solidFill>
        </p:spPr>
        <p:txBody>
          <a:bodyPr wrap="square" rtlCol="0">
            <a:spAutoFit/>
          </a:bodyPr>
          <a:lstStyle/>
          <a:p>
            <a:pPr algn="ctr"/>
            <a:r>
              <a:rPr lang="en-US" dirty="0"/>
              <a:t>Pacific</a:t>
            </a:r>
          </a:p>
        </p:txBody>
      </p:sp>
      <p:sp>
        <p:nvSpPr>
          <p:cNvPr id="6" name="TextBox 5">
            <a:extLst>
              <a:ext uri="{FF2B5EF4-FFF2-40B4-BE49-F238E27FC236}">
                <a16:creationId xmlns:a16="http://schemas.microsoft.com/office/drawing/2014/main" id="{1F9EC53E-B423-43A9-9340-EC2A188586FC}"/>
              </a:ext>
            </a:extLst>
          </p:cNvPr>
          <p:cNvSpPr txBox="1"/>
          <p:nvPr/>
        </p:nvSpPr>
        <p:spPr>
          <a:xfrm>
            <a:off x="3124200" y="1143000"/>
            <a:ext cx="1143000" cy="369332"/>
          </a:xfrm>
          <a:prstGeom prst="rect">
            <a:avLst/>
          </a:prstGeom>
          <a:solidFill>
            <a:srgbClr val="DACAE3"/>
          </a:solidFill>
        </p:spPr>
        <p:txBody>
          <a:bodyPr wrap="square" rtlCol="0">
            <a:spAutoFit/>
          </a:bodyPr>
          <a:lstStyle/>
          <a:p>
            <a:pPr algn="ctr"/>
            <a:r>
              <a:rPr lang="en-US" dirty="0"/>
              <a:t>Mountain</a:t>
            </a:r>
          </a:p>
        </p:txBody>
      </p:sp>
      <p:sp>
        <p:nvSpPr>
          <p:cNvPr id="9" name="TextBox 8">
            <a:extLst>
              <a:ext uri="{FF2B5EF4-FFF2-40B4-BE49-F238E27FC236}">
                <a16:creationId xmlns:a16="http://schemas.microsoft.com/office/drawing/2014/main" id="{AA4E8DF7-16F2-46D9-92FE-466BA3EEB271}"/>
              </a:ext>
            </a:extLst>
          </p:cNvPr>
          <p:cNvSpPr txBox="1"/>
          <p:nvPr/>
        </p:nvSpPr>
        <p:spPr>
          <a:xfrm>
            <a:off x="6502517" y="1175158"/>
            <a:ext cx="1143000" cy="369332"/>
          </a:xfrm>
          <a:prstGeom prst="rect">
            <a:avLst/>
          </a:prstGeom>
          <a:solidFill>
            <a:srgbClr val="FFE99E"/>
          </a:solidFill>
        </p:spPr>
        <p:txBody>
          <a:bodyPr wrap="square" rtlCol="0">
            <a:spAutoFit/>
          </a:bodyPr>
          <a:lstStyle/>
          <a:p>
            <a:r>
              <a:rPr lang="en-US" dirty="0"/>
              <a:t>Eastern</a:t>
            </a:r>
          </a:p>
        </p:txBody>
      </p:sp>
      <p:sp>
        <p:nvSpPr>
          <p:cNvPr id="10" name="TextBox 9">
            <a:extLst>
              <a:ext uri="{FF2B5EF4-FFF2-40B4-BE49-F238E27FC236}">
                <a16:creationId xmlns:a16="http://schemas.microsoft.com/office/drawing/2014/main" id="{C249897C-5F78-47B0-AED2-2BD0B55E240D}"/>
              </a:ext>
            </a:extLst>
          </p:cNvPr>
          <p:cNvSpPr txBox="1"/>
          <p:nvPr/>
        </p:nvSpPr>
        <p:spPr>
          <a:xfrm>
            <a:off x="4254617" y="1136925"/>
            <a:ext cx="1143000" cy="369332"/>
          </a:xfrm>
          <a:prstGeom prst="rect">
            <a:avLst/>
          </a:prstGeom>
          <a:solidFill>
            <a:srgbClr val="E0E0D3"/>
          </a:solidFill>
        </p:spPr>
        <p:txBody>
          <a:bodyPr wrap="square" rtlCol="0">
            <a:spAutoFit/>
          </a:bodyPr>
          <a:lstStyle/>
          <a:p>
            <a:pPr algn="ctr"/>
            <a:endParaRPr lang="en-US" dirty="0"/>
          </a:p>
        </p:txBody>
      </p:sp>
      <p:sp>
        <p:nvSpPr>
          <p:cNvPr id="8" name="TextBox 7">
            <a:extLst>
              <a:ext uri="{FF2B5EF4-FFF2-40B4-BE49-F238E27FC236}">
                <a16:creationId xmlns:a16="http://schemas.microsoft.com/office/drawing/2014/main" id="{50A31B9E-A9FA-4289-AD07-6A0C310D3F63}"/>
              </a:ext>
            </a:extLst>
          </p:cNvPr>
          <p:cNvSpPr txBox="1"/>
          <p:nvPr/>
        </p:nvSpPr>
        <p:spPr>
          <a:xfrm>
            <a:off x="4724400" y="1164780"/>
            <a:ext cx="1143000" cy="369332"/>
          </a:xfrm>
          <a:prstGeom prst="rect">
            <a:avLst/>
          </a:prstGeom>
          <a:solidFill>
            <a:srgbClr val="CCE6CA"/>
          </a:solidFill>
        </p:spPr>
        <p:txBody>
          <a:bodyPr wrap="square" rtlCol="0">
            <a:spAutoFit/>
          </a:bodyPr>
          <a:lstStyle/>
          <a:p>
            <a:pPr algn="ctr"/>
            <a:r>
              <a:rPr lang="en-US" dirty="0"/>
              <a:t>Central</a:t>
            </a:r>
          </a:p>
        </p:txBody>
      </p:sp>
      <p:sp>
        <p:nvSpPr>
          <p:cNvPr id="11" name="TextBox 10">
            <a:extLst>
              <a:ext uri="{FF2B5EF4-FFF2-40B4-BE49-F238E27FC236}">
                <a16:creationId xmlns:a16="http://schemas.microsoft.com/office/drawing/2014/main" id="{FFA67A75-A2DF-4BEC-B45C-0148E24C6496}"/>
              </a:ext>
            </a:extLst>
          </p:cNvPr>
          <p:cNvSpPr txBox="1"/>
          <p:nvPr/>
        </p:nvSpPr>
        <p:spPr>
          <a:xfrm>
            <a:off x="2127396" y="152400"/>
            <a:ext cx="5397442" cy="769441"/>
          </a:xfrm>
          <a:prstGeom prst="rect">
            <a:avLst/>
          </a:prstGeom>
          <a:solidFill>
            <a:srgbClr val="B8DAF2"/>
          </a:solidFill>
        </p:spPr>
        <p:txBody>
          <a:bodyPr wrap="square" rtlCol="0">
            <a:spAutoFit/>
          </a:bodyPr>
          <a:lstStyle/>
          <a:p>
            <a:pPr algn="ctr"/>
            <a:r>
              <a:rPr lang="en-US" sz="4400" dirty="0"/>
              <a:t>Time Zones Today</a:t>
            </a:r>
          </a:p>
        </p:txBody>
      </p:sp>
    </p:spTree>
    <p:extLst>
      <p:ext uri="{BB962C8B-B14F-4D97-AF65-F5344CB8AC3E}">
        <p14:creationId xmlns:p14="http://schemas.microsoft.com/office/powerpoint/2010/main" val="315435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173"/>
            <a:ext cx="5739064" cy="758003"/>
          </a:xfrm>
        </p:spPr>
        <p:txBody>
          <a:bodyPr>
            <a:normAutofit fontScale="90000"/>
          </a:bodyPr>
          <a:lstStyle/>
          <a:p>
            <a:r>
              <a:rPr lang="en-US" b="1" dirty="0"/>
              <a:t>The Impact of the Railroads</a:t>
            </a:r>
          </a:p>
        </p:txBody>
      </p:sp>
      <p:sp>
        <p:nvSpPr>
          <p:cNvPr id="3" name="Content Placeholder 2"/>
          <p:cNvSpPr>
            <a:spLocks noGrp="1"/>
          </p:cNvSpPr>
          <p:nvPr>
            <p:ph idx="1"/>
          </p:nvPr>
        </p:nvSpPr>
        <p:spPr>
          <a:xfrm>
            <a:off x="28902" y="1295400"/>
            <a:ext cx="5152697" cy="5486400"/>
          </a:xfrm>
        </p:spPr>
        <p:txBody>
          <a:bodyPr>
            <a:normAutofit/>
          </a:bodyPr>
          <a:lstStyle/>
          <a:p>
            <a:r>
              <a:rPr lang="en-US" sz="2600" dirty="0"/>
              <a:t>The Transcontinental Railroad connected the different regions of the United States and Railroads became the lifeline to the West.</a:t>
            </a:r>
          </a:p>
          <a:p>
            <a:r>
              <a:rPr lang="en-US" sz="2600" dirty="0"/>
              <a:t>Trains brought the settlers and everything they needed to the West as towns sprang up.</a:t>
            </a:r>
          </a:p>
          <a:p>
            <a:r>
              <a:rPr lang="en-US" sz="2600" dirty="0"/>
              <a:t>Trains returned to the East with the products the West produced, beef, wheat, lumber, and gold.</a:t>
            </a:r>
          </a:p>
          <a:p>
            <a:r>
              <a:rPr lang="en-US" sz="2600" dirty="0"/>
              <a:t>Trains would also create a need for more natural resources, like coal, lumber and oil.</a:t>
            </a:r>
          </a:p>
          <a:p>
            <a:endParaRPr lang="en-US" sz="2600" dirty="0"/>
          </a:p>
        </p:txBody>
      </p:sp>
      <p:pic>
        <p:nvPicPr>
          <p:cNvPr id="1028" name="Picture 4" descr="C:\Users\mike.montgomery\Documents\05 Gilded Age\railroads peop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318544"/>
            <a:ext cx="3733800" cy="245030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F:\STAAR Pictures\Railroads and Farmers.jpg"/>
          <p:cNvPicPr>
            <a:picLocks noChangeAspect="1" noChangeArrowheads="1"/>
          </p:cNvPicPr>
          <p:nvPr/>
        </p:nvPicPr>
        <p:blipFill rotWithShape="1">
          <a:blip r:embed="rId3">
            <a:extLst>
              <a:ext uri="{28A0092B-C50C-407E-A947-70E740481C1C}">
                <a14:useLocalDpi xmlns:a14="http://schemas.microsoft.com/office/drawing/2010/main" val="0"/>
              </a:ext>
            </a:extLst>
          </a:blip>
          <a:srcRect l="1249" r="20001"/>
          <a:stretch/>
        </p:blipFill>
        <p:spPr bwMode="auto">
          <a:xfrm>
            <a:off x="4903911" y="3276600"/>
            <a:ext cx="4163889"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500" fill="hold"/>
                                        <p:tgtEl>
                                          <p:spTgt spid="1028"/>
                                        </p:tgtEl>
                                        <p:attrNameLst>
                                          <p:attrName>ppt_x</p:attrName>
                                        </p:attrNameLst>
                                      </p:cBhvr>
                                      <p:tavLst>
                                        <p:tav tm="0">
                                          <p:val>
                                            <p:strVal val="#ppt_x"/>
                                          </p:val>
                                        </p:tav>
                                        <p:tav tm="100000">
                                          <p:val>
                                            <p:strVal val="#ppt_x"/>
                                          </p:val>
                                        </p:tav>
                                      </p:tavLst>
                                    </p:anim>
                                    <p:anim calcmode="lin" valueType="num">
                                      <p:cBhvr additive="base">
                                        <p:cTn id="17" dur="500" fill="hold"/>
                                        <p:tgtEl>
                                          <p:spTgt spid="10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up)">
                                      <p:cBhvr>
                                        <p:cTn id="21" dur="1000"/>
                                        <p:tgtEl>
                                          <p:spTgt spid="3">
                                            <p:txEl>
                                              <p:pRg st="1" end="1"/>
                                            </p:txEl>
                                          </p:spTgt>
                                        </p:tgtEl>
                                      </p:cBhvr>
                                    </p:animEffect>
                                  </p:childTnLst>
                                </p:cTn>
                              </p:par>
                            </p:childTnLst>
                          </p:cTn>
                        </p:par>
                        <p:par>
                          <p:cTn id="22" fill="hold">
                            <p:stCondLst>
                              <p:cond delay="2500"/>
                            </p:stCondLst>
                            <p:childTnLst>
                              <p:par>
                                <p:cTn id="23" presetID="2" presetClass="entr" presetSubtype="2"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1+#ppt_w/2"/>
                                          </p:val>
                                        </p:tav>
                                        <p:tav tm="100000">
                                          <p:val>
                                            <p:strVal val="#ppt_x"/>
                                          </p:val>
                                        </p:tav>
                                      </p:tavLst>
                                    </p:anim>
                                    <p:anim calcmode="lin" valueType="num">
                                      <p:cBhvr additive="base">
                                        <p:cTn id="2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up)">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up)">
                                      <p:cBhvr>
                                        <p:cTn id="3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E34300-4277-46E6-A8E3-17AB90F630C0}"/>
              </a:ext>
            </a:extLst>
          </p:cNvPr>
          <p:cNvSpPr txBox="1"/>
          <p:nvPr/>
        </p:nvSpPr>
        <p:spPr>
          <a:xfrm>
            <a:off x="0" y="7690"/>
            <a:ext cx="9144000" cy="1569660"/>
          </a:xfrm>
          <a:prstGeom prst="rect">
            <a:avLst/>
          </a:prstGeom>
          <a:noFill/>
        </p:spPr>
        <p:txBody>
          <a:bodyPr wrap="square">
            <a:spAutoFit/>
          </a:bodyPr>
          <a:lstStyle/>
          <a:p>
            <a:r>
              <a:rPr lang="en-US" sz="3200" b="1" dirty="0"/>
              <a:t>To what extent did </a:t>
            </a:r>
            <a:r>
              <a:rPr lang="en-US" sz="3200" b="1" dirty="0">
                <a:solidFill>
                  <a:srgbClr val="FF0000"/>
                </a:solidFill>
              </a:rPr>
              <a:t>transportation developments </a:t>
            </a:r>
            <a:r>
              <a:rPr lang="en-US" sz="3200" b="1" dirty="0"/>
              <a:t>spark economic growth during the period from 1860 to 1900 in the United States?</a:t>
            </a:r>
          </a:p>
        </p:txBody>
      </p:sp>
      <p:sp>
        <p:nvSpPr>
          <p:cNvPr id="4" name="TextBox 3">
            <a:extLst>
              <a:ext uri="{FF2B5EF4-FFF2-40B4-BE49-F238E27FC236}">
                <a16:creationId xmlns:a16="http://schemas.microsoft.com/office/drawing/2014/main" id="{6FC42477-C63C-4EB6-8530-0771B9177CE0}"/>
              </a:ext>
            </a:extLst>
          </p:cNvPr>
          <p:cNvSpPr txBox="1"/>
          <p:nvPr/>
        </p:nvSpPr>
        <p:spPr>
          <a:xfrm>
            <a:off x="-9088" y="3765954"/>
            <a:ext cx="9144000" cy="1938992"/>
          </a:xfrm>
          <a:prstGeom prst="rect">
            <a:avLst/>
          </a:prstGeom>
          <a:noFill/>
        </p:spPr>
        <p:txBody>
          <a:bodyPr wrap="square">
            <a:spAutoFit/>
          </a:bodyPr>
          <a:lstStyle/>
          <a:p>
            <a:r>
              <a:rPr lang="en-US" sz="2400" b="1" dirty="0"/>
              <a:t>Transportation developments sparked economic growth during the period from 1860 to 1900 in the United States to a great extent because…….. List three points.  </a:t>
            </a:r>
            <a:r>
              <a:rPr lang="en-US" sz="2400" b="1" dirty="0">
                <a:solidFill>
                  <a:srgbClr val="FF0000"/>
                </a:solidFill>
              </a:rPr>
              <a:t>Each point will be come a topic for your essay.  Three points= three paragraphs at a minimum for the body of your essay.</a:t>
            </a:r>
          </a:p>
        </p:txBody>
      </p:sp>
      <p:sp>
        <p:nvSpPr>
          <p:cNvPr id="5" name="TextBox 4">
            <a:extLst>
              <a:ext uri="{FF2B5EF4-FFF2-40B4-BE49-F238E27FC236}">
                <a16:creationId xmlns:a16="http://schemas.microsoft.com/office/drawing/2014/main" id="{402FD1FD-DDE0-4DA3-AAD5-3A8C8A3A034C}"/>
              </a:ext>
            </a:extLst>
          </p:cNvPr>
          <p:cNvSpPr txBox="1"/>
          <p:nvPr/>
        </p:nvSpPr>
        <p:spPr>
          <a:xfrm>
            <a:off x="-9088" y="1689473"/>
            <a:ext cx="1923155" cy="369332"/>
          </a:xfrm>
          <a:prstGeom prst="rect">
            <a:avLst/>
          </a:prstGeom>
          <a:noFill/>
        </p:spPr>
        <p:txBody>
          <a:bodyPr wrap="none" rtlCol="0">
            <a:spAutoFit/>
          </a:bodyPr>
          <a:lstStyle/>
          <a:p>
            <a:r>
              <a:rPr lang="en-US" b="1" dirty="0"/>
              <a:t>Contextualization:</a:t>
            </a:r>
          </a:p>
        </p:txBody>
      </p:sp>
      <p:sp>
        <p:nvSpPr>
          <p:cNvPr id="6" name="TextBox 5">
            <a:extLst>
              <a:ext uri="{FF2B5EF4-FFF2-40B4-BE49-F238E27FC236}">
                <a16:creationId xmlns:a16="http://schemas.microsoft.com/office/drawing/2014/main" id="{6DC775BF-ED72-4763-9226-F829959A8730}"/>
              </a:ext>
            </a:extLst>
          </p:cNvPr>
          <p:cNvSpPr txBox="1"/>
          <p:nvPr/>
        </p:nvSpPr>
        <p:spPr>
          <a:xfrm>
            <a:off x="0" y="3352800"/>
            <a:ext cx="840295" cy="369332"/>
          </a:xfrm>
          <a:prstGeom prst="rect">
            <a:avLst/>
          </a:prstGeom>
          <a:noFill/>
        </p:spPr>
        <p:txBody>
          <a:bodyPr wrap="none" rtlCol="0">
            <a:spAutoFit/>
          </a:bodyPr>
          <a:lstStyle/>
          <a:p>
            <a:r>
              <a:rPr lang="en-US" b="1" dirty="0"/>
              <a:t>Thesis:</a:t>
            </a:r>
          </a:p>
        </p:txBody>
      </p:sp>
    </p:spTree>
    <p:extLst>
      <p:ext uri="{BB962C8B-B14F-4D97-AF65-F5344CB8AC3E}">
        <p14:creationId xmlns:p14="http://schemas.microsoft.com/office/powerpoint/2010/main" val="3257532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357212"/>
          </a:xfrm>
        </p:spPr>
        <p:txBody>
          <a:bodyPr>
            <a:noAutofit/>
          </a:bodyPr>
          <a:lstStyle/>
          <a:p>
            <a:r>
              <a:rPr lang="en-US" sz="3200" b="1" dirty="0"/>
              <a:t>Technological Innovations</a:t>
            </a:r>
          </a:p>
        </p:txBody>
      </p:sp>
      <p:sp>
        <p:nvSpPr>
          <p:cNvPr id="3" name="Content Placeholder 2"/>
          <p:cNvSpPr>
            <a:spLocks noGrp="1"/>
          </p:cNvSpPr>
          <p:nvPr>
            <p:ph idx="1"/>
          </p:nvPr>
        </p:nvSpPr>
        <p:spPr>
          <a:xfrm>
            <a:off x="110363" y="323534"/>
            <a:ext cx="5223639" cy="5257800"/>
          </a:xfrm>
        </p:spPr>
        <p:txBody>
          <a:bodyPr>
            <a:normAutofit/>
          </a:bodyPr>
          <a:lstStyle/>
          <a:p>
            <a:r>
              <a:rPr lang="en-US" sz="2800" b="1" dirty="0">
                <a:solidFill>
                  <a:srgbClr val="C00000"/>
                </a:solidFill>
              </a:rPr>
              <a:t>Bessemer Process </a:t>
            </a:r>
            <a:r>
              <a:rPr lang="en-US" sz="2800" dirty="0"/>
              <a:t>– increased the amount and the quality of steel being produced at 80% less cost</a:t>
            </a:r>
          </a:p>
          <a:p>
            <a:r>
              <a:rPr lang="en-US" sz="2800" dirty="0"/>
              <a:t>This new steel was used to lay more miles of railroad track, to build the world’s 1</a:t>
            </a:r>
            <a:r>
              <a:rPr lang="en-US" sz="2800" baseline="30000" dirty="0"/>
              <a:t>st</a:t>
            </a:r>
            <a:r>
              <a:rPr lang="en-US" sz="2800" dirty="0"/>
              <a:t> skyscrapers, and to make better machinery at lower costs.</a:t>
            </a:r>
            <a:endParaRPr lang="en-US" dirty="0"/>
          </a:p>
        </p:txBody>
      </p:sp>
      <p:pic>
        <p:nvPicPr>
          <p:cNvPr id="1027" name="Picture 3" descr="E:\05 Gilded Age\bessemer steel produ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1346" y="1123317"/>
            <a:ext cx="3613604" cy="23622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E:\05 Gilded Age\Bessemer steel prod grap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7025" y="3714984"/>
            <a:ext cx="3357269" cy="26858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2.gsu.edu/~wwwher/courses/8690/hom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561" y="4278918"/>
            <a:ext cx="1782439" cy="184785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3" name="Picture 9" descr="http://www.popsci.com/files/imagecache/article_image_large/articles/supertalls_image_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4437165"/>
            <a:ext cx="1823356" cy="228833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1400" y="5358550"/>
            <a:ext cx="1688600" cy="923330"/>
          </a:xfrm>
          <a:prstGeom prst="rect">
            <a:avLst/>
          </a:prstGeom>
          <a:noFill/>
        </p:spPr>
        <p:txBody>
          <a:bodyPr wrap="square" rtlCol="0">
            <a:spAutoFit/>
          </a:bodyPr>
          <a:lstStyle/>
          <a:p>
            <a:pPr algn="ctr"/>
            <a:r>
              <a:rPr lang="en-US" dirty="0">
                <a:solidFill>
                  <a:srgbClr val="0070C0"/>
                </a:solidFill>
              </a:rPr>
              <a:t>World’s tallest built in 2010 it  is 2,722 feet</a:t>
            </a:r>
          </a:p>
        </p:txBody>
      </p:sp>
      <p:sp>
        <p:nvSpPr>
          <p:cNvPr id="11" name="TextBox 10"/>
          <p:cNvSpPr txBox="1"/>
          <p:nvPr/>
        </p:nvSpPr>
        <p:spPr>
          <a:xfrm>
            <a:off x="1969000" y="4245366"/>
            <a:ext cx="1688600" cy="923330"/>
          </a:xfrm>
          <a:prstGeom prst="rect">
            <a:avLst/>
          </a:prstGeom>
          <a:noFill/>
        </p:spPr>
        <p:txBody>
          <a:bodyPr wrap="square" rtlCol="0">
            <a:spAutoFit/>
          </a:bodyPr>
          <a:lstStyle/>
          <a:p>
            <a:pPr algn="ctr"/>
            <a:r>
              <a:rPr lang="en-US" dirty="0">
                <a:solidFill>
                  <a:srgbClr val="FF0000"/>
                </a:solidFill>
              </a:rPr>
              <a:t>World’s 1</a:t>
            </a:r>
            <a:r>
              <a:rPr lang="en-US" baseline="30000" dirty="0">
                <a:solidFill>
                  <a:srgbClr val="FF0000"/>
                </a:solidFill>
              </a:rPr>
              <a:t>st</a:t>
            </a:r>
            <a:r>
              <a:rPr lang="en-US" dirty="0">
                <a:solidFill>
                  <a:srgbClr val="FF0000"/>
                </a:solidFill>
              </a:rPr>
              <a:t> built in 1885 it was 180 feet tall</a:t>
            </a:r>
          </a:p>
        </p:txBody>
      </p:sp>
      <p:cxnSp>
        <p:nvCxnSpPr>
          <p:cNvPr id="9" name="Straight Arrow Connector 8"/>
          <p:cNvCxnSpPr/>
          <p:nvPr/>
        </p:nvCxnSpPr>
        <p:spPr>
          <a:xfrm flipH="1">
            <a:off x="1969000" y="5219312"/>
            <a:ext cx="89741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813300" y="6400800"/>
            <a:ext cx="954472"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10567" y="5385473"/>
            <a:ext cx="954661" cy="369332"/>
          </a:xfrm>
          <a:prstGeom prst="rect">
            <a:avLst/>
          </a:prstGeom>
          <a:noFill/>
        </p:spPr>
        <p:txBody>
          <a:bodyPr wrap="square" rtlCol="0">
            <a:spAutoFit/>
          </a:bodyPr>
          <a:lstStyle/>
          <a:p>
            <a:pPr algn="ctr"/>
            <a:r>
              <a:rPr lang="en-US" dirty="0">
                <a:solidFill>
                  <a:srgbClr val="0070C0"/>
                </a:solidFill>
              </a:rPr>
              <a:t>Dubai</a:t>
            </a:r>
          </a:p>
        </p:txBody>
      </p:sp>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par>
                                <p:cTn id="12" presetID="2" presetClass="entr" presetSubtype="4" fill="hold" nodeType="withEffect">
                                  <p:stCondLst>
                                    <p:cond delay="1000"/>
                                  </p:stCondLst>
                                  <p:childTnLst>
                                    <p:set>
                                      <p:cBhvr>
                                        <p:cTn id="13" dur="1" fill="hold">
                                          <p:stCondLst>
                                            <p:cond delay="0"/>
                                          </p:stCondLst>
                                        </p:cTn>
                                        <p:tgtEl>
                                          <p:spTgt spid="1027"/>
                                        </p:tgtEl>
                                        <p:attrNameLst>
                                          <p:attrName>style.visibility</p:attrName>
                                        </p:attrNameLst>
                                      </p:cBhvr>
                                      <p:to>
                                        <p:strVal val="visible"/>
                                      </p:to>
                                    </p:set>
                                    <p:anim calcmode="lin" valueType="num">
                                      <p:cBhvr additive="base">
                                        <p:cTn id="14" dur="500" fill="hold"/>
                                        <p:tgtEl>
                                          <p:spTgt spid="1027"/>
                                        </p:tgtEl>
                                        <p:attrNameLst>
                                          <p:attrName>ppt_x</p:attrName>
                                        </p:attrNameLst>
                                      </p:cBhvr>
                                      <p:tavLst>
                                        <p:tav tm="0">
                                          <p:val>
                                            <p:strVal val="#ppt_x"/>
                                          </p:val>
                                        </p:tav>
                                        <p:tav tm="100000">
                                          <p:val>
                                            <p:strVal val="#ppt_x"/>
                                          </p:val>
                                        </p:tav>
                                      </p:tavLst>
                                    </p:anim>
                                    <p:anim calcmode="lin" valueType="num">
                                      <p:cBhvr additive="base">
                                        <p:cTn id="15" dur="500" fill="hold"/>
                                        <p:tgtEl>
                                          <p:spTgt spid="1027"/>
                                        </p:tgtEl>
                                        <p:attrNameLst>
                                          <p:attrName>ppt_y</p:attrName>
                                        </p:attrNameLst>
                                      </p:cBhvr>
                                      <p:tavLst>
                                        <p:tav tm="0">
                                          <p:val>
                                            <p:strVal val="1+#ppt_h/2"/>
                                          </p:val>
                                        </p:tav>
                                        <p:tav tm="100000">
                                          <p:val>
                                            <p:strVal val="#ppt_y"/>
                                          </p:val>
                                        </p:tav>
                                      </p:tavLst>
                                    </p:anim>
                                  </p:childTnLst>
                                </p:cTn>
                              </p:par>
                            </p:childTnLst>
                          </p:cTn>
                        </p:par>
                        <p:par>
                          <p:cTn id="16" fill="hold">
                            <p:stCondLst>
                              <p:cond delay="6000"/>
                            </p:stCondLst>
                            <p:childTnLst>
                              <p:par>
                                <p:cTn id="17" presetID="42"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22" presetClass="entr" presetSubtype="4" fill="hold" nodeType="withEffect">
                                  <p:stCondLst>
                                    <p:cond delay="1000"/>
                                  </p:stCondLst>
                                  <p:childTnLst>
                                    <p:set>
                                      <p:cBhvr>
                                        <p:cTn id="23" dur="1" fill="hold">
                                          <p:stCondLst>
                                            <p:cond delay="0"/>
                                          </p:stCondLst>
                                        </p:cTn>
                                        <p:tgtEl>
                                          <p:spTgt spid="1030"/>
                                        </p:tgtEl>
                                        <p:attrNameLst>
                                          <p:attrName>style.visibility</p:attrName>
                                        </p:attrNameLst>
                                      </p:cBhvr>
                                      <p:to>
                                        <p:strVal val="visible"/>
                                      </p:to>
                                    </p:set>
                                    <p:animEffect transition="in" filter="wipe(down)">
                                      <p:cBhvr>
                                        <p:cTn id="24" dur="500"/>
                                        <p:tgtEl>
                                          <p:spTgt spid="1030"/>
                                        </p:tgtEl>
                                      </p:cBhvr>
                                    </p:animEffect>
                                  </p:childTnLst>
                                </p:cTn>
                              </p:par>
                            </p:childTnLst>
                          </p:cTn>
                        </p:par>
                        <p:par>
                          <p:cTn id="25" fill="hold">
                            <p:stCondLst>
                              <p:cond delay="7500"/>
                            </p:stCondLst>
                            <p:childTnLst>
                              <p:par>
                                <p:cTn id="26" presetID="3"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par>
                                <p:cTn id="29" presetID="2" presetClass="entr" presetSubtype="2"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8000"/>
                            </p:stCondLst>
                            <p:childTnLst>
                              <p:par>
                                <p:cTn id="34" presetID="22" presetClass="entr" presetSubtype="4" fill="hold" nodeType="afterEffect">
                                  <p:stCondLst>
                                    <p:cond delay="0"/>
                                  </p:stCondLst>
                                  <p:childTnLst>
                                    <p:set>
                                      <p:cBhvr>
                                        <p:cTn id="35" dur="1" fill="hold">
                                          <p:stCondLst>
                                            <p:cond delay="0"/>
                                          </p:stCondLst>
                                        </p:cTn>
                                        <p:tgtEl>
                                          <p:spTgt spid="1033"/>
                                        </p:tgtEl>
                                        <p:attrNameLst>
                                          <p:attrName>style.visibility</p:attrName>
                                        </p:attrNameLst>
                                      </p:cBhvr>
                                      <p:to>
                                        <p:strVal val="visible"/>
                                      </p:to>
                                    </p:set>
                                    <p:animEffect transition="in" filter="wipe(down)">
                                      <p:cBhvr>
                                        <p:cTn id="36" dur="500"/>
                                        <p:tgtEl>
                                          <p:spTgt spid="1033"/>
                                        </p:tgtEl>
                                      </p:cBhvr>
                                    </p:animEffect>
                                  </p:childTnLst>
                                </p:cTn>
                              </p:par>
                            </p:childTnLst>
                          </p:cTn>
                        </p:par>
                        <p:par>
                          <p:cTn id="37" fill="hold">
                            <p:stCondLst>
                              <p:cond delay="8500"/>
                            </p:stCondLst>
                            <p:childTnLst>
                              <p:par>
                                <p:cTn id="38" presetID="3" presetClass="entr" presetSubtype="1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linds(horizontal)">
                                      <p:cBhvr>
                                        <p:cTn id="40" dur="500"/>
                                        <p:tgtEl>
                                          <p:spTgt spid="4"/>
                                        </p:tgtEl>
                                      </p:cBhvr>
                                    </p:animEffect>
                                  </p:childTnLst>
                                </p:cTn>
                              </p:par>
                              <p:par>
                                <p:cTn id="41" presetID="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par>
                          <p:cTn id="45" fill="hold">
                            <p:stCondLst>
                              <p:cond delay="9000"/>
                            </p:stCondLst>
                            <p:childTnLst>
                              <p:par>
                                <p:cTn id="46" presetID="3" presetClass="entr" presetSubtype="1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linds(horizont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0C534062-8425-46C9-BCC7-8FA09986D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00"/>
            <a:ext cx="8991600"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D624D17-56DE-4B25-B1E2-0938B90CA2AB}"/>
              </a:ext>
            </a:extLst>
          </p:cNvPr>
          <p:cNvSpPr/>
          <p:nvPr/>
        </p:nvSpPr>
        <p:spPr>
          <a:xfrm>
            <a:off x="76200" y="-33010"/>
            <a:ext cx="6930167" cy="523220"/>
          </a:xfrm>
          <a:prstGeom prst="rect">
            <a:avLst/>
          </a:prstGeom>
        </p:spPr>
        <p:txBody>
          <a:bodyPr wrap="none">
            <a:spAutoFit/>
          </a:bodyPr>
          <a:lstStyle/>
          <a:p>
            <a:r>
              <a:rPr lang="en-US" sz="2800" b="1" dirty="0">
                <a:solidFill>
                  <a:srgbClr val="C00000"/>
                </a:solidFill>
              </a:rPr>
              <a:t>Bessemer- process invented by </a:t>
            </a:r>
            <a:r>
              <a:rPr lang="en-US" dirty="0"/>
              <a:t>Sir Henry Bessemer</a:t>
            </a:r>
          </a:p>
        </p:txBody>
      </p:sp>
      <p:sp>
        <p:nvSpPr>
          <p:cNvPr id="5" name="Rectangle 4">
            <a:extLst>
              <a:ext uri="{FF2B5EF4-FFF2-40B4-BE49-F238E27FC236}">
                <a16:creationId xmlns:a16="http://schemas.microsoft.com/office/drawing/2014/main" id="{72373F2D-EF95-42E6-81A8-E9A49A61F442}"/>
              </a:ext>
            </a:extLst>
          </p:cNvPr>
          <p:cNvSpPr/>
          <p:nvPr/>
        </p:nvSpPr>
        <p:spPr>
          <a:xfrm>
            <a:off x="2057400" y="2828835"/>
            <a:ext cx="5562600" cy="1200329"/>
          </a:xfrm>
          <a:prstGeom prst="rect">
            <a:avLst/>
          </a:prstGeom>
        </p:spPr>
        <p:txBody>
          <a:bodyPr wrap="square">
            <a:spAutoFit/>
          </a:bodyPr>
          <a:lstStyle/>
          <a:p>
            <a:r>
              <a:rPr lang="en-US" b="1" dirty="0">
                <a:solidFill>
                  <a:schemeClr val="bg1"/>
                </a:solidFill>
                <a:latin typeface="arial" panose="020B0604020202020204" pitchFamily="34" charset="0"/>
              </a:rPr>
              <a:t>a steel-making process, now largely superseded, in which carbon, silicon, and other impurities are removed from molten pig iron by oxidation in a blast of air in a special tilting retort </a:t>
            </a:r>
            <a:endParaRPr lang="en-US" b="1" dirty="0">
              <a:solidFill>
                <a:schemeClr val="bg1"/>
              </a:solidFill>
            </a:endParaRPr>
          </a:p>
        </p:txBody>
      </p:sp>
    </p:spTree>
    <p:extLst>
      <p:ext uri="{BB962C8B-B14F-4D97-AF65-F5344CB8AC3E}">
        <p14:creationId xmlns:p14="http://schemas.microsoft.com/office/powerpoint/2010/main" val="144210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516"/>
            <a:ext cx="8229600" cy="792162"/>
          </a:xfrm>
        </p:spPr>
        <p:txBody>
          <a:bodyPr/>
          <a:lstStyle/>
          <a:p>
            <a:r>
              <a:rPr lang="en-US" b="1" dirty="0"/>
              <a:t>Technological Innovations</a:t>
            </a:r>
          </a:p>
        </p:txBody>
      </p:sp>
      <p:sp>
        <p:nvSpPr>
          <p:cNvPr id="3" name="Content Placeholder 2"/>
          <p:cNvSpPr>
            <a:spLocks noGrp="1"/>
          </p:cNvSpPr>
          <p:nvPr>
            <p:ph idx="1"/>
          </p:nvPr>
        </p:nvSpPr>
        <p:spPr>
          <a:xfrm>
            <a:off x="228600" y="1219200"/>
            <a:ext cx="8153399" cy="2735942"/>
          </a:xfrm>
        </p:spPr>
        <p:txBody>
          <a:bodyPr>
            <a:normAutofit/>
          </a:bodyPr>
          <a:lstStyle/>
          <a:p>
            <a:r>
              <a:rPr lang="en-US" sz="2600" dirty="0"/>
              <a:t>After the Civil War, human and animal strength were replaced by steam and electricity.</a:t>
            </a:r>
          </a:p>
          <a:p>
            <a:r>
              <a:rPr lang="en-US" sz="2600" dirty="0"/>
              <a:t>Steam engines, powered by burning coal to heat water, drove the textile mills, factories, and trains.</a:t>
            </a:r>
          </a:p>
          <a:p>
            <a:r>
              <a:rPr lang="en-US" sz="2600" dirty="0"/>
              <a:t>During the late 1800s the center of coal mining was in the Appalachian Mountains of western Pennsylvania. </a:t>
            </a:r>
          </a:p>
        </p:txBody>
      </p:sp>
      <p:pic>
        <p:nvPicPr>
          <p:cNvPr id="1026" name="Picture 2" descr="F:\05 Gilded Age\animal and man strengt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969641"/>
            <a:ext cx="3810000" cy="274253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classes.bus.oregonstate.edu/BA302/Cabak/images/factory_scen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062649"/>
            <a:ext cx="3810000" cy="264952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t2.gstatic.com/images?q=tbn:ANd9GcTHT-gjodaTf4DJcxNf8MC6yHBQaQEZoAvu4IdRRMCgG-JuY2g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2743199"/>
            <a:ext cx="925057" cy="117607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05 Gilded Age\Train_animated.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49128" y="1343592"/>
            <a:ext cx="1594872" cy="828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additive="base">
                                        <p:cTn id="19" dur="500" fill="hold"/>
                                        <p:tgtEl>
                                          <p:spTgt spid="1035"/>
                                        </p:tgtEl>
                                        <p:attrNameLst>
                                          <p:attrName>ppt_x</p:attrName>
                                        </p:attrNameLst>
                                      </p:cBhvr>
                                      <p:tavLst>
                                        <p:tav tm="0">
                                          <p:val>
                                            <p:strVal val="1+#ppt_w/2"/>
                                          </p:val>
                                        </p:tav>
                                        <p:tav tm="100000">
                                          <p:val>
                                            <p:strVal val="#ppt_x"/>
                                          </p:val>
                                        </p:tav>
                                      </p:tavLst>
                                    </p:anim>
                                    <p:anim calcmode="lin" valueType="num">
                                      <p:cBhvr additive="base">
                                        <p:cTn id="20" dur="500" fill="hold"/>
                                        <p:tgtEl>
                                          <p:spTgt spid="1035"/>
                                        </p:tgtEl>
                                        <p:attrNameLst>
                                          <p:attrName>ppt_y</p:attrName>
                                        </p:attrNameLst>
                                      </p:cBhvr>
                                      <p:tavLst>
                                        <p:tav tm="0">
                                          <p:val>
                                            <p:strVal val="#ppt_y"/>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wipe(down)">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linds(horizontal)">
                                      <p:cBhvr>
                                        <p:cTn id="28" dur="500"/>
                                        <p:tgtEl>
                                          <p:spTgt spid="3">
                                            <p:txEl>
                                              <p:pRg st="2" end="2"/>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wipe(down)">
                                      <p:cBhvr>
                                        <p:cTn id="3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564"/>
            <a:ext cx="8229600" cy="639762"/>
          </a:xfrm>
        </p:spPr>
        <p:txBody>
          <a:bodyPr>
            <a:normAutofit fontScale="90000"/>
          </a:bodyPr>
          <a:lstStyle/>
          <a:p>
            <a:r>
              <a:rPr lang="en-US" sz="3600" b="1" dirty="0"/>
              <a:t>Innovation or Invention</a:t>
            </a:r>
          </a:p>
        </p:txBody>
      </p:sp>
      <p:sp>
        <p:nvSpPr>
          <p:cNvPr id="3" name="Content Placeholder 2"/>
          <p:cNvSpPr>
            <a:spLocks noGrp="1"/>
          </p:cNvSpPr>
          <p:nvPr>
            <p:ph idx="1"/>
          </p:nvPr>
        </p:nvSpPr>
        <p:spPr>
          <a:xfrm>
            <a:off x="193431" y="718408"/>
            <a:ext cx="7315200" cy="1295400"/>
          </a:xfrm>
        </p:spPr>
        <p:txBody>
          <a:bodyPr>
            <a:normAutofit fontScale="92500" lnSpcReduction="20000"/>
          </a:bodyPr>
          <a:lstStyle/>
          <a:p>
            <a:r>
              <a:rPr lang="en-US" dirty="0"/>
              <a:t>Which is it?  If it something that has been developed for the first time like machines or products then its….</a:t>
            </a:r>
          </a:p>
        </p:txBody>
      </p:sp>
      <p:sp>
        <p:nvSpPr>
          <p:cNvPr id="4" name="Title 1"/>
          <p:cNvSpPr txBox="1">
            <a:spLocks/>
          </p:cNvSpPr>
          <p:nvPr/>
        </p:nvSpPr>
        <p:spPr>
          <a:xfrm>
            <a:off x="4123592" y="1475503"/>
            <a:ext cx="3429000" cy="639762"/>
          </a:xfrm>
          <a:prstGeom prst="rect">
            <a:avLst/>
          </a:prstGeom>
          <a:solidFill>
            <a:srgbClr val="FFC00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Invention</a:t>
            </a:r>
          </a:p>
        </p:txBody>
      </p:sp>
      <p:sp>
        <p:nvSpPr>
          <p:cNvPr id="6" name="Content Placeholder 2"/>
          <p:cNvSpPr txBox="1">
            <a:spLocks/>
          </p:cNvSpPr>
          <p:nvPr/>
        </p:nvSpPr>
        <p:spPr>
          <a:xfrm>
            <a:off x="228600" y="2428082"/>
            <a:ext cx="7315200" cy="12954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Which is it?  If it the process  of putting these new inventions and methods into practice then it is…..</a:t>
            </a:r>
          </a:p>
        </p:txBody>
      </p:sp>
      <p:sp>
        <p:nvSpPr>
          <p:cNvPr id="5" name="Title 1"/>
          <p:cNvSpPr txBox="1">
            <a:spLocks/>
          </p:cNvSpPr>
          <p:nvPr/>
        </p:nvSpPr>
        <p:spPr>
          <a:xfrm>
            <a:off x="4123592" y="3277823"/>
            <a:ext cx="3352800" cy="639762"/>
          </a:xfrm>
          <a:prstGeom prst="rect">
            <a:avLst/>
          </a:prstGeom>
          <a:solidFill>
            <a:schemeClr val="tx2">
              <a:lumMod val="60000"/>
              <a:lumOff val="40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Innovation</a:t>
            </a:r>
          </a:p>
        </p:txBody>
      </p:sp>
      <p:sp>
        <p:nvSpPr>
          <p:cNvPr id="7" name="Content Placeholder 2"/>
          <p:cNvSpPr txBox="1">
            <a:spLocks/>
          </p:cNvSpPr>
          <p:nvPr/>
        </p:nvSpPr>
        <p:spPr>
          <a:xfrm>
            <a:off x="200025" y="4063210"/>
            <a:ext cx="7315200" cy="12954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An inventor might design and build the first refrigerator; an innovator is the first to build a factory that manufactures them</a:t>
            </a:r>
          </a:p>
        </p:txBody>
      </p:sp>
      <p:pic>
        <p:nvPicPr>
          <p:cNvPr id="8" name="Picture 7"/>
          <p:cNvPicPr>
            <a:picLocks noChangeAspect="1"/>
          </p:cNvPicPr>
          <p:nvPr/>
        </p:nvPicPr>
        <p:blipFill>
          <a:blip r:embed="rId2"/>
          <a:stretch>
            <a:fillRect/>
          </a:stretch>
        </p:blipFill>
        <p:spPr>
          <a:xfrm>
            <a:off x="6874728" y="2161639"/>
            <a:ext cx="2152355" cy="1072016"/>
          </a:xfrm>
          <a:prstGeom prst="rect">
            <a:avLst/>
          </a:prstGeom>
        </p:spPr>
      </p:pic>
      <p:pic>
        <p:nvPicPr>
          <p:cNvPr id="9" name="Picture 8"/>
          <p:cNvPicPr>
            <a:picLocks noChangeAspect="1"/>
          </p:cNvPicPr>
          <p:nvPr/>
        </p:nvPicPr>
        <p:blipFill>
          <a:blip r:embed="rId3"/>
          <a:stretch>
            <a:fillRect/>
          </a:stretch>
        </p:blipFill>
        <p:spPr>
          <a:xfrm>
            <a:off x="193431" y="5181600"/>
            <a:ext cx="8833652" cy="1591649"/>
          </a:xfrm>
          <a:prstGeom prst="rect">
            <a:avLst/>
          </a:prstGeom>
        </p:spPr>
      </p:pic>
    </p:spTree>
    <p:extLst>
      <p:ext uri="{BB962C8B-B14F-4D97-AF65-F5344CB8AC3E}">
        <p14:creationId xmlns:p14="http://schemas.microsoft.com/office/powerpoint/2010/main" val="147917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3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525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3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ttp://tesladownunder.com/SteampunkHelen.gif"/>
          <p:cNvPicPr>
            <a:picLocks noChangeAspect="1" noChangeArrowheads="1" noCrop="1"/>
          </p:cNvPicPr>
          <p:nvPr/>
        </p:nvPicPr>
        <p:blipFill>
          <a:blip r:embed="rId2" cstate="print"/>
          <a:srcRect/>
          <a:stretch>
            <a:fillRect/>
          </a:stretch>
        </p:blipFill>
        <p:spPr bwMode="auto">
          <a:xfrm>
            <a:off x="-15425" y="2351"/>
            <a:ext cx="9159425" cy="6855649"/>
          </a:xfrm>
          <a:prstGeom prst="rect">
            <a:avLst/>
          </a:prstGeom>
          <a:noFill/>
        </p:spPr>
      </p:pic>
      <p:sp>
        <p:nvSpPr>
          <p:cNvPr id="5" name="Title 1"/>
          <p:cNvSpPr txBox="1">
            <a:spLocks/>
          </p:cNvSpPr>
          <p:nvPr/>
        </p:nvSpPr>
        <p:spPr>
          <a:xfrm>
            <a:off x="0" y="-121443"/>
            <a:ext cx="4724400" cy="792162"/>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00"/>
                </a:solidFill>
              </a:rPr>
              <a:t>Demand for Electricity GREW</a:t>
            </a:r>
          </a:p>
        </p:txBody>
      </p:sp>
    </p:spTree>
    <p:extLst>
      <p:ext uri="{BB962C8B-B14F-4D97-AF65-F5344CB8AC3E}">
        <p14:creationId xmlns:p14="http://schemas.microsoft.com/office/powerpoint/2010/main" val="206329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8" presetID="9" presetClass="entr" presetSubtype="0" repeatCount="indefinite" fill="hold" grpId="0" nodeType="withEffect">
                                  <p:stCondLst>
                                    <p:cond delay="0"/>
                                  </p:stCondLst>
                                  <p:endCondLst>
                                    <p:cond evt="onNext" delay="0">
                                      <p:tgtEl>
                                        <p:sldTgt/>
                                      </p:tgtEl>
                                    </p:cond>
                                  </p:endCondLst>
                                  <p:iterate type="wd">
                                    <p:tmPct val="0"/>
                                  </p:iterate>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26" presetClass="emph" presetSubtype="0" fill="hold" grpId="1" nodeType="withEffect">
                                  <p:stCondLst>
                                    <p:cond delay="0"/>
                                  </p:stCondLst>
                                  <p:iterate type="wd">
                                    <p:tmPct val="10000"/>
                                  </p:iterate>
                                  <p:childTnLst>
                                    <p:animEffect transition="out" filter="fade">
                                      <p:cBhvr>
                                        <p:cTn id="12" dur="1000" tmFilter="0, 0; .2, .5; .8, .5; 1, 0"/>
                                        <p:tgtEl>
                                          <p:spTgt spid="5"/>
                                        </p:tgtEl>
                                      </p:cBhvr>
                                    </p:animEffect>
                                    <p:animScale>
                                      <p:cBhvr>
                                        <p:cTn id="13" dur="500" autoRev="1" fill="hold"/>
                                        <p:tgtEl>
                                          <p:spTgt spid="5"/>
                                        </p:tgtEl>
                                      </p:cBhvr>
                                      <p:by x="105000" y="105000"/>
                                    </p:animScale>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791200" cy="609600"/>
          </a:xfrm>
        </p:spPr>
        <p:txBody>
          <a:bodyPr>
            <a:normAutofit fontScale="90000"/>
          </a:bodyPr>
          <a:lstStyle/>
          <a:p>
            <a:r>
              <a:rPr lang="en-US" sz="3600" b="1" dirty="0"/>
              <a:t>Communications</a:t>
            </a:r>
          </a:p>
        </p:txBody>
      </p:sp>
      <p:sp>
        <p:nvSpPr>
          <p:cNvPr id="3" name="Content Placeholder 2"/>
          <p:cNvSpPr>
            <a:spLocks noGrp="1"/>
          </p:cNvSpPr>
          <p:nvPr>
            <p:ph idx="1"/>
          </p:nvPr>
        </p:nvSpPr>
        <p:spPr>
          <a:xfrm>
            <a:off x="84260" y="541389"/>
            <a:ext cx="8429625" cy="1981200"/>
          </a:xfrm>
        </p:spPr>
        <p:txBody>
          <a:bodyPr>
            <a:normAutofit lnSpcReduction="10000"/>
          </a:bodyPr>
          <a:lstStyle/>
          <a:p>
            <a:r>
              <a:rPr lang="en-US" sz="2400" b="1" dirty="0"/>
              <a:t>Samuel Morse </a:t>
            </a:r>
            <a:r>
              <a:rPr lang="en-US" sz="2400" dirty="0"/>
              <a:t>(1791-1872)- developed the </a:t>
            </a:r>
          </a:p>
          <a:p>
            <a:pPr marL="0" indent="0">
              <a:buNone/>
            </a:pPr>
            <a:r>
              <a:rPr lang="en-US" sz="2400" b="1" dirty="0"/>
              <a:t>telegraph</a:t>
            </a:r>
            <a:r>
              <a:rPr lang="en-US" sz="2400" dirty="0"/>
              <a:t> using electromagnetism</a:t>
            </a:r>
          </a:p>
          <a:p>
            <a:pPr marL="0" indent="0">
              <a:buNone/>
            </a:pPr>
            <a:r>
              <a:rPr lang="en-US" sz="2400" dirty="0"/>
              <a:t>- Invented a code (Morse code) a series of dots and dashes (long and short spaces) capable of transmitting the alphabet. </a:t>
            </a:r>
          </a:p>
          <a:p>
            <a:pPr marL="0" indent="0">
              <a:buNone/>
            </a:pPr>
            <a:r>
              <a:rPr lang="en-US" sz="2400" dirty="0"/>
              <a:t>-Long distance and instant communications were now possible-</a:t>
            </a:r>
          </a:p>
        </p:txBody>
      </p:sp>
      <p:pic>
        <p:nvPicPr>
          <p:cNvPr id="4" name="Picture 3"/>
          <p:cNvPicPr>
            <a:picLocks noChangeAspect="1"/>
          </p:cNvPicPr>
          <p:nvPr/>
        </p:nvPicPr>
        <p:blipFill>
          <a:blip r:embed="rId2"/>
          <a:stretch>
            <a:fillRect/>
          </a:stretch>
        </p:blipFill>
        <p:spPr>
          <a:xfrm>
            <a:off x="6781800" y="23819"/>
            <a:ext cx="2181225" cy="1428702"/>
          </a:xfrm>
          <a:prstGeom prst="rect">
            <a:avLst/>
          </a:prstGeom>
        </p:spPr>
      </p:pic>
      <p:sp>
        <p:nvSpPr>
          <p:cNvPr id="5" name="Content Placeholder 2"/>
          <p:cNvSpPr txBox="1">
            <a:spLocks/>
          </p:cNvSpPr>
          <p:nvPr/>
        </p:nvSpPr>
        <p:spPr>
          <a:xfrm>
            <a:off x="98913" y="2516058"/>
            <a:ext cx="8429625" cy="129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t>Cyrus Fields </a:t>
            </a:r>
            <a:r>
              <a:rPr lang="en-US" sz="2400" dirty="0"/>
              <a:t>(1819-1892) formed a company and laid out the first </a:t>
            </a:r>
            <a:r>
              <a:rPr lang="en-US" sz="2400" b="1" dirty="0"/>
              <a:t>transatlantic cable </a:t>
            </a:r>
            <a:r>
              <a:rPr lang="en-US" sz="2400" dirty="0"/>
              <a:t>to carry telegraphic messages between America and Europe</a:t>
            </a:r>
          </a:p>
        </p:txBody>
      </p:sp>
      <p:pic>
        <p:nvPicPr>
          <p:cNvPr id="6" name="Picture 5"/>
          <p:cNvPicPr>
            <a:picLocks noChangeAspect="1"/>
          </p:cNvPicPr>
          <p:nvPr/>
        </p:nvPicPr>
        <p:blipFill>
          <a:blip r:embed="rId3"/>
          <a:stretch>
            <a:fillRect/>
          </a:stretch>
        </p:blipFill>
        <p:spPr>
          <a:xfrm>
            <a:off x="5667128" y="4437923"/>
            <a:ext cx="3428508" cy="2284689"/>
          </a:xfrm>
          <a:prstGeom prst="rect">
            <a:avLst/>
          </a:prstGeom>
        </p:spPr>
      </p:pic>
      <p:sp>
        <p:nvSpPr>
          <p:cNvPr id="7" name="Content Placeholder 2"/>
          <p:cNvSpPr txBox="1">
            <a:spLocks/>
          </p:cNvSpPr>
          <p:nvPr/>
        </p:nvSpPr>
        <p:spPr>
          <a:xfrm>
            <a:off x="84259" y="3660378"/>
            <a:ext cx="8429625" cy="115567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t>Alexander Graham Bell </a:t>
            </a:r>
            <a:r>
              <a:rPr lang="en-US" sz="2400" dirty="0"/>
              <a:t>(1847-1922)- invented the </a:t>
            </a:r>
            <a:r>
              <a:rPr lang="en-US" sz="2400" b="1" dirty="0"/>
              <a:t>telephone </a:t>
            </a:r>
            <a:r>
              <a:rPr lang="en-US" sz="2400" dirty="0"/>
              <a:t>and soon replaced the telegraph.  He started </a:t>
            </a:r>
            <a:r>
              <a:rPr lang="en-US" sz="2400" b="1" dirty="0"/>
              <a:t>AT&amp;T a Bell Company</a:t>
            </a:r>
          </a:p>
        </p:txBody>
      </p:sp>
      <p:pic>
        <p:nvPicPr>
          <p:cNvPr id="9" name="Picture 8"/>
          <p:cNvPicPr>
            <a:picLocks noChangeAspect="1"/>
          </p:cNvPicPr>
          <p:nvPr/>
        </p:nvPicPr>
        <p:blipFill>
          <a:blip r:embed="rId4"/>
          <a:stretch>
            <a:fillRect/>
          </a:stretch>
        </p:blipFill>
        <p:spPr>
          <a:xfrm>
            <a:off x="1905000" y="4708423"/>
            <a:ext cx="1915512" cy="2149577"/>
          </a:xfrm>
          <a:prstGeom prst="rect">
            <a:avLst/>
          </a:prstGeom>
        </p:spPr>
      </p:pic>
      <p:pic>
        <p:nvPicPr>
          <p:cNvPr id="10" name="Picture 9"/>
          <p:cNvPicPr>
            <a:picLocks noChangeAspect="1"/>
          </p:cNvPicPr>
          <p:nvPr/>
        </p:nvPicPr>
        <p:blipFill>
          <a:blip r:embed="rId5"/>
          <a:stretch>
            <a:fillRect/>
          </a:stretch>
        </p:blipFill>
        <p:spPr>
          <a:xfrm>
            <a:off x="4013796" y="4781550"/>
            <a:ext cx="1686912" cy="1970767"/>
          </a:xfrm>
          <a:prstGeom prst="rect">
            <a:avLst/>
          </a:prstGeom>
        </p:spPr>
      </p:pic>
      <p:pic>
        <p:nvPicPr>
          <p:cNvPr id="12" name="Picture 11"/>
          <p:cNvPicPr>
            <a:picLocks noChangeAspect="1"/>
          </p:cNvPicPr>
          <p:nvPr/>
        </p:nvPicPr>
        <p:blipFill>
          <a:blip r:embed="rId6"/>
          <a:stretch>
            <a:fillRect/>
          </a:stretch>
        </p:blipFill>
        <p:spPr>
          <a:xfrm>
            <a:off x="194062" y="5042277"/>
            <a:ext cx="1715700" cy="900667"/>
          </a:xfrm>
          <a:prstGeom prst="rect">
            <a:avLst/>
          </a:prstGeom>
        </p:spPr>
      </p:pic>
      <p:pic>
        <p:nvPicPr>
          <p:cNvPr id="8" name="Picture 7">
            <a:extLst>
              <a:ext uri="{FF2B5EF4-FFF2-40B4-BE49-F238E27FC236}">
                <a16:creationId xmlns:a16="http://schemas.microsoft.com/office/drawing/2014/main" id="{B16CEED5-AEA6-4A68-B7C6-76ECB5EC5848}"/>
              </a:ext>
            </a:extLst>
          </p:cNvPr>
          <p:cNvPicPr>
            <a:picLocks noChangeAspect="1"/>
          </p:cNvPicPr>
          <p:nvPr/>
        </p:nvPicPr>
        <p:blipFill>
          <a:blip r:embed="rId7"/>
          <a:stretch>
            <a:fillRect/>
          </a:stretch>
        </p:blipFill>
        <p:spPr>
          <a:xfrm>
            <a:off x="7145707" y="1708262"/>
            <a:ext cx="1904508" cy="379321"/>
          </a:xfrm>
          <a:prstGeom prst="rect">
            <a:avLst/>
          </a:prstGeom>
        </p:spPr>
      </p:pic>
    </p:spTree>
    <p:extLst>
      <p:ext uri="{BB962C8B-B14F-4D97-AF65-F5344CB8AC3E}">
        <p14:creationId xmlns:p14="http://schemas.microsoft.com/office/powerpoint/2010/main" val="338957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6800" y="228600"/>
            <a:ext cx="6289205" cy="4191000"/>
          </a:xfrm>
          <a:prstGeom prst="rect">
            <a:avLst/>
          </a:prstGeom>
        </p:spPr>
      </p:pic>
      <p:pic>
        <p:nvPicPr>
          <p:cNvPr id="3" name="Picture 2">
            <a:extLst>
              <a:ext uri="{FF2B5EF4-FFF2-40B4-BE49-F238E27FC236}">
                <a16:creationId xmlns:a16="http://schemas.microsoft.com/office/drawing/2014/main" id="{6E3CA573-BF39-454A-AF22-77D36E1830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419600"/>
            <a:ext cx="935355" cy="1087755"/>
          </a:xfrm>
          <a:prstGeom prst="rect">
            <a:avLst/>
          </a:prstGeom>
          <a:noFill/>
          <a:ln>
            <a:noFill/>
          </a:ln>
        </p:spPr>
      </p:pic>
    </p:spTree>
    <p:extLst>
      <p:ext uri="{BB962C8B-B14F-4D97-AF65-F5344CB8AC3E}">
        <p14:creationId xmlns:p14="http://schemas.microsoft.com/office/powerpoint/2010/main" val="3373783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928"/>
            <a:ext cx="8229600" cy="536238"/>
          </a:xfrm>
        </p:spPr>
        <p:txBody>
          <a:bodyPr>
            <a:normAutofit fontScale="90000"/>
          </a:bodyPr>
          <a:lstStyle/>
          <a:p>
            <a:r>
              <a:rPr lang="en-US" sz="3200" b="1" dirty="0"/>
              <a:t>Foundations for Economic Growth</a:t>
            </a:r>
          </a:p>
        </p:txBody>
      </p:sp>
      <p:pic>
        <p:nvPicPr>
          <p:cNvPr id="6" name="Picture 5"/>
          <p:cNvPicPr>
            <a:picLocks noChangeAspect="1"/>
          </p:cNvPicPr>
          <p:nvPr/>
        </p:nvPicPr>
        <p:blipFill>
          <a:blip r:embed="rId2"/>
          <a:stretch>
            <a:fillRect/>
          </a:stretch>
        </p:blipFill>
        <p:spPr>
          <a:xfrm>
            <a:off x="6275104" y="3581400"/>
            <a:ext cx="2792696" cy="2590800"/>
          </a:xfrm>
          <a:prstGeom prst="rect">
            <a:avLst/>
          </a:prstGeom>
        </p:spPr>
      </p:pic>
      <p:sp>
        <p:nvSpPr>
          <p:cNvPr id="9" name="Content Placeholder 2"/>
          <p:cNvSpPr txBox="1">
            <a:spLocks/>
          </p:cNvSpPr>
          <p:nvPr/>
        </p:nvSpPr>
        <p:spPr>
          <a:xfrm>
            <a:off x="152400" y="457200"/>
            <a:ext cx="8915400" cy="29294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i="1" dirty="0">
                <a:latin typeface="Centaur" panose="02030504050205020304" pitchFamily="18" charset="0"/>
              </a:rPr>
              <a:t>1. </a:t>
            </a:r>
            <a:r>
              <a:rPr lang="en-US" sz="2800" dirty="0">
                <a:latin typeface="Centaur" panose="02030504050205020304" pitchFamily="18" charset="0"/>
              </a:rPr>
              <a:t>Abundant natural resources</a:t>
            </a:r>
          </a:p>
          <a:p>
            <a:pPr marL="0" indent="0">
              <a:buNone/>
            </a:pPr>
            <a:r>
              <a:rPr lang="en-US" sz="2400" b="1" i="1" dirty="0">
                <a:latin typeface="Centaur" panose="02030504050205020304" pitchFamily="18" charset="0"/>
              </a:rPr>
              <a:t>2. Free Enterprise </a:t>
            </a:r>
            <a:r>
              <a:rPr lang="en-US" sz="2400" dirty="0">
                <a:latin typeface="Centaur" panose="02030504050205020304" pitchFamily="18" charset="0"/>
              </a:rPr>
              <a:t>or </a:t>
            </a:r>
            <a:r>
              <a:rPr lang="en-US" sz="2400" b="1" i="1" dirty="0">
                <a:latin typeface="Centaur" panose="02030504050205020304" pitchFamily="18" charset="0"/>
              </a:rPr>
              <a:t>capitalist</a:t>
            </a:r>
            <a:r>
              <a:rPr lang="en-US" sz="2400" i="1" dirty="0">
                <a:latin typeface="Centaur" panose="02030504050205020304" pitchFamily="18" charset="0"/>
              </a:rPr>
              <a:t> </a:t>
            </a:r>
            <a:r>
              <a:rPr lang="en-US" sz="2400" dirty="0">
                <a:latin typeface="Centaur" panose="02030504050205020304" pitchFamily="18" charset="0"/>
              </a:rPr>
              <a:t>system(market economy)- factors of production-land, labor, capital-includes tool, machines, money are privately owned.</a:t>
            </a:r>
          </a:p>
          <a:p>
            <a:pPr marL="0" indent="0">
              <a:buNone/>
            </a:pPr>
            <a:r>
              <a:rPr lang="en-US" sz="2400" b="1" i="1" dirty="0">
                <a:latin typeface="Centaur" panose="02030504050205020304" pitchFamily="18" charset="0"/>
              </a:rPr>
              <a:t>Markets</a:t>
            </a:r>
            <a:r>
              <a:rPr lang="en-US" sz="2400" dirty="0">
                <a:latin typeface="Centaur" panose="02030504050205020304" pitchFamily="18" charset="0"/>
              </a:rPr>
              <a:t>-the interactions of buyers and sellers</a:t>
            </a:r>
          </a:p>
          <a:p>
            <a:pPr marL="0" indent="0">
              <a:buNone/>
            </a:pPr>
            <a:r>
              <a:rPr lang="en-US" sz="2400" b="1" i="1" dirty="0">
                <a:latin typeface="Centaur" panose="02030504050205020304" pitchFamily="18" charset="0"/>
              </a:rPr>
              <a:t>Competition</a:t>
            </a:r>
            <a:r>
              <a:rPr lang="en-US" sz="2400" dirty="0">
                <a:latin typeface="Centaur" panose="02030504050205020304" pitchFamily="18" charset="0"/>
              </a:rPr>
              <a:t>- </a:t>
            </a:r>
            <a:r>
              <a:rPr lang="en-US" sz="2400" b="1" dirty="0">
                <a:solidFill>
                  <a:srgbClr val="0070C0"/>
                </a:solidFill>
                <a:latin typeface="Centaur" panose="02030504050205020304" pitchFamily="18" charset="0"/>
              </a:rPr>
              <a:t>lowers prices</a:t>
            </a:r>
            <a:r>
              <a:rPr lang="en-US" sz="2400" dirty="0">
                <a:latin typeface="Centaur" panose="02030504050205020304" pitchFamily="18" charset="0"/>
              </a:rPr>
              <a:t> and </a:t>
            </a:r>
            <a:r>
              <a:rPr lang="en-US" sz="2400" b="1" dirty="0">
                <a:solidFill>
                  <a:srgbClr val="0070C0"/>
                </a:solidFill>
                <a:latin typeface="Centaur" panose="02030504050205020304" pitchFamily="18" charset="0"/>
              </a:rPr>
              <a:t>produces higher quality goods</a:t>
            </a:r>
          </a:p>
          <a:p>
            <a:pPr marL="0" indent="0">
              <a:buNone/>
            </a:pPr>
            <a:r>
              <a:rPr lang="en-US" sz="2400" dirty="0">
                <a:latin typeface="Centaur" panose="02030504050205020304" pitchFamily="18" charset="0"/>
              </a:rPr>
              <a:t>American culture emphasizes </a:t>
            </a:r>
            <a:r>
              <a:rPr lang="en-US" sz="2400" b="1" i="1" dirty="0">
                <a:solidFill>
                  <a:srgbClr val="FF0000"/>
                </a:solidFill>
                <a:latin typeface="Centaur" panose="02030504050205020304" pitchFamily="18" charset="0"/>
              </a:rPr>
              <a:t>individualism</a:t>
            </a:r>
            <a:r>
              <a:rPr lang="en-US" sz="2400" dirty="0">
                <a:latin typeface="Centaur" panose="02030504050205020304" pitchFamily="18" charset="0"/>
              </a:rPr>
              <a:t> and </a:t>
            </a:r>
            <a:r>
              <a:rPr lang="en-US" sz="2400" b="1" dirty="0">
                <a:solidFill>
                  <a:srgbClr val="FF0000"/>
                </a:solidFill>
                <a:latin typeface="Centaur" panose="02030504050205020304" pitchFamily="18" charset="0"/>
              </a:rPr>
              <a:t>material success.</a:t>
            </a:r>
          </a:p>
        </p:txBody>
      </p:sp>
      <p:grpSp>
        <p:nvGrpSpPr>
          <p:cNvPr id="26" name="SMARTInkShape-Group27">
            <a:extLst>
              <a:ext uri="{FF2B5EF4-FFF2-40B4-BE49-F238E27FC236}">
                <a16:creationId xmlns:a16="http://schemas.microsoft.com/office/drawing/2014/main" id="{2A769B17-5922-4F59-8E71-0D8151D47783}"/>
              </a:ext>
            </a:extLst>
          </p:cNvPr>
          <p:cNvGrpSpPr/>
          <p:nvPr/>
        </p:nvGrpSpPr>
        <p:grpSpPr>
          <a:xfrm>
            <a:off x="4648200" y="869966"/>
            <a:ext cx="414339" cy="207170"/>
            <a:chOff x="4648200" y="869966"/>
            <a:chExt cx="414339" cy="207170"/>
          </a:xfrm>
        </p:grpSpPr>
        <p:sp>
          <p:nvSpPr>
            <p:cNvPr id="20" name="SMARTInkShape-7">
              <a:extLst>
                <a:ext uri="{FF2B5EF4-FFF2-40B4-BE49-F238E27FC236}">
                  <a16:creationId xmlns:a16="http://schemas.microsoft.com/office/drawing/2014/main" id="{A89C5E20-1494-4334-8B9A-90E664472CF1}"/>
                </a:ext>
              </a:extLst>
            </p:cNvPr>
            <p:cNvSpPr/>
            <p:nvPr/>
          </p:nvSpPr>
          <p:spPr>
            <a:xfrm>
              <a:off x="4941095" y="920191"/>
              <a:ext cx="121444" cy="85353"/>
            </a:xfrm>
            <a:custGeom>
              <a:avLst/>
              <a:gdLst/>
              <a:ahLst/>
              <a:cxnLst/>
              <a:rect l="0" t="0" r="0" b="0"/>
              <a:pathLst>
                <a:path w="121444" h="85353">
                  <a:moveTo>
                    <a:pt x="0" y="71219"/>
                  </a:moveTo>
                  <a:lnTo>
                    <a:pt x="3791" y="71219"/>
                  </a:lnTo>
                  <a:lnTo>
                    <a:pt x="7770" y="69102"/>
                  </a:lnTo>
                  <a:lnTo>
                    <a:pt x="20584" y="61276"/>
                  </a:lnTo>
                  <a:lnTo>
                    <a:pt x="29998" y="58218"/>
                  </a:lnTo>
                  <a:lnTo>
                    <a:pt x="35293" y="53270"/>
                  </a:lnTo>
                  <a:lnTo>
                    <a:pt x="60675" y="22793"/>
                  </a:lnTo>
                  <a:lnTo>
                    <a:pt x="62685" y="16358"/>
                  </a:lnTo>
                  <a:lnTo>
                    <a:pt x="63578" y="8207"/>
                  </a:lnTo>
                  <a:lnTo>
                    <a:pt x="63023" y="5399"/>
                  </a:lnTo>
                  <a:lnTo>
                    <a:pt x="61859" y="3526"/>
                  </a:lnTo>
                  <a:lnTo>
                    <a:pt x="60289" y="2278"/>
                  </a:lnTo>
                  <a:lnTo>
                    <a:pt x="56428" y="891"/>
                  </a:lnTo>
                  <a:lnTo>
                    <a:pt x="47481" y="0"/>
                  </a:lnTo>
                  <a:lnTo>
                    <a:pt x="40681" y="4112"/>
                  </a:lnTo>
                  <a:lnTo>
                    <a:pt x="33161" y="11231"/>
                  </a:lnTo>
                  <a:lnTo>
                    <a:pt x="14415" y="39219"/>
                  </a:lnTo>
                  <a:lnTo>
                    <a:pt x="8579" y="57225"/>
                  </a:lnTo>
                  <a:lnTo>
                    <a:pt x="9898" y="65264"/>
                  </a:lnTo>
                  <a:lnTo>
                    <a:pt x="11361" y="69630"/>
                  </a:lnTo>
                  <a:lnTo>
                    <a:pt x="17220" y="76598"/>
                  </a:lnTo>
                  <a:lnTo>
                    <a:pt x="25115" y="81547"/>
                  </a:lnTo>
                  <a:lnTo>
                    <a:pt x="39279" y="84333"/>
                  </a:lnTo>
                  <a:lnTo>
                    <a:pt x="64320" y="85352"/>
                  </a:lnTo>
                  <a:lnTo>
                    <a:pt x="96184" y="78222"/>
                  </a:lnTo>
                  <a:lnTo>
                    <a:pt x="121443" y="7121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8">
              <a:extLst>
                <a:ext uri="{FF2B5EF4-FFF2-40B4-BE49-F238E27FC236}">
                  <a16:creationId xmlns:a16="http://schemas.microsoft.com/office/drawing/2014/main" id="{3633D89C-D296-4DD5-AC73-4DE12F563B07}"/>
                </a:ext>
              </a:extLst>
            </p:cNvPr>
            <p:cNvSpPr/>
            <p:nvPr/>
          </p:nvSpPr>
          <p:spPr>
            <a:xfrm>
              <a:off x="4849641" y="951871"/>
              <a:ext cx="48173" cy="82402"/>
            </a:xfrm>
            <a:custGeom>
              <a:avLst/>
              <a:gdLst/>
              <a:ahLst/>
              <a:cxnLst/>
              <a:rect l="0" t="0" r="0" b="0"/>
              <a:pathLst>
                <a:path w="48173" h="82402">
                  <a:moveTo>
                    <a:pt x="5728" y="60970"/>
                  </a:moveTo>
                  <a:lnTo>
                    <a:pt x="5728" y="57178"/>
                  </a:lnTo>
                  <a:lnTo>
                    <a:pt x="6522" y="56061"/>
                  </a:lnTo>
                  <a:lnTo>
                    <a:pt x="7845" y="55316"/>
                  </a:lnTo>
                  <a:lnTo>
                    <a:pt x="17913" y="53229"/>
                  </a:lnTo>
                  <a:lnTo>
                    <a:pt x="34319" y="39364"/>
                  </a:lnTo>
                  <a:lnTo>
                    <a:pt x="41451" y="30227"/>
                  </a:lnTo>
                  <a:lnTo>
                    <a:pt x="46475" y="19582"/>
                  </a:lnTo>
                  <a:lnTo>
                    <a:pt x="48172" y="8874"/>
                  </a:lnTo>
                  <a:lnTo>
                    <a:pt x="47517" y="7189"/>
                  </a:lnTo>
                  <a:lnTo>
                    <a:pt x="46288" y="6066"/>
                  </a:lnTo>
                  <a:lnTo>
                    <a:pt x="44673" y="5317"/>
                  </a:lnTo>
                  <a:lnTo>
                    <a:pt x="43598" y="4024"/>
                  </a:lnTo>
                  <a:lnTo>
                    <a:pt x="42403" y="471"/>
                  </a:lnTo>
                  <a:lnTo>
                    <a:pt x="40497" y="0"/>
                  </a:lnTo>
                  <a:lnTo>
                    <a:pt x="25437" y="3160"/>
                  </a:lnTo>
                  <a:lnTo>
                    <a:pt x="22836" y="4968"/>
                  </a:lnTo>
                  <a:lnTo>
                    <a:pt x="12958" y="19275"/>
                  </a:lnTo>
                  <a:lnTo>
                    <a:pt x="1771" y="42074"/>
                  </a:lnTo>
                  <a:lnTo>
                    <a:pt x="0" y="51513"/>
                  </a:lnTo>
                  <a:lnTo>
                    <a:pt x="1330" y="58884"/>
                  </a:lnTo>
                  <a:lnTo>
                    <a:pt x="6541" y="67495"/>
                  </a:lnTo>
                  <a:lnTo>
                    <a:pt x="15414" y="77517"/>
                  </a:lnTo>
                  <a:lnTo>
                    <a:pt x="34304" y="8240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9">
              <a:extLst>
                <a:ext uri="{FF2B5EF4-FFF2-40B4-BE49-F238E27FC236}">
                  <a16:creationId xmlns:a16="http://schemas.microsoft.com/office/drawing/2014/main" id="{FF4569B2-F031-4B42-838E-0F51B60DFFBF}"/>
                </a:ext>
              </a:extLst>
            </p:cNvPr>
            <p:cNvSpPr/>
            <p:nvPr/>
          </p:nvSpPr>
          <p:spPr>
            <a:xfrm>
              <a:off x="4769644" y="934260"/>
              <a:ext cx="64295" cy="99787"/>
            </a:xfrm>
            <a:custGeom>
              <a:avLst/>
              <a:gdLst/>
              <a:ahLst/>
              <a:cxnLst/>
              <a:rect l="0" t="0" r="0" b="0"/>
              <a:pathLst>
                <a:path w="64295" h="99787">
                  <a:moveTo>
                    <a:pt x="0" y="42862"/>
                  </a:moveTo>
                  <a:lnTo>
                    <a:pt x="0" y="52805"/>
                  </a:lnTo>
                  <a:lnTo>
                    <a:pt x="12963" y="82838"/>
                  </a:lnTo>
                  <a:lnTo>
                    <a:pt x="14113" y="97437"/>
                  </a:lnTo>
                  <a:lnTo>
                    <a:pt x="14965" y="98295"/>
                  </a:lnTo>
                  <a:lnTo>
                    <a:pt x="20423" y="99786"/>
                  </a:lnTo>
                  <a:lnTo>
                    <a:pt x="16322" y="94264"/>
                  </a:lnTo>
                  <a:lnTo>
                    <a:pt x="15192" y="90049"/>
                  </a:lnTo>
                  <a:lnTo>
                    <a:pt x="15260" y="68675"/>
                  </a:lnTo>
                  <a:lnTo>
                    <a:pt x="20462" y="36893"/>
                  </a:lnTo>
                  <a:lnTo>
                    <a:pt x="25234" y="28038"/>
                  </a:lnTo>
                  <a:lnTo>
                    <a:pt x="44950" y="6279"/>
                  </a:lnTo>
                  <a:lnTo>
                    <a:pt x="64294"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0">
              <a:extLst>
                <a:ext uri="{FF2B5EF4-FFF2-40B4-BE49-F238E27FC236}">
                  <a16:creationId xmlns:a16="http://schemas.microsoft.com/office/drawing/2014/main" id="{82044399-E727-409B-8E6F-1ACE85D4A0A2}"/>
                </a:ext>
              </a:extLst>
            </p:cNvPr>
            <p:cNvSpPr/>
            <p:nvPr/>
          </p:nvSpPr>
          <p:spPr>
            <a:xfrm>
              <a:off x="4672983" y="969978"/>
              <a:ext cx="75231" cy="21433"/>
            </a:xfrm>
            <a:custGeom>
              <a:avLst/>
              <a:gdLst/>
              <a:ahLst/>
              <a:cxnLst/>
              <a:rect l="0" t="0" r="0" b="0"/>
              <a:pathLst>
                <a:path w="75231" h="21433">
                  <a:moveTo>
                    <a:pt x="3792" y="21432"/>
                  </a:moveTo>
                  <a:lnTo>
                    <a:pt x="0" y="17639"/>
                  </a:lnTo>
                  <a:lnTo>
                    <a:pt x="470" y="15728"/>
                  </a:lnTo>
                  <a:lnTo>
                    <a:pt x="5226" y="11489"/>
                  </a:lnTo>
                  <a:lnTo>
                    <a:pt x="12632" y="9075"/>
                  </a:lnTo>
                  <a:lnTo>
                    <a:pt x="25726" y="5600"/>
                  </a:lnTo>
                  <a:lnTo>
                    <a:pt x="39660" y="1659"/>
                  </a:lnTo>
                  <a:lnTo>
                    <a:pt x="7523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1">
              <a:extLst>
                <a:ext uri="{FF2B5EF4-FFF2-40B4-BE49-F238E27FC236}">
                  <a16:creationId xmlns:a16="http://schemas.microsoft.com/office/drawing/2014/main" id="{38D581CA-1C1D-4FE8-B609-34460A208D43}"/>
                </a:ext>
              </a:extLst>
            </p:cNvPr>
            <p:cNvSpPr/>
            <p:nvPr/>
          </p:nvSpPr>
          <p:spPr>
            <a:xfrm>
              <a:off x="4648200" y="869966"/>
              <a:ext cx="135732" cy="57151"/>
            </a:xfrm>
            <a:custGeom>
              <a:avLst/>
              <a:gdLst/>
              <a:ahLst/>
              <a:cxnLst/>
              <a:rect l="0" t="0" r="0" b="0"/>
              <a:pathLst>
                <a:path w="135732" h="57151">
                  <a:moveTo>
                    <a:pt x="0" y="57150"/>
                  </a:moveTo>
                  <a:lnTo>
                    <a:pt x="16590" y="42677"/>
                  </a:lnTo>
                  <a:lnTo>
                    <a:pt x="48719" y="25021"/>
                  </a:lnTo>
                  <a:lnTo>
                    <a:pt x="59753" y="21439"/>
                  </a:lnTo>
                  <a:lnTo>
                    <a:pt x="79353" y="12085"/>
                  </a:lnTo>
                  <a:lnTo>
                    <a:pt x="110610" y="4002"/>
                  </a:lnTo>
                  <a:lnTo>
                    <a:pt x="135731"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2">
              <a:extLst>
                <a:ext uri="{FF2B5EF4-FFF2-40B4-BE49-F238E27FC236}">
                  <a16:creationId xmlns:a16="http://schemas.microsoft.com/office/drawing/2014/main" id="{BB483CDD-9ED8-4293-AAA0-35251602348C}"/>
                </a:ext>
              </a:extLst>
            </p:cNvPr>
            <p:cNvSpPr/>
            <p:nvPr/>
          </p:nvSpPr>
          <p:spPr>
            <a:xfrm>
              <a:off x="4669631" y="941403"/>
              <a:ext cx="7145" cy="135733"/>
            </a:xfrm>
            <a:custGeom>
              <a:avLst/>
              <a:gdLst/>
              <a:ahLst/>
              <a:cxnLst/>
              <a:rect l="0" t="0" r="0" b="0"/>
              <a:pathLst>
                <a:path w="7145" h="135733">
                  <a:moveTo>
                    <a:pt x="7144" y="0"/>
                  </a:moveTo>
                  <a:lnTo>
                    <a:pt x="7144" y="34892"/>
                  </a:lnTo>
                  <a:lnTo>
                    <a:pt x="7144" y="69013"/>
                  </a:lnTo>
                  <a:lnTo>
                    <a:pt x="5027" y="87124"/>
                  </a:lnTo>
                  <a:lnTo>
                    <a:pt x="0" y="13573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 name="Picture 2">
            <a:extLst>
              <a:ext uri="{FF2B5EF4-FFF2-40B4-BE49-F238E27FC236}">
                <a16:creationId xmlns:a16="http://schemas.microsoft.com/office/drawing/2014/main" id="{66678EF3-D1AD-4E84-86BA-BF34D871A5BB}"/>
              </a:ext>
            </a:extLst>
          </p:cNvPr>
          <p:cNvPicPr>
            <a:picLocks noChangeAspect="1"/>
          </p:cNvPicPr>
          <p:nvPr/>
        </p:nvPicPr>
        <p:blipFill>
          <a:blip r:embed="rId3"/>
          <a:stretch>
            <a:fillRect/>
          </a:stretch>
        </p:blipFill>
        <p:spPr>
          <a:xfrm>
            <a:off x="171588" y="3532417"/>
            <a:ext cx="4457697" cy="3325583"/>
          </a:xfrm>
          <a:prstGeom prst="rect">
            <a:avLst/>
          </a:prstGeom>
        </p:spPr>
      </p:pic>
    </p:spTree>
    <p:extLst>
      <p:ext uri="{BB962C8B-B14F-4D97-AF65-F5344CB8AC3E}">
        <p14:creationId xmlns:p14="http://schemas.microsoft.com/office/powerpoint/2010/main" val="418188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F:\05 Gilded Age\telephone very animate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41558" y="5067286"/>
            <a:ext cx="1933061" cy="17749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05 Gilded Age\telephone cell animated.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79685" y="4884034"/>
            <a:ext cx="1395783" cy="19739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05 Gilded Age\alexander_graham_bell_te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4306" y="1600200"/>
            <a:ext cx="1722041" cy="15050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gifs.net/Animation11/Computers_and_Technology/Communication_Devices/Telegraph.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92000" y="35936"/>
            <a:ext cx="2471466" cy="14118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799496"/>
            <a:ext cx="6851576" cy="5953602"/>
          </a:xfrm>
        </p:spPr>
        <p:txBody>
          <a:bodyPr>
            <a:noAutofit/>
          </a:bodyPr>
          <a:lstStyle/>
          <a:p>
            <a:r>
              <a:rPr lang="en-US" sz="2800" dirty="0"/>
              <a:t>The use of electricity was another of the era’s most significant developments.</a:t>
            </a:r>
          </a:p>
          <a:p>
            <a:r>
              <a:rPr lang="en-US" sz="2800" dirty="0"/>
              <a:t>Electricity was first used as a means of communication with the telegraph.</a:t>
            </a:r>
          </a:p>
          <a:p>
            <a:r>
              <a:rPr lang="en-US" sz="2800" dirty="0"/>
              <a:t>The </a:t>
            </a:r>
            <a:r>
              <a:rPr lang="en-US" sz="2800" b="1" dirty="0">
                <a:solidFill>
                  <a:srgbClr val="FF0000"/>
                </a:solidFill>
              </a:rPr>
              <a:t>telegraph</a:t>
            </a:r>
            <a:r>
              <a:rPr lang="en-US" sz="2800" dirty="0"/>
              <a:t> dramatically changed the speed at which we communicated over great distances and made the Pony Express obsolete.</a:t>
            </a:r>
          </a:p>
          <a:p>
            <a:r>
              <a:rPr lang="en-US" sz="2800" b="1" dirty="0">
                <a:solidFill>
                  <a:srgbClr val="0070C0"/>
                </a:solidFill>
              </a:rPr>
              <a:t>Alexander Graham Bell </a:t>
            </a:r>
            <a:r>
              <a:rPr lang="en-US" sz="2800" dirty="0"/>
              <a:t>would later perfect the telephone in 1876, it hasn’t stopped ringing since then.</a:t>
            </a:r>
          </a:p>
          <a:p>
            <a:r>
              <a:rPr lang="en-US" sz="2800" dirty="0"/>
              <a:t>Communications haven’t been the same!</a:t>
            </a:r>
          </a:p>
        </p:txBody>
      </p:sp>
      <p:sp>
        <p:nvSpPr>
          <p:cNvPr id="8" name="Title 1"/>
          <p:cNvSpPr txBox="1">
            <a:spLocks/>
          </p:cNvSpPr>
          <p:nvPr/>
        </p:nvSpPr>
        <p:spPr>
          <a:xfrm>
            <a:off x="990600" y="7334"/>
            <a:ext cx="37338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00"/>
                </a:solidFill>
                <a:effectLst>
                  <a:outerShdw blurRad="38100" dist="38100" dir="2700000" algn="tl">
                    <a:srgbClr val="000000">
                      <a:alpha val="43137"/>
                    </a:srgbClr>
                  </a:outerShdw>
                </a:effectLst>
              </a:rPr>
              <a:t>Electricity</a:t>
            </a:r>
          </a:p>
        </p:txBody>
      </p:sp>
      <p:pic>
        <p:nvPicPr>
          <p:cNvPr id="2" name="Bell Voic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743153" y="3190154"/>
            <a:ext cx="2169160" cy="1600200"/>
          </a:xfrm>
          <a:prstGeom prst="rect">
            <a:avLst/>
          </a:prstGeom>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repeatCount="indefinite" fill="hold" grpId="0" nodeType="afterEffect">
                                  <p:stCondLst>
                                    <p:cond delay="0"/>
                                  </p:stCondLst>
                                  <p:endCondLst>
                                    <p:cond evt="onNext" delay="0">
                                      <p:tgtEl>
                                        <p:sldTgt/>
                                      </p:tgtEl>
                                    </p:cond>
                                  </p:endCondLst>
                                  <p:iterate type="wd">
                                    <p:tmPct val="0"/>
                                  </p:iterate>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26" presetClass="emph" presetSubtype="0" fill="hold" grpId="1" nodeType="withEffect">
                                  <p:stCondLst>
                                    <p:cond delay="0"/>
                                  </p:stCondLst>
                                  <p:iterate type="wd">
                                    <p:tmPct val="10000"/>
                                  </p:iterate>
                                  <p:childTnLst>
                                    <p:animEffect transition="out" filter="fade">
                                      <p:cBhvr>
                                        <p:cTn id="9" dur="1000" tmFilter="0, 0; .2, .5; .8, .5; 1, 0"/>
                                        <p:tgtEl>
                                          <p:spTgt spid="8"/>
                                        </p:tgtEl>
                                      </p:cBhvr>
                                    </p:animEffect>
                                    <p:animScale>
                                      <p:cBhvr>
                                        <p:cTn id="10" dur="500" autoRev="1" fill="hold"/>
                                        <p:tgtEl>
                                          <p:spTgt spid="8"/>
                                        </p:tgtEl>
                                      </p:cBhvr>
                                      <p:by x="105000" y="105000"/>
                                    </p:animScale>
                                  </p:childTnLst>
                                </p:cTn>
                              </p:par>
                            </p:childTnLst>
                          </p:cTn>
                        </p:par>
                        <p:par>
                          <p:cTn id="11" fill="hold">
                            <p:stCondLst>
                              <p:cond delay="1000"/>
                            </p:stCondLst>
                            <p:childTnLst>
                              <p:par>
                                <p:cTn id="12" presetID="18" presetClass="entr" presetSubtype="12"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strips(downLeft)">
                                      <p:cBhvr>
                                        <p:cTn id="14" dur="500"/>
                                        <p:tgtEl>
                                          <p:spTgt spid="3">
                                            <p:txEl>
                                              <p:pRg st="0" end="0"/>
                                            </p:txEl>
                                          </p:spTgt>
                                        </p:tgtEl>
                                      </p:cBhvr>
                                    </p:animEffect>
                                  </p:childTnLst>
                                </p:cTn>
                              </p:par>
                            </p:childTnLst>
                          </p:cTn>
                        </p:par>
                        <p:par>
                          <p:cTn id="15" fill="hold">
                            <p:stCondLst>
                              <p:cond delay="1500"/>
                            </p:stCondLst>
                            <p:childTnLst>
                              <p:par>
                                <p:cTn id="16" presetID="18" presetClass="entr" presetSubtype="12"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strips(downLeft)">
                                      <p:cBhvr>
                                        <p:cTn id="18" dur="500"/>
                                        <p:tgtEl>
                                          <p:spTgt spid="3">
                                            <p:txEl>
                                              <p:pRg st="1" end="1"/>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circle(in)">
                                      <p:cBhvr>
                                        <p:cTn id="21" dur="10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strips(down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strips(downLeft)">
                                      <p:cBhvr>
                                        <p:cTn id="31" dur="500"/>
                                        <p:tgtEl>
                                          <p:spTgt spid="3">
                                            <p:txEl>
                                              <p:pRg st="3" end="3"/>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circle(in)">
                                      <p:cBhvr>
                                        <p:cTn id="34" dur="2000"/>
                                        <p:tgtEl>
                                          <p:spTgt spid="2052"/>
                                        </p:tgtEl>
                                      </p:cBhvr>
                                    </p:animEffect>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2"/>
                                        </p:tgtEl>
                                      </p:cBhvr>
                                      <p:by x="150000" y="150000"/>
                                    </p:animScale>
                                  </p:childTnLst>
                                </p:cTn>
                              </p:par>
                              <p:par>
                                <p:cTn id="42" presetID="35" presetClass="path" presetSubtype="0" accel="50000" decel="50000" fill="hold" nodeType="withEffect">
                                  <p:stCondLst>
                                    <p:cond delay="0"/>
                                  </p:stCondLst>
                                  <p:childTnLst>
                                    <p:animMotion origin="layout" path="M 3.61111E-6 -4.44444E-6 L -0.49757 -0.27777 " pathEditMode="relative" rAng="0" ptsTypes="AA">
                                      <p:cBhvr>
                                        <p:cTn id="43" dur="2000" fill="hold"/>
                                        <p:tgtEl>
                                          <p:spTgt spid="2"/>
                                        </p:tgtEl>
                                        <p:attrNameLst>
                                          <p:attrName>ppt_x</p:attrName>
                                          <p:attrName>ppt_y</p:attrName>
                                        </p:attrNameLst>
                                      </p:cBhvr>
                                      <p:rCtr x="-24878" y="-13889"/>
                                    </p:animMotion>
                                  </p:childTnLst>
                                </p:cTn>
                              </p:par>
                              <p:par>
                                <p:cTn id="44" presetID="6" presetClass="emph" presetSubtype="0" fill="hold" nodeType="withEffect">
                                  <p:stCondLst>
                                    <p:cond delay="0"/>
                                  </p:stCondLst>
                                  <p:childTnLst>
                                    <p:animScale>
                                      <p:cBhvr>
                                        <p:cTn id="45" dur="2000" fill="hold"/>
                                        <p:tgtEl>
                                          <p:spTgt spid="2"/>
                                        </p:tgtEl>
                                      </p:cBhvr>
                                      <p:by x="150000" y="150000"/>
                                    </p:animScale>
                                  </p:childTnLst>
                                </p:cTn>
                              </p:par>
                            </p:childTnLst>
                          </p:cTn>
                        </p:par>
                      </p:childTnLst>
                    </p:cTn>
                  </p:par>
                  <p:par>
                    <p:cTn id="46" fill="hold">
                      <p:stCondLst>
                        <p:cond delay="indefinite"/>
                      </p:stCondLst>
                      <p:childTnLst>
                        <p:par>
                          <p:cTn id="47" fill="hold">
                            <p:stCondLst>
                              <p:cond delay="0"/>
                            </p:stCondLst>
                            <p:childTnLst>
                              <p:par>
                                <p:cTn id="48" presetID="6" presetClass="emph" presetSubtype="0" fill="hold" nodeType="clickEffect">
                                  <p:stCondLst>
                                    <p:cond delay="0"/>
                                  </p:stCondLst>
                                  <p:childTnLst>
                                    <p:animScale>
                                      <p:cBhvr>
                                        <p:cTn id="49" dur="2000" fill="hold"/>
                                        <p:tgtEl>
                                          <p:spTgt spid="2"/>
                                        </p:tgtEl>
                                      </p:cBhvr>
                                      <p:by x="50000" y="50000"/>
                                    </p:animScale>
                                  </p:childTnLst>
                                </p:cTn>
                              </p:par>
                              <p:par>
                                <p:cTn id="50" presetID="63" presetClass="path" presetSubtype="0" accel="50000" decel="50000" fill="hold" nodeType="withEffect">
                                  <p:stCondLst>
                                    <p:cond delay="0"/>
                                  </p:stCondLst>
                                  <p:childTnLst>
                                    <p:animMotion origin="layout" path="M -0.49757 -0.27777 L 0.00243 -0.02777 " pathEditMode="relative" rAng="0" ptsTypes="AA">
                                      <p:cBhvr>
                                        <p:cTn id="51" dur="2000" fill="hold"/>
                                        <p:tgtEl>
                                          <p:spTgt spid="2"/>
                                        </p:tgtEl>
                                        <p:attrNameLst>
                                          <p:attrName>ppt_x</p:attrName>
                                          <p:attrName>ppt_y</p:attrName>
                                        </p:attrNameLst>
                                      </p:cBhvr>
                                      <p:rCtr x="25000" y="12500"/>
                                    </p:animMotion>
                                  </p:childTnLst>
                                </p:cTn>
                              </p:par>
                            </p:childTnLst>
                          </p:cTn>
                        </p:par>
                        <p:par>
                          <p:cTn id="52" fill="hold">
                            <p:stCondLst>
                              <p:cond delay="2000"/>
                            </p:stCondLst>
                            <p:childTnLst>
                              <p:par>
                                <p:cTn id="53" presetID="16" presetClass="entr" presetSubtype="21" fill="hold" nodeType="afterEffect">
                                  <p:stCondLst>
                                    <p:cond delay="0"/>
                                  </p:stCondLst>
                                  <p:childTnLst>
                                    <p:set>
                                      <p:cBhvr>
                                        <p:cTn id="54" dur="1" fill="hold">
                                          <p:stCondLst>
                                            <p:cond delay="0"/>
                                          </p:stCondLst>
                                        </p:cTn>
                                        <p:tgtEl>
                                          <p:spTgt spid="2053"/>
                                        </p:tgtEl>
                                        <p:attrNameLst>
                                          <p:attrName>style.visibility</p:attrName>
                                        </p:attrNameLst>
                                      </p:cBhvr>
                                      <p:to>
                                        <p:strVal val="visible"/>
                                      </p:to>
                                    </p:set>
                                    <p:animEffect transition="in" filter="barn(inVertical)">
                                      <p:cBhvr>
                                        <p:cTn id="55" dur="500"/>
                                        <p:tgtEl>
                                          <p:spTgt spid="205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2054"/>
                                        </p:tgtEl>
                                        <p:attrNameLst>
                                          <p:attrName>style.visibility</p:attrName>
                                        </p:attrNameLst>
                                      </p:cBhvr>
                                      <p:to>
                                        <p:strVal val="visible"/>
                                      </p:to>
                                    </p:set>
                                    <p:anim calcmode="lin" valueType="num">
                                      <p:cBhvr additive="base">
                                        <p:cTn id="60" dur="500" fill="hold"/>
                                        <p:tgtEl>
                                          <p:spTgt spid="2054"/>
                                        </p:tgtEl>
                                        <p:attrNameLst>
                                          <p:attrName>ppt_x</p:attrName>
                                        </p:attrNameLst>
                                      </p:cBhvr>
                                      <p:tavLst>
                                        <p:tav tm="0">
                                          <p:val>
                                            <p:strVal val="1+#ppt_w/2"/>
                                          </p:val>
                                        </p:tav>
                                        <p:tav tm="100000">
                                          <p:val>
                                            <p:strVal val="#ppt_x"/>
                                          </p:val>
                                        </p:tav>
                                      </p:tavLst>
                                    </p:anim>
                                    <p:anim calcmode="lin" valueType="num">
                                      <p:cBhvr additive="base">
                                        <p:cTn id="61"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strips(downLeft)">
                                      <p:cBhvr>
                                        <p:cTn id="6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fill="hold" display="0">
                  <p:stCondLst>
                    <p:cond delay="indefinite"/>
                  </p:stCondLst>
                </p:cTn>
                <p:tgtEl>
                  <p:spTgt spid="2"/>
                </p:tgtEl>
              </p:cMediaNode>
            </p:video>
          </p:childTnLst>
        </p:cTn>
      </p:par>
    </p:tnLst>
    <p:bldLst>
      <p:bldP spid="8" grpId="0"/>
      <p:bldP spid="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3296" y="502981"/>
            <a:ext cx="5957371" cy="12675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rgbClr val="FF0000"/>
                </a:solidFill>
              </a:rPr>
              <a:t>Christopher Sholes</a:t>
            </a:r>
            <a:r>
              <a:rPr lang="en-US" sz="2000" dirty="0">
                <a:solidFill>
                  <a:srgbClr val="FF0000"/>
                </a:solidFill>
              </a:rPr>
              <a:t> – typewriter,</a:t>
            </a:r>
            <a:r>
              <a:rPr lang="en-US" sz="2000" dirty="0"/>
              <a:t> made businesses more productive and helped improve communications. Eventually led to computer keyboards.  (1867)</a:t>
            </a:r>
            <a:endParaRPr lang="en-US" sz="2000" b="1" dirty="0">
              <a:solidFill>
                <a:srgbClr val="FF0000"/>
              </a:solidFill>
            </a:endParaRPr>
          </a:p>
        </p:txBody>
      </p:sp>
      <p:sp>
        <p:nvSpPr>
          <p:cNvPr id="5" name="Title 1"/>
          <p:cNvSpPr>
            <a:spLocks noGrp="1"/>
          </p:cNvSpPr>
          <p:nvPr>
            <p:ph type="title"/>
          </p:nvPr>
        </p:nvSpPr>
        <p:spPr>
          <a:xfrm>
            <a:off x="389804" y="31970"/>
            <a:ext cx="8229600" cy="334029"/>
          </a:xfrm>
        </p:spPr>
        <p:txBody>
          <a:bodyPr>
            <a:normAutofit fontScale="90000"/>
          </a:bodyPr>
          <a:lstStyle/>
          <a:p>
            <a:r>
              <a:rPr lang="en-US" sz="3600" b="1" dirty="0"/>
              <a:t>Business Communications</a:t>
            </a:r>
          </a:p>
        </p:txBody>
      </p:sp>
      <p:pic>
        <p:nvPicPr>
          <p:cNvPr id="6" name="Picture 5"/>
          <p:cNvPicPr>
            <a:picLocks noChangeAspect="1"/>
          </p:cNvPicPr>
          <p:nvPr/>
        </p:nvPicPr>
        <p:blipFill>
          <a:blip r:embed="rId2"/>
          <a:stretch>
            <a:fillRect/>
          </a:stretch>
        </p:blipFill>
        <p:spPr>
          <a:xfrm>
            <a:off x="6404221" y="544548"/>
            <a:ext cx="2602200" cy="1716804"/>
          </a:xfrm>
          <a:prstGeom prst="rect">
            <a:avLst/>
          </a:prstGeom>
        </p:spPr>
      </p:pic>
      <p:pic>
        <p:nvPicPr>
          <p:cNvPr id="7" name="Picture 6"/>
          <p:cNvPicPr>
            <a:picLocks noChangeAspect="1"/>
          </p:cNvPicPr>
          <p:nvPr/>
        </p:nvPicPr>
        <p:blipFill>
          <a:blip r:embed="rId3"/>
          <a:stretch>
            <a:fillRect/>
          </a:stretch>
        </p:blipFill>
        <p:spPr>
          <a:xfrm>
            <a:off x="66419" y="3966386"/>
            <a:ext cx="6019800" cy="2052427"/>
          </a:xfrm>
          <a:prstGeom prst="rect">
            <a:avLst/>
          </a:prstGeom>
        </p:spPr>
      </p:pic>
      <p:pic>
        <p:nvPicPr>
          <p:cNvPr id="8" name="Picture 7"/>
          <p:cNvPicPr>
            <a:picLocks noChangeAspect="1"/>
          </p:cNvPicPr>
          <p:nvPr/>
        </p:nvPicPr>
        <p:blipFill>
          <a:blip r:embed="rId4"/>
          <a:stretch>
            <a:fillRect/>
          </a:stretch>
        </p:blipFill>
        <p:spPr>
          <a:xfrm>
            <a:off x="6169519" y="2360959"/>
            <a:ext cx="2974481" cy="3605431"/>
          </a:xfrm>
          <a:prstGeom prst="rect">
            <a:avLst/>
          </a:prstGeom>
        </p:spPr>
      </p:pic>
      <p:pic>
        <p:nvPicPr>
          <p:cNvPr id="9" name="Picture 8"/>
          <p:cNvPicPr>
            <a:picLocks noChangeAspect="1"/>
          </p:cNvPicPr>
          <p:nvPr/>
        </p:nvPicPr>
        <p:blipFill>
          <a:blip r:embed="rId5"/>
          <a:stretch>
            <a:fillRect/>
          </a:stretch>
        </p:blipFill>
        <p:spPr>
          <a:xfrm>
            <a:off x="38100" y="6061104"/>
            <a:ext cx="9067799" cy="812806"/>
          </a:xfrm>
          <a:prstGeom prst="rect">
            <a:avLst/>
          </a:prstGeom>
        </p:spPr>
      </p:pic>
      <p:sp>
        <p:nvSpPr>
          <p:cNvPr id="3" name="TextBox 2">
            <a:extLst>
              <a:ext uri="{FF2B5EF4-FFF2-40B4-BE49-F238E27FC236}">
                <a16:creationId xmlns:a16="http://schemas.microsoft.com/office/drawing/2014/main" id="{B39C7A97-58E0-69DC-3F29-110F832123A2}"/>
              </a:ext>
            </a:extLst>
          </p:cNvPr>
          <p:cNvSpPr txBox="1"/>
          <p:nvPr/>
        </p:nvSpPr>
        <p:spPr>
          <a:xfrm>
            <a:off x="-76200" y="1667194"/>
            <a:ext cx="6414119" cy="2246769"/>
          </a:xfrm>
          <a:prstGeom prst="rect">
            <a:avLst/>
          </a:prstGeom>
          <a:noFill/>
        </p:spPr>
        <p:txBody>
          <a:bodyPr wrap="square">
            <a:spAutoFit/>
          </a:bodyPr>
          <a:lstStyle/>
          <a:p>
            <a:r>
              <a:rPr lang="en-US" sz="2000" dirty="0"/>
              <a:t>The typewriter transformed business communications by replacing writing documents by hand with typing, thereby increasing the numbers of documents and communications that could be produced and creating entirely new occupations in large corporations, such as the typewriter/typist and the clerks needed to manage and organize the many documents and papers</a:t>
            </a:r>
          </a:p>
        </p:txBody>
      </p:sp>
      <p:pic>
        <p:nvPicPr>
          <p:cNvPr id="2" name="Picture 1">
            <a:extLst>
              <a:ext uri="{FF2B5EF4-FFF2-40B4-BE49-F238E27FC236}">
                <a16:creationId xmlns:a16="http://schemas.microsoft.com/office/drawing/2014/main" id="{A49443E5-BAC3-C6A9-1867-565B90410DE9}"/>
              </a:ext>
            </a:extLst>
          </p:cNvPr>
          <p:cNvPicPr>
            <a:picLocks noChangeAspect="1"/>
          </p:cNvPicPr>
          <p:nvPr/>
        </p:nvPicPr>
        <p:blipFill>
          <a:blip r:embed="rId6"/>
          <a:stretch>
            <a:fillRect/>
          </a:stretch>
        </p:blipFill>
        <p:spPr>
          <a:xfrm>
            <a:off x="6248400" y="2399598"/>
            <a:ext cx="2743200" cy="3590925"/>
          </a:xfrm>
          <a:prstGeom prst="rect">
            <a:avLst/>
          </a:prstGeom>
        </p:spPr>
      </p:pic>
    </p:spTree>
    <p:extLst>
      <p:ext uri="{BB962C8B-B14F-4D97-AF65-F5344CB8AC3E}">
        <p14:creationId xmlns:p14="http://schemas.microsoft.com/office/powerpoint/2010/main" val="164400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E555-C2FB-4096-BDF2-6132E63B631B}"/>
              </a:ext>
            </a:extLst>
          </p:cNvPr>
          <p:cNvSpPr>
            <a:spLocks noGrp="1"/>
          </p:cNvSpPr>
          <p:nvPr>
            <p:ph type="title"/>
          </p:nvPr>
        </p:nvSpPr>
        <p:spPr>
          <a:xfrm>
            <a:off x="457200" y="0"/>
            <a:ext cx="4038600" cy="381000"/>
          </a:xfrm>
        </p:spPr>
        <p:txBody>
          <a:bodyPr>
            <a:normAutofit fontScale="90000"/>
          </a:bodyPr>
          <a:lstStyle/>
          <a:p>
            <a:r>
              <a:rPr lang="en-US" sz="3200" b="1" dirty="0"/>
              <a:t>The Cash Register</a:t>
            </a:r>
          </a:p>
        </p:txBody>
      </p:sp>
      <p:sp>
        <p:nvSpPr>
          <p:cNvPr id="4" name="Rectangle 3">
            <a:extLst>
              <a:ext uri="{FF2B5EF4-FFF2-40B4-BE49-F238E27FC236}">
                <a16:creationId xmlns:a16="http://schemas.microsoft.com/office/drawing/2014/main" id="{740F5A1E-BFDC-4E52-8387-F23767D42941}"/>
              </a:ext>
            </a:extLst>
          </p:cNvPr>
          <p:cNvSpPr/>
          <p:nvPr/>
        </p:nvSpPr>
        <p:spPr>
          <a:xfrm>
            <a:off x="304800" y="457200"/>
            <a:ext cx="5181600" cy="4708981"/>
          </a:xfrm>
          <a:prstGeom prst="rect">
            <a:avLst/>
          </a:prstGeom>
        </p:spPr>
        <p:txBody>
          <a:bodyPr wrap="square">
            <a:spAutoFit/>
          </a:bodyPr>
          <a:lstStyle/>
          <a:p>
            <a:r>
              <a:rPr lang="en-US" sz="2000" dirty="0">
                <a:latin typeface="Arial" panose="020B0604020202020204" pitchFamily="34" charset="0"/>
              </a:rPr>
              <a:t>An early mechanical cash register was invented by </a:t>
            </a:r>
            <a:r>
              <a:rPr lang="en-US" sz="2000" b="1" i="1" dirty="0">
                <a:latin typeface="Arial" panose="020B0604020202020204" pitchFamily="34" charset="0"/>
              </a:rPr>
              <a:t>James </a:t>
            </a:r>
            <a:r>
              <a:rPr lang="en-US" sz="2000" b="1" i="1" dirty="0" err="1">
                <a:latin typeface="Arial" panose="020B0604020202020204" pitchFamily="34" charset="0"/>
              </a:rPr>
              <a:t>Ritty</a:t>
            </a:r>
            <a:r>
              <a:rPr lang="en-US" sz="2000" dirty="0">
                <a:latin typeface="Arial" panose="020B0604020202020204" pitchFamily="34" charset="0"/>
              </a:rPr>
              <a:t> and John Birch following the American Civil War. James was the owner of a saloon in Dayton, Ohio, USA, and wanted to stop employees from pilfering his profits.</a:t>
            </a:r>
            <a:r>
              <a:rPr lang="en-US" sz="2000" baseline="30000" dirty="0">
                <a:latin typeface="Arial" panose="020B0604020202020204" pitchFamily="34" charset="0"/>
              </a:rPr>
              <a:t> </a:t>
            </a:r>
            <a:r>
              <a:rPr lang="en-US" sz="2000" dirty="0">
                <a:latin typeface="Arial" panose="020B0604020202020204" pitchFamily="34" charset="0"/>
              </a:rPr>
              <a:t> </a:t>
            </a:r>
          </a:p>
          <a:p>
            <a:endParaRPr lang="en-US" sz="2000" dirty="0">
              <a:latin typeface="Arial" panose="020B0604020202020204" pitchFamily="34" charset="0"/>
            </a:endParaRPr>
          </a:p>
          <a:p>
            <a:r>
              <a:rPr lang="en-US" sz="2000" dirty="0">
                <a:latin typeface="Arial" panose="020B0604020202020204" pitchFamily="34" charset="0"/>
              </a:rPr>
              <a:t>The </a:t>
            </a:r>
            <a:r>
              <a:rPr lang="en-US" sz="2000" dirty="0" err="1">
                <a:latin typeface="Arial" panose="020B0604020202020204" pitchFamily="34" charset="0"/>
              </a:rPr>
              <a:t>Ritty</a:t>
            </a:r>
            <a:r>
              <a:rPr lang="en-US" sz="2000" dirty="0">
                <a:latin typeface="Arial" panose="020B0604020202020204" pitchFamily="34" charset="0"/>
              </a:rPr>
              <a:t> Model I was invented in 1879 after seeing a tool that counted the revolutions of the propeller on a steamship.  With the help of James' brother John </a:t>
            </a:r>
            <a:r>
              <a:rPr lang="en-US" sz="2000" dirty="0" err="1">
                <a:latin typeface="Arial" panose="020B0604020202020204" pitchFamily="34" charset="0"/>
              </a:rPr>
              <a:t>Ritty</a:t>
            </a:r>
            <a:r>
              <a:rPr lang="en-US" sz="2000" dirty="0">
                <a:latin typeface="Arial" panose="020B0604020202020204" pitchFamily="34" charset="0"/>
              </a:rPr>
              <a:t>, they patented it in 1883.   It was called </a:t>
            </a:r>
            <a:r>
              <a:rPr lang="en-US" sz="2000" i="1" dirty="0" err="1">
                <a:latin typeface="Arial" panose="020B0604020202020204" pitchFamily="34" charset="0"/>
              </a:rPr>
              <a:t>Ritty's</a:t>
            </a:r>
            <a:r>
              <a:rPr lang="en-US" sz="2000" i="1" dirty="0">
                <a:latin typeface="Arial" panose="020B0604020202020204" pitchFamily="34" charset="0"/>
              </a:rPr>
              <a:t> Incorruptible Cashier</a:t>
            </a:r>
            <a:r>
              <a:rPr lang="en-US" sz="2000" dirty="0">
                <a:latin typeface="Arial" panose="020B0604020202020204" pitchFamily="34" charset="0"/>
              </a:rPr>
              <a:t> and it was invented for the purpose to stop cashiers of pilfering and eliminating employee theft or embezzlement.</a:t>
            </a:r>
            <a:endParaRPr lang="en-US" sz="2000" dirty="0"/>
          </a:p>
        </p:txBody>
      </p:sp>
      <p:pic>
        <p:nvPicPr>
          <p:cNvPr id="5" name="Picture 4">
            <a:extLst>
              <a:ext uri="{FF2B5EF4-FFF2-40B4-BE49-F238E27FC236}">
                <a16:creationId xmlns:a16="http://schemas.microsoft.com/office/drawing/2014/main" id="{BE88E45F-97C2-4918-AF44-1C6F9EC117B0}"/>
              </a:ext>
            </a:extLst>
          </p:cNvPr>
          <p:cNvPicPr>
            <a:picLocks noChangeAspect="1"/>
          </p:cNvPicPr>
          <p:nvPr/>
        </p:nvPicPr>
        <p:blipFill>
          <a:blip r:embed="rId2"/>
          <a:stretch>
            <a:fillRect/>
          </a:stretch>
        </p:blipFill>
        <p:spPr>
          <a:xfrm>
            <a:off x="-76200" y="356118"/>
            <a:ext cx="8538042" cy="5729026"/>
          </a:xfrm>
          <a:prstGeom prst="rect">
            <a:avLst/>
          </a:prstGeom>
        </p:spPr>
      </p:pic>
      <p:pic>
        <p:nvPicPr>
          <p:cNvPr id="6" name="Picture 5">
            <a:extLst>
              <a:ext uri="{FF2B5EF4-FFF2-40B4-BE49-F238E27FC236}">
                <a16:creationId xmlns:a16="http://schemas.microsoft.com/office/drawing/2014/main" id="{E8439B2F-C3E8-4F88-8B61-BAC4D8574B5D}"/>
              </a:ext>
            </a:extLst>
          </p:cNvPr>
          <p:cNvPicPr>
            <a:picLocks noChangeAspect="1"/>
          </p:cNvPicPr>
          <p:nvPr/>
        </p:nvPicPr>
        <p:blipFill>
          <a:blip r:embed="rId3"/>
          <a:stretch>
            <a:fillRect/>
          </a:stretch>
        </p:blipFill>
        <p:spPr>
          <a:xfrm>
            <a:off x="6172200" y="0"/>
            <a:ext cx="2857500" cy="3505200"/>
          </a:xfrm>
          <a:prstGeom prst="rect">
            <a:avLst/>
          </a:prstGeom>
        </p:spPr>
      </p:pic>
    </p:spTree>
    <p:extLst>
      <p:ext uri="{BB962C8B-B14F-4D97-AF65-F5344CB8AC3E}">
        <p14:creationId xmlns:p14="http://schemas.microsoft.com/office/powerpoint/2010/main" val="364068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573C-6C1D-4F2E-A90F-CEFE8623FE89}"/>
              </a:ext>
            </a:extLst>
          </p:cNvPr>
          <p:cNvSpPr>
            <a:spLocks noGrp="1"/>
          </p:cNvSpPr>
          <p:nvPr>
            <p:ph type="title"/>
          </p:nvPr>
        </p:nvSpPr>
        <p:spPr>
          <a:xfrm>
            <a:off x="1295400" y="0"/>
            <a:ext cx="6096000" cy="457199"/>
          </a:xfrm>
        </p:spPr>
        <p:txBody>
          <a:bodyPr>
            <a:normAutofit fontScale="90000"/>
          </a:bodyPr>
          <a:lstStyle/>
          <a:p>
            <a:r>
              <a:rPr lang="en-US" sz="3600" b="1" dirty="0"/>
              <a:t>George Eastman</a:t>
            </a:r>
          </a:p>
        </p:txBody>
      </p:sp>
      <p:pic>
        <p:nvPicPr>
          <p:cNvPr id="4" name="Content Placeholder 3">
            <a:extLst>
              <a:ext uri="{FF2B5EF4-FFF2-40B4-BE49-F238E27FC236}">
                <a16:creationId xmlns:a16="http://schemas.microsoft.com/office/drawing/2014/main" id="{BF8D539B-DF20-4C7F-A1D2-B5161F34D333}"/>
              </a:ext>
            </a:extLst>
          </p:cNvPr>
          <p:cNvPicPr>
            <a:picLocks noGrp="1" noChangeAspect="1"/>
          </p:cNvPicPr>
          <p:nvPr>
            <p:ph idx="1"/>
          </p:nvPr>
        </p:nvPicPr>
        <p:blipFill>
          <a:blip r:embed="rId2"/>
          <a:stretch>
            <a:fillRect/>
          </a:stretch>
        </p:blipFill>
        <p:spPr>
          <a:xfrm>
            <a:off x="5994888" y="0"/>
            <a:ext cx="3143250" cy="4714875"/>
          </a:xfrm>
          <a:prstGeom prst="rect">
            <a:avLst/>
          </a:prstGeom>
        </p:spPr>
      </p:pic>
      <p:pic>
        <p:nvPicPr>
          <p:cNvPr id="2050" name="Picture 2" descr="Related image">
            <a:extLst>
              <a:ext uri="{FF2B5EF4-FFF2-40B4-BE49-F238E27FC236}">
                <a16:creationId xmlns:a16="http://schemas.microsoft.com/office/drawing/2014/main" id="{5E2A1C45-A4F0-415E-A90F-541387DE7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90500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DF4BA93-1665-483F-B0A7-6F2E1F2A001D}"/>
              </a:ext>
            </a:extLst>
          </p:cNvPr>
          <p:cNvPicPr>
            <a:picLocks noChangeAspect="1"/>
          </p:cNvPicPr>
          <p:nvPr/>
        </p:nvPicPr>
        <p:blipFill>
          <a:blip r:embed="rId4"/>
          <a:stretch>
            <a:fillRect/>
          </a:stretch>
        </p:blipFill>
        <p:spPr>
          <a:xfrm>
            <a:off x="180975" y="1905000"/>
            <a:ext cx="2729753" cy="2088261"/>
          </a:xfrm>
          <a:prstGeom prst="rect">
            <a:avLst/>
          </a:prstGeom>
        </p:spPr>
      </p:pic>
      <p:sp>
        <p:nvSpPr>
          <p:cNvPr id="6" name="Rectangle 5">
            <a:extLst>
              <a:ext uri="{FF2B5EF4-FFF2-40B4-BE49-F238E27FC236}">
                <a16:creationId xmlns:a16="http://schemas.microsoft.com/office/drawing/2014/main" id="{4E25A1C0-B071-4CE5-B04B-8F520985D048}"/>
              </a:ext>
            </a:extLst>
          </p:cNvPr>
          <p:cNvSpPr/>
          <p:nvPr/>
        </p:nvSpPr>
        <p:spPr>
          <a:xfrm>
            <a:off x="2993177" y="533400"/>
            <a:ext cx="3016365" cy="5509200"/>
          </a:xfrm>
          <a:prstGeom prst="rect">
            <a:avLst/>
          </a:prstGeom>
        </p:spPr>
        <p:txBody>
          <a:bodyPr wrap="square">
            <a:spAutoFit/>
          </a:bodyPr>
          <a:lstStyle/>
          <a:p>
            <a:r>
              <a:rPr lang="en-US" sz="3200" dirty="0"/>
              <a:t>American entrepreneur who founded the Eastman Kodak Company and popularized the use of roll film, helping to bring photography to the mainstream.</a:t>
            </a:r>
          </a:p>
        </p:txBody>
      </p:sp>
      <p:pic>
        <p:nvPicPr>
          <p:cNvPr id="7" name="Picture 6">
            <a:extLst>
              <a:ext uri="{FF2B5EF4-FFF2-40B4-BE49-F238E27FC236}">
                <a16:creationId xmlns:a16="http://schemas.microsoft.com/office/drawing/2014/main" id="{1DA4D111-29CE-4364-832F-1A1093EE5E0A}"/>
              </a:ext>
            </a:extLst>
          </p:cNvPr>
          <p:cNvPicPr>
            <a:picLocks noChangeAspect="1"/>
          </p:cNvPicPr>
          <p:nvPr/>
        </p:nvPicPr>
        <p:blipFill>
          <a:blip r:embed="rId5"/>
          <a:stretch>
            <a:fillRect/>
          </a:stretch>
        </p:blipFill>
        <p:spPr>
          <a:xfrm>
            <a:off x="7391400" y="4810125"/>
            <a:ext cx="1676285" cy="2047875"/>
          </a:xfrm>
          <a:prstGeom prst="rect">
            <a:avLst/>
          </a:prstGeom>
        </p:spPr>
      </p:pic>
      <p:pic>
        <p:nvPicPr>
          <p:cNvPr id="8" name="Picture 7">
            <a:extLst>
              <a:ext uri="{FF2B5EF4-FFF2-40B4-BE49-F238E27FC236}">
                <a16:creationId xmlns:a16="http://schemas.microsoft.com/office/drawing/2014/main" id="{2BF4A7F6-64FA-41F6-BB74-412895C38DF0}"/>
              </a:ext>
            </a:extLst>
          </p:cNvPr>
          <p:cNvPicPr>
            <a:picLocks noChangeAspect="1"/>
          </p:cNvPicPr>
          <p:nvPr/>
        </p:nvPicPr>
        <p:blipFill>
          <a:blip r:embed="rId6"/>
          <a:stretch>
            <a:fillRect/>
          </a:stretch>
        </p:blipFill>
        <p:spPr>
          <a:xfrm>
            <a:off x="96830" y="4007915"/>
            <a:ext cx="2143125" cy="2143125"/>
          </a:xfrm>
          <a:prstGeom prst="rect">
            <a:avLst/>
          </a:prstGeom>
        </p:spPr>
      </p:pic>
    </p:spTree>
    <p:extLst>
      <p:ext uri="{BB962C8B-B14F-4D97-AF65-F5344CB8AC3E}">
        <p14:creationId xmlns:p14="http://schemas.microsoft.com/office/powerpoint/2010/main" val="23345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35" y="145329"/>
            <a:ext cx="8229600" cy="533400"/>
          </a:xfrm>
        </p:spPr>
        <p:txBody>
          <a:bodyPr>
            <a:noAutofit/>
          </a:bodyPr>
          <a:lstStyle/>
          <a:p>
            <a:r>
              <a:rPr lang="en-US" sz="3600" b="1" dirty="0"/>
              <a:t>Technological Innovations</a:t>
            </a:r>
            <a:endParaRPr lang="en-US" sz="3600" b="1" dirty="0">
              <a:latin typeface="trashco" pitchFamily="2" charset="0"/>
            </a:endParaRPr>
          </a:p>
        </p:txBody>
      </p:sp>
      <p:sp>
        <p:nvSpPr>
          <p:cNvPr id="3" name="Content Placeholder 2"/>
          <p:cNvSpPr>
            <a:spLocks noGrp="1"/>
          </p:cNvSpPr>
          <p:nvPr>
            <p:ph idx="1"/>
          </p:nvPr>
        </p:nvSpPr>
        <p:spPr>
          <a:xfrm>
            <a:off x="-14653" y="761016"/>
            <a:ext cx="8981979" cy="5638800"/>
          </a:xfrm>
        </p:spPr>
        <p:txBody>
          <a:bodyPr>
            <a:normAutofit/>
          </a:bodyPr>
          <a:lstStyle/>
          <a:p>
            <a:r>
              <a:rPr lang="en-US" sz="2000" b="1" dirty="0">
                <a:solidFill>
                  <a:srgbClr val="2319A7"/>
                </a:solidFill>
              </a:rPr>
              <a:t>Thomas Edison </a:t>
            </a:r>
            <a:r>
              <a:rPr lang="en-US" sz="2000" dirty="0"/>
              <a:t>would also use electricity to produce amazing results. Created the Edison Electric Company. Later re-named General Electric.</a:t>
            </a:r>
          </a:p>
          <a:p>
            <a:r>
              <a:rPr lang="en-US" sz="2000" dirty="0"/>
              <a:t>Edison designed a way to get electricity into homes and businesses (DC), having electric appliances isn’t much good if you don’t have electricity.</a:t>
            </a:r>
          </a:p>
          <a:p>
            <a:r>
              <a:rPr lang="en-US" sz="2000" dirty="0"/>
              <a:t>He set up a </a:t>
            </a:r>
            <a:r>
              <a:rPr lang="en-US" sz="2000" b="1" dirty="0">
                <a:solidFill>
                  <a:srgbClr val="FF0000"/>
                </a:solidFill>
              </a:rPr>
              <a:t>LABORATORY in</a:t>
            </a:r>
          </a:p>
          <a:p>
            <a:pPr marL="0" indent="0">
              <a:buNone/>
            </a:pPr>
            <a:r>
              <a:rPr lang="en-US" sz="2000" b="1" dirty="0">
                <a:solidFill>
                  <a:srgbClr val="FF0000"/>
                </a:solidFill>
              </a:rPr>
              <a:t>Menlo Park, New Jersey </a:t>
            </a:r>
            <a:r>
              <a:rPr lang="en-US" sz="2000" dirty="0"/>
              <a:t>just to invent.</a:t>
            </a:r>
          </a:p>
          <a:p>
            <a:r>
              <a:rPr lang="en-US" sz="2000" dirty="0"/>
              <a:t> Edison was able to create:</a:t>
            </a:r>
          </a:p>
          <a:p>
            <a:pPr lvl="1"/>
            <a:r>
              <a:rPr lang="en-US" sz="2000" dirty="0"/>
              <a:t>Motion pictures, (entertainment)</a:t>
            </a:r>
          </a:p>
          <a:p>
            <a:pPr lvl="1"/>
            <a:r>
              <a:rPr lang="en-US" sz="2000" dirty="0"/>
              <a:t>The light bulb, (world went 24/7)</a:t>
            </a:r>
          </a:p>
          <a:p>
            <a:pPr lvl="1"/>
            <a:r>
              <a:rPr lang="en-US" sz="2000" dirty="0"/>
              <a:t>The phonograph, (which later gave way to other forms of recordings)</a:t>
            </a:r>
          </a:p>
          <a:p>
            <a:pPr lvl="1"/>
            <a:r>
              <a:rPr lang="en-US" sz="2000" dirty="0"/>
              <a:t>Electric motors that would power factory machines and small appliances.</a:t>
            </a:r>
          </a:p>
          <a:p>
            <a:endParaRPr lang="en-US" sz="2800" dirty="0"/>
          </a:p>
        </p:txBody>
      </p:sp>
      <p:pic>
        <p:nvPicPr>
          <p:cNvPr id="55298" name="Picture 2" descr="Animated lightbulb"/>
          <p:cNvPicPr>
            <a:picLocks noChangeAspect="1" noChangeArrowheads="1"/>
          </p:cNvPicPr>
          <p:nvPr/>
        </p:nvPicPr>
        <p:blipFill>
          <a:blip r:embed="rId5" cstate="print"/>
          <a:srcRect/>
          <a:stretch>
            <a:fillRect/>
          </a:stretch>
        </p:blipFill>
        <p:spPr bwMode="auto">
          <a:xfrm>
            <a:off x="7239000" y="2336541"/>
            <a:ext cx="1365629" cy="1365630"/>
          </a:xfrm>
          <a:prstGeom prst="rect">
            <a:avLst/>
          </a:prstGeom>
          <a:noFill/>
          <a:ln w="31750" cmpd="dbl">
            <a:solidFill>
              <a:srgbClr val="FF0000"/>
            </a:solidFill>
          </a:ln>
        </p:spPr>
      </p:pic>
      <p:pic>
        <p:nvPicPr>
          <p:cNvPr id="55302" name="Picture 6" descr="http://t2.gstatic.com/images?q=tbn:ANd9GcTG9xkfzdrDXyDtpv5uvJetxs8JKdaH2zE63NRA7X93xjc7G_XBk21hSzCKhQ"/>
          <p:cNvPicPr>
            <a:picLocks noChangeAspect="1" noChangeArrowheads="1"/>
          </p:cNvPicPr>
          <p:nvPr/>
        </p:nvPicPr>
        <p:blipFill>
          <a:blip r:embed="rId6" cstate="print"/>
          <a:srcRect/>
          <a:stretch>
            <a:fillRect/>
          </a:stretch>
        </p:blipFill>
        <p:spPr bwMode="auto">
          <a:xfrm>
            <a:off x="2094316" y="5017068"/>
            <a:ext cx="1830086" cy="1789775"/>
          </a:xfrm>
          <a:prstGeom prst="rect">
            <a:avLst/>
          </a:prstGeom>
          <a:noFill/>
        </p:spPr>
      </p:pic>
      <p:pic>
        <p:nvPicPr>
          <p:cNvPr id="3074" name="Picture 2" descr="http://t1.gstatic.com/images?q=tbn:ANd9GcRT2vFl0Q6Mkl7zzeHcDrA0vWIZPRZLr2kVpzhH6KLCumYV2fOyM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1518" y="4826910"/>
            <a:ext cx="1655193" cy="16551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t3.gstatic.com/images?q=tbn:ANd9GcR0OWX88etwlNq1pRhvksFTMJyrwRbree-npxaqwi_GyOmuNbcCk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048" y="4952357"/>
            <a:ext cx="1830086" cy="183008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05 Gilded Age\Edis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2021" y="5030186"/>
            <a:ext cx="1830086" cy="175841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6" name="Race Horse First Film Ever 1878 Eadweard Muybridg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818903" y="2305294"/>
            <a:ext cx="2057400" cy="1543050"/>
          </a:xfrm>
          <a:prstGeom prst="rect">
            <a:avLst/>
          </a:prstGeom>
        </p:spPr>
      </p:pic>
      <p:pic>
        <p:nvPicPr>
          <p:cNvPr id="1026" name="Picture 2" descr="C:\Users\mike.montgomery\Google Drive\STAAR US History\Audio Clips\Ipod.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881" t="8597" r="19141" b="7401"/>
          <a:stretch/>
        </p:blipFill>
        <p:spPr bwMode="auto">
          <a:xfrm>
            <a:off x="7798521" y="4733170"/>
            <a:ext cx="1183458" cy="19724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2"/>
          <a:stretch>
            <a:fillRect/>
          </a:stretch>
        </p:blipFill>
        <p:spPr>
          <a:xfrm>
            <a:off x="8260719" y="96039"/>
            <a:ext cx="721260" cy="718386"/>
          </a:xfrm>
          <a:prstGeom prst="rect">
            <a:avLst/>
          </a:prstGeom>
        </p:spPr>
      </p:pic>
    </p:spTree>
    <p:extLst>
      <p:ext uri="{BB962C8B-B14F-4D97-AF65-F5344CB8AC3E}">
        <p14:creationId xmlns:p14="http://schemas.microsoft.com/office/powerpoint/2010/main" val="38143113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fade">
                                      <p:cBhvr>
                                        <p:cTn id="10" dur="500"/>
                                        <p:tgtEl>
                                          <p:spTgt spid="3077"/>
                                        </p:tgtEl>
                                      </p:cBhvr>
                                    </p:animEffect>
                                  </p:childTnLst>
                                </p:cTn>
                              </p:par>
                            </p:childTnLst>
                          </p:cTn>
                        </p:par>
                        <p:par>
                          <p:cTn id="11" fill="hold">
                            <p:stCondLst>
                              <p:cond delay="500"/>
                            </p:stCondLst>
                            <p:childTnLst>
                              <p:par>
                                <p:cTn id="12" presetID="3" presetClass="entr" presetSubtype="10" fill="hold" nodeType="after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linds(horizontal)">
                                      <p:cBhvr>
                                        <p:cTn id="14" dur="2000"/>
                                        <p:tgtEl>
                                          <p:spTgt spid="3">
                                            <p:txEl>
                                              <p:pRg st="1" end="1"/>
                                            </p:txEl>
                                          </p:spTgt>
                                        </p:tgtEl>
                                      </p:cBhvr>
                                    </p:animEffect>
                                  </p:childTnLst>
                                </p:cTn>
                              </p:par>
                            </p:childTnLst>
                          </p:cTn>
                        </p:par>
                        <p:par>
                          <p:cTn id="15" fill="hold">
                            <p:stCondLst>
                              <p:cond delay="3500"/>
                            </p:stCondLst>
                            <p:childTnLst>
                              <p:par>
                                <p:cTn id="16" presetID="3" presetClass="entr" presetSubtype="10" fill="hold" nodeType="afterEffect">
                                  <p:stCondLst>
                                    <p:cond delay="1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linds(horizontal)">
                                      <p:cBhvr>
                                        <p:cTn id="18" dur="2000"/>
                                        <p:tgtEl>
                                          <p:spTgt spid="3">
                                            <p:txEl>
                                              <p:pRg st="2" end="2"/>
                                            </p:txEl>
                                          </p:spTgt>
                                        </p:tgtEl>
                                      </p:cBhvr>
                                    </p:animEffect>
                                  </p:childTnLst>
                                </p:cTn>
                              </p:par>
                            </p:childTnLst>
                          </p:cTn>
                        </p:par>
                        <p:par>
                          <p:cTn id="19" fill="hold">
                            <p:stCondLst>
                              <p:cond delay="6500"/>
                            </p:stCondLst>
                            <p:childTnLst>
                              <p:par>
                                <p:cTn id="20" presetID="3" presetClass="entr" presetSubtype="10" fill="hold" nodeType="after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2000"/>
                                        <p:tgtEl>
                                          <p:spTgt spid="3">
                                            <p:txEl>
                                              <p:pRg st="3" end="3"/>
                                            </p:txEl>
                                          </p:spTgt>
                                        </p:tgtEl>
                                      </p:cBhvr>
                                    </p:animEffect>
                                  </p:childTnLst>
                                </p:cTn>
                              </p:par>
                            </p:childTnLst>
                          </p:cTn>
                        </p:par>
                        <p:par>
                          <p:cTn id="23" fill="hold">
                            <p:stCondLst>
                              <p:cond delay="9500"/>
                            </p:stCondLst>
                            <p:childTnLst>
                              <p:par>
                                <p:cTn id="24" presetID="3" presetClass="entr" presetSubtype="10" fill="hold" nodeType="afterEffect">
                                  <p:stCondLst>
                                    <p:cond delay="100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linds(horizontal)">
                                      <p:cBhvr>
                                        <p:cTn id="26" dur="2000"/>
                                        <p:tgtEl>
                                          <p:spTgt spid="3">
                                            <p:txEl>
                                              <p:pRg st="4" end="4"/>
                                            </p:txEl>
                                          </p:spTgt>
                                        </p:tgtEl>
                                      </p:cBhvr>
                                    </p:animEffect>
                                  </p:childTnLst>
                                </p:cTn>
                              </p:par>
                            </p:childTnLst>
                          </p:cTn>
                        </p:par>
                        <p:par>
                          <p:cTn id="27" fill="hold">
                            <p:stCondLst>
                              <p:cond delay="12500"/>
                            </p:stCondLst>
                            <p:childTnLst>
                              <p:par>
                                <p:cTn id="28" presetID="22" presetClass="entr" presetSubtype="8" fill="hold"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par>
                          <p:cTn id="31" fill="hold">
                            <p:stCondLst>
                              <p:cond delay="13000"/>
                            </p:stCondLst>
                            <p:childTnLst>
                              <p:par>
                                <p:cTn id="32" presetID="16" presetClass="entr" presetSubtype="2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left)">
                                      <p:cBhvr>
                                        <p:cTn id="39" dur="500"/>
                                        <p:tgtEl>
                                          <p:spTgt spid="3">
                                            <p:txEl>
                                              <p:pRg st="6" end="6"/>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55298"/>
                                        </p:tgtEl>
                                        <p:attrNameLst>
                                          <p:attrName>style.visibility</p:attrName>
                                        </p:attrNameLst>
                                      </p:cBhvr>
                                      <p:to>
                                        <p:strVal val="visible"/>
                                      </p:to>
                                    </p:set>
                                    <p:animEffect transition="in" filter="dissolve">
                                      <p:cBhvr>
                                        <p:cTn id="42" dur="500"/>
                                        <p:tgtEl>
                                          <p:spTgt spid="5529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left)">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wipe(left)">
                                      <p:cBhvr>
                                        <p:cTn id="52" dur="500"/>
                                        <p:tgtEl>
                                          <p:spTgt spid="3">
                                            <p:txEl>
                                              <p:pRg st="8" end="8"/>
                                            </p:txEl>
                                          </p:spTgt>
                                        </p:tgtEl>
                                      </p:cBhvr>
                                    </p:animEffect>
                                  </p:childTnLst>
                                </p:cTn>
                              </p:par>
                              <p:par>
                                <p:cTn id="53" presetID="9" presetClass="entr" presetSubtype="0" fill="hold" nodeType="withEffect">
                                  <p:stCondLst>
                                    <p:cond delay="1000"/>
                                  </p:stCondLst>
                                  <p:childTnLst>
                                    <p:set>
                                      <p:cBhvr>
                                        <p:cTn id="54" dur="1" fill="hold">
                                          <p:stCondLst>
                                            <p:cond delay="0"/>
                                          </p:stCondLst>
                                        </p:cTn>
                                        <p:tgtEl>
                                          <p:spTgt spid="55302"/>
                                        </p:tgtEl>
                                        <p:attrNameLst>
                                          <p:attrName>style.visibility</p:attrName>
                                        </p:attrNameLst>
                                      </p:cBhvr>
                                      <p:to>
                                        <p:strVal val="visible"/>
                                      </p:to>
                                    </p:set>
                                    <p:animEffect transition="in" filter="dissolve">
                                      <p:cBhvr>
                                        <p:cTn id="55" dur="500"/>
                                        <p:tgtEl>
                                          <p:spTgt spid="55302"/>
                                        </p:tgtEl>
                                      </p:cBhvr>
                                    </p:animEffect>
                                  </p:childTnLst>
                                  <p:subTnLst>
                                    <p:audio>
                                      <p:cMediaNode>
                                        <p:cTn display="0" masterRel="sameClick">
                                          <p:stCondLst>
                                            <p:cond evt="begin" delay="0">
                                              <p:tn val="53"/>
                                            </p:cond>
                                          </p:stCondLst>
                                          <p:endCondLst>
                                            <p:cond evt="onStopAudio" delay="0">
                                              <p:tgtEl>
                                                <p:sldTgt/>
                                              </p:tgtEl>
                                            </p:cond>
                                          </p:endCondLst>
                                        </p:cTn>
                                        <p:tgtEl>
                                          <p:sndTgt r:embed="rId4" name="cashreg.wav"/>
                                        </p:tgtEl>
                                      </p:cMediaNode>
                                    </p:audio>
                                  </p:subTnLst>
                                </p:cTn>
                              </p:par>
                            </p:childTnLst>
                          </p:cTn>
                        </p:par>
                        <p:par>
                          <p:cTn id="56" fill="hold">
                            <p:stCondLst>
                              <p:cond delay="1500"/>
                            </p:stCondLst>
                            <p:childTnLst>
                              <p:par>
                                <p:cTn id="57" presetID="21" presetClass="entr" presetSubtype="1" fill="hold" nodeType="afterEffect">
                                  <p:stCondLst>
                                    <p:cond delay="1500"/>
                                  </p:stCondLst>
                                  <p:childTnLst>
                                    <p:set>
                                      <p:cBhvr>
                                        <p:cTn id="58" dur="1" fill="hold">
                                          <p:stCondLst>
                                            <p:cond delay="0"/>
                                          </p:stCondLst>
                                        </p:cTn>
                                        <p:tgtEl>
                                          <p:spTgt spid="3074"/>
                                        </p:tgtEl>
                                        <p:attrNameLst>
                                          <p:attrName>style.visibility</p:attrName>
                                        </p:attrNameLst>
                                      </p:cBhvr>
                                      <p:to>
                                        <p:strVal val="visible"/>
                                      </p:to>
                                    </p:set>
                                    <p:animEffect transition="in" filter="wheel(1)">
                                      <p:cBhvr>
                                        <p:cTn id="59" dur="2000"/>
                                        <p:tgtEl>
                                          <p:spTgt spid="3074"/>
                                        </p:tgtEl>
                                      </p:cBhvr>
                                    </p:animEffect>
                                  </p:childTnLst>
                                </p:cTn>
                              </p:par>
                            </p:childTnLst>
                          </p:cTn>
                        </p:par>
                        <p:par>
                          <p:cTn id="60" fill="hold">
                            <p:stCondLst>
                              <p:cond delay="5000"/>
                            </p:stCondLst>
                            <p:childTnLst>
                              <p:par>
                                <p:cTn id="61" presetID="16" presetClass="entr" presetSubtype="37" fill="hold" nodeType="afterEffect">
                                  <p:stCondLst>
                                    <p:cond delay="0"/>
                                  </p:stCondLst>
                                  <p:childTnLst>
                                    <p:set>
                                      <p:cBhvr>
                                        <p:cTn id="62" dur="1" fill="hold">
                                          <p:stCondLst>
                                            <p:cond delay="0"/>
                                          </p:stCondLst>
                                        </p:cTn>
                                        <p:tgtEl>
                                          <p:spTgt spid="3076"/>
                                        </p:tgtEl>
                                        <p:attrNameLst>
                                          <p:attrName>style.visibility</p:attrName>
                                        </p:attrNameLst>
                                      </p:cBhvr>
                                      <p:to>
                                        <p:strVal val="visible"/>
                                      </p:to>
                                    </p:set>
                                    <p:animEffect transition="in" filter="barn(outVertical)">
                                      <p:cBhvr>
                                        <p:cTn id="63" dur="2000"/>
                                        <p:tgtEl>
                                          <p:spTgt spid="3076"/>
                                        </p:tgtEl>
                                      </p:cBhvr>
                                    </p:animEffect>
                                  </p:childTnLst>
                                </p:cTn>
                              </p:par>
                            </p:childTnLst>
                          </p:cTn>
                        </p:par>
                        <p:par>
                          <p:cTn id="64" fill="hold">
                            <p:stCondLst>
                              <p:cond delay="7000"/>
                            </p:stCondLst>
                            <p:childTnLst>
                              <p:par>
                                <p:cTn id="65" presetID="16" presetClass="entr" presetSubtype="21" fill="hold" nodeType="afterEffect">
                                  <p:stCondLst>
                                    <p:cond delay="0"/>
                                  </p:stCondLst>
                                  <p:childTnLst>
                                    <p:set>
                                      <p:cBhvr>
                                        <p:cTn id="66" dur="1" fill="hold">
                                          <p:stCondLst>
                                            <p:cond delay="0"/>
                                          </p:stCondLst>
                                        </p:cTn>
                                        <p:tgtEl>
                                          <p:spTgt spid="1026"/>
                                        </p:tgtEl>
                                        <p:attrNameLst>
                                          <p:attrName>style.visibility</p:attrName>
                                        </p:attrNameLst>
                                      </p:cBhvr>
                                      <p:to>
                                        <p:strVal val="visible"/>
                                      </p:to>
                                    </p:set>
                                    <p:animEffect transition="in" filter="barn(inVertical)">
                                      <p:cBhvr>
                                        <p:cTn id="6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0"/>
            <a:ext cx="8229600" cy="411162"/>
          </a:xfrm>
        </p:spPr>
        <p:txBody>
          <a:bodyPr/>
          <a:lstStyle/>
          <a:p>
            <a:r>
              <a:rPr lang="en-US" sz="3200" b="1" dirty="0"/>
              <a:t>Technological Innovations</a:t>
            </a:r>
          </a:p>
        </p:txBody>
      </p:sp>
      <p:pic>
        <p:nvPicPr>
          <p:cNvPr id="4" name="Content Placeholder 3"/>
          <p:cNvPicPr>
            <a:picLocks noGrp="1" noChangeAspect="1"/>
          </p:cNvPicPr>
          <p:nvPr>
            <p:ph idx="1"/>
          </p:nvPr>
        </p:nvPicPr>
        <p:blipFill>
          <a:blip r:embed="rId2"/>
          <a:stretch>
            <a:fillRect/>
          </a:stretch>
        </p:blipFill>
        <p:spPr>
          <a:xfrm>
            <a:off x="409575" y="411162"/>
            <a:ext cx="4325128" cy="2819400"/>
          </a:xfrm>
          <a:prstGeom prst="rect">
            <a:avLst/>
          </a:prstGeom>
        </p:spPr>
      </p:pic>
      <p:pic>
        <p:nvPicPr>
          <p:cNvPr id="5" name="Picture 4"/>
          <p:cNvPicPr>
            <a:picLocks noChangeAspect="1"/>
          </p:cNvPicPr>
          <p:nvPr/>
        </p:nvPicPr>
        <p:blipFill>
          <a:blip r:embed="rId3"/>
          <a:stretch>
            <a:fillRect/>
          </a:stretch>
        </p:blipFill>
        <p:spPr>
          <a:xfrm>
            <a:off x="5144567" y="4559659"/>
            <a:ext cx="2847686" cy="2393626"/>
          </a:xfrm>
          <a:prstGeom prst="rect">
            <a:avLst/>
          </a:prstGeom>
        </p:spPr>
      </p:pic>
      <p:pic>
        <p:nvPicPr>
          <p:cNvPr id="6" name="Picture 5"/>
          <p:cNvPicPr>
            <a:picLocks noChangeAspect="1"/>
          </p:cNvPicPr>
          <p:nvPr/>
        </p:nvPicPr>
        <p:blipFill>
          <a:blip r:embed="rId4"/>
          <a:stretch>
            <a:fillRect/>
          </a:stretch>
        </p:blipFill>
        <p:spPr>
          <a:xfrm>
            <a:off x="409575" y="3337285"/>
            <a:ext cx="4325128" cy="3492140"/>
          </a:xfrm>
          <a:prstGeom prst="rect">
            <a:avLst/>
          </a:prstGeom>
        </p:spPr>
      </p:pic>
      <p:pic>
        <p:nvPicPr>
          <p:cNvPr id="7" name="Picture 6"/>
          <p:cNvPicPr>
            <a:picLocks noChangeAspect="1"/>
          </p:cNvPicPr>
          <p:nvPr/>
        </p:nvPicPr>
        <p:blipFill>
          <a:blip r:embed="rId5"/>
          <a:stretch>
            <a:fillRect/>
          </a:stretch>
        </p:blipFill>
        <p:spPr>
          <a:xfrm>
            <a:off x="5157790" y="375741"/>
            <a:ext cx="2778299" cy="4121146"/>
          </a:xfrm>
          <a:prstGeom prst="rect">
            <a:avLst/>
          </a:prstGeom>
        </p:spPr>
      </p:pic>
      <p:pic>
        <p:nvPicPr>
          <p:cNvPr id="8" name="Picture 7"/>
          <p:cNvPicPr>
            <a:picLocks noChangeAspect="1"/>
          </p:cNvPicPr>
          <p:nvPr/>
        </p:nvPicPr>
        <p:blipFill>
          <a:blip r:embed="rId6"/>
          <a:stretch>
            <a:fillRect/>
          </a:stretch>
        </p:blipFill>
        <p:spPr>
          <a:xfrm>
            <a:off x="5842708" y="1510506"/>
            <a:ext cx="2118432" cy="1807729"/>
          </a:xfrm>
          <a:prstGeom prst="rect">
            <a:avLst/>
          </a:prstGeom>
        </p:spPr>
      </p:pic>
      <p:pic>
        <p:nvPicPr>
          <p:cNvPr id="9" name="Picture 8"/>
          <p:cNvPicPr>
            <a:picLocks noChangeAspect="1"/>
          </p:cNvPicPr>
          <p:nvPr/>
        </p:nvPicPr>
        <p:blipFill>
          <a:blip r:embed="rId7"/>
          <a:stretch>
            <a:fillRect/>
          </a:stretch>
        </p:blipFill>
        <p:spPr>
          <a:xfrm>
            <a:off x="5334000" y="375741"/>
            <a:ext cx="1661652" cy="4193443"/>
          </a:xfrm>
          <a:prstGeom prst="rect">
            <a:avLst/>
          </a:prstGeom>
        </p:spPr>
      </p:pic>
      <p:sp>
        <p:nvSpPr>
          <p:cNvPr id="11" name="TextBox 10"/>
          <p:cNvSpPr txBox="1"/>
          <p:nvPr/>
        </p:nvSpPr>
        <p:spPr>
          <a:xfrm>
            <a:off x="8302023" y="356691"/>
            <a:ext cx="466725" cy="4801314"/>
          </a:xfrm>
          <a:prstGeom prst="rect">
            <a:avLst/>
          </a:prstGeom>
          <a:noFill/>
        </p:spPr>
        <p:txBody>
          <a:bodyPr wrap="square" rtlCol="0">
            <a:spAutoFit/>
          </a:bodyPr>
          <a:lstStyle/>
          <a:p>
            <a:r>
              <a:rPr lang="en-US" dirty="0">
                <a:latin typeface="Cooper Black" panose="0208090404030B020404" pitchFamily="18" charset="0"/>
              </a:rPr>
              <a:t>S</a:t>
            </a:r>
          </a:p>
          <a:p>
            <a:r>
              <a:rPr lang="en-US" dirty="0">
                <a:latin typeface="Cooper Black" panose="0208090404030B020404" pitchFamily="18" charset="0"/>
              </a:rPr>
              <a:t>M</a:t>
            </a:r>
          </a:p>
          <a:p>
            <a:r>
              <a:rPr lang="en-US" dirty="0">
                <a:latin typeface="Cooper Black" panose="0208090404030B020404" pitchFamily="18" charset="0"/>
              </a:rPr>
              <a:t>A</a:t>
            </a:r>
          </a:p>
          <a:p>
            <a:r>
              <a:rPr lang="en-US" dirty="0">
                <a:latin typeface="Cooper Black" panose="0208090404030B020404" pitchFamily="18" charset="0"/>
              </a:rPr>
              <a:t>L</a:t>
            </a:r>
          </a:p>
          <a:p>
            <a:r>
              <a:rPr lang="en-US" dirty="0">
                <a:latin typeface="Cooper Black" panose="0208090404030B020404" pitchFamily="18" charset="0"/>
              </a:rPr>
              <a:t>L</a:t>
            </a:r>
          </a:p>
          <a:p>
            <a:endParaRPr lang="en-US" dirty="0">
              <a:latin typeface="Cooper Black" panose="0208090404030B020404" pitchFamily="18" charset="0"/>
            </a:endParaRPr>
          </a:p>
          <a:p>
            <a:r>
              <a:rPr lang="en-US" dirty="0">
                <a:latin typeface="Cooper Black" panose="0208090404030B020404" pitchFamily="18" charset="0"/>
              </a:rPr>
              <a:t>A</a:t>
            </a:r>
          </a:p>
          <a:p>
            <a:r>
              <a:rPr lang="en-US" dirty="0">
                <a:latin typeface="Cooper Black" panose="0208090404030B020404" pitchFamily="18" charset="0"/>
              </a:rPr>
              <a:t>P</a:t>
            </a:r>
          </a:p>
          <a:p>
            <a:r>
              <a:rPr lang="en-US" dirty="0">
                <a:latin typeface="Cooper Black" panose="0208090404030B020404" pitchFamily="18" charset="0"/>
              </a:rPr>
              <a:t>P</a:t>
            </a:r>
          </a:p>
          <a:p>
            <a:r>
              <a:rPr lang="en-US" dirty="0">
                <a:latin typeface="Cooper Black" panose="0208090404030B020404" pitchFamily="18" charset="0"/>
              </a:rPr>
              <a:t>L</a:t>
            </a:r>
          </a:p>
          <a:p>
            <a:r>
              <a:rPr lang="en-US" dirty="0">
                <a:latin typeface="Cooper Black" panose="0208090404030B020404" pitchFamily="18" charset="0"/>
              </a:rPr>
              <a:t>I</a:t>
            </a:r>
          </a:p>
          <a:p>
            <a:r>
              <a:rPr lang="en-US" dirty="0">
                <a:latin typeface="Cooper Black" panose="0208090404030B020404" pitchFamily="18" charset="0"/>
              </a:rPr>
              <a:t>A</a:t>
            </a:r>
          </a:p>
          <a:p>
            <a:r>
              <a:rPr lang="en-US" dirty="0">
                <a:latin typeface="Cooper Black" panose="0208090404030B020404" pitchFamily="18" charset="0"/>
              </a:rPr>
              <a:t>N</a:t>
            </a:r>
          </a:p>
          <a:p>
            <a:r>
              <a:rPr lang="en-US" dirty="0">
                <a:latin typeface="Cooper Black" panose="0208090404030B020404" pitchFamily="18" charset="0"/>
              </a:rPr>
              <a:t>C</a:t>
            </a:r>
          </a:p>
          <a:p>
            <a:r>
              <a:rPr lang="en-US" dirty="0">
                <a:latin typeface="Cooper Black" panose="0208090404030B020404" pitchFamily="18" charset="0"/>
              </a:rPr>
              <a:t>E</a:t>
            </a:r>
          </a:p>
          <a:p>
            <a:r>
              <a:rPr lang="en-US" dirty="0">
                <a:latin typeface="Cooper Black" panose="0208090404030B020404" pitchFamily="18" charset="0"/>
              </a:rPr>
              <a:t>S</a:t>
            </a:r>
          </a:p>
          <a:p>
            <a:endParaRPr lang="en-US" dirty="0"/>
          </a:p>
        </p:txBody>
      </p:sp>
    </p:spTree>
    <p:extLst>
      <p:ext uri="{BB962C8B-B14F-4D97-AF65-F5344CB8AC3E}">
        <p14:creationId xmlns:p14="http://schemas.microsoft.com/office/powerpoint/2010/main" val="20797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1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lstStyle/>
          <a:p>
            <a:r>
              <a:rPr lang="en-US" sz="3200" b="1" dirty="0"/>
              <a:t>Edison v. Tesla over AC\DC</a:t>
            </a:r>
          </a:p>
        </p:txBody>
      </p:sp>
      <p:pic>
        <p:nvPicPr>
          <p:cNvPr id="4" name="Content Placeholder 3"/>
          <p:cNvPicPr>
            <a:picLocks noGrp="1" noChangeAspect="1"/>
          </p:cNvPicPr>
          <p:nvPr>
            <p:ph idx="1"/>
          </p:nvPr>
        </p:nvPicPr>
        <p:blipFill>
          <a:blip r:embed="rId2"/>
          <a:stretch>
            <a:fillRect/>
          </a:stretch>
        </p:blipFill>
        <p:spPr>
          <a:xfrm>
            <a:off x="-228600" y="666750"/>
            <a:ext cx="6781800" cy="6153150"/>
          </a:xfrm>
          <a:prstGeom prst="rect">
            <a:avLst/>
          </a:prstGeom>
        </p:spPr>
      </p:pic>
      <p:pic>
        <p:nvPicPr>
          <p:cNvPr id="5" name="Picture 4"/>
          <p:cNvPicPr>
            <a:picLocks noChangeAspect="1"/>
          </p:cNvPicPr>
          <p:nvPr/>
        </p:nvPicPr>
        <p:blipFill>
          <a:blip r:embed="rId3"/>
          <a:stretch>
            <a:fillRect/>
          </a:stretch>
        </p:blipFill>
        <p:spPr>
          <a:xfrm>
            <a:off x="5943600" y="704850"/>
            <a:ext cx="3289271" cy="2657190"/>
          </a:xfrm>
          <a:prstGeom prst="rect">
            <a:avLst/>
          </a:prstGeom>
        </p:spPr>
      </p:pic>
      <p:sp>
        <p:nvSpPr>
          <p:cNvPr id="7" name="TextBox 6"/>
          <p:cNvSpPr txBox="1"/>
          <p:nvPr/>
        </p:nvSpPr>
        <p:spPr>
          <a:xfrm>
            <a:off x="876300" y="914400"/>
            <a:ext cx="4419600" cy="646331"/>
          </a:xfrm>
          <a:prstGeom prst="rect">
            <a:avLst/>
          </a:prstGeom>
          <a:solidFill>
            <a:srgbClr val="FFFF00"/>
          </a:solidFill>
        </p:spPr>
        <p:txBody>
          <a:bodyPr wrap="square" rtlCol="0">
            <a:spAutoFit/>
          </a:bodyPr>
          <a:lstStyle/>
          <a:p>
            <a:pPr algn="ctr"/>
            <a:r>
              <a:rPr lang="en-US" sz="3600" b="1" dirty="0">
                <a:latin typeface="Centaur" panose="02030504050205020304" pitchFamily="18" charset="0"/>
              </a:rPr>
              <a:t>AC Current wins</a:t>
            </a:r>
          </a:p>
        </p:txBody>
      </p:sp>
    </p:spTree>
    <p:extLst>
      <p:ext uri="{BB962C8B-B14F-4D97-AF65-F5344CB8AC3E}">
        <p14:creationId xmlns:p14="http://schemas.microsoft.com/office/powerpoint/2010/main" val="40111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1000" y="820737"/>
            <a:ext cx="1501204" cy="2011363"/>
          </a:xfrm>
          <a:prstGeom prst="rect">
            <a:avLst/>
          </a:prstGeom>
        </p:spPr>
      </p:pic>
      <p:sp>
        <p:nvSpPr>
          <p:cNvPr id="5" name="Title 1"/>
          <p:cNvSpPr txBox="1">
            <a:spLocks/>
          </p:cNvSpPr>
          <p:nvPr/>
        </p:nvSpPr>
        <p:spPr bwMode="auto">
          <a:xfrm>
            <a:off x="546671" y="109537"/>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3600" b="1" kern="0" dirty="0"/>
              <a:t>Technological Innovations</a:t>
            </a:r>
          </a:p>
        </p:txBody>
      </p:sp>
      <p:sp>
        <p:nvSpPr>
          <p:cNvPr id="6" name="TextBox 5"/>
          <p:cNvSpPr txBox="1"/>
          <p:nvPr/>
        </p:nvSpPr>
        <p:spPr>
          <a:xfrm>
            <a:off x="1882204" y="820737"/>
            <a:ext cx="6728396" cy="2308324"/>
          </a:xfrm>
          <a:prstGeom prst="rect">
            <a:avLst/>
          </a:prstGeom>
          <a:noFill/>
        </p:spPr>
        <p:txBody>
          <a:bodyPr wrap="square" rtlCol="0">
            <a:spAutoFit/>
          </a:bodyPr>
          <a:lstStyle/>
          <a:p>
            <a:r>
              <a:rPr lang="en-US" b="1" dirty="0"/>
              <a:t>Nicola Tesla</a:t>
            </a:r>
            <a:r>
              <a:rPr lang="en-US" dirty="0"/>
              <a:t>-immigrated from Serbia to USA in 1884 and went to work with Edison</a:t>
            </a:r>
          </a:p>
          <a:p>
            <a:r>
              <a:rPr lang="en-US" dirty="0"/>
              <a:t>Developed </a:t>
            </a:r>
            <a:r>
              <a:rPr lang="en-US" b="1" dirty="0"/>
              <a:t>AC current </a:t>
            </a:r>
            <a:r>
              <a:rPr lang="en-US" dirty="0"/>
              <a:t>which we now use in our homes and businesses ------ just plug in.</a:t>
            </a:r>
          </a:p>
          <a:p>
            <a:r>
              <a:rPr lang="en-US" dirty="0"/>
              <a:t>Created the X-ray</a:t>
            </a:r>
          </a:p>
          <a:p>
            <a:r>
              <a:rPr lang="en-US" dirty="0"/>
              <a:t>     </a:t>
            </a:r>
            <a:r>
              <a:rPr lang="en-US" b="1" dirty="0"/>
              <a:t>Radio Remote Control</a:t>
            </a:r>
          </a:p>
          <a:p>
            <a:r>
              <a:rPr lang="en-US" b="1" dirty="0"/>
              <a:t>     Fluorescent light bulb </a:t>
            </a:r>
          </a:p>
          <a:p>
            <a:r>
              <a:rPr lang="en-US" b="1" dirty="0"/>
              <a:t>     the speedometer</a:t>
            </a:r>
          </a:p>
        </p:txBody>
      </p:sp>
      <p:pic>
        <p:nvPicPr>
          <p:cNvPr id="8" name="Picture 7"/>
          <p:cNvPicPr>
            <a:picLocks noChangeAspect="1"/>
          </p:cNvPicPr>
          <p:nvPr/>
        </p:nvPicPr>
        <p:blipFill>
          <a:blip r:embed="rId3"/>
          <a:stretch>
            <a:fillRect/>
          </a:stretch>
        </p:blipFill>
        <p:spPr>
          <a:xfrm>
            <a:off x="6386512" y="1683239"/>
            <a:ext cx="2209800" cy="1898161"/>
          </a:xfrm>
          <a:prstGeom prst="rect">
            <a:avLst/>
          </a:prstGeom>
        </p:spPr>
      </p:pic>
      <p:sp>
        <p:nvSpPr>
          <p:cNvPr id="9" name="TextBox 8"/>
          <p:cNvSpPr txBox="1"/>
          <p:nvPr/>
        </p:nvSpPr>
        <p:spPr>
          <a:xfrm>
            <a:off x="390524" y="3581400"/>
            <a:ext cx="8143875" cy="646331"/>
          </a:xfrm>
          <a:prstGeom prst="rect">
            <a:avLst/>
          </a:prstGeom>
          <a:noFill/>
        </p:spPr>
        <p:txBody>
          <a:bodyPr wrap="square" rtlCol="0">
            <a:spAutoFit/>
          </a:bodyPr>
          <a:lstStyle/>
          <a:p>
            <a:r>
              <a:rPr lang="en-US" dirty="0"/>
              <a:t>The</a:t>
            </a:r>
            <a:r>
              <a:rPr lang="en-US" b="1" dirty="0"/>
              <a:t> electric motor- </a:t>
            </a:r>
            <a:r>
              <a:rPr lang="en-US" dirty="0"/>
              <a:t>replaced steam engines in factories and small appliances in our homes.  Electric train motors in NY subways and trolley cars.</a:t>
            </a:r>
          </a:p>
        </p:txBody>
      </p:sp>
      <p:pic>
        <p:nvPicPr>
          <p:cNvPr id="10" name="Picture 9"/>
          <p:cNvPicPr>
            <a:picLocks noChangeAspect="1"/>
          </p:cNvPicPr>
          <p:nvPr/>
        </p:nvPicPr>
        <p:blipFill>
          <a:blip r:embed="rId4"/>
          <a:stretch>
            <a:fillRect/>
          </a:stretch>
        </p:blipFill>
        <p:spPr>
          <a:xfrm>
            <a:off x="504825" y="4526466"/>
            <a:ext cx="2381250" cy="1790700"/>
          </a:xfrm>
          <a:prstGeom prst="rect">
            <a:avLst/>
          </a:prstGeom>
        </p:spPr>
      </p:pic>
      <p:pic>
        <p:nvPicPr>
          <p:cNvPr id="11" name="Picture 10"/>
          <p:cNvPicPr>
            <a:picLocks noChangeAspect="1"/>
          </p:cNvPicPr>
          <p:nvPr/>
        </p:nvPicPr>
        <p:blipFill>
          <a:blip r:embed="rId5"/>
          <a:stretch>
            <a:fillRect/>
          </a:stretch>
        </p:blipFill>
        <p:spPr>
          <a:xfrm>
            <a:off x="3200400" y="4173638"/>
            <a:ext cx="2004853" cy="1566862"/>
          </a:xfrm>
          <a:prstGeom prst="rect">
            <a:avLst/>
          </a:prstGeom>
        </p:spPr>
      </p:pic>
      <p:pic>
        <p:nvPicPr>
          <p:cNvPr id="12" name="Picture 11"/>
          <p:cNvPicPr>
            <a:picLocks noChangeAspect="1"/>
          </p:cNvPicPr>
          <p:nvPr/>
        </p:nvPicPr>
        <p:blipFill>
          <a:blip r:embed="rId6"/>
          <a:stretch>
            <a:fillRect/>
          </a:stretch>
        </p:blipFill>
        <p:spPr>
          <a:xfrm>
            <a:off x="5328221" y="4839764"/>
            <a:ext cx="3448050" cy="1801472"/>
          </a:xfrm>
          <a:prstGeom prst="rect">
            <a:avLst/>
          </a:prstGeom>
        </p:spPr>
      </p:pic>
    </p:spTree>
    <p:extLst>
      <p:ext uri="{BB962C8B-B14F-4D97-AF65-F5344CB8AC3E}">
        <p14:creationId xmlns:p14="http://schemas.microsoft.com/office/powerpoint/2010/main" val="393018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Current War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00012"/>
            <a:ext cx="4557994" cy="67579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16" y="304800"/>
            <a:ext cx="2681416" cy="2246769"/>
          </a:xfrm>
          <a:prstGeom prst="rect">
            <a:avLst/>
          </a:prstGeom>
        </p:spPr>
        <p:txBody>
          <a:bodyPr wrap="square">
            <a:spAutoFit/>
          </a:bodyPr>
          <a:lstStyle/>
          <a:p>
            <a:pPr algn="ctr"/>
            <a:r>
              <a:rPr lang="en-US" sz="2800" b="1" dirty="0">
                <a:solidFill>
                  <a:srgbClr val="000000"/>
                </a:solidFill>
                <a:latin typeface="ltc-bodoni-175"/>
              </a:rPr>
              <a:t>About the Edison, Tesla, and Westinghouse Feud</a:t>
            </a:r>
          </a:p>
        </p:txBody>
      </p:sp>
    </p:spTree>
    <p:extLst>
      <p:ext uri="{BB962C8B-B14F-4D97-AF65-F5344CB8AC3E}">
        <p14:creationId xmlns:p14="http://schemas.microsoft.com/office/powerpoint/2010/main" val="3266504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19200" y="1"/>
            <a:ext cx="6668477" cy="601980"/>
          </a:xfrm>
        </p:spPr>
        <p:txBody>
          <a:bodyPr>
            <a:normAutofit fontScale="90000"/>
          </a:bodyPr>
          <a:lstStyle/>
          <a:p>
            <a:r>
              <a:rPr lang="en-US" sz="3600" b="1" dirty="0"/>
              <a:t>Technological Innovations</a:t>
            </a:r>
          </a:p>
        </p:txBody>
      </p:sp>
      <p:pic>
        <p:nvPicPr>
          <p:cNvPr id="5" name="Picture 2" descr="http://fossil.energy.gov/images/education/oilwel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1174789" cy="7775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392" y="935350"/>
            <a:ext cx="5715000" cy="5632311"/>
          </a:xfrm>
          <a:prstGeom prst="rect">
            <a:avLst/>
          </a:prstGeom>
        </p:spPr>
        <p:txBody>
          <a:bodyPr wrap="square">
            <a:spAutoFit/>
          </a:bodyPr>
          <a:lstStyle/>
          <a:p>
            <a:r>
              <a:rPr lang="en-US" sz="2400" dirty="0"/>
              <a:t>America’s first oil (</a:t>
            </a:r>
            <a:r>
              <a:rPr lang="en-US" sz="2400" b="1" i="1" dirty="0"/>
              <a:t>petroleum</a:t>
            </a:r>
            <a:r>
              <a:rPr lang="en-US" sz="2400" dirty="0"/>
              <a:t>) well was drilled in Titusville, Pennsylvania in 1859 by </a:t>
            </a:r>
            <a:r>
              <a:rPr lang="en-US" sz="2400" b="1" i="1" dirty="0"/>
              <a:t>Edwin Drake</a:t>
            </a:r>
            <a:r>
              <a:rPr lang="en-US" sz="2400" dirty="0"/>
              <a:t>.</a:t>
            </a:r>
          </a:p>
          <a:p>
            <a:endParaRPr lang="en-US" sz="2400" dirty="0"/>
          </a:p>
          <a:p>
            <a:r>
              <a:rPr lang="en-US" sz="2400" dirty="0"/>
              <a:t>At first, oil was just used as a lubricant, later it was refined into </a:t>
            </a:r>
            <a:r>
              <a:rPr lang="en-US" sz="2400" b="1" i="1" dirty="0"/>
              <a:t>kerosene </a:t>
            </a:r>
            <a:r>
              <a:rPr lang="en-US" sz="2400" dirty="0"/>
              <a:t>for </a:t>
            </a:r>
            <a:r>
              <a:rPr lang="en-US" sz="2400" b="1" i="1" dirty="0"/>
              <a:t>lighting</a:t>
            </a:r>
            <a:r>
              <a:rPr lang="en-US" sz="2400" dirty="0"/>
              <a:t>.</a:t>
            </a:r>
          </a:p>
          <a:p>
            <a:endParaRPr lang="en-US" sz="2400" dirty="0"/>
          </a:p>
          <a:p>
            <a:r>
              <a:rPr lang="en-US" sz="2400" dirty="0"/>
              <a:t>It wasn’t until the </a:t>
            </a:r>
            <a:r>
              <a:rPr lang="en-US" sz="2400" b="1" i="1" dirty="0"/>
              <a:t>internal combustion engine </a:t>
            </a:r>
            <a:r>
              <a:rPr lang="en-US" sz="2400" dirty="0"/>
              <a:t>and the development of the </a:t>
            </a:r>
            <a:r>
              <a:rPr lang="en-US" sz="2400" b="1" dirty="0"/>
              <a:t>car</a:t>
            </a:r>
            <a:r>
              <a:rPr lang="en-US" sz="2400" dirty="0"/>
              <a:t>, by the end of the 19th century that the </a:t>
            </a:r>
            <a:r>
              <a:rPr lang="en-US" sz="2400" b="1" dirty="0"/>
              <a:t>demand</a:t>
            </a:r>
            <a:r>
              <a:rPr lang="en-US" sz="2400" dirty="0"/>
              <a:t> for </a:t>
            </a:r>
            <a:r>
              <a:rPr lang="en-US" sz="2400" b="1" dirty="0"/>
              <a:t>oil skyrocketed </a:t>
            </a:r>
            <a:r>
              <a:rPr lang="en-US" sz="2400" dirty="0"/>
              <a:t>because of </a:t>
            </a:r>
            <a:r>
              <a:rPr lang="en-US" sz="2400" b="1" dirty="0"/>
              <a:t>gasoline</a:t>
            </a:r>
            <a:r>
              <a:rPr lang="en-US" sz="2400" dirty="0"/>
              <a:t>.</a:t>
            </a:r>
          </a:p>
          <a:p>
            <a:r>
              <a:rPr lang="en-US" sz="2400" dirty="0"/>
              <a:t>New sources of energy and transportation technologies have improved our mobility and our production capabilities</a:t>
            </a:r>
            <a:r>
              <a:rPr lang="en-US" dirty="0"/>
              <a:t>.</a:t>
            </a:r>
          </a:p>
        </p:txBody>
      </p:sp>
      <p:pic>
        <p:nvPicPr>
          <p:cNvPr id="10" name="Picture 9"/>
          <p:cNvPicPr>
            <a:picLocks noChangeAspect="1"/>
          </p:cNvPicPr>
          <p:nvPr/>
        </p:nvPicPr>
        <p:blipFill>
          <a:blip r:embed="rId3"/>
          <a:stretch>
            <a:fillRect/>
          </a:stretch>
        </p:blipFill>
        <p:spPr>
          <a:xfrm rot="20530630">
            <a:off x="6854633" y="3266363"/>
            <a:ext cx="1569140" cy="901090"/>
          </a:xfrm>
          <a:prstGeom prst="rect">
            <a:avLst/>
          </a:prstGeom>
        </p:spPr>
      </p:pic>
      <p:pic>
        <p:nvPicPr>
          <p:cNvPr id="8" name="Picture 7"/>
          <p:cNvPicPr>
            <a:picLocks noChangeAspect="1"/>
          </p:cNvPicPr>
          <p:nvPr/>
        </p:nvPicPr>
        <p:blipFill>
          <a:blip r:embed="rId4"/>
          <a:stretch>
            <a:fillRect/>
          </a:stretch>
        </p:blipFill>
        <p:spPr>
          <a:xfrm>
            <a:off x="6880550" y="-6513"/>
            <a:ext cx="2182558" cy="3054361"/>
          </a:xfrm>
          <a:prstGeom prst="rect">
            <a:avLst/>
          </a:prstGeom>
        </p:spPr>
      </p:pic>
      <p:pic>
        <p:nvPicPr>
          <p:cNvPr id="9" name="Picture 8"/>
          <p:cNvPicPr>
            <a:picLocks noChangeAspect="1"/>
          </p:cNvPicPr>
          <p:nvPr/>
        </p:nvPicPr>
        <p:blipFill>
          <a:blip r:embed="rId5"/>
          <a:stretch>
            <a:fillRect/>
          </a:stretch>
        </p:blipFill>
        <p:spPr>
          <a:xfrm>
            <a:off x="5902731" y="4355493"/>
            <a:ext cx="2789593" cy="209041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91906" y="5247993"/>
            <a:ext cx="3290887" cy="1543050"/>
          </a:xfrm>
          <a:prstGeom prst="rect">
            <a:avLst/>
          </a:prstGeom>
        </p:spPr>
      </p:pic>
      <p:pic>
        <p:nvPicPr>
          <p:cNvPr id="15" name="Picture 14"/>
          <p:cNvPicPr>
            <a:picLocks noChangeAspect="1"/>
          </p:cNvPicPr>
          <p:nvPr/>
        </p:nvPicPr>
        <p:blipFill>
          <a:blip r:embed="rId7"/>
          <a:stretch>
            <a:fillRect/>
          </a:stretch>
        </p:blipFill>
        <p:spPr>
          <a:xfrm>
            <a:off x="9144000" y="5679533"/>
            <a:ext cx="2347800" cy="900667"/>
          </a:xfrm>
          <a:prstGeom prst="rect">
            <a:avLst/>
          </a:prstGeom>
        </p:spPr>
      </p:pic>
      <p:pic>
        <p:nvPicPr>
          <p:cNvPr id="19" name="Picture 18">
            <a:extLst>
              <a:ext uri="{FF2B5EF4-FFF2-40B4-BE49-F238E27FC236}">
                <a16:creationId xmlns:a16="http://schemas.microsoft.com/office/drawing/2014/main" id="{A5737091-226F-4249-A0CB-809AFDBEA1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24806">
            <a:off x="5352094" y="1595165"/>
            <a:ext cx="1726407" cy="2466296"/>
          </a:xfrm>
          <a:prstGeom prst="rect">
            <a:avLst/>
          </a:prstGeom>
        </p:spPr>
      </p:pic>
    </p:spTree>
    <p:extLst>
      <p:ext uri="{BB962C8B-B14F-4D97-AF65-F5344CB8AC3E}">
        <p14:creationId xmlns:p14="http://schemas.microsoft.com/office/powerpoint/2010/main" val="159440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anim calcmode="lin" valueType="num">
                                      <p:cBhvr>
                                        <p:cTn id="3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1000"/>
                                        <p:tgtEl>
                                          <p:spTgt spid="6">
                                            <p:txEl>
                                              <p:pRg st="5" end="5"/>
                                            </p:txEl>
                                          </p:spTgt>
                                        </p:tgtEl>
                                      </p:cBhvr>
                                    </p:animEffect>
                                    <p:anim calcmode="lin" valueType="num">
                                      <p:cBhvr>
                                        <p:cTn id="3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0.07118 0.03032 L -1.3184 0.03333 " pathEditMode="relative" rAng="0" ptsTypes="AA">
                                      <p:cBhvr>
                                        <p:cTn id="58" dur="2000" fill="hold"/>
                                        <p:tgtEl>
                                          <p:spTgt spid="14"/>
                                        </p:tgtEl>
                                        <p:attrNameLst>
                                          <p:attrName>ppt_x</p:attrName>
                                          <p:attrName>ppt_y</p:attrName>
                                        </p:attrNameLst>
                                      </p:cBhvr>
                                      <p:rCtr x="-62361" y="139"/>
                                    </p:animMotion>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0.12327 0.04537 L -0.35104 0.03588 " pathEditMode="relative" rAng="0" ptsTypes="AA">
                                      <p:cBhvr>
                                        <p:cTn id="62" dur="2000" fill="hold"/>
                                        <p:tgtEl>
                                          <p:spTgt spid="15"/>
                                        </p:tgtEl>
                                        <p:attrNameLst>
                                          <p:attrName>ppt_x</p:attrName>
                                          <p:attrName>ppt_y</p:attrName>
                                        </p:attrNameLst>
                                      </p:cBhvr>
                                      <p:rCtr x="-11389" y="-486"/>
                                    </p:animMotion>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04800"/>
            <a:ext cx="8686800" cy="1785104"/>
          </a:xfrm>
          <a:prstGeom prst="rect">
            <a:avLst/>
          </a:prstGeom>
        </p:spPr>
        <p:txBody>
          <a:bodyPr wrap="square">
            <a:spAutoFit/>
          </a:bodyPr>
          <a:lstStyle/>
          <a:p>
            <a:r>
              <a:rPr lang="en-US" sz="2200" b="1" i="1" dirty="0">
                <a:latin typeface="Centaur" panose="02030504050205020304" pitchFamily="18" charset="0"/>
              </a:rPr>
              <a:t>Social Darwinism</a:t>
            </a:r>
            <a:r>
              <a:rPr lang="en-US" sz="2200" dirty="0">
                <a:latin typeface="Centaur" panose="02030504050205020304" pitchFamily="18" charset="0"/>
              </a:rPr>
              <a:t>-based on the evolutionary theory of Charles Darwin- survival of the fittest from his book </a:t>
            </a:r>
            <a:r>
              <a:rPr lang="en-US" sz="2200" b="1" i="1" dirty="0"/>
              <a:t>On the Origins of Species</a:t>
            </a:r>
            <a:endParaRPr lang="en-US" sz="2200" b="1" dirty="0">
              <a:latin typeface="Centaur" panose="02030504050205020304" pitchFamily="18" charset="0"/>
            </a:endParaRPr>
          </a:p>
          <a:p>
            <a:r>
              <a:rPr lang="en-US" sz="2200" dirty="0">
                <a:latin typeface="Centaur" panose="02030504050205020304" pitchFamily="18" charset="0"/>
              </a:rPr>
              <a:t>Social Darwinist believed that wealthy individuals were endowed with superior talent &amp; viewed poverty as the fault of the poor themselves-inferior.  Like in nature, survival of the fittest but in this case in the arena of economic competition.</a:t>
            </a:r>
          </a:p>
        </p:txBody>
      </p:sp>
      <p:pic>
        <p:nvPicPr>
          <p:cNvPr id="6" name="Picture 5"/>
          <p:cNvPicPr>
            <a:picLocks noChangeAspect="1"/>
          </p:cNvPicPr>
          <p:nvPr/>
        </p:nvPicPr>
        <p:blipFill>
          <a:blip r:embed="rId2"/>
          <a:stretch>
            <a:fillRect/>
          </a:stretch>
        </p:blipFill>
        <p:spPr>
          <a:xfrm>
            <a:off x="3429000" y="2362200"/>
            <a:ext cx="5239347" cy="2819400"/>
          </a:xfrm>
          <a:prstGeom prst="rect">
            <a:avLst/>
          </a:prstGeom>
        </p:spPr>
      </p:pic>
      <p:pic>
        <p:nvPicPr>
          <p:cNvPr id="7" name="Picture 6"/>
          <p:cNvPicPr>
            <a:picLocks noChangeAspect="1"/>
          </p:cNvPicPr>
          <p:nvPr/>
        </p:nvPicPr>
        <p:blipFill>
          <a:blip r:embed="rId3"/>
          <a:stretch>
            <a:fillRect/>
          </a:stretch>
        </p:blipFill>
        <p:spPr>
          <a:xfrm>
            <a:off x="228600" y="2133600"/>
            <a:ext cx="2667000" cy="4224868"/>
          </a:xfrm>
          <a:prstGeom prst="rect">
            <a:avLst/>
          </a:prstGeom>
        </p:spPr>
      </p:pic>
      <p:pic>
        <p:nvPicPr>
          <p:cNvPr id="5" name="Picture 4"/>
          <p:cNvPicPr>
            <a:picLocks noChangeAspect="1"/>
          </p:cNvPicPr>
          <p:nvPr/>
        </p:nvPicPr>
        <p:blipFill>
          <a:blip r:embed="rId4"/>
          <a:stretch>
            <a:fillRect/>
          </a:stretch>
        </p:blipFill>
        <p:spPr>
          <a:xfrm>
            <a:off x="3048000" y="5334000"/>
            <a:ext cx="5943600" cy="1216377"/>
          </a:xfrm>
          <a:prstGeom prst="rect">
            <a:avLst/>
          </a:prstGeom>
        </p:spPr>
      </p:pic>
    </p:spTree>
    <p:extLst>
      <p:ext uri="{BB962C8B-B14F-4D97-AF65-F5344CB8AC3E}">
        <p14:creationId xmlns:p14="http://schemas.microsoft.com/office/powerpoint/2010/main" val="1354846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62"/>
            <a:ext cx="8229600" cy="589681"/>
          </a:xfrm>
        </p:spPr>
        <p:txBody>
          <a:bodyPr>
            <a:normAutofit fontScale="90000"/>
          </a:bodyPr>
          <a:lstStyle/>
          <a:p>
            <a:r>
              <a:rPr lang="en-US" b="1" dirty="0"/>
              <a:t>Other Inventors &amp; Innovations</a:t>
            </a:r>
          </a:p>
        </p:txBody>
      </p:sp>
      <p:sp>
        <p:nvSpPr>
          <p:cNvPr id="4" name="Content Placeholder 2"/>
          <p:cNvSpPr txBox="1">
            <a:spLocks/>
          </p:cNvSpPr>
          <p:nvPr/>
        </p:nvSpPr>
        <p:spPr>
          <a:xfrm>
            <a:off x="419184" y="786531"/>
            <a:ext cx="8229600" cy="61438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600" dirty="0"/>
              <a:t>This was a time period of many inventions that improved the lifestyle and </a:t>
            </a:r>
            <a:r>
              <a:rPr lang="en-US" sz="2600" b="1" i="1" dirty="0"/>
              <a:t>standard of living (is a measure of how well of you are) </a:t>
            </a:r>
            <a:r>
              <a:rPr lang="en-US" sz="2600" dirty="0"/>
              <a:t>of many Americans. </a:t>
            </a:r>
          </a:p>
        </p:txBody>
      </p:sp>
      <p:sp>
        <p:nvSpPr>
          <p:cNvPr id="7" name="Content Placeholder 2"/>
          <p:cNvSpPr txBox="1">
            <a:spLocks/>
          </p:cNvSpPr>
          <p:nvPr/>
        </p:nvSpPr>
        <p:spPr>
          <a:xfrm>
            <a:off x="3501820" y="4036433"/>
            <a:ext cx="5642180" cy="25252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b="1" dirty="0">
                <a:solidFill>
                  <a:srgbClr val="0070C0"/>
                </a:solidFill>
              </a:rPr>
              <a:t>Wright Brothers </a:t>
            </a:r>
            <a:r>
              <a:rPr lang="en-US" sz="2600" dirty="0">
                <a:solidFill>
                  <a:srgbClr val="0070C0"/>
                </a:solidFill>
              </a:rPr>
              <a:t>– Orville &amp; Wilbur</a:t>
            </a:r>
            <a:r>
              <a:rPr lang="en-US" sz="2600" dirty="0"/>
              <a:t> first successful manned flight.  Although their first flight lasted only seconds, it opened way for air travel at a dramatically increased speed and distance travelled.  (1903)</a:t>
            </a:r>
            <a:endParaRPr lang="en-US" sz="2600" b="1" dirty="0">
              <a:solidFill>
                <a:srgbClr val="FF0000"/>
              </a:solidFill>
            </a:endParaRPr>
          </a:p>
        </p:txBody>
      </p:sp>
      <p:pic>
        <p:nvPicPr>
          <p:cNvPr id="5125" name="Picture 5" descr="F:\05 Gilded Age\wright-broth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04" y="4116385"/>
            <a:ext cx="3410816" cy="2559915"/>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pic>
        <p:nvPicPr>
          <p:cNvPr id="5127" name="Picture 7" descr="http://www.passionforpets.com.au/media/30926/AnimatedAirplane.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3672247"/>
            <a:ext cx="1295400" cy="888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1423245"/>
            <a:ext cx="8763168" cy="1569660"/>
          </a:xfrm>
          <a:prstGeom prst="rect">
            <a:avLst/>
          </a:prstGeom>
          <a:noFill/>
        </p:spPr>
        <p:txBody>
          <a:bodyPr wrap="none" rtlCol="0">
            <a:spAutoFit/>
          </a:bodyPr>
          <a:lstStyle/>
          <a:p>
            <a:r>
              <a:rPr lang="en-US" sz="2400" b="1" i="1" dirty="0"/>
              <a:t>Internal combustion engine </a:t>
            </a:r>
            <a:r>
              <a:rPr lang="en-US" sz="2400" dirty="0"/>
              <a:t>used a controlled explosions of gasoline </a:t>
            </a:r>
          </a:p>
          <a:p>
            <a:r>
              <a:rPr lang="en-US" sz="2400" dirty="0"/>
              <a:t>to move pistons in a cylinder.  </a:t>
            </a:r>
          </a:p>
          <a:p>
            <a:r>
              <a:rPr lang="en-US" sz="2400" dirty="0"/>
              <a:t>Used by Henry Ford  and others</a:t>
            </a:r>
          </a:p>
          <a:p>
            <a:r>
              <a:rPr lang="en-US" sz="2400" dirty="0"/>
              <a:t> and in airplanes </a:t>
            </a:r>
          </a:p>
        </p:txBody>
      </p:sp>
      <p:pic>
        <p:nvPicPr>
          <p:cNvPr id="8" name="5tN6eynMMNw">
            <a:hlinkClick r:id="" action="ppaction://media"/>
          </p:cNvPr>
          <p:cNvPicPr>
            <a:picLocks noRot="1" noChangeAspect="1"/>
          </p:cNvPicPr>
          <p:nvPr>
            <a:videoFile r:link="rId1"/>
          </p:nvPr>
        </p:nvPicPr>
        <p:blipFill>
          <a:blip r:embed="rId5"/>
          <a:stretch>
            <a:fillRect/>
          </a:stretch>
        </p:blipFill>
        <p:spPr>
          <a:xfrm>
            <a:off x="5486400" y="1886266"/>
            <a:ext cx="3221161" cy="2230118"/>
          </a:xfrm>
          <a:prstGeom prst="rect">
            <a:avLst/>
          </a:prstGeom>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5125"/>
                                        </p:tgtEl>
                                        <p:attrNameLst>
                                          <p:attrName>style.visibility</p:attrName>
                                        </p:attrNameLst>
                                      </p:cBhvr>
                                      <p:to>
                                        <p:strVal val="visible"/>
                                      </p:to>
                                    </p:set>
                                    <p:animEffect transition="in" filter="wheel(1)">
                                      <p:cBhvr>
                                        <p:cTn id="21" dur="2000"/>
                                        <p:tgtEl>
                                          <p:spTgt spid="5125"/>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5127"/>
                                        </p:tgtEl>
                                        <p:attrNameLst>
                                          <p:attrName>style.visibility</p:attrName>
                                        </p:attrNameLst>
                                      </p:cBhvr>
                                      <p:to>
                                        <p:strVal val="visible"/>
                                      </p:to>
                                    </p:set>
                                    <p:animEffect transition="in" filter="fade">
                                      <p:cBhvr>
                                        <p:cTn id="25" dur="1000"/>
                                        <p:tgtEl>
                                          <p:spTgt spid="5127"/>
                                        </p:tgtEl>
                                      </p:cBhvr>
                                    </p:animEffect>
                                    <p:anim calcmode="lin" valueType="num">
                                      <p:cBhvr>
                                        <p:cTn id="26" dur="1000" fill="hold"/>
                                        <p:tgtEl>
                                          <p:spTgt spid="5127"/>
                                        </p:tgtEl>
                                        <p:attrNameLst>
                                          <p:attrName>ppt_x</p:attrName>
                                        </p:attrNameLst>
                                      </p:cBhvr>
                                      <p:tavLst>
                                        <p:tav tm="0">
                                          <p:val>
                                            <p:strVal val="#ppt_x"/>
                                          </p:val>
                                        </p:tav>
                                        <p:tav tm="100000">
                                          <p:val>
                                            <p:strVal val="#ppt_x"/>
                                          </p:val>
                                        </p:tav>
                                      </p:tavLst>
                                    </p:anim>
                                    <p:anim calcmode="lin" valueType="num">
                                      <p:cBhvr>
                                        <p:cTn id="27"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8"/>
                                        </p:tgtEl>
                                      </p:cBhvr>
                                    </p:cmd>
                                  </p:childTnLst>
                                </p:cTn>
                              </p:par>
                            </p:childTnLst>
                          </p:cTn>
                        </p:par>
                      </p:childTnLst>
                    </p:cTn>
                  </p:par>
                </p:childTnLst>
              </p:cTn>
              <p:nextCondLst>
                <p:cond evt="onClick" delay="0">
                  <p:tgtEl>
                    <p:spTgt spid="8"/>
                  </p:tgtEl>
                </p:cond>
              </p:nextCondLst>
            </p:seq>
            <p:video>
              <p:cMediaNode vol="80000">
                <p:cTn id="40" fill="hold" display="0">
                  <p:stCondLst>
                    <p:cond delay="indefinite"/>
                  </p:stCondLst>
                </p:cTn>
                <p:tgtEl>
                  <p:spTgt spid="8"/>
                </p:tgtEl>
              </p:cMediaNode>
            </p:video>
          </p:childTnLst>
        </p:cTn>
      </p:par>
    </p:tnLst>
    <p:bldLst>
      <p:bldP spid="4" grpId="0"/>
      <p:bldP spid="7"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a:extLst>
              <a:ext uri="{FF2B5EF4-FFF2-40B4-BE49-F238E27FC236}">
                <a16:creationId xmlns:a16="http://schemas.microsoft.com/office/drawing/2014/main" id="{2F2C41D9-94C5-42F5-9ABB-E827F3982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94242">
            <a:off x="9028113" y="528638"/>
            <a:ext cx="11430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F435A907-0310-49E6-AFD6-71F0D91171DB}"/>
              </a:ext>
            </a:extLst>
          </p:cNvPr>
          <p:cNvSpPr>
            <a:spLocks noGrp="1" noChangeArrowheads="1"/>
          </p:cNvSpPr>
          <p:nvPr>
            <p:ph type="title"/>
          </p:nvPr>
        </p:nvSpPr>
        <p:spPr>
          <a:xfrm>
            <a:off x="1828800" y="0"/>
            <a:ext cx="4572000" cy="652463"/>
          </a:xfrm>
        </p:spPr>
        <p:txBody>
          <a:bodyPr/>
          <a:lstStyle/>
          <a:p>
            <a:r>
              <a:rPr lang="en-US" altLang="en-US" sz="2800" b="1"/>
              <a:t>First Flights</a:t>
            </a:r>
          </a:p>
        </p:txBody>
      </p:sp>
      <p:sp>
        <p:nvSpPr>
          <p:cNvPr id="3" name="Content Placeholder 2">
            <a:extLst>
              <a:ext uri="{FF2B5EF4-FFF2-40B4-BE49-F238E27FC236}">
                <a16:creationId xmlns:a16="http://schemas.microsoft.com/office/drawing/2014/main" id="{A5632916-B0CD-4616-9087-6FFB4EE4E2F1}"/>
              </a:ext>
            </a:extLst>
          </p:cNvPr>
          <p:cNvSpPr>
            <a:spLocks noGrp="1" noChangeArrowheads="1"/>
          </p:cNvSpPr>
          <p:nvPr>
            <p:ph idx="1"/>
          </p:nvPr>
        </p:nvSpPr>
        <p:spPr>
          <a:xfrm>
            <a:off x="188913" y="609600"/>
            <a:ext cx="4876800" cy="2809875"/>
          </a:xfrm>
        </p:spPr>
        <p:txBody>
          <a:bodyPr/>
          <a:lstStyle/>
          <a:p>
            <a:pPr marL="0" indent="0">
              <a:buFontTx/>
              <a:buNone/>
            </a:pPr>
            <a:r>
              <a:rPr lang="en-US" altLang="en-US" sz="2000" b="1">
                <a:solidFill>
                  <a:srgbClr val="FF0000"/>
                </a:solidFill>
              </a:rPr>
              <a:t>Wright Brothers </a:t>
            </a:r>
            <a:r>
              <a:rPr lang="en-US" altLang="en-US" sz="2000"/>
              <a:t>– in 1902 at Kitty Hawk, North Carolina became first to fly.</a:t>
            </a:r>
          </a:p>
          <a:p>
            <a:pPr marL="0" indent="0">
              <a:buFontTx/>
              <a:buNone/>
            </a:pPr>
            <a:r>
              <a:rPr lang="en-US" altLang="en-US" sz="2000" b="1">
                <a:solidFill>
                  <a:srgbClr val="008000"/>
                </a:solidFill>
              </a:rPr>
              <a:t>Glenn Curtiss </a:t>
            </a:r>
            <a:r>
              <a:rPr lang="en-US" altLang="en-US" sz="2000"/>
              <a:t>– in 1908 designed a seaplane that could take off and land on water.</a:t>
            </a:r>
          </a:p>
          <a:p>
            <a:pPr marL="0" indent="0">
              <a:buFontTx/>
              <a:buNone/>
            </a:pPr>
            <a:r>
              <a:rPr lang="en-US" altLang="en-US" sz="2000"/>
              <a:t>Curtiss eventually flew his hydroaeroplane and marked the birth of the U.S. Naval aviation.</a:t>
            </a:r>
          </a:p>
        </p:txBody>
      </p:sp>
      <p:pic>
        <p:nvPicPr>
          <p:cNvPr id="55298" name="Picture 2" descr="https://encrypted-tbn0.gstatic.com/images?q=tbn:ANd9GcSEJz6wNGsw3Q_4e1EzN0inj4stEZZF5TsEq2QgCrF04xnWLaI-">
            <a:extLst>
              <a:ext uri="{FF2B5EF4-FFF2-40B4-BE49-F238E27FC236}">
                <a16:creationId xmlns:a16="http://schemas.microsoft.com/office/drawing/2014/main" id="{6307D6F3-8D3F-4B65-BBE4-E48379088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67163"/>
            <a:ext cx="3716338" cy="221615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4" descr="https://encrypted-tbn3.gstatic.com/images?q=tbn:ANd9GcSqQGV4s7iEFJQXjdg2-nn_OVOL3lJvf8uWUAEZVbxUEHemppyUWw">
            <a:extLst>
              <a:ext uri="{FF2B5EF4-FFF2-40B4-BE49-F238E27FC236}">
                <a16:creationId xmlns:a16="http://schemas.microsoft.com/office/drawing/2014/main" id="{A805E9A0-C312-4A96-B0B7-5A75BB477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00200"/>
            <a:ext cx="3752850" cy="19256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0359" name="Picture 7">
            <a:extLst>
              <a:ext uri="{FF2B5EF4-FFF2-40B4-BE49-F238E27FC236}">
                <a16:creationId xmlns:a16="http://schemas.microsoft.com/office/drawing/2014/main" id="{D2F6B7B4-1C7C-48BA-987F-C583F5AB4E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419475"/>
            <a:ext cx="4456113" cy="331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1833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22534"/>
                                        </p:tgtEl>
                                        <p:attrNameLst>
                                          <p:attrName>style.visibility</p:attrName>
                                        </p:attrNameLst>
                                      </p:cBhvr>
                                      <p:to>
                                        <p:strVal val="visible"/>
                                      </p:to>
                                    </p:set>
                                    <p:anim calcmode="lin" valueType="num">
                                      <p:cBhvr additive="base">
                                        <p:cTn id="12" dur="5000" fill="hold"/>
                                        <p:tgtEl>
                                          <p:spTgt spid="22534"/>
                                        </p:tgtEl>
                                        <p:attrNameLst>
                                          <p:attrName>ppt_x</p:attrName>
                                        </p:attrNameLst>
                                      </p:cBhvr>
                                      <p:tavLst>
                                        <p:tav tm="0">
                                          <p:val>
                                            <p:strVal val="1+#ppt_w/2"/>
                                          </p:val>
                                        </p:tav>
                                        <p:tav tm="100000">
                                          <p:val>
                                            <p:strVal val="#ppt_x"/>
                                          </p:val>
                                        </p:tav>
                                      </p:tavLst>
                                    </p:anim>
                                    <p:anim calcmode="lin" valueType="num">
                                      <p:cBhvr additive="base">
                                        <p:cTn id="13" dur="5000" fill="hold"/>
                                        <p:tgtEl>
                                          <p:spTgt spid="22534"/>
                                        </p:tgtEl>
                                        <p:attrNameLst>
                                          <p:attrName>ppt_y</p:attrName>
                                        </p:attrNameLst>
                                      </p:cBhvr>
                                      <p:tavLst>
                                        <p:tav tm="0">
                                          <p:val>
                                            <p:strVal val="#ppt_y"/>
                                          </p:val>
                                        </p:tav>
                                        <p:tav tm="100000">
                                          <p:val>
                                            <p:strVal val="#ppt_y"/>
                                          </p:val>
                                        </p:tav>
                                      </p:tavLst>
                                    </p:anim>
                                  </p:childTnLst>
                                </p:cTn>
                              </p:par>
                              <p:par>
                                <p:cTn id="14" presetID="35" presetClass="path" presetSubtype="0" accel="50000" decel="50000" fill="hold" nodeType="withEffect">
                                  <p:stCondLst>
                                    <p:cond delay="0"/>
                                  </p:stCondLst>
                                  <p:childTnLst>
                                    <p:animMotion origin="layout" path="M 3.05556E-6 4.44444E-6 L -1.11893 0.04722 " pathEditMode="relative" rAng="0" ptsTypes="AA">
                                      <p:cBhvr>
                                        <p:cTn id="15" dur="3000" fill="hold"/>
                                        <p:tgtEl>
                                          <p:spTgt spid="22534"/>
                                        </p:tgtEl>
                                        <p:attrNameLst>
                                          <p:attrName>ppt_x</p:attrName>
                                          <p:attrName>ppt_y</p:attrName>
                                        </p:attrNameLst>
                                      </p:cBhvr>
                                      <p:rCtr x="-55955" y="2361"/>
                                    </p:animMotion>
                                  </p:childTnLst>
                                </p:cTn>
                              </p:par>
                            </p:childTnLst>
                          </p:cTn>
                        </p:par>
                        <p:par>
                          <p:cTn id="16" fill="hold" nodeType="afterGroup">
                            <p:stCondLst>
                              <p:cond delay="5500"/>
                            </p:stCondLst>
                            <p:childTnLst>
                              <p:par>
                                <p:cTn id="17" presetID="1" presetClass="exit" presetSubtype="0" fill="hold" nodeType="afterEffect">
                                  <p:stCondLst>
                                    <p:cond delay="0"/>
                                  </p:stCondLst>
                                  <p:childTnLst>
                                    <p:set>
                                      <p:cBhvr>
                                        <p:cTn id="18" dur="1" fill="hold">
                                          <p:stCondLst>
                                            <p:cond delay="0"/>
                                          </p:stCondLst>
                                        </p:cTn>
                                        <p:tgtEl>
                                          <p:spTgt spid="22534"/>
                                        </p:tgtEl>
                                        <p:attrNameLst>
                                          <p:attrName>style.visibility</p:attrName>
                                        </p:attrNameLst>
                                      </p:cBhvr>
                                      <p:to>
                                        <p:strVal val="hidden"/>
                                      </p:to>
                                    </p:set>
                                  </p:childTnLst>
                                </p:cTn>
                              </p:par>
                            </p:childTnLst>
                          </p:cTn>
                        </p:par>
                        <p:par>
                          <p:cTn id="19" fill="hold" nodeType="afterGroup">
                            <p:stCondLst>
                              <p:cond delay="5500"/>
                            </p:stCondLst>
                            <p:childTnLst>
                              <p:par>
                                <p:cTn id="20" presetID="2" presetClass="entr" presetSubtype="8" fill="hold"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5300"/>
                                        </p:tgtEl>
                                        <p:attrNameLst>
                                          <p:attrName>style.visibility</p:attrName>
                                        </p:attrNameLst>
                                      </p:cBhvr>
                                      <p:to>
                                        <p:strVal val="visible"/>
                                      </p:to>
                                    </p:set>
                                    <p:anim calcmode="lin" valueType="num">
                                      <p:cBhvr additive="base">
                                        <p:cTn id="26" dur="500" fill="hold"/>
                                        <p:tgtEl>
                                          <p:spTgt spid="55300"/>
                                        </p:tgtEl>
                                        <p:attrNameLst>
                                          <p:attrName>ppt_x</p:attrName>
                                        </p:attrNameLst>
                                      </p:cBhvr>
                                      <p:tavLst>
                                        <p:tav tm="0">
                                          <p:val>
                                            <p:strVal val="#ppt_x"/>
                                          </p:val>
                                        </p:tav>
                                        <p:tav tm="100000">
                                          <p:val>
                                            <p:strVal val="#ppt_x"/>
                                          </p:val>
                                        </p:tav>
                                      </p:tavLst>
                                    </p:anim>
                                    <p:anim calcmode="lin" valueType="num">
                                      <p:cBhvr additive="base">
                                        <p:cTn id="27" dur="500" fill="hold"/>
                                        <p:tgtEl>
                                          <p:spTgt spid="5530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additive="base">
                                        <p:cTn id="3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1" end="1"/>
                                            </p:txEl>
                                          </p:spTgt>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55298"/>
                                        </p:tgtEl>
                                        <p:attrNameLst>
                                          <p:attrName>style.visibility</p:attrName>
                                        </p:attrNameLst>
                                      </p:cBhvr>
                                      <p:to>
                                        <p:strVal val="visible"/>
                                      </p:to>
                                    </p:set>
                                    <p:anim calcmode="lin" valueType="num">
                                      <p:cBhvr additive="base">
                                        <p:cTn id="36" dur="500" fill="hold"/>
                                        <p:tgtEl>
                                          <p:spTgt spid="55298"/>
                                        </p:tgtEl>
                                        <p:attrNameLst>
                                          <p:attrName>ppt_x</p:attrName>
                                        </p:attrNameLst>
                                      </p:cBhvr>
                                      <p:tavLst>
                                        <p:tav tm="0">
                                          <p:val>
                                            <p:strVal val="1+#ppt_w/2"/>
                                          </p:val>
                                        </p:tav>
                                        <p:tav tm="100000">
                                          <p:val>
                                            <p:strVal val="#ppt_x"/>
                                          </p:val>
                                        </p:tav>
                                      </p:tavLst>
                                    </p:anim>
                                    <p:anim calcmode="lin" valueType="num">
                                      <p:cBhvr additive="base">
                                        <p:cTn id="37" dur="500" fill="hold"/>
                                        <p:tgtEl>
                                          <p:spTgt spid="55298"/>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nodeType="afterEffect">
                                  <p:stCondLst>
                                    <p:cond delay="150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42"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1" presetClass="entr" presetSubtype="0" fill="hold" nodeType="clickEffect">
                                  <p:stCondLst>
                                    <p:cond delay="0"/>
                                  </p:stCondLst>
                                  <p:childTnLst>
                                    <p:set>
                                      <p:cBhvr>
                                        <p:cTn id="46" dur="1" fill="hold">
                                          <p:stCondLst>
                                            <p:cond delay="0"/>
                                          </p:stCondLst>
                                        </p:cTn>
                                        <p:tgtEl>
                                          <p:spTgt spid="100359"/>
                                        </p:tgtEl>
                                        <p:attrNameLst>
                                          <p:attrName>style.visibility</p:attrName>
                                        </p:attrNameLst>
                                      </p:cBhvr>
                                      <p:to>
                                        <p:strVal val="visible"/>
                                      </p:to>
                                    </p:set>
                                    <p:anim calcmode="lin" valueType="num">
                                      <p:cBhvr>
                                        <p:cTn id="47" dur="1000" fill="hold"/>
                                        <p:tgtEl>
                                          <p:spTgt spid="100359"/>
                                        </p:tgtEl>
                                        <p:attrNameLst>
                                          <p:attrName>ppt_w</p:attrName>
                                        </p:attrNameLst>
                                      </p:cBhvr>
                                      <p:tavLst>
                                        <p:tav tm="0">
                                          <p:val>
                                            <p:fltVal val="0"/>
                                          </p:val>
                                        </p:tav>
                                        <p:tav tm="100000">
                                          <p:val>
                                            <p:strVal val="#ppt_w"/>
                                          </p:val>
                                        </p:tav>
                                      </p:tavLst>
                                    </p:anim>
                                    <p:anim calcmode="lin" valueType="num">
                                      <p:cBhvr>
                                        <p:cTn id="48" dur="1000" fill="hold"/>
                                        <p:tgtEl>
                                          <p:spTgt spid="100359"/>
                                        </p:tgtEl>
                                        <p:attrNameLst>
                                          <p:attrName>ppt_h</p:attrName>
                                        </p:attrNameLst>
                                      </p:cBhvr>
                                      <p:tavLst>
                                        <p:tav tm="0">
                                          <p:val>
                                            <p:fltVal val="0"/>
                                          </p:val>
                                        </p:tav>
                                        <p:tav tm="100000">
                                          <p:val>
                                            <p:strVal val="#ppt_h"/>
                                          </p:val>
                                        </p:tav>
                                      </p:tavLst>
                                    </p:anim>
                                    <p:anim calcmode="lin" valueType="num">
                                      <p:cBhvr>
                                        <p:cTn id="49" dur="1000" fill="hold"/>
                                        <p:tgtEl>
                                          <p:spTgt spid="100359"/>
                                        </p:tgtEl>
                                        <p:attrNameLst>
                                          <p:attrName>style.rotation</p:attrName>
                                        </p:attrNameLst>
                                      </p:cBhvr>
                                      <p:tavLst>
                                        <p:tav tm="0">
                                          <p:val>
                                            <p:fltVal val="90"/>
                                          </p:val>
                                        </p:tav>
                                        <p:tav tm="100000">
                                          <p:val>
                                            <p:fltVal val="0"/>
                                          </p:val>
                                        </p:tav>
                                      </p:tavLst>
                                    </p:anim>
                                    <p:animEffect transition="in" filter="fade">
                                      <p:cBhvr>
                                        <p:cTn id="50" dur="1000"/>
                                        <p:tgtEl>
                                          <p:spTgt spid="100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5" y="0"/>
            <a:ext cx="8229600" cy="310074"/>
          </a:xfrm>
        </p:spPr>
        <p:txBody>
          <a:bodyPr>
            <a:noAutofit/>
          </a:bodyPr>
          <a:lstStyle/>
          <a:p>
            <a:r>
              <a:rPr lang="en-US" sz="2800" b="1" dirty="0"/>
              <a:t>Other Inventors &amp; Innovations</a:t>
            </a:r>
          </a:p>
        </p:txBody>
      </p:sp>
      <p:sp>
        <p:nvSpPr>
          <p:cNvPr id="3" name="Content Placeholder 2"/>
          <p:cNvSpPr>
            <a:spLocks noGrp="1"/>
          </p:cNvSpPr>
          <p:nvPr>
            <p:ph idx="1"/>
          </p:nvPr>
        </p:nvSpPr>
        <p:spPr>
          <a:xfrm>
            <a:off x="228600" y="1060926"/>
            <a:ext cx="5410200" cy="2215674"/>
          </a:xfrm>
        </p:spPr>
        <p:txBody>
          <a:bodyPr>
            <a:noAutofit/>
          </a:bodyPr>
          <a:lstStyle/>
          <a:p>
            <a:r>
              <a:rPr lang="en-US" sz="2000" b="1" dirty="0">
                <a:solidFill>
                  <a:srgbClr val="FF0000"/>
                </a:solidFill>
              </a:rPr>
              <a:t>Elias Howe </a:t>
            </a:r>
            <a:r>
              <a:rPr lang="en-US" sz="2000" dirty="0">
                <a:solidFill>
                  <a:srgbClr val="FF0000"/>
                </a:solidFill>
              </a:rPr>
              <a:t>– sewing machine</a:t>
            </a:r>
            <a:r>
              <a:rPr lang="en-US" sz="2000" dirty="0"/>
              <a:t>, clothing could be made cheaper, faster, and now at home.  (1846)</a:t>
            </a:r>
          </a:p>
          <a:p>
            <a:r>
              <a:rPr lang="en-US" sz="2000" dirty="0"/>
              <a:t>Improved by </a:t>
            </a:r>
            <a:r>
              <a:rPr lang="en-US" sz="2000" b="1" dirty="0"/>
              <a:t>Isaac Singer </a:t>
            </a:r>
            <a:r>
              <a:rPr lang="en-US" sz="2000" dirty="0"/>
              <a:t>when he added a </a:t>
            </a:r>
            <a:r>
              <a:rPr lang="en-US" sz="2000" b="1" dirty="0"/>
              <a:t>foot pedal </a:t>
            </a:r>
            <a:r>
              <a:rPr lang="en-US" sz="2000" dirty="0"/>
              <a:t>to power the sewing machine instead of a hand crank (see image).  Eventually that was replaced by an electric motor.</a:t>
            </a:r>
          </a:p>
        </p:txBody>
      </p:sp>
      <p:sp>
        <p:nvSpPr>
          <p:cNvPr id="4" name="Content Placeholder 2"/>
          <p:cNvSpPr txBox="1">
            <a:spLocks/>
          </p:cNvSpPr>
          <p:nvPr/>
        </p:nvSpPr>
        <p:spPr>
          <a:xfrm>
            <a:off x="398585" y="373808"/>
            <a:ext cx="8229600" cy="762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600" b="1" dirty="0"/>
              <a:t>This was a time period of many inventions that improved the lifestyle and standard of living of many Americans. </a:t>
            </a:r>
          </a:p>
        </p:txBody>
      </p:sp>
      <p:pic>
        <p:nvPicPr>
          <p:cNvPr id="4098" name="Picture 2" descr="F:\05 Gilded Age\elias-howe-sewing-machin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552" y="1143698"/>
            <a:ext cx="2696633" cy="154913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3733800" y="4648200"/>
            <a:ext cx="5410200" cy="2117866"/>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b="1" dirty="0">
                <a:solidFill>
                  <a:srgbClr val="0070C0"/>
                </a:solidFill>
              </a:rPr>
              <a:t>Elisha Otis </a:t>
            </a:r>
            <a:r>
              <a:rPr lang="en-US" sz="2600" dirty="0">
                <a:solidFill>
                  <a:srgbClr val="0070C0"/>
                </a:solidFill>
              </a:rPr>
              <a:t>– passenger elevators</a:t>
            </a:r>
            <a:r>
              <a:rPr lang="en-US" sz="2600" dirty="0"/>
              <a:t>, the new technique of making steel allowed for skyscrapers, this created a need for elevators to carry people  between floors.  (1852)</a:t>
            </a:r>
          </a:p>
          <a:p>
            <a:r>
              <a:rPr lang="en-US" sz="2600" dirty="0"/>
              <a:t>Allowed for taller buildings</a:t>
            </a:r>
          </a:p>
        </p:txBody>
      </p:sp>
      <p:pic>
        <p:nvPicPr>
          <p:cNvPr id="4101" name="Picture 5" descr="http://blog.youth-online.com/attachments/2008/06/8_20080619103842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2324"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89E1D40-4AA5-412A-ABB9-9DEF812D86F1}"/>
              </a:ext>
            </a:extLst>
          </p:cNvPr>
          <p:cNvPicPr>
            <a:picLocks noChangeAspect="1"/>
          </p:cNvPicPr>
          <p:nvPr/>
        </p:nvPicPr>
        <p:blipFill>
          <a:blip r:embed="rId4"/>
          <a:stretch>
            <a:fillRect/>
          </a:stretch>
        </p:blipFill>
        <p:spPr>
          <a:xfrm>
            <a:off x="4267200" y="3439060"/>
            <a:ext cx="2934810" cy="524658"/>
          </a:xfrm>
          <a:prstGeom prst="rect">
            <a:avLst/>
          </a:prstGeom>
        </p:spPr>
      </p:pic>
      <p:pic>
        <p:nvPicPr>
          <p:cNvPr id="6" name="Picture 5">
            <a:extLst>
              <a:ext uri="{FF2B5EF4-FFF2-40B4-BE49-F238E27FC236}">
                <a16:creationId xmlns:a16="http://schemas.microsoft.com/office/drawing/2014/main" id="{7EA03C26-6754-47D7-A3CE-2B95AC7B5BB1}"/>
              </a:ext>
            </a:extLst>
          </p:cNvPr>
          <p:cNvPicPr>
            <a:picLocks noChangeAspect="1"/>
          </p:cNvPicPr>
          <p:nvPr/>
        </p:nvPicPr>
        <p:blipFill>
          <a:blip r:embed="rId5"/>
          <a:stretch>
            <a:fillRect/>
          </a:stretch>
        </p:blipFill>
        <p:spPr>
          <a:xfrm>
            <a:off x="7315200" y="2812901"/>
            <a:ext cx="1143000" cy="1494472"/>
          </a:xfrm>
          <a:prstGeom prst="rect">
            <a:avLst/>
          </a:prstGeom>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4101"/>
                                        </p:tgtEl>
                                        <p:attrNameLst>
                                          <p:attrName>style.visibility</p:attrName>
                                        </p:attrNameLst>
                                      </p:cBhvr>
                                      <p:to>
                                        <p:strVal val="visible"/>
                                      </p:to>
                                    </p:set>
                                    <p:animEffect transition="in" filter="fade">
                                      <p:cBhvr>
                                        <p:cTn id="28" dur="500"/>
                                        <p:tgtEl>
                                          <p:spTgt spid="410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028" y="52061"/>
            <a:ext cx="8229600" cy="639762"/>
          </a:xfrm>
        </p:spPr>
        <p:txBody>
          <a:bodyPr>
            <a:normAutofit fontScale="90000"/>
          </a:bodyPr>
          <a:lstStyle/>
          <a:p>
            <a:r>
              <a:rPr lang="en-US" sz="3600" b="1" dirty="0"/>
              <a:t>Women &amp; African American Inventors</a:t>
            </a:r>
          </a:p>
        </p:txBody>
      </p:sp>
      <p:sp>
        <p:nvSpPr>
          <p:cNvPr id="3" name="Content Placeholder 2"/>
          <p:cNvSpPr>
            <a:spLocks noGrp="1"/>
          </p:cNvSpPr>
          <p:nvPr>
            <p:ph idx="1"/>
          </p:nvPr>
        </p:nvSpPr>
        <p:spPr>
          <a:xfrm>
            <a:off x="370756" y="690563"/>
            <a:ext cx="8229600" cy="1062037"/>
          </a:xfrm>
        </p:spPr>
        <p:txBody>
          <a:bodyPr>
            <a:normAutofit/>
          </a:bodyPr>
          <a:lstStyle/>
          <a:p>
            <a:r>
              <a:rPr lang="en-US" sz="2800" b="1" dirty="0"/>
              <a:t>Josephine Cochran</a:t>
            </a:r>
            <a:r>
              <a:rPr lang="en-US" sz="2800" dirty="0"/>
              <a:t>- invented first automatic dishwasher in 1886 for commercial use only.</a:t>
            </a:r>
          </a:p>
        </p:txBody>
      </p:sp>
      <p:pic>
        <p:nvPicPr>
          <p:cNvPr id="4" name="Picture 3"/>
          <p:cNvPicPr>
            <a:picLocks noChangeAspect="1"/>
          </p:cNvPicPr>
          <p:nvPr/>
        </p:nvPicPr>
        <p:blipFill>
          <a:blip r:embed="rId2"/>
          <a:stretch>
            <a:fillRect/>
          </a:stretch>
        </p:blipFill>
        <p:spPr>
          <a:xfrm>
            <a:off x="7696200" y="659491"/>
            <a:ext cx="1241665" cy="1866900"/>
          </a:xfrm>
          <a:prstGeom prst="rect">
            <a:avLst/>
          </a:prstGeom>
        </p:spPr>
      </p:pic>
      <p:pic>
        <p:nvPicPr>
          <p:cNvPr id="5" name="Picture 4"/>
          <p:cNvPicPr>
            <a:picLocks noChangeAspect="1"/>
          </p:cNvPicPr>
          <p:nvPr/>
        </p:nvPicPr>
        <p:blipFill>
          <a:blip r:embed="rId3"/>
          <a:stretch>
            <a:fillRect/>
          </a:stretch>
        </p:blipFill>
        <p:spPr>
          <a:xfrm>
            <a:off x="4041930" y="1681170"/>
            <a:ext cx="3591998" cy="4929165"/>
          </a:xfrm>
          <a:prstGeom prst="rect">
            <a:avLst/>
          </a:prstGeom>
        </p:spPr>
      </p:pic>
      <p:sp>
        <p:nvSpPr>
          <p:cNvPr id="6" name="TextBox 5"/>
          <p:cNvSpPr txBox="1"/>
          <p:nvPr/>
        </p:nvSpPr>
        <p:spPr>
          <a:xfrm>
            <a:off x="263607" y="1695450"/>
            <a:ext cx="3699287" cy="1938992"/>
          </a:xfrm>
          <a:prstGeom prst="rect">
            <a:avLst/>
          </a:prstGeom>
          <a:noFill/>
        </p:spPr>
        <p:txBody>
          <a:bodyPr wrap="square" rtlCol="0">
            <a:spAutoFit/>
          </a:bodyPr>
          <a:lstStyle/>
          <a:p>
            <a:r>
              <a:rPr lang="en-US" sz="2400" b="1" dirty="0"/>
              <a:t>John Albert Burr</a:t>
            </a:r>
            <a:r>
              <a:rPr lang="en-US" sz="2400" dirty="0"/>
              <a:t>- invented an improved rotor-blade lawn mower that would not allow lawn clippings to plug up the blades</a:t>
            </a:r>
          </a:p>
        </p:txBody>
      </p:sp>
      <p:pic>
        <p:nvPicPr>
          <p:cNvPr id="8" name="Picture 7"/>
          <p:cNvPicPr>
            <a:picLocks noChangeAspect="1"/>
          </p:cNvPicPr>
          <p:nvPr/>
        </p:nvPicPr>
        <p:blipFill>
          <a:blip r:embed="rId4"/>
          <a:stretch>
            <a:fillRect/>
          </a:stretch>
        </p:blipFill>
        <p:spPr>
          <a:xfrm>
            <a:off x="433028" y="3581400"/>
            <a:ext cx="3025050" cy="2721300"/>
          </a:xfrm>
          <a:prstGeom prst="rect">
            <a:avLst/>
          </a:prstGeom>
        </p:spPr>
      </p:pic>
      <p:pic>
        <p:nvPicPr>
          <p:cNvPr id="9" name="Picture 8"/>
          <p:cNvPicPr>
            <a:picLocks noChangeAspect="1"/>
          </p:cNvPicPr>
          <p:nvPr/>
        </p:nvPicPr>
        <p:blipFill>
          <a:blip r:embed="rId5"/>
          <a:stretch>
            <a:fillRect/>
          </a:stretch>
        </p:blipFill>
        <p:spPr>
          <a:xfrm>
            <a:off x="433028" y="3634442"/>
            <a:ext cx="1240841" cy="1445448"/>
          </a:xfrm>
          <a:prstGeom prst="rect">
            <a:avLst/>
          </a:prstGeom>
        </p:spPr>
      </p:pic>
    </p:spTree>
    <p:extLst>
      <p:ext uri="{BB962C8B-B14F-4D97-AF65-F5344CB8AC3E}">
        <p14:creationId xmlns:p14="http://schemas.microsoft.com/office/powerpoint/2010/main" val="233394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style.rotation</p:attrName>
                                        </p:attrNameLst>
                                      </p:cBhvr>
                                      <p:tavLst>
                                        <p:tav tm="0">
                                          <p:val>
                                            <p:fltVal val="90"/>
                                          </p:val>
                                        </p:tav>
                                        <p:tav tm="100000">
                                          <p:val>
                                            <p:fltVal val="0"/>
                                          </p:val>
                                        </p:tav>
                                      </p:tavLst>
                                    </p:anim>
                                    <p:animEffect transition="in" filter="fade">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b="1" dirty="0"/>
              <a:t>Women &amp; African American Inventors</a:t>
            </a:r>
          </a:p>
        </p:txBody>
      </p:sp>
      <p:sp>
        <p:nvSpPr>
          <p:cNvPr id="3" name="Content Placeholder 2"/>
          <p:cNvSpPr>
            <a:spLocks noGrp="1"/>
          </p:cNvSpPr>
          <p:nvPr>
            <p:ph idx="1"/>
          </p:nvPr>
        </p:nvSpPr>
        <p:spPr>
          <a:xfrm>
            <a:off x="347303" y="914400"/>
            <a:ext cx="8229600" cy="1143000"/>
          </a:xfrm>
        </p:spPr>
        <p:txBody>
          <a:bodyPr>
            <a:normAutofit fontScale="85000" lnSpcReduction="20000"/>
          </a:bodyPr>
          <a:lstStyle/>
          <a:p>
            <a:pPr marL="0" indent="0">
              <a:buNone/>
            </a:pPr>
            <a:r>
              <a:rPr lang="en-US" sz="2800" b="1" dirty="0"/>
              <a:t>Granville T.  Woods (1856-1910)- </a:t>
            </a:r>
            <a:r>
              <a:rPr lang="en-US" sz="2800" dirty="0"/>
              <a:t>invented system for trains</a:t>
            </a:r>
          </a:p>
          <a:p>
            <a:pPr marL="0" indent="0">
              <a:buNone/>
            </a:pPr>
            <a:r>
              <a:rPr lang="en-US" sz="2800" dirty="0"/>
              <a:t>to send telegraph signal between stations and moving</a:t>
            </a:r>
          </a:p>
          <a:p>
            <a:pPr marL="0" indent="0">
              <a:buNone/>
            </a:pPr>
            <a:r>
              <a:rPr lang="en-US" sz="2800" dirty="0"/>
              <a:t>trains</a:t>
            </a:r>
          </a:p>
        </p:txBody>
      </p:sp>
      <p:pic>
        <p:nvPicPr>
          <p:cNvPr id="7" name="Picture 6"/>
          <p:cNvPicPr>
            <a:picLocks noChangeAspect="1"/>
          </p:cNvPicPr>
          <p:nvPr/>
        </p:nvPicPr>
        <p:blipFill>
          <a:blip r:embed="rId2"/>
          <a:stretch>
            <a:fillRect/>
          </a:stretch>
        </p:blipFill>
        <p:spPr>
          <a:xfrm>
            <a:off x="7239000" y="1241559"/>
            <a:ext cx="1720234" cy="1720234"/>
          </a:xfrm>
          <a:prstGeom prst="rect">
            <a:avLst/>
          </a:prstGeom>
        </p:spPr>
      </p:pic>
      <p:sp>
        <p:nvSpPr>
          <p:cNvPr id="9" name="TextBox 8"/>
          <p:cNvSpPr txBox="1"/>
          <p:nvPr/>
        </p:nvSpPr>
        <p:spPr>
          <a:xfrm>
            <a:off x="347303" y="2057400"/>
            <a:ext cx="5062897" cy="1938992"/>
          </a:xfrm>
          <a:prstGeom prst="rect">
            <a:avLst/>
          </a:prstGeom>
          <a:noFill/>
        </p:spPr>
        <p:txBody>
          <a:bodyPr wrap="square" rtlCol="0">
            <a:spAutoFit/>
          </a:bodyPr>
          <a:lstStyle/>
          <a:p>
            <a:r>
              <a:rPr lang="en-US" sz="2400" b="1" dirty="0"/>
              <a:t>Elijah McCoy (1844-1929)- </a:t>
            </a:r>
            <a:r>
              <a:rPr lang="en-US" sz="2400" dirty="0"/>
              <a:t>invented an automatic lube system for engines of locomotives and steamships.  </a:t>
            </a:r>
          </a:p>
          <a:p>
            <a:r>
              <a:rPr lang="en-US" sz="2400" b="1" i="1" dirty="0">
                <a:solidFill>
                  <a:srgbClr val="FF0000"/>
                </a:solidFill>
              </a:rPr>
              <a:t>"The real McCoy"</a:t>
            </a:r>
          </a:p>
          <a:p>
            <a:endParaRPr lang="en-US" sz="2400" dirty="0"/>
          </a:p>
        </p:txBody>
      </p:sp>
      <p:pic>
        <p:nvPicPr>
          <p:cNvPr id="10" name="Picture 9"/>
          <p:cNvPicPr>
            <a:picLocks noChangeAspect="1"/>
          </p:cNvPicPr>
          <p:nvPr/>
        </p:nvPicPr>
        <p:blipFill>
          <a:blip r:embed="rId3"/>
          <a:stretch>
            <a:fillRect/>
          </a:stretch>
        </p:blipFill>
        <p:spPr>
          <a:xfrm>
            <a:off x="153330" y="3654249"/>
            <a:ext cx="2476500" cy="2476500"/>
          </a:xfrm>
          <a:prstGeom prst="rect">
            <a:avLst/>
          </a:prstGeom>
        </p:spPr>
      </p:pic>
      <p:pic>
        <p:nvPicPr>
          <p:cNvPr id="12" name="Picture 11"/>
          <p:cNvPicPr>
            <a:picLocks noChangeAspect="1"/>
          </p:cNvPicPr>
          <p:nvPr/>
        </p:nvPicPr>
        <p:blipFill>
          <a:blip r:embed="rId4"/>
          <a:stretch>
            <a:fillRect/>
          </a:stretch>
        </p:blipFill>
        <p:spPr>
          <a:xfrm>
            <a:off x="2773318" y="3352800"/>
            <a:ext cx="1922059" cy="2861733"/>
          </a:xfrm>
          <a:prstGeom prst="rect">
            <a:avLst/>
          </a:prstGeom>
        </p:spPr>
      </p:pic>
      <p:pic>
        <p:nvPicPr>
          <p:cNvPr id="14" name="Picture 13"/>
          <p:cNvPicPr>
            <a:picLocks noChangeAspect="1"/>
          </p:cNvPicPr>
          <p:nvPr/>
        </p:nvPicPr>
        <p:blipFill>
          <a:blip r:embed="rId5"/>
          <a:stretch>
            <a:fillRect/>
          </a:stretch>
        </p:blipFill>
        <p:spPr>
          <a:xfrm>
            <a:off x="4917788" y="3105882"/>
            <a:ext cx="4138385" cy="2758923"/>
          </a:xfrm>
          <a:prstGeom prst="rect">
            <a:avLst/>
          </a:prstGeom>
        </p:spPr>
      </p:pic>
      <p:sp>
        <p:nvSpPr>
          <p:cNvPr id="13" name="TextBox 12"/>
          <p:cNvSpPr txBox="1"/>
          <p:nvPr/>
        </p:nvSpPr>
        <p:spPr>
          <a:xfrm>
            <a:off x="4923219" y="3061606"/>
            <a:ext cx="3640541" cy="1569660"/>
          </a:xfrm>
          <a:prstGeom prst="rect">
            <a:avLst/>
          </a:prstGeom>
          <a:noFill/>
        </p:spPr>
        <p:txBody>
          <a:bodyPr wrap="square" rtlCol="0">
            <a:spAutoFit/>
          </a:bodyPr>
          <a:lstStyle/>
          <a:p>
            <a:r>
              <a:rPr lang="en-US" sz="2400" b="1" dirty="0"/>
              <a:t>Sarah Goode-(1850) </a:t>
            </a:r>
          </a:p>
          <a:p>
            <a:r>
              <a:rPr lang="en-US" sz="2400" dirty="0"/>
              <a:t>invented the </a:t>
            </a:r>
          </a:p>
          <a:p>
            <a:r>
              <a:rPr lang="en-US" sz="2400" dirty="0"/>
              <a:t>fold-away bed</a:t>
            </a:r>
          </a:p>
          <a:p>
            <a:endParaRPr lang="en-US" sz="2400" dirty="0"/>
          </a:p>
        </p:txBody>
      </p:sp>
    </p:spTree>
    <p:extLst>
      <p:ext uri="{BB962C8B-B14F-4D97-AF65-F5344CB8AC3E}">
        <p14:creationId xmlns:p14="http://schemas.microsoft.com/office/powerpoint/2010/main" val="401146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066"/>
            <a:ext cx="8229600" cy="639762"/>
          </a:xfrm>
        </p:spPr>
        <p:txBody>
          <a:bodyPr>
            <a:normAutofit fontScale="90000"/>
          </a:bodyPr>
          <a:lstStyle/>
          <a:p>
            <a:r>
              <a:rPr lang="en-US" sz="3600" b="1" dirty="0"/>
              <a:t>Women &amp; African American Inventors</a:t>
            </a:r>
          </a:p>
        </p:txBody>
      </p:sp>
      <p:sp>
        <p:nvSpPr>
          <p:cNvPr id="3" name="Content Placeholder 2"/>
          <p:cNvSpPr>
            <a:spLocks noGrp="1"/>
          </p:cNvSpPr>
          <p:nvPr>
            <p:ph idx="1"/>
          </p:nvPr>
        </p:nvSpPr>
        <p:spPr>
          <a:xfrm>
            <a:off x="347303" y="731043"/>
            <a:ext cx="3115394" cy="3124200"/>
          </a:xfrm>
        </p:spPr>
        <p:txBody>
          <a:bodyPr>
            <a:noAutofit/>
          </a:bodyPr>
          <a:lstStyle/>
          <a:p>
            <a:pPr marL="0" indent="0">
              <a:buNone/>
            </a:pPr>
            <a:r>
              <a:rPr lang="en-US" sz="2200" b="1" dirty="0"/>
              <a:t>Madam C.J. Walker (1867-1919)- </a:t>
            </a:r>
            <a:r>
              <a:rPr lang="en-US" sz="2200" dirty="0"/>
              <a:t>invented a cosmetic line for African American women at a time when cosmetic companies ignored the needs of black women.  Invented a remedial shampoos based on sulfur to treat scalp diseases.</a:t>
            </a:r>
            <a:endParaRPr lang="en-US" sz="2200" b="1" dirty="0"/>
          </a:p>
        </p:txBody>
      </p:sp>
      <p:pic>
        <p:nvPicPr>
          <p:cNvPr id="4" name="Picture 3"/>
          <p:cNvPicPr>
            <a:picLocks noChangeAspect="1"/>
          </p:cNvPicPr>
          <p:nvPr/>
        </p:nvPicPr>
        <p:blipFill>
          <a:blip r:embed="rId2"/>
          <a:stretch>
            <a:fillRect/>
          </a:stretch>
        </p:blipFill>
        <p:spPr>
          <a:xfrm>
            <a:off x="3462697" y="792162"/>
            <a:ext cx="1726868" cy="2326650"/>
          </a:xfrm>
          <a:prstGeom prst="rect">
            <a:avLst/>
          </a:prstGeom>
        </p:spPr>
      </p:pic>
      <p:pic>
        <p:nvPicPr>
          <p:cNvPr id="5" name="Picture 4"/>
          <p:cNvPicPr>
            <a:picLocks noChangeAspect="1"/>
          </p:cNvPicPr>
          <p:nvPr/>
        </p:nvPicPr>
        <p:blipFill>
          <a:blip r:embed="rId3"/>
          <a:stretch>
            <a:fillRect/>
          </a:stretch>
        </p:blipFill>
        <p:spPr>
          <a:xfrm>
            <a:off x="2897638" y="3312580"/>
            <a:ext cx="2633393" cy="2687062"/>
          </a:xfrm>
          <a:prstGeom prst="rect">
            <a:avLst/>
          </a:prstGeom>
        </p:spPr>
      </p:pic>
      <p:pic>
        <p:nvPicPr>
          <p:cNvPr id="8" name="Picture 7"/>
          <p:cNvPicPr>
            <a:picLocks noChangeAspect="1"/>
          </p:cNvPicPr>
          <p:nvPr/>
        </p:nvPicPr>
        <p:blipFill>
          <a:blip r:embed="rId4"/>
          <a:stretch>
            <a:fillRect/>
          </a:stretch>
        </p:blipFill>
        <p:spPr>
          <a:xfrm>
            <a:off x="328343" y="4433886"/>
            <a:ext cx="2271300" cy="2386448"/>
          </a:xfrm>
          <a:prstGeom prst="rect">
            <a:avLst/>
          </a:prstGeom>
        </p:spPr>
      </p:pic>
      <p:sp>
        <p:nvSpPr>
          <p:cNvPr id="15" name="Content Placeholder 2"/>
          <p:cNvSpPr txBox="1">
            <a:spLocks/>
          </p:cNvSpPr>
          <p:nvPr/>
        </p:nvSpPr>
        <p:spPr>
          <a:xfrm>
            <a:off x="5497436" y="723367"/>
            <a:ext cx="3451661" cy="25280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a:t>Lewis Howard Latimer(1848-1889)- </a:t>
            </a:r>
            <a:r>
              <a:rPr lang="en-US" sz="2400" dirty="0"/>
              <a:t>patented an improved method for producing the carbon filament used in electric lightbulbs </a:t>
            </a:r>
            <a:endParaRPr lang="en-US" sz="2400" b="1" dirty="0"/>
          </a:p>
        </p:txBody>
      </p:sp>
      <p:pic>
        <p:nvPicPr>
          <p:cNvPr id="16" name="Picture 15"/>
          <p:cNvPicPr>
            <a:picLocks noChangeAspect="1"/>
          </p:cNvPicPr>
          <p:nvPr/>
        </p:nvPicPr>
        <p:blipFill>
          <a:blip r:embed="rId5"/>
          <a:stretch>
            <a:fillRect/>
          </a:stretch>
        </p:blipFill>
        <p:spPr>
          <a:xfrm>
            <a:off x="5547351" y="4800600"/>
            <a:ext cx="1507926" cy="1749376"/>
          </a:xfrm>
          <a:prstGeom prst="rect">
            <a:avLst/>
          </a:prstGeom>
        </p:spPr>
      </p:pic>
      <p:pic>
        <p:nvPicPr>
          <p:cNvPr id="11" name="Picture 10"/>
          <p:cNvPicPr>
            <a:picLocks noChangeAspect="1"/>
          </p:cNvPicPr>
          <p:nvPr/>
        </p:nvPicPr>
        <p:blipFill>
          <a:blip r:embed="rId6"/>
          <a:stretch>
            <a:fillRect/>
          </a:stretch>
        </p:blipFill>
        <p:spPr>
          <a:xfrm>
            <a:off x="6922454" y="3020650"/>
            <a:ext cx="2095500" cy="1962150"/>
          </a:xfrm>
          <a:prstGeom prst="rect">
            <a:avLst/>
          </a:prstGeom>
        </p:spPr>
      </p:pic>
    </p:spTree>
    <p:extLst>
      <p:ext uri="{BB962C8B-B14F-4D97-AF65-F5344CB8AC3E}">
        <p14:creationId xmlns:p14="http://schemas.microsoft.com/office/powerpoint/2010/main" val="107455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4267200"/>
            <a:ext cx="2271300" cy="2386448"/>
          </a:xfrm>
          <a:prstGeom prst="rect">
            <a:avLst/>
          </a:prstGeom>
        </p:spPr>
      </p:pic>
      <p:sp>
        <p:nvSpPr>
          <p:cNvPr id="2" name="Title 1"/>
          <p:cNvSpPr>
            <a:spLocks noGrp="1"/>
          </p:cNvSpPr>
          <p:nvPr>
            <p:ph type="title"/>
          </p:nvPr>
        </p:nvSpPr>
        <p:spPr>
          <a:xfrm>
            <a:off x="152400" y="-1"/>
            <a:ext cx="8229600" cy="569343"/>
          </a:xfrm>
        </p:spPr>
        <p:txBody>
          <a:bodyPr>
            <a:normAutofit fontScale="90000"/>
          </a:bodyPr>
          <a:lstStyle/>
          <a:p>
            <a:r>
              <a:rPr lang="en-US" sz="3600" b="1" dirty="0"/>
              <a:t>Women &amp; African American Inventors</a:t>
            </a:r>
          </a:p>
        </p:txBody>
      </p:sp>
      <p:pic>
        <p:nvPicPr>
          <p:cNvPr id="4" name="Picture 3"/>
          <p:cNvPicPr>
            <a:picLocks noChangeAspect="1"/>
          </p:cNvPicPr>
          <p:nvPr/>
        </p:nvPicPr>
        <p:blipFill>
          <a:blip r:embed="rId3"/>
          <a:stretch>
            <a:fillRect/>
          </a:stretch>
        </p:blipFill>
        <p:spPr>
          <a:xfrm>
            <a:off x="34308" y="611643"/>
            <a:ext cx="1726868" cy="2326650"/>
          </a:xfrm>
          <a:prstGeom prst="rect">
            <a:avLst/>
          </a:prstGeom>
        </p:spPr>
      </p:pic>
      <p:pic>
        <p:nvPicPr>
          <p:cNvPr id="5" name="Picture 4"/>
          <p:cNvPicPr>
            <a:picLocks noChangeAspect="1"/>
          </p:cNvPicPr>
          <p:nvPr/>
        </p:nvPicPr>
        <p:blipFill>
          <a:blip r:embed="rId4"/>
          <a:stretch>
            <a:fillRect/>
          </a:stretch>
        </p:blipFill>
        <p:spPr>
          <a:xfrm>
            <a:off x="1910856" y="1872906"/>
            <a:ext cx="2633393" cy="2687062"/>
          </a:xfrm>
          <a:prstGeom prst="rect">
            <a:avLst/>
          </a:prstGeom>
        </p:spPr>
      </p:pic>
      <p:pic>
        <p:nvPicPr>
          <p:cNvPr id="12" name="Picture 11">
            <a:extLst>
              <a:ext uri="{FF2B5EF4-FFF2-40B4-BE49-F238E27FC236}">
                <a16:creationId xmlns:a16="http://schemas.microsoft.com/office/drawing/2014/main" id="{066C9AE6-3CDF-4FDF-8ACF-813380C5EF61}"/>
              </a:ext>
            </a:extLst>
          </p:cNvPr>
          <p:cNvPicPr>
            <a:picLocks noChangeAspect="1"/>
          </p:cNvPicPr>
          <p:nvPr/>
        </p:nvPicPr>
        <p:blipFill>
          <a:blip r:embed="rId5"/>
          <a:stretch>
            <a:fillRect/>
          </a:stretch>
        </p:blipFill>
        <p:spPr>
          <a:xfrm>
            <a:off x="4693930" y="558456"/>
            <a:ext cx="4206230" cy="6230829"/>
          </a:xfrm>
          <a:prstGeom prst="rect">
            <a:avLst/>
          </a:prstGeom>
        </p:spPr>
      </p:pic>
    </p:spTree>
    <p:extLst>
      <p:ext uri="{BB962C8B-B14F-4D97-AF65-F5344CB8AC3E}">
        <p14:creationId xmlns:p14="http://schemas.microsoft.com/office/powerpoint/2010/main" val="2341826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639762"/>
          </a:xfrm>
        </p:spPr>
        <p:txBody>
          <a:bodyPr>
            <a:normAutofit fontScale="90000"/>
          </a:bodyPr>
          <a:lstStyle/>
          <a:p>
            <a:r>
              <a:rPr lang="en-US" sz="3600" b="1" dirty="0"/>
              <a:t>Women &amp; African American Inventors</a:t>
            </a:r>
          </a:p>
        </p:txBody>
      </p:sp>
      <p:sp>
        <p:nvSpPr>
          <p:cNvPr id="3" name="Content Placeholder 2"/>
          <p:cNvSpPr>
            <a:spLocks noGrp="1"/>
          </p:cNvSpPr>
          <p:nvPr>
            <p:ph idx="1"/>
          </p:nvPr>
        </p:nvSpPr>
        <p:spPr>
          <a:xfrm>
            <a:off x="347303" y="731043"/>
            <a:ext cx="3115394" cy="2774157"/>
          </a:xfrm>
        </p:spPr>
        <p:txBody>
          <a:bodyPr>
            <a:noAutofit/>
          </a:bodyPr>
          <a:lstStyle/>
          <a:p>
            <a:pPr marL="0" indent="0">
              <a:buNone/>
            </a:pPr>
            <a:r>
              <a:rPr lang="en-US" sz="2200" b="1" dirty="0"/>
              <a:t>Jan Ernst </a:t>
            </a:r>
            <a:r>
              <a:rPr lang="en-US" sz="2200" b="1" dirty="0" err="1"/>
              <a:t>Matzliger</a:t>
            </a:r>
            <a:r>
              <a:rPr lang="en-US" sz="2200" b="1" dirty="0"/>
              <a:t> (1852-1889) </a:t>
            </a:r>
            <a:r>
              <a:rPr lang="en-US" sz="2200" dirty="0"/>
              <a:t>invented a machine to produce shoes faster and cheaper.  From 50 soles per day to 150-700 soles per day.</a:t>
            </a:r>
          </a:p>
        </p:txBody>
      </p:sp>
      <p:sp>
        <p:nvSpPr>
          <p:cNvPr id="15" name="Content Placeholder 2"/>
          <p:cNvSpPr txBox="1">
            <a:spLocks/>
          </p:cNvSpPr>
          <p:nvPr/>
        </p:nvSpPr>
        <p:spPr>
          <a:xfrm>
            <a:off x="4114800" y="731043"/>
            <a:ext cx="4486994" cy="3124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a:t>Garrett Morgan (1877-1963) </a:t>
            </a:r>
            <a:r>
              <a:rPr lang="en-US" sz="2400" dirty="0"/>
              <a:t>developed a safety hood and smoke protector for firefighter- a type of gas mask that used a wet sponge as a filter a and a long tube that dropped to the ground for the intake of air.  He also invented the traffic light in the USA with a warning signal.</a:t>
            </a:r>
            <a:endParaRPr lang="en-US" sz="2400" b="1" dirty="0"/>
          </a:p>
        </p:txBody>
      </p:sp>
      <p:pic>
        <p:nvPicPr>
          <p:cNvPr id="6" name="Picture 5"/>
          <p:cNvPicPr>
            <a:picLocks noChangeAspect="1"/>
          </p:cNvPicPr>
          <p:nvPr/>
        </p:nvPicPr>
        <p:blipFill>
          <a:blip r:embed="rId2"/>
          <a:stretch>
            <a:fillRect/>
          </a:stretch>
        </p:blipFill>
        <p:spPr>
          <a:xfrm>
            <a:off x="76200" y="3620685"/>
            <a:ext cx="3152775" cy="2771775"/>
          </a:xfrm>
          <a:prstGeom prst="rect">
            <a:avLst/>
          </a:prstGeom>
        </p:spPr>
      </p:pic>
      <p:pic>
        <p:nvPicPr>
          <p:cNvPr id="9" name="Picture 8"/>
          <p:cNvPicPr>
            <a:picLocks noChangeAspect="1"/>
          </p:cNvPicPr>
          <p:nvPr/>
        </p:nvPicPr>
        <p:blipFill>
          <a:blip r:embed="rId3"/>
          <a:stretch>
            <a:fillRect/>
          </a:stretch>
        </p:blipFill>
        <p:spPr>
          <a:xfrm>
            <a:off x="3657600" y="3981874"/>
            <a:ext cx="3352800" cy="2049399"/>
          </a:xfrm>
          <a:prstGeom prst="rect">
            <a:avLst/>
          </a:prstGeom>
        </p:spPr>
      </p:pic>
      <p:pic>
        <p:nvPicPr>
          <p:cNvPr id="7" name="Picture 6"/>
          <p:cNvPicPr>
            <a:picLocks noChangeAspect="1"/>
          </p:cNvPicPr>
          <p:nvPr/>
        </p:nvPicPr>
        <p:blipFill>
          <a:blip r:embed="rId4"/>
          <a:stretch>
            <a:fillRect/>
          </a:stretch>
        </p:blipFill>
        <p:spPr>
          <a:xfrm>
            <a:off x="6815497" y="3733800"/>
            <a:ext cx="2106696" cy="3002757"/>
          </a:xfrm>
          <a:prstGeom prst="rect">
            <a:avLst/>
          </a:prstGeom>
        </p:spPr>
      </p:pic>
    </p:spTree>
    <p:extLst>
      <p:ext uri="{BB962C8B-B14F-4D97-AF65-F5344CB8AC3E}">
        <p14:creationId xmlns:p14="http://schemas.microsoft.com/office/powerpoint/2010/main" val="152694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050"/>
            <a:ext cx="8229600" cy="868362"/>
          </a:xfrm>
        </p:spPr>
        <p:txBody>
          <a:bodyPr>
            <a:normAutofit/>
          </a:bodyPr>
          <a:lstStyle/>
          <a:p>
            <a:r>
              <a:rPr lang="en-US" sz="4000" b="1" dirty="0"/>
              <a:t>A Growing Population</a:t>
            </a:r>
          </a:p>
        </p:txBody>
      </p:sp>
      <p:sp>
        <p:nvSpPr>
          <p:cNvPr id="3" name="Content Placeholder 2"/>
          <p:cNvSpPr>
            <a:spLocks noGrp="1"/>
          </p:cNvSpPr>
          <p:nvPr>
            <p:ph idx="1"/>
          </p:nvPr>
        </p:nvSpPr>
        <p:spPr>
          <a:xfrm>
            <a:off x="152400" y="887411"/>
            <a:ext cx="4876800" cy="5884545"/>
          </a:xfrm>
        </p:spPr>
        <p:txBody>
          <a:bodyPr>
            <a:noAutofit/>
          </a:bodyPr>
          <a:lstStyle/>
          <a:p>
            <a:r>
              <a:rPr lang="en-US" sz="2600" dirty="0"/>
              <a:t>The USA experienced a rapid population growth, as the population jumped from over    2 million to 76 million in just     50 years, cities were crowded .</a:t>
            </a:r>
          </a:p>
          <a:p>
            <a:r>
              <a:rPr lang="en-US" sz="2600" dirty="0"/>
              <a:t>A </a:t>
            </a:r>
            <a:r>
              <a:rPr lang="en-US" sz="2600" b="1" u="sng" dirty="0"/>
              <a:t>high birth rate</a:t>
            </a:r>
            <a:r>
              <a:rPr lang="en-US" sz="2600" b="1" dirty="0"/>
              <a:t> </a:t>
            </a:r>
            <a:r>
              <a:rPr lang="en-US" sz="2600" dirty="0"/>
              <a:t>and a constant stream of </a:t>
            </a:r>
            <a:r>
              <a:rPr lang="en-US" sz="2600" b="1" u="sng" dirty="0"/>
              <a:t>immigrants</a:t>
            </a:r>
            <a:r>
              <a:rPr lang="en-US" sz="2600" dirty="0"/>
              <a:t> created a </a:t>
            </a:r>
            <a:r>
              <a:rPr lang="en-US" sz="2600" b="1" u="sng" dirty="0"/>
              <a:t>rising demand for goods</a:t>
            </a:r>
            <a:r>
              <a:rPr lang="en-US" sz="2600" b="1" dirty="0"/>
              <a:t> </a:t>
            </a:r>
            <a:r>
              <a:rPr lang="en-US" sz="2600" dirty="0"/>
              <a:t>and the growing population was a steady </a:t>
            </a:r>
            <a:r>
              <a:rPr lang="en-US" sz="2600" b="1" u="sng" dirty="0"/>
              <a:t>supply of cheap labor</a:t>
            </a:r>
            <a:r>
              <a:rPr lang="en-US" sz="2600" dirty="0"/>
              <a:t>.</a:t>
            </a:r>
          </a:p>
          <a:p>
            <a:r>
              <a:rPr lang="en-US" sz="2600" dirty="0"/>
              <a:t>This population growth  favored business expansion.</a:t>
            </a:r>
          </a:p>
        </p:txBody>
      </p:sp>
      <p:pic>
        <p:nvPicPr>
          <p:cNvPr id="6147" name="Picture 3" descr="C:\Users\mike.montgomery\Documents\05 Gilded Age\pop growth 1800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809999"/>
            <a:ext cx="4019122" cy="2961957"/>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pic>
        <p:nvPicPr>
          <p:cNvPr id="6146" name="Picture 2" descr="C:\Users\mike.montgomery\Documents\05 Gilded Age\population city crowd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887411"/>
            <a:ext cx="4019121" cy="2843062"/>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10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fade">
                                      <p:cBhvr>
                                        <p:cTn id="19" dur="500"/>
                                        <p:tgtEl>
                                          <p:spTgt spid="614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4BA4C42-FF82-4A4F-B8CB-89F7B36ADB6B}"/>
              </a:ext>
            </a:extLst>
          </p:cNvPr>
          <p:cNvPicPr>
            <a:picLocks noChangeAspect="1"/>
          </p:cNvPicPr>
          <p:nvPr/>
        </p:nvPicPr>
        <p:blipFill>
          <a:blip r:embed="rId2"/>
          <a:stretch>
            <a:fillRect/>
          </a:stretch>
        </p:blipFill>
        <p:spPr>
          <a:xfrm>
            <a:off x="342900" y="637794"/>
            <a:ext cx="8458200" cy="5582411"/>
          </a:xfrm>
          <a:prstGeom prst="rect">
            <a:avLst/>
          </a:prstGeom>
        </p:spPr>
      </p:pic>
      <p:sp>
        <p:nvSpPr>
          <p:cNvPr id="6" name="TextBox 5">
            <a:extLst>
              <a:ext uri="{FF2B5EF4-FFF2-40B4-BE49-F238E27FC236}">
                <a16:creationId xmlns:a16="http://schemas.microsoft.com/office/drawing/2014/main" id="{6C47C977-5A18-45E6-9467-FC6D9E68A057}"/>
              </a:ext>
            </a:extLst>
          </p:cNvPr>
          <p:cNvSpPr txBox="1"/>
          <p:nvPr/>
        </p:nvSpPr>
        <p:spPr>
          <a:xfrm>
            <a:off x="1710007" y="39501"/>
            <a:ext cx="5091394" cy="523220"/>
          </a:xfrm>
          <a:prstGeom prst="rect">
            <a:avLst/>
          </a:prstGeom>
          <a:noFill/>
        </p:spPr>
        <p:txBody>
          <a:bodyPr wrap="none" rtlCol="0">
            <a:spAutoFit/>
          </a:bodyPr>
          <a:lstStyle/>
          <a:p>
            <a:r>
              <a:rPr lang="en-US" sz="2800" b="1" dirty="0">
                <a:solidFill>
                  <a:schemeClr val="bg1"/>
                </a:solidFill>
              </a:rPr>
              <a:t>The Second Industrial Revolution</a:t>
            </a:r>
          </a:p>
        </p:txBody>
      </p:sp>
      <p:pic>
        <p:nvPicPr>
          <p:cNvPr id="4" name="Picture 3">
            <a:extLst>
              <a:ext uri="{FF2B5EF4-FFF2-40B4-BE49-F238E27FC236}">
                <a16:creationId xmlns:a16="http://schemas.microsoft.com/office/drawing/2014/main" id="{75035473-53D0-42CB-8F30-0F7A03E05388}"/>
              </a:ext>
            </a:extLst>
          </p:cNvPr>
          <p:cNvPicPr>
            <a:picLocks noChangeAspect="1"/>
          </p:cNvPicPr>
          <p:nvPr/>
        </p:nvPicPr>
        <p:blipFill>
          <a:blip r:embed="rId3"/>
          <a:stretch>
            <a:fillRect/>
          </a:stretch>
        </p:blipFill>
        <p:spPr>
          <a:xfrm>
            <a:off x="7144301" y="3845350"/>
            <a:ext cx="1018794" cy="1018794"/>
          </a:xfrm>
          <a:prstGeom prst="rect">
            <a:avLst/>
          </a:prstGeom>
        </p:spPr>
      </p:pic>
      <p:pic>
        <p:nvPicPr>
          <p:cNvPr id="8" name="Picture 7">
            <a:extLst>
              <a:ext uri="{FF2B5EF4-FFF2-40B4-BE49-F238E27FC236}">
                <a16:creationId xmlns:a16="http://schemas.microsoft.com/office/drawing/2014/main" id="{48BB16A2-8AFB-4A04-BE24-5F572A05AAFC}"/>
              </a:ext>
            </a:extLst>
          </p:cNvPr>
          <p:cNvPicPr>
            <a:picLocks noChangeAspect="1"/>
          </p:cNvPicPr>
          <p:nvPr/>
        </p:nvPicPr>
        <p:blipFill>
          <a:blip r:embed="rId4"/>
          <a:stretch>
            <a:fillRect/>
          </a:stretch>
        </p:blipFill>
        <p:spPr>
          <a:xfrm>
            <a:off x="7086600" y="2514600"/>
            <a:ext cx="874877" cy="714619"/>
          </a:xfrm>
          <a:prstGeom prst="rect">
            <a:avLst/>
          </a:prstGeom>
        </p:spPr>
      </p:pic>
      <p:pic>
        <p:nvPicPr>
          <p:cNvPr id="2" name="Picture 1">
            <a:extLst>
              <a:ext uri="{FF2B5EF4-FFF2-40B4-BE49-F238E27FC236}">
                <a16:creationId xmlns:a16="http://schemas.microsoft.com/office/drawing/2014/main" id="{48853493-F422-43DE-8500-71315B239F94}"/>
              </a:ext>
            </a:extLst>
          </p:cNvPr>
          <p:cNvPicPr>
            <a:picLocks noChangeAspect="1"/>
          </p:cNvPicPr>
          <p:nvPr/>
        </p:nvPicPr>
        <p:blipFill>
          <a:blip r:embed="rId5"/>
          <a:stretch>
            <a:fillRect/>
          </a:stretch>
        </p:blipFill>
        <p:spPr>
          <a:xfrm>
            <a:off x="6291221" y="2121909"/>
            <a:ext cx="874877" cy="782591"/>
          </a:xfrm>
          <a:prstGeom prst="rect">
            <a:avLst/>
          </a:prstGeom>
        </p:spPr>
      </p:pic>
      <p:pic>
        <p:nvPicPr>
          <p:cNvPr id="11" name="Picture 10">
            <a:extLst>
              <a:ext uri="{FF2B5EF4-FFF2-40B4-BE49-F238E27FC236}">
                <a16:creationId xmlns:a16="http://schemas.microsoft.com/office/drawing/2014/main" id="{32FBB801-0336-4D18-81C6-DEE456E87695}"/>
              </a:ext>
            </a:extLst>
          </p:cNvPr>
          <p:cNvPicPr>
            <a:picLocks noChangeAspect="1"/>
          </p:cNvPicPr>
          <p:nvPr/>
        </p:nvPicPr>
        <p:blipFill>
          <a:blip r:embed="rId6"/>
          <a:stretch>
            <a:fillRect/>
          </a:stretch>
        </p:blipFill>
        <p:spPr>
          <a:xfrm>
            <a:off x="7212851" y="2196548"/>
            <a:ext cx="1018794" cy="272468"/>
          </a:xfrm>
          <a:prstGeom prst="rect">
            <a:avLst/>
          </a:prstGeom>
        </p:spPr>
      </p:pic>
    </p:spTree>
    <p:extLst>
      <p:ext uri="{BB962C8B-B14F-4D97-AF65-F5344CB8AC3E}">
        <p14:creationId xmlns:p14="http://schemas.microsoft.com/office/powerpoint/2010/main" val="3101047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457200"/>
          </a:xfrm>
        </p:spPr>
        <p:txBody>
          <a:bodyPr>
            <a:noAutofit/>
          </a:bodyPr>
          <a:lstStyle/>
          <a:p>
            <a:r>
              <a:rPr lang="en-US" sz="2400" b="1" dirty="0"/>
              <a:t>Foundations for Economic Growth</a:t>
            </a:r>
          </a:p>
        </p:txBody>
      </p:sp>
      <p:sp>
        <p:nvSpPr>
          <p:cNvPr id="4" name="Content Placeholder 2"/>
          <p:cNvSpPr>
            <a:spLocks noGrp="1"/>
          </p:cNvSpPr>
          <p:nvPr>
            <p:ph idx="1"/>
          </p:nvPr>
        </p:nvSpPr>
        <p:spPr>
          <a:xfrm>
            <a:off x="304800" y="381000"/>
            <a:ext cx="6019800" cy="4114800"/>
          </a:xfrm>
        </p:spPr>
        <p:txBody>
          <a:bodyPr>
            <a:noAutofit/>
          </a:bodyPr>
          <a:lstStyle/>
          <a:p>
            <a:pPr marL="0" indent="0">
              <a:buNone/>
            </a:pPr>
            <a:r>
              <a:rPr lang="en-US" sz="2200" dirty="0">
                <a:latin typeface="Centaur" panose="02030504050205020304" pitchFamily="18" charset="0"/>
              </a:rPr>
              <a:t>3</a:t>
            </a:r>
            <a:r>
              <a:rPr lang="en-US" sz="2200" b="1" dirty="0">
                <a:latin typeface="Centaur" panose="02030504050205020304" pitchFamily="18" charset="0"/>
              </a:rPr>
              <a:t>. Role of Govt</a:t>
            </a:r>
            <a:r>
              <a:rPr lang="en-US" sz="2200" dirty="0">
                <a:latin typeface="Centaur" panose="02030504050205020304" pitchFamily="18" charset="0"/>
              </a:rPr>
              <a:t>-</a:t>
            </a:r>
            <a:r>
              <a:rPr lang="en-US" sz="2200" b="1" i="1" dirty="0">
                <a:latin typeface="Centaur" panose="02030504050205020304" pitchFamily="18" charset="0"/>
              </a:rPr>
              <a:t>laissez-faire- </a:t>
            </a:r>
            <a:r>
              <a:rPr lang="en-US" sz="2200" dirty="0">
                <a:latin typeface="Centaur" panose="02030504050205020304" pitchFamily="18" charset="0"/>
              </a:rPr>
              <a:t>little govt interference in the economy.</a:t>
            </a:r>
          </a:p>
          <a:p>
            <a:pPr marL="0" indent="0">
              <a:buNone/>
            </a:pPr>
            <a:r>
              <a:rPr lang="en-US" sz="2200" dirty="0">
                <a:latin typeface="Centaur" panose="02030504050205020304" pitchFamily="18" charset="0"/>
              </a:rPr>
              <a:t>Govt encouraged industrialization through:</a:t>
            </a:r>
          </a:p>
          <a:p>
            <a:r>
              <a:rPr lang="en-US" sz="2200" b="1" dirty="0">
                <a:latin typeface="Centaur" panose="02030504050205020304" pitchFamily="18" charset="0"/>
              </a:rPr>
              <a:t>Patent system- </a:t>
            </a:r>
            <a:r>
              <a:rPr lang="en-US" sz="2200" dirty="0" err="1">
                <a:latin typeface="Centaur" panose="02030504050205020304" pitchFamily="18" charset="0"/>
              </a:rPr>
              <a:t>estbl</a:t>
            </a:r>
            <a:r>
              <a:rPr lang="en-US" sz="2200" dirty="0">
                <a:latin typeface="Centaur" panose="02030504050205020304" pitchFamily="18" charset="0"/>
              </a:rPr>
              <a:t>. in US Constitution.  Encourages inventiveness by guaranteeing an inventor exclusive rights to use his invention for 17 to 20 years.</a:t>
            </a:r>
          </a:p>
          <a:p>
            <a:r>
              <a:rPr lang="en-US" sz="2200" b="1" dirty="0">
                <a:solidFill>
                  <a:srgbClr val="FF0000"/>
                </a:solidFill>
                <a:latin typeface="Centaur" panose="02030504050205020304" pitchFamily="18" charset="0"/>
              </a:rPr>
              <a:t>Tariffs</a:t>
            </a:r>
            <a:r>
              <a:rPr lang="en-US" sz="2200" dirty="0">
                <a:solidFill>
                  <a:srgbClr val="FF0000"/>
                </a:solidFill>
                <a:latin typeface="Centaur" panose="02030504050205020304" pitchFamily="18" charset="0"/>
              </a:rPr>
              <a:t> (a tax on imports)- protected US made goods from foreign competition. Thus making the imported good more expensive (import tax- duties).</a:t>
            </a:r>
          </a:p>
          <a:p>
            <a:r>
              <a:rPr lang="en-US" sz="2200" b="1" dirty="0">
                <a:latin typeface="Centaur" panose="02030504050205020304" pitchFamily="18" charset="0"/>
              </a:rPr>
              <a:t>Growth in railroads </a:t>
            </a:r>
          </a:p>
          <a:p>
            <a:r>
              <a:rPr lang="en-US" sz="2200" b="1" dirty="0">
                <a:latin typeface="Centaur" panose="02030504050205020304" pitchFamily="18" charset="0"/>
              </a:rPr>
              <a:t>Westward expansion- Manifest Destiny</a:t>
            </a:r>
          </a:p>
          <a:p>
            <a:endParaRPr lang="en-US" sz="2000" dirty="0">
              <a:latin typeface="Centaur" panose="02030504050205020304" pitchFamily="18" charset="0"/>
            </a:endParaRPr>
          </a:p>
        </p:txBody>
      </p:sp>
      <p:sp>
        <p:nvSpPr>
          <p:cNvPr id="5" name="Content Placeholder 2"/>
          <p:cNvSpPr txBox="1">
            <a:spLocks/>
          </p:cNvSpPr>
          <p:nvPr/>
        </p:nvSpPr>
        <p:spPr>
          <a:xfrm>
            <a:off x="304800" y="4605867"/>
            <a:ext cx="6248400"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dirty="0">
                <a:latin typeface="Centaur" panose="02030504050205020304" pitchFamily="18" charset="0"/>
              </a:rPr>
              <a:t>4. Legacy of the First Industrial Revolution- steam power and the factory system</a:t>
            </a:r>
          </a:p>
          <a:p>
            <a:pPr marL="0" indent="0">
              <a:buNone/>
            </a:pPr>
            <a:r>
              <a:rPr lang="en-US" sz="2200" dirty="0">
                <a:latin typeface="Centaur" panose="02030504050205020304" pitchFamily="18" charset="0"/>
              </a:rPr>
              <a:t>5. Civil War Stimulus- Northern manufacturing doubled between 1865-1875.  Slavery ended- more labor</a:t>
            </a:r>
          </a:p>
          <a:p>
            <a:pPr marL="0" indent="0">
              <a:buNone/>
            </a:pPr>
            <a:r>
              <a:rPr lang="en-US" sz="2200" dirty="0">
                <a:latin typeface="Centaur" panose="02030504050205020304" pitchFamily="18" charset="0"/>
              </a:rPr>
              <a:t>During the war laws were passed favoring North industry</a:t>
            </a:r>
          </a:p>
        </p:txBody>
      </p:sp>
      <p:sp>
        <p:nvSpPr>
          <p:cNvPr id="7" name="AutoShape 2" descr="Image result for us patent"/>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6324600" y="609600"/>
            <a:ext cx="2514600" cy="2133600"/>
          </a:xfrm>
          <a:prstGeom prst="rect">
            <a:avLst/>
          </a:prstGeom>
        </p:spPr>
      </p:pic>
      <p:pic>
        <p:nvPicPr>
          <p:cNvPr id="9" name="Picture 8"/>
          <p:cNvPicPr>
            <a:picLocks noChangeAspect="1"/>
          </p:cNvPicPr>
          <p:nvPr/>
        </p:nvPicPr>
        <p:blipFill>
          <a:blip r:embed="rId3"/>
          <a:stretch>
            <a:fillRect/>
          </a:stretch>
        </p:blipFill>
        <p:spPr>
          <a:xfrm>
            <a:off x="6400800" y="2853267"/>
            <a:ext cx="2514600" cy="1676400"/>
          </a:xfrm>
          <a:prstGeom prst="rect">
            <a:avLst/>
          </a:prstGeom>
        </p:spPr>
      </p:pic>
    </p:spTree>
    <p:extLst>
      <p:ext uri="{BB962C8B-B14F-4D97-AF65-F5344CB8AC3E}">
        <p14:creationId xmlns:p14="http://schemas.microsoft.com/office/powerpoint/2010/main" val="36168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B738-9F10-433E-A31F-CDA0CDE30464}"/>
              </a:ext>
            </a:extLst>
          </p:cNvPr>
          <p:cNvSpPr>
            <a:spLocks noGrp="1"/>
          </p:cNvSpPr>
          <p:nvPr>
            <p:ph type="title"/>
          </p:nvPr>
        </p:nvSpPr>
        <p:spPr>
          <a:xfrm>
            <a:off x="0" y="175419"/>
            <a:ext cx="9067800" cy="563562"/>
          </a:xfrm>
        </p:spPr>
        <p:txBody>
          <a:bodyPr>
            <a:noAutofit/>
          </a:bodyPr>
          <a:lstStyle/>
          <a:p>
            <a:r>
              <a:rPr lang="en-US" sz="3200" b="1" dirty="0"/>
              <a:t>Making Connections-continuity and change</a:t>
            </a:r>
          </a:p>
        </p:txBody>
      </p:sp>
      <p:sp>
        <p:nvSpPr>
          <p:cNvPr id="3" name="Content Placeholder 2">
            <a:extLst>
              <a:ext uri="{FF2B5EF4-FFF2-40B4-BE49-F238E27FC236}">
                <a16:creationId xmlns:a16="http://schemas.microsoft.com/office/drawing/2014/main" id="{9C6143EA-08EE-499D-B533-6A83E74B808C}"/>
              </a:ext>
            </a:extLst>
          </p:cNvPr>
          <p:cNvSpPr>
            <a:spLocks noGrp="1"/>
          </p:cNvSpPr>
          <p:nvPr>
            <p:ph idx="1"/>
          </p:nvPr>
        </p:nvSpPr>
        <p:spPr/>
        <p:txBody>
          <a:bodyPr>
            <a:normAutofit fontScale="70000" lnSpcReduction="20000"/>
          </a:bodyPr>
          <a:lstStyle/>
          <a:p>
            <a:pPr marL="0" indent="0">
              <a:buNone/>
            </a:pPr>
            <a:r>
              <a:rPr lang="en-US" dirty="0"/>
              <a:t>Which of the following best explains a connection between the economic productivity of the United States in the mid-1800s and in the late 1800s?</a:t>
            </a:r>
          </a:p>
          <a:p>
            <a:pPr marL="0" indent="0">
              <a:buNone/>
            </a:pPr>
            <a:endParaRPr lang="en-US" dirty="0"/>
          </a:p>
          <a:p>
            <a:pPr marL="0" indent="0">
              <a:buNone/>
            </a:pPr>
            <a:r>
              <a:rPr lang="en-US" dirty="0"/>
              <a:t>A. The application of new technologies expanded large-scale industrial manufacturing.</a:t>
            </a:r>
          </a:p>
          <a:p>
            <a:pPr marL="0" indent="0">
              <a:buNone/>
            </a:pPr>
            <a:endParaRPr lang="en-US" dirty="0"/>
          </a:p>
          <a:p>
            <a:pPr marL="0" indent="0">
              <a:buNone/>
            </a:pPr>
            <a:r>
              <a:rPr lang="en-US" dirty="0"/>
              <a:t>B.  Labor unions sought to improve conditions in factories and wages for workers.</a:t>
            </a:r>
          </a:p>
          <a:p>
            <a:pPr marL="0" indent="0">
              <a:buNone/>
            </a:pPr>
            <a:r>
              <a:rPr lang="en-US" dirty="0"/>
              <a:t>C. The use of sharecropping in the South expanded cotton agricultural production.</a:t>
            </a:r>
          </a:p>
          <a:p>
            <a:pPr marL="0" indent="0">
              <a:buNone/>
            </a:pPr>
            <a:endParaRPr lang="en-US" dirty="0"/>
          </a:p>
          <a:p>
            <a:pPr marL="0" indent="0">
              <a:buNone/>
            </a:pPr>
            <a:r>
              <a:rPr lang="en-US" dirty="0"/>
              <a:t>D.  Corporations’ need for managers fostered the growth of a large middle class.</a:t>
            </a:r>
          </a:p>
        </p:txBody>
      </p:sp>
      <p:sp>
        <p:nvSpPr>
          <p:cNvPr id="4" name="Oval 3">
            <a:extLst>
              <a:ext uri="{FF2B5EF4-FFF2-40B4-BE49-F238E27FC236}">
                <a16:creationId xmlns:a16="http://schemas.microsoft.com/office/drawing/2014/main" id="{C8C1D441-80C5-4053-8161-D40F5B613155}"/>
              </a:ext>
            </a:extLst>
          </p:cNvPr>
          <p:cNvSpPr/>
          <p:nvPr/>
        </p:nvSpPr>
        <p:spPr>
          <a:xfrm>
            <a:off x="457200" y="2743200"/>
            <a:ext cx="304800" cy="3810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17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BEE74-22E6-42FD-A4F6-D22FE408AEF2}"/>
              </a:ext>
            </a:extLst>
          </p:cNvPr>
          <p:cNvSpPr>
            <a:spLocks noGrp="1"/>
          </p:cNvSpPr>
          <p:nvPr>
            <p:ph type="title"/>
          </p:nvPr>
        </p:nvSpPr>
        <p:spPr>
          <a:xfrm>
            <a:off x="457200" y="1"/>
            <a:ext cx="4800600" cy="533400"/>
          </a:xfrm>
        </p:spPr>
        <p:txBody>
          <a:bodyPr>
            <a:normAutofit fontScale="90000"/>
          </a:bodyPr>
          <a:lstStyle/>
          <a:p>
            <a:r>
              <a:rPr lang="en-US" sz="3200" b="1" dirty="0"/>
              <a:t>LEQ or DBQ Prompt </a:t>
            </a:r>
          </a:p>
        </p:txBody>
      </p:sp>
      <p:sp>
        <p:nvSpPr>
          <p:cNvPr id="5" name="TextBox 4">
            <a:extLst>
              <a:ext uri="{FF2B5EF4-FFF2-40B4-BE49-F238E27FC236}">
                <a16:creationId xmlns:a16="http://schemas.microsoft.com/office/drawing/2014/main" id="{AE43EC8C-AE1C-4356-A7D5-15C8DF9D26C8}"/>
              </a:ext>
            </a:extLst>
          </p:cNvPr>
          <p:cNvSpPr txBox="1"/>
          <p:nvPr/>
        </p:nvSpPr>
        <p:spPr>
          <a:xfrm>
            <a:off x="1" y="498902"/>
            <a:ext cx="9144000" cy="830997"/>
          </a:xfrm>
          <a:prstGeom prst="rect">
            <a:avLst/>
          </a:prstGeom>
          <a:noFill/>
        </p:spPr>
        <p:txBody>
          <a:bodyPr wrap="square">
            <a:spAutoFit/>
          </a:bodyPr>
          <a:lstStyle/>
          <a:p>
            <a:r>
              <a:rPr lang="en-US" sz="2400" b="1" dirty="0"/>
              <a:t>Evaluate the extent </a:t>
            </a:r>
            <a:r>
              <a:rPr lang="en-US" sz="2400" dirty="0"/>
              <a:t>to which the Gilded Age economy </a:t>
            </a:r>
            <a:r>
              <a:rPr lang="en-US" sz="2400" b="1" dirty="0"/>
              <a:t>fostered change </a:t>
            </a:r>
            <a:r>
              <a:rPr lang="en-US" sz="2400" dirty="0"/>
              <a:t>in the United States in the period from 1870 to 1900.</a:t>
            </a:r>
          </a:p>
        </p:txBody>
      </p:sp>
      <p:sp>
        <p:nvSpPr>
          <p:cNvPr id="7" name="TextBox 6">
            <a:extLst>
              <a:ext uri="{FF2B5EF4-FFF2-40B4-BE49-F238E27FC236}">
                <a16:creationId xmlns:a16="http://schemas.microsoft.com/office/drawing/2014/main" id="{D76D2246-B734-4D2A-8982-B5C422A01F22}"/>
              </a:ext>
            </a:extLst>
          </p:cNvPr>
          <p:cNvSpPr txBox="1"/>
          <p:nvPr/>
        </p:nvSpPr>
        <p:spPr>
          <a:xfrm>
            <a:off x="21771" y="2899058"/>
            <a:ext cx="9144000" cy="1938992"/>
          </a:xfrm>
          <a:prstGeom prst="rect">
            <a:avLst/>
          </a:prstGeom>
          <a:noFill/>
        </p:spPr>
        <p:txBody>
          <a:bodyPr wrap="square">
            <a:spAutoFit/>
          </a:bodyPr>
          <a:lstStyle/>
          <a:p>
            <a:r>
              <a:rPr lang="en-US" sz="2400" b="1" dirty="0"/>
              <a:t>Thesis:</a:t>
            </a:r>
          </a:p>
          <a:p>
            <a:r>
              <a:rPr lang="en-US" sz="2400" dirty="0"/>
              <a:t>The Gilded Age economy fostered change in the United States in the period from 1870 to 1900 to a great extent because…. </a:t>
            </a:r>
            <a:r>
              <a:rPr lang="en-US" sz="2400" b="1" dirty="0"/>
              <a:t>List three points.  </a:t>
            </a:r>
            <a:r>
              <a:rPr lang="en-US" sz="2400" b="1" dirty="0">
                <a:solidFill>
                  <a:srgbClr val="FF0000"/>
                </a:solidFill>
              </a:rPr>
              <a:t>Each point will be come a topic for your essay.  Three points= three paragraphs at a minimum for the body of your essay.</a:t>
            </a:r>
            <a:endParaRPr lang="en-US" sz="2400" dirty="0"/>
          </a:p>
        </p:txBody>
      </p:sp>
      <p:sp>
        <p:nvSpPr>
          <p:cNvPr id="8" name="TextBox 7">
            <a:extLst>
              <a:ext uri="{FF2B5EF4-FFF2-40B4-BE49-F238E27FC236}">
                <a16:creationId xmlns:a16="http://schemas.microsoft.com/office/drawing/2014/main" id="{8CE2863D-74A2-4BED-8367-90CD44545888}"/>
              </a:ext>
            </a:extLst>
          </p:cNvPr>
          <p:cNvSpPr txBox="1"/>
          <p:nvPr/>
        </p:nvSpPr>
        <p:spPr>
          <a:xfrm>
            <a:off x="0" y="1343297"/>
            <a:ext cx="9144000" cy="707886"/>
          </a:xfrm>
          <a:prstGeom prst="rect">
            <a:avLst/>
          </a:prstGeom>
          <a:noFill/>
        </p:spPr>
        <p:txBody>
          <a:bodyPr wrap="square" rtlCol="0">
            <a:spAutoFit/>
          </a:bodyPr>
          <a:lstStyle/>
          <a:p>
            <a:r>
              <a:rPr lang="en-US" sz="2000" b="1" dirty="0"/>
              <a:t>Contextualization: </a:t>
            </a:r>
            <a:r>
              <a:rPr lang="en-US" sz="2000" dirty="0"/>
              <a:t>Ask yourself what event(s) that occurred 50-100 years prior led to this current state of affairs?  In other words, HOW DID WE GET HERE?</a:t>
            </a:r>
          </a:p>
        </p:txBody>
      </p:sp>
      <p:sp>
        <p:nvSpPr>
          <p:cNvPr id="4" name="TextBox 3">
            <a:extLst>
              <a:ext uri="{FF2B5EF4-FFF2-40B4-BE49-F238E27FC236}">
                <a16:creationId xmlns:a16="http://schemas.microsoft.com/office/drawing/2014/main" id="{1394894F-4C2C-8515-C75A-E61B1C9C50FC}"/>
              </a:ext>
            </a:extLst>
          </p:cNvPr>
          <p:cNvSpPr txBox="1"/>
          <p:nvPr/>
        </p:nvSpPr>
        <p:spPr>
          <a:xfrm>
            <a:off x="152400" y="1989399"/>
            <a:ext cx="2590800" cy="400110"/>
          </a:xfrm>
          <a:prstGeom prst="rect">
            <a:avLst/>
          </a:prstGeom>
          <a:noFill/>
        </p:spPr>
        <p:txBody>
          <a:bodyPr wrap="square">
            <a:spAutoFit/>
          </a:bodyPr>
          <a:lstStyle/>
          <a:p>
            <a:r>
              <a:rPr lang="en-US" sz="2000" dirty="0">
                <a:highlight>
                  <a:srgbClr val="FFFF00"/>
                </a:highlight>
              </a:rPr>
              <a:t>Market Revolution</a:t>
            </a:r>
          </a:p>
        </p:txBody>
      </p:sp>
      <p:sp>
        <p:nvSpPr>
          <p:cNvPr id="6" name="TextBox 5">
            <a:extLst>
              <a:ext uri="{FF2B5EF4-FFF2-40B4-BE49-F238E27FC236}">
                <a16:creationId xmlns:a16="http://schemas.microsoft.com/office/drawing/2014/main" id="{A981BA78-F030-A8C8-3702-5DB8629835B9}"/>
              </a:ext>
            </a:extLst>
          </p:cNvPr>
          <p:cNvSpPr txBox="1"/>
          <p:nvPr/>
        </p:nvSpPr>
        <p:spPr>
          <a:xfrm>
            <a:off x="152400" y="2301799"/>
            <a:ext cx="4572000" cy="677108"/>
          </a:xfrm>
          <a:prstGeom prst="rect">
            <a:avLst/>
          </a:prstGeom>
          <a:noFill/>
        </p:spPr>
        <p:txBody>
          <a:bodyPr wrap="square">
            <a:spAutoFit/>
          </a:bodyPr>
          <a:lstStyle/>
          <a:p>
            <a:r>
              <a:rPr lang="en-US" dirty="0">
                <a:highlight>
                  <a:srgbClr val="FFFF00"/>
                </a:highlight>
              </a:rPr>
              <a:t> the creation of trusts and holding companies</a:t>
            </a:r>
          </a:p>
          <a:p>
            <a:r>
              <a:rPr lang="en-US" sz="2000" dirty="0">
                <a:highlight>
                  <a:srgbClr val="FFFF00"/>
                </a:highlight>
              </a:rPr>
              <a:t>Civil War, Reconstruction</a:t>
            </a:r>
          </a:p>
        </p:txBody>
      </p:sp>
      <p:sp>
        <p:nvSpPr>
          <p:cNvPr id="11" name="TextBox 10">
            <a:extLst>
              <a:ext uri="{FF2B5EF4-FFF2-40B4-BE49-F238E27FC236}">
                <a16:creationId xmlns:a16="http://schemas.microsoft.com/office/drawing/2014/main" id="{9004330C-1003-1607-4B60-B7302D0C8BAC}"/>
              </a:ext>
            </a:extLst>
          </p:cNvPr>
          <p:cNvSpPr txBox="1"/>
          <p:nvPr/>
        </p:nvSpPr>
        <p:spPr>
          <a:xfrm>
            <a:off x="4724400" y="156059"/>
            <a:ext cx="3640852" cy="261610"/>
          </a:xfrm>
          <a:prstGeom prst="rect">
            <a:avLst/>
          </a:prstGeom>
          <a:noFill/>
        </p:spPr>
        <p:txBody>
          <a:bodyPr wrap="square">
            <a:spAutoFit/>
          </a:bodyPr>
          <a:lstStyle/>
          <a:p>
            <a:r>
              <a:rPr lang="en-US" sz="1100" dirty="0">
                <a:hlinkClick r:id="rId2"/>
              </a:rPr>
              <a:t>https://www.arodconnection.com/copy-of-ap-us-history-2</a:t>
            </a:r>
            <a:endParaRPr lang="en-US" sz="1100" dirty="0"/>
          </a:p>
        </p:txBody>
      </p:sp>
      <p:sp>
        <p:nvSpPr>
          <p:cNvPr id="13" name="TextBox 12">
            <a:extLst>
              <a:ext uri="{FF2B5EF4-FFF2-40B4-BE49-F238E27FC236}">
                <a16:creationId xmlns:a16="http://schemas.microsoft.com/office/drawing/2014/main" id="{B45534DA-A4C2-B59F-395A-D47BE28228B9}"/>
              </a:ext>
            </a:extLst>
          </p:cNvPr>
          <p:cNvSpPr txBox="1"/>
          <p:nvPr/>
        </p:nvSpPr>
        <p:spPr>
          <a:xfrm>
            <a:off x="43542" y="4806818"/>
            <a:ext cx="9100457" cy="646331"/>
          </a:xfrm>
          <a:prstGeom prst="rect">
            <a:avLst/>
          </a:prstGeom>
          <a:noFill/>
        </p:spPr>
        <p:txBody>
          <a:bodyPr wrap="square">
            <a:spAutoFit/>
          </a:bodyPr>
          <a:lstStyle/>
          <a:p>
            <a:r>
              <a:rPr lang="en-US" dirty="0">
                <a:highlight>
                  <a:srgbClr val="00FF00"/>
                </a:highlight>
              </a:rPr>
              <a:t>the growth of manufacturing</a:t>
            </a:r>
            <a:r>
              <a:rPr lang="en-US" dirty="0"/>
              <a:t>, </a:t>
            </a:r>
            <a:r>
              <a:rPr lang="en-US" dirty="0">
                <a:highlight>
                  <a:srgbClr val="00FFFF"/>
                </a:highlight>
              </a:rPr>
              <a:t>the large-scale production of goods</a:t>
            </a:r>
            <a:r>
              <a:rPr lang="en-US" dirty="0"/>
              <a:t>, </a:t>
            </a:r>
            <a:r>
              <a:rPr lang="en-US" dirty="0">
                <a:highlight>
                  <a:srgbClr val="FF00FF"/>
                </a:highlight>
              </a:rPr>
              <a:t>innovations in transportation and communication</a:t>
            </a:r>
            <a:endParaRPr lang="en-US" dirty="0"/>
          </a:p>
        </p:txBody>
      </p:sp>
      <p:sp>
        <p:nvSpPr>
          <p:cNvPr id="14" name="TextBox 13">
            <a:extLst>
              <a:ext uri="{FF2B5EF4-FFF2-40B4-BE49-F238E27FC236}">
                <a16:creationId xmlns:a16="http://schemas.microsoft.com/office/drawing/2014/main" id="{8B097F95-2809-87CC-9B18-56437BC9CE7D}"/>
              </a:ext>
            </a:extLst>
          </p:cNvPr>
          <p:cNvSpPr txBox="1"/>
          <p:nvPr/>
        </p:nvSpPr>
        <p:spPr>
          <a:xfrm>
            <a:off x="46054" y="5514703"/>
            <a:ext cx="8976368" cy="1015663"/>
          </a:xfrm>
          <a:prstGeom prst="rect">
            <a:avLst/>
          </a:prstGeom>
          <a:noFill/>
        </p:spPr>
        <p:txBody>
          <a:bodyPr wrap="none" rtlCol="0">
            <a:spAutoFit/>
          </a:bodyPr>
          <a:lstStyle/>
          <a:p>
            <a:r>
              <a:rPr lang="en-US" sz="2000" b="1" dirty="0"/>
              <a:t>Complexity:  do a counter point:</a:t>
            </a:r>
          </a:p>
          <a:p>
            <a:r>
              <a:rPr lang="en-US" sz="2000" dirty="0"/>
              <a:t>However, some would argue that little change occurred because….. Most Americans </a:t>
            </a:r>
          </a:p>
          <a:p>
            <a:r>
              <a:rPr lang="en-US" sz="2000" dirty="0"/>
              <a:t>toiled on the farms and the USA remained largely a rural agrarian society.</a:t>
            </a:r>
          </a:p>
        </p:txBody>
      </p:sp>
    </p:spTree>
    <p:extLst>
      <p:ext uri="{BB962C8B-B14F-4D97-AF65-F5344CB8AC3E}">
        <p14:creationId xmlns:p14="http://schemas.microsoft.com/office/powerpoint/2010/main" val="250170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7E41C-CCB9-F99E-C4F3-1CA81F6093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6BED6C-6D73-C017-269D-1D683E214A83}"/>
              </a:ext>
            </a:extLst>
          </p:cNvPr>
          <p:cNvSpPr>
            <a:spLocks noGrp="1"/>
          </p:cNvSpPr>
          <p:nvPr>
            <p:ph idx="1"/>
          </p:nvPr>
        </p:nvSpPr>
        <p:spPr/>
        <p:txBody>
          <a:bodyPr/>
          <a:lstStyle/>
          <a:p>
            <a:endParaRPr lang="en-US"/>
          </a:p>
        </p:txBody>
      </p:sp>
      <p:pic>
        <p:nvPicPr>
          <p:cNvPr id="1026" name="Picture 2" descr="The figure presents an image titled, “The Progress of the Century.” A caption shows the following text: “The lightning steam press. The electric telegraph. The locomotive. The steamboat.” In the image, there is a man seated at a table with a telegraph receiving a message that reads, “Liberty and Union now and forever. One and inseparable. Glory to God in the highest. On Earth peace. Good will toward men.” In the background, there is a steam locomotive and a steamboat. Also in the background is a print shop with a printing press.">
            <a:extLst>
              <a:ext uri="{FF2B5EF4-FFF2-40B4-BE49-F238E27FC236}">
                <a16:creationId xmlns:a16="http://schemas.microsoft.com/office/drawing/2014/main" id="{6A2F452A-675F-A549-9567-EE711C899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7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198F06-4D00-DC15-D1BD-C6A2D7EE885E}"/>
              </a:ext>
            </a:extLst>
          </p:cNvPr>
          <p:cNvSpPr txBox="1"/>
          <p:nvPr/>
        </p:nvSpPr>
        <p:spPr>
          <a:xfrm>
            <a:off x="-4354" y="8374"/>
            <a:ext cx="6403163" cy="523220"/>
          </a:xfrm>
          <a:prstGeom prst="rect">
            <a:avLst/>
          </a:prstGeom>
          <a:noFill/>
        </p:spPr>
        <p:txBody>
          <a:bodyPr wrap="none" rtlCol="0">
            <a:spAutoFit/>
          </a:bodyPr>
          <a:lstStyle/>
          <a:p>
            <a:r>
              <a:rPr lang="en-US" sz="2800" b="1" dirty="0"/>
              <a:t>How would this image support my thesis?</a:t>
            </a:r>
          </a:p>
        </p:txBody>
      </p:sp>
      <p:sp>
        <p:nvSpPr>
          <p:cNvPr id="6" name="TextBox 5">
            <a:extLst>
              <a:ext uri="{FF2B5EF4-FFF2-40B4-BE49-F238E27FC236}">
                <a16:creationId xmlns:a16="http://schemas.microsoft.com/office/drawing/2014/main" id="{CD89B8F3-191D-82D5-72DC-9D51488E38D4}"/>
              </a:ext>
            </a:extLst>
          </p:cNvPr>
          <p:cNvSpPr txBox="1"/>
          <p:nvPr/>
        </p:nvSpPr>
        <p:spPr>
          <a:xfrm>
            <a:off x="152400" y="531594"/>
            <a:ext cx="8991600" cy="830997"/>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Calibri"/>
                <a:ea typeface="+mn-ea"/>
                <a:cs typeface="+mn-cs"/>
              </a:rPr>
              <a:t>The Gilded Age economy fostered change in the United States in the period from 1870 to 1900 to a great extent because…. </a:t>
            </a:r>
            <a:endParaRPr lang="en-US" b="1" dirty="0"/>
          </a:p>
        </p:txBody>
      </p:sp>
    </p:spTree>
    <p:extLst>
      <p:ext uri="{BB962C8B-B14F-4D97-AF65-F5344CB8AC3E}">
        <p14:creationId xmlns:p14="http://schemas.microsoft.com/office/powerpoint/2010/main" val="1909147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mike.montgomery\Documents\05 Gilded Age\pop growth 1800s.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763000" cy="5855277"/>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81000"/>
            <a:ext cx="8508223" cy="5943600"/>
          </a:xfrm>
          <a:prstGeom prst="rect">
            <a:avLst/>
          </a:prstGeom>
        </p:spPr>
      </p:pic>
    </p:spTree>
    <p:extLst>
      <p:ext uri="{BB962C8B-B14F-4D97-AF65-F5344CB8AC3E}">
        <p14:creationId xmlns:p14="http://schemas.microsoft.com/office/powerpoint/2010/main" val="3166619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7730" name="Rectangle 2">
            <a:extLst>
              <a:ext uri="{FF2B5EF4-FFF2-40B4-BE49-F238E27FC236}">
                <a16:creationId xmlns:a16="http://schemas.microsoft.com/office/drawing/2014/main" id="{4425C9AB-1A3E-43E2-A90C-44F0CDEBF006}"/>
              </a:ext>
            </a:extLst>
          </p:cNvPr>
          <p:cNvSpPr>
            <a:spLocks noChangeArrowheads="1"/>
          </p:cNvSpPr>
          <p:nvPr/>
        </p:nvSpPr>
        <p:spPr bwMode="auto">
          <a:xfrm>
            <a:off x="0" y="4940300"/>
            <a:ext cx="9144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80000"/>
              </a:lnSpc>
              <a:buFontTx/>
              <a:buChar char="•"/>
            </a:pPr>
            <a:endParaRPr lang="en-US" altLang="en-US" sz="4000">
              <a:latin typeface="Arial Black" panose="020B0A04020102020204" pitchFamily="34" charset="0"/>
            </a:endParaRPr>
          </a:p>
          <a:p>
            <a:pPr algn="ctr">
              <a:lnSpc>
                <a:spcPct val="80000"/>
              </a:lnSpc>
              <a:buFontTx/>
              <a:buChar char="•"/>
            </a:pPr>
            <a:endParaRPr lang="en-US" altLang="en-US" sz="4000" b="1">
              <a:latin typeface="Arial Black" panose="020B0A04020102020204" pitchFamily="34" charset="0"/>
            </a:endParaRPr>
          </a:p>
          <a:p>
            <a:pPr lvl="1" algn="ctr">
              <a:lnSpc>
                <a:spcPct val="80000"/>
              </a:lnSpc>
              <a:buFontTx/>
              <a:buChar char="•"/>
            </a:pPr>
            <a:endParaRPr lang="en-US" altLang="en-US" sz="4000" b="1">
              <a:solidFill>
                <a:srgbClr val="000000"/>
              </a:solidFill>
              <a:latin typeface="Arial Black" panose="020B0A04020102020204" pitchFamily="34" charset="0"/>
              <a:cs typeface="Arial" panose="020B0604020202020204" pitchFamily="34" charset="0"/>
            </a:endParaRPr>
          </a:p>
          <a:p>
            <a:pPr lvl="1" algn="ctr">
              <a:lnSpc>
                <a:spcPct val="80000"/>
              </a:lnSpc>
              <a:buFontTx/>
              <a:buChar char="•"/>
            </a:pPr>
            <a:endParaRPr lang="en-US" altLang="en-US" sz="4000" b="1">
              <a:solidFill>
                <a:srgbClr val="000000"/>
              </a:solidFill>
              <a:latin typeface="Arial Black" panose="020B0A04020102020204" pitchFamily="34" charset="0"/>
              <a:cs typeface="Arial" panose="020B0604020202020204" pitchFamily="34" charset="0"/>
            </a:endParaRPr>
          </a:p>
          <a:p>
            <a:pPr lvl="1" algn="ctr">
              <a:lnSpc>
                <a:spcPct val="80000"/>
              </a:lnSpc>
              <a:buFontTx/>
              <a:buChar char="•"/>
            </a:pPr>
            <a:endParaRPr lang="en-US" altLang="en-US" sz="4000" b="1">
              <a:solidFill>
                <a:srgbClr val="000000"/>
              </a:solidFill>
              <a:latin typeface="Arial Black" panose="020B0A04020102020204" pitchFamily="34" charset="0"/>
              <a:cs typeface="Arial" panose="020B0604020202020204" pitchFamily="34" charset="0"/>
            </a:endParaRPr>
          </a:p>
          <a:p>
            <a:pPr lvl="1" algn="ctr">
              <a:lnSpc>
                <a:spcPct val="80000"/>
              </a:lnSpc>
              <a:buFontTx/>
              <a:buChar char="•"/>
            </a:pPr>
            <a:endParaRPr lang="en-US" altLang="en-US" sz="4000" b="1">
              <a:latin typeface="Arial Black" panose="020B0A04020102020204" pitchFamily="34" charset="0"/>
            </a:endParaRPr>
          </a:p>
          <a:p>
            <a:pPr algn="ctr">
              <a:lnSpc>
                <a:spcPct val="80000"/>
              </a:lnSpc>
              <a:buFontTx/>
              <a:buChar char="•"/>
            </a:pPr>
            <a:endParaRPr lang="en-US" altLang="en-US" sz="4000" b="1">
              <a:latin typeface="Arial Black" panose="020B0A04020102020204" pitchFamily="34" charset="0"/>
            </a:endParaRPr>
          </a:p>
        </p:txBody>
      </p:sp>
      <p:sp>
        <p:nvSpPr>
          <p:cNvPr id="457732" name="Text Box 4">
            <a:extLst>
              <a:ext uri="{FF2B5EF4-FFF2-40B4-BE49-F238E27FC236}">
                <a16:creationId xmlns:a16="http://schemas.microsoft.com/office/drawing/2014/main" id="{FDEC7FE0-AD03-4F72-BDD1-1F576BEA5BA6}"/>
              </a:ext>
            </a:extLst>
          </p:cNvPr>
          <p:cNvSpPr txBox="1">
            <a:spLocks noChangeArrowheads="1"/>
          </p:cNvSpPr>
          <p:nvPr/>
        </p:nvSpPr>
        <p:spPr bwMode="auto">
          <a:xfrm>
            <a:off x="0" y="838200"/>
            <a:ext cx="9144000" cy="615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5000"/>
              </a:lnSpc>
              <a:spcBef>
                <a:spcPct val="20000"/>
              </a:spcBef>
            </a:pPr>
            <a:r>
              <a:rPr lang="en-US" altLang="en-US" sz="4000" b="1" i="1" dirty="0">
                <a:latin typeface="Georgia" panose="02040502050405020303" pitchFamily="18" charset="0"/>
              </a:rPr>
              <a:t>An economic belief supported by the U.S. that opposes the government regulating business.</a:t>
            </a:r>
            <a:br>
              <a:rPr lang="en-US" altLang="en-US" sz="4000" b="1" i="1" dirty="0">
                <a:latin typeface="Georgia" panose="02040502050405020303" pitchFamily="18" charset="0"/>
              </a:rPr>
            </a:br>
            <a:r>
              <a:rPr lang="en-US" altLang="en-US" sz="4000" dirty="0">
                <a:latin typeface="Arial Black" panose="020B0A04020102020204" pitchFamily="34" charset="0"/>
              </a:rPr>
              <a:t> </a:t>
            </a:r>
          </a:p>
          <a:p>
            <a:pPr algn="ctr">
              <a:lnSpc>
                <a:spcPct val="85000"/>
              </a:lnSpc>
              <a:spcBef>
                <a:spcPct val="20000"/>
              </a:spcBef>
              <a:buClr>
                <a:srgbClr val="006600"/>
              </a:buClr>
              <a:buFont typeface="Wingdings" panose="05000000000000000000" pitchFamily="2" charset="2"/>
              <a:buChar char="v"/>
            </a:pPr>
            <a:r>
              <a:rPr lang="en-US" altLang="en-US" sz="3200" dirty="0">
                <a:solidFill>
                  <a:srgbClr val="000000"/>
                </a:solidFill>
                <a:latin typeface="Georgia" panose="02040502050405020303" pitchFamily="18" charset="0"/>
              </a:rPr>
              <a:t>In the late 1800’s businesses operated without much government regulation.  This is known as </a:t>
            </a:r>
            <a:r>
              <a:rPr lang="en-US" altLang="en-US" sz="3200" b="1" i="1" u="sng" dirty="0">
                <a:solidFill>
                  <a:srgbClr val="0000CC"/>
                </a:solidFill>
                <a:effectLst>
                  <a:outerShdw blurRad="38100" dist="38100" dir="2700000" algn="tl">
                    <a:srgbClr val="000000"/>
                  </a:outerShdw>
                </a:effectLst>
                <a:latin typeface="Georgia" panose="02040502050405020303" pitchFamily="18" charset="0"/>
              </a:rPr>
              <a:t>laissez-faire</a:t>
            </a:r>
            <a:r>
              <a:rPr lang="en-US" altLang="en-US" sz="3200" dirty="0">
                <a:solidFill>
                  <a:srgbClr val="000000"/>
                </a:solidFill>
                <a:latin typeface="Georgia" panose="02040502050405020303" pitchFamily="18" charset="0"/>
              </a:rPr>
              <a:t> economics.  </a:t>
            </a:r>
          </a:p>
          <a:p>
            <a:pPr algn="ctr" eaLnBrk="1" hangingPunct="1">
              <a:lnSpc>
                <a:spcPct val="85000"/>
              </a:lnSpc>
              <a:spcBef>
                <a:spcPct val="20000"/>
              </a:spcBef>
              <a:buClr>
                <a:srgbClr val="006600"/>
              </a:buClr>
              <a:buSzPct val="80000"/>
              <a:buFont typeface="Wingdings" panose="05000000000000000000" pitchFamily="2" charset="2"/>
              <a:buChar char="v"/>
            </a:pPr>
            <a:r>
              <a:rPr lang="en-US" altLang="en-US" sz="3200" dirty="0">
                <a:solidFill>
                  <a:srgbClr val="000000"/>
                </a:solidFill>
                <a:latin typeface="Georgia" panose="02040502050405020303" pitchFamily="18" charset="0"/>
              </a:rPr>
              <a:t>Laissez-faire means ‘</a:t>
            </a:r>
            <a:r>
              <a:rPr lang="en-US" altLang="en-US" sz="3200" b="1" i="1" u="sng" dirty="0">
                <a:solidFill>
                  <a:srgbClr val="006666"/>
                </a:solidFill>
                <a:effectLst>
                  <a:outerShdw blurRad="38100" dist="38100" dir="2700000" algn="tl">
                    <a:srgbClr val="000000"/>
                  </a:outerShdw>
                </a:effectLst>
                <a:latin typeface="Georgia" panose="02040502050405020303" pitchFamily="18" charset="0"/>
              </a:rPr>
              <a:t>allow to be</a:t>
            </a:r>
            <a:r>
              <a:rPr lang="en-US" altLang="en-US" sz="3200" dirty="0">
                <a:solidFill>
                  <a:srgbClr val="000000"/>
                </a:solidFill>
                <a:latin typeface="Georgia" panose="02040502050405020303" pitchFamily="18" charset="0"/>
              </a:rPr>
              <a:t>’ or the </a:t>
            </a:r>
            <a:r>
              <a:rPr lang="en-US" altLang="en-US" sz="3200" b="1" i="1" u="sng" dirty="0">
                <a:solidFill>
                  <a:srgbClr val="006666"/>
                </a:solidFill>
                <a:effectLst>
                  <a:outerShdw blurRad="38100" dist="38100" dir="2700000" algn="tl">
                    <a:srgbClr val="000000"/>
                  </a:outerShdw>
                </a:effectLst>
                <a:latin typeface="Georgia" panose="02040502050405020303" pitchFamily="18" charset="0"/>
              </a:rPr>
              <a:t>government stays out of a person’s business</a:t>
            </a:r>
            <a:r>
              <a:rPr lang="en-US" altLang="en-US" sz="3200" dirty="0">
                <a:solidFill>
                  <a:srgbClr val="000000"/>
                </a:solidFill>
                <a:latin typeface="Georgia" panose="02040502050405020303" pitchFamily="18" charset="0"/>
              </a:rPr>
              <a:t> in French</a:t>
            </a:r>
            <a:r>
              <a:rPr lang="en-US" altLang="en-US" sz="3200" b="1" dirty="0">
                <a:solidFill>
                  <a:srgbClr val="000000"/>
                </a:solidFill>
                <a:latin typeface="Georgia" panose="02040502050405020303" pitchFamily="18" charset="0"/>
              </a:rPr>
              <a:t>.</a:t>
            </a:r>
            <a:endParaRPr lang="en-US" altLang="en-US" sz="3200" dirty="0">
              <a:latin typeface="Georgia" panose="02040502050405020303" pitchFamily="18" charset="0"/>
            </a:endParaRPr>
          </a:p>
          <a:p>
            <a:pPr algn="ctr">
              <a:lnSpc>
                <a:spcPct val="85000"/>
              </a:lnSpc>
              <a:spcBef>
                <a:spcPct val="20000"/>
              </a:spcBef>
              <a:buClr>
                <a:srgbClr val="006600"/>
              </a:buClr>
              <a:buSzPct val="80000"/>
              <a:buFont typeface="Wingdings" panose="05000000000000000000" pitchFamily="2" charset="2"/>
              <a:buChar char="v"/>
            </a:pPr>
            <a:r>
              <a:rPr lang="en-US" altLang="en-US" sz="3200" dirty="0">
                <a:latin typeface="Georgia" panose="02040502050405020303" pitchFamily="18" charset="0"/>
              </a:rPr>
              <a:t>Laissez faire supports our economic system of </a:t>
            </a:r>
            <a:r>
              <a:rPr lang="en-US" altLang="en-US" sz="3200" b="1" i="1" u="sng" dirty="0">
                <a:solidFill>
                  <a:srgbClr val="CC0000"/>
                </a:solidFill>
                <a:effectLst>
                  <a:outerShdw blurRad="38100" dist="38100" dir="2700000" algn="tl">
                    <a:srgbClr val="000000"/>
                  </a:outerShdw>
                </a:effectLst>
                <a:latin typeface="Georgia" panose="02040502050405020303" pitchFamily="18" charset="0"/>
              </a:rPr>
              <a:t>capitalism</a:t>
            </a:r>
          </a:p>
          <a:p>
            <a:pPr>
              <a:lnSpc>
                <a:spcPct val="85000"/>
              </a:lnSpc>
              <a:spcBef>
                <a:spcPct val="20000"/>
              </a:spcBef>
            </a:pPr>
            <a:endParaRPr lang="en-US" altLang="en-US" dirty="0"/>
          </a:p>
        </p:txBody>
      </p:sp>
      <p:sp>
        <p:nvSpPr>
          <p:cNvPr id="2" name="Rectangle 1">
            <a:extLst>
              <a:ext uri="{FF2B5EF4-FFF2-40B4-BE49-F238E27FC236}">
                <a16:creationId xmlns:a16="http://schemas.microsoft.com/office/drawing/2014/main" id="{7E2ABDC0-A731-494A-8BB8-85014E24EB95}"/>
              </a:ext>
            </a:extLst>
          </p:cNvPr>
          <p:cNvSpPr/>
          <p:nvPr/>
        </p:nvSpPr>
        <p:spPr>
          <a:xfrm>
            <a:off x="495300" y="1073"/>
            <a:ext cx="8153400" cy="923330"/>
          </a:xfrm>
          <a:prstGeom prst="rect">
            <a:avLst/>
          </a:prstGeom>
          <a:noFill/>
        </p:spPr>
        <p:txBody>
          <a:bodyPr wrap="square" lIns="91440" tIns="45720" rIns="91440" bIns="45720">
            <a:spAutoFit/>
          </a:bodyPr>
          <a:lstStyle/>
          <a:p>
            <a:pPr algn="ctr"/>
            <a:r>
              <a:rPr lang="en-US" sz="5400" b="1" kern="10"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deal Sans Bold" pitchFamily="50" charset="0"/>
                <a:cs typeface="Ideal Sans Bold" pitchFamily="50" charset="0"/>
              </a:rPr>
              <a:t>LAISSEZ FAIRE</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deal Sans Bold" pitchFamily="50" charset="0"/>
              <a:cs typeface="Ideal Sans Bold"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7732">
                                            <p:txEl>
                                              <p:pRg st="0" end="0"/>
                                            </p:txEl>
                                          </p:spTgt>
                                        </p:tgtEl>
                                        <p:attrNameLst>
                                          <p:attrName>style.visibility</p:attrName>
                                        </p:attrNameLst>
                                      </p:cBhvr>
                                      <p:to>
                                        <p:strVal val="visible"/>
                                      </p:to>
                                    </p:set>
                                    <p:animEffect transition="in" filter="checkerboard(across)">
                                      <p:cBhvr>
                                        <p:cTn id="7" dur="500"/>
                                        <p:tgtEl>
                                          <p:spTgt spid="4577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57732">
                                            <p:txEl>
                                              <p:pRg st="1" end="1"/>
                                            </p:txEl>
                                          </p:spTgt>
                                        </p:tgtEl>
                                        <p:attrNameLst>
                                          <p:attrName>style.visibility</p:attrName>
                                        </p:attrNameLst>
                                      </p:cBhvr>
                                      <p:to>
                                        <p:strVal val="visible"/>
                                      </p:to>
                                    </p:set>
                                    <p:animEffect transition="in" filter="checkerboard(across)">
                                      <p:cBhvr>
                                        <p:cTn id="12" dur="500"/>
                                        <p:tgtEl>
                                          <p:spTgt spid="4577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57732">
                                            <p:txEl>
                                              <p:pRg st="2" end="2"/>
                                            </p:txEl>
                                          </p:spTgt>
                                        </p:tgtEl>
                                        <p:attrNameLst>
                                          <p:attrName>style.visibility</p:attrName>
                                        </p:attrNameLst>
                                      </p:cBhvr>
                                      <p:to>
                                        <p:strVal val="visible"/>
                                      </p:to>
                                    </p:set>
                                    <p:animEffect transition="in" filter="checkerboard(across)">
                                      <p:cBhvr>
                                        <p:cTn id="17" dur="500"/>
                                        <p:tgtEl>
                                          <p:spTgt spid="45773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57732">
                                            <p:txEl>
                                              <p:pRg st="3" end="3"/>
                                            </p:txEl>
                                          </p:spTgt>
                                        </p:tgtEl>
                                        <p:attrNameLst>
                                          <p:attrName>style.visibility</p:attrName>
                                        </p:attrNameLst>
                                      </p:cBhvr>
                                      <p:to>
                                        <p:strVal val="visible"/>
                                      </p:to>
                                    </p:set>
                                    <p:animEffect transition="in" filter="checkerboard(across)">
                                      <p:cBhvr>
                                        <p:cTn id="22" dur="500"/>
                                        <p:tgtEl>
                                          <p:spTgt spid="4577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2" y="-23071"/>
            <a:ext cx="8458200" cy="944562"/>
          </a:xfrm>
        </p:spPr>
        <p:txBody>
          <a:bodyPr>
            <a:normAutofit fontScale="90000"/>
          </a:bodyPr>
          <a:lstStyle/>
          <a:p>
            <a:r>
              <a:rPr lang="en-US" b="1" dirty="0"/>
              <a:t>New Types of Business Organization</a:t>
            </a:r>
          </a:p>
        </p:txBody>
      </p:sp>
      <p:sp>
        <p:nvSpPr>
          <p:cNvPr id="3" name="Content Placeholder 2"/>
          <p:cNvSpPr>
            <a:spLocks noGrp="1"/>
          </p:cNvSpPr>
          <p:nvPr>
            <p:ph idx="1"/>
          </p:nvPr>
        </p:nvSpPr>
        <p:spPr>
          <a:xfrm>
            <a:off x="76200" y="1296140"/>
            <a:ext cx="5257800" cy="5105400"/>
          </a:xfrm>
        </p:spPr>
        <p:txBody>
          <a:bodyPr>
            <a:normAutofit/>
          </a:bodyPr>
          <a:lstStyle/>
          <a:p>
            <a:r>
              <a:rPr lang="en-US" sz="2600" dirty="0"/>
              <a:t>Before the Civil War, most businesses were owned by individuals or by a groups of partners.</a:t>
            </a:r>
          </a:p>
          <a:p>
            <a:r>
              <a:rPr lang="en-US" sz="2600" dirty="0"/>
              <a:t>After the war, corporations became more common.</a:t>
            </a:r>
          </a:p>
          <a:p>
            <a:r>
              <a:rPr lang="en-US" sz="2600" dirty="0"/>
              <a:t>A </a:t>
            </a:r>
            <a:r>
              <a:rPr lang="en-US" sz="2600" b="1" dirty="0">
                <a:solidFill>
                  <a:srgbClr val="FF0000"/>
                </a:solidFill>
              </a:rPr>
              <a:t>corporation</a:t>
            </a:r>
            <a:r>
              <a:rPr lang="en-US" sz="2600" dirty="0"/>
              <a:t> is a company chartered by the state and recognized as a separate ‘person’ from the owners</a:t>
            </a:r>
          </a:p>
          <a:p>
            <a:r>
              <a:rPr lang="en-US" sz="2600" dirty="0"/>
              <a:t>Bam! BIG Business was born.</a:t>
            </a:r>
          </a:p>
        </p:txBody>
      </p:sp>
      <p:pic>
        <p:nvPicPr>
          <p:cNvPr id="2052" name="Picture 4" descr="http://annyas.com/screenshots/images/1929/big-business-title-still.jpg"/>
          <p:cNvPicPr>
            <a:picLocks noChangeAspect="1" noChangeArrowheads="1"/>
          </p:cNvPicPr>
          <p:nvPr/>
        </p:nvPicPr>
        <p:blipFill rotWithShape="1">
          <a:blip r:embed="rId2">
            <a:extLst>
              <a:ext uri="{28A0092B-C50C-407E-A947-70E740481C1C}">
                <a14:useLocalDpi xmlns:a14="http://schemas.microsoft.com/office/drawing/2010/main" val="0"/>
              </a:ext>
            </a:extLst>
          </a:blip>
          <a:srcRect l="3085" r="-712" b="4478"/>
          <a:stretch/>
        </p:blipFill>
        <p:spPr bwMode="auto">
          <a:xfrm>
            <a:off x="5577840" y="4731959"/>
            <a:ext cx="274320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qph.is.quoracdn.net/main-qimg-44938005b96aef9b864f4f384a733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4343400" cy="3316779"/>
          </a:xfrm>
          <a:prstGeom prst="rect">
            <a:avLst/>
          </a:prstGeom>
          <a:noFill/>
          <a:ln w="2540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6000"/>
                            </p:stCondLst>
                            <p:childTnLst>
                              <p:par>
                                <p:cTn id="13" presetID="26"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80">
                                          <p:stCondLst>
                                            <p:cond delay="0"/>
                                          </p:stCondLst>
                                        </p:cTn>
                                        <p:tgtEl>
                                          <p:spTgt spid="2050"/>
                                        </p:tgtEl>
                                      </p:cBhvr>
                                    </p:animEffect>
                                    <p:anim calcmode="lin" valueType="num">
                                      <p:cBhvr>
                                        <p:cTn id="16"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1" dur="26">
                                          <p:stCondLst>
                                            <p:cond delay="650"/>
                                          </p:stCondLst>
                                        </p:cTn>
                                        <p:tgtEl>
                                          <p:spTgt spid="2050"/>
                                        </p:tgtEl>
                                      </p:cBhvr>
                                      <p:to x="100000" y="60000"/>
                                    </p:animScale>
                                    <p:animScale>
                                      <p:cBhvr>
                                        <p:cTn id="22" dur="166" decel="50000">
                                          <p:stCondLst>
                                            <p:cond delay="676"/>
                                          </p:stCondLst>
                                        </p:cTn>
                                        <p:tgtEl>
                                          <p:spTgt spid="2050"/>
                                        </p:tgtEl>
                                      </p:cBhvr>
                                      <p:to x="100000" y="100000"/>
                                    </p:animScale>
                                    <p:animScale>
                                      <p:cBhvr>
                                        <p:cTn id="23" dur="26">
                                          <p:stCondLst>
                                            <p:cond delay="1312"/>
                                          </p:stCondLst>
                                        </p:cTn>
                                        <p:tgtEl>
                                          <p:spTgt spid="2050"/>
                                        </p:tgtEl>
                                      </p:cBhvr>
                                      <p:to x="100000" y="80000"/>
                                    </p:animScale>
                                    <p:animScale>
                                      <p:cBhvr>
                                        <p:cTn id="24" dur="166" decel="50000">
                                          <p:stCondLst>
                                            <p:cond delay="1338"/>
                                          </p:stCondLst>
                                        </p:cTn>
                                        <p:tgtEl>
                                          <p:spTgt spid="2050"/>
                                        </p:tgtEl>
                                      </p:cBhvr>
                                      <p:to x="100000" y="100000"/>
                                    </p:animScale>
                                    <p:animScale>
                                      <p:cBhvr>
                                        <p:cTn id="25" dur="26">
                                          <p:stCondLst>
                                            <p:cond delay="1642"/>
                                          </p:stCondLst>
                                        </p:cTn>
                                        <p:tgtEl>
                                          <p:spTgt spid="2050"/>
                                        </p:tgtEl>
                                      </p:cBhvr>
                                      <p:to x="100000" y="90000"/>
                                    </p:animScale>
                                    <p:animScale>
                                      <p:cBhvr>
                                        <p:cTn id="26" dur="166" decel="50000">
                                          <p:stCondLst>
                                            <p:cond delay="1668"/>
                                          </p:stCondLst>
                                        </p:cTn>
                                        <p:tgtEl>
                                          <p:spTgt spid="2050"/>
                                        </p:tgtEl>
                                      </p:cBhvr>
                                      <p:to x="100000" y="100000"/>
                                    </p:animScale>
                                    <p:animScale>
                                      <p:cBhvr>
                                        <p:cTn id="27" dur="26">
                                          <p:stCondLst>
                                            <p:cond delay="1808"/>
                                          </p:stCondLst>
                                        </p:cTn>
                                        <p:tgtEl>
                                          <p:spTgt spid="2050"/>
                                        </p:tgtEl>
                                      </p:cBhvr>
                                      <p:to x="100000" y="95000"/>
                                    </p:animScale>
                                    <p:animScale>
                                      <p:cBhvr>
                                        <p:cTn id="28" dur="166" decel="50000">
                                          <p:stCondLst>
                                            <p:cond delay="1834"/>
                                          </p:stCondLst>
                                        </p:cTn>
                                        <p:tgtEl>
                                          <p:spTgt spid="2050"/>
                                        </p:tgtEl>
                                      </p:cBhvr>
                                      <p:to x="100000" y="100000"/>
                                    </p:animScale>
                                  </p:childTnLst>
                                </p:cTn>
                              </p:par>
                            </p:childTnLst>
                          </p:cTn>
                        </p:par>
                        <p:par>
                          <p:cTn id="29" fill="hold">
                            <p:stCondLst>
                              <p:cond delay="8000"/>
                            </p:stCondLst>
                            <p:childTnLst>
                              <p:par>
                                <p:cTn id="30" presetID="22" presetClass="entr" presetSubtype="8" fill="hold" nodeType="afterEffect">
                                  <p:stCondLst>
                                    <p:cond delay="100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2000"/>
                                        <p:tgtEl>
                                          <p:spTgt spid="3">
                                            <p:txEl>
                                              <p:pRg st="2" end="2"/>
                                            </p:txEl>
                                          </p:spTgt>
                                        </p:tgtEl>
                                      </p:cBhvr>
                                    </p:animEffect>
                                  </p:childTnLst>
                                </p:cTn>
                              </p:par>
                            </p:childTnLst>
                          </p:cTn>
                        </p:par>
                        <p:par>
                          <p:cTn id="33" fill="hold">
                            <p:stCondLst>
                              <p:cond delay="11000"/>
                            </p:stCondLst>
                            <p:childTnLst>
                              <p:par>
                                <p:cTn id="34" presetID="22" presetClass="entr" presetSubtype="8" fill="hold" nodeType="afterEffect">
                                  <p:stCondLst>
                                    <p:cond delay="100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2000"/>
                                        <p:tgtEl>
                                          <p:spTgt spid="3">
                                            <p:txEl>
                                              <p:pRg st="3" end="3"/>
                                            </p:txEl>
                                          </p:spTgt>
                                        </p:tgtEl>
                                      </p:cBhvr>
                                    </p:animEffect>
                                  </p:childTnLst>
                                </p:cTn>
                              </p:par>
                            </p:childTnLst>
                          </p:cTn>
                        </p:par>
                        <p:par>
                          <p:cTn id="37" fill="hold">
                            <p:stCondLst>
                              <p:cond delay="14000"/>
                            </p:stCondLst>
                            <p:childTnLst>
                              <p:par>
                                <p:cTn id="38" presetID="53" presetClass="entr" presetSubtype="16" fill="hold" nodeType="afterEffect">
                                  <p:stCondLst>
                                    <p:cond delay="0"/>
                                  </p:stCondLst>
                                  <p:childTnLst>
                                    <p:set>
                                      <p:cBhvr>
                                        <p:cTn id="39" dur="1" fill="hold">
                                          <p:stCondLst>
                                            <p:cond delay="0"/>
                                          </p:stCondLst>
                                        </p:cTn>
                                        <p:tgtEl>
                                          <p:spTgt spid="2052"/>
                                        </p:tgtEl>
                                        <p:attrNameLst>
                                          <p:attrName>style.visibility</p:attrName>
                                        </p:attrNameLst>
                                      </p:cBhvr>
                                      <p:to>
                                        <p:strVal val="visible"/>
                                      </p:to>
                                    </p:set>
                                    <p:anim calcmode="lin" valueType="num">
                                      <p:cBhvr>
                                        <p:cTn id="40" dur="500" fill="hold"/>
                                        <p:tgtEl>
                                          <p:spTgt spid="2052"/>
                                        </p:tgtEl>
                                        <p:attrNameLst>
                                          <p:attrName>ppt_w</p:attrName>
                                        </p:attrNameLst>
                                      </p:cBhvr>
                                      <p:tavLst>
                                        <p:tav tm="0">
                                          <p:val>
                                            <p:fltVal val="0"/>
                                          </p:val>
                                        </p:tav>
                                        <p:tav tm="100000">
                                          <p:val>
                                            <p:strVal val="#ppt_w"/>
                                          </p:val>
                                        </p:tav>
                                      </p:tavLst>
                                    </p:anim>
                                    <p:anim calcmode="lin" valueType="num">
                                      <p:cBhvr>
                                        <p:cTn id="41" dur="500" fill="hold"/>
                                        <p:tgtEl>
                                          <p:spTgt spid="2052"/>
                                        </p:tgtEl>
                                        <p:attrNameLst>
                                          <p:attrName>ppt_h</p:attrName>
                                        </p:attrNameLst>
                                      </p:cBhvr>
                                      <p:tavLst>
                                        <p:tav tm="0">
                                          <p:val>
                                            <p:fltVal val="0"/>
                                          </p:val>
                                        </p:tav>
                                        <p:tav tm="100000">
                                          <p:val>
                                            <p:strVal val="#ppt_h"/>
                                          </p:val>
                                        </p:tav>
                                      </p:tavLst>
                                    </p:anim>
                                    <p:animEffect transition="in" filter="fade">
                                      <p:cBhvr>
                                        <p:cTn id="42" dur="500"/>
                                        <p:tgtEl>
                                          <p:spTgt spid="205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2000" fill="hold"/>
                                        <p:tgtEl>
                                          <p:spTgt spid="2050"/>
                                        </p:tgtEl>
                                      </p:cBhvr>
                                      <p:by x="150000" y="150000"/>
                                    </p:animScale>
                                  </p:childTnLst>
                                </p:cTn>
                              </p:par>
                              <p:par>
                                <p:cTn id="47" presetID="35" presetClass="path" presetSubtype="0" accel="50000" decel="50000" fill="hold" nodeType="withEffect">
                                  <p:stCondLst>
                                    <p:cond delay="0"/>
                                  </p:stCondLst>
                                  <p:childTnLst>
                                    <p:animMotion origin="layout" path="M 3.33333E-6 4.44444E-6 L -0.27917 0.06944 " pathEditMode="relative" rAng="0" ptsTypes="AA">
                                      <p:cBhvr>
                                        <p:cTn id="48" dur="2000" fill="hold"/>
                                        <p:tgtEl>
                                          <p:spTgt spid="2050"/>
                                        </p:tgtEl>
                                        <p:attrNameLst>
                                          <p:attrName>ppt_x</p:attrName>
                                          <p:attrName>ppt_y</p:attrName>
                                        </p:attrNameLst>
                                      </p:cBhvr>
                                      <p:rCtr x="-13958" y="3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3028"/>
            <a:ext cx="4150900" cy="592137"/>
          </a:xfrm>
        </p:spPr>
        <p:txBody>
          <a:bodyPr>
            <a:noAutofit/>
          </a:bodyPr>
          <a:lstStyle/>
          <a:p>
            <a:r>
              <a:rPr lang="en-US" sz="4000" b="1" dirty="0"/>
              <a:t>Corporations</a:t>
            </a:r>
          </a:p>
        </p:txBody>
      </p:sp>
      <p:sp>
        <p:nvSpPr>
          <p:cNvPr id="3" name="Content Placeholder 2"/>
          <p:cNvSpPr>
            <a:spLocks noGrp="1"/>
          </p:cNvSpPr>
          <p:nvPr>
            <p:ph idx="1"/>
          </p:nvPr>
        </p:nvSpPr>
        <p:spPr>
          <a:xfrm>
            <a:off x="152400" y="1143000"/>
            <a:ext cx="5638800" cy="5334000"/>
          </a:xfrm>
        </p:spPr>
        <p:txBody>
          <a:bodyPr>
            <a:normAutofit fontScale="85000" lnSpcReduction="10000"/>
          </a:bodyPr>
          <a:lstStyle/>
          <a:p>
            <a:r>
              <a:rPr lang="en-US" sz="2600" b="1" dirty="0">
                <a:solidFill>
                  <a:srgbClr val="FF0000"/>
                </a:solidFill>
              </a:rPr>
              <a:t>Corporations</a:t>
            </a:r>
            <a:r>
              <a:rPr lang="en-US" sz="2600" dirty="0"/>
              <a:t> issue and sell ‘</a:t>
            </a:r>
            <a:r>
              <a:rPr lang="en-US" sz="2600" b="1" dirty="0">
                <a:solidFill>
                  <a:srgbClr val="FF0000"/>
                </a:solidFill>
              </a:rPr>
              <a:t>stock</a:t>
            </a:r>
            <a:r>
              <a:rPr lang="en-US" sz="2600" dirty="0"/>
              <a:t>’ or shares of a company- Certificates of Ownership</a:t>
            </a:r>
          </a:p>
          <a:p>
            <a:r>
              <a:rPr lang="en-US" sz="2600" dirty="0"/>
              <a:t>A </a:t>
            </a:r>
            <a:r>
              <a:rPr lang="en-US" sz="2600" b="1" dirty="0">
                <a:solidFill>
                  <a:srgbClr val="FF0000"/>
                </a:solidFill>
              </a:rPr>
              <a:t>shareholder</a:t>
            </a:r>
            <a:r>
              <a:rPr lang="en-US" sz="2600" dirty="0"/>
              <a:t> is a partial owner, and they receive a share of a corporation's profits based on the amount of stock they own.  This profit sharing is called </a:t>
            </a:r>
            <a:r>
              <a:rPr lang="en-US" sz="2600" b="1" dirty="0">
                <a:solidFill>
                  <a:srgbClr val="FF0000"/>
                </a:solidFill>
              </a:rPr>
              <a:t>dividends</a:t>
            </a:r>
            <a:r>
              <a:rPr lang="en-US" sz="2600" dirty="0"/>
              <a:t>.</a:t>
            </a:r>
          </a:p>
          <a:p>
            <a:r>
              <a:rPr lang="en-US" sz="2600" dirty="0"/>
              <a:t>Shareholders were responsible only for the shares they own, not for losses and are protected from lawsuits.</a:t>
            </a:r>
            <a:r>
              <a:rPr lang="en-US" sz="2800" dirty="0"/>
              <a:t> </a:t>
            </a:r>
            <a:r>
              <a:rPr lang="en-US" sz="2800" dirty="0">
                <a:solidFill>
                  <a:srgbClr val="FF0000"/>
                </a:solidFill>
              </a:rPr>
              <a:t>Corporations reduce the financial risk for individual investors.  The investor is only LIABLE for the amount he invested.</a:t>
            </a:r>
            <a:endParaRPr lang="en-US" sz="36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r>
              <a:rPr lang="en-US" sz="2600" dirty="0"/>
              <a:t>Corporations allowed for people to </a:t>
            </a:r>
            <a:r>
              <a:rPr lang="en-US" sz="2600" b="1" dirty="0">
                <a:solidFill>
                  <a:srgbClr val="FF0000"/>
                </a:solidFill>
              </a:rPr>
              <a:t>pool their money to raise the huge sums</a:t>
            </a:r>
            <a:r>
              <a:rPr lang="en-US" sz="2600" dirty="0"/>
              <a:t> needed to build railroads, factories, steel mill, etc.</a:t>
            </a:r>
          </a:p>
        </p:txBody>
      </p:sp>
      <p:pic>
        <p:nvPicPr>
          <p:cNvPr id="3074" name="Picture 2" descr="C:\Users\mike.montgomery\Documents\05 Gilded Age\stock certific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14400"/>
            <a:ext cx="3112310" cy="2262188"/>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60467" y="3429000"/>
            <a:ext cx="2926175" cy="2554545"/>
          </a:xfrm>
          <a:prstGeom prst="rect">
            <a:avLst/>
          </a:prstGeom>
          <a:noFill/>
        </p:spPr>
        <p:txBody>
          <a:bodyPr wrap="square" rtlCol="0">
            <a:spAutoFit/>
          </a:bodyPr>
          <a:lstStyle/>
          <a:p>
            <a:pPr algn="ctr"/>
            <a:r>
              <a:rPr lang="en-US" sz="3200" b="1" i="1" dirty="0"/>
              <a:t>Corporations made modern industrial production possible</a:t>
            </a:r>
          </a:p>
        </p:txBody>
      </p:sp>
    </p:spTree>
    <p:extLst>
      <p:ext uri="{BB962C8B-B14F-4D97-AF65-F5344CB8AC3E}">
        <p14:creationId xmlns:p14="http://schemas.microsoft.com/office/powerpoint/2010/main" val="196062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000"/>
                                        <p:tgtEl>
                                          <p:spTgt spid="3074"/>
                                        </p:tgtEl>
                                      </p:cBhvr>
                                    </p:animEffect>
                                    <p:anim calcmode="lin" valueType="num">
                                      <p:cBhvr>
                                        <p:cTn id="12" dur="1000" fill="hold"/>
                                        <p:tgtEl>
                                          <p:spTgt spid="3074"/>
                                        </p:tgtEl>
                                        <p:attrNameLst>
                                          <p:attrName>ppt_x</p:attrName>
                                        </p:attrNameLst>
                                      </p:cBhvr>
                                      <p:tavLst>
                                        <p:tav tm="0">
                                          <p:val>
                                            <p:strVal val="#ppt_x"/>
                                          </p:val>
                                        </p:tav>
                                        <p:tav tm="100000">
                                          <p:val>
                                            <p:strVal val="#ppt_x"/>
                                          </p:val>
                                        </p:tav>
                                      </p:tavLst>
                                    </p:anim>
                                    <p:anim calcmode="lin" valueType="num">
                                      <p:cBhvr>
                                        <p:cTn id="13" dur="1000" fill="hold"/>
                                        <p:tgtEl>
                                          <p:spTgt spid="3074"/>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2" presetClass="entr" presetSubtype="1"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2000"/>
                                        <p:tgtEl>
                                          <p:spTgt spid="3">
                                            <p:txEl>
                                              <p:pRg st="1" end="1"/>
                                            </p:txEl>
                                          </p:spTgt>
                                        </p:tgtEl>
                                      </p:cBhvr>
                                    </p:animEffect>
                                  </p:childTnLst>
                                </p:cTn>
                              </p:par>
                            </p:childTnLst>
                          </p:cTn>
                        </p:par>
                        <p:par>
                          <p:cTn id="18" fill="hold">
                            <p:stCondLst>
                              <p:cond delay="5000"/>
                            </p:stCondLst>
                            <p:childTnLst>
                              <p:par>
                                <p:cTn id="19" presetID="22" presetClass="entr" presetSubtype="1" fill="hold" nodeType="afterEffect">
                                  <p:stCondLst>
                                    <p:cond delay="1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2000"/>
                                        <p:tgtEl>
                                          <p:spTgt spid="3">
                                            <p:txEl>
                                              <p:pRg st="2" end="2"/>
                                            </p:txEl>
                                          </p:spTgt>
                                        </p:tgtEl>
                                      </p:cBhvr>
                                    </p:animEffect>
                                  </p:childTnLst>
                                </p:cTn>
                              </p:par>
                            </p:childTnLst>
                          </p:cTn>
                        </p:par>
                        <p:par>
                          <p:cTn id="22" fill="hold">
                            <p:stCondLst>
                              <p:cond delay="8000"/>
                            </p:stCondLst>
                            <p:childTnLst>
                              <p:par>
                                <p:cTn id="23" presetID="22" presetClass="entr" presetSubtype="1" fill="hold" nodeType="afterEffect">
                                  <p:stCondLst>
                                    <p:cond delay="15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2000"/>
                                        <p:tgtEl>
                                          <p:spTgt spid="3">
                                            <p:txEl>
                                              <p:pRg st="3" end="3"/>
                                            </p:txEl>
                                          </p:spTgt>
                                        </p:tgtEl>
                                      </p:cBhvr>
                                    </p:animEffect>
                                  </p:childTnLst>
                                </p:cTn>
                              </p:par>
                            </p:childTnLst>
                          </p:cTn>
                        </p:par>
                        <p:par>
                          <p:cTn id="26" fill="hold">
                            <p:stCondLst>
                              <p:cond delay="11500"/>
                            </p:stCondLst>
                            <p:childTnLst>
                              <p:par>
                                <p:cTn id="27" presetID="18" presetClass="entr" presetSubtype="6" fill="hold" nodeType="afterEffect">
                                  <p:stCondLst>
                                    <p:cond delay="2000"/>
                                  </p:stCondLst>
                                  <p:iterate type="wd">
                                    <p:tmPct val="10000"/>
                                  </p:iterate>
                                  <p:childTnLst>
                                    <p:set>
                                      <p:cBhvr>
                                        <p:cTn id="28" dur="1" fill="hold">
                                          <p:stCondLst>
                                            <p:cond delay="0"/>
                                          </p:stCondLst>
                                        </p:cTn>
                                        <p:tgtEl>
                                          <p:spTgt spid="4">
                                            <p:txEl>
                                              <p:pRg st="0" end="0"/>
                                            </p:txEl>
                                          </p:spTgt>
                                        </p:tgtEl>
                                        <p:attrNameLst>
                                          <p:attrName>style.visibility</p:attrName>
                                        </p:attrNameLst>
                                      </p:cBhvr>
                                      <p:to>
                                        <p:strVal val="visible"/>
                                      </p:to>
                                    </p:set>
                                    <p:animEffect transition="in" filter="strips(downRight)">
                                      <p:cBhvr>
                                        <p:cTn id="2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318" y="40627"/>
            <a:ext cx="5472324" cy="450215"/>
          </a:xfrm>
        </p:spPr>
        <p:txBody>
          <a:bodyPr>
            <a:normAutofit fontScale="90000"/>
          </a:bodyPr>
          <a:lstStyle/>
          <a:p>
            <a:r>
              <a:rPr lang="en-US" sz="2800" b="1" dirty="0"/>
              <a:t>Structure of a Corporation</a:t>
            </a:r>
          </a:p>
        </p:txBody>
      </p:sp>
      <p:pic>
        <p:nvPicPr>
          <p:cNvPr id="4" name="Content Placeholder 3"/>
          <p:cNvPicPr>
            <a:picLocks noGrp="1" noChangeAspect="1"/>
          </p:cNvPicPr>
          <p:nvPr>
            <p:ph idx="1"/>
          </p:nvPr>
        </p:nvPicPr>
        <p:blipFill>
          <a:blip r:embed="rId2"/>
          <a:stretch>
            <a:fillRect/>
          </a:stretch>
        </p:blipFill>
        <p:spPr>
          <a:xfrm>
            <a:off x="774678" y="676945"/>
            <a:ext cx="6840771" cy="5410200"/>
          </a:xfrm>
          <a:prstGeom prst="rect">
            <a:avLst/>
          </a:prstGeom>
        </p:spPr>
      </p:pic>
      <p:pic>
        <p:nvPicPr>
          <p:cNvPr id="5" name="Picture 4"/>
          <p:cNvPicPr>
            <a:picLocks noChangeAspect="1"/>
          </p:cNvPicPr>
          <p:nvPr/>
        </p:nvPicPr>
        <p:blipFill>
          <a:blip r:embed="rId3"/>
          <a:stretch>
            <a:fillRect/>
          </a:stretch>
        </p:blipFill>
        <p:spPr>
          <a:xfrm>
            <a:off x="5050730" y="364983"/>
            <a:ext cx="1214017" cy="1214017"/>
          </a:xfrm>
          <a:prstGeom prst="rect">
            <a:avLst/>
          </a:prstGeom>
        </p:spPr>
      </p:pic>
      <p:sp>
        <p:nvSpPr>
          <p:cNvPr id="6" name="TextBox 5"/>
          <p:cNvSpPr txBox="1"/>
          <p:nvPr/>
        </p:nvSpPr>
        <p:spPr>
          <a:xfrm>
            <a:off x="4495800" y="1430624"/>
            <a:ext cx="1438731" cy="646331"/>
          </a:xfrm>
          <a:prstGeom prst="rect">
            <a:avLst/>
          </a:prstGeom>
          <a:noFill/>
        </p:spPr>
        <p:txBody>
          <a:bodyPr wrap="square" rtlCol="0">
            <a:spAutoFit/>
          </a:bodyPr>
          <a:lstStyle/>
          <a:p>
            <a:r>
              <a:rPr lang="en-US" dirty="0"/>
              <a:t>Elect a Board of Directors</a:t>
            </a:r>
          </a:p>
        </p:txBody>
      </p:sp>
      <p:pic>
        <p:nvPicPr>
          <p:cNvPr id="7" name="Picture 6"/>
          <p:cNvPicPr>
            <a:picLocks noChangeAspect="1"/>
          </p:cNvPicPr>
          <p:nvPr/>
        </p:nvPicPr>
        <p:blipFill>
          <a:blip r:embed="rId4"/>
          <a:stretch>
            <a:fillRect/>
          </a:stretch>
        </p:blipFill>
        <p:spPr>
          <a:xfrm>
            <a:off x="1741710" y="2255856"/>
            <a:ext cx="3343275" cy="766763"/>
          </a:xfrm>
          <a:prstGeom prst="rect">
            <a:avLst/>
          </a:prstGeom>
        </p:spPr>
      </p:pic>
      <p:sp>
        <p:nvSpPr>
          <p:cNvPr id="8" name="TextBox 7"/>
          <p:cNvSpPr txBox="1"/>
          <p:nvPr/>
        </p:nvSpPr>
        <p:spPr>
          <a:xfrm>
            <a:off x="1371600" y="3338402"/>
            <a:ext cx="5412343" cy="369332"/>
          </a:xfrm>
          <a:prstGeom prst="rect">
            <a:avLst/>
          </a:prstGeom>
          <a:noFill/>
        </p:spPr>
        <p:txBody>
          <a:bodyPr wrap="square" rtlCol="0">
            <a:spAutoFit/>
          </a:bodyPr>
          <a:lstStyle/>
          <a:p>
            <a:r>
              <a:rPr lang="en-US" dirty="0"/>
              <a:t>       Appoints                               General Managers</a:t>
            </a:r>
          </a:p>
        </p:txBody>
      </p:sp>
      <p:sp>
        <p:nvSpPr>
          <p:cNvPr id="11" name="TextBox 10"/>
          <p:cNvSpPr txBox="1"/>
          <p:nvPr/>
        </p:nvSpPr>
        <p:spPr>
          <a:xfrm>
            <a:off x="891480" y="5336757"/>
            <a:ext cx="5562599" cy="523220"/>
          </a:xfrm>
          <a:prstGeom prst="rect">
            <a:avLst/>
          </a:prstGeom>
          <a:solidFill>
            <a:schemeClr val="bg1"/>
          </a:solidFill>
        </p:spPr>
        <p:txBody>
          <a:bodyPr wrap="square" rtlCol="0">
            <a:spAutoFit/>
          </a:bodyPr>
          <a:lstStyle/>
          <a:p>
            <a:pPr algn="ctr"/>
            <a:r>
              <a:rPr lang="en-US" sz="2800" dirty="0"/>
              <a:t>Who hire all Employees</a:t>
            </a:r>
          </a:p>
        </p:txBody>
      </p:sp>
      <p:sp>
        <p:nvSpPr>
          <p:cNvPr id="13" name="Rectangle 12"/>
          <p:cNvSpPr/>
          <p:nvPr/>
        </p:nvSpPr>
        <p:spPr>
          <a:xfrm>
            <a:off x="5084985" y="2480982"/>
            <a:ext cx="2486025" cy="68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54263" y="3938853"/>
            <a:ext cx="2437035" cy="136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2500524" y="3910278"/>
            <a:ext cx="2971800" cy="1543050"/>
          </a:xfrm>
          <a:prstGeom prst="rect">
            <a:avLst/>
          </a:prstGeom>
        </p:spPr>
      </p:pic>
      <p:pic>
        <p:nvPicPr>
          <p:cNvPr id="16" name="Picture 15"/>
          <p:cNvPicPr>
            <a:picLocks noChangeAspect="1"/>
          </p:cNvPicPr>
          <p:nvPr/>
        </p:nvPicPr>
        <p:blipFill>
          <a:blip r:embed="rId6"/>
          <a:stretch>
            <a:fillRect/>
          </a:stretch>
        </p:blipFill>
        <p:spPr>
          <a:xfrm>
            <a:off x="906658" y="5787889"/>
            <a:ext cx="5760842" cy="1097594"/>
          </a:xfrm>
          <a:prstGeom prst="rect">
            <a:avLst/>
          </a:prstGeom>
        </p:spPr>
      </p:pic>
      <p:sp>
        <p:nvSpPr>
          <p:cNvPr id="17" name="Rectangle 16"/>
          <p:cNvSpPr/>
          <p:nvPr/>
        </p:nvSpPr>
        <p:spPr>
          <a:xfrm>
            <a:off x="6662943" y="5181909"/>
            <a:ext cx="1470721" cy="68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434542" y="4903451"/>
            <a:ext cx="1470721" cy="68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06658" y="4817068"/>
            <a:ext cx="1611551" cy="68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5101" y="3785106"/>
            <a:ext cx="2244061" cy="1265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board will also appoint a </a:t>
            </a:r>
            <a:r>
              <a:rPr lang="en-US" b="1" dirty="0">
                <a:solidFill>
                  <a:srgbClr val="FF0000"/>
                </a:solidFill>
              </a:rPr>
              <a:t>CEO</a:t>
            </a:r>
          </a:p>
          <a:p>
            <a:pPr algn="ctr"/>
            <a:r>
              <a:rPr lang="en-US" b="1" dirty="0">
                <a:solidFill>
                  <a:srgbClr val="FF0000"/>
                </a:solidFill>
              </a:rPr>
              <a:t>C</a:t>
            </a:r>
            <a:r>
              <a:rPr lang="en-US" dirty="0">
                <a:solidFill>
                  <a:schemeClr val="tx1"/>
                </a:solidFill>
              </a:rPr>
              <a:t>hief </a:t>
            </a:r>
            <a:r>
              <a:rPr lang="en-US" b="1" dirty="0">
                <a:solidFill>
                  <a:srgbClr val="FF0000"/>
                </a:solidFill>
              </a:rPr>
              <a:t>E</a:t>
            </a:r>
            <a:r>
              <a:rPr lang="en-US" dirty="0">
                <a:solidFill>
                  <a:schemeClr val="tx1"/>
                </a:solidFill>
              </a:rPr>
              <a:t>xecutive </a:t>
            </a:r>
            <a:r>
              <a:rPr lang="en-US" b="1" dirty="0">
                <a:solidFill>
                  <a:srgbClr val="FF0000"/>
                </a:solidFill>
              </a:rPr>
              <a:t>O</a:t>
            </a:r>
            <a:r>
              <a:rPr lang="en-US" dirty="0">
                <a:solidFill>
                  <a:schemeClr val="tx1"/>
                </a:solidFill>
              </a:rPr>
              <a:t>fficer:</a:t>
            </a:r>
          </a:p>
          <a:p>
            <a:pPr algn="ctr"/>
            <a:r>
              <a:rPr lang="en-US" dirty="0">
                <a:solidFill>
                  <a:schemeClr val="tx1"/>
                </a:solidFill>
              </a:rPr>
              <a:t>aka </a:t>
            </a:r>
            <a:r>
              <a:rPr lang="en-US" b="1" dirty="0">
                <a:solidFill>
                  <a:srgbClr val="FF0000"/>
                </a:solidFill>
              </a:rPr>
              <a:t>The President</a:t>
            </a:r>
          </a:p>
        </p:txBody>
      </p:sp>
      <p:sp>
        <p:nvSpPr>
          <p:cNvPr id="3" name="Rectangle 2"/>
          <p:cNvSpPr/>
          <p:nvPr/>
        </p:nvSpPr>
        <p:spPr>
          <a:xfrm>
            <a:off x="2743200" y="6775702"/>
            <a:ext cx="2341785" cy="109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791879" y="3151249"/>
            <a:ext cx="2341785" cy="109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715000" y="2330066"/>
            <a:ext cx="2341785" cy="15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F5A695A-3573-4222-9CC5-A5C51886F26F}"/>
              </a:ext>
            </a:extLst>
          </p:cNvPr>
          <p:cNvPicPr>
            <a:picLocks noChangeAspect="1"/>
          </p:cNvPicPr>
          <p:nvPr/>
        </p:nvPicPr>
        <p:blipFill>
          <a:blip r:embed="rId3"/>
          <a:stretch>
            <a:fillRect/>
          </a:stretch>
        </p:blipFill>
        <p:spPr>
          <a:xfrm flipH="1">
            <a:off x="1062318" y="538583"/>
            <a:ext cx="1214017" cy="1214017"/>
          </a:xfrm>
          <a:prstGeom prst="rect">
            <a:avLst/>
          </a:prstGeom>
        </p:spPr>
      </p:pic>
    </p:spTree>
    <p:extLst>
      <p:ext uri="{BB962C8B-B14F-4D97-AF65-F5344CB8AC3E}">
        <p14:creationId xmlns:p14="http://schemas.microsoft.com/office/powerpoint/2010/main" val="9558632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1">
            <a:extLst>
              <a:ext uri="{FF2B5EF4-FFF2-40B4-BE49-F238E27FC236}">
                <a16:creationId xmlns:a16="http://schemas.microsoft.com/office/drawing/2014/main" id="{A07F3594-7F2E-44F7-A18E-44A6D435CD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2226" y="832782"/>
            <a:ext cx="8178799" cy="426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AA422AB-4A9A-415A-A41E-3A9EF51CCECB}"/>
              </a:ext>
            </a:extLst>
          </p:cNvPr>
          <p:cNvPicPr>
            <a:picLocks noChangeAspect="1"/>
          </p:cNvPicPr>
          <p:nvPr/>
        </p:nvPicPr>
        <p:blipFill>
          <a:blip r:embed="rId3"/>
          <a:stretch>
            <a:fillRect/>
          </a:stretch>
        </p:blipFill>
        <p:spPr>
          <a:xfrm>
            <a:off x="3517863" y="1593224"/>
            <a:ext cx="2341785" cy="537076"/>
          </a:xfrm>
          <a:prstGeom prst="rect">
            <a:avLst/>
          </a:prstGeom>
        </p:spPr>
      </p:pic>
      <p:pic>
        <p:nvPicPr>
          <p:cNvPr id="11" name="Picture 10">
            <a:extLst>
              <a:ext uri="{FF2B5EF4-FFF2-40B4-BE49-F238E27FC236}">
                <a16:creationId xmlns:a16="http://schemas.microsoft.com/office/drawing/2014/main" id="{FFEB77CB-E502-4468-909C-8CF0873689A1}"/>
              </a:ext>
            </a:extLst>
          </p:cNvPr>
          <p:cNvPicPr>
            <a:picLocks noChangeAspect="1"/>
          </p:cNvPicPr>
          <p:nvPr/>
        </p:nvPicPr>
        <p:blipFill>
          <a:blip r:embed="rId4"/>
          <a:stretch>
            <a:fillRect/>
          </a:stretch>
        </p:blipFill>
        <p:spPr>
          <a:xfrm>
            <a:off x="3200400" y="3459579"/>
            <a:ext cx="1034367" cy="537076"/>
          </a:xfrm>
          <a:prstGeom prst="rect">
            <a:avLst/>
          </a:prstGeom>
        </p:spPr>
      </p:pic>
      <p:pic>
        <p:nvPicPr>
          <p:cNvPr id="12" name="Picture 11">
            <a:extLst>
              <a:ext uri="{FF2B5EF4-FFF2-40B4-BE49-F238E27FC236}">
                <a16:creationId xmlns:a16="http://schemas.microsoft.com/office/drawing/2014/main" id="{4D5DD462-3AD4-4F9F-B742-8D2B931B0CB8}"/>
              </a:ext>
            </a:extLst>
          </p:cNvPr>
          <p:cNvPicPr>
            <a:picLocks noChangeAspect="1"/>
          </p:cNvPicPr>
          <p:nvPr/>
        </p:nvPicPr>
        <p:blipFill>
          <a:blip r:embed="rId4"/>
          <a:stretch>
            <a:fillRect/>
          </a:stretch>
        </p:blipFill>
        <p:spPr>
          <a:xfrm flipH="1">
            <a:off x="5896000" y="3511106"/>
            <a:ext cx="923344" cy="485549"/>
          </a:xfrm>
          <a:prstGeom prst="rect">
            <a:avLst/>
          </a:prstGeom>
        </p:spPr>
      </p:pic>
      <p:sp>
        <p:nvSpPr>
          <p:cNvPr id="13" name="Title 1">
            <a:extLst>
              <a:ext uri="{FF2B5EF4-FFF2-40B4-BE49-F238E27FC236}">
                <a16:creationId xmlns:a16="http://schemas.microsoft.com/office/drawing/2014/main" id="{F0D2F003-0D7B-4A73-98ED-531B52CAB5B9}"/>
              </a:ext>
            </a:extLst>
          </p:cNvPr>
          <p:cNvSpPr>
            <a:spLocks noGrp="1"/>
          </p:cNvSpPr>
          <p:nvPr>
            <p:ph type="title"/>
          </p:nvPr>
        </p:nvSpPr>
        <p:spPr>
          <a:xfrm>
            <a:off x="2371694" y="575904"/>
            <a:ext cx="4634124" cy="259080"/>
          </a:xfrm>
        </p:spPr>
        <p:txBody>
          <a:bodyPr>
            <a:normAutofit fontScale="90000"/>
          </a:bodyPr>
          <a:lstStyle/>
          <a:p>
            <a:r>
              <a:rPr lang="en-US" sz="2800" b="1" dirty="0"/>
              <a:t>Structure of a Corporation</a:t>
            </a:r>
          </a:p>
        </p:txBody>
      </p:sp>
      <p:sp>
        <p:nvSpPr>
          <p:cNvPr id="15" name="TextBox 14">
            <a:extLst>
              <a:ext uri="{FF2B5EF4-FFF2-40B4-BE49-F238E27FC236}">
                <a16:creationId xmlns:a16="http://schemas.microsoft.com/office/drawing/2014/main" id="{F5552828-7BE2-4B2D-8157-1F0BAD5290FA}"/>
              </a:ext>
            </a:extLst>
          </p:cNvPr>
          <p:cNvSpPr txBox="1"/>
          <p:nvPr/>
        </p:nvSpPr>
        <p:spPr>
          <a:xfrm>
            <a:off x="357760" y="5097779"/>
            <a:ext cx="8407732" cy="1323439"/>
          </a:xfrm>
          <a:prstGeom prst="rect">
            <a:avLst/>
          </a:prstGeom>
          <a:noFill/>
        </p:spPr>
        <p:txBody>
          <a:bodyPr wrap="square">
            <a:spAutoFit/>
          </a:bodyPr>
          <a:lstStyle/>
          <a:p>
            <a:r>
              <a:rPr lang="en-US" sz="2000" b="1" dirty="0">
                <a:solidFill>
                  <a:srgbClr val="FF0000"/>
                </a:solidFill>
              </a:rPr>
              <a:t>Corporations’ need for managers and for male and female clerical workers, as well as increased access to educational institutions, fostered the growth of a distinctive </a:t>
            </a:r>
            <a:r>
              <a:rPr lang="en-US" sz="2000" b="1" dirty="0">
                <a:solidFill>
                  <a:srgbClr val="0070C0"/>
                </a:solidFill>
              </a:rPr>
              <a:t>middle class</a:t>
            </a:r>
            <a:r>
              <a:rPr lang="en-US" sz="2000" b="1" dirty="0">
                <a:solidFill>
                  <a:srgbClr val="FF0000"/>
                </a:solidFill>
              </a:rPr>
              <a:t>. A growing amount </a:t>
            </a:r>
            <a:r>
              <a:rPr lang="en-US" sz="2000" b="1" dirty="0">
                <a:solidFill>
                  <a:srgbClr val="0070C0"/>
                </a:solidFill>
              </a:rPr>
              <a:t>of leisure </a:t>
            </a:r>
            <a:r>
              <a:rPr lang="en-US" sz="2000" b="1" dirty="0">
                <a:solidFill>
                  <a:srgbClr val="FF0000"/>
                </a:solidFill>
              </a:rPr>
              <a:t>time also helped expand </a:t>
            </a:r>
            <a:r>
              <a:rPr lang="en-US" sz="2000" b="1" dirty="0">
                <a:solidFill>
                  <a:srgbClr val="0070C0"/>
                </a:solidFill>
              </a:rPr>
              <a:t>consumer culture</a:t>
            </a:r>
            <a:r>
              <a:rPr lang="en-US" sz="2000" b="1" dirty="0">
                <a:solidFill>
                  <a:srgbClr val="FF0000"/>
                </a:solidFill>
              </a:rPr>
              <a:t>.</a:t>
            </a:r>
          </a:p>
        </p:txBody>
      </p:sp>
      <p:pic>
        <p:nvPicPr>
          <p:cNvPr id="3" name="Picture 2">
            <a:extLst>
              <a:ext uri="{FF2B5EF4-FFF2-40B4-BE49-F238E27FC236}">
                <a16:creationId xmlns:a16="http://schemas.microsoft.com/office/drawing/2014/main" id="{D0E52586-9EB0-4DE6-838A-CBE6CBEDC68A}"/>
              </a:ext>
            </a:extLst>
          </p:cNvPr>
          <p:cNvPicPr>
            <a:picLocks noChangeAspect="1"/>
          </p:cNvPicPr>
          <p:nvPr/>
        </p:nvPicPr>
        <p:blipFill>
          <a:blip r:embed="rId5"/>
          <a:stretch>
            <a:fillRect/>
          </a:stretch>
        </p:blipFill>
        <p:spPr>
          <a:xfrm flipH="1">
            <a:off x="3517863" y="901395"/>
            <a:ext cx="488952" cy="490344"/>
          </a:xfrm>
          <a:prstGeom prst="rect">
            <a:avLst/>
          </a:prstGeom>
        </p:spPr>
      </p:pic>
    </p:spTree>
    <p:extLst>
      <p:ext uri="{BB962C8B-B14F-4D97-AF65-F5344CB8AC3E}">
        <p14:creationId xmlns:p14="http://schemas.microsoft.com/office/powerpoint/2010/main" val="2901974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500"/>
            <a:ext cx="7391400" cy="457200"/>
          </a:xfrm>
        </p:spPr>
        <p:txBody>
          <a:bodyPr>
            <a:normAutofit fontScale="90000"/>
          </a:bodyPr>
          <a:lstStyle/>
          <a:p>
            <a:r>
              <a:rPr lang="en-US" sz="3600" b="1" dirty="0"/>
              <a:t>3. Free- Enterprise System: </a:t>
            </a:r>
            <a:r>
              <a:rPr lang="en-US" sz="3600" dirty="0"/>
              <a:t>T</a:t>
            </a:r>
            <a:r>
              <a:rPr lang="en-US" sz="2700" b="1" dirty="0"/>
              <a:t>he Invisible Hand</a:t>
            </a:r>
          </a:p>
        </p:txBody>
      </p:sp>
      <p:pic>
        <p:nvPicPr>
          <p:cNvPr id="4" name="Content Placeholder 3"/>
          <p:cNvPicPr>
            <a:picLocks noGrp="1" noChangeAspect="1"/>
          </p:cNvPicPr>
          <p:nvPr>
            <p:ph idx="1"/>
          </p:nvPr>
        </p:nvPicPr>
        <p:blipFill>
          <a:blip r:embed="rId2"/>
          <a:stretch>
            <a:fillRect/>
          </a:stretch>
        </p:blipFill>
        <p:spPr>
          <a:xfrm>
            <a:off x="235419" y="2616944"/>
            <a:ext cx="8723784" cy="4129440"/>
          </a:xfrm>
          <a:prstGeom prst="rect">
            <a:avLst/>
          </a:prstGeom>
        </p:spPr>
      </p:pic>
      <p:sp>
        <p:nvSpPr>
          <p:cNvPr id="5" name="TextBox 4"/>
          <p:cNvSpPr txBox="1"/>
          <p:nvPr/>
        </p:nvSpPr>
        <p:spPr>
          <a:xfrm>
            <a:off x="101272" y="862460"/>
            <a:ext cx="3262688" cy="369332"/>
          </a:xfrm>
          <a:prstGeom prst="rect">
            <a:avLst/>
          </a:prstGeom>
          <a:noFill/>
        </p:spPr>
        <p:txBody>
          <a:bodyPr wrap="none" rtlCol="0">
            <a:spAutoFit/>
          </a:bodyPr>
          <a:lstStyle/>
          <a:p>
            <a:r>
              <a:rPr lang="en-US" dirty="0"/>
              <a:t>Why does the baker bake bread?</a:t>
            </a:r>
          </a:p>
        </p:txBody>
      </p:sp>
      <p:pic>
        <p:nvPicPr>
          <p:cNvPr id="6" name="Picture 5"/>
          <p:cNvPicPr>
            <a:picLocks noChangeAspect="1"/>
          </p:cNvPicPr>
          <p:nvPr/>
        </p:nvPicPr>
        <p:blipFill>
          <a:blip r:embed="rId3"/>
          <a:stretch>
            <a:fillRect/>
          </a:stretch>
        </p:blipFill>
        <p:spPr>
          <a:xfrm>
            <a:off x="6115095" y="691875"/>
            <a:ext cx="1326674" cy="1658342"/>
          </a:xfrm>
          <a:prstGeom prst="rect">
            <a:avLst/>
          </a:prstGeom>
        </p:spPr>
      </p:pic>
      <p:sp>
        <p:nvSpPr>
          <p:cNvPr id="7" name="TextBox 6"/>
          <p:cNvSpPr txBox="1"/>
          <p:nvPr/>
        </p:nvSpPr>
        <p:spPr>
          <a:xfrm>
            <a:off x="81056" y="1175134"/>
            <a:ext cx="5142305" cy="646331"/>
          </a:xfrm>
          <a:prstGeom prst="rect">
            <a:avLst/>
          </a:prstGeom>
          <a:noFill/>
        </p:spPr>
        <p:txBody>
          <a:bodyPr wrap="none" rtlCol="0">
            <a:spAutoFit/>
          </a:bodyPr>
          <a:lstStyle/>
          <a:p>
            <a:r>
              <a:rPr lang="en-US" b="1" dirty="0">
                <a:solidFill>
                  <a:srgbClr val="FF0000"/>
                </a:solidFill>
              </a:rPr>
              <a:t>To make money (self interest) and at the same time </a:t>
            </a:r>
          </a:p>
          <a:p>
            <a:r>
              <a:rPr lang="en-US" b="1" dirty="0">
                <a:solidFill>
                  <a:srgbClr val="FF0000"/>
                </a:solidFill>
              </a:rPr>
              <a:t>feed the hungry.</a:t>
            </a:r>
          </a:p>
        </p:txBody>
      </p:sp>
      <p:sp>
        <p:nvSpPr>
          <p:cNvPr id="8" name="TextBox 7"/>
          <p:cNvSpPr txBox="1"/>
          <p:nvPr/>
        </p:nvSpPr>
        <p:spPr>
          <a:xfrm>
            <a:off x="86965" y="1720039"/>
            <a:ext cx="4354525" cy="369332"/>
          </a:xfrm>
          <a:prstGeom prst="rect">
            <a:avLst/>
          </a:prstGeom>
          <a:noFill/>
        </p:spPr>
        <p:txBody>
          <a:bodyPr wrap="none" rtlCol="0">
            <a:spAutoFit/>
          </a:bodyPr>
          <a:lstStyle/>
          <a:p>
            <a:r>
              <a:rPr lang="en-US" dirty="0"/>
              <a:t>Why does the baker bake really good bread?</a:t>
            </a:r>
          </a:p>
        </p:txBody>
      </p:sp>
      <p:sp>
        <p:nvSpPr>
          <p:cNvPr id="9" name="TextBox 8"/>
          <p:cNvSpPr txBox="1"/>
          <p:nvPr/>
        </p:nvSpPr>
        <p:spPr>
          <a:xfrm>
            <a:off x="81056" y="2041525"/>
            <a:ext cx="6029062" cy="369332"/>
          </a:xfrm>
          <a:prstGeom prst="rect">
            <a:avLst/>
          </a:prstGeom>
          <a:noFill/>
        </p:spPr>
        <p:txBody>
          <a:bodyPr wrap="square" rtlCol="0">
            <a:spAutoFit/>
          </a:bodyPr>
          <a:lstStyle/>
          <a:p>
            <a:r>
              <a:rPr lang="en-US" b="1" dirty="0">
                <a:solidFill>
                  <a:srgbClr val="FF0000"/>
                </a:solidFill>
              </a:rPr>
              <a:t>To stay ahead of the competition and make more money.</a:t>
            </a:r>
          </a:p>
        </p:txBody>
      </p:sp>
      <p:pic>
        <p:nvPicPr>
          <p:cNvPr id="10" name="Picture 9"/>
          <p:cNvPicPr>
            <a:picLocks noChangeAspect="1"/>
          </p:cNvPicPr>
          <p:nvPr/>
        </p:nvPicPr>
        <p:blipFill>
          <a:blip r:embed="rId4"/>
          <a:stretch>
            <a:fillRect/>
          </a:stretch>
        </p:blipFill>
        <p:spPr>
          <a:xfrm rot="20197893">
            <a:off x="7498054" y="369067"/>
            <a:ext cx="1238250" cy="539877"/>
          </a:xfrm>
          <a:prstGeom prst="rect">
            <a:avLst/>
          </a:prstGeom>
        </p:spPr>
      </p:pic>
      <p:pic>
        <p:nvPicPr>
          <p:cNvPr id="11" name="Picture 10"/>
          <p:cNvPicPr>
            <a:picLocks noChangeAspect="1"/>
          </p:cNvPicPr>
          <p:nvPr/>
        </p:nvPicPr>
        <p:blipFill>
          <a:blip r:embed="rId5"/>
          <a:stretch>
            <a:fillRect/>
          </a:stretch>
        </p:blipFill>
        <p:spPr>
          <a:xfrm>
            <a:off x="7696200" y="1032028"/>
            <a:ext cx="1366744" cy="1253282"/>
          </a:xfrm>
          <a:prstGeom prst="rect">
            <a:avLst/>
          </a:prstGeom>
        </p:spPr>
      </p:pic>
      <p:sp>
        <p:nvSpPr>
          <p:cNvPr id="12" name="TextBox 11"/>
          <p:cNvSpPr txBox="1"/>
          <p:nvPr/>
        </p:nvSpPr>
        <p:spPr>
          <a:xfrm>
            <a:off x="167951" y="2574101"/>
            <a:ext cx="8108881" cy="369332"/>
          </a:xfrm>
          <a:prstGeom prst="rect">
            <a:avLst/>
          </a:prstGeom>
          <a:noFill/>
        </p:spPr>
        <p:txBody>
          <a:bodyPr wrap="square" rtlCol="0">
            <a:spAutoFit/>
          </a:bodyPr>
          <a:lstStyle/>
          <a:p>
            <a:r>
              <a:rPr lang="en-US" dirty="0"/>
              <a:t>The free market is regulated by the </a:t>
            </a:r>
            <a:r>
              <a:rPr lang="en-US" b="1" dirty="0"/>
              <a:t>INVISBLE HAND</a:t>
            </a:r>
            <a:r>
              <a:rPr lang="en-US" dirty="0"/>
              <a:t>, </a:t>
            </a:r>
            <a:r>
              <a:rPr lang="en-US" b="1" dirty="0">
                <a:solidFill>
                  <a:srgbClr val="0070C0"/>
                </a:solidFill>
              </a:rPr>
              <a:t>competition</a:t>
            </a:r>
            <a:r>
              <a:rPr lang="en-US" dirty="0"/>
              <a:t> and </a:t>
            </a:r>
            <a:r>
              <a:rPr lang="en-US" b="1" dirty="0">
                <a:solidFill>
                  <a:srgbClr val="0070C0"/>
                </a:solidFill>
              </a:rPr>
              <a:t>self-interest</a:t>
            </a:r>
          </a:p>
        </p:txBody>
      </p:sp>
      <p:sp>
        <p:nvSpPr>
          <p:cNvPr id="13" name="Title 1">
            <a:extLst>
              <a:ext uri="{FF2B5EF4-FFF2-40B4-BE49-F238E27FC236}">
                <a16:creationId xmlns:a16="http://schemas.microsoft.com/office/drawing/2014/main" id="{88F40D85-D67F-4761-BC4C-D5FAC20B630F}"/>
              </a:ext>
            </a:extLst>
          </p:cNvPr>
          <p:cNvSpPr txBox="1">
            <a:spLocks/>
          </p:cNvSpPr>
          <p:nvPr/>
        </p:nvSpPr>
        <p:spPr>
          <a:xfrm>
            <a:off x="14671" y="427436"/>
            <a:ext cx="6858000" cy="641394"/>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t>Free- Enterprise System aka capitalism or the free market</a:t>
            </a:r>
            <a:endParaRPr lang="en-US" sz="2700" b="1" dirty="0"/>
          </a:p>
        </p:txBody>
      </p:sp>
    </p:spTree>
    <p:extLst>
      <p:ext uri="{BB962C8B-B14F-4D97-AF65-F5344CB8AC3E}">
        <p14:creationId xmlns:p14="http://schemas.microsoft.com/office/powerpoint/2010/main" val="42688270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CABF-6FEF-4340-A3E7-D404510FA16F}"/>
              </a:ext>
            </a:extLst>
          </p:cNvPr>
          <p:cNvSpPr>
            <a:spLocks noGrp="1"/>
          </p:cNvSpPr>
          <p:nvPr>
            <p:ph type="title"/>
          </p:nvPr>
        </p:nvSpPr>
        <p:spPr>
          <a:xfrm>
            <a:off x="10332" y="13758"/>
            <a:ext cx="9144000" cy="457199"/>
          </a:xfrm>
          <a:solidFill>
            <a:schemeClr val="bg2">
              <a:lumMod val="50000"/>
            </a:schemeClr>
          </a:solidFill>
        </p:spPr>
        <p:txBody>
          <a:bodyPr>
            <a:noAutofit/>
          </a:bodyPr>
          <a:lstStyle/>
          <a:p>
            <a:r>
              <a:rPr lang="en-US" sz="2800" b="1" dirty="0"/>
              <a:t>APUSH TOPIC 6.10 Development of the Middle Class </a:t>
            </a:r>
          </a:p>
        </p:txBody>
      </p:sp>
      <p:sp>
        <p:nvSpPr>
          <p:cNvPr id="3" name="Content Placeholder 2">
            <a:extLst>
              <a:ext uri="{FF2B5EF4-FFF2-40B4-BE49-F238E27FC236}">
                <a16:creationId xmlns:a16="http://schemas.microsoft.com/office/drawing/2014/main" id="{6E2D2EE4-F303-4F05-BFBC-D3B25E52B359}"/>
              </a:ext>
            </a:extLst>
          </p:cNvPr>
          <p:cNvSpPr>
            <a:spLocks noGrp="1"/>
          </p:cNvSpPr>
          <p:nvPr>
            <p:ph idx="1"/>
          </p:nvPr>
        </p:nvSpPr>
        <p:spPr>
          <a:xfrm>
            <a:off x="0" y="729523"/>
            <a:ext cx="8991600" cy="1023077"/>
          </a:xfrm>
        </p:spPr>
        <p:txBody>
          <a:bodyPr>
            <a:normAutofit/>
          </a:bodyPr>
          <a:lstStyle/>
          <a:p>
            <a:pPr marL="0" indent="0">
              <a:buNone/>
            </a:pPr>
            <a:r>
              <a:rPr lang="en-US" sz="2400" b="1" dirty="0"/>
              <a:t>Explain the causes of increased economic opportunity and its effects on society.</a:t>
            </a:r>
          </a:p>
        </p:txBody>
      </p:sp>
      <p:sp>
        <p:nvSpPr>
          <p:cNvPr id="5" name="TextBox 4">
            <a:extLst>
              <a:ext uri="{FF2B5EF4-FFF2-40B4-BE49-F238E27FC236}">
                <a16:creationId xmlns:a16="http://schemas.microsoft.com/office/drawing/2014/main" id="{72702C85-EC83-4936-A03B-8E52F074FE5A}"/>
              </a:ext>
            </a:extLst>
          </p:cNvPr>
          <p:cNvSpPr txBox="1"/>
          <p:nvPr/>
        </p:nvSpPr>
        <p:spPr>
          <a:xfrm>
            <a:off x="0" y="1752600"/>
            <a:ext cx="9144000" cy="1569660"/>
          </a:xfrm>
          <a:prstGeom prst="rect">
            <a:avLst/>
          </a:prstGeom>
          <a:noFill/>
        </p:spPr>
        <p:txBody>
          <a:bodyPr wrap="square">
            <a:spAutoFit/>
          </a:bodyPr>
          <a:lstStyle/>
          <a:p>
            <a:r>
              <a:rPr lang="en-US" sz="2400" dirty="0"/>
              <a:t>Corporations’ need for managers and for male and female clerical workers, as well as increased access to educational institutions, fostered the growth of a distinctive </a:t>
            </a:r>
            <a:r>
              <a:rPr lang="en-US" sz="2400" b="1" dirty="0">
                <a:solidFill>
                  <a:srgbClr val="FF0000"/>
                </a:solidFill>
              </a:rPr>
              <a:t>middle class</a:t>
            </a:r>
            <a:r>
              <a:rPr lang="en-US" sz="2400" dirty="0"/>
              <a:t>. A growing amount of leisure time also helped expand </a:t>
            </a:r>
            <a:r>
              <a:rPr lang="en-US" sz="2400" b="1" dirty="0">
                <a:solidFill>
                  <a:srgbClr val="FF0000"/>
                </a:solidFill>
              </a:rPr>
              <a:t>consumer culture</a:t>
            </a:r>
            <a:r>
              <a:rPr lang="en-US" sz="2400" dirty="0"/>
              <a:t>.</a:t>
            </a:r>
          </a:p>
        </p:txBody>
      </p:sp>
      <p:pic>
        <p:nvPicPr>
          <p:cNvPr id="7" name="Picture 6">
            <a:extLst>
              <a:ext uri="{FF2B5EF4-FFF2-40B4-BE49-F238E27FC236}">
                <a16:creationId xmlns:a16="http://schemas.microsoft.com/office/drawing/2014/main" id="{9ADC9541-616E-44FE-BD5A-047CF77A5492}"/>
              </a:ext>
            </a:extLst>
          </p:cNvPr>
          <p:cNvPicPr>
            <a:picLocks noChangeAspect="1"/>
          </p:cNvPicPr>
          <p:nvPr/>
        </p:nvPicPr>
        <p:blipFill>
          <a:blip r:embed="rId2"/>
          <a:stretch>
            <a:fillRect/>
          </a:stretch>
        </p:blipFill>
        <p:spPr>
          <a:xfrm>
            <a:off x="-5594" y="3378405"/>
            <a:ext cx="4272793" cy="3446145"/>
          </a:xfrm>
          <a:prstGeom prst="rect">
            <a:avLst/>
          </a:prstGeom>
        </p:spPr>
      </p:pic>
      <p:pic>
        <p:nvPicPr>
          <p:cNvPr id="4" name="Picture 3">
            <a:extLst>
              <a:ext uri="{FF2B5EF4-FFF2-40B4-BE49-F238E27FC236}">
                <a16:creationId xmlns:a16="http://schemas.microsoft.com/office/drawing/2014/main" id="{9177890A-66DE-4C3E-89C1-8A21A338A716}"/>
              </a:ext>
            </a:extLst>
          </p:cNvPr>
          <p:cNvPicPr>
            <a:picLocks noChangeAspect="1"/>
          </p:cNvPicPr>
          <p:nvPr/>
        </p:nvPicPr>
        <p:blipFill>
          <a:blip r:embed="rId3"/>
          <a:stretch>
            <a:fillRect/>
          </a:stretch>
        </p:blipFill>
        <p:spPr>
          <a:xfrm>
            <a:off x="4267199" y="3378405"/>
            <a:ext cx="4802308" cy="2141029"/>
          </a:xfrm>
          <a:prstGeom prst="rect">
            <a:avLst/>
          </a:prstGeom>
        </p:spPr>
      </p:pic>
    </p:spTree>
    <p:extLst>
      <p:ext uri="{BB962C8B-B14F-4D97-AF65-F5344CB8AC3E}">
        <p14:creationId xmlns:p14="http://schemas.microsoft.com/office/powerpoint/2010/main" val="2268433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CABF-6FEF-4340-A3E7-D404510FA16F}"/>
              </a:ext>
            </a:extLst>
          </p:cNvPr>
          <p:cNvSpPr>
            <a:spLocks noGrp="1"/>
          </p:cNvSpPr>
          <p:nvPr>
            <p:ph type="title"/>
          </p:nvPr>
        </p:nvSpPr>
        <p:spPr>
          <a:xfrm>
            <a:off x="10332" y="13758"/>
            <a:ext cx="9144000" cy="457199"/>
          </a:xfrm>
          <a:solidFill>
            <a:schemeClr val="bg2">
              <a:lumMod val="50000"/>
            </a:schemeClr>
          </a:solidFill>
        </p:spPr>
        <p:txBody>
          <a:bodyPr>
            <a:noAutofit/>
          </a:bodyPr>
          <a:lstStyle/>
          <a:p>
            <a:r>
              <a:rPr lang="en-US" sz="2800" b="1" dirty="0"/>
              <a:t>APUSH TOPIC 6.10 Development of the Middle Class </a:t>
            </a:r>
          </a:p>
        </p:txBody>
      </p:sp>
      <p:sp>
        <p:nvSpPr>
          <p:cNvPr id="5" name="TextBox 4">
            <a:extLst>
              <a:ext uri="{FF2B5EF4-FFF2-40B4-BE49-F238E27FC236}">
                <a16:creationId xmlns:a16="http://schemas.microsoft.com/office/drawing/2014/main" id="{72702C85-EC83-4936-A03B-8E52F074FE5A}"/>
              </a:ext>
            </a:extLst>
          </p:cNvPr>
          <p:cNvSpPr txBox="1"/>
          <p:nvPr/>
        </p:nvSpPr>
        <p:spPr>
          <a:xfrm>
            <a:off x="-56594" y="451559"/>
            <a:ext cx="9144000" cy="1569660"/>
          </a:xfrm>
          <a:prstGeom prst="rect">
            <a:avLst/>
          </a:prstGeom>
          <a:noFill/>
        </p:spPr>
        <p:txBody>
          <a:bodyPr wrap="square">
            <a:spAutoFit/>
          </a:bodyPr>
          <a:lstStyle/>
          <a:p>
            <a:r>
              <a:rPr lang="en-US" sz="2400" dirty="0"/>
              <a:t>Corporations’ need for managers and for male and female clerical workers, as well as increased access to educational institutions, fostered the growth of a distinctive </a:t>
            </a:r>
            <a:r>
              <a:rPr lang="en-US" sz="2400" b="1" dirty="0">
                <a:solidFill>
                  <a:srgbClr val="FF0000"/>
                </a:solidFill>
              </a:rPr>
              <a:t>middle class</a:t>
            </a:r>
            <a:r>
              <a:rPr lang="en-US" sz="2400" dirty="0"/>
              <a:t>. A growing amount of leisure time also helped expand </a:t>
            </a:r>
            <a:r>
              <a:rPr lang="en-US" sz="2400" b="1" dirty="0">
                <a:solidFill>
                  <a:srgbClr val="FF0000"/>
                </a:solidFill>
              </a:rPr>
              <a:t>consumer culture</a:t>
            </a:r>
            <a:r>
              <a:rPr lang="en-US" sz="2400" dirty="0"/>
              <a:t>.</a:t>
            </a:r>
          </a:p>
        </p:txBody>
      </p:sp>
      <p:pic>
        <p:nvPicPr>
          <p:cNvPr id="7" name="Picture 6">
            <a:extLst>
              <a:ext uri="{FF2B5EF4-FFF2-40B4-BE49-F238E27FC236}">
                <a16:creationId xmlns:a16="http://schemas.microsoft.com/office/drawing/2014/main" id="{9ADC9541-616E-44FE-BD5A-047CF77A5492}"/>
              </a:ext>
            </a:extLst>
          </p:cNvPr>
          <p:cNvPicPr>
            <a:picLocks noChangeAspect="1"/>
          </p:cNvPicPr>
          <p:nvPr/>
        </p:nvPicPr>
        <p:blipFill>
          <a:blip r:embed="rId2"/>
          <a:stretch>
            <a:fillRect/>
          </a:stretch>
        </p:blipFill>
        <p:spPr>
          <a:xfrm>
            <a:off x="-5593" y="4853390"/>
            <a:ext cx="2443994" cy="1971160"/>
          </a:xfrm>
          <a:prstGeom prst="rect">
            <a:avLst/>
          </a:prstGeom>
        </p:spPr>
      </p:pic>
      <p:pic>
        <p:nvPicPr>
          <p:cNvPr id="4" name="Picture 3">
            <a:extLst>
              <a:ext uri="{FF2B5EF4-FFF2-40B4-BE49-F238E27FC236}">
                <a16:creationId xmlns:a16="http://schemas.microsoft.com/office/drawing/2014/main" id="{9177890A-66DE-4C3E-89C1-8A21A338A716}"/>
              </a:ext>
            </a:extLst>
          </p:cNvPr>
          <p:cNvPicPr>
            <a:picLocks noChangeAspect="1"/>
          </p:cNvPicPr>
          <p:nvPr/>
        </p:nvPicPr>
        <p:blipFill>
          <a:blip r:embed="rId3"/>
          <a:stretch>
            <a:fillRect/>
          </a:stretch>
        </p:blipFill>
        <p:spPr>
          <a:xfrm>
            <a:off x="5410200" y="5214554"/>
            <a:ext cx="3583108" cy="1597469"/>
          </a:xfrm>
          <a:prstGeom prst="rect">
            <a:avLst/>
          </a:prstGeom>
        </p:spPr>
      </p:pic>
      <p:sp>
        <p:nvSpPr>
          <p:cNvPr id="9" name="Content Placeholder 2">
            <a:extLst>
              <a:ext uri="{FF2B5EF4-FFF2-40B4-BE49-F238E27FC236}">
                <a16:creationId xmlns:a16="http://schemas.microsoft.com/office/drawing/2014/main" id="{445E0C9A-E2DB-0679-5332-199A9AE045C2}"/>
              </a:ext>
            </a:extLst>
          </p:cNvPr>
          <p:cNvSpPr>
            <a:spLocks noGrp="1"/>
          </p:cNvSpPr>
          <p:nvPr>
            <p:ph idx="1"/>
          </p:nvPr>
        </p:nvSpPr>
        <p:spPr>
          <a:xfrm>
            <a:off x="21583" y="2057400"/>
            <a:ext cx="8839200" cy="2590800"/>
          </a:xfrm>
        </p:spPr>
        <p:txBody>
          <a:bodyPr>
            <a:normAutofit/>
          </a:bodyPr>
          <a:lstStyle/>
          <a:p>
            <a:r>
              <a:rPr lang="en-US" sz="2400" dirty="0"/>
              <a:t>New industries</a:t>
            </a:r>
          </a:p>
          <a:p>
            <a:r>
              <a:rPr lang="en-US" sz="2400" dirty="0"/>
              <a:t>New inventions</a:t>
            </a:r>
          </a:p>
          <a:p>
            <a:r>
              <a:rPr lang="en-US" sz="2400" dirty="0"/>
              <a:t>New jobs that never existed before</a:t>
            </a:r>
          </a:p>
          <a:p>
            <a:pPr marL="0" indent="0">
              <a:buNone/>
            </a:pPr>
            <a:r>
              <a:rPr lang="en-US" sz="2400" dirty="0"/>
              <a:t>All of this led to growth of the middle class-led to more leisure time, entertainment, culture</a:t>
            </a:r>
          </a:p>
          <a:p>
            <a:pPr marL="0" indent="0">
              <a:buNone/>
            </a:pPr>
            <a:r>
              <a:rPr lang="en-US" sz="2400" dirty="0"/>
              <a:t>And new shopping experiences……</a:t>
            </a:r>
          </a:p>
          <a:p>
            <a:endParaRPr lang="en-US" sz="2400" dirty="0"/>
          </a:p>
        </p:txBody>
      </p:sp>
    </p:spTree>
    <p:extLst>
      <p:ext uri="{BB962C8B-B14F-4D97-AF65-F5344CB8AC3E}">
        <p14:creationId xmlns:p14="http://schemas.microsoft.com/office/powerpoint/2010/main" val="3818114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9077"/>
            <a:ext cx="6629401" cy="490729"/>
          </a:xfrm>
        </p:spPr>
        <p:txBody>
          <a:bodyPr>
            <a:noAutofit/>
          </a:bodyPr>
          <a:lstStyle/>
          <a:p>
            <a:r>
              <a:rPr lang="en-US" sz="3200" b="1" dirty="0"/>
              <a:t>Development of a National Market</a:t>
            </a:r>
          </a:p>
        </p:txBody>
      </p:sp>
      <p:sp>
        <p:nvSpPr>
          <p:cNvPr id="3" name="Content Placeholder 2"/>
          <p:cNvSpPr>
            <a:spLocks noGrp="1"/>
          </p:cNvSpPr>
          <p:nvPr>
            <p:ph idx="1"/>
          </p:nvPr>
        </p:nvSpPr>
        <p:spPr>
          <a:xfrm>
            <a:off x="28575" y="762000"/>
            <a:ext cx="5029200" cy="5257800"/>
          </a:xfrm>
        </p:spPr>
        <p:txBody>
          <a:bodyPr>
            <a:normAutofit/>
          </a:bodyPr>
          <a:lstStyle/>
          <a:p>
            <a:r>
              <a:rPr lang="en-US" sz="2000" dirty="0"/>
              <a:t>A new truly </a:t>
            </a:r>
            <a:r>
              <a:rPr lang="en-US" sz="2000" b="1" i="1" dirty="0"/>
              <a:t>national market </a:t>
            </a:r>
            <a:r>
              <a:rPr lang="en-US" sz="2000" dirty="0"/>
              <a:t>began to emerge as railroads, canals, the telegraph and telephone linked the country together. </a:t>
            </a:r>
          </a:p>
          <a:p>
            <a:r>
              <a:rPr lang="en-US" sz="2000" dirty="0"/>
              <a:t>National  producers could ship their goods cheaper and would dominate sales in the West.</a:t>
            </a:r>
          </a:p>
          <a:p>
            <a:r>
              <a:rPr lang="en-US" sz="2000" dirty="0"/>
              <a:t>New methods of </a:t>
            </a:r>
            <a:r>
              <a:rPr lang="en-US" sz="2000" b="1" dirty="0">
                <a:solidFill>
                  <a:srgbClr val="FF0000"/>
                </a:solidFill>
              </a:rPr>
              <a:t>marketing</a:t>
            </a:r>
            <a:r>
              <a:rPr lang="en-US" sz="2000" dirty="0"/>
              <a:t>  and </a:t>
            </a:r>
            <a:r>
              <a:rPr lang="en-US" sz="2000" b="1" dirty="0">
                <a:solidFill>
                  <a:srgbClr val="FF0000"/>
                </a:solidFill>
              </a:rPr>
              <a:t>advertising</a:t>
            </a:r>
            <a:r>
              <a:rPr lang="en-US" sz="2000" dirty="0"/>
              <a:t> gave manufacturers ability to expand across the nation.</a:t>
            </a:r>
          </a:p>
          <a:p>
            <a:r>
              <a:rPr lang="en-US" sz="2000" b="1" i="1" dirty="0"/>
              <a:t>Catalogs</a:t>
            </a:r>
            <a:r>
              <a:rPr lang="en-US" sz="2000" dirty="0"/>
              <a:t> became “wish lists”</a:t>
            </a:r>
          </a:p>
          <a:p>
            <a:r>
              <a:rPr lang="en-US" sz="2000" dirty="0"/>
              <a:t>New type of retail stores emerged- THE DEPARTMENT STORE, CHAIN STORES, MAIL ORDER and SPECIALTY SHOPS.</a:t>
            </a:r>
          </a:p>
        </p:txBody>
      </p:sp>
      <p:pic>
        <p:nvPicPr>
          <p:cNvPr id="5122" name="Picture 2" descr="C:\Users\mike.montgomery\Documents\05 Gilded Age\Sears catalog.jpg"/>
          <p:cNvPicPr>
            <a:picLocks noChangeAspect="1" noChangeArrowheads="1"/>
          </p:cNvPicPr>
          <p:nvPr/>
        </p:nvPicPr>
        <p:blipFill rotWithShape="1">
          <a:blip r:embed="rId2">
            <a:extLst>
              <a:ext uri="{28A0092B-C50C-407E-A947-70E740481C1C}">
                <a14:useLocalDpi xmlns:a14="http://schemas.microsoft.com/office/drawing/2010/main" val="0"/>
              </a:ext>
            </a:extLst>
          </a:blip>
          <a:srcRect l="13999" t="13865" r="21999" b="-269"/>
          <a:stretch/>
        </p:blipFill>
        <p:spPr bwMode="auto">
          <a:xfrm>
            <a:off x="5230227" y="1481956"/>
            <a:ext cx="3584693" cy="4839335"/>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pic>
        <p:nvPicPr>
          <p:cNvPr id="5126" name="Picture 6" descr="http://www.cornellpubs.com/Images/Fisher-op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280" y="2577966"/>
            <a:ext cx="3583325" cy="272187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128" name="Picture 8" descr="http://1.bp.blogspot.com/_I8xQuJY0zgo/TTeUvEtrxZI/AAAAAAAAFLQ/2qXt4Z0AHNo/s1600/flex%2Bgd%2Bhist%2B19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5856" y="2351619"/>
            <a:ext cx="3048000" cy="374332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C:\Users\mike.montgomery\Documents\05 Gilded Age\Sears ad sho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5654" y="2025498"/>
            <a:ext cx="3584693" cy="325566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5130" name="Picture 10" descr="http://classconnection.s3.amazonaws.com/22/flashcards/1045022/png/untitled136487972261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8360" y="2163456"/>
            <a:ext cx="3714750" cy="3743325"/>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pic>
        <p:nvPicPr>
          <p:cNvPr id="5134" name="Picture 14" descr="http://1.bp.blogspot.com/-O7zxBrhfOLQ/TwshzhWK1MI/AAAAAAAACkU/dzEI5oyKuZw/s1600/IMG_0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5085" y="1937109"/>
            <a:ext cx="2781300" cy="3743325"/>
          </a:xfrm>
          <a:prstGeom prst="rect">
            <a:avLst/>
          </a:prstGeom>
          <a:noFill/>
          <a:ln w="38100">
            <a:solidFill>
              <a:srgbClr val="7030A0"/>
            </a:solidFill>
          </a:ln>
          <a:extLst>
            <a:ext uri="{909E8E84-426E-40DD-AFC4-6F175D3DCCD1}">
              <a14:hiddenFill xmlns:a14="http://schemas.microsoft.com/office/drawing/2010/main">
                <a:solidFill>
                  <a:srgbClr val="FFFFFF"/>
                </a:solidFill>
              </a14:hiddenFill>
            </a:ext>
          </a:extLst>
        </p:spPr>
      </p:pic>
      <p:pic>
        <p:nvPicPr>
          <p:cNvPr id="5136" name="Picture 16" descr="http://www.bonkersinstitute.org/showpics/brainsalt.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1031" y="1785592"/>
            <a:ext cx="2813937" cy="470586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1026" name="Picture 2" descr="F:\5 W's\beard-generat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57775" y="2586349"/>
            <a:ext cx="3861216" cy="2826670"/>
          </a:xfrm>
          <a:prstGeom prst="rect">
            <a:avLst/>
          </a:prstGeom>
          <a:noFill/>
          <a:ln w="15875">
            <a:solidFill>
              <a:srgbClr val="FF0000"/>
            </a:solidFill>
          </a:ln>
          <a:extLst>
            <a:ext uri="{909E8E84-426E-40DD-AFC4-6F175D3DCCD1}">
              <a14:hiddenFill xmlns:a14="http://schemas.microsoft.com/office/drawing/2010/main">
                <a:solidFill>
                  <a:srgbClr val="FFFFFF"/>
                </a:solidFill>
              </a14:hiddenFill>
            </a:ext>
          </a:extLst>
        </p:spPr>
      </p:pic>
      <p:pic>
        <p:nvPicPr>
          <p:cNvPr id="1027" name="Picture 3" descr="F:\5 W's\better nos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67300" y="2310551"/>
            <a:ext cx="4030663" cy="1787603"/>
          </a:xfrm>
          <a:prstGeom prst="rect">
            <a:avLst/>
          </a:prstGeom>
          <a:noFill/>
          <a:ln w="15875">
            <a:solidFill>
              <a:srgbClr val="0070C0"/>
            </a:solidFill>
          </a:ln>
          <a:extLst>
            <a:ext uri="{909E8E84-426E-40DD-AFC4-6F175D3DCCD1}">
              <a14:hiddenFill xmlns:a14="http://schemas.microsoft.com/office/drawing/2010/main">
                <a:solidFill>
                  <a:srgbClr val="FFFFFF"/>
                </a:solidFill>
              </a14:hiddenFill>
            </a:ext>
          </a:extLst>
        </p:spPr>
      </p:pic>
      <p:pic>
        <p:nvPicPr>
          <p:cNvPr id="5132" name="Picture 12" descr="http://images.fineartamerica.com/images-medium-large-5/luxury-outhouse-brenda-conrad.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5761" y="1481956"/>
            <a:ext cx="3564639" cy="453914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81193" y="4460785"/>
            <a:ext cx="2590800" cy="1569660"/>
          </a:xfrm>
          <a:prstGeom prst="rect">
            <a:avLst/>
          </a:prstGeom>
          <a:noFill/>
        </p:spPr>
        <p:txBody>
          <a:bodyPr wrap="square" rtlCol="0">
            <a:spAutoFit/>
          </a:bodyPr>
          <a:lstStyle/>
          <a:p>
            <a:r>
              <a:rPr lang="en-US" sz="2400" b="1" dirty="0">
                <a:solidFill>
                  <a:srgbClr val="FFFF00"/>
                </a:solidFill>
              </a:rPr>
              <a:t>and when a new catalog  came the old one served another purpose…</a:t>
            </a:r>
          </a:p>
        </p:txBody>
      </p:sp>
      <p:pic>
        <p:nvPicPr>
          <p:cNvPr id="5" name="Picture 4"/>
          <p:cNvPicPr>
            <a:picLocks noChangeAspect="1"/>
          </p:cNvPicPr>
          <p:nvPr/>
        </p:nvPicPr>
        <p:blipFill>
          <a:blip r:embed="rId12"/>
          <a:stretch>
            <a:fillRect/>
          </a:stretch>
        </p:blipFill>
        <p:spPr>
          <a:xfrm>
            <a:off x="5114409" y="1237717"/>
            <a:ext cx="3747341" cy="2946347"/>
          </a:xfrm>
          <a:prstGeom prst="rect">
            <a:avLst/>
          </a:prstGeom>
        </p:spPr>
      </p:pic>
      <p:pic>
        <p:nvPicPr>
          <p:cNvPr id="6" name="Picture 5"/>
          <p:cNvPicPr>
            <a:picLocks noChangeAspect="1"/>
          </p:cNvPicPr>
          <p:nvPr/>
        </p:nvPicPr>
        <p:blipFill>
          <a:blip r:embed="rId13"/>
          <a:stretch>
            <a:fillRect/>
          </a:stretch>
        </p:blipFill>
        <p:spPr>
          <a:xfrm>
            <a:off x="228600" y="5088107"/>
            <a:ext cx="2743200" cy="1637348"/>
          </a:xfrm>
          <a:prstGeom prst="rect">
            <a:avLst/>
          </a:prstGeom>
        </p:spPr>
      </p:pic>
      <p:pic>
        <p:nvPicPr>
          <p:cNvPr id="7" name="Picture 6"/>
          <p:cNvPicPr>
            <a:picLocks noChangeAspect="1"/>
          </p:cNvPicPr>
          <p:nvPr/>
        </p:nvPicPr>
        <p:blipFill>
          <a:blip r:embed="rId14"/>
          <a:stretch>
            <a:fillRect/>
          </a:stretch>
        </p:blipFill>
        <p:spPr>
          <a:xfrm>
            <a:off x="3064195" y="5050007"/>
            <a:ext cx="1767300" cy="656200"/>
          </a:xfrm>
          <a:prstGeom prst="rect">
            <a:avLst/>
          </a:prstGeom>
        </p:spPr>
      </p:pic>
      <p:pic>
        <p:nvPicPr>
          <p:cNvPr id="8" name="Picture 7"/>
          <p:cNvPicPr>
            <a:picLocks noChangeAspect="1"/>
          </p:cNvPicPr>
          <p:nvPr/>
        </p:nvPicPr>
        <p:blipFill>
          <a:blip r:embed="rId15"/>
          <a:stretch>
            <a:fillRect/>
          </a:stretch>
        </p:blipFill>
        <p:spPr>
          <a:xfrm>
            <a:off x="3053627" y="5899609"/>
            <a:ext cx="1783485" cy="766671"/>
          </a:xfrm>
          <a:prstGeom prst="rect">
            <a:avLst/>
          </a:prstGeom>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1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par>
                                <p:cTn id="12" presetID="31" presetClass="entr" presetSubtype="0" fill="hold" nodeType="with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p:cTn id="14" dur="1000" fill="hold"/>
                                        <p:tgtEl>
                                          <p:spTgt spid="5122"/>
                                        </p:tgtEl>
                                        <p:attrNameLst>
                                          <p:attrName>ppt_w</p:attrName>
                                        </p:attrNameLst>
                                      </p:cBhvr>
                                      <p:tavLst>
                                        <p:tav tm="0">
                                          <p:val>
                                            <p:fltVal val="0"/>
                                          </p:val>
                                        </p:tav>
                                        <p:tav tm="100000">
                                          <p:val>
                                            <p:strVal val="#ppt_w"/>
                                          </p:val>
                                        </p:tav>
                                      </p:tavLst>
                                    </p:anim>
                                    <p:anim calcmode="lin" valueType="num">
                                      <p:cBhvr>
                                        <p:cTn id="15" dur="1000" fill="hold"/>
                                        <p:tgtEl>
                                          <p:spTgt spid="5122"/>
                                        </p:tgtEl>
                                        <p:attrNameLst>
                                          <p:attrName>ppt_h</p:attrName>
                                        </p:attrNameLst>
                                      </p:cBhvr>
                                      <p:tavLst>
                                        <p:tav tm="0">
                                          <p:val>
                                            <p:fltVal val="0"/>
                                          </p:val>
                                        </p:tav>
                                        <p:tav tm="100000">
                                          <p:val>
                                            <p:strVal val="#ppt_h"/>
                                          </p:val>
                                        </p:tav>
                                      </p:tavLst>
                                    </p:anim>
                                    <p:anim calcmode="lin" valueType="num">
                                      <p:cBhvr>
                                        <p:cTn id="16" dur="1000" fill="hold"/>
                                        <p:tgtEl>
                                          <p:spTgt spid="5122"/>
                                        </p:tgtEl>
                                        <p:attrNameLst>
                                          <p:attrName>style.rotation</p:attrName>
                                        </p:attrNameLst>
                                      </p:cBhvr>
                                      <p:tavLst>
                                        <p:tav tm="0">
                                          <p:val>
                                            <p:fltVal val="90"/>
                                          </p:val>
                                        </p:tav>
                                        <p:tav tm="100000">
                                          <p:val>
                                            <p:fltVal val="0"/>
                                          </p:val>
                                        </p:tav>
                                      </p:tavLst>
                                    </p:anim>
                                    <p:animEffect transition="in" filter="fade">
                                      <p:cBhvr>
                                        <p:cTn id="17" dur="1000"/>
                                        <p:tgtEl>
                                          <p:spTgt spid="5122"/>
                                        </p:tgtEl>
                                      </p:cBhvr>
                                    </p:animEffect>
                                  </p:childTnLst>
                                </p:cTn>
                              </p:par>
                            </p:childTnLst>
                          </p:cTn>
                        </p:par>
                        <p:par>
                          <p:cTn id="18" fill="hold">
                            <p:stCondLst>
                              <p:cond delay="3500"/>
                            </p:stCondLst>
                            <p:childTnLst>
                              <p:par>
                                <p:cTn id="19" presetID="22" presetClass="entr" presetSubtype="1" fill="hold" nodeType="afterEffect">
                                  <p:stCondLst>
                                    <p:cond delay="15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1000"/>
                                        <p:tgtEl>
                                          <p:spTgt spid="3">
                                            <p:txEl>
                                              <p:pRg st="2" end="2"/>
                                            </p:txEl>
                                          </p:spTgt>
                                        </p:tgtEl>
                                      </p:cBhvr>
                                    </p:animEffect>
                                  </p:childTnLst>
                                </p:cTn>
                              </p:par>
                            </p:childTnLst>
                          </p:cTn>
                        </p:par>
                        <p:par>
                          <p:cTn id="22" fill="hold">
                            <p:stCondLst>
                              <p:cond delay="6000"/>
                            </p:stCondLst>
                            <p:childTnLst>
                              <p:par>
                                <p:cTn id="23" presetID="22" presetClass="entr" presetSubtype="1" fill="hold" nodeType="afterEffect">
                                  <p:stCondLst>
                                    <p:cond delay="20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1000"/>
                                        <p:tgtEl>
                                          <p:spTgt spid="3">
                                            <p:txEl>
                                              <p:pRg st="3" end="3"/>
                                            </p:txEl>
                                          </p:spTgt>
                                        </p:tgtEl>
                                      </p:cBhvr>
                                    </p:animEffect>
                                  </p:childTnLst>
                                </p:cTn>
                              </p:par>
                            </p:childTnLst>
                          </p:cTn>
                        </p:par>
                        <p:par>
                          <p:cTn id="26" fill="hold">
                            <p:stCondLst>
                              <p:cond delay="9000"/>
                            </p:stCondLst>
                            <p:childTnLst>
                              <p:par>
                                <p:cTn id="27" presetID="22" presetClass="entr" presetSubtype="1" fill="hold" nodeType="afterEffect">
                                  <p:stCondLst>
                                    <p:cond delay="200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up)">
                                      <p:cBhvr>
                                        <p:cTn id="29" dur="1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1750"/>
                                  </p:stCondLst>
                                  <p:childTnLst>
                                    <p:set>
                                      <p:cBhvr>
                                        <p:cTn id="33" dur="1" fill="hold">
                                          <p:stCondLst>
                                            <p:cond delay="3249"/>
                                          </p:stCondLst>
                                        </p:cTn>
                                        <p:tgtEl>
                                          <p:spTgt spid="51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1250"/>
                                  </p:stCondLst>
                                  <p:childTnLst>
                                    <p:set>
                                      <p:cBhvr>
                                        <p:cTn id="37" dur="1" fill="hold">
                                          <p:stCondLst>
                                            <p:cond delay="0"/>
                                          </p:stCondLst>
                                        </p:cTn>
                                        <p:tgtEl>
                                          <p:spTgt spid="5128"/>
                                        </p:tgtEl>
                                        <p:attrNameLst>
                                          <p:attrName>style.visibility</p:attrName>
                                        </p:attrNameLst>
                                      </p:cBhvr>
                                      <p:to>
                                        <p:strVal val="visible"/>
                                      </p:to>
                                    </p:set>
                                    <p:animEffect transition="in" filter="wipe(down)">
                                      <p:cBhvr>
                                        <p:cTn id="38" dur="3000"/>
                                        <p:tgtEl>
                                          <p:spTgt spid="51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5124"/>
                                        </p:tgtEl>
                                        <p:attrNameLst>
                                          <p:attrName>style.visibility</p:attrName>
                                        </p:attrNameLst>
                                      </p:cBhvr>
                                      <p:to>
                                        <p:strVal val="visible"/>
                                      </p:to>
                                    </p:set>
                                    <p:animEffect transition="in" filter="wipe(down)">
                                      <p:cBhvr>
                                        <p:cTn id="43" dur="4000"/>
                                        <p:tgtEl>
                                          <p:spTgt spid="5124"/>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5130"/>
                                        </p:tgtEl>
                                        <p:attrNameLst>
                                          <p:attrName>style.visibility</p:attrName>
                                        </p:attrNameLst>
                                      </p:cBhvr>
                                      <p:to>
                                        <p:strVal val="visible"/>
                                      </p:to>
                                    </p:set>
                                    <p:animEffect transition="in" filter="wheel(1)">
                                      <p:cBhvr>
                                        <p:cTn id="48" dur="2000"/>
                                        <p:tgtEl>
                                          <p:spTgt spid="5130"/>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1250"/>
                                  </p:stCondLst>
                                  <p:childTnLst>
                                    <p:set>
                                      <p:cBhvr>
                                        <p:cTn id="52" dur="1" fill="hold">
                                          <p:stCondLst>
                                            <p:cond delay="0"/>
                                          </p:stCondLst>
                                        </p:cTn>
                                        <p:tgtEl>
                                          <p:spTgt spid="5134"/>
                                        </p:tgtEl>
                                        <p:attrNameLst>
                                          <p:attrName>style.visibility</p:attrName>
                                        </p:attrNameLst>
                                      </p:cBhvr>
                                      <p:to>
                                        <p:strVal val="visible"/>
                                      </p:to>
                                    </p:set>
                                    <p:anim calcmode="lin" valueType="num">
                                      <p:cBhvr>
                                        <p:cTn id="53" dur="2750" fill="hold"/>
                                        <p:tgtEl>
                                          <p:spTgt spid="5134"/>
                                        </p:tgtEl>
                                        <p:attrNameLst>
                                          <p:attrName>ppt_w</p:attrName>
                                        </p:attrNameLst>
                                      </p:cBhvr>
                                      <p:tavLst>
                                        <p:tav tm="0">
                                          <p:val>
                                            <p:fltVal val="0"/>
                                          </p:val>
                                        </p:tav>
                                        <p:tav tm="100000">
                                          <p:val>
                                            <p:strVal val="#ppt_w"/>
                                          </p:val>
                                        </p:tav>
                                      </p:tavLst>
                                    </p:anim>
                                    <p:anim calcmode="lin" valueType="num">
                                      <p:cBhvr>
                                        <p:cTn id="54" dur="2750" fill="hold"/>
                                        <p:tgtEl>
                                          <p:spTgt spid="5134"/>
                                        </p:tgtEl>
                                        <p:attrNameLst>
                                          <p:attrName>ppt_h</p:attrName>
                                        </p:attrNameLst>
                                      </p:cBhvr>
                                      <p:tavLst>
                                        <p:tav tm="0">
                                          <p:val>
                                            <p:fltVal val="0"/>
                                          </p:val>
                                        </p:tav>
                                        <p:tav tm="100000">
                                          <p:val>
                                            <p:strVal val="#ppt_h"/>
                                          </p:val>
                                        </p:tav>
                                      </p:tavLst>
                                    </p:anim>
                                    <p:anim calcmode="lin" valueType="num">
                                      <p:cBhvr>
                                        <p:cTn id="55" dur="2750" fill="hold"/>
                                        <p:tgtEl>
                                          <p:spTgt spid="5134"/>
                                        </p:tgtEl>
                                        <p:attrNameLst>
                                          <p:attrName>style.rotation</p:attrName>
                                        </p:attrNameLst>
                                      </p:cBhvr>
                                      <p:tavLst>
                                        <p:tav tm="0">
                                          <p:val>
                                            <p:fltVal val="90"/>
                                          </p:val>
                                        </p:tav>
                                        <p:tav tm="100000">
                                          <p:val>
                                            <p:fltVal val="0"/>
                                          </p:val>
                                        </p:tav>
                                      </p:tavLst>
                                    </p:anim>
                                    <p:animEffect transition="in" filter="fade">
                                      <p:cBhvr>
                                        <p:cTn id="56" dur="2750"/>
                                        <p:tgtEl>
                                          <p:spTgt spid="513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1500"/>
                                  </p:stCondLst>
                                  <p:childTnLst>
                                    <p:set>
                                      <p:cBhvr>
                                        <p:cTn id="60" dur="1" fill="hold">
                                          <p:stCondLst>
                                            <p:cond delay="0"/>
                                          </p:stCondLst>
                                        </p:cTn>
                                        <p:tgtEl>
                                          <p:spTgt spid="5136"/>
                                        </p:tgtEl>
                                        <p:attrNameLst>
                                          <p:attrName>style.visibility</p:attrName>
                                        </p:attrNameLst>
                                      </p:cBhvr>
                                      <p:to>
                                        <p:strVal val="visible"/>
                                      </p:to>
                                    </p:set>
                                    <p:animEffect transition="in" filter="barn(inVertical)">
                                      <p:cBhvr>
                                        <p:cTn id="61" dur="2750"/>
                                        <p:tgtEl>
                                          <p:spTgt spid="5136"/>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1500"/>
                                  </p:stCondLst>
                                  <p:childTnLst>
                                    <p:set>
                                      <p:cBhvr>
                                        <p:cTn id="65" dur="1" fill="hold">
                                          <p:stCondLst>
                                            <p:cond delay="0"/>
                                          </p:stCondLst>
                                        </p:cTn>
                                        <p:tgtEl>
                                          <p:spTgt spid="1026"/>
                                        </p:tgtEl>
                                        <p:attrNameLst>
                                          <p:attrName>style.visibility</p:attrName>
                                        </p:attrNameLst>
                                      </p:cBhvr>
                                      <p:to>
                                        <p:strVal val="visible"/>
                                      </p:to>
                                    </p:set>
                                    <p:animEffect transition="in" filter="circle(in)">
                                      <p:cBhvr>
                                        <p:cTn id="66" dur="3000"/>
                                        <p:tgtEl>
                                          <p:spTgt spid="1026"/>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1000"/>
                                  </p:stCondLst>
                                  <p:childTnLst>
                                    <p:set>
                                      <p:cBhvr>
                                        <p:cTn id="70" dur="1" fill="hold">
                                          <p:stCondLst>
                                            <p:cond delay="0"/>
                                          </p:stCondLst>
                                        </p:cTn>
                                        <p:tgtEl>
                                          <p:spTgt spid="1027"/>
                                        </p:tgtEl>
                                        <p:attrNameLst>
                                          <p:attrName>style.visibility</p:attrName>
                                        </p:attrNameLst>
                                      </p:cBhvr>
                                      <p:to>
                                        <p:strVal val="visible"/>
                                      </p:to>
                                    </p:set>
                                    <p:animEffect transition="in" filter="randombar(horizontal)">
                                      <p:cBhvr>
                                        <p:cTn id="71" dur="2250"/>
                                        <p:tgtEl>
                                          <p:spTgt spid="1027"/>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5132"/>
                                        </p:tgtEl>
                                        <p:attrNameLst>
                                          <p:attrName>style.visibility</p:attrName>
                                        </p:attrNameLst>
                                      </p:cBhvr>
                                      <p:to>
                                        <p:strVal val="visible"/>
                                      </p:to>
                                    </p:set>
                                    <p:anim calcmode="lin" valueType="num">
                                      <p:cBhvr>
                                        <p:cTn id="76" dur="1000" fill="hold"/>
                                        <p:tgtEl>
                                          <p:spTgt spid="5132"/>
                                        </p:tgtEl>
                                        <p:attrNameLst>
                                          <p:attrName>ppt_w</p:attrName>
                                        </p:attrNameLst>
                                      </p:cBhvr>
                                      <p:tavLst>
                                        <p:tav tm="0">
                                          <p:val>
                                            <p:fltVal val="0"/>
                                          </p:val>
                                        </p:tav>
                                        <p:tav tm="100000">
                                          <p:val>
                                            <p:strVal val="#ppt_w"/>
                                          </p:val>
                                        </p:tav>
                                      </p:tavLst>
                                    </p:anim>
                                    <p:anim calcmode="lin" valueType="num">
                                      <p:cBhvr>
                                        <p:cTn id="77" dur="1000" fill="hold"/>
                                        <p:tgtEl>
                                          <p:spTgt spid="5132"/>
                                        </p:tgtEl>
                                        <p:attrNameLst>
                                          <p:attrName>ppt_h</p:attrName>
                                        </p:attrNameLst>
                                      </p:cBhvr>
                                      <p:tavLst>
                                        <p:tav tm="0">
                                          <p:val>
                                            <p:fltVal val="0"/>
                                          </p:val>
                                        </p:tav>
                                        <p:tav tm="100000">
                                          <p:val>
                                            <p:strVal val="#ppt_h"/>
                                          </p:val>
                                        </p:tav>
                                      </p:tavLst>
                                    </p:anim>
                                    <p:anim calcmode="lin" valueType="num">
                                      <p:cBhvr>
                                        <p:cTn id="78" dur="1000" fill="hold"/>
                                        <p:tgtEl>
                                          <p:spTgt spid="5132"/>
                                        </p:tgtEl>
                                        <p:attrNameLst>
                                          <p:attrName>style.rotation</p:attrName>
                                        </p:attrNameLst>
                                      </p:cBhvr>
                                      <p:tavLst>
                                        <p:tav tm="0">
                                          <p:val>
                                            <p:fltVal val="90"/>
                                          </p:val>
                                        </p:tav>
                                        <p:tav tm="100000">
                                          <p:val>
                                            <p:fltVal val="0"/>
                                          </p:val>
                                        </p:tav>
                                      </p:tavLst>
                                    </p:anim>
                                    <p:animEffect transition="in" filter="fade">
                                      <p:cBhvr>
                                        <p:cTn id="79" dur="1000"/>
                                        <p:tgtEl>
                                          <p:spTgt spid="5132"/>
                                        </p:tgtEl>
                                      </p:cBhvr>
                                    </p:animEffect>
                                  </p:childTnLst>
                                </p:cTn>
                              </p:par>
                            </p:childTnLst>
                          </p:cTn>
                        </p:par>
                        <p:par>
                          <p:cTn id="80" fill="hold">
                            <p:stCondLst>
                              <p:cond delay="1000"/>
                            </p:stCondLst>
                            <p:childTnLst>
                              <p:par>
                                <p:cTn id="81" presetID="26" presetClass="entr" presetSubtype="0" fill="hold" grpId="0" nodeType="afterEffect">
                                  <p:stCondLst>
                                    <p:cond delay="1000"/>
                                  </p:stCondLst>
                                  <p:childTnLst>
                                    <p:set>
                                      <p:cBhvr>
                                        <p:cTn id="82" dur="1" fill="hold">
                                          <p:stCondLst>
                                            <p:cond delay="0"/>
                                          </p:stCondLst>
                                        </p:cTn>
                                        <p:tgtEl>
                                          <p:spTgt spid="4"/>
                                        </p:tgtEl>
                                        <p:attrNameLst>
                                          <p:attrName>style.visibility</p:attrName>
                                        </p:attrNameLst>
                                      </p:cBhvr>
                                      <p:to>
                                        <p:strVal val="visible"/>
                                      </p:to>
                                    </p:set>
                                    <p:animEffect transition="in" filter="wipe(down)">
                                      <p:cBhvr>
                                        <p:cTn id="83" dur="580">
                                          <p:stCondLst>
                                            <p:cond delay="0"/>
                                          </p:stCondLst>
                                        </p:cTn>
                                        <p:tgtEl>
                                          <p:spTgt spid="4"/>
                                        </p:tgtEl>
                                      </p:cBhvr>
                                    </p:animEffect>
                                    <p:anim calcmode="lin" valueType="num">
                                      <p:cBhvr>
                                        <p:cTn id="8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89" dur="26">
                                          <p:stCondLst>
                                            <p:cond delay="650"/>
                                          </p:stCondLst>
                                        </p:cTn>
                                        <p:tgtEl>
                                          <p:spTgt spid="4"/>
                                        </p:tgtEl>
                                      </p:cBhvr>
                                      <p:to x="100000" y="60000"/>
                                    </p:animScale>
                                    <p:animScale>
                                      <p:cBhvr>
                                        <p:cTn id="90" dur="166" decel="50000">
                                          <p:stCondLst>
                                            <p:cond delay="676"/>
                                          </p:stCondLst>
                                        </p:cTn>
                                        <p:tgtEl>
                                          <p:spTgt spid="4"/>
                                        </p:tgtEl>
                                      </p:cBhvr>
                                      <p:to x="100000" y="100000"/>
                                    </p:animScale>
                                    <p:animScale>
                                      <p:cBhvr>
                                        <p:cTn id="91" dur="26">
                                          <p:stCondLst>
                                            <p:cond delay="1312"/>
                                          </p:stCondLst>
                                        </p:cTn>
                                        <p:tgtEl>
                                          <p:spTgt spid="4"/>
                                        </p:tgtEl>
                                      </p:cBhvr>
                                      <p:to x="100000" y="80000"/>
                                    </p:animScale>
                                    <p:animScale>
                                      <p:cBhvr>
                                        <p:cTn id="92" dur="166" decel="50000">
                                          <p:stCondLst>
                                            <p:cond delay="1338"/>
                                          </p:stCondLst>
                                        </p:cTn>
                                        <p:tgtEl>
                                          <p:spTgt spid="4"/>
                                        </p:tgtEl>
                                      </p:cBhvr>
                                      <p:to x="100000" y="100000"/>
                                    </p:animScale>
                                    <p:animScale>
                                      <p:cBhvr>
                                        <p:cTn id="93" dur="26">
                                          <p:stCondLst>
                                            <p:cond delay="1642"/>
                                          </p:stCondLst>
                                        </p:cTn>
                                        <p:tgtEl>
                                          <p:spTgt spid="4"/>
                                        </p:tgtEl>
                                      </p:cBhvr>
                                      <p:to x="100000" y="90000"/>
                                    </p:animScale>
                                    <p:animScale>
                                      <p:cBhvr>
                                        <p:cTn id="94" dur="166" decel="50000">
                                          <p:stCondLst>
                                            <p:cond delay="1668"/>
                                          </p:stCondLst>
                                        </p:cTn>
                                        <p:tgtEl>
                                          <p:spTgt spid="4"/>
                                        </p:tgtEl>
                                      </p:cBhvr>
                                      <p:to x="100000" y="100000"/>
                                    </p:animScale>
                                    <p:animScale>
                                      <p:cBhvr>
                                        <p:cTn id="95" dur="26">
                                          <p:stCondLst>
                                            <p:cond delay="1808"/>
                                          </p:stCondLst>
                                        </p:cTn>
                                        <p:tgtEl>
                                          <p:spTgt spid="4"/>
                                        </p:tgtEl>
                                      </p:cBhvr>
                                      <p:to x="100000" y="95000"/>
                                    </p:animScale>
                                    <p:animScale>
                                      <p:cBhvr>
                                        <p:cTn id="96" dur="166" decel="50000">
                                          <p:stCondLst>
                                            <p:cond delay="1834"/>
                                          </p:stCondLst>
                                        </p:cTn>
                                        <p:tgtEl>
                                          <p:spTgt spid="4"/>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750"/>
                                  </p:stCondLst>
                                  <p:childTnLst>
                                    <p:set>
                                      <p:cBhvr>
                                        <p:cTn id="100" dur="1" fill="hold">
                                          <p:stCondLst>
                                            <p:cond delay="0"/>
                                          </p:stCondLst>
                                        </p:cTn>
                                        <p:tgtEl>
                                          <p:spTgt spid="5"/>
                                        </p:tgtEl>
                                        <p:attrNameLst>
                                          <p:attrName>style.visibility</p:attrName>
                                        </p:attrNameLst>
                                      </p:cBhvr>
                                      <p:to>
                                        <p:strVal val="visible"/>
                                      </p:to>
                                    </p:set>
                                    <p:animEffect transition="in" filter="fade">
                                      <p:cBhvr>
                                        <p:cTn id="101" dur="3250"/>
                                        <p:tgtEl>
                                          <p:spTgt spid="5"/>
                                        </p:tgtEl>
                                      </p:cBhvr>
                                    </p:animEffect>
                                    <p:anim calcmode="lin" valueType="num">
                                      <p:cBhvr>
                                        <p:cTn id="102" dur="3250" fill="hold"/>
                                        <p:tgtEl>
                                          <p:spTgt spid="5"/>
                                        </p:tgtEl>
                                        <p:attrNameLst>
                                          <p:attrName>ppt_x</p:attrName>
                                        </p:attrNameLst>
                                      </p:cBhvr>
                                      <p:tavLst>
                                        <p:tav tm="0">
                                          <p:val>
                                            <p:strVal val="#ppt_x"/>
                                          </p:val>
                                        </p:tav>
                                        <p:tav tm="100000">
                                          <p:val>
                                            <p:strVal val="#ppt_x"/>
                                          </p:val>
                                        </p:tav>
                                      </p:tavLst>
                                    </p:anim>
                                    <p:anim calcmode="lin" valueType="num">
                                      <p:cBhvr>
                                        <p:cTn id="103" dur="3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3900" y="152400"/>
            <a:ext cx="7848600" cy="990600"/>
          </a:xfrm>
          <a:prstGeom prst="rect">
            <a:avLst/>
          </a:prstGeom>
        </p:spPr>
      </p:pic>
      <p:sp>
        <p:nvSpPr>
          <p:cNvPr id="3" name="Content Placeholder 2"/>
          <p:cNvSpPr>
            <a:spLocks noGrp="1"/>
          </p:cNvSpPr>
          <p:nvPr>
            <p:ph idx="1"/>
          </p:nvPr>
        </p:nvSpPr>
        <p:spPr>
          <a:xfrm>
            <a:off x="571500" y="1143000"/>
            <a:ext cx="8229600" cy="990600"/>
          </a:xfrm>
        </p:spPr>
        <p:txBody>
          <a:bodyPr>
            <a:normAutofit/>
          </a:bodyPr>
          <a:lstStyle/>
          <a:p>
            <a:r>
              <a:rPr lang="en-US" sz="2400" dirty="0"/>
              <a:t>Largest department store in the USA by 1900 was John Wanamaker’s Grand Depot in Philadelphia</a:t>
            </a:r>
          </a:p>
        </p:txBody>
      </p:sp>
      <p:sp>
        <p:nvSpPr>
          <p:cNvPr id="5" name="Content Placeholder 2"/>
          <p:cNvSpPr txBox="1">
            <a:spLocks/>
          </p:cNvSpPr>
          <p:nvPr/>
        </p:nvSpPr>
        <p:spPr>
          <a:xfrm>
            <a:off x="571500" y="1905000"/>
            <a:ext cx="3162300" cy="1143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Largest department store in the USA by 1900 was John Wanamaker’s Grand Depot in Philadelphia</a:t>
            </a:r>
          </a:p>
        </p:txBody>
      </p:sp>
      <p:pic>
        <p:nvPicPr>
          <p:cNvPr id="6" name="Picture 5"/>
          <p:cNvPicPr>
            <a:picLocks noChangeAspect="1"/>
          </p:cNvPicPr>
          <p:nvPr/>
        </p:nvPicPr>
        <p:blipFill>
          <a:blip r:embed="rId3"/>
          <a:stretch>
            <a:fillRect/>
          </a:stretch>
        </p:blipFill>
        <p:spPr>
          <a:xfrm>
            <a:off x="5581650" y="1905000"/>
            <a:ext cx="3219450" cy="4856004"/>
          </a:xfrm>
          <a:prstGeom prst="rect">
            <a:avLst/>
          </a:prstGeom>
        </p:spPr>
      </p:pic>
      <p:pic>
        <p:nvPicPr>
          <p:cNvPr id="7" name="Picture 6"/>
          <p:cNvPicPr>
            <a:picLocks noChangeAspect="1"/>
          </p:cNvPicPr>
          <p:nvPr/>
        </p:nvPicPr>
        <p:blipFill>
          <a:blip r:embed="rId4"/>
          <a:stretch>
            <a:fillRect/>
          </a:stretch>
        </p:blipFill>
        <p:spPr>
          <a:xfrm>
            <a:off x="381000" y="4239385"/>
            <a:ext cx="4953000" cy="2583104"/>
          </a:xfrm>
          <a:prstGeom prst="rect">
            <a:avLst/>
          </a:prstGeom>
        </p:spPr>
      </p:pic>
      <p:sp>
        <p:nvSpPr>
          <p:cNvPr id="8" name="Explosion: 8 Points 7">
            <a:extLst>
              <a:ext uri="{FF2B5EF4-FFF2-40B4-BE49-F238E27FC236}">
                <a16:creationId xmlns:a16="http://schemas.microsoft.com/office/drawing/2014/main" id="{BEA00E63-55A4-4213-A2A9-DB1C7D8FB59F}"/>
              </a:ext>
            </a:extLst>
          </p:cNvPr>
          <p:cNvSpPr/>
          <p:nvPr/>
        </p:nvSpPr>
        <p:spPr>
          <a:xfrm rot="20362630">
            <a:off x="3499603" y="1886157"/>
            <a:ext cx="3939827" cy="273299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rPr>
              <a:t>Advertising became</a:t>
            </a:r>
          </a:p>
          <a:p>
            <a:pPr algn="ctr"/>
            <a:r>
              <a:rPr lang="en-US" sz="2800" b="1" dirty="0">
                <a:solidFill>
                  <a:srgbClr val="FFFF00"/>
                </a:solidFill>
              </a:rPr>
              <a:t>BIG Business</a:t>
            </a:r>
          </a:p>
        </p:txBody>
      </p:sp>
    </p:spTree>
    <p:extLst>
      <p:ext uri="{BB962C8B-B14F-4D97-AF65-F5344CB8AC3E}">
        <p14:creationId xmlns:p14="http://schemas.microsoft.com/office/powerpoint/2010/main" val="85852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88" name="Picture 12">
            <a:extLst>
              <a:ext uri="{FF2B5EF4-FFF2-40B4-BE49-F238E27FC236}">
                <a16:creationId xmlns:a16="http://schemas.microsoft.com/office/drawing/2014/main" id="{FD7687C3-79EF-488B-8F95-3D220E75B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590" name="Text Box 14">
            <a:extLst>
              <a:ext uri="{FF2B5EF4-FFF2-40B4-BE49-F238E27FC236}">
                <a16:creationId xmlns:a16="http://schemas.microsoft.com/office/drawing/2014/main" id="{580B377F-DAD8-42E4-82A6-6EB30BA559B4}"/>
              </a:ext>
            </a:extLst>
          </p:cNvPr>
          <p:cNvSpPr txBox="1">
            <a:spLocks noChangeArrowheads="1"/>
          </p:cNvSpPr>
          <p:nvPr/>
        </p:nvSpPr>
        <p:spPr bwMode="auto">
          <a:xfrm>
            <a:off x="0" y="838200"/>
            <a:ext cx="914400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i="1" dirty="0">
                <a:solidFill>
                  <a:srgbClr val="990033"/>
                </a:solidFill>
                <a:latin typeface="Impact" panose="020B0806030902050204" pitchFamily="34" charset="0"/>
              </a:rPr>
              <a:t>BETWEEN 1860 TO 1900</a:t>
            </a:r>
          </a:p>
          <a:p>
            <a:pPr algn="ctr">
              <a:lnSpc>
                <a:spcPct val="90000"/>
              </a:lnSpc>
              <a:spcBef>
                <a:spcPct val="50000"/>
              </a:spcBef>
              <a:buFontTx/>
              <a:buChar char="•"/>
            </a:pPr>
            <a:r>
              <a:rPr lang="en-US" altLang="en-US" sz="2800" dirty="0">
                <a:latin typeface="Impact" panose="020B0806030902050204" pitchFamily="34" charset="0"/>
              </a:rPr>
              <a:t>Specialty stores----sold single line of goods</a:t>
            </a:r>
          </a:p>
          <a:p>
            <a:pPr algn="ctr">
              <a:lnSpc>
                <a:spcPct val="90000"/>
              </a:lnSpc>
              <a:spcBef>
                <a:spcPct val="50000"/>
              </a:spcBef>
              <a:buFontTx/>
              <a:buChar char="•"/>
            </a:pPr>
            <a:r>
              <a:rPr lang="en-US" altLang="en-US" sz="2800" dirty="0">
                <a:latin typeface="Impact" panose="020B0806030902050204" pitchFamily="34" charset="0"/>
              </a:rPr>
              <a:t>Department stores---combined specialty stores</a:t>
            </a:r>
          </a:p>
          <a:p>
            <a:pPr algn="ctr">
              <a:lnSpc>
                <a:spcPct val="90000"/>
              </a:lnSpc>
              <a:spcBef>
                <a:spcPct val="50000"/>
              </a:spcBef>
              <a:buFontTx/>
              <a:buChar char="•"/>
            </a:pPr>
            <a:r>
              <a:rPr lang="en-US" altLang="en-US" sz="2800" dirty="0">
                <a:latin typeface="Impact" panose="020B0806030902050204" pitchFamily="34" charset="0"/>
              </a:rPr>
              <a:t>Chain stores---stores with branches in cities</a:t>
            </a:r>
          </a:p>
          <a:p>
            <a:pPr algn="ctr">
              <a:lnSpc>
                <a:spcPct val="90000"/>
              </a:lnSpc>
              <a:spcBef>
                <a:spcPct val="50000"/>
              </a:spcBef>
              <a:buFontTx/>
              <a:buChar char="•"/>
            </a:pPr>
            <a:r>
              <a:rPr lang="en-US" altLang="en-US" sz="2800" dirty="0">
                <a:latin typeface="Impact" panose="020B0806030902050204" pitchFamily="34" charset="0"/>
              </a:rPr>
              <a:t>Mail catalog stores</a:t>
            </a:r>
          </a:p>
          <a:p>
            <a:pPr algn="ctr">
              <a:lnSpc>
                <a:spcPct val="90000"/>
              </a:lnSpc>
              <a:spcBef>
                <a:spcPct val="50000"/>
              </a:spcBef>
              <a:buFontTx/>
              <a:buChar char="•"/>
            </a:pPr>
            <a:r>
              <a:rPr lang="en-US" altLang="en-US" sz="2800" dirty="0">
                <a:latin typeface="Impact" panose="020B0806030902050204" pitchFamily="34" charset="0"/>
              </a:rPr>
              <a:t>New ways to advertise</a:t>
            </a:r>
          </a:p>
        </p:txBody>
      </p:sp>
      <p:sp>
        <p:nvSpPr>
          <p:cNvPr id="280591" name="AutoShape 15">
            <a:extLst>
              <a:ext uri="{FF2B5EF4-FFF2-40B4-BE49-F238E27FC236}">
                <a16:creationId xmlns:a16="http://schemas.microsoft.com/office/drawing/2014/main" id="{280CAF55-130F-43A7-82BD-25727D713683}"/>
              </a:ext>
            </a:extLst>
          </p:cNvPr>
          <p:cNvSpPr>
            <a:spLocks noChangeArrowheads="1"/>
          </p:cNvSpPr>
          <p:nvPr/>
        </p:nvSpPr>
        <p:spPr bwMode="auto">
          <a:xfrm>
            <a:off x="152400" y="2514600"/>
            <a:ext cx="762000" cy="2590800"/>
          </a:xfrm>
          <a:prstGeom prst="curvedRightArrow">
            <a:avLst>
              <a:gd name="adj1" fmla="val 68000"/>
              <a:gd name="adj2" fmla="val 136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0592" name="Text Box 16">
            <a:extLst>
              <a:ext uri="{FF2B5EF4-FFF2-40B4-BE49-F238E27FC236}">
                <a16:creationId xmlns:a16="http://schemas.microsoft.com/office/drawing/2014/main" id="{8925CC8C-2FC1-4641-8FC9-B4B9C08C1208}"/>
              </a:ext>
            </a:extLst>
          </p:cNvPr>
          <p:cNvSpPr txBox="1">
            <a:spLocks noChangeArrowheads="1"/>
          </p:cNvSpPr>
          <p:nvPr/>
        </p:nvSpPr>
        <p:spPr bwMode="auto">
          <a:xfrm>
            <a:off x="1752600" y="48006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280593" name="Text Box 17">
            <a:extLst>
              <a:ext uri="{FF2B5EF4-FFF2-40B4-BE49-F238E27FC236}">
                <a16:creationId xmlns:a16="http://schemas.microsoft.com/office/drawing/2014/main" id="{70EFAD57-116B-44F0-ACA1-D6045D1956E8}"/>
              </a:ext>
            </a:extLst>
          </p:cNvPr>
          <p:cNvSpPr txBox="1">
            <a:spLocks noChangeArrowheads="1"/>
          </p:cNvSpPr>
          <p:nvPr/>
        </p:nvSpPr>
        <p:spPr bwMode="auto">
          <a:xfrm>
            <a:off x="609600" y="5029200"/>
            <a:ext cx="78486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50000"/>
              </a:spcBef>
            </a:pPr>
            <a:r>
              <a:rPr lang="en-US" altLang="en-US" sz="4000" b="1" i="1">
                <a:effectLst>
                  <a:outerShdw blurRad="38100" dist="38100" dir="2700000" algn="tl">
                    <a:srgbClr val="C0C0C0"/>
                  </a:outerShdw>
                </a:effectLst>
                <a:latin typeface="Georgia" panose="02040502050405020303" pitchFamily="18" charset="0"/>
              </a:rPr>
              <a:t>Montgomery Wards, J.C. Penney, Macy’s, Sears and Roebuck and Woolworths</a:t>
            </a:r>
          </a:p>
        </p:txBody>
      </p:sp>
      <p:sp>
        <p:nvSpPr>
          <p:cNvPr id="3" name="Rectangle 2">
            <a:extLst>
              <a:ext uri="{FF2B5EF4-FFF2-40B4-BE49-F238E27FC236}">
                <a16:creationId xmlns:a16="http://schemas.microsoft.com/office/drawing/2014/main" id="{3C36B822-4FB0-4ED8-972C-6962B9B31ED8}"/>
              </a:ext>
            </a:extLst>
          </p:cNvPr>
          <p:cNvSpPr/>
          <p:nvPr/>
        </p:nvSpPr>
        <p:spPr>
          <a:xfrm>
            <a:off x="2594535" y="-85130"/>
            <a:ext cx="395492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masis MT Pro Black" panose="020B0604020202020204" pitchFamily="18" charset="0"/>
              </a:rPr>
              <a:t>New Stores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0590">
                                            <p:txEl>
                                              <p:pRg st="0" end="0"/>
                                            </p:txEl>
                                          </p:spTgt>
                                        </p:tgtEl>
                                        <p:attrNameLst>
                                          <p:attrName>style.visibility</p:attrName>
                                        </p:attrNameLst>
                                      </p:cBhvr>
                                      <p:to>
                                        <p:strVal val="visible"/>
                                      </p:to>
                                    </p:set>
                                    <p:animEffect transition="in" filter="dissolve">
                                      <p:cBhvr>
                                        <p:cTn id="7" dur="500"/>
                                        <p:tgtEl>
                                          <p:spTgt spid="2805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0590">
                                            <p:txEl>
                                              <p:pRg st="1" end="1"/>
                                            </p:txEl>
                                          </p:spTgt>
                                        </p:tgtEl>
                                        <p:attrNameLst>
                                          <p:attrName>style.visibility</p:attrName>
                                        </p:attrNameLst>
                                      </p:cBhvr>
                                      <p:to>
                                        <p:strVal val="visible"/>
                                      </p:to>
                                    </p:set>
                                    <p:animEffect transition="in" filter="dissolve">
                                      <p:cBhvr>
                                        <p:cTn id="12" dur="500"/>
                                        <p:tgtEl>
                                          <p:spTgt spid="28059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0590">
                                            <p:txEl>
                                              <p:pRg st="2" end="2"/>
                                            </p:txEl>
                                          </p:spTgt>
                                        </p:tgtEl>
                                        <p:attrNameLst>
                                          <p:attrName>style.visibility</p:attrName>
                                        </p:attrNameLst>
                                      </p:cBhvr>
                                      <p:to>
                                        <p:strVal val="visible"/>
                                      </p:to>
                                    </p:set>
                                    <p:animEffect transition="in" filter="dissolve">
                                      <p:cBhvr>
                                        <p:cTn id="17" dur="500"/>
                                        <p:tgtEl>
                                          <p:spTgt spid="28059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0590">
                                            <p:txEl>
                                              <p:pRg st="3" end="3"/>
                                            </p:txEl>
                                          </p:spTgt>
                                        </p:tgtEl>
                                        <p:attrNameLst>
                                          <p:attrName>style.visibility</p:attrName>
                                        </p:attrNameLst>
                                      </p:cBhvr>
                                      <p:to>
                                        <p:strVal val="visible"/>
                                      </p:to>
                                    </p:set>
                                    <p:animEffect transition="in" filter="dissolve">
                                      <p:cBhvr>
                                        <p:cTn id="22" dur="500"/>
                                        <p:tgtEl>
                                          <p:spTgt spid="28059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0590">
                                            <p:txEl>
                                              <p:pRg st="4" end="4"/>
                                            </p:txEl>
                                          </p:spTgt>
                                        </p:tgtEl>
                                        <p:attrNameLst>
                                          <p:attrName>style.visibility</p:attrName>
                                        </p:attrNameLst>
                                      </p:cBhvr>
                                      <p:to>
                                        <p:strVal val="visible"/>
                                      </p:to>
                                    </p:set>
                                    <p:animEffect transition="in" filter="dissolve">
                                      <p:cBhvr>
                                        <p:cTn id="27" dur="500"/>
                                        <p:tgtEl>
                                          <p:spTgt spid="28059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0590">
                                            <p:txEl>
                                              <p:pRg st="5" end="5"/>
                                            </p:txEl>
                                          </p:spTgt>
                                        </p:tgtEl>
                                        <p:attrNameLst>
                                          <p:attrName>style.visibility</p:attrName>
                                        </p:attrNameLst>
                                      </p:cBhvr>
                                      <p:to>
                                        <p:strVal val="visible"/>
                                      </p:to>
                                    </p:set>
                                    <p:animEffect transition="in" filter="dissolve">
                                      <p:cBhvr>
                                        <p:cTn id="32" dur="500"/>
                                        <p:tgtEl>
                                          <p:spTgt spid="28059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5" fill="hold" grpId="0" nodeType="clickEffect">
                                  <p:stCondLst>
                                    <p:cond delay="0"/>
                                  </p:stCondLst>
                                  <p:childTnLst>
                                    <p:set>
                                      <p:cBhvr>
                                        <p:cTn id="36" dur="1" fill="hold">
                                          <p:stCondLst>
                                            <p:cond delay="0"/>
                                          </p:stCondLst>
                                        </p:cTn>
                                        <p:tgtEl>
                                          <p:spTgt spid="280593"/>
                                        </p:tgtEl>
                                        <p:attrNameLst>
                                          <p:attrName>style.visibility</p:attrName>
                                        </p:attrNameLst>
                                      </p:cBhvr>
                                      <p:to>
                                        <p:strVal val="visible"/>
                                      </p:to>
                                    </p:set>
                                    <p:animEffect transition="in" filter="checkerboard(down)">
                                      <p:cBhvr>
                                        <p:cTn id="37" dur="500"/>
                                        <p:tgtEl>
                                          <p:spTgt spid="280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90" grpId="0" build="p" autoUpdateAnimBg="0"/>
      <p:bldP spid="280593"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80" name="Picture 4">
            <a:extLst>
              <a:ext uri="{FF2B5EF4-FFF2-40B4-BE49-F238E27FC236}">
                <a16:creationId xmlns:a16="http://schemas.microsoft.com/office/drawing/2014/main" id="{5127FB2E-D4D7-4933-A88E-F5EA22414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5381" name="AutoShape 5">
            <a:hlinkClick r:id="rId3" action="ppaction://hlinksldjump"/>
            <a:extLst>
              <a:ext uri="{FF2B5EF4-FFF2-40B4-BE49-F238E27FC236}">
                <a16:creationId xmlns:a16="http://schemas.microsoft.com/office/drawing/2014/main" id="{B1894DD3-6D9F-4DB0-82B6-9B26758CCD08}"/>
              </a:ext>
            </a:extLst>
          </p:cNvPr>
          <p:cNvSpPr>
            <a:spLocks noChangeArrowheads="1"/>
          </p:cNvSpPr>
          <p:nvPr/>
        </p:nvSpPr>
        <p:spPr bwMode="auto">
          <a:xfrm>
            <a:off x="8458200" y="6248400"/>
            <a:ext cx="304800" cy="304800"/>
          </a:xfrm>
          <a:prstGeom prst="irregularSeal1">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6448425" cy="590550"/>
          </a:xfrm>
        </p:spPr>
        <p:txBody>
          <a:bodyPr>
            <a:normAutofit/>
          </a:bodyPr>
          <a:lstStyle/>
          <a:p>
            <a:r>
              <a:rPr lang="en-US" sz="3200" b="1" dirty="0"/>
              <a:t>The Free Enterprise System</a:t>
            </a:r>
          </a:p>
        </p:txBody>
      </p:sp>
      <p:sp>
        <p:nvSpPr>
          <p:cNvPr id="4" name="Content Placeholder 2"/>
          <p:cNvSpPr>
            <a:spLocks noGrp="1"/>
          </p:cNvSpPr>
          <p:nvPr>
            <p:ph idx="1"/>
          </p:nvPr>
        </p:nvSpPr>
        <p:spPr>
          <a:xfrm>
            <a:off x="390525" y="989172"/>
            <a:ext cx="8458200" cy="4517707"/>
          </a:xfrm>
        </p:spPr>
        <p:txBody>
          <a:bodyPr>
            <a:normAutofit/>
          </a:bodyPr>
          <a:lstStyle/>
          <a:p>
            <a:r>
              <a:rPr lang="en-US" sz="2600" dirty="0"/>
              <a:t>The Success of America’s industrialization was based on its free enterprise system- </a:t>
            </a:r>
            <a:r>
              <a:rPr lang="en-US" sz="2600" b="1" dirty="0">
                <a:solidFill>
                  <a:srgbClr val="0070C0"/>
                </a:solidFill>
              </a:rPr>
              <a:t>LAISSEZ- FAIRE</a:t>
            </a:r>
            <a:r>
              <a:rPr lang="en-US" sz="2600" dirty="0"/>
              <a:t>.</a:t>
            </a:r>
          </a:p>
          <a:p>
            <a:r>
              <a:rPr lang="en-US" sz="2600" b="1" dirty="0">
                <a:solidFill>
                  <a:srgbClr val="FF0000"/>
                </a:solidFill>
              </a:rPr>
              <a:t>Free Enterprise System </a:t>
            </a:r>
            <a:r>
              <a:rPr lang="en-US" sz="2600" dirty="0"/>
              <a:t>is when people have the freedom to make their own choices in </a:t>
            </a:r>
            <a:r>
              <a:rPr lang="en-US" sz="2600" u="sng" dirty="0"/>
              <a:t>what to buy</a:t>
            </a:r>
            <a:r>
              <a:rPr lang="en-US" sz="2600" dirty="0"/>
              <a:t>, </a:t>
            </a:r>
            <a:r>
              <a:rPr lang="en-US" sz="2600" u="sng" dirty="0"/>
              <a:t>where to work</a:t>
            </a:r>
            <a:r>
              <a:rPr lang="en-US" sz="2600" dirty="0"/>
              <a:t>, and </a:t>
            </a:r>
            <a:r>
              <a:rPr lang="en-US" sz="2600" u="sng" dirty="0"/>
              <a:t>what to make</a:t>
            </a:r>
            <a:r>
              <a:rPr lang="en-US" sz="2600" dirty="0"/>
              <a:t>.</a:t>
            </a:r>
          </a:p>
          <a:p>
            <a:r>
              <a:rPr lang="en-US" sz="2600" dirty="0"/>
              <a:t>People are free to use their money and time to start a business in hopes of making a profit. </a:t>
            </a:r>
            <a:r>
              <a:rPr lang="en-US" sz="2600" b="1" dirty="0">
                <a:solidFill>
                  <a:srgbClr val="FF0000"/>
                </a:solidFill>
              </a:rPr>
              <a:t>(Entrepreneur/ Producers)</a:t>
            </a:r>
          </a:p>
          <a:p>
            <a:r>
              <a:rPr lang="en-US" sz="2600" dirty="0"/>
              <a:t>People are free to choose the type of product they wish to buy and how much they’ll pay. </a:t>
            </a:r>
            <a:r>
              <a:rPr lang="en-US" sz="2600" dirty="0">
                <a:solidFill>
                  <a:srgbClr val="92D050"/>
                </a:solidFill>
              </a:rPr>
              <a:t>(</a:t>
            </a:r>
            <a:r>
              <a:rPr lang="en-US" sz="2600" b="1" dirty="0">
                <a:solidFill>
                  <a:srgbClr val="92D050"/>
                </a:solidFill>
              </a:rPr>
              <a:t>Consumers</a:t>
            </a:r>
            <a:r>
              <a:rPr lang="en-US" sz="2600" dirty="0">
                <a:solidFill>
                  <a:srgbClr val="92D050"/>
                </a:solidFill>
              </a:rPr>
              <a:t>)</a:t>
            </a:r>
            <a:endParaRPr lang="en-US" sz="2600" dirty="0"/>
          </a:p>
        </p:txBody>
      </p:sp>
      <p:pic>
        <p:nvPicPr>
          <p:cNvPr id="5" name="Picture 2" descr="Image Detail"/>
          <p:cNvPicPr>
            <a:picLocks noChangeAspect="1" noChangeArrowheads="1"/>
          </p:cNvPicPr>
          <p:nvPr/>
        </p:nvPicPr>
        <p:blipFill>
          <a:blip r:embed="rId2" cstate="print"/>
          <a:srcRect/>
          <a:stretch>
            <a:fillRect/>
          </a:stretch>
        </p:blipFill>
        <p:spPr bwMode="auto">
          <a:xfrm>
            <a:off x="7010400" y="4953000"/>
            <a:ext cx="1724025" cy="1680924"/>
          </a:xfrm>
          <a:prstGeom prst="rect">
            <a:avLst/>
          </a:prstGeom>
          <a:noFill/>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1000"/>
                                        <p:tgtEl>
                                          <p:spTgt spid="4">
                                            <p:txEl>
                                              <p:pRg st="0" end="0"/>
                                            </p:txEl>
                                          </p:spTgt>
                                        </p:tgtEl>
                                      </p:cBhvr>
                                    </p:animEffect>
                                  </p:childTnLst>
                                </p:cTn>
                              </p:par>
                            </p:childTnLst>
                          </p:cTn>
                        </p:par>
                        <p:par>
                          <p:cTn id="8" fill="hold">
                            <p:stCondLst>
                              <p:cond delay="1000"/>
                            </p:stCondLst>
                            <p:childTnLst>
                              <p:par>
                                <p:cTn id="9" presetID="3" presetClass="entr" presetSubtype="10" fill="hold" nodeType="afterEffect">
                                  <p:stCondLst>
                                    <p:cond delay="20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linds(horizontal)">
                                      <p:cBhvr>
                                        <p:cTn id="11" dur="1000"/>
                                        <p:tgtEl>
                                          <p:spTgt spid="4">
                                            <p:txEl>
                                              <p:pRg st="1" end="1"/>
                                            </p:txEl>
                                          </p:spTgt>
                                        </p:tgtEl>
                                      </p:cBhvr>
                                    </p:animEffect>
                                  </p:childTnLst>
                                </p:cTn>
                              </p:par>
                            </p:childTnLst>
                          </p:cTn>
                        </p:par>
                        <p:par>
                          <p:cTn id="12" fill="hold">
                            <p:stCondLst>
                              <p:cond delay="4000"/>
                            </p:stCondLst>
                            <p:childTnLst>
                              <p:par>
                                <p:cTn id="13" presetID="3" presetClass="entr" presetSubtype="10" fill="hold" nodeType="afterEffect">
                                  <p:stCondLst>
                                    <p:cond delay="20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1000"/>
                                        <p:tgtEl>
                                          <p:spTgt spid="4">
                                            <p:txEl>
                                              <p:pRg st="2" end="2"/>
                                            </p:txEl>
                                          </p:spTgt>
                                        </p:tgtEl>
                                      </p:cBhvr>
                                    </p:animEffect>
                                  </p:childTnLst>
                                </p:cTn>
                              </p:par>
                            </p:childTnLst>
                          </p:cTn>
                        </p:par>
                        <p:par>
                          <p:cTn id="16" fill="hold">
                            <p:stCondLst>
                              <p:cond delay="7000"/>
                            </p:stCondLst>
                            <p:childTnLst>
                              <p:par>
                                <p:cTn id="17" presetID="3" presetClass="entr" presetSubtype="10" fill="hold" nodeType="afterEffect">
                                  <p:stCondLst>
                                    <p:cond delay="20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linds(horizontal)">
                                      <p:cBhvr>
                                        <p:cTn id="19" dur="10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25" presetID="0" presetClass="path" presetSubtype="0" accel="50000" decel="50000" fill="hold" nodeType="withEffect">
                                  <p:stCondLst>
                                    <p:cond delay="0"/>
                                  </p:stCondLst>
                                  <p:childTnLst>
                                    <p:animMotion origin="layout" path="M -0.07917 -0.04769 L -0.45417 -0.43658 " pathEditMode="relative" rAng="0" ptsTypes="AA">
                                      <p:cBhvr>
                                        <p:cTn id="26" dur="2000" fill="hold"/>
                                        <p:tgtEl>
                                          <p:spTgt spid="5"/>
                                        </p:tgtEl>
                                        <p:attrNameLst>
                                          <p:attrName>ppt_x</p:attrName>
                                          <p:attrName>ppt_y</p:attrName>
                                        </p:attrNameLst>
                                      </p:cBhvr>
                                      <p:rCtr x="-18750" y="-19444"/>
                                    </p:animMotion>
                                  </p:childTnLst>
                                  <p:subTnLst>
                                    <p:set>
                                      <p:cBhvr override="childStyle">
                                        <p:cTn dur="1" fill="hold" display="0" masterRel="nextClick" afterEffect="1"/>
                                        <p:tgtEl>
                                          <p:spTgt spid="5"/>
                                        </p:tgtEl>
                                        <p:attrNameLst>
                                          <p:attrName>style.visibility</p:attrName>
                                        </p:attrNameLst>
                                      </p:cBhvr>
                                      <p:to>
                                        <p:strVal val="hidden"/>
                                      </p:to>
                                    </p:set>
                                  </p:subTnLst>
                                </p:cTn>
                              </p:par>
                              <p:par>
                                <p:cTn id="27" presetID="6" presetClass="emph" presetSubtype="0" fill="hold" nodeType="withEffect">
                                  <p:stCondLst>
                                    <p:cond delay="0"/>
                                  </p:stCondLst>
                                  <p:childTnLst>
                                    <p:animScale>
                                      <p:cBhvr>
                                        <p:cTn id="28" dur="2000" fill="hold"/>
                                        <p:tgtEl>
                                          <p:spTgt spid="5"/>
                                        </p:tgtEl>
                                      </p:cBhvr>
                                      <p:by x="400000" y="400000"/>
                                    </p:animScale>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a:t>The Free Enterprise System</a:t>
            </a:r>
          </a:p>
        </p:txBody>
      </p:sp>
      <p:sp>
        <p:nvSpPr>
          <p:cNvPr id="3" name="Content Placeholder 2"/>
          <p:cNvSpPr>
            <a:spLocks noGrp="1"/>
          </p:cNvSpPr>
          <p:nvPr>
            <p:ph idx="1"/>
          </p:nvPr>
        </p:nvSpPr>
        <p:spPr>
          <a:xfrm>
            <a:off x="457200" y="1066800"/>
            <a:ext cx="8229600" cy="3467100"/>
          </a:xfrm>
        </p:spPr>
        <p:txBody>
          <a:bodyPr>
            <a:normAutofit/>
          </a:bodyPr>
          <a:lstStyle/>
          <a:p>
            <a:r>
              <a:rPr lang="en-US" sz="2600" dirty="0"/>
              <a:t>People have </a:t>
            </a:r>
            <a:r>
              <a:rPr lang="en-US" sz="2600" u="sng" dirty="0"/>
              <a:t>unlimited wants</a:t>
            </a:r>
            <a:r>
              <a:rPr lang="en-US" sz="2600" dirty="0"/>
              <a:t> but we have </a:t>
            </a:r>
            <a:r>
              <a:rPr lang="en-US" sz="2600" u="sng" dirty="0"/>
              <a:t>limited resources</a:t>
            </a:r>
            <a:r>
              <a:rPr lang="en-US" sz="2600" dirty="0"/>
              <a:t> to satisfy these wants.</a:t>
            </a:r>
          </a:p>
          <a:p>
            <a:r>
              <a:rPr lang="en-US" sz="2600" dirty="0"/>
              <a:t>Businesses use their resources to compete with each other to satisfy these consumer desires.</a:t>
            </a:r>
          </a:p>
          <a:p>
            <a:r>
              <a:rPr lang="en-US" sz="2600" dirty="0"/>
              <a:t>Every society must answer three basic economic questions to determine how to use its resources to satisfy these wants.</a:t>
            </a:r>
          </a:p>
        </p:txBody>
      </p:sp>
      <p:sp>
        <p:nvSpPr>
          <p:cNvPr id="5" name="Oval 4"/>
          <p:cNvSpPr/>
          <p:nvPr/>
        </p:nvSpPr>
        <p:spPr>
          <a:xfrm>
            <a:off x="1752600" y="4594058"/>
            <a:ext cx="2057400" cy="205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What Should Be Produced ?</a:t>
            </a:r>
          </a:p>
        </p:txBody>
      </p:sp>
      <p:sp>
        <p:nvSpPr>
          <p:cNvPr id="6" name="Oval 5"/>
          <p:cNvSpPr/>
          <p:nvPr/>
        </p:nvSpPr>
        <p:spPr>
          <a:xfrm>
            <a:off x="3919014" y="4533900"/>
            <a:ext cx="2057400" cy="213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How Should It Be Produced ?</a:t>
            </a:r>
          </a:p>
        </p:txBody>
      </p:sp>
      <p:sp>
        <p:nvSpPr>
          <p:cNvPr id="7" name="Oval 6"/>
          <p:cNvSpPr/>
          <p:nvPr/>
        </p:nvSpPr>
        <p:spPr>
          <a:xfrm>
            <a:off x="6041357" y="4533900"/>
            <a:ext cx="1971675" cy="205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Who Should Get It ?</a:t>
            </a:r>
          </a:p>
        </p:txBody>
      </p:sp>
    </p:spTree>
    <p:extLst>
      <p:ext uri="{BB962C8B-B14F-4D97-AF65-F5344CB8AC3E}">
        <p14:creationId xmlns:p14="http://schemas.microsoft.com/office/powerpoint/2010/main" val="201741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childTnLst>
                          </p:cTn>
                        </p:par>
                        <p:par>
                          <p:cTn id="12" fill="hold">
                            <p:stCondLst>
                              <p:cond delay="4000"/>
                            </p:stCondLst>
                            <p:childTnLst>
                              <p:par>
                                <p:cTn id="13" presetID="22" presetClass="entr" presetSubtype="1"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1000"/>
                                        <p:tgtEl>
                                          <p:spTgt spid="3">
                                            <p:txEl>
                                              <p:pRg st="2" end="2"/>
                                            </p:txEl>
                                          </p:spTgt>
                                        </p:tgtEl>
                                      </p:cBhvr>
                                    </p:animEffect>
                                  </p:childTnLst>
                                </p:cTn>
                              </p:par>
                            </p:childTnLst>
                          </p:cTn>
                        </p:par>
                        <p:par>
                          <p:cTn id="16" fill="hold">
                            <p:stCondLst>
                              <p:cond delay="6000"/>
                            </p:stCondLst>
                            <p:childTnLst>
                              <p:par>
                                <p:cTn id="17" presetID="49" presetClass="entr" presetSubtype="0" decel="100000" fill="hold" grpId="0" nodeType="afterEffect">
                                  <p:stCondLst>
                                    <p:cond delay="1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fltVal val="0"/>
                                          </p:val>
                                        </p:tav>
                                        <p:tav tm="100000">
                                          <p:val>
                                            <p:strVal val="#ppt_w"/>
                                          </p:val>
                                        </p:tav>
                                      </p:tavLst>
                                    </p:anim>
                                    <p:anim calcmode="lin" valueType="num">
                                      <p:cBhvr>
                                        <p:cTn id="20" dur="2000" fill="hold"/>
                                        <p:tgtEl>
                                          <p:spTgt spid="5"/>
                                        </p:tgtEl>
                                        <p:attrNameLst>
                                          <p:attrName>ppt_h</p:attrName>
                                        </p:attrNameLst>
                                      </p:cBhvr>
                                      <p:tavLst>
                                        <p:tav tm="0">
                                          <p:val>
                                            <p:fltVal val="0"/>
                                          </p:val>
                                        </p:tav>
                                        <p:tav tm="100000">
                                          <p:val>
                                            <p:strVal val="#ppt_h"/>
                                          </p:val>
                                        </p:tav>
                                      </p:tavLst>
                                    </p:anim>
                                    <p:anim calcmode="lin" valueType="num">
                                      <p:cBhvr>
                                        <p:cTn id="21" dur="2000" fill="hold"/>
                                        <p:tgtEl>
                                          <p:spTgt spid="5"/>
                                        </p:tgtEl>
                                        <p:attrNameLst>
                                          <p:attrName>style.rotation</p:attrName>
                                        </p:attrNameLst>
                                      </p:cBhvr>
                                      <p:tavLst>
                                        <p:tav tm="0">
                                          <p:val>
                                            <p:fltVal val="360"/>
                                          </p:val>
                                        </p:tav>
                                        <p:tav tm="100000">
                                          <p:val>
                                            <p:fltVal val="0"/>
                                          </p:val>
                                        </p:tav>
                                      </p:tavLst>
                                    </p:anim>
                                    <p:animEffect transition="in" filter="fade">
                                      <p:cBhvr>
                                        <p:cTn id="22" dur="2000"/>
                                        <p:tgtEl>
                                          <p:spTgt spid="5"/>
                                        </p:tgtEl>
                                      </p:cBhvr>
                                    </p:animEffect>
                                  </p:childTnLst>
                                </p:cTn>
                              </p:par>
                            </p:childTnLst>
                          </p:cTn>
                        </p:par>
                        <p:par>
                          <p:cTn id="23" fill="hold">
                            <p:stCondLst>
                              <p:cond delay="9500"/>
                            </p:stCondLst>
                            <p:childTnLst>
                              <p:par>
                                <p:cTn id="24" presetID="49" presetClass="entr" presetSubtype="0" decel="100000" fill="hold" grpId="0" nodeType="afterEffect">
                                  <p:stCondLst>
                                    <p:cond delay="1500"/>
                                  </p:stCondLst>
                                  <p:childTnLst>
                                    <p:set>
                                      <p:cBhvr>
                                        <p:cTn id="25" dur="1" fill="hold">
                                          <p:stCondLst>
                                            <p:cond delay="0"/>
                                          </p:stCondLst>
                                        </p:cTn>
                                        <p:tgtEl>
                                          <p:spTgt spid="6"/>
                                        </p:tgtEl>
                                        <p:attrNameLst>
                                          <p:attrName>style.visibility</p:attrName>
                                        </p:attrNameLst>
                                      </p:cBhvr>
                                      <p:to>
                                        <p:strVal val="visible"/>
                                      </p:to>
                                    </p:set>
                                    <p:anim calcmode="lin" valueType="num">
                                      <p:cBhvr>
                                        <p:cTn id="26" dur="2000" fill="hold"/>
                                        <p:tgtEl>
                                          <p:spTgt spid="6"/>
                                        </p:tgtEl>
                                        <p:attrNameLst>
                                          <p:attrName>ppt_w</p:attrName>
                                        </p:attrNameLst>
                                      </p:cBhvr>
                                      <p:tavLst>
                                        <p:tav tm="0">
                                          <p:val>
                                            <p:fltVal val="0"/>
                                          </p:val>
                                        </p:tav>
                                        <p:tav tm="100000">
                                          <p:val>
                                            <p:strVal val="#ppt_w"/>
                                          </p:val>
                                        </p:tav>
                                      </p:tavLst>
                                    </p:anim>
                                    <p:anim calcmode="lin" valueType="num">
                                      <p:cBhvr>
                                        <p:cTn id="27" dur="2000" fill="hold"/>
                                        <p:tgtEl>
                                          <p:spTgt spid="6"/>
                                        </p:tgtEl>
                                        <p:attrNameLst>
                                          <p:attrName>ppt_h</p:attrName>
                                        </p:attrNameLst>
                                      </p:cBhvr>
                                      <p:tavLst>
                                        <p:tav tm="0">
                                          <p:val>
                                            <p:fltVal val="0"/>
                                          </p:val>
                                        </p:tav>
                                        <p:tav tm="100000">
                                          <p:val>
                                            <p:strVal val="#ppt_h"/>
                                          </p:val>
                                        </p:tav>
                                      </p:tavLst>
                                    </p:anim>
                                    <p:anim calcmode="lin" valueType="num">
                                      <p:cBhvr>
                                        <p:cTn id="28" dur="2000" fill="hold"/>
                                        <p:tgtEl>
                                          <p:spTgt spid="6"/>
                                        </p:tgtEl>
                                        <p:attrNameLst>
                                          <p:attrName>style.rotation</p:attrName>
                                        </p:attrNameLst>
                                      </p:cBhvr>
                                      <p:tavLst>
                                        <p:tav tm="0">
                                          <p:val>
                                            <p:fltVal val="360"/>
                                          </p:val>
                                        </p:tav>
                                        <p:tav tm="100000">
                                          <p:val>
                                            <p:fltVal val="0"/>
                                          </p:val>
                                        </p:tav>
                                      </p:tavLst>
                                    </p:anim>
                                    <p:animEffect transition="in" filter="fade">
                                      <p:cBhvr>
                                        <p:cTn id="29" dur="2000"/>
                                        <p:tgtEl>
                                          <p:spTgt spid="6"/>
                                        </p:tgtEl>
                                      </p:cBhvr>
                                    </p:animEffect>
                                  </p:childTnLst>
                                </p:cTn>
                              </p:par>
                            </p:childTnLst>
                          </p:cTn>
                        </p:par>
                        <p:par>
                          <p:cTn id="30" fill="hold">
                            <p:stCondLst>
                              <p:cond delay="13000"/>
                            </p:stCondLst>
                            <p:childTnLst>
                              <p:par>
                                <p:cTn id="31" presetID="49" presetClass="entr" presetSubtype="0" decel="100000" fill="hold" grpId="0" nodeType="afterEffect">
                                  <p:stCondLst>
                                    <p:cond delay="1500"/>
                                  </p:stCondLst>
                                  <p:childTnLst>
                                    <p:set>
                                      <p:cBhvr>
                                        <p:cTn id="32" dur="1" fill="hold">
                                          <p:stCondLst>
                                            <p:cond delay="0"/>
                                          </p:stCondLst>
                                        </p:cTn>
                                        <p:tgtEl>
                                          <p:spTgt spid="7"/>
                                        </p:tgtEl>
                                        <p:attrNameLst>
                                          <p:attrName>style.visibility</p:attrName>
                                        </p:attrNameLst>
                                      </p:cBhvr>
                                      <p:to>
                                        <p:strVal val="visible"/>
                                      </p:to>
                                    </p:set>
                                    <p:anim calcmode="lin" valueType="num">
                                      <p:cBhvr>
                                        <p:cTn id="33" dur="2000" fill="hold"/>
                                        <p:tgtEl>
                                          <p:spTgt spid="7"/>
                                        </p:tgtEl>
                                        <p:attrNameLst>
                                          <p:attrName>ppt_w</p:attrName>
                                        </p:attrNameLst>
                                      </p:cBhvr>
                                      <p:tavLst>
                                        <p:tav tm="0">
                                          <p:val>
                                            <p:fltVal val="0"/>
                                          </p:val>
                                        </p:tav>
                                        <p:tav tm="100000">
                                          <p:val>
                                            <p:strVal val="#ppt_w"/>
                                          </p:val>
                                        </p:tav>
                                      </p:tavLst>
                                    </p:anim>
                                    <p:anim calcmode="lin" valueType="num">
                                      <p:cBhvr>
                                        <p:cTn id="34" dur="2000" fill="hold"/>
                                        <p:tgtEl>
                                          <p:spTgt spid="7"/>
                                        </p:tgtEl>
                                        <p:attrNameLst>
                                          <p:attrName>ppt_h</p:attrName>
                                        </p:attrNameLst>
                                      </p:cBhvr>
                                      <p:tavLst>
                                        <p:tav tm="0">
                                          <p:val>
                                            <p:fltVal val="0"/>
                                          </p:val>
                                        </p:tav>
                                        <p:tav tm="100000">
                                          <p:val>
                                            <p:strVal val="#ppt_h"/>
                                          </p:val>
                                        </p:tav>
                                      </p:tavLst>
                                    </p:anim>
                                    <p:anim calcmode="lin" valueType="num">
                                      <p:cBhvr>
                                        <p:cTn id="35" dur="2000" fill="hold"/>
                                        <p:tgtEl>
                                          <p:spTgt spid="7"/>
                                        </p:tgtEl>
                                        <p:attrNameLst>
                                          <p:attrName>style.rotation</p:attrName>
                                        </p:attrNameLst>
                                      </p:cBhvr>
                                      <p:tavLst>
                                        <p:tav tm="0">
                                          <p:val>
                                            <p:fltVal val="360"/>
                                          </p:val>
                                        </p:tav>
                                        <p:tav tm="100000">
                                          <p:val>
                                            <p:fltVal val="0"/>
                                          </p:val>
                                        </p:tav>
                                      </p:tavLst>
                                    </p:anim>
                                    <p:animEffect transition="in" filter="fade">
                                      <p:cBhvr>
                                        <p:cTn id="3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a:solidFill>
                  <a:srgbClr val="FF0000"/>
                </a:solidFill>
              </a:rPr>
              <a:t>Entrepreneurs</a:t>
            </a:r>
            <a:endParaRPr lang="en-US" b="1" dirty="0"/>
          </a:p>
        </p:txBody>
      </p:sp>
      <p:sp>
        <p:nvSpPr>
          <p:cNvPr id="3" name="Content Placeholder 2"/>
          <p:cNvSpPr>
            <a:spLocks noGrp="1"/>
          </p:cNvSpPr>
          <p:nvPr>
            <p:ph idx="1"/>
          </p:nvPr>
        </p:nvSpPr>
        <p:spPr>
          <a:xfrm>
            <a:off x="304800" y="1371600"/>
            <a:ext cx="6324600" cy="5029200"/>
          </a:xfrm>
        </p:spPr>
        <p:txBody>
          <a:bodyPr>
            <a:normAutofit fontScale="92500" lnSpcReduction="10000"/>
          </a:bodyPr>
          <a:lstStyle/>
          <a:p>
            <a:r>
              <a:rPr lang="en-US" sz="2800" dirty="0"/>
              <a:t>An </a:t>
            </a:r>
            <a:r>
              <a:rPr lang="en-US" sz="2800" dirty="0">
                <a:solidFill>
                  <a:srgbClr val="FF0000"/>
                </a:solidFill>
              </a:rPr>
              <a:t>Entrepreneur</a:t>
            </a:r>
            <a:r>
              <a:rPr lang="en-US" sz="2800" dirty="0"/>
              <a:t> is a person that invests their time, money, and skills on the chance of making a profit.</a:t>
            </a:r>
          </a:p>
          <a:p>
            <a:r>
              <a:rPr lang="en-US" sz="2800" dirty="0"/>
              <a:t>In the 1870s these entrepreneurs dominated America’s economic life.</a:t>
            </a:r>
          </a:p>
          <a:p>
            <a:r>
              <a:rPr lang="en-US" sz="2800" dirty="0"/>
              <a:t>Efficient large-scale production allowed them to sell goods at </a:t>
            </a:r>
            <a:r>
              <a:rPr lang="en-US" sz="2800" b="1" dirty="0"/>
              <a:t>lower prices (economies of scale) </a:t>
            </a:r>
            <a:r>
              <a:rPr lang="en-US" sz="2800" dirty="0"/>
              <a:t>and </a:t>
            </a:r>
            <a:r>
              <a:rPr lang="en-US" sz="2800" b="1" dirty="0"/>
              <a:t>Competition</a:t>
            </a:r>
            <a:r>
              <a:rPr lang="en-US" sz="2800" dirty="0"/>
              <a:t> forced them to continually </a:t>
            </a:r>
            <a:r>
              <a:rPr lang="en-US" sz="2800" b="1" dirty="0"/>
              <a:t>improve the quality</a:t>
            </a:r>
            <a:r>
              <a:rPr lang="en-US" sz="2800" dirty="0"/>
              <a:t>.</a:t>
            </a:r>
          </a:p>
          <a:p>
            <a:r>
              <a:rPr lang="en-US" sz="2800" dirty="0"/>
              <a:t>Many of these entrepreneurs created monopolies and made huge fortunes.</a:t>
            </a:r>
          </a:p>
        </p:txBody>
      </p:sp>
      <p:pic>
        <p:nvPicPr>
          <p:cNvPr id="7" name="Picture 2" descr="Image Detail"/>
          <p:cNvPicPr>
            <a:picLocks noChangeAspect="1" noChangeArrowheads="1"/>
          </p:cNvPicPr>
          <p:nvPr/>
        </p:nvPicPr>
        <p:blipFill>
          <a:blip r:embed="rId2" cstate="print"/>
          <a:srcRect/>
          <a:stretch>
            <a:fillRect/>
          </a:stretch>
        </p:blipFill>
        <p:spPr bwMode="auto">
          <a:xfrm>
            <a:off x="6583416" y="3733800"/>
            <a:ext cx="2209800" cy="2222648"/>
          </a:xfrm>
          <a:prstGeom prst="rect">
            <a:avLst/>
          </a:prstGeom>
          <a:noFill/>
        </p:spPr>
      </p:pic>
      <p:pic>
        <p:nvPicPr>
          <p:cNvPr id="4098" name="Picture 2" descr="C:\Users\mike.montgomery\Documents\05 Gilded Age\Gilded age robber-bar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799" y="990600"/>
            <a:ext cx="257503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3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par>
                                <p:cTn id="8" presetID="31"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 calcmode="lin" valueType="num">
                                      <p:cBhvr>
                                        <p:cTn id="10" dur="1000" fill="hold"/>
                                        <p:tgtEl>
                                          <p:spTgt spid="4098"/>
                                        </p:tgtEl>
                                        <p:attrNameLst>
                                          <p:attrName>ppt_w</p:attrName>
                                        </p:attrNameLst>
                                      </p:cBhvr>
                                      <p:tavLst>
                                        <p:tav tm="0">
                                          <p:val>
                                            <p:fltVal val="0"/>
                                          </p:val>
                                        </p:tav>
                                        <p:tav tm="100000">
                                          <p:val>
                                            <p:strVal val="#ppt_w"/>
                                          </p:val>
                                        </p:tav>
                                      </p:tavLst>
                                    </p:anim>
                                    <p:anim calcmode="lin" valueType="num">
                                      <p:cBhvr>
                                        <p:cTn id="11" dur="1000" fill="hold"/>
                                        <p:tgtEl>
                                          <p:spTgt spid="4098"/>
                                        </p:tgtEl>
                                        <p:attrNameLst>
                                          <p:attrName>ppt_h</p:attrName>
                                        </p:attrNameLst>
                                      </p:cBhvr>
                                      <p:tavLst>
                                        <p:tav tm="0">
                                          <p:val>
                                            <p:fltVal val="0"/>
                                          </p:val>
                                        </p:tav>
                                        <p:tav tm="100000">
                                          <p:val>
                                            <p:strVal val="#ppt_h"/>
                                          </p:val>
                                        </p:tav>
                                      </p:tavLst>
                                    </p:anim>
                                    <p:anim calcmode="lin" valueType="num">
                                      <p:cBhvr>
                                        <p:cTn id="12" dur="1000" fill="hold"/>
                                        <p:tgtEl>
                                          <p:spTgt spid="4098"/>
                                        </p:tgtEl>
                                        <p:attrNameLst>
                                          <p:attrName>style.rotation</p:attrName>
                                        </p:attrNameLst>
                                      </p:cBhvr>
                                      <p:tavLst>
                                        <p:tav tm="0">
                                          <p:val>
                                            <p:fltVal val="90"/>
                                          </p:val>
                                        </p:tav>
                                        <p:tav tm="100000">
                                          <p:val>
                                            <p:fltVal val="0"/>
                                          </p:val>
                                        </p:tav>
                                      </p:tavLst>
                                    </p:anim>
                                    <p:animEffect transition="in" filter="fade">
                                      <p:cBhvr>
                                        <p:cTn id="13" dur="1000"/>
                                        <p:tgtEl>
                                          <p:spTgt spid="4098"/>
                                        </p:tgtEl>
                                      </p:cBhvr>
                                    </p:animEffect>
                                  </p:childTnLst>
                                </p:cTn>
                              </p:par>
                            </p:childTnLst>
                          </p:cTn>
                        </p:par>
                        <p:par>
                          <p:cTn id="14" fill="hold">
                            <p:stCondLst>
                              <p:cond delay="1000"/>
                            </p:stCondLst>
                            <p:childTnLst>
                              <p:par>
                                <p:cTn id="15" presetID="3" presetClass="entr" presetSubtype="10" fill="hold" nodeType="afterEffect">
                                  <p:stCondLst>
                                    <p:cond delay="1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1000"/>
                                        <p:tgtEl>
                                          <p:spTgt spid="3">
                                            <p:txEl>
                                              <p:pRg st="1" end="1"/>
                                            </p:txEl>
                                          </p:spTgt>
                                        </p:tgtEl>
                                      </p:cBhvr>
                                    </p:animEffect>
                                  </p:childTnLst>
                                </p:cTn>
                              </p:par>
                            </p:childTnLst>
                          </p:cTn>
                        </p:par>
                        <p:par>
                          <p:cTn id="18" fill="hold">
                            <p:stCondLst>
                              <p:cond delay="3000"/>
                            </p:stCondLst>
                            <p:childTnLst>
                              <p:par>
                                <p:cTn id="19" presetID="3" presetClass="entr" presetSubtype="10" fill="hold" nodeType="afterEffect">
                                  <p:stCondLst>
                                    <p:cond delay="15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1000"/>
                                        <p:tgtEl>
                                          <p:spTgt spid="3">
                                            <p:txEl>
                                              <p:pRg st="2" end="2"/>
                                            </p:txEl>
                                          </p:spTgt>
                                        </p:tgtEl>
                                      </p:cBhvr>
                                    </p:animEffect>
                                  </p:childTnLst>
                                </p:cTn>
                              </p:par>
                            </p:childTnLst>
                          </p:cTn>
                        </p:par>
                        <p:par>
                          <p:cTn id="22" fill="hold">
                            <p:stCondLst>
                              <p:cond delay="5500"/>
                            </p:stCondLst>
                            <p:childTnLst>
                              <p:par>
                                <p:cTn id="23" presetID="3" presetClass="entr" presetSubtype="10" fill="hold" nodeType="afterEffect">
                                  <p:stCondLst>
                                    <p:cond delay="20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linds(horizontal)">
                                      <p:cBhvr>
                                        <p:cTn id="25" dur="1000"/>
                                        <p:tgtEl>
                                          <p:spTgt spid="3">
                                            <p:txEl>
                                              <p:pRg st="3" end="3"/>
                                            </p:txEl>
                                          </p:spTgt>
                                        </p:tgtEl>
                                      </p:cBhvr>
                                    </p:animEffect>
                                  </p:childTnLst>
                                </p:cTn>
                              </p:par>
                              <p:par>
                                <p:cTn id="26" presetID="31" presetClass="entr" presetSubtype="0" fill="hold" nodeType="withEffect">
                                  <p:stCondLst>
                                    <p:cond delay="200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E19B-2DAB-AEEF-605D-D618018D9638}"/>
              </a:ext>
            </a:extLst>
          </p:cNvPr>
          <p:cNvSpPr>
            <a:spLocks noGrp="1"/>
          </p:cNvSpPr>
          <p:nvPr>
            <p:ph type="title"/>
          </p:nvPr>
        </p:nvSpPr>
        <p:spPr>
          <a:xfrm>
            <a:off x="152400" y="0"/>
            <a:ext cx="8229600" cy="571500"/>
          </a:xfrm>
        </p:spPr>
        <p:txBody>
          <a:bodyPr/>
          <a:lstStyle/>
          <a:p>
            <a:r>
              <a:rPr lang="en-US" sz="2400" b="1" dirty="0"/>
              <a:t>APUSH What changed in society?</a:t>
            </a:r>
          </a:p>
        </p:txBody>
      </p:sp>
      <p:sp>
        <p:nvSpPr>
          <p:cNvPr id="3" name="Content Placeholder 2">
            <a:extLst>
              <a:ext uri="{FF2B5EF4-FFF2-40B4-BE49-F238E27FC236}">
                <a16:creationId xmlns:a16="http://schemas.microsoft.com/office/drawing/2014/main" id="{CF8ED5BD-1AED-FCED-BB22-FCF6373A512C}"/>
              </a:ext>
            </a:extLst>
          </p:cNvPr>
          <p:cNvSpPr>
            <a:spLocks noGrp="1"/>
          </p:cNvSpPr>
          <p:nvPr>
            <p:ph idx="1"/>
          </p:nvPr>
        </p:nvSpPr>
        <p:spPr>
          <a:xfrm>
            <a:off x="-21771" y="571500"/>
            <a:ext cx="9144000" cy="2400299"/>
          </a:xfrm>
        </p:spPr>
        <p:txBody>
          <a:bodyPr/>
          <a:lstStyle/>
          <a:p>
            <a:pPr marL="0" indent="0">
              <a:buNone/>
            </a:pPr>
            <a:r>
              <a:rPr lang="en-US" sz="2000" dirty="0"/>
              <a:t>New industries created- new occupations- business management, train engineer, telegraph operator, electrician (REMEMBER the light bulb), electrical engineer.</a:t>
            </a:r>
          </a:p>
          <a:p>
            <a:pPr marL="0" indent="0">
              <a:buNone/>
            </a:pPr>
            <a:endParaRPr lang="en-US" sz="2000" dirty="0"/>
          </a:p>
          <a:p>
            <a:pPr marL="0" indent="0">
              <a:buNone/>
            </a:pPr>
            <a:r>
              <a:rPr lang="en-US" sz="2000" dirty="0"/>
              <a:t>Ford Motor Company- new occupations- automobile mechanic and engineer.</a:t>
            </a:r>
          </a:p>
          <a:p>
            <a:pPr marL="0" indent="0">
              <a:buNone/>
            </a:pPr>
            <a:endParaRPr lang="en-US" sz="2000" dirty="0"/>
          </a:p>
          <a:p>
            <a:pPr marL="0" indent="0">
              <a:buNone/>
            </a:pPr>
            <a:r>
              <a:rPr lang="en-US" sz="2000" dirty="0"/>
              <a:t>How did the light bulb change the retail industry? Stores stayed open past sunset.  Before the light bulb people worked form sunrise to sunset, now they can stay up later, stores open longer, factories if needed could operate 24/7</a:t>
            </a:r>
          </a:p>
        </p:txBody>
      </p:sp>
      <p:sp>
        <p:nvSpPr>
          <p:cNvPr id="4" name="Title 1">
            <a:extLst>
              <a:ext uri="{FF2B5EF4-FFF2-40B4-BE49-F238E27FC236}">
                <a16:creationId xmlns:a16="http://schemas.microsoft.com/office/drawing/2014/main" id="{97AC5049-6680-4868-5D83-409828675D85}"/>
              </a:ext>
            </a:extLst>
          </p:cNvPr>
          <p:cNvSpPr txBox="1">
            <a:spLocks/>
          </p:cNvSpPr>
          <p:nvPr/>
        </p:nvSpPr>
        <p:spPr bwMode="auto">
          <a:xfrm>
            <a:off x="25400" y="4114800"/>
            <a:ext cx="82296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400" b="1" kern="0" dirty="0"/>
              <a:t>What continued to be the same?</a:t>
            </a:r>
          </a:p>
        </p:txBody>
      </p:sp>
      <p:sp>
        <p:nvSpPr>
          <p:cNvPr id="5" name="Content Placeholder 2">
            <a:extLst>
              <a:ext uri="{FF2B5EF4-FFF2-40B4-BE49-F238E27FC236}">
                <a16:creationId xmlns:a16="http://schemas.microsoft.com/office/drawing/2014/main" id="{6980D1E1-BAAD-735A-EFA0-3848A5AFD183}"/>
              </a:ext>
            </a:extLst>
          </p:cNvPr>
          <p:cNvSpPr txBox="1">
            <a:spLocks/>
          </p:cNvSpPr>
          <p:nvPr/>
        </p:nvSpPr>
        <p:spPr bwMode="auto">
          <a:xfrm>
            <a:off x="152400" y="4876800"/>
            <a:ext cx="899160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000" kern="0" dirty="0"/>
              <a:t>Women</a:t>
            </a:r>
          </a:p>
          <a:p>
            <a:pPr marL="0" indent="0">
              <a:buFontTx/>
              <a:buNone/>
            </a:pPr>
            <a:endParaRPr lang="en-US" sz="2000" kern="0" dirty="0"/>
          </a:p>
          <a:p>
            <a:pPr marL="0" indent="0">
              <a:buFontTx/>
              <a:buNone/>
            </a:pPr>
            <a:r>
              <a:rPr lang="en-US" sz="2000" kern="0" dirty="0"/>
              <a:t>Black Americans</a:t>
            </a:r>
          </a:p>
        </p:txBody>
      </p:sp>
    </p:spTree>
    <p:extLst>
      <p:ext uri="{BB962C8B-B14F-4D97-AF65-F5344CB8AC3E}">
        <p14:creationId xmlns:p14="http://schemas.microsoft.com/office/powerpoint/2010/main" val="3739503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500"/>
            <a:ext cx="7391400" cy="457200"/>
          </a:xfrm>
        </p:spPr>
        <p:txBody>
          <a:bodyPr>
            <a:normAutofit fontScale="90000"/>
          </a:bodyPr>
          <a:lstStyle/>
          <a:p>
            <a:r>
              <a:rPr lang="en-US" sz="3600" b="1" dirty="0"/>
              <a:t>Free- Enterprise System: </a:t>
            </a:r>
            <a:r>
              <a:rPr lang="en-US" sz="3600" dirty="0"/>
              <a:t>T</a:t>
            </a:r>
            <a:r>
              <a:rPr lang="en-US" sz="2700" b="1" dirty="0"/>
              <a:t>he Invisible Hand</a:t>
            </a:r>
          </a:p>
        </p:txBody>
      </p:sp>
      <p:pic>
        <p:nvPicPr>
          <p:cNvPr id="4" name="Content Placeholder 3"/>
          <p:cNvPicPr>
            <a:picLocks noGrp="1" noChangeAspect="1"/>
          </p:cNvPicPr>
          <p:nvPr>
            <p:ph idx="1"/>
          </p:nvPr>
        </p:nvPicPr>
        <p:blipFill>
          <a:blip r:embed="rId2"/>
          <a:stretch>
            <a:fillRect/>
          </a:stretch>
        </p:blipFill>
        <p:spPr>
          <a:xfrm>
            <a:off x="5117257" y="3974846"/>
            <a:ext cx="4032963" cy="1909020"/>
          </a:xfrm>
          <a:prstGeom prst="rect">
            <a:avLst/>
          </a:prstGeom>
        </p:spPr>
      </p:pic>
      <p:pic>
        <p:nvPicPr>
          <p:cNvPr id="6" name="Picture 5"/>
          <p:cNvPicPr>
            <a:picLocks noChangeAspect="1"/>
          </p:cNvPicPr>
          <p:nvPr/>
        </p:nvPicPr>
        <p:blipFill>
          <a:blip r:embed="rId3"/>
          <a:stretch>
            <a:fillRect/>
          </a:stretch>
        </p:blipFill>
        <p:spPr>
          <a:xfrm>
            <a:off x="7592458" y="2152862"/>
            <a:ext cx="1326674" cy="1658342"/>
          </a:xfrm>
          <a:prstGeom prst="rect">
            <a:avLst/>
          </a:prstGeom>
        </p:spPr>
      </p:pic>
      <p:pic>
        <p:nvPicPr>
          <p:cNvPr id="10" name="Picture 9"/>
          <p:cNvPicPr>
            <a:picLocks noChangeAspect="1"/>
          </p:cNvPicPr>
          <p:nvPr/>
        </p:nvPicPr>
        <p:blipFill>
          <a:blip r:embed="rId4"/>
          <a:stretch>
            <a:fillRect/>
          </a:stretch>
        </p:blipFill>
        <p:spPr>
          <a:xfrm rot="20197893">
            <a:off x="7523884" y="1614059"/>
            <a:ext cx="1238250" cy="539877"/>
          </a:xfrm>
          <a:prstGeom prst="rect">
            <a:avLst/>
          </a:prstGeom>
        </p:spPr>
      </p:pic>
      <p:pic>
        <p:nvPicPr>
          <p:cNvPr id="11" name="Picture 10"/>
          <p:cNvPicPr>
            <a:picLocks noChangeAspect="1"/>
          </p:cNvPicPr>
          <p:nvPr/>
        </p:nvPicPr>
        <p:blipFill>
          <a:blip r:embed="rId5"/>
          <a:stretch>
            <a:fillRect/>
          </a:stretch>
        </p:blipFill>
        <p:spPr>
          <a:xfrm>
            <a:off x="7592458" y="54412"/>
            <a:ext cx="1366744" cy="1253282"/>
          </a:xfrm>
          <a:prstGeom prst="rect">
            <a:avLst/>
          </a:prstGeom>
        </p:spPr>
      </p:pic>
      <p:sp>
        <p:nvSpPr>
          <p:cNvPr id="3" name="Rectangle 2">
            <a:extLst>
              <a:ext uri="{FF2B5EF4-FFF2-40B4-BE49-F238E27FC236}">
                <a16:creationId xmlns:a16="http://schemas.microsoft.com/office/drawing/2014/main" id="{A9D02481-F4FB-4D80-B91D-462BC00FCC10}"/>
              </a:ext>
            </a:extLst>
          </p:cNvPr>
          <p:cNvSpPr/>
          <p:nvPr/>
        </p:nvSpPr>
        <p:spPr>
          <a:xfrm>
            <a:off x="0" y="474345"/>
            <a:ext cx="7592458" cy="3970318"/>
          </a:xfrm>
          <a:prstGeom prst="rect">
            <a:avLst/>
          </a:prstGeom>
        </p:spPr>
        <p:txBody>
          <a:bodyPr wrap="square">
            <a:spAutoFit/>
          </a:bodyPr>
          <a:lstStyle/>
          <a:p>
            <a:r>
              <a:rPr lang="en-US" dirty="0"/>
              <a:t>Adam Smith described it this way in his book, The Wealth of Nations: </a:t>
            </a:r>
          </a:p>
          <a:p>
            <a:endParaRPr lang="en-US" dirty="0"/>
          </a:p>
          <a:p>
            <a:r>
              <a:rPr lang="en-US" dirty="0"/>
              <a:t>"It is not from the benevolence (kindness) of the butcher, the brewer, or the baker that we expect our dinner, but from their regard to their own interest." </a:t>
            </a:r>
          </a:p>
          <a:p>
            <a:endParaRPr lang="en-US" dirty="0"/>
          </a:p>
          <a:p>
            <a:r>
              <a:rPr lang="en-US" dirty="0"/>
              <a:t>So why does the baker choose to bake? The answer is </a:t>
            </a:r>
            <a:r>
              <a:rPr lang="en-US" b="1" dirty="0">
                <a:solidFill>
                  <a:srgbClr val="FF0000"/>
                </a:solidFill>
              </a:rPr>
              <a:t>self-interest</a:t>
            </a:r>
            <a:r>
              <a:rPr lang="en-US" dirty="0"/>
              <a:t>. The baker wants </a:t>
            </a:r>
            <a:r>
              <a:rPr lang="en-US" b="1" dirty="0">
                <a:solidFill>
                  <a:srgbClr val="FF0000"/>
                </a:solidFill>
              </a:rPr>
              <a:t>to earn enough money </a:t>
            </a:r>
            <a:r>
              <a:rPr lang="en-US" b="1" dirty="0"/>
              <a:t>to feed his family and buy the things he wants and the most effective way he has found to do that is to bake bread for you. </a:t>
            </a:r>
            <a:r>
              <a:rPr lang="en-US" dirty="0"/>
              <a:t>In fact his bread has to be good enough and the service friendly enough that you are willing to give up your money freely in exchange for his bread. The baker while serving his </a:t>
            </a:r>
            <a:r>
              <a:rPr lang="en-US" b="1" dirty="0">
                <a:solidFill>
                  <a:srgbClr val="FF0000"/>
                </a:solidFill>
              </a:rPr>
              <a:t>self-interest </a:t>
            </a:r>
            <a:r>
              <a:rPr lang="en-US" dirty="0"/>
              <a:t>has produced a good that is very valuable to you. </a:t>
            </a:r>
            <a:r>
              <a:rPr lang="en-US" b="1" dirty="0">
                <a:solidFill>
                  <a:srgbClr val="FF0000"/>
                </a:solidFill>
              </a:rPr>
              <a:t>The miracle of a market system is that self-interest produces behavior that benefits others. </a:t>
            </a:r>
          </a:p>
          <a:p>
            <a:endParaRPr lang="en-US" b="1" dirty="0">
              <a:solidFill>
                <a:srgbClr val="FF0000"/>
              </a:solidFill>
            </a:endParaRPr>
          </a:p>
        </p:txBody>
      </p:sp>
      <p:sp>
        <p:nvSpPr>
          <p:cNvPr id="13" name="Rectangle 12">
            <a:extLst>
              <a:ext uri="{FF2B5EF4-FFF2-40B4-BE49-F238E27FC236}">
                <a16:creationId xmlns:a16="http://schemas.microsoft.com/office/drawing/2014/main" id="{80F5E72F-ACE5-4895-80D1-6B51DB0AC437}"/>
              </a:ext>
            </a:extLst>
          </p:cNvPr>
          <p:cNvSpPr/>
          <p:nvPr/>
        </p:nvSpPr>
        <p:spPr>
          <a:xfrm>
            <a:off x="0" y="4126380"/>
            <a:ext cx="5117257" cy="2308324"/>
          </a:xfrm>
          <a:prstGeom prst="rect">
            <a:avLst/>
          </a:prstGeom>
        </p:spPr>
        <p:txBody>
          <a:bodyPr wrap="square">
            <a:spAutoFit/>
          </a:bodyPr>
          <a:lstStyle/>
          <a:p>
            <a:r>
              <a:rPr lang="en-US" dirty="0"/>
              <a:t>Doesn't self-interest lead to price gouging, corruption and cheating? Sometimes it does, but most often it is held in check by </a:t>
            </a:r>
            <a:r>
              <a:rPr lang="en-US" b="1" dirty="0">
                <a:solidFill>
                  <a:srgbClr val="FF0000"/>
                </a:solidFill>
              </a:rPr>
              <a:t>competition</a:t>
            </a:r>
            <a:r>
              <a:rPr lang="en-US" dirty="0"/>
              <a:t>. Because other self-interested people are competing in the marketplace, my self-interest is held in check. </a:t>
            </a:r>
            <a:r>
              <a:rPr lang="en-US" b="1" dirty="0">
                <a:solidFill>
                  <a:srgbClr val="FF0000"/>
                </a:solidFill>
              </a:rPr>
              <a:t>Competition </a:t>
            </a:r>
            <a:r>
              <a:rPr lang="en-US" dirty="0"/>
              <a:t>is the </a:t>
            </a:r>
            <a:r>
              <a:rPr lang="en-US" b="1" dirty="0">
                <a:solidFill>
                  <a:srgbClr val="FF0000"/>
                </a:solidFill>
              </a:rPr>
              <a:t>regulator</a:t>
            </a:r>
            <a:r>
              <a:rPr lang="en-US" dirty="0"/>
              <a:t>, a check on self-interest because it restrains my ability to take advantage of my customers. </a:t>
            </a:r>
          </a:p>
        </p:txBody>
      </p:sp>
      <p:sp>
        <p:nvSpPr>
          <p:cNvPr id="14" name="Rectangle 13">
            <a:extLst>
              <a:ext uri="{FF2B5EF4-FFF2-40B4-BE49-F238E27FC236}">
                <a16:creationId xmlns:a16="http://schemas.microsoft.com/office/drawing/2014/main" id="{AB4AB159-5363-4C7C-BA8F-0C11C2106CE7}"/>
              </a:ext>
            </a:extLst>
          </p:cNvPr>
          <p:cNvSpPr/>
          <p:nvPr/>
        </p:nvSpPr>
        <p:spPr>
          <a:xfrm>
            <a:off x="4648200" y="6423857"/>
            <a:ext cx="4495800" cy="415498"/>
          </a:xfrm>
          <a:prstGeom prst="rect">
            <a:avLst/>
          </a:prstGeom>
        </p:spPr>
        <p:txBody>
          <a:bodyPr wrap="square">
            <a:spAutoFit/>
          </a:bodyPr>
          <a:lstStyle/>
          <a:p>
            <a:r>
              <a:rPr lang="en-US" sz="1000" dirty="0"/>
              <a:t>https://www.stlouisfed.org/education/economic-lowdown-podcast-series/episode-3-the-role-of-self-interest-and-competition-in-a-market-economy</a:t>
            </a:r>
          </a:p>
        </p:txBody>
      </p:sp>
    </p:spTree>
    <p:extLst>
      <p:ext uri="{BB962C8B-B14F-4D97-AF65-F5344CB8AC3E}">
        <p14:creationId xmlns:p14="http://schemas.microsoft.com/office/powerpoint/2010/main" val="16026746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7"/>
            <a:ext cx="8229600" cy="875131"/>
          </a:xfrm>
          <a:noFill/>
        </p:spPr>
        <p:txBody>
          <a:bodyPr/>
          <a:lstStyle/>
          <a:p>
            <a:r>
              <a:rPr lang="en-US" b="1" dirty="0">
                <a:ln>
                  <a:solidFill>
                    <a:srgbClr val="FFC000"/>
                  </a:solidFill>
                </a:ln>
                <a:latin typeface="Tattoo Ink" pitchFamily="2"/>
              </a:rPr>
              <a:t>The Gilded Age </a:t>
            </a:r>
            <a:r>
              <a:rPr lang="en-US" sz="2400" b="1" dirty="0">
                <a:ln>
                  <a:solidFill>
                    <a:srgbClr val="FFC000"/>
                  </a:solidFill>
                </a:ln>
                <a:latin typeface="Tattoo Ink" pitchFamily="2"/>
              </a:rPr>
              <a:t>1870s-1900</a:t>
            </a:r>
            <a:endParaRPr lang="en-US" b="1" dirty="0">
              <a:ln>
                <a:solidFill>
                  <a:srgbClr val="FFC000"/>
                </a:solidFill>
              </a:ln>
              <a:latin typeface="Tattoo Ink" pitchFamily="2"/>
            </a:endParaRPr>
          </a:p>
        </p:txBody>
      </p:sp>
      <p:sp>
        <p:nvSpPr>
          <p:cNvPr id="3" name="Content Placeholder 2"/>
          <p:cNvSpPr>
            <a:spLocks noGrp="1"/>
          </p:cNvSpPr>
          <p:nvPr>
            <p:ph idx="1"/>
          </p:nvPr>
        </p:nvSpPr>
        <p:spPr>
          <a:xfrm>
            <a:off x="217430" y="1066800"/>
            <a:ext cx="8601075" cy="2964140"/>
          </a:xfrm>
        </p:spPr>
        <p:txBody>
          <a:bodyPr>
            <a:normAutofit fontScale="85000" lnSpcReduction="20000"/>
          </a:bodyPr>
          <a:lstStyle/>
          <a:p>
            <a:r>
              <a:rPr lang="en-US" sz="2600" dirty="0"/>
              <a:t>The time when these Captains of Industry ruled America became known as the </a:t>
            </a:r>
            <a:r>
              <a:rPr lang="en-US" b="1" dirty="0">
                <a:ln>
                  <a:solidFill>
                    <a:srgbClr val="FFC000"/>
                  </a:solidFill>
                </a:ln>
                <a:latin typeface="Tattoo Ink" pitchFamily="2"/>
              </a:rPr>
              <a:t>Gilded Age</a:t>
            </a:r>
            <a:r>
              <a:rPr lang="en-US" sz="2400" dirty="0"/>
              <a:t>.  </a:t>
            </a:r>
            <a:r>
              <a:rPr lang="en-US" sz="2400" b="1" dirty="0">
                <a:solidFill>
                  <a:srgbClr val="FF0000"/>
                </a:solidFill>
              </a:rPr>
              <a:t>Gilded means </a:t>
            </a:r>
            <a:r>
              <a:rPr lang="en-US" sz="2400" dirty="0"/>
              <a:t>that its covered in gold but underneath there is something cheap like wood.  Society looked gilded but underneath there was something very wrong.  This term was coined by Mark Twain to express the poverty and corruption under all the glitter of gold.</a:t>
            </a:r>
          </a:p>
          <a:p>
            <a:r>
              <a:rPr lang="en-US" sz="2600" dirty="0"/>
              <a:t>They amassed fabulous wealth and lavishly spent it while the majority of Americans were poor.</a:t>
            </a:r>
          </a:p>
          <a:p>
            <a:r>
              <a:rPr lang="en-US" sz="2600" dirty="0"/>
              <a:t>These ‘</a:t>
            </a:r>
            <a:r>
              <a:rPr lang="en-US" sz="2600" b="1" i="1" dirty="0">
                <a:solidFill>
                  <a:srgbClr val="FF0000"/>
                </a:solidFill>
              </a:rPr>
              <a:t>robber barons</a:t>
            </a:r>
            <a:r>
              <a:rPr lang="en-US" sz="2600" dirty="0"/>
              <a:t>’ were glorified and vilified.</a:t>
            </a:r>
          </a:p>
          <a:p>
            <a:r>
              <a:rPr lang="en-US" sz="2600" dirty="0"/>
              <a:t>Some became the richest men in the world.</a:t>
            </a:r>
          </a:p>
        </p:txBody>
      </p:sp>
      <p:pic>
        <p:nvPicPr>
          <p:cNvPr id="2050" name="Picture 2" descr="http://www.hermes-press.com/GAbal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44" y="4343400"/>
            <a:ext cx="37338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pecials-images.forbes.com/imageserve/066S0wUdXYaAt/0x600.jpg?fit=scale&amp;background=000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96006">
            <a:off x="2532566" y="4300587"/>
            <a:ext cx="2202949" cy="22428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d3r4ecz8hnfnqf.cloudfront.net/50763a50e4b0a77569daebc1/full/300px-the-breakers-newport.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30502">
            <a:off x="4352490" y="4658348"/>
            <a:ext cx="28575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avingsandloan.tripod.com/breaker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34154">
            <a:off x="6897511" y="3946439"/>
            <a:ext cx="1899144" cy="26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400"/>
                                        <p:tgtEl>
                                          <p:spTgt spid="3">
                                            <p:txEl>
                                              <p:pRg st="0" end="0"/>
                                            </p:txEl>
                                          </p:spTgt>
                                        </p:tgtEl>
                                      </p:cBhvr>
                                    </p:animEffect>
                                  </p:childTnLst>
                                </p:cTn>
                              </p:par>
                            </p:childTnLst>
                          </p:cTn>
                        </p:par>
                        <p:par>
                          <p:cTn id="8" fill="hold">
                            <p:stCondLst>
                              <p:cond delay="14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34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54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7400"/>
                            </p:stCondLst>
                            <p:childTnLst>
                              <p:par>
                                <p:cTn id="21" presetID="26" presetClass="entr" presetSubtype="0"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80">
                                          <p:stCondLst>
                                            <p:cond delay="0"/>
                                          </p:stCondLst>
                                        </p:cTn>
                                        <p:tgtEl>
                                          <p:spTgt spid="2050"/>
                                        </p:tgtEl>
                                      </p:cBhvr>
                                    </p:animEffect>
                                    <p:anim calcmode="lin" valueType="num">
                                      <p:cBhvr>
                                        <p:cTn id="24"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50"/>
                                        </p:tgtEl>
                                      </p:cBhvr>
                                      <p:to x="100000" y="60000"/>
                                    </p:animScale>
                                    <p:animScale>
                                      <p:cBhvr>
                                        <p:cTn id="30" dur="166" decel="50000">
                                          <p:stCondLst>
                                            <p:cond delay="676"/>
                                          </p:stCondLst>
                                        </p:cTn>
                                        <p:tgtEl>
                                          <p:spTgt spid="2050"/>
                                        </p:tgtEl>
                                      </p:cBhvr>
                                      <p:to x="100000" y="100000"/>
                                    </p:animScale>
                                    <p:animScale>
                                      <p:cBhvr>
                                        <p:cTn id="31" dur="26">
                                          <p:stCondLst>
                                            <p:cond delay="1312"/>
                                          </p:stCondLst>
                                        </p:cTn>
                                        <p:tgtEl>
                                          <p:spTgt spid="2050"/>
                                        </p:tgtEl>
                                      </p:cBhvr>
                                      <p:to x="100000" y="80000"/>
                                    </p:animScale>
                                    <p:animScale>
                                      <p:cBhvr>
                                        <p:cTn id="32" dur="166" decel="50000">
                                          <p:stCondLst>
                                            <p:cond delay="1338"/>
                                          </p:stCondLst>
                                        </p:cTn>
                                        <p:tgtEl>
                                          <p:spTgt spid="2050"/>
                                        </p:tgtEl>
                                      </p:cBhvr>
                                      <p:to x="100000" y="100000"/>
                                    </p:animScale>
                                    <p:animScale>
                                      <p:cBhvr>
                                        <p:cTn id="33" dur="26">
                                          <p:stCondLst>
                                            <p:cond delay="1642"/>
                                          </p:stCondLst>
                                        </p:cTn>
                                        <p:tgtEl>
                                          <p:spTgt spid="2050"/>
                                        </p:tgtEl>
                                      </p:cBhvr>
                                      <p:to x="100000" y="90000"/>
                                    </p:animScale>
                                    <p:animScale>
                                      <p:cBhvr>
                                        <p:cTn id="34" dur="166" decel="50000">
                                          <p:stCondLst>
                                            <p:cond delay="1668"/>
                                          </p:stCondLst>
                                        </p:cTn>
                                        <p:tgtEl>
                                          <p:spTgt spid="2050"/>
                                        </p:tgtEl>
                                      </p:cBhvr>
                                      <p:to x="100000" y="100000"/>
                                    </p:animScale>
                                    <p:animScale>
                                      <p:cBhvr>
                                        <p:cTn id="35" dur="26">
                                          <p:stCondLst>
                                            <p:cond delay="1808"/>
                                          </p:stCondLst>
                                        </p:cTn>
                                        <p:tgtEl>
                                          <p:spTgt spid="2050"/>
                                        </p:tgtEl>
                                      </p:cBhvr>
                                      <p:to x="100000" y="95000"/>
                                    </p:animScale>
                                    <p:animScale>
                                      <p:cBhvr>
                                        <p:cTn id="36" dur="166" decel="50000">
                                          <p:stCondLst>
                                            <p:cond delay="1834"/>
                                          </p:stCondLst>
                                        </p:cTn>
                                        <p:tgtEl>
                                          <p:spTgt spid="2050"/>
                                        </p:tgtEl>
                                      </p:cBhvr>
                                      <p:to x="100000" y="100000"/>
                                    </p:animScale>
                                  </p:childTnLst>
                                </p:cTn>
                              </p:par>
                            </p:childTnLst>
                          </p:cTn>
                        </p:par>
                        <p:par>
                          <p:cTn id="37" fill="hold">
                            <p:stCondLst>
                              <p:cond delay="9400"/>
                            </p:stCondLst>
                            <p:childTnLst>
                              <p:par>
                                <p:cTn id="38" presetID="26" presetClass="entr" presetSubtype="0" fill="hold" nodeType="afterEffect">
                                  <p:stCondLst>
                                    <p:cond delay="1000"/>
                                  </p:stCondLst>
                                  <p:childTnLst>
                                    <p:set>
                                      <p:cBhvr>
                                        <p:cTn id="39" dur="1" fill="hold">
                                          <p:stCondLst>
                                            <p:cond delay="0"/>
                                          </p:stCondLst>
                                        </p:cTn>
                                        <p:tgtEl>
                                          <p:spTgt spid="2052"/>
                                        </p:tgtEl>
                                        <p:attrNameLst>
                                          <p:attrName>style.visibility</p:attrName>
                                        </p:attrNameLst>
                                      </p:cBhvr>
                                      <p:to>
                                        <p:strVal val="visible"/>
                                      </p:to>
                                    </p:set>
                                    <p:animEffect transition="in" filter="wipe(down)">
                                      <p:cBhvr>
                                        <p:cTn id="40" dur="580">
                                          <p:stCondLst>
                                            <p:cond delay="0"/>
                                          </p:stCondLst>
                                        </p:cTn>
                                        <p:tgtEl>
                                          <p:spTgt spid="2052"/>
                                        </p:tgtEl>
                                      </p:cBhvr>
                                    </p:animEffect>
                                    <p:anim calcmode="lin" valueType="num">
                                      <p:cBhvr>
                                        <p:cTn id="41"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46" dur="26">
                                          <p:stCondLst>
                                            <p:cond delay="650"/>
                                          </p:stCondLst>
                                        </p:cTn>
                                        <p:tgtEl>
                                          <p:spTgt spid="2052"/>
                                        </p:tgtEl>
                                      </p:cBhvr>
                                      <p:to x="100000" y="60000"/>
                                    </p:animScale>
                                    <p:animScale>
                                      <p:cBhvr>
                                        <p:cTn id="47" dur="166" decel="50000">
                                          <p:stCondLst>
                                            <p:cond delay="676"/>
                                          </p:stCondLst>
                                        </p:cTn>
                                        <p:tgtEl>
                                          <p:spTgt spid="2052"/>
                                        </p:tgtEl>
                                      </p:cBhvr>
                                      <p:to x="100000" y="100000"/>
                                    </p:animScale>
                                    <p:animScale>
                                      <p:cBhvr>
                                        <p:cTn id="48" dur="26">
                                          <p:stCondLst>
                                            <p:cond delay="1312"/>
                                          </p:stCondLst>
                                        </p:cTn>
                                        <p:tgtEl>
                                          <p:spTgt spid="2052"/>
                                        </p:tgtEl>
                                      </p:cBhvr>
                                      <p:to x="100000" y="80000"/>
                                    </p:animScale>
                                    <p:animScale>
                                      <p:cBhvr>
                                        <p:cTn id="49" dur="166" decel="50000">
                                          <p:stCondLst>
                                            <p:cond delay="1338"/>
                                          </p:stCondLst>
                                        </p:cTn>
                                        <p:tgtEl>
                                          <p:spTgt spid="2052"/>
                                        </p:tgtEl>
                                      </p:cBhvr>
                                      <p:to x="100000" y="100000"/>
                                    </p:animScale>
                                    <p:animScale>
                                      <p:cBhvr>
                                        <p:cTn id="50" dur="26">
                                          <p:stCondLst>
                                            <p:cond delay="1642"/>
                                          </p:stCondLst>
                                        </p:cTn>
                                        <p:tgtEl>
                                          <p:spTgt spid="2052"/>
                                        </p:tgtEl>
                                      </p:cBhvr>
                                      <p:to x="100000" y="90000"/>
                                    </p:animScale>
                                    <p:animScale>
                                      <p:cBhvr>
                                        <p:cTn id="51" dur="166" decel="50000">
                                          <p:stCondLst>
                                            <p:cond delay="1668"/>
                                          </p:stCondLst>
                                        </p:cTn>
                                        <p:tgtEl>
                                          <p:spTgt spid="2052"/>
                                        </p:tgtEl>
                                      </p:cBhvr>
                                      <p:to x="100000" y="100000"/>
                                    </p:animScale>
                                    <p:animScale>
                                      <p:cBhvr>
                                        <p:cTn id="52" dur="26">
                                          <p:stCondLst>
                                            <p:cond delay="1808"/>
                                          </p:stCondLst>
                                        </p:cTn>
                                        <p:tgtEl>
                                          <p:spTgt spid="2052"/>
                                        </p:tgtEl>
                                      </p:cBhvr>
                                      <p:to x="100000" y="95000"/>
                                    </p:animScale>
                                    <p:animScale>
                                      <p:cBhvr>
                                        <p:cTn id="53" dur="166" decel="50000">
                                          <p:stCondLst>
                                            <p:cond delay="1834"/>
                                          </p:stCondLst>
                                        </p:cTn>
                                        <p:tgtEl>
                                          <p:spTgt spid="2052"/>
                                        </p:tgtEl>
                                      </p:cBhvr>
                                      <p:to x="100000" y="100000"/>
                                    </p:animScale>
                                  </p:childTnLst>
                                </p:cTn>
                              </p:par>
                            </p:childTnLst>
                          </p:cTn>
                        </p:par>
                        <p:par>
                          <p:cTn id="54" fill="hold">
                            <p:stCondLst>
                              <p:cond delay="12400"/>
                            </p:stCondLst>
                            <p:childTnLst>
                              <p:par>
                                <p:cTn id="55" presetID="26" presetClass="entr" presetSubtype="0" fill="hold" nodeType="afterEffect">
                                  <p:stCondLst>
                                    <p:cond delay="1000"/>
                                  </p:stCondLst>
                                  <p:childTnLst>
                                    <p:set>
                                      <p:cBhvr>
                                        <p:cTn id="56" dur="1" fill="hold">
                                          <p:stCondLst>
                                            <p:cond delay="0"/>
                                          </p:stCondLst>
                                        </p:cTn>
                                        <p:tgtEl>
                                          <p:spTgt spid="2054"/>
                                        </p:tgtEl>
                                        <p:attrNameLst>
                                          <p:attrName>style.visibility</p:attrName>
                                        </p:attrNameLst>
                                      </p:cBhvr>
                                      <p:to>
                                        <p:strVal val="visible"/>
                                      </p:to>
                                    </p:set>
                                    <p:animEffect transition="in" filter="wipe(down)">
                                      <p:cBhvr>
                                        <p:cTn id="57" dur="580">
                                          <p:stCondLst>
                                            <p:cond delay="0"/>
                                          </p:stCondLst>
                                        </p:cTn>
                                        <p:tgtEl>
                                          <p:spTgt spid="2054"/>
                                        </p:tgtEl>
                                      </p:cBhvr>
                                    </p:animEffect>
                                    <p:anim calcmode="lin" valueType="num">
                                      <p:cBhvr>
                                        <p:cTn id="58"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63" dur="26">
                                          <p:stCondLst>
                                            <p:cond delay="650"/>
                                          </p:stCondLst>
                                        </p:cTn>
                                        <p:tgtEl>
                                          <p:spTgt spid="2054"/>
                                        </p:tgtEl>
                                      </p:cBhvr>
                                      <p:to x="100000" y="60000"/>
                                    </p:animScale>
                                    <p:animScale>
                                      <p:cBhvr>
                                        <p:cTn id="64" dur="166" decel="50000">
                                          <p:stCondLst>
                                            <p:cond delay="676"/>
                                          </p:stCondLst>
                                        </p:cTn>
                                        <p:tgtEl>
                                          <p:spTgt spid="2054"/>
                                        </p:tgtEl>
                                      </p:cBhvr>
                                      <p:to x="100000" y="100000"/>
                                    </p:animScale>
                                    <p:animScale>
                                      <p:cBhvr>
                                        <p:cTn id="65" dur="26">
                                          <p:stCondLst>
                                            <p:cond delay="1312"/>
                                          </p:stCondLst>
                                        </p:cTn>
                                        <p:tgtEl>
                                          <p:spTgt spid="2054"/>
                                        </p:tgtEl>
                                      </p:cBhvr>
                                      <p:to x="100000" y="80000"/>
                                    </p:animScale>
                                    <p:animScale>
                                      <p:cBhvr>
                                        <p:cTn id="66" dur="166" decel="50000">
                                          <p:stCondLst>
                                            <p:cond delay="1338"/>
                                          </p:stCondLst>
                                        </p:cTn>
                                        <p:tgtEl>
                                          <p:spTgt spid="2054"/>
                                        </p:tgtEl>
                                      </p:cBhvr>
                                      <p:to x="100000" y="100000"/>
                                    </p:animScale>
                                    <p:animScale>
                                      <p:cBhvr>
                                        <p:cTn id="67" dur="26">
                                          <p:stCondLst>
                                            <p:cond delay="1642"/>
                                          </p:stCondLst>
                                        </p:cTn>
                                        <p:tgtEl>
                                          <p:spTgt spid="2054"/>
                                        </p:tgtEl>
                                      </p:cBhvr>
                                      <p:to x="100000" y="90000"/>
                                    </p:animScale>
                                    <p:animScale>
                                      <p:cBhvr>
                                        <p:cTn id="68" dur="166" decel="50000">
                                          <p:stCondLst>
                                            <p:cond delay="1668"/>
                                          </p:stCondLst>
                                        </p:cTn>
                                        <p:tgtEl>
                                          <p:spTgt spid="2054"/>
                                        </p:tgtEl>
                                      </p:cBhvr>
                                      <p:to x="100000" y="100000"/>
                                    </p:animScale>
                                    <p:animScale>
                                      <p:cBhvr>
                                        <p:cTn id="69" dur="26">
                                          <p:stCondLst>
                                            <p:cond delay="1808"/>
                                          </p:stCondLst>
                                        </p:cTn>
                                        <p:tgtEl>
                                          <p:spTgt spid="2054"/>
                                        </p:tgtEl>
                                      </p:cBhvr>
                                      <p:to x="100000" y="95000"/>
                                    </p:animScale>
                                    <p:animScale>
                                      <p:cBhvr>
                                        <p:cTn id="70" dur="166" decel="50000">
                                          <p:stCondLst>
                                            <p:cond delay="1834"/>
                                          </p:stCondLst>
                                        </p:cTn>
                                        <p:tgtEl>
                                          <p:spTgt spid="2054"/>
                                        </p:tgtEl>
                                      </p:cBhvr>
                                      <p:to x="100000" y="100000"/>
                                    </p:animScale>
                                  </p:childTnLst>
                                </p:cTn>
                              </p:par>
                            </p:childTnLst>
                          </p:cTn>
                        </p:par>
                        <p:par>
                          <p:cTn id="71" fill="hold">
                            <p:stCondLst>
                              <p:cond delay="15400"/>
                            </p:stCondLst>
                            <p:childTnLst>
                              <p:par>
                                <p:cTn id="72" presetID="26" presetClass="entr" presetSubtype="0" fill="hold" nodeType="afterEffect">
                                  <p:stCondLst>
                                    <p:cond delay="1000"/>
                                  </p:stCondLst>
                                  <p:childTnLst>
                                    <p:set>
                                      <p:cBhvr>
                                        <p:cTn id="73" dur="1" fill="hold">
                                          <p:stCondLst>
                                            <p:cond delay="0"/>
                                          </p:stCondLst>
                                        </p:cTn>
                                        <p:tgtEl>
                                          <p:spTgt spid="2056"/>
                                        </p:tgtEl>
                                        <p:attrNameLst>
                                          <p:attrName>style.visibility</p:attrName>
                                        </p:attrNameLst>
                                      </p:cBhvr>
                                      <p:to>
                                        <p:strVal val="visible"/>
                                      </p:to>
                                    </p:set>
                                    <p:animEffect transition="in" filter="wipe(down)">
                                      <p:cBhvr>
                                        <p:cTn id="74" dur="580">
                                          <p:stCondLst>
                                            <p:cond delay="0"/>
                                          </p:stCondLst>
                                        </p:cTn>
                                        <p:tgtEl>
                                          <p:spTgt spid="2056"/>
                                        </p:tgtEl>
                                      </p:cBhvr>
                                    </p:animEffect>
                                    <p:anim calcmode="lin" valueType="num">
                                      <p:cBhvr>
                                        <p:cTn id="75" dur="1822" tmFilter="0,0; 0.14,0.36; 0.43,0.73; 0.71,0.91; 1.0,1.0">
                                          <p:stCondLst>
                                            <p:cond delay="0"/>
                                          </p:stCondLst>
                                        </p:cTn>
                                        <p:tgtEl>
                                          <p:spTgt spid="2056"/>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2056"/>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2056"/>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2056"/>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2056"/>
                                        </p:tgtEl>
                                        <p:attrNameLst>
                                          <p:attrName>ppt_y</p:attrName>
                                        </p:attrNameLst>
                                      </p:cBhvr>
                                      <p:tavLst>
                                        <p:tav tm="0" fmla="#ppt_y-sin(pi*$)/81">
                                          <p:val>
                                            <p:fltVal val="0"/>
                                          </p:val>
                                        </p:tav>
                                        <p:tav tm="100000">
                                          <p:val>
                                            <p:fltVal val="1"/>
                                          </p:val>
                                        </p:tav>
                                      </p:tavLst>
                                    </p:anim>
                                    <p:animScale>
                                      <p:cBhvr>
                                        <p:cTn id="80" dur="26">
                                          <p:stCondLst>
                                            <p:cond delay="650"/>
                                          </p:stCondLst>
                                        </p:cTn>
                                        <p:tgtEl>
                                          <p:spTgt spid="2056"/>
                                        </p:tgtEl>
                                      </p:cBhvr>
                                      <p:to x="100000" y="60000"/>
                                    </p:animScale>
                                    <p:animScale>
                                      <p:cBhvr>
                                        <p:cTn id="81" dur="166" decel="50000">
                                          <p:stCondLst>
                                            <p:cond delay="676"/>
                                          </p:stCondLst>
                                        </p:cTn>
                                        <p:tgtEl>
                                          <p:spTgt spid="2056"/>
                                        </p:tgtEl>
                                      </p:cBhvr>
                                      <p:to x="100000" y="100000"/>
                                    </p:animScale>
                                    <p:animScale>
                                      <p:cBhvr>
                                        <p:cTn id="82" dur="26">
                                          <p:stCondLst>
                                            <p:cond delay="1312"/>
                                          </p:stCondLst>
                                        </p:cTn>
                                        <p:tgtEl>
                                          <p:spTgt spid="2056"/>
                                        </p:tgtEl>
                                      </p:cBhvr>
                                      <p:to x="100000" y="80000"/>
                                    </p:animScale>
                                    <p:animScale>
                                      <p:cBhvr>
                                        <p:cTn id="83" dur="166" decel="50000">
                                          <p:stCondLst>
                                            <p:cond delay="1338"/>
                                          </p:stCondLst>
                                        </p:cTn>
                                        <p:tgtEl>
                                          <p:spTgt spid="2056"/>
                                        </p:tgtEl>
                                      </p:cBhvr>
                                      <p:to x="100000" y="100000"/>
                                    </p:animScale>
                                    <p:animScale>
                                      <p:cBhvr>
                                        <p:cTn id="84" dur="26">
                                          <p:stCondLst>
                                            <p:cond delay="1642"/>
                                          </p:stCondLst>
                                        </p:cTn>
                                        <p:tgtEl>
                                          <p:spTgt spid="2056"/>
                                        </p:tgtEl>
                                      </p:cBhvr>
                                      <p:to x="100000" y="90000"/>
                                    </p:animScale>
                                    <p:animScale>
                                      <p:cBhvr>
                                        <p:cTn id="85" dur="166" decel="50000">
                                          <p:stCondLst>
                                            <p:cond delay="1668"/>
                                          </p:stCondLst>
                                        </p:cTn>
                                        <p:tgtEl>
                                          <p:spTgt spid="2056"/>
                                        </p:tgtEl>
                                      </p:cBhvr>
                                      <p:to x="100000" y="100000"/>
                                    </p:animScale>
                                    <p:animScale>
                                      <p:cBhvr>
                                        <p:cTn id="86" dur="26">
                                          <p:stCondLst>
                                            <p:cond delay="1808"/>
                                          </p:stCondLst>
                                        </p:cTn>
                                        <p:tgtEl>
                                          <p:spTgt spid="2056"/>
                                        </p:tgtEl>
                                      </p:cBhvr>
                                      <p:to x="100000" y="95000"/>
                                    </p:animScale>
                                    <p:animScale>
                                      <p:cBhvr>
                                        <p:cTn id="87" dur="166" decel="50000">
                                          <p:stCondLst>
                                            <p:cond delay="1834"/>
                                          </p:stCondLst>
                                        </p:cTn>
                                        <p:tgtEl>
                                          <p:spTgt spid="205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Autofit/>
          </a:bodyPr>
          <a:lstStyle/>
          <a:p>
            <a:r>
              <a:rPr lang="en-US" sz="2400" b="1" dirty="0"/>
              <a:t>A Portrait Gallery of the Great Entrepreneurs of the Gilded Age </a:t>
            </a:r>
            <a:br>
              <a:rPr lang="en-US" sz="2400" b="1" dirty="0"/>
            </a:br>
            <a:r>
              <a:rPr lang="en-US" sz="2400" b="1" dirty="0"/>
              <a:t>The Captains of Industry or Robber Barons</a:t>
            </a:r>
          </a:p>
        </p:txBody>
      </p:sp>
      <p:sp>
        <p:nvSpPr>
          <p:cNvPr id="3" name="Content Placeholder 2"/>
          <p:cNvSpPr>
            <a:spLocks noGrp="1"/>
          </p:cNvSpPr>
          <p:nvPr>
            <p:ph idx="1"/>
          </p:nvPr>
        </p:nvSpPr>
        <p:spPr>
          <a:xfrm>
            <a:off x="152400" y="931272"/>
            <a:ext cx="8915400" cy="2573928"/>
          </a:xfrm>
        </p:spPr>
        <p:txBody>
          <a:bodyPr>
            <a:noAutofit/>
          </a:bodyPr>
          <a:lstStyle/>
          <a:p>
            <a:r>
              <a:rPr lang="en-US" sz="2400" dirty="0"/>
              <a:t>Many of the more successful entrepreneurs became known as ‘</a:t>
            </a:r>
            <a:r>
              <a:rPr lang="en-US" sz="2400" b="1" dirty="0">
                <a:solidFill>
                  <a:srgbClr val="FF0000"/>
                </a:solidFill>
              </a:rPr>
              <a:t>Captains of Industry</a:t>
            </a:r>
            <a:r>
              <a:rPr lang="en-US" sz="2400" dirty="0"/>
              <a:t>’.</a:t>
            </a:r>
          </a:p>
          <a:p>
            <a:r>
              <a:rPr lang="en-US" sz="2400" dirty="0"/>
              <a:t>Some called them ‘</a:t>
            </a:r>
            <a:r>
              <a:rPr lang="en-US" sz="2400" b="1" dirty="0">
                <a:solidFill>
                  <a:srgbClr val="FF0000"/>
                </a:solidFill>
              </a:rPr>
              <a:t>robber barons</a:t>
            </a:r>
            <a:r>
              <a:rPr lang="en-US" sz="2400" dirty="0"/>
              <a:t>’ because of the ruthless tactics  they used to destroy their competition and methods used to keep workers wages low.</a:t>
            </a:r>
          </a:p>
          <a:p>
            <a:r>
              <a:rPr lang="en-US" sz="2400" dirty="0"/>
              <a:t>Some of the best known were:</a:t>
            </a:r>
          </a:p>
        </p:txBody>
      </p:sp>
      <p:pic>
        <p:nvPicPr>
          <p:cNvPr id="5122" name="Picture 2" descr="C:\Users\mike.montgomery\Documents\05 Gilded Age\Gilded Age robber barons gro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425" y="3505200"/>
            <a:ext cx="7860266"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ike.montgomery\Documents\05 Gilded Age\standard oil.jpg"/>
          <p:cNvPicPr>
            <a:picLocks noChangeAspect="1" noChangeArrowheads="1"/>
          </p:cNvPicPr>
          <p:nvPr/>
        </p:nvPicPr>
        <p:blipFill rotWithShape="1">
          <a:blip r:embed="rId3">
            <a:extLst>
              <a:ext uri="{28A0092B-C50C-407E-A947-70E740481C1C}">
                <a14:useLocalDpi xmlns:a14="http://schemas.microsoft.com/office/drawing/2010/main" val="0"/>
              </a:ext>
            </a:extLst>
          </a:blip>
          <a:srcRect l="14037" t="4993" r="14385" b="-994"/>
          <a:stretch/>
        </p:blipFill>
        <p:spPr bwMode="auto">
          <a:xfrm rot="20024021">
            <a:off x="804931" y="5195752"/>
            <a:ext cx="821567" cy="67658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www.graduation-invitations-graduation-party.com/images/train-kindergarten-graduation-invitation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12892">
            <a:off x="2914991" y="5197677"/>
            <a:ext cx="896742" cy="75774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clipart.coolclips.com/100/wjm/tf05052/CoolClips_indu00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94096">
            <a:off x="4769094" y="4989971"/>
            <a:ext cx="824295" cy="88199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encrypted-tbn0.gstatic.com/images?q=tbn:ANd9GcRa9zx9Dh3gB_DNrPXEnfSRdykXUZpmeN2lCj-uJh0A1GKeNrbNZbED2Gr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914" r="22914"/>
          <a:stretch/>
        </p:blipFill>
        <p:spPr bwMode="auto">
          <a:xfrm rot="20089187">
            <a:off x="7444709" y="4657024"/>
            <a:ext cx="673680" cy="9029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3C3C2F5-40A5-4211-8EEC-B4A31FC8D5CE}"/>
              </a:ext>
            </a:extLst>
          </p:cNvPr>
          <p:cNvPicPr>
            <a:picLocks noChangeAspect="1"/>
          </p:cNvPicPr>
          <p:nvPr/>
        </p:nvPicPr>
        <p:blipFill>
          <a:blip r:embed="rId7"/>
          <a:stretch>
            <a:fillRect/>
          </a:stretch>
        </p:blipFill>
        <p:spPr>
          <a:xfrm rot="19695924">
            <a:off x="7402845" y="5225907"/>
            <a:ext cx="1100245" cy="220049"/>
          </a:xfrm>
          <a:prstGeom prst="rect">
            <a:avLst/>
          </a:prstGeom>
        </p:spPr>
      </p:pic>
      <p:pic>
        <p:nvPicPr>
          <p:cNvPr id="7" name="Picture 6">
            <a:extLst>
              <a:ext uri="{FF2B5EF4-FFF2-40B4-BE49-F238E27FC236}">
                <a16:creationId xmlns:a16="http://schemas.microsoft.com/office/drawing/2014/main" id="{4C4AB9D6-ED3E-4957-BAAA-F779BD7FAE08}"/>
              </a:ext>
            </a:extLst>
          </p:cNvPr>
          <p:cNvPicPr>
            <a:picLocks noChangeAspect="1"/>
          </p:cNvPicPr>
          <p:nvPr/>
        </p:nvPicPr>
        <p:blipFill>
          <a:blip r:embed="rId8"/>
          <a:stretch>
            <a:fillRect/>
          </a:stretch>
        </p:blipFill>
        <p:spPr>
          <a:xfrm>
            <a:off x="5029200" y="2447362"/>
            <a:ext cx="3607267" cy="1057838"/>
          </a:xfrm>
          <a:prstGeom prst="rect">
            <a:avLst/>
          </a:prstGeom>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childTnLst>
                          </p:cTn>
                        </p:par>
                        <p:par>
                          <p:cTn id="12" fill="hold">
                            <p:stCondLst>
                              <p:cond delay="3000"/>
                            </p:stCondLst>
                            <p:childTnLst>
                              <p:par>
                                <p:cTn id="13" presetID="22" presetClass="entr" presetSubtype="1" fill="hold" nodeType="afterEffect">
                                  <p:stCondLst>
                                    <p:cond delay="1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1000"/>
                                        <p:tgtEl>
                                          <p:spTgt spid="3">
                                            <p:txEl>
                                              <p:pRg st="2" end="2"/>
                                            </p:txEl>
                                          </p:spTgt>
                                        </p:tgtEl>
                                      </p:cBhvr>
                                    </p:animEffect>
                                  </p:childTnLst>
                                </p:cTn>
                              </p:par>
                            </p:childTnLst>
                          </p:cTn>
                        </p:par>
                        <p:par>
                          <p:cTn id="16" fill="hold">
                            <p:stCondLst>
                              <p:cond delay="5500"/>
                            </p:stCondLst>
                            <p:childTnLst>
                              <p:par>
                                <p:cTn id="17" presetID="9" presetClass="entr" presetSubtype="0" fill="hold" nodeType="afterEffect">
                                  <p:stCondLst>
                                    <p:cond delay="500"/>
                                  </p:stCondLst>
                                  <p:childTnLst>
                                    <p:set>
                                      <p:cBhvr>
                                        <p:cTn id="18" dur="1" fill="hold">
                                          <p:stCondLst>
                                            <p:cond delay="0"/>
                                          </p:stCondLst>
                                        </p:cTn>
                                        <p:tgtEl>
                                          <p:spTgt spid="5122"/>
                                        </p:tgtEl>
                                        <p:attrNameLst>
                                          <p:attrName>style.visibility</p:attrName>
                                        </p:attrNameLst>
                                      </p:cBhvr>
                                      <p:to>
                                        <p:strVal val="visible"/>
                                      </p:to>
                                    </p:set>
                                    <p:animEffect transition="in" filter="dissolve">
                                      <p:cBhvr>
                                        <p:cTn id="19" dur="1000"/>
                                        <p:tgtEl>
                                          <p:spTgt spid="5122"/>
                                        </p:tgtEl>
                                      </p:cBhvr>
                                    </p:animEffect>
                                  </p:childTnLst>
                                </p:cTn>
                              </p:par>
                            </p:childTnLst>
                          </p:cTn>
                        </p:par>
                        <p:par>
                          <p:cTn id="20" fill="hold">
                            <p:stCondLst>
                              <p:cond delay="7000"/>
                            </p:stCondLst>
                            <p:childTnLst>
                              <p:par>
                                <p:cTn id="21" presetID="6" presetClass="entr" presetSubtype="16" fill="hold" nodeType="afterEffect">
                                  <p:stCondLst>
                                    <p:cond delay="500"/>
                                  </p:stCondLst>
                                  <p:childTnLst>
                                    <p:set>
                                      <p:cBhvr>
                                        <p:cTn id="22" dur="1" fill="hold">
                                          <p:stCondLst>
                                            <p:cond delay="0"/>
                                          </p:stCondLst>
                                        </p:cTn>
                                        <p:tgtEl>
                                          <p:spTgt spid="1026"/>
                                        </p:tgtEl>
                                        <p:attrNameLst>
                                          <p:attrName>style.visibility</p:attrName>
                                        </p:attrNameLst>
                                      </p:cBhvr>
                                      <p:to>
                                        <p:strVal val="visible"/>
                                      </p:to>
                                    </p:set>
                                    <p:animEffect transition="in" filter="circle(in)">
                                      <p:cBhvr>
                                        <p:cTn id="23" dur="1000"/>
                                        <p:tgtEl>
                                          <p:spTgt spid="1026"/>
                                        </p:tgtEl>
                                      </p:cBhvr>
                                    </p:animEffect>
                                  </p:childTnLst>
                                </p:cTn>
                              </p:par>
                            </p:childTnLst>
                          </p:cTn>
                        </p:par>
                        <p:par>
                          <p:cTn id="24" fill="hold">
                            <p:stCondLst>
                              <p:cond delay="8500"/>
                            </p:stCondLst>
                            <p:childTnLst>
                              <p:par>
                                <p:cTn id="25" presetID="6" presetClass="entr" presetSubtype="16" fill="hold" nodeType="afterEffect">
                                  <p:stCondLst>
                                    <p:cond delay="1500"/>
                                  </p:stCondLst>
                                  <p:childTnLst>
                                    <p:set>
                                      <p:cBhvr>
                                        <p:cTn id="26" dur="1" fill="hold">
                                          <p:stCondLst>
                                            <p:cond delay="0"/>
                                          </p:stCondLst>
                                        </p:cTn>
                                        <p:tgtEl>
                                          <p:spTgt spid="1029"/>
                                        </p:tgtEl>
                                        <p:attrNameLst>
                                          <p:attrName>style.visibility</p:attrName>
                                        </p:attrNameLst>
                                      </p:cBhvr>
                                      <p:to>
                                        <p:strVal val="visible"/>
                                      </p:to>
                                    </p:set>
                                    <p:animEffect transition="in" filter="circle(in)">
                                      <p:cBhvr>
                                        <p:cTn id="27" dur="2000"/>
                                        <p:tgtEl>
                                          <p:spTgt spid="1029"/>
                                        </p:tgtEl>
                                      </p:cBhvr>
                                    </p:animEffect>
                                  </p:childTnLst>
                                </p:cTn>
                              </p:par>
                            </p:childTnLst>
                          </p:cTn>
                        </p:par>
                        <p:par>
                          <p:cTn id="28" fill="hold">
                            <p:stCondLst>
                              <p:cond delay="12000"/>
                            </p:stCondLst>
                            <p:childTnLst>
                              <p:par>
                                <p:cTn id="29" presetID="6" presetClass="entr" presetSubtype="16" fill="hold" nodeType="afterEffect">
                                  <p:stCondLst>
                                    <p:cond delay="1500"/>
                                  </p:stCondLst>
                                  <p:childTnLst>
                                    <p:set>
                                      <p:cBhvr>
                                        <p:cTn id="30" dur="1" fill="hold">
                                          <p:stCondLst>
                                            <p:cond delay="0"/>
                                          </p:stCondLst>
                                        </p:cTn>
                                        <p:tgtEl>
                                          <p:spTgt spid="1031"/>
                                        </p:tgtEl>
                                        <p:attrNameLst>
                                          <p:attrName>style.visibility</p:attrName>
                                        </p:attrNameLst>
                                      </p:cBhvr>
                                      <p:to>
                                        <p:strVal val="visible"/>
                                      </p:to>
                                    </p:set>
                                    <p:animEffect transition="in" filter="circle(in)">
                                      <p:cBhvr>
                                        <p:cTn id="31" dur="2000"/>
                                        <p:tgtEl>
                                          <p:spTgt spid="1031"/>
                                        </p:tgtEl>
                                      </p:cBhvr>
                                    </p:animEffect>
                                  </p:childTnLst>
                                </p:cTn>
                              </p:par>
                            </p:childTnLst>
                          </p:cTn>
                        </p:par>
                        <p:par>
                          <p:cTn id="32" fill="hold">
                            <p:stCondLst>
                              <p:cond delay="15500"/>
                            </p:stCondLst>
                            <p:childTnLst>
                              <p:par>
                                <p:cTn id="33" presetID="6" presetClass="entr" presetSubtype="16" fill="hold" nodeType="afterEffect">
                                  <p:stCondLst>
                                    <p:cond delay="1500"/>
                                  </p:stCondLst>
                                  <p:childTnLst>
                                    <p:set>
                                      <p:cBhvr>
                                        <p:cTn id="34" dur="1" fill="hold">
                                          <p:stCondLst>
                                            <p:cond delay="0"/>
                                          </p:stCondLst>
                                        </p:cTn>
                                        <p:tgtEl>
                                          <p:spTgt spid="1033"/>
                                        </p:tgtEl>
                                        <p:attrNameLst>
                                          <p:attrName>style.visibility</p:attrName>
                                        </p:attrNameLst>
                                      </p:cBhvr>
                                      <p:to>
                                        <p:strVal val="visible"/>
                                      </p:to>
                                    </p:set>
                                    <p:animEffect transition="in" filter="circle(in)">
                                      <p:cBhvr>
                                        <p:cTn id="35" dur="2000"/>
                                        <p:tgtEl>
                                          <p:spTgt spid="103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62000">
              <a:schemeClr val="tx1">
                <a:lumMod val="90000"/>
                <a:lumOff val="10000"/>
              </a:schemeClr>
            </a:gs>
            <a:gs pos="22000">
              <a:schemeClr val="accent6">
                <a:lumMod val="20000"/>
                <a:lumOff val="80000"/>
              </a:schemeClr>
            </a:gs>
            <a:gs pos="100000">
              <a:schemeClr val="tx2"/>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0F75-64CB-CE3D-0EE3-93D95216AB8D}"/>
              </a:ext>
            </a:extLst>
          </p:cNvPr>
          <p:cNvSpPr>
            <a:spLocks noGrp="1"/>
          </p:cNvSpPr>
          <p:nvPr>
            <p:ph type="title"/>
          </p:nvPr>
        </p:nvSpPr>
        <p:spPr>
          <a:xfrm>
            <a:off x="228600" y="13232"/>
            <a:ext cx="8229600" cy="443968"/>
          </a:xfrm>
        </p:spPr>
        <p:txBody>
          <a:bodyPr>
            <a:noAutofit/>
          </a:bodyPr>
          <a:lstStyle/>
          <a:p>
            <a:r>
              <a:rPr lang="en-US" sz="2800" b="1" dirty="0"/>
              <a:t>The Self-Made Men</a:t>
            </a:r>
          </a:p>
        </p:txBody>
      </p:sp>
      <p:sp>
        <p:nvSpPr>
          <p:cNvPr id="3" name="Content Placeholder 2">
            <a:extLst>
              <a:ext uri="{FF2B5EF4-FFF2-40B4-BE49-F238E27FC236}">
                <a16:creationId xmlns:a16="http://schemas.microsoft.com/office/drawing/2014/main" id="{4CAC5892-C6B2-B42D-5D9C-44366B52B5A0}"/>
              </a:ext>
            </a:extLst>
          </p:cNvPr>
          <p:cNvSpPr>
            <a:spLocks noGrp="1"/>
          </p:cNvSpPr>
          <p:nvPr>
            <p:ph idx="1"/>
          </p:nvPr>
        </p:nvSpPr>
        <p:spPr>
          <a:xfrm>
            <a:off x="76200" y="457200"/>
            <a:ext cx="5791200" cy="457200"/>
          </a:xfrm>
        </p:spPr>
        <p:txBody>
          <a:bodyPr>
            <a:normAutofit/>
          </a:bodyPr>
          <a:lstStyle/>
          <a:p>
            <a:pPr marL="0" indent="0">
              <a:buNone/>
            </a:pPr>
            <a:r>
              <a:rPr lang="en-US" sz="2400" b="1" dirty="0"/>
              <a:t>The Men Who Built America</a:t>
            </a:r>
          </a:p>
        </p:txBody>
      </p:sp>
      <p:pic>
        <p:nvPicPr>
          <p:cNvPr id="7" name="Picture 6">
            <a:extLst>
              <a:ext uri="{FF2B5EF4-FFF2-40B4-BE49-F238E27FC236}">
                <a16:creationId xmlns:a16="http://schemas.microsoft.com/office/drawing/2014/main" id="{3591E2F8-8F51-7478-BC90-023E568CF736}"/>
              </a:ext>
            </a:extLst>
          </p:cNvPr>
          <p:cNvPicPr>
            <a:picLocks noChangeAspect="1"/>
          </p:cNvPicPr>
          <p:nvPr/>
        </p:nvPicPr>
        <p:blipFill>
          <a:blip r:embed="rId2"/>
          <a:stretch>
            <a:fillRect/>
          </a:stretch>
        </p:blipFill>
        <p:spPr>
          <a:xfrm>
            <a:off x="609600" y="1004131"/>
            <a:ext cx="8001000" cy="2424869"/>
          </a:xfrm>
          <a:prstGeom prst="rect">
            <a:avLst/>
          </a:prstGeom>
        </p:spPr>
      </p:pic>
      <p:pic>
        <p:nvPicPr>
          <p:cNvPr id="8" name="Picture 7">
            <a:hlinkClick r:id="rId3"/>
            <a:extLst>
              <a:ext uri="{FF2B5EF4-FFF2-40B4-BE49-F238E27FC236}">
                <a16:creationId xmlns:a16="http://schemas.microsoft.com/office/drawing/2014/main" id="{93DC475E-CB03-6271-6B72-72ADDF759BD0}"/>
              </a:ext>
            </a:extLst>
          </p:cNvPr>
          <p:cNvPicPr>
            <a:picLocks noChangeAspect="1"/>
          </p:cNvPicPr>
          <p:nvPr/>
        </p:nvPicPr>
        <p:blipFill>
          <a:blip r:embed="rId4"/>
          <a:stretch>
            <a:fillRect/>
          </a:stretch>
        </p:blipFill>
        <p:spPr>
          <a:xfrm>
            <a:off x="7363110" y="838200"/>
            <a:ext cx="1066800" cy="1066800"/>
          </a:xfrm>
          <a:prstGeom prst="rect">
            <a:avLst/>
          </a:prstGeom>
        </p:spPr>
      </p:pic>
      <p:sp>
        <p:nvSpPr>
          <p:cNvPr id="10" name="TextBox 9">
            <a:extLst>
              <a:ext uri="{FF2B5EF4-FFF2-40B4-BE49-F238E27FC236}">
                <a16:creationId xmlns:a16="http://schemas.microsoft.com/office/drawing/2014/main" id="{90F99AD1-6B5B-ABE0-32F7-900798561E4F}"/>
              </a:ext>
            </a:extLst>
          </p:cNvPr>
          <p:cNvSpPr txBox="1"/>
          <p:nvPr/>
        </p:nvSpPr>
        <p:spPr>
          <a:xfrm>
            <a:off x="76200" y="3429000"/>
            <a:ext cx="8898974" cy="3416320"/>
          </a:xfrm>
          <a:prstGeom prst="rect">
            <a:avLst/>
          </a:prstGeom>
          <a:noFill/>
        </p:spPr>
        <p:txBody>
          <a:bodyPr wrap="square">
            <a:spAutoFit/>
          </a:bodyPr>
          <a:lstStyle/>
          <a:p>
            <a:r>
              <a:rPr lang="en-US" sz="2400" b="1" dirty="0">
                <a:solidFill>
                  <a:schemeClr val="bg1"/>
                </a:solidFill>
              </a:rPr>
              <a:t>Novels by Horatio Alger Jr. Every Alger novel portrayed a young man of modest means who becomes wealthy through honesty, hard work, and a little luck. In reality, opportunities for upward mobility (movement into a higher economic bracket) did exist, but the rags-to-riches career of an Andrew Carnegie was unusual. Statistical studies demonstrate that the typical wealthy businessperson of the day was a White, Anglo-Saxon, Protestant male who came from an upper- or middle-class background and whose father was in business or banking.  These novels were immensely popular.  </a:t>
            </a:r>
          </a:p>
        </p:txBody>
      </p:sp>
    </p:spTree>
    <p:extLst>
      <p:ext uri="{BB962C8B-B14F-4D97-AF65-F5344CB8AC3E}">
        <p14:creationId xmlns:p14="http://schemas.microsoft.com/office/powerpoint/2010/main" val="27190426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62000">
              <a:schemeClr val="tx1">
                <a:lumMod val="90000"/>
                <a:lumOff val="10000"/>
              </a:schemeClr>
            </a:gs>
            <a:gs pos="22000">
              <a:schemeClr val="accent6">
                <a:lumMod val="20000"/>
                <a:lumOff val="80000"/>
              </a:schemeClr>
            </a:gs>
            <a:gs pos="100000">
              <a:schemeClr val="tx2"/>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0F75-64CB-CE3D-0EE3-93D95216AB8D}"/>
              </a:ext>
            </a:extLst>
          </p:cNvPr>
          <p:cNvSpPr>
            <a:spLocks noGrp="1"/>
          </p:cNvSpPr>
          <p:nvPr>
            <p:ph type="title"/>
          </p:nvPr>
        </p:nvSpPr>
        <p:spPr>
          <a:xfrm>
            <a:off x="914400" y="-65934"/>
            <a:ext cx="8229600" cy="443968"/>
          </a:xfrm>
        </p:spPr>
        <p:txBody>
          <a:bodyPr>
            <a:noAutofit/>
          </a:bodyPr>
          <a:lstStyle/>
          <a:p>
            <a:r>
              <a:rPr lang="en-US" sz="2800" b="1" dirty="0"/>
              <a:t>The Self-Made Men</a:t>
            </a:r>
          </a:p>
        </p:txBody>
      </p:sp>
      <p:sp>
        <p:nvSpPr>
          <p:cNvPr id="3" name="Content Placeholder 2">
            <a:extLst>
              <a:ext uri="{FF2B5EF4-FFF2-40B4-BE49-F238E27FC236}">
                <a16:creationId xmlns:a16="http://schemas.microsoft.com/office/drawing/2014/main" id="{4CAC5892-C6B2-B42D-5D9C-44366B52B5A0}"/>
              </a:ext>
            </a:extLst>
          </p:cNvPr>
          <p:cNvSpPr>
            <a:spLocks noGrp="1"/>
          </p:cNvSpPr>
          <p:nvPr>
            <p:ph idx="1"/>
          </p:nvPr>
        </p:nvSpPr>
        <p:spPr>
          <a:xfrm>
            <a:off x="0" y="235216"/>
            <a:ext cx="5791200" cy="457200"/>
          </a:xfrm>
        </p:spPr>
        <p:txBody>
          <a:bodyPr>
            <a:normAutofit/>
          </a:bodyPr>
          <a:lstStyle/>
          <a:p>
            <a:pPr marL="0" indent="0">
              <a:buNone/>
            </a:pPr>
            <a:r>
              <a:rPr lang="en-US" sz="2400" b="1" dirty="0"/>
              <a:t>The Men Who Built America</a:t>
            </a:r>
          </a:p>
        </p:txBody>
      </p:sp>
      <p:pic>
        <p:nvPicPr>
          <p:cNvPr id="7" name="Picture 6">
            <a:extLst>
              <a:ext uri="{FF2B5EF4-FFF2-40B4-BE49-F238E27FC236}">
                <a16:creationId xmlns:a16="http://schemas.microsoft.com/office/drawing/2014/main" id="{3591E2F8-8F51-7478-BC90-023E568CF736}"/>
              </a:ext>
            </a:extLst>
          </p:cNvPr>
          <p:cNvPicPr>
            <a:picLocks noChangeAspect="1"/>
          </p:cNvPicPr>
          <p:nvPr/>
        </p:nvPicPr>
        <p:blipFill>
          <a:blip r:embed="rId2"/>
          <a:stretch>
            <a:fillRect/>
          </a:stretch>
        </p:blipFill>
        <p:spPr>
          <a:xfrm>
            <a:off x="69356" y="603212"/>
            <a:ext cx="9005288" cy="2286000"/>
          </a:xfrm>
          <a:prstGeom prst="rect">
            <a:avLst/>
          </a:prstGeom>
        </p:spPr>
      </p:pic>
      <p:pic>
        <p:nvPicPr>
          <p:cNvPr id="8" name="Picture 7">
            <a:hlinkClick r:id="rId3"/>
            <a:extLst>
              <a:ext uri="{FF2B5EF4-FFF2-40B4-BE49-F238E27FC236}">
                <a16:creationId xmlns:a16="http://schemas.microsoft.com/office/drawing/2014/main" id="{93DC475E-CB03-6271-6B72-72ADDF759BD0}"/>
              </a:ext>
            </a:extLst>
          </p:cNvPr>
          <p:cNvPicPr>
            <a:picLocks noChangeAspect="1"/>
          </p:cNvPicPr>
          <p:nvPr/>
        </p:nvPicPr>
        <p:blipFill>
          <a:blip r:embed="rId4"/>
          <a:stretch>
            <a:fillRect/>
          </a:stretch>
        </p:blipFill>
        <p:spPr>
          <a:xfrm>
            <a:off x="8077200" y="603212"/>
            <a:ext cx="886110" cy="886110"/>
          </a:xfrm>
          <a:prstGeom prst="rect">
            <a:avLst/>
          </a:prstGeom>
        </p:spPr>
      </p:pic>
      <p:pic>
        <p:nvPicPr>
          <p:cNvPr id="4" name="Picture 3">
            <a:extLst>
              <a:ext uri="{FF2B5EF4-FFF2-40B4-BE49-F238E27FC236}">
                <a16:creationId xmlns:a16="http://schemas.microsoft.com/office/drawing/2014/main" id="{6617CB07-1310-F4B4-B9EB-AC9EE33113B9}"/>
              </a:ext>
            </a:extLst>
          </p:cNvPr>
          <p:cNvPicPr>
            <a:picLocks noChangeAspect="1"/>
          </p:cNvPicPr>
          <p:nvPr/>
        </p:nvPicPr>
        <p:blipFill>
          <a:blip r:embed="rId5"/>
          <a:stretch>
            <a:fillRect/>
          </a:stretch>
        </p:blipFill>
        <p:spPr>
          <a:xfrm>
            <a:off x="6324600" y="2362200"/>
            <a:ext cx="2819400" cy="4572000"/>
          </a:xfrm>
          <a:prstGeom prst="rect">
            <a:avLst/>
          </a:prstGeom>
        </p:spPr>
      </p:pic>
      <p:sp>
        <p:nvSpPr>
          <p:cNvPr id="6" name="TextBox 5">
            <a:extLst>
              <a:ext uri="{FF2B5EF4-FFF2-40B4-BE49-F238E27FC236}">
                <a16:creationId xmlns:a16="http://schemas.microsoft.com/office/drawing/2014/main" id="{66580C84-F02C-59C0-937F-1EEF4199A8B6}"/>
              </a:ext>
            </a:extLst>
          </p:cNvPr>
          <p:cNvSpPr txBox="1"/>
          <p:nvPr/>
        </p:nvSpPr>
        <p:spPr>
          <a:xfrm>
            <a:off x="308450" y="3026384"/>
            <a:ext cx="5486400" cy="3785652"/>
          </a:xfrm>
          <a:prstGeom prst="rect">
            <a:avLst/>
          </a:prstGeom>
          <a:noFill/>
        </p:spPr>
        <p:txBody>
          <a:bodyPr wrap="square">
            <a:spAutoFit/>
          </a:bodyPr>
          <a:lstStyle/>
          <a:p>
            <a:r>
              <a:rPr lang="en-US" sz="2400" b="1" dirty="0">
                <a:solidFill>
                  <a:schemeClr val="bg1"/>
                </a:solidFill>
              </a:rPr>
              <a:t>So popular were his novels that a board game was created based on a on one of his novels, </a:t>
            </a:r>
            <a:r>
              <a:rPr lang="en-US" sz="2400" b="1" i="1" dirty="0">
                <a:solidFill>
                  <a:srgbClr val="FFFF00"/>
                </a:solidFill>
              </a:rPr>
              <a:t>District Messenger Boy </a:t>
            </a:r>
            <a:r>
              <a:rPr lang="en-US" sz="2400" b="1" dirty="0">
                <a:solidFill>
                  <a:schemeClr val="bg1"/>
                </a:solidFill>
              </a:rPr>
              <a:t>was a board game where players could achieve the ultimate goal of material success. Alger wrote hundreds of books on a common theme: </a:t>
            </a:r>
            <a:r>
              <a:rPr lang="en-US" sz="2400" b="1" i="1" dirty="0">
                <a:solidFill>
                  <a:srgbClr val="FFFF00"/>
                </a:solidFill>
              </a:rPr>
              <a:t>A poor but hardworking boy can get ahead and make his fortune through a combination of “luck and pluck.”</a:t>
            </a:r>
          </a:p>
        </p:txBody>
      </p:sp>
    </p:spTree>
    <p:extLst>
      <p:ext uri="{BB962C8B-B14F-4D97-AF65-F5344CB8AC3E}">
        <p14:creationId xmlns:p14="http://schemas.microsoft.com/office/powerpoint/2010/main" val="37066674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891401DC-7AF6-42FA-BE31-CF773B6C8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0"/>
            <a:ext cx="9141714" cy="6858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http://b68389.medialib.glogster.com/media/d5d6e7eee137d8decb478a836993fa68947035d56cb96e49d5b86c27aeb196e7/andrew-carnegie.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6553" y="346167"/>
            <a:ext cx="1275129" cy="158894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battleofhomesteadfoundation.org/images/A_view-of-mill.jpg"/>
          <p:cNvPicPr>
            <a:picLocks noChangeAspect="1" noChangeArrowheads="1"/>
          </p:cNvPicPr>
          <p:nvPr/>
        </p:nvPicPr>
        <p:blipFill rotWithShape="1">
          <a:blip r:embed="rId4">
            <a:extLst>
              <a:ext uri="{28A0092B-C50C-407E-A947-70E740481C1C}">
                <a14:useLocalDpi xmlns:a14="http://schemas.microsoft.com/office/drawing/2010/main" val="0"/>
              </a:ext>
            </a:extLst>
          </a:blip>
          <a:srcRect l="7334" r="12665"/>
          <a:stretch/>
        </p:blipFill>
        <p:spPr bwMode="auto">
          <a:xfrm>
            <a:off x="3322249" y="346167"/>
            <a:ext cx="2370087" cy="15479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C64BCF8-B37E-49E7-9F79-4D31DBCD3967}"/>
              </a:ext>
            </a:extLst>
          </p:cNvPr>
          <p:cNvPicPr>
            <a:picLocks noChangeAspect="1"/>
          </p:cNvPicPr>
          <p:nvPr/>
        </p:nvPicPr>
        <p:blipFill>
          <a:blip r:embed="rId5"/>
          <a:stretch>
            <a:fillRect/>
          </a:stretch>
        </p:blipFill>
        <p:spPr>
          <a:xfrm>
            <a:off x="6255477" y="712090"/>
            <a:ext cx="2640328" cy="816101"/>
          </a:xfrm>
          <a:prstGeom prst="rect">
            <a:avLst/>
          </a:prstGeom>
        </p:spPr>
      </p:pic>
      <p:pic>
        <p:nvPicPr>
          <p:cNvPr id="6151" name="Picture 7" descr="http://buffal0b1ll.com/bikes/images07/150px-Steelmark_logo.gif"/>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29649" y="2639045"/>
            <a:ext cx="1588934" cy="158893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mike.montgomery\Documents\05 Gilded Age\robber baron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 r="66788"/>
          <a:stretch/>
        </p:blipFill>
        <p:spPr bwMode="auto">
          <a:xfrm>
            <a:off x="1083629" y="4713452"/>
            <a:ext cx="873840" cy="2024791"/>
          </a:xfrm>
          <a:prstGeom prst="rect">
            <a:avLst/>
          </a:prstGeom>
          <a:noFill/>
          <a:extLst>
            <a:ext uri="{909E8E84-426E-40DD-AFC4-6F175D3DCCD1}">
              <a14:hiddenFill xmlns:a14="http://schemas.microsoft.com/office/drawing/2010/main">
                <a:solidFill>
                  <a:srgbClr val="FFFFFF"/>
                </a:solidFill>
              </a14:hiddenFill>
            </a:ext>
          </a:extLst>
        </p:spPr>
      </p:pic>
      <p:sp>
        <p:nvSpPr>
          <p:cNvPr id="142" name="Rectangle 141">
            <a:extLst>
              <a:ext uri="{FF2B5EF4-FFF2-40B4-BE49-F238E27FC236}">
                <a16:creationId xmlns:a16="http://schemas.microsoft.com/office/drawing/2014/main" id="{2B7203F0-D9CB-4774-B9D4-B3AB625DF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621" y="2300641"/>
            <a:ext cx="6093379"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363885" y="2239600"/>
            <a:ext cx="5151465" cy="517248"/>
          </a:xfrm>
        </p:spPr>
        <p:txBody>
          <a:bodyPr>
            <a:normAutofit fontScale="90000"/>
          </a:bodyPr>
          <a:lstStyle/>
          <a:p>
            <a:r>
              <a:rPr lang="en-US" sz="3200" b="1" dirty="0">
                <a:solidFill>
                  <a:srgbClr val="FFFFFF"/>
                </a:solidFill>
              </a:rPr>
              <a:t>Andrew Carnegie</a:t>
            </a:r>
            <a:r>
              <a:rPr lang="en-US" sz="3200" dirty="0">
                <a:solidFill>
                  <a:srgbClr val="FFFFFF"/>
                </a:solidFill>
              </a:rPr>
              <a:t>1835-1919</a:t>
            </a:r>
          </a:p>
        </p:txBody>
      </p:sp>
      <p:cxnSp>
        <p:nvCxnSpPr>
          <p:cNvPr id="144" name="Straight Connector 143">
            <a:extLst>
              <a:ext uri="{FF2B5EF4-FFF2-40B4-BE49-F238E27FC236}">
                <a16:creationId xmlns:a16="http://schemas.microsoft.com/office/drawing/2014/main" id="{A88CB8AF-5631-45C6-BFEC-971C4D6E58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9141714"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F2EA1AF-73AB-4FCB-B4EE-0E42E7250F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304824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65A18FBF-6157-4210-BEF2-9A6C31FA8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3C9CCA8-3CEC-4CD0-A624-A701C61251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15556"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045859" y="2689175"/>
            <a:ext cx="6098141" cy="4168147"/>
          </a:xfrm>
        </p:spPr>
        <p:txBody>
          <a:bodyPr>
            <a:noAutofit/>
          </a:bodyPr>
          <a:lstStyle/>
          <a:p>
            <a:pPr marL="0" indent="0">
              <a:lnSpc>
                <a:spcPct val="90000"/>
              </a:lnSpc>
              <a:buNone/>
            </a:pPr>
            <a:r>
              <a:rPr lang="en-US" sz="1900" b="1" dirty="0">
                <a:solidFill>
                  <a:srgbClr val="FFFFFF"/>
                </a:solidFill>
                <a:latin typeface="Garamond" panose="02020404030301010803" pitchFamily="18" charset="0"/>
              </a:rPr>
              <a:t>Carnegie started penniless, but he made his fortune in steel mills in the Pittsburgh, PA area.</a:t>
            </a:r>
          </a:p>
          <a:p>
            <a:pPr marL="0" indent="0">
              <a:lnSpc>
                <a:spcPct val="90000"/>
              </a:lnSpc>
              <a:buNone/>
            </a:pPr>
            <a:endParaRPr lang="en-US" sz="1900" b="1" dirty="0">
              <a:solidFill>
                <a:srgbClr val="FFFFFF"/>
              </a:solidFill>
              <a:latin typeface="Garamond" panose="02020404030301010803" pitchFamily="18" charset="0"/>
            </a:endParaRPr>
          </a:p>
          <a:p>
            <a:pPr marL="0" indent="0">
              <a:lnSpc>
                <a:spcPct val="90000"/>
              </a:lnSpc>
              <a:buNone/>
            </a:pPr>
            <a:r>
              <a:rPr lang="en-US" sz="1900" b="1" dirty="0">
                <a:solidFill>
                  <a:srgbClr val="FFFFFF"/>
                </a:solidFill>
                <a:latin typeface="Garamond" panose="02020404030301010803" pitchFamily="18" charset="0"/>
              </a:rPr>
              <a:t>He used </a:t>
            </a:r>
            <a:r>
              <a:rPr lang="en-US" sz="1900" b="1" dirty="0">
                <a:solidFill>
                  <a:srgbClr val="FFFF00"/>
                </a:solidFill>
                <a:latin typeface="Garamond" panose="02020404030301010803" pitchFamily="18" charset="0"/>
              </a:rPr>
              <a:t>vertical integration </a:t>
            </a:r>
            <a:r>
              <a:rPr lang="en-US" sz="1900" b="1" dirty="0">
                <a:solidFill>
                  <a:srgbClr val="FFFFFF"/>
                </a:solidFill>
                <a:latin typeface="Garamond" panose="02020404030301010803" pitchFamily="18" charset="0"/>
              </a:rPr>
              <a:t>to undercut the competition. </a:t>
            </a:r>
            <a:r>
              <a:rPr lang="en-US" sz="1900" b="1" dirty="0">
                <a:solidFill>
                  <a:srgbClr val="FFFF00"/>
                </a:solidFill>
                <a:latin typeface="Garamond" panose="02020404030301010803" pitchFamily="18" charset="0"/>
              </a:rPr>
              <a:t>Predatory pricing- </a:t>
            </a:r>
            <a:r>
              <a:rPr lang="en-US" sz="1900" b="1" dirty="0">
                <a:solidFill>
                  <a:srgbClr val="FFFFFF"/>
                </a:solidFill>
                <a:latin typeface="Garamond" panose="02020404030301010803" pitchFamily="18" charset="0"/>
              </a:rPr>
              <a:t>sell below cost to drive competition out of business</a:t>
            </a:r>
          </a:p>
          <a:p>
            <a:pPr marL="0" indent="0">
              <a:lnSpc>
                <a:spcPct val="90000"/>
              </a:lnSpc>
              <a:buNone/>
            </a:pPr>
            <a:endParaRPr lang="en-US" sz="1900" b="1" dirty="0">
              <a:solidFill>
                <a:srgbClr val="FFFFFF"/>
              </a:solidFill>
              <a:latin typeface="Garamond" panose="02020404030301010803" pitchFamily="18" charset="0"/>
            </a:endParaRPr>
          </a:p>
          <a:p>
            <a:pPr marL="0" indent="0">
              <a:lnSpc>
                <a:spcPct val="90000"/>
              </a:lnSpc>
              <a:buNone/>
            </a:pPr>
            <a:r>
              <a:rPr lang="en-US" sz="1900" b="1" dirty="0">
                <a:solidFill>
                  <a:srgbClr val="FFFFFF"/>
                </a:solidFill>
                <a:latin typeface="Garamond" panose="02020404030301010803" pitchFamily="18" charset="0"/>
              </a:rPr>
              <a:t>He bought his own iron ore fields, coal mines, production facilities and ships so he could control all phases of steel production.</a:t>
            </a:r>
          </a:p>
          <a:p>
            <a:pPr marL="0" indent="0">
              <a:lnSpc>
                <a:spcPct val="90000"/>
              </a:lnSpc>
              <a:buNone/>
            </a:pPr>
            <a:r>
              <a:rPr lang="en-US" sz="1900" b="1" dirty="0">
                <a:solidFill>
                  <a:srgbClr val="FFFFFF"/>
                </a:solidFill>
                <a:latin typeface="Garamond" panose="02020404030301010803" pitchFamily="18" charset="0"/>
              </a:rPr>
              <a:t>He </a:t>
            </a:r>
            <a:r>
              <a:rPr lang="en-US" sz="1900" b="1" dirty="0">
                <a:solidFill>
                  <a:srgbClr val="FFFF00"/>
                </a:solidFill>
                <a:latin typeface="Garamond" panose="02020404030301010803" pitchFamily="18" charset="0"/>
              </a:rPr>
              <a:t>crushed attempts to form labor unions</a:t>
            </a:r>
            <a:r>
              <a:rPr lang="en-US" sz="1900" b="1" dirty="0">
                <a:solidFill>
                  <a:srgbClr val="FFFFFF"/>
                </a:solidFill>
                <a:latin typeface="Garamond" panose="02020404030301010803" pitchFamily="18" charset="0"/>
              </a:rPr>
              <a:t>, </a:t>
            </a:r>
            <a:r>
              <a:rPr lang="en-US" sz="1900" b="1" dirty="0">
                <a:solidFill>
                  <a:srgbClr val="FFFF00"/>
                </a:solidFill>
                <a:latin typeface="Garamond" panose="02020404030301010803" pitchFamily="18" charset="0"/>
              </a:rPr>
              <a:t>paid low wages</a:t>
            </a:r>
            <a:r>
              <a:rPr lang="en-US" sz="1900" b="1" dirty="0">
                <a:solidFill>
                  <a:srgbClr val="FFFFFF"/>
                </a:solidFill>
                <a:latin typeface="Garamond" panose="02020404030301010803" pitchFamily="18" charset="0"/>
              </a:rPr>
              <a:t>, and </a:t>
            </a:r>
            <a:r>
              <a:rPr lang="en-US" sz="1900" b="1" dirty="0">
                <a:solidFill>
                  <a:srgbClr val="FFFF00"/>
                </a:solidFill>
                <a:latin typeface="Garamond" panose="02020404030301010803" pitchFamily="18" charset="0"/>
              </a:rPr>
              <a:t>forced laborers to work 12-hour days</a:t>
            </a:r>
            <a:r>
              <a:rPr lang="en-US" sz="1900" b="1" dirty="0">
                <a:solidFill>
                  <a:srgbClr val="FFFFFF"/>
                </a:solidFill>
                <a:latin typeface="Garamond" panose="02020404030301010803" pitchFamily="18" charset="0"/>
              </a:rPr>
              <a:t>.</a:t>
            </a:r>
          </a:p>
          <a:p>
            <a:pPr marL="0" indent="0">
              <a:lnSpc>
                <a:spcPct val="90000"/>
              </a:lnSpc>
              <a:buNone/>
            </a:pPr>
            <a:r>
              <a:rPr lang="en-US" sz="1900" b="1" dirty="0">
                <a:solidFill>
                  <a:srgbClr val="FFFFFF"/>
                </a:solidFill>
                <a:latin typeface="Garamond" panose="02020404030301010803" pitchFamily="18" charset="0"/>
              </a:rPr>
              <a:t>The </a:t>
            </a:r>
            <a:r>
              <a:rPr lang="en-US" sz="1900" b="1" dirty="0">
                <a:solidFill>
                  <a:srgbClr val="FFFF00"/>
                </a:solidFill>
                <a:latin typeface="Garamond" panose="02020404030301010803" pitchFamily="18" charset="0"/>
              </a:rPr>
              <a:t>labor strike on Carnegie’s Homestead Steel Mill would be one of the eras most violent</a:t>
            </a:r>
            <a:r>
              <a:rPr lang="en-US" sz="1900" b="1" dirty="0">
                <a:solidFill>
                  <a:srgbClr val="FFFFFF"/>
                </a:solidFill>
                <a:latin typeface="Garamond" panose="02020404030301010803" pitchFamily="18" charset="0"/>
              </a:rPr>
              <a:t>.</a:t>
            </a:r>
          </a:p>
        </p:txBody>
      </p:sp>
    </p:spTree>
    <p:extLst>
      <p:ext uri="{BB962C8B-B14F-4D97-AF65-F5344CB8AC3E}">
        <p14:creationId xmlns:p14="http://schemas.microsoft.com/office/powerpoint/2010/main" val="34000366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2000"/>
                                        <p:tgtEl>
                                          <p:spTgt spid="3">
                                            <p:txEl>
                                              <p:pRg st="2" end="2"/>
                                            </p:txEl>
                                          </p:spTgt>
                                        </p:tgtEl>
                                      </p:cBhvr>
                                    </p:animEffect>
                                  </p:childTnLst>
                                </p:cTn>
                              </p:par>
                            </p:childTnLst>
                          </p:cTn>
                        </p:par>
                        <p:par>
                          <p:cTn id="12" fill="hold">
                            <p:stCondLst>
                              <p:cond delay="6000"/>
                            </p:stCondLst>
                            <p:childTnLst>
                              <p:par>
                                <p:cTn id="13" presetID="22" presetClass="entr" presetSubtype="8" fill="hold" nodeType="afterEffect">
                                  <p:stCondLst>
                                    <p:cond delay="10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2000"/>
                                        <p:tgtEl>
                                          <p:spTgt spid="3">
                                            <p:txEl>
                                              <p:pRg st="4" end="4"/>
                                            </p:txEl>
                                          </p:spTgt>
                                        </p:tgtEl>
                                      </p:cBhvr>
                                    </p:animEffect>
                                  </p:childTnLst>
                                </p:cTn>
                              </p:par>
                            </p:childTnLst>
                          </p:cTn>
                        </p:par>
                        <p:par>
                          <p:cTn id="16" fill="hold">
                            <p:stCondLst>
                              <p:cond delay="9000"/>
                            </p:stCondLst>
                            <p:childTnLst>
                              <p:par>
                                <p:cTn id="17" presetID="22" presetClass="entr" presetSubtype="8" fill="hold" nodeType="afterEffect">
                                  <p:stCondLst>
                                    <p:cond delay="10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2000"/>
                                        <p:tgtEl>
                                          <p:spTgt spid="3">
                                            <p:txEl>
                                              <p:pRg st="5" end="5"/>
                                            </p:txEl>
                                          </p:spTgt>
                                        </p:tgtEl>
                                      </p:cBhvr>
                                    </p:animEffect>
                                  </p:childTnLst>
                                </p:cTn>
                              </p:par>
                            </p:childTnLst>
                          </p:cTn>
                        </p:par>
                        <p:par>
                          <p:cTn id="20" fill="hold">
                            <p:stCondLst>
                              <p:cond delay="12000"/>
                            </p:stCondLst>
                            <p:childTnLst>
                              <p:par>
                                <p:cTn id="21" presetID="22" presetClass="entr" presetSubtype="8" fill="hold" nodeType="afterEffect">
                                  <p:stCondLst>
                                    <p:cond delay="100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left)">
                                      <p:cBhvr>
                                        <p:cTn id="2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25C0-6442-5254-0EC5-55E6E5BF171B}"/>
              </a:ext>
            </a:extLst>
          </p:cNvPr>
          <p:cNvSpPr>
            <a:spLocks noGrp="1"/>
          </p:cNvSpPr>
          <p:nvPr>
            <p:ph type="title"/>
          </p:nvPr>
        </p:nvSpPr>
        <p:spPr>
          <a:xfrm>
            <a:off x="0" y="-28453"/>
            <a:ext cx="9144000" cy="533400"/>
          </a:xfrm>
          <a:solidFill>
            <a:schemeClr val="accent1"/>
          </a:solidFill>
        </p:spPr>
        <p:txBody>
          <a:bodyPr>
            <a:normAutofit/>
          </a:bodyPr>
          <a:lstStyle/>
          <a:p>
            <a:r>
              <a:rPr lang="en-US" sz="2800" b="1" dirty="0">
                <a:solidFill>
                  <a:schemeClr val="bg1"/>
                </a:solidFill>
              </a:rPr>
              <a:t>New Business Structures In USA 1870-1915</a:t>
            </a:r>
          </a:p>
        </p:txBody>
      </p:sp>
      <p:sp>
        <p:nvSpPr>
          <p:cNvPr id="3" name="Content Placeholder 2">
            <a:extLst>
              <a:ext uri="{FF2B5EF4-FFF2-40B4-BE49-F238E27FC236}">
                <a16:creationId xmlns:a16="http://schemas.microsoft.com/office/drawing/2014/main" id="{865ADA47-4957-B7E6-91BA-02FE19A30BD5}"/>
              </a:ext>
            </a:extLst>
          </p:cNvPr>
          <p:cNvSpPr>
            <a:spLocks noGrp="1"/>
          </p:cNvSpPr>
          <p:nvPr>
            <p:ph idx="1"/>
          </p:nvPr>
        </p:nvSpPr>
        <p:spPr>
          <a:xfrm>
            <a:off x="42644" y="468945"/>
            <a:ext cx="3124200" cy="3486150"/>
          </a:xfrm>
        </p:spPr>
        <p:txBody>
          <a:bodyPr>
            <a:normAutofit lnSpcReduction="10000"/>
          </a:bodyPr>
          <a:lstStyle/>
          <a:p>
            <a:pPr marL="0" indent="0">
              <a:buNone/>
            </a:pPr>
            <a:r>
              <a:rPr lang="en-US" sz="2400" dirty="0"/>
              <a:t>1. </a:t>
            </a:r>
            <a:r>
              <a:rPr lang="en-US" sz="2400" b="0" i="0" dirty="0">
                <a:solidFill>
                  <a:srgbClr val="333333"/>
                </a:solidFill>
                <a:effectLst/>
                <a:latin typeface="Roboto" panose="02000000000000000000" pitchFamily="2" charset="0"/>
              </a:rPr>
              <a:t>Businesses formed new </a:t>
            </a:r>
            <a:r>
              <a:rPr lang="en-US" sz="2400" b="1" i="0" dirty="0">
                <a:solidFill>
                  <a:srgbClr val="333333"/>
                </a:solidFill>
                <a:effectLst/>
                <a:latin typeface="Roboto" panose="02000000000000000000" pitchFamily="2" charset="0"/>
              </a:rPr>
              <a:t>conglomerates</a:t>
            </a:r>
            <a:r>
              <a:rPr lang="en-US" sz="2400" b="0" i="0" dirty="0">
                <a:solidFill>
                  <a:srgbClr val="333333"/>
                </a:solidFill>
                <a:effectLst/>
                <a:latin typeface="Roboto" panose="02000000000000000000" pitchFamily="2" charset="0"/>
              </a:rPr>
              <a:t> and </a:t>
            </a:r>
            <a:r>
              <a:rPr lang="en-US" sz="2400" b="1" i="0" dirty="0">
                <a:solidFill>
                  <a:srgbClr val="333333"/>
                </a:solidFill>
                <a:effectLst/>
                <a:latin typeface="Roboto" panose="02000000000000000000" pitchFamily="2" charset="0"/>
              </a:rPr>
              <a:t>holding companies </a:t>
            </a:r>
            <a:r>
              <a:rPr lang="en-US" sz="2400" b="0" i="0" dirty="0">
                <a:solidFill>
                  <a:srgbClr val="333333"/>
                </a:solidFill>
                <a:effectLst/>
                <a:latin typeface="Roboto" panose="02000000000000000000" pitchFamily="2" charset="0"/>
              </a:rPr>
              <a:t>(</a:t>
            </a:r>
            <a:r>
              <a:rPr lang="en-US" sz="2400" b="1" i="0" dirty="0">
                <a:solidFill>
                  <a:srgbClr val="333333"/>
                </a:solidFill>
                <a:effectLst/>
                <a:latin typeface="Roboto" panose="02000000000000000000" pitchFamily="2" charset="0"/>
              </a:rPr>
              <a:t>horizontal integration</a:t>
            </a:r>
            <a:r>
              <a:rPr lang="en-US" sz="2400" b="0" i="0" dirty="0">
                <a:solidFill>
                  <a:srgbClr val="333333"/>
                </a:solidFill>
                <a:effectLst/>
                <a:latin typeface="Roboto" panose="02000000000000000000" pitchFamily="2" charset="0"/>
              </a:rPr>
              <a:t>) in order to acquire control of multiple businesses within the same industry.</a:t>
            </a:r>
            <a:endParaRPr lang="en-US" sz="2400" dirty="0"/>
          </a:p>
        </p:txBody>
      </p:sp>
      <p:pic>
        <p:nvPicPr>
          <p:cNvPr id="4" name="Picture 3">
            <a:extLst>
              <a:ext uri="{FF2B5EF4-FFF2-40B4-BE49-F238E27FC236}">
                <a16:creationId xmlns:a16="http://schemas.microsoft.com/office/drawing/2014/main" id="{BB697423-E0C0-A663-A536-E66483A9B07A}"/>
              </a:ext>
            </a:extLst>
          </p:cNvPr>
          <p:cNvPicPr>
            <a:picLocks noChangeAspect="1"/>
          </p:cNvPicPr>
          <p:nvPr/>
        </p:nvPicPr>
        <p:blipFill>
          <a:blip r:embed="rId2"/>
          <a:stretch>
            <a:fillRect/>
          </a:stretch>
        </p:blipFill>
        <p:spPr>
          <a:xfrm>
            <a:off x="3200400" y="483275"/>
            <a:ext cx="5943600" cy="3701642"/>
          </a:xfrm>
          <a:prstGeom prst="rect">
            <a:avLst/>
          </a:prstGeom>
        </p:spPr>
      </p:pic>
      <p:pic>
        <p:nvPicPr>
          <p:cNvPr id="6" name="Picture 5">
            <a:extLst>
              <a:ext uri="{FF2B5EF4-FFF2-40B4-BE49-F238E27FC236}">
                <a16:creationId xmlns:a16="http://schemas.microsoft.com/office/drawing/2014/main" id="{21F46DB2-65B2-844E-16D2-3AB48BB5E67C}"/>
              </a:ext>
            </a:extLst>
          </p:cNvPr>
          <p:cNvPicPr>
            <a:picLocks noChangeAspect="1"/>
          </p:cNvPicPr>
          <p:nvPr/>
        </p:nvPicPr>
        <p:blipFill>
          <a:blip r:embed="rId3"/>
          <a:stretch>
            <a:fillRect/>
          </a:stretch>
        </p:blipFill>
        <p:spPr>
          <a:xfrm>
            <a:off x="4265664" y="2376007"/>
            <a:ext cx="4802136" cy="4481993"/>
          </a:xfrm>
          <a:prstGeom prst="rect">
            <a:avLst/>
          </a:prstGeom>
        </p:spPr>
      </p:pic>
      <p:sp>
        <p:nvSpPr>
          <p:cNvPr id="8" name="TextBox 7">
            <a:extLst>
              <a:ext uri="{FF2B5EF4-FFF2-40B4-BE49-F238E27FC236}">
                <a16:creationId xmlns:a16="http://schemas.microsoft.com/office/drawing/2014/main" id="{95CAA8FC-6D99-3349-D210-FD76D43F9371}"/>
              </a:ext>
            </a:extLst>
          </p:cNvPr>
          <p:cNvSpPr txBox="1"/>
          <p:nvPr/>
        </p:nvSpPr>
        <p:spPr>
          <a:xfrm>
            <a:off x="-24468" y="3934123"/>
            <a:ext cx="4113264" cy="2923877"/>
          </a:xfrm>
          <a:prstGeom prst="rect">
            <a:avLst/>
          </a:prstGeom>
          <a:noFill/>
        </p:spPr>
        <p:txBody>
          <a:bodyPr wrap="square">
            <a:spAutoFit/>
          </a:bodyPr>
          <a:lstStyle/>
          <a:p>
            <a:r>
              <a:rPr lang="en-US" sz="2300" dirty="0"/>
              <a:t>A </a:t>
            </a:r>
            <a:r>
              <a:rPr lang="en-US" sz="2300" b="1" dirty="0"/>
              <a:t>conglomerate</a:t>
            </a:r>
            <a:r>
              <a:rPr lang="en-US" sz="2300" dirty="0"/>
              <a:t> is a corporation made up of several different, independent businesses. In a conglomerate, one company owns a controlling stake in smaller companies that each conduct business operations separately.</a:t>
            </a:r>
          </a:p>
        </p:txBody>
      </p:sp>
    </p:spTree>
    <p:extLst>
      <p:ext uri="{BB962C8B-B14F-4D97-AF65-F5344CB8AC3E}">
        <p14:creationId xmlns:p14="http://schemas.microsoft.com/office/powerpoint/2010/main" val="416451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 y="26719"/>
            <a:ext cx="6629400" cy="461665"/>
          </a:xfrm>
          <a:prstGeom prst="rect">
            <a:avLst/>
          </a:prstGeom>
          <a:noFill/>
        </p:spPr>
        <p:txBody>
          <a:bodyPr wrap="square" rtlCol="0">
            <a:spAutoFit/>
          </a:bodyPr>
          <a:lstStyle/>
          <a:p>
            <a:r>
              <a:rPr lang="en-US" sz="2400" b="1" dirty="0"/>
              <a:t>Vertical Integration v. Horizontal Integration</a:t>
            </a: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1"/>
            <a:ext cx="4691438" cy="382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09600"/>
            <a:ext cx="4191000" cy="382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91439" y="4431026"/>
            <a:ext cx="4300162" cy="646331"/>
          </a:xfrm>
          <a:prstGeom prst="rect">
            <a:avLst/>
          </a:prstGeom>
          <a:noFill/>
        </p:spPr>
        <p:txBody>
          <a:bodyPr wrap="square" rtlCol="0">
            <a:spAutoFit/>
          </a:bodyPr>
          <a:lstStyle/>
          <a:p>
            <a:r>
              <a:rPr lang="en-US" b="1" dirty="0">
                <a:solidFill>
                  <a:srgbClr val="FF0000"/>
                </a:solidFill>
              </a:rPr>
              <a:t>Vertical integration </a:t>
            </a:r>
            <a:r>
              <a:rPr lang="en-US" dirty="0"/>
              <a:t>occurs when companies buy their suppliers.</a:t>
            </a:r>
          </a:p>
        </p:txBody>
      </p:sp>
      <p:sp>
        <p:nvSpPr>
          <p:cNvPr id="8" name="Rectangle 7"/>
          <p:cNvSpPr/>
          <p:nvPr/>
        </p:nvSpPr>
        <p:spPr>
          <a:xfrm>
            <a:off x="4691439" y="5119496"/>
            <a:ext cx="4300162" cy="1477328"/>
          </a:xfrm>
          <a:prstGeom prst="rect">
            <a:avLst/>
          </a:prstGeom>
        </p:spPr>
        <p:txBody>
          <a:bodyPr wrap="square">
            <a:spAutoFit/>
          </a:bodyPr>
          <a:lstStyle/>
          <a:p>
            <a:r>
              <a:rPr lang="en-US" dirty="0"/>
              <a:t>Instead of paying companies for coal, lime, and iron, Carnegie’s steel company bought coal mines, limestone quarries, and iron ore fields. Vertical integration saved money and enabled many companies to expand.</a:t>
            </a:r>
          </a:p>
        </p:txBody>
      </p:sp>
      <p:sp>
        <p:nvSpPr>
          <p:cNvPr id="16" name="Rectangle 15"/>
          <p:cNvSpPr/>
          <p:nvPr/>
        </p:nvSpPr>
        <p:spPr>
          <a:xfrm>
            <a:off x="0" y="4465904"/>
            <a:ext cx="4300162" cy="1477328"/>
          </a:xfrm>
          <a:prstGeom prst="rect">
            <a:avLst/>
          </a:prstGeom>
        </p:spPr>
        <p:txBody>
          <a:bodyPr wrap="square">
            <a:spAutoFit/>
          </a:bodyPr>
          <a:lstStyle/>
          <a:p>
            <a:r>
              <a:rPr lang="en-US" b="1" dirty="0">
                <a:solidFill>
                  <a:srgbClr val="FF0000"/>
                </a:solidFill>
              </a:rPr>
              <a:t>Horizontal integration </a:t>
            </a:r>
            <a:r>
              <a:rPr lang="en-US" dirty="0"/>
              <a:t>allowed for one big company to buy out the competition and dominate the market as the sole supplier of a good or service.  This allowed them to charge high prices (monopoly)</a:t>
            </a:r>
          </a:p>
        </p:txBody>
      </p:sp>
    </p:spTree>
    <p:extLst>
      <p:ext uri="{BB962C8B-B14F-4D97-AF65-F5344CB8AC3E}">
        <p14:creationId xmlns:p14="http://schemas.microsoft.com/office/powerpoint/2010/main" val="19742085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3334AD-DA2F-4609-B524-BFDA198671B3}"/>
              </a:ext>
            </a:extLst>
          </p:cNvPr>
          <p:cNvPicPr>
            <a:picLocks noChangeAspect="1"/>
          </p:cNvPicPr>
          <p:nvPr/>
        </p:nvPicPr>
        <p:blipFill>
          <a:blip r:embed="rId2"/>
          <a:stretch>
            <a:fillRect/>
          </a:stretch>
        </p:blipFill>
        <p:spPr>
          <a:xfrm>
            <a:off x="1442358" y="0"/>
            <a:ext cx="5257800" cy="2524725"/>
          </a:xfrm>
          <a:prstGeom prst="rect">
            <a:avLst/>
          </a:prstGeom>
        </p:spPr>
      </p:pic>
      <p:pic>
        <p:nvPicPr>
          <p:cNvPr id="5" name="Picture 4">
            <a:extLst>
              <a:ext uri="{FF2B5EF4-FFF2-40B4-BE49-F238E27FC236}">
                <a16:creationId xmlns:a16="http://schemas.microsoft.com/office/drawing/2014/main" id="{D99B2EF8-E211-4C8C-8B3A-91A399077840}"/>
              </a:ext>
            </a:extLst>
          </p:cNvPr>
          <p:cNvPicPr>
            <a:picLocks noChangeAspect="1"/>
          </p:cNvPicPr>
          <p:nvPr/>
        </p:nvPicPr>
        <p:blipFill>
          <a:blip r:embed="rId3"/>
          <a:stretch>
            <a:fillRect/>
          </a:stretch>
        </p:blipFill>
        <p:spPr>
          <a:xfrm>
            <a:off x="3086781" y="2355011"/>
            <a:ext cx="3314700" cy="4502989"/>
          </a:xfrm>
          <a:prstGeom prst="rect">
            <a:avLst/>
          </a:prstGeom>
        </p:spPr>
      </p:pic>
      <p:pic>
        <p:nvPicPr>
          <p:cNvPr id="7" name="Picture 6">
            <a:extLst>
              <a:ext uri="{FF2B5EF4-FFF2-40B4-BE49-F238E27FC236}">
                <a16:creationId xmlns:a16="http://schemas.microsoft.com/office/drawing/2014/main" id="{5CF7D52C-6FC8-4713-82C6-45D22AB53672}"/>
              </a:ext>
            </a:extLst>
          </p:cNvPr>
          <p:cNvPicPr>
            <a:picLocks noChangeAspect="1"/>
          </p:cNvPicPr>
          <p:nvPr/>
        </p:nvPicPr>
        <p:blipFill>
          <a:blip r:embed="rId4"/>
          <a:stretch>
            <a:fillRect/>
          </a:stretch>
        </p:blipFill>
        <p:spPr>
          <a:xfrm>
            <a:off x="6716487" y="21771"/>
            <a:ext cx="2424792" cy="3200400"/>
          </a:xfrm>
          <a:prstGeom prst="rect">
            <a:avLst/>
          </a:prstGeom>
        </p:spPr>
      </p:pic>
      <p:pic>
        <p:nvPicPr>
          <p:cNvPr id="9" name="Picture 8">
            <a:extLst>
              <a:ext uri="{FF2B5EF4-FFF2-40B4-BE49-F238E27FC236}">
                <a16:creationId xmlns:a16="http://schemas.microsoft.com/office/drawing/2014/main" id="{D82FAD2B-DC4A-49BF-8726-87AFFE299BC0}"/>
              </a:ext>
            </a:extLst>
          </p:cNvPr>
          <p:cNvPicPr>
            <a:picLocks noChangeAspect="1"/>
          </p:cNvPicPr>
          <p:nvPr/>
        </p:nvPicPr>
        <p:blipFill>
          <a:blip r:embed="rId5"/>
          <a:stretch>
            <a:fillRect/>
          </a:stretch>
        </p:blipFill>
        <p:spPr>
          <a:xfrm>
            <a:off x="142196" y="2971800"/>
            <a:ext cx="2600325" cy="3305175"/>
          </a:xfrm>
          <a:prstGeom prst="rect">
            <a:avLst/>
          </a:prstGeom>
        </p:spPr>
      </p:pic>
    </p:spTree>
    <p:extLst>
      <p:ext uri="{BB962C8B-B14F-4D97-AF65-F5344CB8AC3E}">
        <p14:creationId xmlns:p14="http://schemas.microsoft.com/office/powerpoint/2010/main" val="1769144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C9B752-504F-4803-92CD-5373B8220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C2A117-93B7-4C54-9DCE-BDD4A5A05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67148"/>
            <a:ext cx="455228" cy="3690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62B97F-B393-4C41-A3C9-DD240F982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3600434-0A95-408E-B9A3-283051AD9EE8}"/>
              </a:ext>
            </a:extLst>
          </p:cNvPr>
          <p:cNvPicPr>
            <a:picLocks noGrp="1" noChangeAspect="1"/>
          </p:cNvPicPr>
          <p:nvPr>
            <p:ph idx="1"/>
          </p:nvPr>
        </p:nvPicPr>
        <p:blipFill rotWithShape="1">
          <a:blip r:embed="rId2"/>
          <a:srcRect r="-2" b="1366"/>
          <a:stretch/>
        </p:blipFill>
        <p:spPr>
          <a:xfrm>
            <a:off x="452628" y="-29937"/>
            <a:ext cx="8691372" cy="6858000"/>
          </a:xfrm>
          <a:prstGeom prst="rect">
            <a:avLst/>
          </a:prstGeom>
        </p:spPr>
      </p:pic>
    </p:spTree>
    <p:extLst>
      <p:ext uri="{BB962C8B-B14F-4D97-AF65-F5344CB8AC3E}">
        <p14:creationId xmlns:p14="http://schemas.microsoft.com/office/powerpoint/2010/main" val="36814396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C:\Users\mike.montgomery\Documents\05 Gilded Age\standard oil.jpg"/>
          <p:cNvPicPr>
            <a:picLocks noChangeAspect="1" noChangeArrowheads="1"/>
          </p:cNvPicPr>
          <p:nvPr/>
        </p:nvPicPr>
        <p:blipFill rotWithShape="1">
          <a:blip r:embed="rId2">
            <a:extLst>
              <a:ext uri="{28A0092B-C50C-407E-A947-70E740481C1C}">
                <a14:useLocalDpi xmlns:a14="http://schemas.microsoft.com/office/drawing/2010/main" val="0"/>
              </a:ext>
            </a:extLst>
          </a:blip>
          <a:srcRect l="12106" r="12106"/>
          <a:stretch/>
        </p:blipFill>
        <p:spPr bwMode="auto">
          <a:xfrm>
            <a:off x="7349044" y="2438400"/>
            <a:ext cx="1566356" cy="12690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5704739" cy="944562"/>
          </a:xfrm>
        </p:spPr>
        <p:txBody>
          <a:bodyPr>
            <a:normAutofit fontScale="90000"/>
          </a:bodyPr>
          <a:lstStyle/>
          <a:p>
            <a:r>
              <a:rPr lang="en-US" dirty="0"/>
              <a:t>John D. Rockefeller</a:t>
            </a:r>
            <a:br>
              <a:rPr lang="en-US" dirty="0"/>
            </a:br>
            <a:r>
              <a:rPr lang="en-US" sz="3600" b="1" dirty="0"/>
              <a:t>1839-1937</a:t>
            </a:r>
            <a:endParaRPr lang="en-US" b="1" dirty="0"/>
          </a:p>
        </p:txBody>
      </p:sp>
      <p:sp>
        <p:nvSpPr>
          <p:cNvPr id="3" name="Content Placeholder 2"/>
          <p:cNvSpPr>
            <a:spLocks noGrp="1"/>
          </p:cNvSpPr>
          <p:nvPr>
            <p:ph idx="1"/>
          </p:nvPr>
        </p:nvSpPr>
        <p:spPr>
          <a:xfrm>
            <a:off x="-1" y="914400"/>
            <a:ext cx="5704739" cy="5943600"/>
          </a:xfrm>
        </p:spPr>
        <p:txBody>
          <a:bodyPr>
            <a:noAutofit/>
          </a:bodyPr>
          <a:lstStyle/>
          <a:p>
            <a:r>
              <a:rPr lang="en-US" sz="2600" b="1" dirty="0">
                <a:solidFill>
                  <a:srgbClr val="FF0000"/>
                </a:solidFill>
              </a:rPr>
              <a:t>Rockefeller </a:t>
            </a:r>
            <a:r>
              <a:rPr lang="en-US" sz="2600" dirty="0"/>
              <a:t>started out poor but made his fortune in</a:t>
            </a:r>
            <a:r>
              <a:rPr lang="en-US" sz="2600" b="1" dirty="0">
                <a:solidFill>
                  <a:srgbClr val="FF0000"/>
                </a:solidFill>
              </a:rPr>
              <a:t> oil </a:t>
            </a:r>
            <a:r>
              <a:rPr lang="en-US" sz="2600" dirty="0"/>
              <a:t>in Ohio.</a:t>
            </a:r>
          </a:p>
          <a:p>
            <a:r>
              <a:rPr lang="en-US" sz="2600" b="1" dirty="0">
                <a:solidFill>
                  <a:srgbClr val="FF0000"/>
                </a:solidFill>
              </a:rPr>
              <a:t>Kerosene</a:t>
            </a:r>
            <a:r>
              <a:rPr lang="en-US" sz="2600" dirty="0"/>
              <a:t>, for lighting, made him millions, later the gasoline industry, would make him even richer.</a:t>
            </a:r>
          </a:p>
          <a:p>
            <a:r>
              <a:rPr lang="en-US" sz="2600" dirty="0"/>
              <a:t>Rockefeller used </a:t>
            </a:r>
            <a:r>
              <a:rPr lang="en-US" sz="2600" b="1" dirty="0">
                <a:solidFill>
                  <a:srgbClr val="FF0000"/>
                </a:solidFill>
              </a:rPr>
              <a:t>horizontal integration</a:t>
            </a:r>
            <a:r>
              <a:rPr lang="en-US" sz="2600" dirty="0"/>
              <a:t> and </a:t>
            </a:r>
            <a:r>
              <a:rPr lang="en-US" sz="2600" b="1" dirty="0"/>
              <a:t>ruthless tactics </a:t>
            </a:r>
            <a:r>
              <a:rPr lang="en-US" sz="2600" dirty="0"/>
              <a:t>to drive his competition out of business, then </a:t>
            </a:r>
            <a:r>
              <a:rPr lang="en-US" sz="2600" b="1" dirty="0"/>
              <a:t>he would buy them out and raise prices.</a:t>
            </a:r>
          </a:p>
          <a:p>
            <a:r>
              <a:rPr lang="en-US" sz="2600" dirty="0"/>
              <a:t>His </a:t>
            </a:r>
            <a:r>
              <a:rPr lang="en-US" sz="2600" b="1" dirty="0">
                <a:solidFill>
                  <a:srgbClr val="FF0000"/>
                </a:solidFill>
              </a:rPr>
              <a:t>Standard Oil Co</a:t>
            </a:r>
            <a:r>
              <a:rPr lang="en-US" sz="2600" dirty="0"/>
              <a:t>. became a </a:t>
            </a:r>
            <a:r>
              <a:rPr lang="en-US" sz="2600" dirty="0">
                <a:solidFill>
                  <a:srgbClr val="FF0000"/>
                </a:solidFill>
              </a:rPr>
              <a:t>trust</a:t>
            </a:r>
            <a:r>
              <a:rPr lang="en-US" sz="2600" dirty="0"/>
              <a:t>, with him owning most of the shares.</a:t>
            </a:r>
          </a:p>
          <a:p>
            <a:r>
              <a:rPr lang="en-US" sz="2600" dirty="0"/>
              <a:t>Later it  would be a </a:t>
            </a:r>
            <a:r>
              <a:rPr lang="en-US" sz="2600" b="1" dirty="0">
                <a:solidFill>
                  <a:srgbClr val="FF0000"/>
                </a:solidFill>
              </a:rPr>
              <a:t>monopoly</a:t>
            </a:r>
            <a:r>
              <a:rPr lang="en-US" sz="2600" b="1" dirty="0"/>
              <a:t> </a:t>
            </a:r>
            <a:r>
              <a:rPr lang="en-US" sz="2600" dirty="0"/>
              <a:t>as he controlled 90% of all oil refined.</a:t>
            </a:r>
          </a:p>
        </p:txBody>
      </p:sp>
      <p:pic>
        <p:nvPicPr>
          <p:cNvPr id="5124" name="Picture 4" descr="http://www.freeinfosociety.com/media/images/9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469" y="152400"/>
            <a:ext cx="18353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C:\Users\mike.montgomery\Documents\05 Gilded Age\robber barons.jpg"/>
          <p:cNvPicPr>
            <a:picLocks noChangeAspect="1" noChangeArrowheads="1"/>
          </p:cNvPicPr>
          <p:nvPr/>
        </p:nvPicPr>
        <p:blipFill rotWithShape="1">
          <a:blip r:embed="rId4">
            <a:extLst>
              <a:ext uri="{28A0092B-C50C-407E-A947-70E740481C1C}">
                <a14:useLocalDpi xmlns:a14="http://schemas.microsoft.com/office/drawing/2010/main" val="0"/>
              </a:ext>
            </a:extLst>
          </a:blip>
          <a:srcRect l="67099" r="1512"/>
          <a:stretch/>
        </p:blipFill>
        <p:spPr bwMode="auto">
          <a:xfrm>
            <a:off x="5416339" y="81443"/>
            <a:ext cx="1657552" cy="3555038"/>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cdn2.all-art.org/Visual_History/modern%20era/11/430%20copy%2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3512" y="3942587"/>
            <a:ext cx="3178087" cy="245821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0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6000"/>
                            </p:stCondLst>
                            <p:childTnLst>
                              <p:par>
                                <p:cTn id="13" presetID="22" presetClass="entr" presetSubtype="8"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9000"/>
                            </p:stCondLst>
                            <p:childTnLst>
                              <p:par>
                                <p:cTn id="17" presetID="22" presetClass="entr" presetSubtype="8"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12000"/>
                            </p:stCondLst>
                            <p:childTnLst>
                              <p:par>
                                <p:cTn id="21" presetID="22" presetClass="entr" presetSubtype="8"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09600"/>
          </a:xfrm>
        </p:spPr>
        <p:txBody>
          <a:bodyPr>
            <a:normAutofit fontScale="90000"/>
          </a:bodyPr>
          <a:lstStyle/>
          <a:p>
            <a:r>
              <a:rPr lang="en-US" sz="3600" b="1" dirty="0"/>
              <a:t>An EOC Moment</a:t>
            </a:r>
          </a:p>
        </p:txBody>
      </p:sp>
      <p:sp>
        <p:nvSpPr>
          <p:cNvPr id="5" name="Rectangle 4"/>
          <p:cNvSpPr/>
          <p:nvPr/>
        </p:nvSpPr>
        <p:spPr>
          <a:xfrm>
            <a:off x="393357" y="914400"/>
            <a:ext cx="8382000" cy="2308324"/>
          </a:xfrm>
          <a:prstGeom prst="rect">
            <a:avLst/>
          </a:prstGeom>
        </p:spPr>
        <p:txBody>
          <a:bodyPr wrap="square">
            <a:spAutoFit/>
          </a:bodyPr>
          <a:lstStyle/>
          <a:p>
            <a:r>
              <a:rPr lang="en-US" sz="2400" dirty="0"/>
              <a:t>Which economic policy argues that government should limit, as much as possible, any interference in the economy? </a:t>
            </a:r>
          </a:p>
          <a:p>
            <a:pPr marL="457200" indent="-457200">
              <a:buAutoNum type="arabicParenBoth"/>
            </a:pPr>
            <a:r>
              <a:rPr lang="en-US" sz="2400" dirty="0"/>
              <a:t>socialism </a:t>
            </a:r>
          </a:p>
          <a:p>
            <a:pPr marL="457200" indent="-457200">
              <a:buAutoNum type="arabicParenBoth"/>
            </a:pPr>
            <a:r>
              <a:rPr lang="en-US" sz="2400" dirty="0"/>
              <a:t>laissez-faire </a:t>
            </a:r>
          </a:p>
          <a:p>
            <a:r>
              <a:rPr lang="en-US" sz="2400" dirty="0"/>
              <a:t>(3) mercantilism </a:t>
            </a:r>
          </a:p>
          <a:p>
            <a:r>
              <a:rPr lang="en-US" sz="2400" dirty="0"/>
              <a:t>(4) protectionism </a:t>
            </a:r>
          </a:p>
        </p:txBody>
      </p:sp>
      <p:sp>
        <p:nvSpPr>
          <p:cNvPr id="3" name="Oval 2">
            <a:extLst>
              <a:ext uri="{FF2B5EF4-FFF2-40B4-BE49-F238E27FC236}">
                <a16:creationId xmlns:a16="http://schemas.microsoft.com/office/drawing/2014/main" id="{2CF04905-576E-40FF-91D4-62D0E205818E}"/>
              </a:ext>
            </a:extLst>
          </p:cNvPr>
          <p:cNvSpPr/>
          <p:nvPr/>
        </p:nvSpPr>
        <p:spPr>
          <a:xfrm>
            <a:off x="438150" y="2022390"/>
            <a:ext cx="419100" cy="46101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2143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C:\Users\mike.montgomery\Documents\05 Gilded Age\standard oil.jpg"/>
          <p:cNvPicPr>
            <a:picLocks noChangeAspect="1" noChangeArrowheads="1"/>
          </p:cNvPicPr>
          <p:nvPr/>
        </p:nvPicPr>
        <p:blipFill rotWithShape="1">
          <a:blip r:embed="rId2">
            <a:extLst>
              <a:ext uri="{28A0092B-C50C-407E-A947-70E740481C1C}">
                <a14:useLocalDpi xmlns:a14="http://schemas.microsoft.com/office/drawing/2010/main" val="0"/>
              </a:ext>
            </a:extLst>
          </a:blip>
          <a:srcRect l="12106" r="12106"/>
          <a:stretch/>
        </p:blipFill>
        <p:spPr bwMode="auto">
          <a:xfrm>
            <a:off x="6646366" y="200192"/>
            <a:ext cx="2480431" cy="20096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rockefeller the american beauty rose">
            <a:extLst>
              <a:ext uri="{FF2B5EF4-FFF2-40B4-BE49-F238E27FC236}">
                <a16:creationId xmlns:a16="http://schemas.microsoft.com/office/drawing/2014/main" id="{F2DF346F-AC5D-4305-BA6A-85AC5321B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 y="226568"/>
            <a:ext cx="4331476" cy="49679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6E5209D-575B-4BA4-9BC4-3356681A5860}"/>
              </a:ext>
            </a:extLst>
          </p:cNvPr>
          <p:cNvSpPr/>
          <p:nvPr/>
        </p:nvSpPr>
        <p:spPr>
          <a:xfrm>
            <a:off x="127717" y="5503645"/>
            <a:ext cx="8983426" cy="1154162"/>
          </a:xfrm>
          <a:prstGeom prst="rect">
            <a:avLst/>
          </a:prstGeom>
        </p:spPr>
        <p:txBody>
          <a:bodyPr wrap="square">
            <a:spAutoFit/>
          </a:bodyPr>
          <a:lstStyle/>
          <a:p>
            <a:r>
              <a:rPr lang="en-US" sz="2300" i="1" dirty="0">
                <a:solidFill>
                  <a:srgbClr val="000000"/>
                </a:solidFill>
                <a:latin typeface="Garamond" panose="02020404030301010803" pitchFamily="18" charset="0"/>
              </a:rPr>
              <a:t>“The growth of a large business is merely a survival of the fittest...The American beauty rose can be produced in the splendor and fragrance which bring cheer to its beholder only by sacrificing the early buds which grow up around it.”    </a:t>
            </a:r>
            <a:r>
              <a:rPr lang="en-US" sz="2300" dirty="0">
                <a:solidFill>
                  <a:srgbClr val="000000"/>
                </a:solidFill>
                <a:latin typeface="Garamond" panose="02020404030301010803" pitchFamily="18" charset="0"/>
              </a:rPr>
              <a:t>John D. Rockefeller </a:t>
            </a:r>
            <a:endParaRPr lang="en-US" sz="2300" dirty="0">
              <a:latin typeface="Garamond" panose="02020404030301010803" pitchFamily="18" charset="0"/>
            </a:endParaRPr>
          </a:p>
        </p:txBody>
      </p:sp>
      <p:sp>
        <p:nvSpPr>
          <p:cNvPr id="2" name="Title 1"/>
          <p:cNvSpPr>
            <a:spLocks noGrp="1"/>
          </p:cNvSpPr>
          <p:nvPr>
            <p:ph type="title"/>
          </p:nvPr>
        </p:nvSpPr>
        <p:spPr>
          <a:xfrm>
            <a:off x="76200" y="0"/>
            <a:ext cx="3810000" cy="381000"/>
          </a:xfrm>
        </p:spPr>
        <p:txBody>
          <a:bodyPr>
            <a:normAutofit fontScale="90000"/>
          </a:bodyPr>
          <a:lstStyle/>
          <a:p>
            <a:r>
              <a:rPr lang="en-US" sz="3200" b="1" dirty="0">
                <a:latin typeface="Garamond" panose="02020404030301010803" pitchFamily="18" charset="0"/>
              </a:rPr>
              <a:t>John D. Rockefeller</a:t>
            </a:r>
          </a:p>
        </p:txBody>
      </p:sp>
      <p:pic>
        <p:nvPicPr>
          <p:cNvPr id="5124" name="Picture 4" descr="http://www.freeinfosociety.com/media/images/9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802" y="200193"/>
            <a:ext cx="2587564" cy="32229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42958A-E234-4748-BD28-34DC80C9BBB3}"/>
              </a:ext>
            </a:extLst>
          </p:cNvPr>
          <p:cNvSpPr txBox="1"/>
          <p:nvPr/>
        </p:nvSpPr>
        <p:spPr>
          <a:xfrm>
            <a:off x="4267200" y="3510760"/>
            <a:ext cx="4191000" cy="830997"/>
          </a:xfrm>
          <a:prstGeom prst="rect">
            <a:avLst/>
          </a:prstGeom>
          <a:noFill/>
        </p:spPr>
        <p:txBody>
          <a:bodyPr wrap="square" rtlCol="0">
            <a:spAutoFit/>
          </a:bodyPr>
          <a:lstStyle/>
          <a:p>
            <a:r>
              <a:rPr lang="en-US" sz="2400" dirty="0">
                <a:latin typeface="Garamond" panose="02020404030301010803" pitchFamily="18" charset="0"/>
              </a:rPr>
              <a:t>Which philosophy is expressed in the American Beauty Rose quote?</a:t>
            </a:r>
          </a:p>
        </p:txBody>
      </p:sp>
      <p:pic>
        <p:nvPicPr>
          <p:cNvPr id="13" name="Picture 12" descr="C:\Users\Tom\AppData\Local\Microsoft\Windows\Temporary Internet Files\Content.IE5\IU0RI2MS\MC900438131[1].wmf">
            <a:extLst>
              <a:ext uri="{FF2B5EF4-FFF2-40B4-BE49-F238E27FC236}">
                <a16:creationId xmlns:a16="http://schemas.microsoft.com/office/drawing/2014/main" id="{A9143A87-2AA4-4967-B3D4-06FA729B9D4B}"/>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91400" y="4673882"/>
            <a:ext cx="798390" cy="675183"/>
          </a:xfrm>
          <a:prstGeom prst="rect">
            <a:avLst/>
          </a:prstGeom>
          <a:noFill/>
          <a:ln w="9525">
            <a:noFill/>
            <a:miter lim="800000"/>
            <a:headEnd/>
            <a:tailEnd/>
          </a:ln>
        </p:spPr>
      </p:pic>
      <p:sp>
        <p:nvSpPr>
          <p:cNvPr id="8" name="Rectangle 7">
            <a:extLst>
              <a:ext uri="{FF2B5EF4-FFF2-40B4-BE49-F238E27FC236}">
                <a16:creationId xmlns:a16="http://schemas.microsoft.com/office/drawing/2014/main" id="{57242F13-6591-4934-A725-9B9ABAF31BF2}"/>
              </a:ext>
            </a:extLst>
          </p:cNvPr>
          <p:cNvSpPr/>
          <p:nvPr/>
        </p:nvSpPr>
        <p:spPr>
          <a:xfrm>
            <a:off x="4352003" y="4764290"/>
            <a:ext cx="2821606" cy="584775"/>
          </a:xfrm>
          <a:prstGeom prst="rect">
            <a:avLst/>
          </a:prstGeom>
        </p:spPr>
        <p:txBody>
          <a:bodyPr wrap="none">
            <a:spAutoFit/>
          </a:bodyPr>
          <a:lstStyle/>
          <a:p>
            <a:r>
              <a:rPr lang="en-US" sz="3200" b="1" i="1" dirty="0">
                <a:solidFill>
                  <a:srgbClr val="FF0000"/>
                </a:solidFill>
                <a:latin typeface="Centaur" panose="02030504050205020304" pitchFamily="18" charset="0"/>
              </a:rPr>
              <a:t>Social Darwinism</a:t>
            </a:r>
            <a:endParaRPr lang="en-US" sz="3200" dirty="0">
              <a:solidFill>
                <a:srgbClr val="FF0000"/>
              </a:solidFill>
            </a:endParaRPr>
          </a:p>
        </p:txBody>
      </p:sp>
    </p:spTree>
    <p:extLst>
      <p:ext uri="{BB962C8B-B14F-4D97-AF65-F5344CB8AC3E}">
        <p14:creationId xmlns:p14="http://schemas.microsoft.com/office/powerpoint/2010/main" val="286192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808CBB4-69A1-4098-B8A8-7E57F4CA3843}"/>
              </a:ext>
            </a:extLst>
          </p:cNvPr>
          <p:cNvPicPr>
            <a:picLocks noChangeAspect="1"/>
          </p:cNvPicPr>
          <p:nvPr/>
        </p:nvPicPr>
        <p:blipFill>
          <a:blip r:embed="rId2"/>
          <a:stretch>
            <a:fillRect/>
          </a:stretch>
        </p:blipFill>
        <p:spPr>
          <a:xfrm>
            <a:off x="4054396" y="840272"/>
            <a:ext cx="4514498" cy="5174209"/>
          </a:xfrm>
          <a:prstGeom prst="rect">
            <a:avLst/>
          </a:prstGeom>
          <a:effectLst/>
        </p:spPr>
      </p:pic>
      <p:sp>
        <p:nvSpPr>
          <p:cNvPr id="7" name="TextBox 6">
            <a:extLst>
              <a:ext uri="{FF2B5EF4-FFF2-40B4-BE49-F238E27FC236}">
                <a16:creationId xmlns:a16="http://schemas.microsoft.com/office/drawing/2014/main" id="{FABF8968-A05A-4427-B6B5-9C862F0E6CFA}"/>
              </a:ext>
            </a:extLst>
          </p:cNvPr>
          <p:cNvSpPr txBox="1"/>
          <p:nvPr/>
        </p:nvSpPr>
        <p:spPr>
          <a:xfrm>
            <a:off x="0" y="381000"/>
            <a:ext cx="3810000" cy="5633481"/>
          </a:xfrm>
          <a:prstGeom prst="rect">
            <a:avLst/>
          </a:prstGeom>
        </p:spPr>
        <p:txBody>
          <a:bodyPr vert="horz" lIns="91440" tIns="45720" rIns="91440" bIns="45720" rtlCol="0">
            <a:normAutofit/>
          </a:bodyPr>
          <a:lstStyle/>
          <a:p>
            <a:pPr>
              <a:lnSpc>
                <a:spcPct val="90000"/>
              </a:lnSpc>
              <a:spcAft>
                <a:spcPts val="600"/>
              </a:spcAft>
            </a:pPr>
            <a:r>
              <a:rPr lang="en-US" sz="2300" dirty="0"/>
              <a:t>Which feature of the United States economy in the late 1800s is symbolized by the rose in the cartoon?</a:t>
            </a:r>
          </a:p>
          <a:p>
            <a:pPr>
              <a:lnSpc>
                <a:spcPct val="90000"/>
              </a:lnSpc>
              <a:spcAft>
                <a:spcPts val="600"/>
              </a:spcAft>
            </a:pPr>
            <a:r>
              <a:rPr lang="en-US" sz="2300" dirty="0"/>
              <a:t>a. technological improvements in agriculture</a:t>
            </a:r>
          </a:p>
          <a:p>
            <a:pPr>
              <a:lnSpc>
                <a:spcPct val="90000"/>
              </a:lnSpc>
              <a:spcAft>
                <a:spcPts val="600"/>
              </a:spcAft>
            </a:pPr>
            <a:r>
              <a:rPr lang="en-US" sz="2300" dirty="0"/>
              <a:t>b. dependence on imported oil</a:t>
            </a:r>
          </a:p>
          <a:p>
            <a:pPr>
              <a:lnSpc>
                <a:spcPct val="90000"/>
              </a:lnSpc>
              <a:spcAft>
                <a:spcPts val="600"/>
              </a:spcAft>
            </a:pPr>
            <a:r>
              <a:rPr lang="en-US" sz="2300" dirty="0"/>
              <a:t>c. creation of monopolies</a:t>
            </a:r>
          </a:p>
          <a:p>
            <a:pPr>
              <a:lnSpc>
                <a:spcPct val="90000"/>
              </a:lnSpc>
              <a:spcAft>
                <a:spcPts val="600"/>
              </a:spcAft>
            </a:pPr>
            <a:r>
              <a:rPr lang="en-US" sz="2300" dirty="0"/>
              <a:t>d. governmental success in regulating business competition</a:t>
            </a:r>
          </a:p>
        </p:txBody>
      </p:sp>
      <p:sp>
        <p:nvSpPr>
          <p:cNvPr id="11" name="Oval 10">
            <a:extLst>
              <a:ext uri="{FF2B5EF4-FFF2-40B4-BE49-F238E27FC236}">
                <a16:creationId xmlns:a16="http://schemas.microsoft.com/office/drawing/2014/main" id="{D4BBCEB3-4B24-440C-BF0B-7EDFD83C669B}"/>
              </a:ext>
            </a:extLst>
          </p:cNvPr>
          <p:cNvSpPr/>
          <p:nvPr/>
        </p:nvSpPr>
        <p:spPr>
          <a:xfrm>
            <a:off x="16778" y="3166844"/>
            <a:ext cx="304800" cy="3810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57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Autofit/>
          </a:bodyPr>
          <a:lstStyle/>
          <a:p>
            <a:pPr algn="l"/>
            <a:r>
              <a:rPr lang="en-US" sz="2400" b="1" dirty="0"/>
              <a:t>A Portrait Gallery of the Great Entrepreneurs of the Gilded Age </a:t>
            </a:r>
            <a:br>
              <a:rPr lang="en-US" sz="2400" b="1" dirty="0"/>
            </a:br>
            <a:r>
              <a:rPr lang="en-US" sz="2400" b="1" dirty="0"/>
              <a:t>The Captains of Industry or Robber Barons</a:t>
            </a:r>
          </a:p>
        </p:txBody>
      </p:sp>
      <p:sp>
        <p:nvSpPr>
          <p:cNvPr id="3" name="Content Placeholder 2"/>
          <p:cNvSpPr>
            <a:spLocks noGrp="1"/>
          </p:cNvSpPr>
          <p:nvPr>
            <p:ph idx="1"/>
          </p:nvPr>
        </p:nvSpPr>
        <p:spPr>
          <a:xfrm>
            <a:off x="152400" y="931272"/>
            <a:ext cx="8915400" cy="2207810"/>
          </a:xfrm>
        </p:spPr>
        <p:txBody>
          <a:bodyPr>
            <a:noAutofit/>
          </a:bodyPr>
          <a:lstStyle/>
          <a:p>
            <a:pPr fontAlgn="base"/>
            <a:r>
              <a:rPr lang="en-US" sz="2400" b="1" dirty="0"/>
              <a:t>Captains of Industry</a:t>
            </a:r>
            <a:endParaRPr lang="en-US" sz="2400" dirty="0"/>
          </a:p>
          <a:p>
            <a:pPr fontAlgn="base"/>
            <a:r>
              <a:rPr lang="en-US" sz="2400" b="1" dirty="0">
                <a:solidFill>
                  <a:srgbClr val="FF0000"/>
                </a:solidFill>
              </a:rPr>
              <a:t>R</a:t>
            </a:r>
            <a:r>
              <a:rPr lang="en-US" sz="2400" dirty="0"/>
              <a:t>ailroads - Vanderbilt</a:t>
            </a:r>
          </a:p>
          <a:p>
            <a:pPr fontAlgn="base"/>
            <a:r>
              <a:rPr lang="en-US" sz="2400" b="1" dirty="0">
                <a:solidFill>
                  <a:srgbClr val="FF0000"/>
                </a:solidFill>
              </a:rPr>
              <a:t>O</a:t>
            </a:r>
            <a:r>
              <a:rPr lang="en-US" sz="2400" dirty="0"/>
              <a:t>il </a:t>
            </a:r>
            <a:r>
              <a:rPr lang="en-US" sz="2400" dirty="0">
                <a:hlinkClick r:id="rId2"/>
              </a:rPr>
              <a:t>Rockefeller </a:t>
            </a:r>
            <a:endParaRPr lang="en-US" sz="2400" dirty="0"/>
          </a:p>
          <a:p>
            <a:pPr fontAlgn="base"/>
            <a:r>
              <a:rPr lang="en-US" sz="2400" b="1" dirty="0">
                <a:solidFill>
                  <a:srgbClr val="FF0000"/>
                </a:solidFill>
              </a:rPr>
              <a:t>S</a:t>
            </a:r>
            <a:r>
              <a:rPr lang="en-US" sz="2400" dirty="0"/>
              <a:t>teel </a:t>
            </a:r>
            <a:r>
              <a:rPr lang="en-US" sz="2400" dirty="0">
                <a:hlinkClick r:id="rId3"/>
              </a:rPr>
              <a:t>Carnegie</a:t>
            </a:r>
            <a:r>
              <a:rPr lang="en-US" sz="2400" dirty="0"/>
              <a:t>  </a:t>
            </a:r>
          </a:p>
          <a:p>
            <a:pPr fontAlgn="base"/>
            <a:r>
              <a:rPr lang="en-US" sz="2400" b="1" dirty="0">
                <a:solidFill>
                  <a:srgbClr val="FF0000"/>
                </a:solidFill>
              </a:rPr>
              <a:t>E</a:t>
            </a:r>
            <a:r>
              <a:rPr lang="en-US" sz="2400" dirty="0"/>
              <a:t>conomics (</a:t>
            </a:r>
            <a:r>
              <a:rPr lang="en-US" sz="2400" dirty="0" err="1"/>
              <a:t>J.P.Morgan</a:t>
            </a:r>
            <a:r>
              <a:rPr lang="en-US" sz="2400" dirty="0"/>
              <a:t>)</a:t>
            </a:r>
          </a:p>
          <a:p>
            <a:endParaRPr lang="en-US" sz="2400" dirty="0"/>
          </a:p>
        </p:txBody>
      </p:sp>
      <p:pic>
        <p:nvPicPr>
          <p:cNvPr id="5122" name="Picture 2" descr="C:\Users\mike.montgomery\Documents\05 Gilded Age\Gilded Age robber barons gro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01" y="3813640"/>
            <a:ext cx="7078952" cy="28157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ike.montgomery\Documents\05 Gilded Age\standard oil.jpg"/>
          <p:cNvPicPr>
            <a:picLocks noChangeAspect="1" noChangeArrowheads="1"/>
          </p:cNvPicPr>
          <p:nvPr/>
        </p:nvPicPr>
        <p:blipFill rotWithShape="1">
          <a:blip r:embed="rId5">
            <a:extLst>
              <a:ext uri="{28A0092B-C50C-407E-A947-70E740481C1C}">
                <a14:useLocalDpi xmlns:a14="http://schemas.microsoft.com/office/drawing/2010/main" val="0"/>
              </a:ext>
            </a:extLst>
          </a:blip>
          <a:srcRect l="14037" t="4993" r="14385" b="-994"/>
          <a:stretch/>
        </p:blipFill>
        <p:spPr bwMode="auto">
          <a:xfrm rot="20024021">
            <a:off x="518768" y="5124841"/>
            <a:ext cx="821567" cy="67658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www.graduation-invitations-graduation-party.com/images/train-kindergarten-graduation-invitation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12892">
            <a:off x="2452590" y="5152526"/>
            <a:ext cx="896742" cy="75774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clipart.coolclips.com/100/wjm/tf05052/CoolClips_indu001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94096">
            <a:off x="4185367" y="4927536"/>
            <a:ext cx="824295" cy="88199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encrypted-tbn0.gstatic.com/images?q=tbn:ANd9GcRa9zx9Dh3gB_DNrPXEnfSRdykXUZpmeN2lCj-uJh0A1GKeNrbNZbED2Gr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914" r="22914"/>
          <a:stretch/>
        </p:blipFill>
        <p:spPr bwMode="auto">
          <a:xfrm rot="20089187">
            <a:off x="6337899" y="4824814"/>
            <a:ext cx="673680" cy="9029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3C3C2F5-40A5-4211-8EEC-B4A31FC8D5CE}"/>
              </a:ext>
            </a:extLst>
          </p:cNvPr>
          <p:cNvPicPr>
            <a:picLocks noChangeAspect="1"/>
          </p:cNvPicPr>
          <p:nvPr/>
        </p:nvPicPr>
        <p:blipFill>
          <a:blip r:embed="rId9"/>
          <a:stretch>
            <a:fillRect/>
          </a:stretch>
        </p:blipFill>
        <p:spPr>
          <a:xfrm rot="19695924">
            <a:off x="6339733" y="5450643"/>
            <a:ext cx="1100245" cy="220049"/>
          </a:xfrm>
          <a:prstGeom prst="rect">
            <a:avLst/>
          </a:prstGeom>
        </p:spPr>
      </p:pic>
      <p:pic>
        <p:nvPicPr>
          <p:cNvPr id="11" name="Picture 2" descr="Image result for rockefeller the american beauty rose">
            <a:extLst>
              <a:ext uri="{FF2B5EF4-FFF2-40B4-BE49-F238E27FC236}">
                <a16:creationId xmlns:a16="http://schemas.microsoft.com/office/drawing/2014/main" id="{01947F18-F377-0165-D075-E4CD50F843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9675" y="442437"/>
            <a:ext cx="2817125" cy="33712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C4AB9D6-ED3E-4957-BAAA-F779BD7FAE08}"/>
              </a:ext>
            </a:extLst>
          </p:cNvPr>
          <p:cNvPicPr>
            <a:picLocks noChangeAspect="1"/>
          </p:cNvPicPr>
          <p:nvPr/>
        </p:nvPicPr>
        <p:blipFill>
          <a:blip r:embed="rId11"/>
          <a:stretch>
            <a:fillRect/>
          </a:stretch>
        </p:blipFill>
        <p:spPr>
          <a:xfrm rot="20974682">
            <a:off x="3237363" y="1560420"/>
            <a:ext cx="2669275" cy="782770"/>
          </a:xfrm>
          <a:prstGeom prst="rect">
            <a:avLst/>
          </a:prstGeom>
        </p:spPr>
      </p:pic>
    </p:spTree>
    <p:extLst>
      <p:ext uri="{BB962C8B-B14F-4D97-AF65-F5344CB8AC3E}">
        <p14:creationId xmlns:p14="http://schemas.microsoft.com/office/powerpoint/2010/main" val="34506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1000"/>
                                        <p:tgtEl>
                                          <p:spTgt spid="3">
                                            <p:txEl>
                                              <p:pRg st="2" end="2"/>
                                            </p:txEl>
                                          </p:spTgt>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1000"/>
                                        <p:tgtEl>
                                          <p:spTgt spid="3">
                                            <p:txEl>
                                              <p:pRg st="3" end="3"/>
                                            </p:txEl>
                                          </p:spTgt>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1000"/>
                                        <p:tgtEl>
                                          <p:spTgt spid="3">
                                            <p:txEl>
                                              <p:pRg st="4" end="4"/>
                                            </p:txEl>
                                          </p:spTgt>
                                        </p:tgtEl>
                                      </p:cBhvr>
                                    </p:animEffect>
                                  </p:childTnLst>
                                </p:cTn>
                              </p:par>
                            </p:childTnLst>
                          </p:cTn>
                        </p:par>
                        <p:par>
                          <p:cTn id="24" fill="hold">
                            <p:stCondLst>
                              <p:cond delay="5000"/>
                            </p:stCondLst>
                            <p:childTnLst>
                              <p:par>
                                <p:cTn id="25" presetID="9" presetClass="entr" presetSubtype="0" fill="hold" nodeType="afterEffect">
                                  <p:stCondLst>
                                    <p:cond delay="500"/>
                                  </p:stCondLst>
                                  <p:childTnLst>
                                    <p:set>
                                      <p:cBhvr>
                                        <p:cTn id="26" dur="1" fill="hold">
                                          <p:stCondLst>
                                            <p:cond delay="0"/>
                                          </p:stCondLst>
                                        </p:cTn>
                                        <p:tgtEl>
                                          <p:spTgt spid="5122"/>
                                        </p:tgtEl>
                                        <p:attrNameLst>
                                          <p:attrName>style.visibility</p:attrName>
                                        </p:attrNameLst>
                                      </p:cBhvr>
                                      <p:to>
                                        <p:strVal val="visible"/>
                                      </p:to>
                                    </p:set>
                                    <p:animEffect transition="in" filter="dissolve">
                                      <p:cBhvr>
                                        <p:cTn id="27" dur="1000"/>
                                        <p:tgtEl>
                                          <p:spTgt spid="5122"/>
                                        </p:tgtEl>
                                      </p:cBhvr>
                                    </p:animEffect>
                                  </p:childTnLst>
                                </p:cTn>
                              </p:par>
                            </p:childTnLst>
                          </p:cTn>
                        </p:par>
                        <p:par>
                          <p:cTn id="28" fill="hold">
                            <p:stCondLst>
                              <p:cond delay="6500"/>
                            </p:stCondLst>
                            <p:childTnLst>
                              <p:par>
                                <p:cTn id="29" presetID="6" presetClass="entr" presetSubtype="16" fill="hold" nodeType="afterEffect">
                                  <p:stCondLst>
                                    <p:cond delay="500"/>
                                  </p:stCondLst>
                                  <p:childTnLst>
                                    <p:set>
                                      <p:cBhvr>
                                        <p:cTn id="30" dur="1" fill="hold">
                                          <p:stCondLst>
                                            <p:cond delay="0"/>
                                          </p:stCondLst>
                                        </p:cTn>
                                        <p:tgtEl>
                                          <p:spTgt spid="1026"/>
                                        </p:tgtEl>
                                        <p:attrNameLst>
                                          <p:attrName>style.visibility</p:attrName>
                                        </p:attrNameLst>
                                      </p:cBhvr>
                                      <p:to>
                                        <p:strVal val="visible"/>
                                      </p:to>
                                    </p:set>
                                    <p:animEffect transition="in" filter="circle(in)">
                                      <p:cBhvr>
                                        <p:cTn id="31" dur="1000"/>
                                        <p:tgtEl>
                                          <p:spTgt spid="1026"/>
                                        </p:tgtEl>
                                      </p:cBhvr>
                                    </p:animEffect>
                                  </p:childTnLst>
                                </p:cTn>
                              </p:par>
                            </p:childTnLst>
                          </p:cTn>
                        </p:par>
                        <p:par>
                          <p:cTn id="32" fill="hold">
                            <p:stCondLst>
                              <p:cond delay="8000"/>
                            </p:stCondLst>
                            <p:childTnLst>
                              <p:par>
                                <p:cTn id="33" presetID="6" presetClass="entr" presetSubtype="16" fill="hold" nodeType="afterEffect">
                                  <p:stCondLst>
                                    <p:cond delay="1500"/>
                                  </p:stCondLst>
                                  <p:childTnLst>
                                    <p:set>
                                      <p:cBhvr>
                                        <p:cTn id="34" dur="1" fill="hold">
                                          <p:stCondLst>
                                            <p:cond delay="0"/>
                                          </p:stCondLst>
                                        </p:cTn>
                                        <p:tgtEl>
                                          <p:spTgt spid="1029"/>
                                        </p:tgtEl>
                                        <p:attrNameLst>
                                          <p:attrName>style.visibility</p:attrName>
                                        </p:attrNameLst>
                                      </p:cBhvr>
                                      <p:to>
                                        <p:strVal val="visible"/>
                                      </p:to>
                                    </p:set>
                                    <p:animEffect transition="in" filter="circle(in)">
                                      <p:cBhvr>
                                        <p:cTn id="35" dur="2000"/>
                                        <p:tgtEl>
                                          <p:spTgt spid="1029"/>
                                        </p:tgtEl>
                                      </p:cBhvr>
                                    </p:animEffect>
                                  </p:childTnLst>
                                </p:cTn>
                              </p:par>
                            </p:childTnLst>
                          </p:cTn>
                        </p:par>
                        <p:par>
                          <p:cTn id="36" fill="hold">
                            <p:stCondLst>
                              <p:cond delay="11500"/>
                            </p:stCondLst>
                            <p:childTnLst>
                              <p:par>
                                <p:cTn id="37" presetID="6" presetClass="entr" presetSubtype="16" fill="hold" nodeType="afterEffect">
                                  <p:stCondLst>
                                    <p:cond delay="1500"/>
                                  </p:stCondLst>
                                  <p:childTnLst>
                                    <p:set>
                                      <p:cBhvr>
                                        <p:cTn id="38" dur="1" fill="hold">
                                          <p:stCondLst>
                                            <p:cond delay="0"/>
                                          </p:stCondLst>
                                        </p:cTn>
                                        <p:tgtEl>
                                          <p:spTgt spid="1031"/>
                                        </p:tgtEl>
                                        <p:attrNameLst>
                                          <p:attrName>style.visibility</p:attrName>
                                        </p:attrNameLst>
                                      </p:cBhvr>
                                      <p:to>
                                        <p:strVal val="visible"/>
                                      </p:to>
                                    </p:set>
                                    <p:animEffect transition="in" filter="circle(in)">
                                      <p:cBhvr>
                                        <p:cTn id="39" dur="2000"/>
                                        <p:tgtEl>
                                          <p:spTgt spid="1031"/>
                                        </p:tgtEl>
                                      </p:cBhvr>
                                    </p:animEffect>
                                  </p:childTnLst>
                                </p:cTn>
                              </p:par>
                            </p:childTnLst>
                          </p:cTn>
                        </p:par>
                        <p:par>
                          <p:cTn id="40" fill="hold">
                            <p:stCondLst>
                              <p:cond delay="15000"/>
                            </p:stCondLst>
                            <p:childTnLst>
                              <p:par>
                                <p:cTn id="41" presetID="6" presetClass="entr" presetSubtype="16" fill="hold" nodeType="afterEffect">
                                  <p:stCondLst>
                                    <p:cond delay="1500"/>
                                  </p:stCondLst>
                                  <p:childTnLst>
                                    <p:set>
                                      <p:cBhvr>
                                        <p:cTn id="42" dur="1" fill="hold">
                                          <p:stCondLst>
                                            <p:cond delay="0"/>
                                          </p:stCondLst>
                                        </p:cTn>
                                        <p:tgtEl>
                                          <p:spTgt spid="1033"/>
                                        </p:tgtEl>
                                        <p:attrNameLst>
                                          <p:attrName>style.visibility</p:attrName>
                                        </p:attrNameLst>
                                      </p:cBhvr>
                                      <p:to>
                                        <p:strVal val="visible"/>
                                      </p:to>
                                    </p:set>
                                    <p:animEffect transition="in" filter="circle(in)">
                                      <p:cBhvr>
                                        <p:cTn id="43" dur="2000"/>
                                        <p:tgtEl>
                                          <p:spTgt spid="103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AA28F-456C-4928-A33B-6F6A55F3A87C}"/>
              </a:ext>
            </a:extLst>
          </p:cNvPr>
          <p:cNvSpPr>
            <a:spLocks noGrp="1"/>
          </p:cNvSpPr>
          <p:nvPr>
            <p:ph type="title"/>
          </p:nvPr>
        </p:nvSpPr>
        <p:spPr>
          <a:xfrm>
            <a:off x="394554" y="489439"/>
            <a:ext cx="8354891" cy="930447"/>
          </a:xfrm>
        </p:spPr>
        <p:txBody>
          <a:bodyPr vert="horz" lIns="91440" tIns="45720" rIns="91440" bIns="45720" rtlCol="0" anchor="b">
            <a:normAutofit/>
          </a:bodyPr>
          <a:lstStyle/>
          <a:p>
            <a:pPr>
              <a:lnSpc>
                <a:spcPct val="90000"/>
              </a:lnSpc>
            </a:pPr>
            <a:r>
              <a:rPr lang="en-US" sz="4700" b="1" kern="1200" dirty="0">
                <a:solidFill>
                  <a:schemeClr val="bg1"/>
                </a:solidFill>
                <a:latin typeface="+mj-lt"/>
                <a:ea typeface="+mj-ea"/>
                <a:cs typeface="+mj-cs"/>
              </a:rPr>
              <a:t>Survival Of The Fittest</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DE4F29A2-D288-425D-A7E6-2CBFE56B3DF9}"/>
              </a:ext>
            </a:extLst>
          </p:cNvPr>
          <p:cNvPicPr>
            <a:picLocks noGrp="1" noChangeAspect="1"/>
          </p:cNvPicPr>
          <p:nvPr>
            <p:ph idx="1"/>
          </p:nvPr>
        </p:nvPicPr>
        <p:blipFill>
          <a:blip r:embed="rId2"/>
          <a:stretch>
            <a:fillRect/>
          </a:stretch>
        </p:blipFill>
        <p:spPr>
          <a:xfrm>
            <a:off x="387132" y="2427541"/>
            <a:ext cx="8328410" cy="3997637"/>
          </a:xfrm>
          <a:prstGeom prst="rect">
            <a:avLst/>
          </a:prstGeom>
        </p:spPr>
      </p:pic>
    </p:spTree>
    <p:extLst>
      <p:ext uri="{BB962C8B-B14F-4D97-AF65-F5344CB8AC3E}">
        <p14:creationId xmlns:p14="http://schemas.microsoft.com/office/powerpoint/2010/main" val="3085293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3810000" cy="381000"/>
          </a:xfrm>
        </p:spPr>
        <p:txBody>
          <a:bodyPr>
            <a:normAutofit fontScale="90000"/>
          </a:bodyPr>
          <a:lstStyle/>
          <a:p>
            <a:r>
              <a:rPr lang="en-US" sz="3200" b="1" dirty="0">
                <a:latin typeface="Garamond" panose="02020404030301010803" pitchFamily="18" charset="0"/>
              </a:rPr>
              <a:t>John D. Rockefeller</a:t>
            </a:r>
          </a:p>
        </p:txBody>
      </p:sp>
      <p:pic>
        <p:nvPicPr>
          <p:cNvPr id="3" name="Picture 2">
            <a:extLst>
              <a:ext uri="{FF2B5EF4-FFF2-40B4-BE49-F238E27FC236}">
                <a16:creationId xmlns:a16="http://schemas.microsoft.com/office/drawing/2014/main" id="{58DC4B76-EB31-46BA-9184-0FD8C625B237}"/>
              </a:ext>
            </a:extLst>
          </p:cNvPr>
          <p:cNvPicPr>
            <a:picLocks noChangeAspect="1"/>
          </p:cNvPicPr>
          <p:nvPr/>
        </p:nvPicPr>
        <p:blipFill>
          <a:blip r:embed="rId2"/>
          <a:stretch>
            <a:fillRect/>
          </a:stretch>
        </p:blipFill>
        <p:spPr>
          <a:xfrm>
            <a:off x="5663336" y="121512"/>
            <a:ext cx="3511736" cy="4990362"/>
          </a:xfrm>
          <a:prstGeom prst="rect">
            <a:avLst/>
          </a:prstGeom>
        </p:spPr>
      </p:pic>
      <p:sp>
        <p:nvSpPr>
          <p:cNvPr id="4" name="Rectangle 3">
            <a:extLst>
              <a:ext uri="{FF2B5EF4-FFF2-40B4-BE49-F238E27FC236}">
                <a16:creationId xmlns:a16="http://schemas.microsoft.com/office/drawing/2014/main" id="{F56BA8F3-4EC0-4616-BD16-B26FDF4BEFB4}"/>
              </a:ext>
            </a:extLst>
          </p:cNvPr>
          <p:cNvSpPr/>
          <p:nvPr/>
        </p:nvSpPr>
        <p:spPr>
          <a:xfrm>
            <a:off x="152400" y="685800"/>
            <a:ext cx="5638800" cy="6001643"/>
          </a:xfrm>
          <a:prstGeom prst="rect">
            <a:avLst/>
          </a:prstGeom>
        </p:spPr>
        <p:txBody>
          <a:bodyPr wrap="square">
            <a:spAutoFit/>
          </a:bodyPr>
          <a:lstStyle/>
          <a:p>
            <a:r>
              <a:rPr lang="en-US" sz="2400" dirty="0"/>
              <a:t>The cartoon features John Rockefeller, "on top of the world" sitting a barrel of standard oil.  The cartoon is representing the enormous power Rockefeller and his Standard Oil Company held over smaller, weaker refineries and railroad industries.  With the control of those businesses, Rockefeller obtained an enormous fortune and charged extremely high prices for his products, because there was no competition.  As a result, the government stepped in to prohibit monopolies and trusts, and John Sherman and Congress wrote the Sherman Antitrust Act, which as we shall see in later chapters, was a weak law.</a:t>
            </a:r>
          </a:p>
        </p:txBody>
      </p:sp>
      <p:pic>
        <p:nvPicPr>
          <p:cNvPr id="12" name="Picture 7" descr="C:\Users\mike.montgomery\Documents\05 Gilded Age\standard oil.jpg">
            <a:extLst>
              <a:ext uri="{FF2B5EF4-FFF2-40B4-BE49-F238E27FC236}">
                <a16:creationId xmlns:a16="http://schemas.microsoft.com/office/drawing/2014/main" id="{EC2FFD37-B3FB-4459-84C6-D5D4D168A3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06" r="12106"/>
          <a:stretch/>
        </p:blipFill>
        <p:spPr bwMode="auto">
          <a:xfrm>
            <a:off x="6629400" y="5103736"/>
            <a:ext cx="1905000" cy="154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8668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150" y="152400"/>
            <a:ext cx="8229600" cy="639762"/>
          </a:xfrm>
        </p:spPr>
        <p:txBody>
          <a:bodyPr>
            <a:normAutofit fontScale="90000"/>
          </a:bodyPr>
          <a:lstStyle/>
          <a:p>
            <a:r>
              <a:rPr lang="en-US" b="1" dirty="0"/>
              <a:t>J.P. Morgan</a:t>
            </a:r>
            <a:br>
              <a:rPr lang="en-US" b="1" dirty="0"/>
            </a:br>
            <a:r>
              <a:rPr lang="en-US" sz="3100" b="1" dirty="0"/>
              <a:t>1837-1913</a:t>
            </a:r>
            <a:endParaRPr lang="en-US" b="1" dirty="0"/>
          </a:p>
        </p:txBody>
      </p:sp>
      <p:sp>
        <p:nvSpPr>
          <p:cNvPr id="3" name="Content Placeholder 2"/>
          <p:cNvSpPr>
            <a:spLocks noGrp="1"/>
          </p:cNvSpPr>
          <p:nvPr>
            <p:ph idx="1"/>
          </p:nvPr>
        </p:nvSpPr>
        <p:spPr>
          <a:xfrm>
            <a:off x="0" y="914401"/>
            <a:ext cx="5638800" cy="5791199"/>
          </a:xfrm>
        </p:spPr>
        <p:txBody>
          <a:bodyPr>
            <a:normAutofit fontScale="85000" lnSpcReduction="20000"/>
          </a:bodyPr>
          <a:lstStyle/>
          <a:p>
            <a:r>
              <a:rPr lang="en-US" dirty="0"/>
              <a:t>1892 Morgan helped Edison start his company and promptly pushed him out over ACDC current debate. GE was born.</a:t>
            </a:r>
          </a:p>
          <a:p>
            <a:r>
              <a:rPr lang="en-US" dirty="0"/>
              <a:t>1895 formed JP Morgan &amp; Company- a commercial &amp; investment banking institution</a:t>
            </a:r>
          </a:p>
          <a:p>
            <a:r>
              <a:rPr lang="en-US" dirty="0"/>
              <a:t>1901 Morgan bought </a:t>
            </a:r>
            <a:r>
              <a:rPr lang="en-US" b="1" dirty="0"/>
              <a:t>Carnegie Steel </a:t>
            </a:r>
            <a:r>
              <a:rPr lang="en-US" dirty="0"/>
              <a:t>and joined them with other steel companies to form </a:t>
            </a:r>
            <a:r>
              <a:rPr lang="en-US" b="1" dirty="0"/>
              <a:t>US Steel</a:t>
            </a:r>
            <a:r>
              <a:rPr lang="en-US" dirty="0"/>
              <a:t>- largest steel maker in the world.  First ever billion-dollar company in USA.  Controlled 80% of steel production with 168,000 employees.</a:t>
            </a:r>
          </a:p>
          <a:p>
            <a:r>
              <a:rPr lang="en-US" dirty="0"/>
              <a:t>Morgan Bank today is known as Chase Bank</a:t>
            </a:r>
          </a:p>
        </p:txBody>
      </p:sp>
      <p:pic>
        <p:nvPicPr>
          <p:cNvPr id="4" name="Picture 3"/>
          <p:cNvPicPr>
            <a:picLocks noChangeAspect="1"/>
          </p:cNvPicPr>
          <p:nvPr/>
        </p:nvPicPr>
        <p:blipFill>
          <a:blip r:embed="rId3"/>
          <a:stretch>
            <a:fillRect/>
          </a:stretch>
        </p:blipFill>
        <p:spPr>
          <a:xfrm>
            <a:off x="6137528" y="472281"/>
            <a:ext cx="2831593" cy="3794919"/>
          </a:xfrm>
          <a:prstGeom prst="rect">
            <a:avLst/>
          </a:prstGeom>
        </p:spPr>
      </p:pic>
      <p:pic>
        <p:nvPicPr>
          <p:cNvPr id="7" name="Picture 6"/>
          <p:cNvPicPr>
            <a:picLocks noChangeAspect="1"/>
          </p:cNvPicPr>
          <p:nvPr/>
        </p:nvPicPr>
        <p:blipFill>
          <a:blip r:embed="rId4"/>
          <a:stretch>
            <a:fillRect/>
          </a:stretch>
        </p:blipFill>
        <p:spPr>
          <a:xfrm>
            <a:off x="5715000" y="5731094"/>
            <a:ext cx="3377625" cy="1069160"/>
          </a:xfrm>
          <a:prstGeom prst="rect">
            <a:avLst/>
          </a:prstGeom>
        </p:spPr>
      </p:pic>
    </p:spTree>
    <p:extLst>
      <p:ext uri="{BB962C8B-B14F-4D97-AF65-F5344CB8AC3E}">
        <p14:creationId xmlns:p14="http://schemas.microsoft.com/office/powerpoint/2010/main" val="2609385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150" y="152400"/>
            <a:ext cx="8229600" cy="639762"/>
          </a:xfrm>
        </p:spPr>
        <p:txBody>
          <a:bodyPr>
            <a:normAutofit fontScale="90000"/>
          </a:bodyPr>
          <a:lstStyle/>
          <a:p>
            <a:r>
              <a:rPr lang="en-US" b="1" dirty="0"/>
              <a:t>J.P. Morgan</a:t>
            </a:r>
            <a:br>
              <a:rPr lang="en-US" b="1" dirty="0"/>
            </a:br>
            <a:r>
              <a:rPr lang="en-US" sz="3100" b="1" dirty="0"/>
              <a:t>1837-1913</a:t>
            </a:r>
            <a:endParaRPr lang="en-US" b="1" dirty="0"/>
          </a:p>
        </p:txBody>
      </p:sp>
      <p:sp>
        <p:nvSpPr>
          <p:cNvPr id="3" name="Content Placeholder 2"/>
          <p:cNvSpPr>
            <a:spLocks noGrp="1"/>
          </p:cNvSpPr>
          <p:nvPr>
            <p:ph idx="1"/>
          </p:nvPr>
        </p:nvSpPr>
        <p:spPr>
          <a:xfrm>
            <a:off x="0" y="914401"/>
            <a:ext cx="5638800" cy="5791199"/>
          </a:xfrm>
        </p:spPr>
        <p:txBody>
          <a:bodyPr>
            <a:normAutofit fontScale="85000" lnSpcReduction="10000"/>
          </a:bodyPr>
          <a:lstStyle/>
          <a:p>
            <a:pPr algn="l"/>
            <a:r>
              <a:rPr lang="en-US" b="1" i="0" dirty="0">
                <a:solidFill>
                  <a:srgbClr val="000000"/>
                </a:solidFill>
                <a:effectLst/>
                <a:latin typeface="Arial" panose="020B0604020202020204" pitchFamily="34" charset="0"/>
                <a:cs typeface="Arial" panose="020B0604020202020204" pitchFamily="34" charset="0"/>
              </a:rPr>
              <a:t>Interlocking Directorates: </a:t>
            </a:r>
            <a:r>
              <a:rPr lang="en-US" b="0" i="0" dirty="0">
                <a:solidFill>
                  <a:srgbClr val="000000"/>
                </a:solidFill>
                <a:effectLst/>
                <a:latin typeface="Arial" panose="020B0604020202020204" pitchFamily="34" charset="0"/>
                <a:cs typeface="Arial" panose="020B0604020202020204" pitchFamily="34" charset="0"/>
              </a:rPr>
              <a:t>The practice of having executives or directors from one company serve on the Board of Directors of another company. JP Morgan introduced this practice to eliminate banking competition in the 1890s.</a:t>
            </a:r>
          </a:p>
          <a:p>
            <a:r>
              <a:rPr lang="en-US" b="0" i="0" dirty="0">
                <a:effectLst/>
                <a:latin typeface="Arial" panose="020B0604020202020204" pitchFamily="34" charset="0"/>
                <a:cs typeface="Arial" panose="020B0604020202020204" pitchFamily="34" charset="0"/>
              </a:rPr>
              <a:t>Can control multiple businesses in the same industry </a:t>
            </a:r>
            <a:r>
              <a:rPr lang="en-US" dirty="0">
                <a:latin typeface="Arial" panose="020B0604020202020204" pitchFamily="34" charset="0"/>
                <a:cs typeface="Arial" panose="020B0604020202020204" pitchFamily="34" charset="0"/>
              </a:rPr>
              <a:t>w</a:t>
            </a:r>
            <a:r>
              <a:rPr lang="en-US" b="0" i="0" dirty="0">
                <a:effectLst/>
                <a:latin typeface="Arial" panose="020B0604020202020204" pitchFamily="34" charset="0"/>
                <a:cs typeface="Arial" panose="020B0604020202020204" pitchFamily="34" charset="0"/>
              </a:rPr>
              <a:t>as this legal? Clayton Antitrust Act prohibited this in the same industries</a:t>
            </a:r>
            <a:br>
              <a:rPr lang="en-US" dirty="0"/>
            </a:br>
            <a:endParaRPr lang="en-US" dirty="0"/>
          </a:p>
        </p:txBody>
      </p:sp>
      <p:pic>
        <p:nvPicPr>
          <p:cNvPr id="4" name="Picture 3"/>
          <p:cNvPicPr>
            <a:picLocks noChangeAspect="1"/>
          </p:cNvPicPr>
          <p:nvPr/>
        </p:nvPicPr>
        <p:blipFill>
          <a:blip r:embed="rId3"/>
          <a:stretch>
            <a:fillRect/>
          </a:stretch>
        </p:blipFill>
        <p:spPr>
          <a:xfrm>
            <a:off x="6137528" y="472281"/>
            <a:ext cx="2831593" cy="3794919"/>
          </a:xfrm>
          <a:prstGeom prst="rect">
            <a:avLst/>
          </a:prstGeom>
        </p:spPr>
      </p:pic>
      <p:pic>
        <p:nvPicPr>
          <p:cNvPr id="7" name="Picture 6"/>
          <p:cNvPicPr>
            <a:picLocks noChangeAspect="1"/>
          </p:cNvPicPr>
          <p:nvPr/>
        </p:nvPicPr>
        <p:blipFill>
          <a:blip r:embed="rId4"/>
          <a:stretch>
            <a:fillRect/>
          </a:stretch>
        </p:blipFill>
        <p:spPr>
          <a:xfrm>
            <a:off x="5715000" y="5731094"/>
            <a:ext cx="3377625" cy="1069160"/>
          </a:xfrm>
          <a:prstGeom prst="rect">
            <a:avLst/>
          </a:prstGeom>
        </p:spPr>
      </p:pic>
    </p:spTree>
    <p:extLst>
      <p:ext uri="{BB962C8B-B14F-4D97-AF65-F5344CB8AC3E}">
        <p14:creationId xmlns:p14="http://schemas.microsoft.com/office/powerpoint/2010/main" val="2828129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594" y="629042"/>
            <a:ext cx="912912"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684DA9A-43AC-950B-D22B-A61D588CC62E}"/>
              </a:ext>
            </a:extLst>
          </p:cNvPr>
          <p:cNvPicPr>
            <a:picLocks noChangeAspect="1"/>
          </p:cNvPicPr>
          <p:nvPr/>
        </p:nvPicPr>
        <p:blipFill>
          <a:blip r:embed="rId2"/>
          <a:stretch>
            <a:fillRect/>
          </a:stretch>
        </p:blipFill>
        <p:spPr>
          <a:xfrm>
            <a:off x="562970" y="860087"/>
            <a:ext cx="706571" cy="397446"/>
          </a:xfrm>
          <a:prstGeom prst="rect">
            <a:avLst/>
          </a:prstGeom>
        </p:spPr>
      </p:pic>
      <p:sp>
        <p:nvSpPr>
          <p:cNvPr id="1033" name="Right Triangle 1032">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2762" y="635538"/>
            <a:ext cx="510306"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4CA07809-FD84-4293-BEDA-C920BB2A1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7264" y="8853"/>
            <a:ext cx="1182114" cy="14793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5DABB4F-46B1-2C22-BE41-D0DF977E2528}"/>
              </a:ext>
            </a:extLst>
          </p:cNvPr>
          <p:cNvPicPr>
            <a:picLocks noChangeAspect="1"/>
          </p:cNvPicPr>
          <p:nvPr/>
        </p:nvPicPr>
        <p:blipFill>
          <a:blip r:embed="rId3"/>
          <a:stretch>
            <a:fillRect/>
          </a:stretch>
        </p:blipFill>
        <p:spPr>
          <a:xfrm>
            <a:off x="3837914" y="352262"/>
            <a:ext cx="944756" cy="798054"/>
          </a:xfrm>
          <a:prstGeom prst="rect">
            <a:avLst/>
          </a:prstGeom>
        </p:spPr>
      </p:pic>
      <p:sp>
        <p:nvSpPr>
          <p:cNvPr id="1037" name="Right Triangle 1036">
            <a:extLst>
              <a:ext uri="{FF2B5EF4-FFF2-40B4-BE49-F238E27FC236}">
                <a16:creationId xmlns:a16="http://schemas.microsoft.com/office/drawing/2014/main" id="{A06D4B98-7FBD-4771-9C71-AE026D670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2722" y="-1"/>
            <a:ext cx="819195" cy="14793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8052" y="621519"/>
            <a:ext cx="3024378" cy="2203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Rectangle 1040">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830" y="2848090"/>
            <a:ext cx="1754306" cy="34160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Freeform: Shape 1042">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64157" y="1286480"/>
            <a:ext cx="1371600" cy="1767583"/>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5" name="Rectangle 1044">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33779" y="1485831"/>
            <a:ext cx="1493203"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B6533BF-40F5-811D-BF9E-B7145A70A6CC}"/>
              </a:ext>
            </a:extLst>
          </p:cNvPr>
          <p:cNvPicPr>
            <a:picLocks noChangeAspect="1"/>
          </p:cNvPicPr>
          <p:nvPr/>
        </p:nvPicPr>
        <p:blipFill>
          <a:blip r:embed="rId4"/>
          <a:stretch>
            <a:fillRect/>
          </a:stretch>
        </p:blipFill>
        <p:spPr>
          <a:xfrm>
            <a:off x="2335305" y="1813665"/>
            <a:ext cx="1255609" cy="706279"/>
          </a:xfrm>
          <a:prstGeom prst="rect">
            <a:avLst/>
          </a:prstGeom>
        </p:spPr>
      </p:pic>
      <p:sp>
        <p:nvSpPr>
          <p:cNvPr id="1047" name="Right Triangle 1046">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05121" y="2437565"/>
            <a:ext cx="244200" cy="406635"/>
          </a:xfrm>
          <a:prstGeom prst="rtTriangle">
            <a:avLst/>
          </a:prstGeom>
          <a:solidFill>
            <a:srgbClr val="FDBD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U.S. Steel logo in transparent PNG and vectorized SVG formats">
            <a:extLst>
              <a:ext uri="{FF2B5EF4-FFF2-40B4-BE49-F238E27FC236}">
                <a16:creationId xmlns:a16="http://schemas.microsoft.com/office/drawing/2014/main" id="{99863867-EF62-E0E2-3986-F296FF923D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794014" y="1456806"/>
            <a:ext cx="2787015" cy="554880"/>
          </a:xfrm>
          <a:prstGeom prst="rect">
            <a:avLst/>
          </a:prstGeom>
          <a:noFill/>
          <a:extLst>
            <a:ext uri="{909E8E84-426E-40DD-AFC4-6F175D3DCCD1}">
              <a14:hiddenFill xmlns:a14="http://schemas.microsoft.com/office/drawing/2010/main">
                <a:solidFill>
                  <a:srgbClr val="FFFFFF"/>
                </a:solidFill>
              </a14:hiddenFill>
            </a:ext>
          </a:extLst>
        </p:spPr>
      </p:pic>
      <p:sp>
        <p:nvSpPr>
          <p:cNvPr id="1049" name="Right Triangle 1048">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02799" y="3379588"/>
            <a:ext cx="1881096" cy="819195"/>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1" name="Rectangle 1050">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4425" y="2843319"/>
            <a:ext cx="2606040" cy="1883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ight Triangle 1052">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326" y="1488222"/>
            <a:ext cx="819195"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5" name="Freeform: Shape 1054">
            <a:extLst>
              <a:ext uri="{FF2B5EF4-FFF2-40B4-BE49-F238E27FC236}">
                <a16:creationId xmlns:a16="http://schemas.microsoft.com/office/drawing/2014/main" id="{03DB71A4-74AA-406D-9553-61C0C6D23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819" y="1481744"/>
            <a:ext cx="1168347" cy="1362456"/>
          </a:xfrm>
          <a:custGeom>
            <a:avLst/>
            <a:gdLst>
              <a:gd name="connsiteX0" fmla="*/ 0 w 1557796"/>
              <a:gd name="connsiteY0" fmla="*/ 0 h 1362456"/>
              <a:gd name="connsiteX1" fmla="*/ 1557796 w 1557796"/>
              <a:gd name="connsiteY1" fmla="*/ 0 h 1362456"/>
              <a:gd name="connsiteX2" fmla="*/ 1557796 w 1557796"/>
              <a:gd name="connsiteY2" fmla="*/ 1362456 h 1362456"/>
              <a:gd name="connsiteX3" fmla="*/ 1090945 w 1557796"/>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1557796" h="1362456">
                <a:moveTo>
                  <a:pt x="0" y="0"/>
                </a:moveTo>
                <a:lnTo>
                  <a:pt x="1557796" y="0"/>
                </a:lnTo>
                <a:lnTo>
                  <a:pt x="1557796" y="1362456"/>
                </a:lnTo>
                <a:lnTo>
                  <a:pt x="1090945" y="13624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057" name="Right Triangle 1056">
            <a:extLst>
              <a:ext uri="{FF2B5EF4-FFF2-40B4-BE49-F238E27FC236}">
                <a16:creationId xmlns:a16="http://schemas.microsoft.com/office/drawing/2014/main" id="{DA9994C2-211B-4BF6-B6A0-D6747159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7264" y="1480102"/>
            <a:ext cx="819195"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C072DA5A-1ACF-4E4E-B104-4C0D0CD48D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35" y="3441131"/>
            <a:ext cx="1524162" cy="2283388"/>
          </a:xfrm>
          <a:prstGeom prst="rect">
            <a:avLst/>
          </a:prstGeom>
        </p:spPr>
      </p:pic>
      <p:pic>
        <p:nvPicPr>
          <p:cNvPr id="14" name="Picture 13">
            <a:extLst>
              <a:ext uri="{FF2B5EF4-FFF2-40B4-BE49-F238E27FC236}">
                <a16:creationId xmlns:a16="http://schemas.microsoft.com/office/drawing/2014/main" id="{368AC5EE-A56E-48F4-8DAA-2586EE638D2B}"/>
              </a:ext>
            </a:extLst>
          </p:cNvPr>
          <p:cNvPicPr>
            <a:picLocks noChangeAspect="1"/>
          </p:cNvPicPr>
          <p:nvPr/>
        </p:nvPicPr>
        <p:blipFill>
          <a:blip r:embed="rId7"/>
          <a:stretch>
            <a:fillRect/>
          </a:stretch>
        </p:blipFill>
        <p:spPr>
          <a:xfrm>
            <a:off x="3214047" y="3364776"/>
            <a:ext cx="2335415" cy="840749"/>
          </a:xfrm>
          <a:prstGeom prst="rect">
            <a:avLst/>
          </a:prstGeom>
        </p:spPr>
      </p:pic>
      <p:sp>
        <p:nvSpPr>
          <p:cNvPr id="1059" name="Right Triangle 1058">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0281" y="5087080"/>
            <a:ext cx="1495517" cy="837806"/>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D7FB7A8-6100-A947-BE4F-4FACE9D3CE79}"/>
              </a:ext>
            </a:extLst>
          </p:cNvPr>
          <p:cNvSpPr>
            <a:spLocks noGrp="1"/>
          </p:cNvSpPr>
          <p:nvPr>
            <p:ph idx="1"/>
          </p:nvPr>
        </p:nvSpPr>
        <p:spPr>
          <a:xfrm>
            <a:off x="5709084" y="3021549"/>
            <a:ext cx="3468188" cy="4065051"/>
          </a:xfrm>
        </p:spPr>
        <p:txBody>
          <a:bodyPr anchor="ctr">
            <a:noAutofit/>
          </a:bodyPr>
          <a:lstStyle/>
          <a:p>
            <a:pPr marL="0" indent="0">
              <a:buNone/>
            </a:pPr>
            <a:r>
              <a:rPr lang="en-US" sz="2300" b="1" dirty="0"/>
              <a:t>Steel</a:t>
            </a:r>
          </a:p>
          <a:p>
            <a:r>
              <a:rPr lang="en-US" sz="2300" dirty="0"/>
              <a:t>Carnegie Steel</a:t>
            </a:r>
          </a:p>
          <a:p>
            <a:r>
              <a:rPr lang="en-US" sz="2300" dirty="0"/>
              <a:t>US Steel- JP Morgan</a:t>
            </a:r>
          </a:p>
          <a:p>
            <a:pPr marL="0" indent="0">
              <a:buNone/>
            </a:pPr>
            <a:r>
              <a:rPr lang="en-US" sz="2300" b="1" dirty="0"/>
              <a:t>Petroleum </a:t>
            </a:r>
          </a:p>
          <a:p>
            <a:r>
              <a:rPr lang="en-US" sz="2300" dirty="0"/>
              <a:t>Standard Oil</a:t>
            </a:r>
          </a:p>
          <a:p>
            <a:pPr marL="0" indent="0">
              <a:buNone/>
            </a:pPr>
            <a:r>
              <a:rPr lang="en-US" sz="2300" b="1" dirty="0"/>
              <a:t>Electrical Equipment </a:t>
            </a:r>
          </a:p>
          <a:p>
            <a:r>
              <a:rPr lang="en-US" sz="2300" dirty="0"/>
              <a:t>Edison Electric (General Electric)</a:t>
            </a:r>
          </a:p>
          <a:p>
            <a:r>
              <a:rPr lang="en-US" sz="2300" dirty="0"/>
              <a:t>Westinghouse</a:t>
            </a:r>
          </a:p>
          <a:p>
            <a:pPr marL="0" indent="0">
              <a:buNone/>
            </a:pPr>
            <a:r>
              <a:rPr lang="en-US" sz="2300" b="1" dirty="0"/>
              <a:t>Automobiles</a:t>
            </a:r>
          </a:p>
          <a:p>
            <a:endParaRPr lang="en-US" sz="2300" dirty="0"/>
          </a:p>
        </p:txBody>
      </p:sp>
      <p:sp>
        <p:nvSpPr>
          <p:cNvPr id="17" name="Flowchart: Alternate Process 16">
            <a:extLst>
              <a:ext uri="{FF2B5EF4-FFF2-40B4-BE49-F238E27FC236}">
                <a16:creationId xmlns:a16="http://schemas.microsoft.com/office/drawing/2014/main" id="{448EF90D-10D2-5829-F3AE-B496F3913AE3}"/>
              </a:ext>
            </a:extLst>
          </p:cNvPr>
          <p:cNvSpPr/>
          <p:nvPr/>
        </p:nvSpPr>
        <p:spPr>
          <a:xfrm>
            <a:off x="4876800" y="223125"/>
            <a:ext cx="158031" cy="1259619"/>
          </a:xfrm>
          <a:prstGeom prst="flowChartAlternateProcess">
            <a:avLst/>
          </a:prstGeom>
          <a:solidFill>
            <a:srgbClr val="1C427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65D49E1C-07C0-1BFA-57B4-86C5558237C5}"/>
              </a:ext>
            </a:extLst>
          </p:cNvPr>
          <p:cNvSpPr>
            <a:spLocks noGrp="1"/>
          </p:cNvSpPr>
          <p:nvPr>
            <p:ph type="title"/>
          </p:nvPr>
        </p:nvSpPr>
        <p:spPr>
          <a:xfrm>
            <a:off x="-171758" y="-19229"/>
            <a:ext cx="9296708" cy="735176"/>
          </a:xfrm>
        </p:spPr>
        <p:txBody>
          <a:bodyPr>
            <a:noAutofit/>
          </a:bodyPr>
          <a:lstStyle/>
          <a:p>
            <a:pPr algn="r">
              <a:lnSpc>
                <a:spcPct val="90000"/>
              </a:lnSpc>
            </a:pPr>
            <a:r>
              <a:rPr lang="en-US" sz="3300" b="1" dirty="0"/>
              <a:t>The Dominant Manu</a:t>
            </a:r>
            <a:r>
              <a:rPr lang="en-US" sz="3300" b="1" dirty="0">
                <a:solidFill>
                  <a:schemeClr val="bg1"/>
                </a:solidFill>
              </a:rPr>
              <a:t>facturi</a:t>
            </a:r>
            <a:r>
              <a:rPr lang="en-US" sz="3300" b="1" dirty="0"/>
              <a:t>ng Industries 1870-1914 </a:t>
            </a:r>
          </a:p>
        </p:txBody>
      </p:sp>
    </p:spTree>
    <p:extLst>
      <p:ext uri="{BB962C8B-B14F-4D97-AF65-F5344CB8AC3E}">
        <p14:creationId xmlns:p14="http://schemas.microsoft.com/office/powerpoint/2010/main" val="1085680773"/>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2D38-4B47-A53A-BC5F-EFDAF5DAE66D}"/>
              </a:ext>
            </a:extLst>
          </p:cNvPr>
          <p:cNvSpPr>
            <a:spLocks noGrp="1"/>
          </p:cNvSpPr>
          <p:nvPr>
            <p:ph type="title"/>
          </p:nvPr>
        </p:nvSpPr>
        <p:spPr>
          <a:xfrm>
            <a:off x="152400" y="0"/>
            <a:ext cx="8229600" cy="563562"/>
          </a:xfrm>
        </p:spPr>
        <p:txBody>
          <a:bodyPr>
            <a:noAutofit/>
          </a:bodyPr>
          <a:lstStyle/>
          <a:p>
            <a:r>
              <a:rPr lang="en-US" sz="2400" b="1" dirty="0"/>
              <a:t>Ancillary Industries </a:t>
            </a:r>
          </a:p>
        </p:txBody>
      </p:sp>
      <p:sp>
        <p:nvSpPr>
          <p:cNvPr id="3" name="Content Placeholder 2">
            <a:extLst>
              <a:ext uri="{FF2B5EF4-FFF2-40B4-BE49-F238E27FC236}">
                <a16:creationId xmlns:a16="http://schemas.microsoft.com/office/drawing/2014/main" id="{4318A7CC-F6F1-A071-A499-170884C3A1E6}"/>
              </a:ext>
            </a:extLst>
          </p:cNvPr>
          <p:cNvSpPr>
            <a:spLocks noGrp="1"/>
          </p:cNvSpPr>
          <p:nvPr>
            <p:ph idx="1"/>
          </p:nvPr>
        </p:nvSpPr>
        <p:spPr>
          <a:xfrm>
            <a:off x="119548" y="325727"/>
            <a:ext cx="5359010" cy="5943600"/>
          </a:xfrm>
        </p:spPr>
        <p:txBody>
          <a:bodyPr>
            <a:noAutofit/>
          </a:bodyPr>
          <a:lstStyle/>
          <a:p>
            <a:pPr marL="0" indent="0">
              <a:buNone/>
            </a:pPr>
            <a:r>
              <a:rPr lang="en-US" sz="1900" b="1" dirty="0">
                <a:latin typeface="+mj-lt"/>
                <a:cs typeface="Arial" panose="020B0604020202020204" pitchFamily="34" charset="0"/>
              </a:rPr>
              <a:t>Ancillary Industries </a:t>
            </a:r>
          </a:p>
          <a:p>
            <a:pPr marL="0" indent="0">
              <a:buNone/>
            </a:pPr>
            <a:r>
              <a:rPr lang="en-US" sz="1900" b="1" dirty="0">
                <a:latin typeface="+mj-lt"/>
                <a:cs typeface="Arial" panose="020B0604020202020204" pitchFamily="34" charset="0"/>
              </a:rPr>
              <a:t>Distributions- Logistics</a:t>
            </a:r>
          </a:p>
          <a:p>
            <a:r>
              <a:rPr lang="en-US" sz="1900" dirty="0">
                <a:latin typeface="+mj-lt"/>
                <a:cs typeface="Arial" panose="020B0604020202020204" pitchFamily="34" charset="0"/>
              </a:rPr>
              <a:t>Jobbers (</a:t>
            </a:r>
            <a:r>
              <a:rPr lang="en-US" sz="1900" dirty="0">
                <a:solidFill>
                  <a:srgbClr val="202124"/>
                </a:solidFill>
                <a:latin typeface="+mj-lt"/>
                <a:cs typeface="Arial" panose="020B0604020202020204" pitchFamily="34" charset="0"/>
              </a:rPr>
              <a:t>a</a:t>
            </a:r>
            <a:r>
              <a:rPr lang="en-US" sz="1900" i="0" dirty="0">
                <a:solidFill>
                  <a:srgbClr val="202124"/>
                </a:solidFill>
                <a:effectLst/>
                <a:latin typeface="+mj-lt"/>
                <a:cs typeface="Arial" panose="020B0604020202020204" pitchFamily="34" charset="0"/>
              </a:rPr>
              <a:t> business which buys goods and bulk products from importers, other wholesalers, or manufacturers, and then sells to retailers) </a:t>
            </a:r>
            <a:r>
              <a:rPr lang="en-US" sz="1900" dirty="0">
                <a:latin typeface="+mj-lt"/>
                <a:cs typeface="Arial" panose="020B0604020202020204" pitchFamily="34" charset="0"/>
              </a:rPr>
              <a:t>replaced wholesale agents</a:t>
            </a:r>
          </a:p>
          <a:p>
            <a:r>
              <a:rPr lang="en-US" sz="1900" dirty="0">
                <a:latin typeface="+mj-lt"/>
                <a:cs typeface="Arial" panose="020B0604020202020204" pitchFamily="34" charset="0"/>
              </a:rPr>
              <a:t>Department Stores (Wanamaker, Marshall Fields</a:t>
            </a:r>
          </a:p>
          <a:p>
            <a:r>
              <a:rPr lang="en-US" sz="1900" dirty="0">
                <a:latin typeface="+mj-lt"/>
                <a:cs typeface="Arial" panose="020B0604020202020204" pitchFamily="34" charset="0"/>
              </a:rPr>
              <a:t>Mail Order (Sears &amp; Roebuck, Montgomery Ward, JC Penney)</a:t>
            </a:r>
          </a:p>
          <a:p>
            <a:pPr marL="0" indent="0">
              <a:buNone/>
            </a:pPr>
            <a:r>
              <a:rPr lang="en-US" sz="1900" dirty="0">
                <a:latin typeface="+mj-lt"/>
                <a:cs typeface="Arial" panose="020B0604020202020204" pitchFamily="34" charset="0"/>
              </a:rPr>
              <a:t>         Railroad and free rural deliveries began in 1896</a:t>
            </a:r>
          </a:p>
          <a:p>
            <a:pPr marL="0" indent="0">
              <a:buNone/>
            </a:pPr>
            <a:r>
              <a:rPr lang="en-US" sz="1900" b="1" dirty="0">
                <a:latin typeface="+mj-lt"/>
                <a:cs typeface="Arial" panose="020B0604020202020204" pitchFamily="34" charset="0"/>
              </a:rPr>
              <a:t>Investment Banking</a:t>
            </a:r>
          </a:p>
          <a:p>
            <a:r>
              <a:rPr lang="en-US" sz="1900" dirty="0">
                <a:latin typeface="+mj-lt"/>
                <a:cs typeface="Arial" panose="020B0604020202020204" pitchFamily="34" charset="0"/>
              </a:rPr>
              <a:t>Organize and Mobilize Credit</a:t>
            </a:r>
          </a:p>
          <a:p>
            <a:r>
              <a:rPr lang="en-US" sz="1900" dirty="0">
                <a:latin typeface="+mj-lt"/>
                <a:cs typeface="Arial" panose="020B0604020202020204" pitchFamily="34" charset="0"/>
              </a:rPr>
              <a:t>Investment Banking</a:t>
            </a:r>
          </a:p>
          <a:p>
            <a:r>
              <a:rPr lang="en-US" sz="1900" dirty="0">
                <a:latin typeface="+mj-lt"/>
                <a:cs typeface="Arial" panose="020B0604020202020204" pitchFamily="34" charset="0"/>
              </a:rPr>
              <a:t>Stock Markets</a:t>
            </a:r>
          </a:p>
          <a:p>
            <a:r>
              <a:rPr lang="en-US" sz="1900" dirty="0">
                <a:latin typeface="+mj-lt"/>
                <a:cs typeface="Arial" panose="020B0604020202020204" pitchFamily="34" charset="0"/>
              </a:rPr>
              <a:t>Speculation</a:t>
            </a:r>
          </a:p>
          <a:p>
            <a:pPr marL="0" indent="0">
              <a:buNone/>
            </a:pPr>
            <a:r>
              <a:rPr lang="en-US" sz="1900" b="1" dirty="0">
                <a:latin typeface="+mj-lt"/>
                <a:cs typeface="Arial" panose="020B0604020202020204" pitchFamily="34" charset="0"/>
              </a:rPr>
              <a:t>House of Morgan</a:t>
            </a:r>
          </a:p>
          <a:p>
            <a:r>
              <a:rPr lang="en-US" sz="1900" dirty="0">
                <a:latin typeface="+mj-lt"/>
                <a:cs typeface="Arial" panose="020B0604020202020204" pitchFamily="34" charset="0"/>
              </a:rPr>
              <a:t>Railroads after 1893</a:t>
            </a:r>
          </a:p>
          <a:p>
            <a:r>
              <a:rPr lang="en-US" sz="1900" dirty="0">
                <a:latin typeface="+mj-lt"/>
                <a:cs typeface="Arial" panose="020B0604020202020204" pitchFamily="34" charset="0"/>
              </a:rPr>
              <a:t>US Steel 1901</a:t>
            </a:r>
          </a:p>
          <a:p>
            <a:r>
              <a:rPr lang="en-US" sz="1900" dirty="0">
                <a:latin typeface="+mj-lt"/>
                <a:cs typeface="Arial" panose="020B0604020202020204" pitchFamily="34" charset="0"/>
              </a:rPr>
              <a:t>Loan to US gov 1907</a:t>
            </a:r>
          </a:p>
        </p:txBody>
      </p:sp>
      <p:pic>
        <p:nvPicPr>
          <p:cNvPr id="4" name="Picture 3">
            <a:extLst>
              <a:ext uri="{FF2B5EF4-FFF2-40B4-BE49-F238E27FC236}">
                <a16:creationId xmlns:a16="http://schemas.microsoft.com/office/drawing/2014/main" id="{24B0E1FC-2DF7-37A7-3FA5-0673A80A70C0}"/>
              </a:ext>
            </a:extLst>
          </p:cNvPr>
          <p:cNvPicPr>
            <a:picLocks noChangeAspect="1"/>
          </p:cNvPicPr>
          <p:nvPr/>
        </p:nvPicPr>
        <p:blipFill>
          <a:blip r:embed="rId2"/>
          <a:stretch>
            <a:fillRect/>
          </a:stretch>
        </p:blipFill>
        <p:spPr>
          <a:xfrm rot="20479037">
            <a:off x="5388941" y="2524975"/>
            <a:ext cx="3467100" cy="437595"/>
          </a:xfrm>
          <a:prstGeom prst="rect">
            <a:avLst/>
          </a:prstGeom>
        </p:spPr>
      </p:pic>
      <p:pic>
        <p:nvPicPr>
          <p:cNvPr id="6" name="Picture 5">
            <a:extLst>
              <a:ext uri="{FF2B5EF4-FFF2-40B4-BE49-F238E27FC236}">
                <a16:creationId xmlns:a16="http://schemas.microsoft.com/office/drawing/2014/main" id="{5D9CE2C8-58F5-13FC-BBF9-96255E017D0E}"/>
              </a:ext>
            </a:extLst>
          </p:cNvPr>
          <p:cNvPicPr>
            <a:picLocks noChangeAspect="1"/>
          </p:cNvPicPr>
          <p:nvPr/>
        </p:nvPicPr>
        <p:blipFill>
          <a:blip r:embed="rId3"/>
          <a:stretch>
            <a:fillRect/>
          </a:stretch>
        </p:blipFill>
        <p:spPr>
          <a:xfrm>
            <a:off x="5791200" y="3460940"/>
            <a:ext cx="2476500" cy="762000"/>
          </a:xfrm>
          <a:prstGeom prst="rect">
            <a:avLst/>
          </a:prstGeom>
        </p:spPr>
      </p:pic>
      <p:pic>
        <p:nvPicPr>
          <p:cNvPr id="7" name="Picture 6">
            <a:extLst>
              <a:ext uri="{FF2B5EF4-FFF2-40B4-BE49-F238E27FC236}">
                <a16:creationId xmlns:a16="http://schemas.microsoft.com/office/drawing/2014/main" id="{6B9BC7CD-9333-E79D-D2E3-7B8E9164F7D6}"/>
              </a:ext>
            </a:extLst>
          </p:cNvPr>
          <p:cNvPicPr>
            <a:picLocks noChangeAspect="1"/>
          </p:cNvPicPr>
          <p:nvPr/>
        </p:nvPicPr>
        <p:blipFill>
          <a:blip r:embed="rId4"/>
          <a:stretch>
            <a:fillRect/>
          </a:stretch>
        </p:blipFill>
        <p:spPr>
          <a:xfrm>
            <a:off x="5977282" y="4519170"/>
            <a:ext cx="2857500" cy="809625"/>
          </a:xfrm>
          <a:prstGeom prst="rect">
            <a:avLst/>
          </a:prstGeom>
        </p:spPr>
      </p:pic>
      <p:pic>
        <p:nvPicPr>
          <p:cNvPr id="12" name="Picture 11" descr="A picture containing text, stationary, paper clip&#10;&#10;Description automatically generated">
            <a:extLst>
              <a:ext uri="{FF2B5EF4-FFF2-40B4-BE49-F238E27FC236}">
                <a16:creationId xmlns:a16="http://schemas.microsoft.com/office/drawing/2014/main" id="{56145424-857D-1AD2-AABC-36930AA36D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27780">
            <a:off x="5025206" y="874093"/>
            <a:ext cx="3962400" cy="1642285"/>
          </a:xfrm>
          <a:prstGeom prst="rect">
            <a:avLst/>
          </a:prstGeom>
        </p:spPr>
      </p:pic>
    </p:spTree>
    <p:extLst>
      <p:ext uri="{BB962C8B-B14F-4D97-AF65-F5344CB8AC3E}">
        <p14:creationId xmlns:p14="http://schemas.microsoft.com/office/powerpoint/2010/main" val="38786082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CABF-6FEF-4340-A3E7-D404510FA16F}"/>
              </a:ext>
            </a:extLst>
          </p:cNvPr>
          <p:cNvSpPr>
            <a:spLocks noGrp="1"/>
          </p:cNvSpPr>
          <p:nvPr>
            <p:ph type="title"/>
          </p:nvPr>
        </p:nvSpPr>
        <p:spPr>
          <a:xfrm>
            <a:off x="10332" y="13758"/>
            <a:ext cx="9144000" cy="457199"/>
          </a:xfrm>
          <a:solidFill>
            <a:schemeClr val="bg2">
              <a:lumMod val="50000"/>
            </a:schemeClr>
          </a:solidFill>
        </p:spPr>
        <p:txBody>
          <a:bodyPr>
            <a:noAutofit/>
          </a:bodyPr>
          <a:lstStyle/>
          <a:p>
            <a:r>
              <a:rPr lang="en-US" sz="2800" b="1" dirty="0"/>
              <a:t>APUSH TOPIC 6.10 Development of the Middle Class </a:t>
            </a:r>
          </a:p>
        </p:txBody>
      </p:sp>
      <p:sp>
        <p:nvSpPr>
          <p:cNvPr id="3" name="Content Placeholder 2">
            <a:extLst>
              <a:ext uri="{FF2B5EF4-FFF2-40B4-BE49-F238E27FC236}">
                <a16:creationId xmlns:a16="http://schemas.microsoft.com/office/drawing/2014/main" id="{6E2D2EE4-F303-4F05-BFBC-D3B25E52B359}"/>
              </a:ext>
            </a:extLst>
          </p:cNvPr>
          <p:cNvSpPr>
            <a:spLocks noGrp="1"/>
          </p:cNvSpPr>
          <p:nvPr>
            <p:ph idx="1"/>
          </p:nvPr>
        </p:nvSpPr>
        <p:spPr>
          <a:xfrm>
            <a:off x="0" y="729523"/>
            <a:ext cx="8991600" cy="1023077"/>
          </a:xfrm>
        </p:spPr>
        <p:txBody>
          <a:bodyPr>
            <a:normAutofit/>
          </a:bodyPr>
          <a:lstStyle/>
          <a:p>
            <a:pPr marL="0" indent="0">
              <a:buNone/>
            </a:pPr>
            <a:r>
              <a:rPr lang="en-US" sz="2400" b="1" dirty="0"/>
              <a:t>Explain the causes of increased economic opportunity and its effects on society.</a:t>
            </a:r>
          </a:p>
        </p:txBody>
      </p:sp>
      <p:sp>
        <p:nvSpPr>
          <p:cNvPr id="5" name="TextBox 4">
            <a:extLst>
              <a:ext uri="{FF2B5EF4-FFF2-40B4-BE49-F238E27FC236}">
                <a16:creationId xmlns:a16="http://schemas.microsoft.com/office/drawing/2014/main" id="{72702C85-EC83-4936-A03B-8E52F074FE5A}"/>
              </a:ext>
            </a:extLst>
          </p:cNvPr>
          <p:cNvSpPr txBox="1"/>
          <p:nvPr/>
        </p:nvSpPr>
        <p:spPr>
          <a:xfrm>
            <a:off x="0" y="1752600"/>
            <a:ext cx="9144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Corporations’ need for managers and for male and female clerical workers, as well as increased access to educational institutions, fostered the growth of a distinctive </a:t>
            </a:r>
            <a:r>
              <a:rPr kumimoji="0" lang="en-US" sz="2400" b="1" i="0" u="none" strike="noStrike" kern="1200" cap="none" spc="0" normalizeH="0" baseline="0" noProof="0" dirty="0">
                <a:ln>
                  <a:noFill/>
                </a:ln>
                <a:solidFill>
                  <a:srgbClr val="FF0000"/>
                </a:solidFill>
                <a:effectLst/>
                <a:uLnTx/>
                <a:uFillTx/>
                <a:latin typeface="Calibri"/>
                <a:ea typeface="+mn-ea"/>
                <a:cs typeface="+mn-cs"/>
              </a:rPr>
              <a:t>middle class</a:t>
            </a:r>
            <a:r>
              <a:rPr kumimoji="0" lang="en-US" sz="2400" b="0" i="0" u="none" strike="noStrike" kern="1200" cap="none" spc="0" normalizeH="0" baseline="0" noProof="0" dirty="0">
                <a:ln>
                  <a:noFill/>
                </a:ln>
                <a:solidFill>
                  <a:prstClr val="black"/>
                </a:solidFill>
                <a:effectLst/>
                <a:uLnTx/>
                <a:uFillTx/>
                <a:latin typeface="Calibri"/>
                <a:ea typeface="+mn-ea"/>
                <a:cs typeface="+mn-cs"/>
              </a:rPr>
              <a:t>. A growing amount of leisure time also helped expand </a:t>
            </a:r>
            <a:r>
              <a:rPr kumimoji="0" lang="en-US" sz="2400" b="1" i="0" u="none" strike="noStrike" kern="1200" cap="none" spc="0" normalizeH="0" baseline="0" noProof="0" dirty="0">
                <a:ln>
                  <a:noFill/>
                </a:ln>
                <a:solidFill>
                  <a:srgbClr val="FF0000"/>
                </a:solidFill>
                <a:effectLst/>
                <a:uLnTx/>
                <a:uFillTx/>
                <a:latin typeface="Calibri"/>
                <a:ea typeface="+mn-ea"/>
                <a:cs typeface="+mn-cs"/>
              </a:rPr>
              <a:t>consumer culture</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a:extLst>
              <a:ext uri="{FF2B5EF4-FFF2-40B4-BE49-F238E27FC236}">
                <a16:creationId xmlns:a16="http://schemas.microsoft.com/office/drawing/2014/main" id="{9ADC9541-616E-44FE-BD5A-047CF77A5492}"/>
              </a:ext>
            </a:extLst>
          </p:cNvPr>
          <p:cNvPicPr>
            <a:picLocks noChangeAspect="1"/>
          </p:cNvPicPr>
          <p:nvPr/>
        </p:nvPicPr>
        <p:blipFill>
          <a:blip r:embed="rId2"/>
          <a:stretch>
            <a:fillRect/>
          </a:stretch>
        </p:blipFill>
        <p:spPr>
          <a:xfrm>
            <a:off x="-5594" y="3378405"/>
            <a:ext cx="4272793" cy="3446145"/>
          </a:xfrm>
          <a:prstGeom prst="rect">
            <a:avLst/>
          </a:prstGeom>
        </p:spPr>
      </p:pic>
      <p:pic>
        <p:nvPicPr>
          <p:cNvPr id="4" name="Picture 3">
            <a:extLst>
              <a:ext uri="{FF2B5EF4-FFF2-40B4-BE49-F238E27FC236}">
                <a16:creationId xmlns:a16="http://schemas.microsoft.com/office/drawing/2014/main" id="{9177890A-66DE-4C3E-89C1-8A21A338A716}"/>
              </a:ext>
            </a:extLst>
          </p:cNvPr>
          <p:cNvPicPr>
            <a:picLocks noChangeAspect="1"/>
          </p:cNvPicPr>
          <p:nvPr/>
        </p:nvPicPr>
        <p:blipFill>
          <a:blip r:embed="rId3"/>
          <a:stretch>
            <a:fillRect/>
          </a:stretch>
        </p:blipFill>
        <p:spPr>
          <a:xfrm>
            <a:off x="4267199" y="3378405"/>
            <a:ext cx="4802308" cy="2141029"/>
          </a:xfrm>
          <a:prstGeom prst="rect">
            <a:avLst/>
          </a:prstGeom>
        </p:spPr>
      </p:pic>
    </p:spTree>
    <p:extLst>
      <p:ext uri="{BB962C8B-B14F-4D97-AF65-F5344CB8AC3E}">
        <p14:creationId xmlns:p14="http://schemas.microsoft.com/office/powerpoint/2010/main" val="1347976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05 Gilded Age\railroads 1860.gif"/>
          <p:cNvPicPr>
            <a:picLocks noChangeAspect="1" noChangeArrowheads="1"/>
          </p:cNvPicPr>
          <p:nvPr/>
        </p:nvPicPr>
        <p:blipFill rotWithShape="1">
          <a:blip r:embed="rId2">
            <a:extLst>
              <a:ext uri="{28A0092B-C50C-407E-A947-70E740481C1C}">
                <a14:useLocalDpi xmlns:a14="http://schemas.microsoft.com/office/drawing/2010/main" val="0"/>
              </a:ext>
            </a:extLst>
          </a:blip>
          <a:srcRect l="6734" t="265" r="8616" b="10132"/>
          <a:stretch/>
        </p:blipFill>
        <p:spPr bwMode="auto">
          <a:xfrm>
            <a:off x="5264330" y="1295400"/>
            <a:ext cx="371202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3.gstatic.com/images?q=tbn:ANd9GcSABy4-WRQ4KWTV9esacfxH1b1dnXgXjh-7CBxay8RoSVzmPgDX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459" y="3316616"/>
            <a:ext cx="1619250" cy="6819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3000" y="105504"/>
            <a:ext cx="5715000" cy="533400"/>
          </a:xfrm>
        </p:spPr>
        <p:txBody>
          <a:bodyPr>
            <a:normAutofit fontScale="90000"/>
          </a:bodyPr>
          <a:lstStyle/>
          <a:p>
            <a:r>
              <a:rPr lang="en-US" sz="4000" b="1" dirty="0"/>
              <a:t>The Growth of Railroads</a:t>
            </a:r>
          </a:p>
        </p:txBody>
      </p:sp>
      <p:sp>
        <p:nvSpPr>
          <p:cNvPr id="3" name="Content Placeholder 2"/>
          <p:cNvSpPr>
            <a:spLocks noGrp="1"/>
          </p:cNvSpPr>
          <p:nvPr>
            <p:ph idx="1"/>
          </p:nvPr>
        </p:nvSpPr>
        <p:spPr>
          <a:xfrm>
            <a:off x="192180" y="685800"/>
            <a:ext cx="4876800" cy="5684837"/>
          </a:xfrm>
        </p:spPr>
        <p:txBody>
          <a:bodyPr>
            <a:normAutofit lnSpcReduction="10000"/>
          </a:bodyPr>
          <a:lstStyle/>
          <a:p>
            <a:r>
              <a:rPr lang="en-US" sz="2600" dirty="0"/>
              <a:t>Before the Civil War, most of the railroad track in America had been built in the Eastern USA, especially in the Northeast.</a:t>
            </a:r>
          </a:p>
          <a:p>
            <a:r>
              <a:rPr lang="en-US" sz="2600" dirty="0"/>
              <a:t>Gold was discovered in the West and people slowly began migrating westward.</a:t>
            </a:r>
          </a:p>
          <a:p>
            <a:r>
              <a:rPr lang="en-US" sz="2600" dirty="0"/>
              <a:t>Travel was slow and difficult.</a:t>
            </a:r>
          </a:p>
          <a:p>
            <a:r>
              <a:rPr lang="en-US" sz="2600" dirty="0"/>
              <a:t>There was a desire to build a </a:t>
            </a:r>
            <a:r>
              <a:rPr lang="en-US" sz="2600" b="1" i="1" u="sng" dirty="0"/>
              <a:t>transcontinental </a:t>
            </a:r>
            <a:r>
              <a:rPr lang="en-US" sz="2600" dirty="0"/>
              <a:t>railway that connected the East coast with the riches of California and the West.</a:t>
            </a:r>
          </a:p>
          <a:p>
            <a:r>
              <a:rPr lang="en-US" sz="2600" dirty="0"/>
              <a:t>But what route would it take?</a:t>
            </a:r>
          </a:p>
        </p:txBody>
      </p:sp>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6148"/>
                                        </p:tgtEl>
                                        <p:attrNameLst>
                                          <p:attrName>style.visibility</p:attrName>
                                        </p:attrNameLst>
                                      </p:cBhvr>
                                      <p:to>
                                        <p:strVal val="visible"/>
                                      </p:to>
                                    </p:set>
                                  </p:childTnLst>
                                </p:cTn>
                              </p:par>
                              <p:par>
                                <p:cTn id="24" presetID="35" presetClass="path" presetSubtype="0" accel="50000" decel="50000" fill="hold" nodeType="withEffect">
                                  <p:stCondLst>
                                    <p:cond delay="0"/>
                                  </p:stCondLst>
                                  <p:childTnLst>
                                    <p:animMotion origin="layout" path="M 2.77778E-7 -3.33333E-6 L -0.97274 -3.33333E-6 " pathEditMode="relative" rAng="0" ptsTypes="AA">
                                      <p:cBhvr>
                                        <p:cTn id="25" dur="5000" fill="hold"/>
                                        <p:tgtEl>
                                          <p:spTgt spid="6148"/>
                                        </p:tgtEl>
                                        <p:attrNameLst>
                                          <p:attrName>ppt_x</p:attrName>
                                          <p:attrName>ppt_y</p:attrName>
                                        </p:attrNameLst>
                                      </p:cBhvr>
                                      <p:rCtr x="-48646" y="0"/>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nodeType="clickEffect">
                                  <p:stCondLst>
                                    <p:cond delay="0"/>
                                  </p:stCondLst>
                                  <p:iterate type="lt">
                                    <p:tmPct val="10000"/>
                                  </p:iterate>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E0227E-006E-41A9-8D5E-9EF25DDB3097}"/>
              </a:ext>
            </a:extLst>
          </p:cNvPr>
          <p:cNvSpPr/>
          <p:nvPr/>
        </p:nvSpPr>
        <p:spPr>
          <a:xfrm>
            <a:off x="165694" y="1143000"/>
            <a:ext cx="3242337" cy="5262979"/>
          </a:xfrm>
          <a:prstGeom prst="rect">
            <a:avLst/>
          </a:prstGeom>
        </p:spPr>
        <p:txBody>
          <a:bodyPr wrap="square">
            <a:spAutoFit/>
          </a:bodyPr>
          <a:lstStyle/>
          <a:p>
            <a:r>
              <a:rPr lang="en-US" sz="2400" b="1" dirty="0">
                <a:latin typeface="Garamond" panose="02020404030301010803" pitchFamily="18" charset="0"/>
              </a:rPr>
              <a:t>6.10 Some business leaders argued that the wealthy had a moral obligation to help the less fortunate and improve society, as articulated in the idea known as the Gospel of Wealth, and they made philanthropic contributions that enhanced educational opportunities and urban environments.</a:t>
            </a:r>
          </a:p>
        </p:txBody>
      </p:sp>
      <p:sp>
        <p:nvSpPr>
          <p:cNvPr id="3" name="TextBox 2">
            <a:extLst>
              <a:ext uri="{FF2B5EF4-FFF2-40B4-BE49-F238E27FC236}">
                <a16:creationId xmlns:a16="http://schemas.microsoft.com/office/drawing/2014/main" id="{DB7A5E8A-828D-4986-9817-093EDABEBDC0}"/>
              </a:ext>
            </a:extLst>
          </p:cNvPr>
          <p:cNvSpPr txBox="1"/>
          <p:nvPr/>
        </p:nvSpPr>
        <p:spPr>
          <a:xfrm>
            <a:off x="0" y="0"/>
            <a:ext cx="9144000" cy="584775"/>
          </a:xfrm>
          <a:prstGeom prst="rect">
            <a:avLst/>
          </a:prstGeom>
          <a:solidFill>
            <a:schemeClr val="bg2">
              <a:lumMod val="50000"/>
            </a:schemeClr>
          </a:solidFill>
        </p:spPr>
        <p:txBody>
          <a:bodyPr wrap="square" rtlCol="0">
            <a:spAutoFit/>
          </a:bodyPr>
          <a:lstStyle/>
          <a:p>
            <a:r>
              <a:rPr lang="en-US" sz="3200" b="1" dirty="0">
                <a:latin typeface="Garamond" panose="02020404030301010803" pitchFamily="18" charset="0"/>
              </a:rPr>
              <a:t>6.10 Philanthropy</a:t>
            </a:r>
          </a:p>
        </p:txBody>
      </p:sp>
      <p:pic>
        <p:nvPicPr>
          <p:cNvPr id="6" name="Picture 5" descr="A picture containing text, outdoor, riding, person&#10;&#10;Description automatically generated">
            <a:extLst>
              <a:ext uri="{FF2B5EF4-FFF2-40B4-BE49-F238E27FC236}">
                <a16:creationId xmlns:a16="http://schemas.microsoft.com/office/drawing/2014/main" id="{C3BD0E43-BAAE-E047-A528-C84A8C033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584775"/>
            <a:ext cx="4813440" cy="60198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7B396CE-BBF0-F27D-5999-3F86A86CD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35841">
            <a:off x="7399080" y="3263163"/>
            <a:ext cx="1839904" cy="3764206"/>
          </a:xfrm>
          <a:prstGeom prst="rect">
            <a:avLst/>
          </a:prstGeom>
        </p:spPr>
      </p:pic>
    </p:spTree>
    <p:extLst>
      <p:ext uri="{BB962C8B-B14F-4D97-AF65-F5344CB8AC3E}">
        <p14:creationId xmlns:p14="http://schemas.microsoft.com/office/powerpoint/2010/main" val="31498642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257800" cy="792162"/>
          </a:xfrm>
        </p:spPr>
        <p:txBody>
          <a:bodyPr/>
          <a:lstStyle/>
          <a:p>
            <a:r>
              <a:rPr lang="en-US" b="1" dirty="0"/>
              <a:t>Philanthropy</a:t>
            </a:r>
          </a:p>
        </p:txBody>
      </p:sp>
      <p:sp>
        <p:nvSpPr>
          <p:cNvPr id="3" name="Content Placeholder 2"/>
          <p:cNvSpPr>
            <a:spLocks noGrp="1"/>
          </p:cNvSpPr>
          <p:nvPr>
            <p:ph idx="1"/>
          </p:nvPr>
        </p:nvSpPr>
        <p:spPr>
          <a:xfrm>
            <a:off x="114300" y="773112"/>
            <a:ext cx="5943600" cy="5486400"/>
          </a:xfrm>
        </p:spPr>
        <p:txBody>
          <a:bodyPr>
            <a:normAutofit fontScale="85000" lnSpcReduction="20000"/>
          </a:bodyPr>
          <a:lstStyle/>
          <a:p>
            <a:r>
              <a:rPr lang="en-US" sz="2600" b="1" dirty="0"/>
              <a:t>Carnegie</a:t>
            </a:r>
            <a:r>
              <a:rPr lang="en-US" sz="2600" dirty="0"/>
              <a:t> and </a:t>
            </a:r>
            <a:r>
              <a:rPr lang="en-US" sz="2600" b="1" dirty="0"/>
              <a:t>Rockefeller</a:t>
            </a:r>
            <a:r>
              <a:rPr lang="en-US" sz="2600" dirty="0"/>
              <a:t> both made millions at the expense of American public.</a:t>
            </a:r>
          </a:p>
          <a:p>
            <a:r>
              <a:rPr lang="en-US" sz="2600" b="1" dirty="0"/>
              <a:t>Carnegie</a:t>
            </a:r>
            <a:r>
              <a:rPr lang="en-US" sz="2600" dirty="0"/>
              <a:t> wrote </a:t>
            </a:r>
            <a:r>
              <a:rPr lang="en-US" sz="2600" b="1" i="1" dirty="0"/>
              <a:t>The Gospel of Wealth. </a:t>
            </a:r>
            <a:r>
              <a:rPr lang="en-US" sz="2600" i="1" dirty="0"/>
              <a:t>He believed that a rich man should not die with his wealth but should give it away, especially to institutions that promoted self improvement. </a:t>
            </a:r>
            <a:r>
              <a:rPr lang="en-US" sz="2600" b="1" i="1" dirty="0"/>
              <a:t>Ex. Libraries, Universities, hospitals</a:t>
            </a:r>
          </a:p>
          <a:p>
            <a:r>
              <a:rPr lang="en-US" sz="2600" dirty="0"/>
              <a:t>They paid low wages and demanded long hours of work.</a:t>
            </a:r>
          </a:p>
          <a:p>
            <a:r>
              <a:rPr lang="en-US" sz="2600" dirty="0"/>
              <a:t>As businessmen they didn’t believe in charity, their belief was; </a:t>
            </a:r>
          </a:p>
          <a:p>
            <a:pPr marL="0" indent="0" algn="ctr">
              <a:buNone/>
            </a:pPr>
            <a:r>
              <a:rPr lang="en-US" sz="2200" dirty="0"/>
              <a:t>‘help those who help themselves’  </a:t>
            </a:r>
          </a:p>
          <a:p>
            <a:r>
              <a:rPr lang="en-US" sz="2600" dirty="0"/>
              <a:t>Later, both would lead the rich in </a:t>
            </a:r>
            <a:r>
              <a:rPr lang="en-US" sz="2600" b="1" dirty="0">
                <a:solidFill>
                  <a:srgbClr val="FF0000"/>
                </a:solidFill>
              </a:rPr>
              <a:t>philanthropy</a:t>
            </a:r>
            <a:r>
              <a:rPr lang="en-US" sz="2600" dirty="0"/>
              <a:t>, </a:t>
            </a:r>
            <a:r>
              <a:rPr lang="en-US" sz="2600" dirty="0">
                <a:solidFill>
                  <a:srgbClr val="FF0000"/>
                </a:solidFill>
              </a:rPr>
              <a:t>they gave away millions of their dollars to the public-</a:t>
            </a:r>
            <a:r>
              <a:rPr lang="en-US" sz="2600" b="1" dirty="0">
                <a:solidFill>
                  <a:srgbClr val="FF0000"/>
                </a:solidFill>
              </a:rPr>
              <a:t>Charitable giving</a:t>
            </a:r>
            <a:r>
              <a:rPr lang="en-US" sz="2600" dirty="0"/>
              <a:t>.</a:t>
            </a:r>
          </a:p>
          <a:p>
            <a:r>
              <a:rPr lang="en-US" sz="2600" dirty="0"/>
              <a:t>They built libraries', museums, colleges, and gave college scholarships.</a:t>
            </a:r>
          </a:p>
        </p:txBody>
      </p:sp>
      <p:pic>
        <p:nvPicPr>
          <p:cNvPr id="1031" name="Picture 7" descr="C:\Users\mike.montgomery\Documents\05 Gilded Age\Gilded Age carnegie philanthropis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423539"/>
            <a:ext cx="2830114" cy="343446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www.businesstimes.com.sg/archive/tuesday/sites/businesstimes.com.sg/files/imagecache/filenamee/BT_20130515_EMFOUNDATION_563248e.jpg"/>
          <p:cNvPicPr>
            <a:picLocks noChangeAspect="1" noChangeArrowheads="1"/>
          </p:cNvPicPr>
          <p:nvPr/>
        </p:nvPicPr>
        <p:blipFill rotWithShape="1">
          <a:blip r:embed="rId3">
            <a:extLst>
              <a:ext uri="{28A0092B-C50C-407E-A947-70E740481C1C}">
                <a14:useLocalDpi xmlns:a14="http://schemas.microsoft.com/office/drawing/2010/main" val="0"/>
              </a:ext>
            </a:extLst>
          </a:blip>
          <a:srcRect l="27894" r="29437"/>
          <a:stretch/>
        </p:blipFill>
        <p:spPr bwMode="auto">
          <a:xfrm>
            <a:off x="6096000" y="192483"/>
            <a:ext cx="2286000" cy="304150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4" name="Rectangular Callout 3"/>
          <p:cNvSpPr/>
          <p:nvPr/>
        </p:nvSpPr>
        <p:spPr>
          <a:xfrm>
            <a:off x="7848600" y="1219200"/>
            <a:ext cx="1066800" cy="914400"/>
          </a:xfrm>
          <a:prstGeom prst="wedgeRectCallout">
            <a:avLst>
              <a:gd name="adj1" fmla="val -74216"/>
              <a:gd name="adj2" fmla="val -80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Here’s </a:t>
            </a:r>
          </a:p>
          <a:p>
            <a:pPr algn="ctr"/>
            <a:r>
              <a:rPr lang="en-US" sz="2000" b="1" dirty="0"/>
              <a:t>a dime</a:t>
            </a:r>
          </a:p>
        </p:txBody>
      </p:sp>
    </p:spTree>
    <p:extLst>
      <p:ext uri="{BB962C8B-B14F-4D97-AF65-F5344CB8AC3E}">
        <p14:creationId xmlns:p14="http://schemas.microsoft.com/office/powerpoint/2010/main" val="34000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2500"/>
                            </p:stCondLst>
                            <p:childTnLst>
                              <p:par>
                                <p:cTn id="9" presetID="22" presetClass="entr" presetSubtype="8"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5000"/>
                            </p:stCondLst>
                            <p:childTnLst>
                              <p:par>
                                <p:cTn id="13" presetID="22" presetClass="entr" presetSubtype="8"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7500"/>
                            </p:stCondLst>
                            <p:childTnLst>
                              <p:par>
                                <p:cTn id="17" presetID="22" presetClass="entr" presetSubtype="8"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10000"/>
                            </p:stCondLst>
                            <p:childTnLst>
                              <p:par>
                                <p:cTn id="21" presetID="22" presetClass="entr" presetSubtype="8"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par>
                          <p:cTn id="24" fill="hold">
                            <p:stCondLst>
                              <p:cond delay="12500"/>
                            </p:stCondLst>
                            <p:childTnLst>
                              <p:par>
                                <p:cTn id="25" presetID="22" presetClass="entr" presetSubtype="8" fill="hold"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2000"/>
                                        <p:tgtEl>
                                          <p:spTgt spid="3">
                                            <p:txEl>
                                              <p:pRg st="5" end="5"/>
                                            </p:txEl>
                                          </p:spTgt>
                                        </p:tgtEl>
                                      </p:cBhvr>
                                    </p:animEffect>
                                  </p:childTnLst>
                                </p:cTn>
                              </p:par>
                            </p:childTnLst>
                          </p:cTn>
                        </p:par>
                        <p:par>
                          <p:cTn id="28" fill="hold">
                            <p:stCondLst>
                              <p:cond delay="15500"/>
                            </p:stCondLst>
                            <p:childTnLst>
                              <p:par>
                                <p:cTn id="29" presetID="22" presetClass="entr" presetSubtype="8"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2000"/>
                                        <p:tgtEl>
                                          <p:spTgt spid="3">
                                            <p:txEl>
                                              <p:pRg st="6" end="6"/>
                                            </p:txEl>
                                          </p:spTgt>
                                        </p:tgtEl>
                                      </p:cBhvr>
                                    </p:animEffect>
                                  </p:childTnLst>
                                </p:cTn>
                              </p:par>
                            </p:childTnLst>
                          </p:cTn>
                        </p:par>
                        <p:par>
                          <p:cTn id="32" fill="hold">
                            <p:stCondLst>
                              <p:cond delay="17500"/>
                            </p:stCondLst>
                            <p:childTnLst>
                              <p:par>
                                <p:cTn id="33" presetID="10" presetClass="entr" presetSubtype="0" fill="hold" nodeType="afterEffect">
                                  <p:stCondLst>
                                    <p:cond delay="0"/>
                                  </p:stCondLst>
                                  <p:childTnLst>
                                    <p:set>
                                      <p:cBhvr>
                                        <p:cTn id="34" dur="1" fill="hold">
                                          <p:stCondLst>
                                            <p:cond delay="0"/>
                                          </p:stCondLst>
                                        </p:cTn>
                                        <p:tgtEl>
                                          <p:spTgt spid="1033"/>
                                        </p:tgtEl>
                                        <p:attrNameLst>
                                          <p:attrName>style.visibility</p:attrName>
                                        </p:attrNameLst>
                                      </p:cBhvr>
                                      <p:to>
                                        <p:strVal val="visible"/>
                                      </p:to>
                                    </p:set>
                                    <p:animEffect transition="in" filter="fade">
                                      <p:cBhvr>
                                        <p:cTn id="35" dur="2000"/>
                                        <p:tgtEl>
                                          <p:spTgt spid="103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par>
                          <p:cTn id="41" fill="hold">
                            <p:stCondLst>
                              <p:cond delay="19500"/>
                            </p:stCondLst>
                            <p:childTnLst>
                              <p:par>
                                <p:cTn id="42" presetID="10" presetClass="entr" presetSubtype="0" fill="hold" nodeType="afterEffect">
                                  <p:stCondLst>
                                    <p:cond delay="500"/>
                                  </p:stCondLst>
                                  <p:childTnLst>
                                    <p:set>
                                      <p:cBhvr>
                                        <p:cTn id="43" dur="1" fill="hold">
                                          <p:stCondLst>
                                            <p:cond delay="0"/>
                                          </p:stCondLst>
                                        </p:cTn>
                                        <p:tgtEl>
                                          <p:spTgt spid="1031"/>
                                        </p:tgtEl>
                                        <p:attrNameLst>
                                          <p:attrName>style.visibility</p:attrName>
                                        </p:attrNameLst>
                                      </p:cBhvr>
                                      <p:to>
                                        <p:strVal val="visible"/>
                                      </p:to>
                                    </p:set>
                                    <p:animEffect transition="in" filter="fade">
                                      <p:cBhvr>
                                        <p:cTn id="44" dur="2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mike.montgomery\Documents\05 Gilded Age\Gilded Age carnegie philanthropis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334000" cy="64730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4E0227E-006E-41A9-8D5E-9EF25DDB3097}"/>
              </a:ext>
            </a:extLst>
          </p:cNvPr>
          <p:cNvSpPr/>
          <p:nvPr/>
        </p:nvSpPr>
        <p:spPr>
          <a:xfrm>
            <a:off x="228600" y="156369"/>
            <a:ext cx="3733800" cy="4893647"/>
          </a:xfrm>
          <a:prstGeom prst="rect">
            <a:avLst/>
          </a:prstGeom>
        </p:spPr>
        <p:txBody>
          <a:bodyPr wrap="square">
            <a:spAutoFit/>
          </a:bodyPr>
          <a:lstStyle/>
          <a:p>
            <a:r>
              <a:rPr lang="en-US" sz="2400" dirty="0">
                <a:latin typeface="Times New Roman" panose="02020603050405020304" pitchFamily="18" charset="0"/>
              </a:rPr>
              <a:t>Andrew Carnegie’s </a:t>
            </a:r>
            <a:r>
              <a:rPr lang="en-US" sz="2400" b="1" dirty="0">
                <a:latin typeface="Times New Roman" panose="02020603050405020304" pitchFamily="18" charset="0"/>
              </a:rPr>
              <a:t>“Gospel of Wealth"</a:t>
            </a:r>
            <a:r>
              <a:rPr lang="en-US" sz="2400" dirty="0">
                <a:latin typeface="Times New Roman" panose="02020603050405020304" pitchFamily="18" charset="0"/>
              </a:rPr>
              <a:t> argued that the wealthy had a God-given responsibility to carry out</a:t>
            </a:r>
          </a:p>
          <a:p>
            <a:r>
              <a:rPr lang="en-US" sz="2400" dirty="0">
                <a:latin typeface="Times New Roman" panose="02020603050405020304" pitchFamily="18" charset="0"/>
              </a:rPr>
              <a:t>projects of civic philanthropy for the benefit of society. Practicing what he preached, Carnegie distributed more than </a:t>
            </a:r>
            <a:r>
              <a:rPr lang="en-US" sz="2400" b="1" dirty="0">
                <a:solidFill>
                  <a:srgbClr val="00B050"/>
                </a:solidFill>
                <a:latin typeface="Times New Roman" panose="02020603050405020304" pitchFamily="18" charset="0"/>
              </a:rPr>
              <a:t>$350 million</a:t>
            </a:r>
            <a:r>
              <a:rPr lang="en-US" sz="2400" dirty="0">
                <a:latin typeface="Times New Roman" panose="02020603050405020304" pitchFamily="18" charset="0"/>
              </a:rPr>
              <a:t> of his fortune to support the building of libraries, universities, and various public institutions.</a:t>
            </a:r>
            <a:endParaRPr lang="en-US" sz="4000" dirty="0"/>
          </a:p>
        </p:txBody>
      </p:sp>
    </p:spTree>
    <p:extLst>
      <p:ext uri="{BB962C8B-B14F-4D97-AF65-F5344CB8AC3E}">
        <p14:creationId xmlns:p14="http://schemas.microsoft.com/office/powerpoint/2010/main" val="105302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9224F-D60B-469F-B21F-0EFCB3C315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13DBA6-F429-43F3-B71D-8425BCA42529}"/>
              </a:ext>
            </a:extLst>
          </p:cNvPr>
          <p:cNvSpPr>
            <a:spLocks noGrp="1"/>
          </p:cNvSpPr>
          <p:nvPr>
            <p:ph idx="1"/>
          </p:nvPr>
        </p:nvSpPr>
        <p:spPr/>
        <p:txBody>
          <a:bodyPr/>
          <a:lstStyle/>
          <a:p>
            <a:endParaRPr lang="en-US"/>
          </a:p>
        </p:txBody>
      </p:sp>
      <p:pic>
        <p:nvPicPr>
          <p:cNvPr id="1026" name="Picture 2" descr="2012_Spring_Sparks_Photo2">
            <a:extLst>
              <a:ext uri="{FF2B5EF4-FFF2-40B4-BE49-F238E27FC236}">
                <a16:creationId xmlns:a16="http://schemas.microsoft.com/office/drawing/2014/main" id="{8228AC04-5AB4-4B89-887A-89339E534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66" y="196442"/>
            <a:ext cx="8935668" cy="6629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305E383-DD91-462E-9E44-CA24E82F367C}"/>
              </a:ext>
            </a:extLst>
          </p:cNvPr>
          <p:cNvCxnSpPr>
            <a:cxnSpLocks/>
          </p:cNvCxnSpPr>
          <p:nvPr/>
        </p:nvCxnSpPr>
        <p:spPr>
          <a:xfrm>
            <a:off x="1066800" y="1295400"/>
            <a:ext cx="4191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E6F4539C-7D0F-49A1-9FAF-B8CB25240721}"/>
              </a:ext>
            </a:extLst>
          </p:cNvPr>
          <p:cNvCxnSpPr/>
          <p:nvPr/>
        </p:nvCxnSpPr>
        <p:spPr>
          <a:xfrm>
            <a:off x="990600" y="3352800"/>
            <a:ext cx="4038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D9010600-A20F-4D2A-ACCF-564E57B82E07}"/>
              </a:ext>
            </a:extLst>
          </p:cNvPr>
          <p:cNvCxnSpPr/>
          <p:nvPr/>
        </p:nvCxnSpPr>
        <p:spPr>
          <a:xfrm>
            <a:off x="990600" y="3854093"/>
            <a:ext cx="4038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CB760B32-46A4-4B52-BA1F-C5789BA69956}"/>
              </a:ext>
            </a:extLst>
          </p:cNvPr>
          <p:cNvCxnSpPr>
            <a:cxnSpLocks/>
          </p:cNvCxnSpPr>
          <p:nvPr/>
        </p:nvCxnSpPr>
        <p:spPr>
          <a:xfrm>
            <a:off x="990600" y="4724400"/>
            <a:ext cx="766509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998A4D8E-74C8-4715-B6DB-E78AC047D29D}"/>
              </a:ext>
            </a:extLst>
          </p:cNvPr>
          <p:cNvCxnSpPr>
            <a:cxnSpLocks/>
          </p:cNvCxnSpPr>
          <p:nvPr/>
        </p:nvCxnSpPr>
        <p:spPr>
          <a:xfrm>
            <a:off x="914400" y="6019800"/>
            <a:ext cx="1600200" cy="0"/>
          </a:xfrm>
          <a:prstGeom prst="line">
            <a:avLst/>
          </a:prstGeom>
        </p:spPr>
        <p:style>
          <a:lnRef idx="3">
            <a:schemeClr val="accent2"/>
          </a:lnRef>
          <a:fillRef idx="0">
            <a:schemeClr val="accent2"/>
          </a:fillRef>
          <a:effectRef idx="2">
            <a:schemeClr val="accent2"/>
          </a:effectRef>
          <a:fontRef idx="minor">
            <a:schemeClr val="tx1"/>
          </a:fontRef>
        </p:style>
      </p:cxnSp>
      <p:sp>
        <p:nvSpPr>
          <p:cNvPr id="10" name="Title 1">
            <a:extLst>
              <a:ext uri="{FF2B5EF4-FFF2-40B4-BE49-F238E27FC236}">
                <a16:creationId xmlns:a16="http://schemas.microsoft.com/office/drawing/2014/main" id="{C21DBC61-AEC8-495F-B188-EF377F24A7B7}"/>
              </a:ext>
            </a:extLst>
          </p:cNvPr>
          <p:cNvSpPr txBox="1">
            <a:spLocks/>
          </p:cNvSpPr>
          <p:nvPr/>
        </p:nvSpPr>
        <p:spPr>
          <a:xfrm>
            <a:off x="2057400" y="-40327"/>
            <a:ext cx="5257800" cy="425089"/>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t>Philanthropy</a:t>
            </a:r>
            <a:endParaRPr lang="en-US" sz="2800" b="1" dirty="0"/>
          </a:p>
        </p:txBody>
      </p:sp>
    </p:spTree>
    <p:extLst>
      <p:ext uri="{BB962C8B-B14F-4D97-AF65-F5344CB8AC3E}">
        <p14:creationId xmlns:p14="http://schemas.microsoft.com/office/powerpoint/2010/main" val="9031296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E5D7E6-B62D-4337-9D61-66CE42B54AC6}"/>
              </a:ext>
            </a:extLst>
          </p:cNvPr>
          <p:cNvSpPr txBox="1"/>
          <p:nvPr/>
        </p:nvSpPr>
        <p:spPr>
          <a:xfrm>
            <a:off x="0" y="37750"/>
            <a:ext cx="9144000" cy="3108543"/>
          </a:xfrm>
          <a:prstGeom prst="rect">
            <a:avLst/>
          </a:prstGeom>
          <a:noFill/>
        </p:spPr>
        <p:txBody>
          <a:bodyPr wrap="square">
            <a:spAutoFit/>
          </a:bodyPr>
          <a:lstStyle/>
          <a:p>
            <a:r>
              <a:rPr lang="en-US" dirty="0"/>
              <a:t>“The purpose of this article is to present some of the best methods of performing this duty of </a:t>
            </a:r>
            <a:r>
              <a:rPr lang="en-US" b="1" dirty="0">
                <a:solidFill>
                  <a:srgbClr val="FF0000"/>
                </a:solidFill>
              </a:rPr>
              <a:t>administering surplus wealth for the good of the people</a:t>
            </a:r>
            <a:r>
              <a:rPr lang="en-US" dirty="0"/>
              <a:t>. The first requisite for a really good use of wealth by the millionaire who has accepted </a:t>
            </a:r>
            <a:r>
              <a:rPr lang="en-US" b="1" dirty="0">
                <a:solidFill>
                  <a:srgbClr val="FF0000"/>
                </a:solidFill>
              </a:rPr>
              <a:t>the gospel [of wealth] </a:t>
            </a:r>
            <a:r>
              <a:rPr lang="en-US" dirty="0"/>
              <a:t>. . . is to take care that the purpose for which he spends it shall not have a degrading, pauperizing tendency upon its recipients, and that his trust should be so administered as to stimulate the best and most aspiring poor of the community to further efforts for their own improvement. . . .</a:t>
            </a:r>
          </a:p>
          <a:p>
            <a:endParaRPr lang="en-US" dirty="0"/>
          </a:p>
          <a:p>
            <a:r>
              <a:rPr lang="en-US" dirty="0"/>
              <a:t>“The result of my own study of the question ‘What is the best gift which can be given to a community?’ is that a free library occupies the first place, provided the community will accept and maintain it as a public institution, as much a part of the city property as its public schools. . . </a:t>
            </a:r>
          </a:p>
          <a:p>
            <a:pPr algn="r"/>
            <a:r>
              <a:rPr lang="en-US" sz="1600" b="1" i="1" dirty="0">
                <a:solidFill>
                  <a:srgbClr val="FF0000"/>
                </a:solidFill>
                <a:effectLst/>
                <a:latin typeface="Roboto" panose="02000000000000000000" pitchFamily="2" charset="0"/>
              </a:rPr>
              <a:t>Andrew Carnegie, “The Best Fields for Philanthropy,” North American Review, 1889</a:t>
            </a:r>
            <a:endParaRPr lang="en-US" b="1" i="1" dirty="0">
              <a:solidFill>
                <a:srgbClr val="FF0000"/>
              </a:solidFill>
            </a:endParaRPr>
          </a:p>
        </p:txBody>
      </p:sp>
      <p:sp>
        <p:nvSpPr>
          <p:cNvPr id="7" name="TextBox 6">
            <a:extLst>
              <a:ext uri="{FF2B5EF4-FFF2-40B4-BE49-F238E27FC236}">
                <a16:creationId xmlns:a16="http://schemas.microsoft.com/office/drawing/2014/main" id="{E72F7079-6895-443E-86F2-444E2014D208}"/>
              </a:ext>
            </a:extLst>
          </p:cNvPr>
          <p:cNvSpPr txBox="1"/>
          <p:nvPr/>
        </p:nvSpPr>
        <p:spPr>
          <a:xfrm>
            <a:off x="17477" y="3412921"/>
            <a:ext cx="9296400" cy="1754326"/>
          </a:xfrm>
          <a:prstGeom prst="rect">
            <a:avLst/>
          </a:prstGeom>
          <a:noFill/>
        </p:spPr>
        <p:txBody>
          <a:bodyPr wrap="square">
            <a:spAutoFit/>
          </a:bodyPr>
          <a:lstStyle/>
          <a:p>
            <a:r>
              <a:rPr lang="en-US" dirty="0"/>
              <a:t>The excerpt best serves as evidence for which of the following developments in the late 1800s?</a:t>
            </a:r>
          </a:p>
          <a:p>
            <a:endParaRPr lang="en-US" dirty="0"/>
          </a:p>
          <a:p>
            <a:r>
              <a:rPr lang="en-US" dirty="0"/>
              <a:t>a. The impact of the construction of transcontinental railroads on United States commerce</a:t>
            </a:r>
          </a:p>
          <a:p>
            <a:r>
              <a:rPr lang="en-US" dirty="0"/>
              <a:t>b. The growing support for labor unions among the owners of corporations</a:t>
            </a:r>
          </a:p>
          <a:p>
            <a:r>
              <a:rPr lang="en-US" dirty="0"/>
              <a:t>c. The emergence of arguments that wealthy people had a moral obligation to help society</a:t>
            </a:r>
          </a:p>
          <a:p>
            <a:r>
              <a:rPr lang="en-US" dirty="0"/>
              <a:t>d. The decline of urban centers as immigrant populations moved westward</a:t>
            </a:r>
          </a:p>
        </p:txBody>
      </p:sp>
      <p:sp>
        <p:nvSpPr>
          <p:cNvPr id="8" name="Oval 7">
            <a:extLst>
              <a:ext uri="{FF2B5EF4-FFF2-40B4-BE49-F238E27FC236}">
                <a16:creationId xmlns:a16="http://schemas.microsoft.com/office/drawing/2014/main" id="{B2C27B3B-CEE8-4C47-90F7-9D266245CA59}"/>
              </a:ext>
            </a:extLst>
          </p:cNvPr>
          <p:cNvSpPr/>
          <p:nvPr/>
        </p:nvSpPr>
        <p:spPr>
          <a:xfrm>
            <a:off x="16778" y="4544592"/>
            <a:ext cx="308672" cy="28341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88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66A57-A21A-47DC-A44D-8DC636E0062D}"/>
              </a:ext>
            </a:extLst>
          </p:cNvPr>
          <p:cNvSpPr>
            <a:spLocks noGrp="1"/>
          </p:cNvSpPr>
          <p:nvPr>
            <p:ph type="title"/>
          </p:nvPr>
        </p:nvSpPr>
        <p:spPr/>
        <p:txBody>
          <a:bodyPr/>
          <a:lstStyle/>
          <a:p>
            <a:r>
              <a:rPr lang="en-US" b="1" dirty="0"/>
              <a:t>An EOC Moment</a:t>
            </a:r>
          </a:p>
        </p:txBody>
      </p:sp>
      <p:sp>
        <p:nvSpPr>
          <p:cNvPr id="4" name="Rectangle 3">
            <a:extLst>
              <a:ext uri="{FF2B5EF4-FFF2-40B4-BE49-F238E27FC236}">
                <a16:creationId xmlns:a16="http://schemas.microsoft.com/office/drawing/2014/main" id="{2B0044EE-D890-4E40-9F57-0353A6F7B293}"/>
              </a:ext>
            </a:extLst>
          </p:cNvPr>
          <p:cNvSpPr/>
          <p:nvPr/>
        </p:nvSpPr>
        <p:spPr>
          <a:xfrm>
            <a:off x="457200" y="1752600"/>
            <a:ext cx="8153400" cy="3046988"/>
          </a:xfrm>
          <a:prstGeom prst="rect">
            <a:avLst/>
          </a:prstGeom>
        </p:spPr>
        <p:txBody>
          <a:bodyPr wrap="square">
            <a:spAutoFit/>
          </a:bodyPr>
          <a:lstStyle/>
          <a:p>
            <a:r>
              <a:rPr lang="en-US" sz="3200" dirty="0"/>
              <a:t>When Andrew Carnegie stated, “The man who dies rich, dies disgraced,” he was supporting </a:t>
            </a:r>
          </a:p>
          <a:p>
            <a:pPr marL="514350" indent="-514350">
              <a:buAutoNum type="arabicParenBoth"/>
            </a:pPr>
            <a:r>
              <a:rPr lang="en-US" sz="3200" dirty="0"/>
              <a:t>consumer credit </a:t>
            </a:r>
          </a:p>
          <a:p>
            <a:pPr marL="514350" indent="-514350">
              <a:buAutoNum type="arabicParenBoth"/>
            </a:pPr>
            <a:r>
              <a:rPr lang="en-US" sz="3200" dirty="0"/>
              <a:t>Social Darwinism </a:t>
            </a:r>
          </a:p>
          <a:p>
            <a:pPr marL="514350" indent="-514350">
              <a:buAutoNum type="arabicParenBoth"/>
            </a:pPr>
            <a:r>
              <a:rPr lang="en-US" sz="3200" dirty="0"/>
              <a:t>charitable giving </a:t>
            </a:r>
          </a:p>
          <a:p>
            <a:pPr marL="514350" indent="-514350">
              <a:buAutoNum type="arabicParenBoth"/>
            </a:pPr>
            <a:r>
              <a:rPr lang="en-US" sz="3200" dirty="0"/>
              <a:t>antitrust legislation</a:t>
            </a:r>
          </a:p>
        </p:txBody>
      </p:sp>
      <p:sp>
        <p:nvSpPr>
          <p:cNvPr id="5" name="Oval 4">
            <a:extLst>
              <a:ext uri="{FF2B5EF4-FFF2-40B4-BE49-F238E27FC236}">
                <a16:creationId xmlns:a16="http://schemas.microsoft.com/office/drawing/2014/main" id="{A9E7F5F0-0516-4A04-B209-4ED1065C321F}"/>
              </a:ext>
            </a:extLst>
          </p:cNvPr>
          <p:cNvSpPr/>
          <p:nvPr/>
        </p:nvSpPr>
        <p:spPr>
          <a:xfrm>
            <a:off x="533400" y="3810000"/>
            <a:ext cx="381000" cy="3810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011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5334000" cy="5257800"/>
          </a:xfrm>
        </p:spPr>
        <p:txBody>
          <a:bodyPr>
            <a:normAutofit/>
          </a:bodyPr>
          <a:lstStyle/>
          <a:p>
            <a:r>
              <a:rPr lang="en-US" sz="2600" dirty="0"/>
              <a:t>Robber Barons were accused of</a:t>
            </a:r>
          </a:p>
          <a:p>
            <a:pPr lvl="1"/>
            <a:r>
              <a:rPr lang="en-US" b="1" dirty="0"/>
              <a:t>being just plain greedy</a:t>
            </a:r>
          </a:p>
          <a:p>
            <a:pPr lvl="1"/>
            <a:r>
              <a:rPr lang="en-US" b="1" dirty="0"/>
              <a:t>unfair business practices, </a:t>
            </a:r>
          </a:p>
          <a:p>
            <a:pPr lvl="1"/>
            <a:r>
              <a:rPr lang="en-US" b="1" dirty="0"/>
              <a:t>being above the law,</a:t>
            </a:r>
          </a:p>
          <a:p>
            <a:pPr lvl="1"/>
            <a:r>
              <a:rPr lang="en-US" b="1" dirty="0"/>
              <a:t>abusing labor with low wages and long hours,</a:t>
            </a:r>
          </a:p>
          <a:p>
            <a:pPr lvl="1"/>
            <a:r>
              <a:rPr lang="en-US" b="1" dirty="0"/>
              <a:t>having too much, influence on government,</a:t>
            </a:r>
          </a:p>
          <a:p>
            <a:pPr lvl="1"/>
            <a:r>
              <a:rPr lang="en-US" b="1" dirty="0"/>
              <a:t>simply not caring about the American public,</a:t>
            </a:r>
          </a:p>
        </p:txBody>
      </p:sp>
      <p:sp>
        <p:nvSpPr>
          <p:cNvPr id="2" name="Title 1"/>
          <p:cNvSpPr>
            <a:spLocks noGrp="1"/>
          </p:cNvSpPr>
          <p:nvPr>
            <p:ph type="title"/>
          </p:nvPr>
        </p:nvSpPr>
        <p:spPr>
          <a:xfrm>
            <a:off x="228600" y="76200"/>
            <a:ext cx="8229600" cy="792162"/>
          </a:xfrm>
        </p:spPr>
        <p:txBody>
          <a:bodyPr>
            <a:normAutofit fontScale="90000"/>
          </a:bodyPr>
          <a:lstStyle/>
          <a:p>
            <a:r>
              <a:rPr lang="en-US" b="1" dirty="0">
                <a:solidFill>
                  <a:srgbClr val="FF0000"/>
                </a:solidFill>
              </a:rPr>
              <a:t>Political Cartoons on Robber Barons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990600"/>
            <a:ext cx="3182937" cy="560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13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2000"/>
                                        <p:tgtEl>
                                          <p:spTgt spid="3">
                                            <p:txEl>
                                              <p:pRg st="2" end="2"/>
                                            </p:txEl>
                                          </p:spTgt>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2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20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left)">
                                      <p:cBhvr>
                                        <p:cTn id="3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09600"/>
          </a:xfrm>
        </p:spPr>
        <p:txBody>
          <a:bodyPr>
            <a:normAutofit fontScale="90000"/>
          </a:bodyPr>
          <a:lstStyle/>
          <a:p>
            <a:r>
              <a:rPr lang="en-US" sz="3600" b="1" dirty="0"/>
              <a:t>An EOC Moment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533400"/>
            <a:ext cx="3505200" cy="616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199567"/>
            <a:ext cx="6172200" cy="259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a:extLst>
              <a:ext uri="{FF2B5EF4-FFF2-40B4-BE49-F238E27FC236}">
                <a16:creationId xmlns:a16="http://schemas.microsoft.com/office/drawing/2014/main" id="{2CF04905-576E-40FF-91D4-62D0E205818E}"/>
              </a:ext>
            </a:extLst>
          </p:cNvPr>
          <p:cNvSpPr/>
          <p:nvPr/>
        </p:nvSpPr>
        <p:spPr>
          <a:xfrm>
            <a:off x="0" y="2209800"/>
            <a:ext cx="304800" cy="3810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28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ike.montgomery\Documents\05 Gilded Age\Gilded Age toon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7503700" cy="65508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5105400" y="152400"/>
            <a:ext cx="4038600" cy="1143000"/>
          </a:xfrm>
        </p:spPr>
        <p:txBody>
          <a:bodyPr/>
          <a:lstStyle/>
          <a:p>
            <a:r>
              <a:rPr lang="en-US" b="1" dirty="0"/>
              <a:t>Above the Law</a:t>
            </a:r>
          </a:p>
        </p:txBody>
      </p:sp>
      <p:sp>
        <p:nvSpPr>
          <p:cNvPr id="6" name="TextBox 5">
            <a:extLst>
              <a:ext uri="{FF2B5EF4-FFF2-40B4-BE49-F238E27FC236}">
                <a16:creationId xmlns:a16="http://schemas.microsoft.com/office/drawing/2014/main" id="{813ED9ED-24BC-4D2E-A640-C9B9980C4A2A}"/>
              </a:ext>
            </a:extLst>
          </p:cNvPr>
          <p:cNvSpPr txBox="1"/>
          <p:nvPr/>
        </p:nvSpPr>
        <p:spPr>
          <a:xfrm rot="17005164">
            <a:off x="1809513" y="2198120"/>
            <a:ext cx="1920485" cy="536457"/>
          </a:xfrm>
          <a:prstGeom prst="rect">
            <a:avLst/>
          </a:prstGeom>
          <a:solidFill>
            <a:schemeClr val="bg1"/>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F43E8785-7BF5-4EB7-9E1F-513DA46F11D8}"/>
              </a:ext>
            </a:extLst>
          </p:cNvPr>
          <p:cNvSpPr txBox="1"/>
          <p:nvPr/>
        </p:nvSpPr>
        <p:spPr>
          <a:xfrm rot="17005164">
            <a:off x="1822620" y="2109559"/>
            <a:ext cx="1894270" cy="646331"/>
          </a:xfrm>
          <a:prstGeom prst="rect">
            <a:avLst/>
          </a:prstGeom>
          <a:noFill/>
        </p:spPr>
        <p:txBody>
          <a:bodyPr wrap="square" rtlCol="0">
            <a:spAutoFit/>
          </a:bodyPr>
          <a:lstStyle/>
          <a:p>
            <a:r>
              <a:rPr lang="en-US" b="1" dirty="0"/>
              <a:t>Combinations &amp; Restraint of Trade</a:t>
            </a:r>
          </a:p>
        </p:txBody>
      </p:sp>
      <p:sp>
        <p:nvSpPr>
          <p:cNvPr id="3" name="Oval 2">
            <a:extLst>
              <a:ext uri="{FF2B5EF4-FFF2-40B4-BE49-F238E27FC236}">
                <a16:creationId xmlns:a16="http://schemas.microsoft.com/office/drawing/2014/main" id="{5C037D89-2A7F-4095-96D4-379DC373D7A7}"/>
              </a:ext>
            </a:extLst>
          </p:cNvPr>
          <p:cNvSpPr/>
          <p:nvPr/>
        </p:nvSpPr>
        <p:spPr>
          <a:xfrm>
            <a:off x="685800" y="2494899"/>
            <a:ext cx="839702" cy="800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For Congress</a:t>
            </a:r>
          </a:p>
        </p:txBody>
      </p:sp>
    </p:spTree>
    <p:extLst>
      <p:ext uri="{BB962C8B-B14F-4D97-AF65-F5344CB8AC3E}">
        <p14:creationId xmlns:p14="http://schemas.microsoft.com/office/powerpoint/2010/main" val="390183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subTnLst>
                                    <p:set>
                                      <p:cBhvr override="childStyle">
                                        <p:cTn dur="1" fill="hold" display="0" masterRel="nextClick" afterEffect="1"/>
                                        <p:tgtEl>
                                          <p:spTgt spid="4"/>
                                        </p:tgtEl>
                                        <p:attrNameLst>
                                          <p:attrName>style.visibility</p:attrName>
                                        </p:attrNameLst>
                                      </p:cBhvr>
                                      <p:to>
                                        <p:strVal val="hidden"/>
                                      </p:to>
                                    </p:set>
                                  </p:sub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628" y="736586"/>
            <a:ext cx="7620000" cy="612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097" y="0"/>
            <a:ext cx="9144000" cy="660386"/>
          </a:xfrm>
        </p:spPr>
        <p:txBody>
          <a:bodyPr>
            <a:noAutofit/>
          </a:bodyPr>
          <a:lstStyle/>
          <a:p>
            <a:r>
              <a:rPr lang="en-US" sz="3200" b="1" dirty="0"/>
              <a:t>Abusing Labor With Low Wages And Long Hours</a:t>
            </a:r>
            <a:endParaRPr lang="en-US" sz="3200" dirty="0"/>
          </a:p>
        </p:txBody>
      </p:sp>
    </p:spTree>
    <p:extLst>
      <p:ext uri="{BB962C8B-B14F-4D97-AF65-F5344CB8AC3E}">
        <p14:creationId xmlns:p14="http://schemas.microsoft.com/office/powerpoint/2010/main" val="51621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l War">
      <a:majorFont>
        <a:latin typeface="Gin"/>
        <a:ea typeface=""/>
        <a:cs typeface=""/>
      </a:majorFont>
      <a:minorFont>
        <a:latin typeface="Century Schoo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7900</TotalTime>
  <Words>8050</Words>
  <Application>Microsoft Office PowerPoint</Application>
  <PresentationFormat>On-screen Show (4:3)</PresentationFormat>
  <Paragraphs>608</Paragraphs>
  <Slides>133</Slides>
  <Notes>2</Notes>
  <HiddenSlides>0</HiddenSlides>
  <MMClips>4</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133</vt:i4>
      </vt:variant>
    </vt:vector>
  </HeadingPairs>
  <TitlesOfParts>
    <vt:vector size="158" baseType="lpstr">
      <vt:lpstr>Amasis MT Pro Black</vt:lpstr>
      <vt:lpstr>Arial</vt:lpstr>
      <vt:lpstr>Arial</vt:lpstr>
      <vt:lpstr>Arial Black</vt:lpstr>
      <vt:lpstr>Calibri</vt:lpstr>
      <vt:lpstr>Centaur</vt:lpstr>
      <vt:lpstr>Century Schoolbook</vt:lpstr>
      <vt:lpstr>Cooper Black</vt:lpstr>
      <vt:lpstr>Garamond</vt:lpstr>
      <vt:lpstr>Georgia</vt:lpstr>
      <vt:lpstr>Gin</vt:lpstr>
      <vt:lpstr>Ideal Sans Bold</vt:lpstr>
      <vt:lpstr>Impact</vt:lpstr>
      <vt:lpstr>ltc-bodoni-175</vt:lpstr>
      <vt:lpstr>Roboto</vt:lpstr>
      <vt:lpstr>Tahoma</vt:lpstr>
      <vt:lpstr>Tattoo Ink</vt:lpstr>
      <vt:lpstr>Times New Roman</vt:lpstr>
      <vt:lpstr>trashco</vt:lpstr>
      <vt:lpstr>Wingdings</vt:lpstr>
      <vt:lpstr>Office Theme</vt:lpstr>
      <vt:lpstr>Default Design</vt:lpstr>
      <vt:lpstr>1_Default Design</vt:lpstr>
      <vt:lpstr>2_Default Design</vt:lpstr>
      <vt:lpstr>3_Office Theme</vt:lpstr>
      <vt:lpstr>PowerPoint Presentation</vt:lpstr>
      <vt:lpstr>PowerPoint Presentation</vt:lpstr>
      <vt:lpstr>Foundations for Economic Growth</vt:lpstr>
      <vt:lpstr>PowerPoint Presentation</vt:lpstr>
      <vt:lpstr>Foundations for Economic Growth</vt:lpstr>
      <vt:lpstr>3. Free- Enterprise System: The Invisible Hand</vt:lpstr>
      <vt:lpstr>Free- Enterprise System: The Invisible Hand</vt:lpstr>
      <vt:lpstr>An EOC Moment</vt:lpstr>
      <vt:lpstr>The Growth of Railroads</vt:lpstr>
      <vt:lpstr>The Transcontinental Railroad</vt:lpstr>
      <vt:lpstr>Building the Transcontinental Railroad</vt:lpstr>
      <vt:lpstr>1st Transcontinental Railroad</vt:lpstr>
      <vt:lpstr>PowerPoint Presentation</vt:lpstr>
      <vt:lpstr>Transcontinental Railroad</vt:lpstr>
      <vt:lpstr>Transcontinental Railroad</vt:lpstr>
      <vt:lpstr>PowerPoint Presentation</vt:lpstr>
      <vt:lpstr>America’s Second Industrial Revolution</vt:lpstr>
      <vt:lpstr>The Impact of the Railroads</vt:lpstr>
      <vt:lpstr>PowerPoint Presentation</vt:lpstr>
      <vt:lpstr>PowerPoint Presentation</vt:lpstr>
      <vt:lpstr>The Impact of the Railroads</vt:lpstr>
      <vt:lpstr>PowerPoint Presentation</vt:lpstr>
      <vt:lpstr>Technological Innovations</vt:lpstr>
      <vt:lpstr>PowerPoint Presentation</vt:lpstr>
      <vt:lpstr>Technological Innovations</vt:lpstr>
      <vt:lpstr>Innovation or Invention</vt:lpstr>
      <vt:lpstr>PowerPoint Presentation</vt:lpstr>
      <vt:lpstr>Communications</vt:lpstr>
      <vt:lpstr>PowerPoint Presentation</vt:lpstr>
      <vt:lpstr>PowerPoint Presentation</vt:lpstr>
      <vt:lpstr>Business Communications</vt:lpstr>
      <vt:lpstr>The Cash Register</vt:lpstr>
      <vt:lpstr>George Eastman</vt:lpstr>
      <vt:lpstr>Technological Innovations</vt:lpstr>
      <vt:lpstr>Technological Innovations</vt:lpstr>
      <vt:lpstr>Edison v. Tesla over AC\DC</vt:lpstr>
      <vt:lpstr>PowerPoint Presentation</vt:lpstr>
      <vt:lpstr>PowerPoint Presentation</vt:lpstr>
      <vt:lpstr>Technological Innovations</vt:lpstr>
      <vt:lpstr>Other Inventors &amp; Innovations</vt:lpstr>
      <vt:lpstr>First Flights</vt:lpstr>
      <vt:lpstr>Other Inventors &amp; Innovations</vt:lpstr>
      <vt:lpstr>Women &amp; African American Inventors</vt:lpstr>
      <vt:lpstr>Women &amp; African American Inventors</vt:lpstr>
      <vt:lpstr>Women &amp; African American Inventors</vt:lpstr>
      <vt:lpstr>Women &amp; African American Inventors</vt:lpstr>
      <vt:lpstr>Women &amp; African American Inventors</vt:lpstr>
      <vt:lpstr>A Growing Population</vt:lpstr>
      <vt:lpstr>PowerPoint Presentation</vt:lpstr>
      <vt:lpstr>Making Connections-continuity and change</vt:lpstr>
      <vt:lpstr>LEQ or DBQ Prompt </vt:lpstr>
      <vt:lpstr>PowerPoint Presentation</vt:lpstr>
      <vt:lpstr>PowerPoint Presentation</vt:lpstr>
      <vt:lpstr>PowerPoint Presentation</vt:lpstr>
      <vt:lpstr>PowerPoint Presentation</vt:lpstr>
      <vt:lpstr>New Types of Business Organization</vt:lpstr>
      <vt:lpstr>Corporations</vt:lpstr>
      <vt:lpstr>Structure of a Corporation</vt:lpstr>
      <vt:lpstr>Structure of a Corporation</vt:lpstr>
      <vt:lpstr>APUSH TOPIC 6.10 Development of the Middle Class </vt:lpstr>
      <vt:lpstr>APUSH TOPIC 6.10 Development of the Middle Class </vt:lpstr>
      <vt:lpstr>Development of a National Market</vt:lpstr>
      <vt:lpstr>PowerPoint Presentation</vt:lpstr>
      <vt:lpstr>PowerPoint Presentation</vt:lpstr>
      <vt:lpstr>PowerPoint Presentation</vt:lpstr>
      <vt:lpstr>The Free Enterprise System</vt:lpstr>
      <vt:lpstr>The Free Enterprise System</vt:lpstr>
      <vt:lpstr>Entrepreneurs</vt:lpstr>
      <vt:lpstr>APUSH What changed in society?</vt:lpstr>
      <vt:lpstr>The Gilded Age 1870s-1900</vt:lpstr>
      <vt:lpstr>A Portrait Gallery of the Great Entrepreneurs of the Gilded Age  The Captains of Industry or Robber Barons</vt:lpstr>
      <vt:lpstr>The Self-Made Men</vt:lpstr>
      <vt:lpstr>The Self-Made Men</vt:lpstr>
      <vt:lpstr>Andrew Carnegie1835-1919</vt:lpstr>
      <vt:lpstr>New Business Structures In USA 1870-1915</vt:lpstr>
      <vt:lpstr>PowerPoint Presentation</vt:lpstr>
      <vt:lpstr>PowerPoint Presentation</vt:lpstr>
      <vt:lpstr>PowerPoint Presentation</vt:lpstr>
      <vt:lpstr>John D. Rockefeller 1839-1937</vt:lpstr>
      <vt:lpstr>John D. Rockefeller</vt:lpstr>
      <vt:lpstr>PowerPoint Presentation</vt:lpstr>
      <vt:lpstr>A Portrait Gallery of the Great Entrepreneurs of the Gilded Age  The Captains of Industry or Robber Barons</vt:lpstr>
      <vt:lpstr>Survival Of The Fittest</vt:lpstr>
      <vt:lpstr>John D. Rockefeller</vt:lpstr>
      <vt:lpstr>J.P. Morgan 1837-1913</vt:lpstr>
      <vt:lpstr>J.P. Morgan 1837-1913</vt:lpstr>
      <vt:lpstr>The Dominant Manufacturing Industries 1870-1914 </vt:lpstr>
      <vt:lpstr>Ancillary Industries </vt:lpstr>
      <vt:lpstr>APUSH TOPIC 6.10 Development of the Middle Class </vt:lpstr>
      <vt:lpstr>PowerPoint Presentation</vt:lpstr>
      <vt:lpstr>Philanthropy</vt:lpstr>
      <vt:lpstr>PowerPoint Presentation</vt:lpstr>
      <vt:lpstr>PowerPoint Presentation</vt:lpstr>
      <vt:lpstr>PowerPoint Presentation</vt:lpstr>
      <vt:lpstr>An EOC Moment</vt:lpstr>
      <vt:lpstr>Political Cartoons on Robber Barons</vt:lpstr>
      <vt:lpstr>An EOC Moment</vt:lpstr>
      <vt:lpstr>Above the Law</vt:lpstr>
      <vt:lpstr>Abusing Labor With Low Wages And Long Hours</vt:lpstr>
      <vt:lpstr>Simply not caring about the American public, </vt:lpstr>
      <vt:lpstr>Having Too Much, Influence On Government </vt:lpstr>
      <vt:lpstr>PowerPoint Presentation</vt:lpstr>
      <vt:lpstr>being just  plain  greedy </vt:lpstr>
      <vt:lpstr>PowerPoint Presentation</vt:lpstr>
      <vt:lpstr>Gilded Age &amp; Corruption</vt:lpstr>
      <vt:lpstr>PowerPoint Presentation</vt:lpstr>
      <vt:lpstr>PowerPoint Presentation</vt:lpstr>
      <vt:lpstr>The Way We Become Senator Nowadays</vt:lpstr>
      <vt:lpstr> “The Bosses in the Senate” 1889</vt:lpstr>
      <vt:lpstr>PowerPoint Presentation</vt:lpstr>
      <vt:lpstr>PowerPoint Presentation</vt:lpstr>
      <vt:lpstr>PowerPoint Presentation</vt:lpstr>
      <vt:lpstr>PowerPoint Presentation</vt:lpstr>
      <vt:lpstr>An EOC Moment</vt:lpstr>
      <vt:lpstr>PowerPoint Presentation</vt:lpstr>
      <vt:lpstr>Rockefeller and The Trust</vt:lpstr>
      <vt:lpstr>PowerPoint Presentation</vt:lpstr>
      <vt:lpstr>The Consolidation of Big Business and the Govt Response</vt:lpstr>
      <vt:lpstr>Business During the Gilded Age</vt:lpstr>
      <vt:lpstr>How BIG Business Changed American Society During the Gilded Age</vt:lpstr>
      <vt:lpstr> Explain how one specific historical development between 1870 and 1915 addressed the impact of new business structures.</vt:lpstr>
      <vt:lpstr>An EOC Moment</vt:lpstr>
      <vt:lpstr>Pros and Cons of Big Business</vt:lpstr>
      <vt:lpstr>Laws Against Big Business</vt:lpstr>
      <vt:lpstr>Supreme Court Cases Against Big Business</vt:lpstr>
      <vt:lpstr>Laws Against Anti-Competitive Practices</vt:lpstr>
      <vt:lpstr>The public may regard trusts or combinations with serene confidence- Andrew Carnegie</vt:lpstr>
      <vt:lpstr>LEQ Prompt can also be a DBQ prompt if documents are provided</vt:lpstr>
      <vt:lpstr>An EOC Moment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Rodriguez, Adrian</dc:creator>
  <cp:lastModifiedBy>Rodriguez, Adrian</cp:lastModifiedBy>
  <cp:revision>172</cp:revision>
  <dcterms:created xsi:type="dcterms:W3CDTF">2020-08-05T16:17:02Z</dcterms:created>
  <dcterms:modified xsi:type="dcterms:W3CDTF">2023-05-16T10:53:07Z</dcterms:modified>
</cp:coreProperties>
</file>