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9.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0.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2" r:id="rId3"/>
    <p:sldMasterId id="2147483678" r:id="rId4"/>
    <p:sldMasterId id="2147483684" r:id="rId5"/>
    <p:sldMasterId id="2147483690" r:id="rId6"/>
    <p:sldMasterId id="2147483696" r:id="rId7"/>
    <p:sldMasterId id="2147483702" r:id="rId8"/>
    <p:sldMasterId id="2147483714" r:id="rId9"/>
    <p:sldMasterId id="2147483720" r:id="rId10"/>
    <p:sldMasterId id="2147483726" r:id="rId11"/>
    <p:sldMasterId id="2147483732" r:id="rId12"/>
    <p:sldMasterId id="2147483744" r:id="rId13"/>
    <p:sldMasterId id="2147483750" r:id="rId14"/>
    <p:sldMasterId id="2147483756" r:id="rId15"/>
    <p:sldMasterId id="2147483762" r:id="rId16"/>
    <p:sldMasterId id="2147483774" r:id="rId17"/>
    <p:sldMasterId id="2147483780" r:id="rId18"/>
  </p:sldMasterIdLst>
  <p:notesMasterIdLst>
    <p:notesMasterId r:id="rId111"/>
  </p:notesMasterIdLst>
  <p:sldIdLst>
    <p:sldId id="256" r:id="rId19"/>
    <p:sldId id="736" r:id="rId20"/>
    <p:sldId id="284" r:id="rId21"/>
    <p:sldId id="285" r:id="rId22"/>
    <p:sldId id="259" r:id="rId23"/>
    <p:sldId id="260" r:id="rId24"/>
    <p:sldId id="298" r:id="rId25"/>
    <p:sldId id="302" r:id="rId26"/>
    <p:sldId id="262" r:id="rId27"/>
    <p:sldId id="739" r:id="rId28"/>
    <p:sldId id="261" r:id="rId29"/>
    <p:sldId id="258" r:id="rId30"/>
    <p:sldId id="341" r:id="rId31"/>
    <p:sldId id="286" r:id="rId32"/>
    <p:sldId id="265" r:id="rId33"/>
    <p:sldId id="266" r:id="rId34"/>
    <p:sldId id="318" r:id="rId35"/>
    <p:sldId id="319" r:id="rId36"/>
    <p:sldId id="320" r:id="rId37"/>
    <p:sldId id="737" r:id="rId38"/>
    <p:sldId id="741" r:id="rId39"/>
    <p:sldId id="738" r:id="rId40"/>
    <p:sldId id="321" r:id="rId41"/>
    <p:sldId id="267" r:id="rId42"/>
    <p:sldId id="287" r:id="rId43"/>
    <p:sldId id="268" r:id="rId44"/>
    <p:sldId id="269" r:id="rId45"/>
    <p:sldId id="288" r:id="rId46"/>
    <p:sldId id="289" r:id="rId47"/>
    <p:sldId id="270" r:id="rId48"/>
    <p:sldId id="281" r:id="rId49"/>
    <p:sldId id="322" r:id="rId50"/>
    <p:sldId id="271" r:id="rId51"/>
    <p:sldId id="272" r:id="rId52"/>
    <p:sldId id="304" r:id="rId53"/>
    <p:sldId id="305" r:id="rId54"/>
    <p:sldId id="273" r:id="rId55"/>
    <p:sldId id="274" r:id="rId56"/>
    <p:sldId id="283" r:id="rId57"/>
    <p:sldId id="311" r:id="rId58"/>
    <p:sldId id="323" r:id="rId59"/>
    <p:sldId id="324" r:id="rId60"/>
    <p:sldId id="308" r:id="rId61"/>
    <p:sldId id="309" r:id="rId62"/>
    <p:sldId id="307" r:id="rId63"/>
    <p:sldId id="306" r:id="rId64"/>
    <p:sldId id="280" r:id="rId65"/>
    <p:sldId id="312" r:id="rId66"/>
    <p:sldId id="313" r:id="rId67"/>
    <p:sldId id="314" r:id="rId68"/>
    <p:sldId id="315" r:id="rId69"/>
    <p:sldId id="316" r:id="rId70"/>
    <p:sldId id="317" r:id="rId71"/>
    <p:sldId id="276" r:id="rId72"/>
    <p:sldId id="294" r:id="rId73"/>
    <p:sldId id="290" r:id="rId74"/>
    <p:sldId id="275" r:id="rId75"/>
    <p:sldId id="293" r:id="rId76"/>
    <p:sldId id="344" r:id="rId77"/>
    <p:sldId id="292" r:id="rId78"/>
    <p:sldId id="299" r:id="rId79"/>
    <p:sldId id="301" r:id="rId80"/>
    <p:sldId id="295" r:id="rId81"/>
    <p:sldId id="296" r:id="rId82"/>
    <p:sldId id="303" r:id="rId83"/>
    <p:sldId id="300" r:id="rId84"/>
    <p:sldId id="342" r:id="rId85"/>
    <p:sldId id="325" r:id="rId86"/>
    <p:sldId id="343" r:id="rId87"/>
    <p:sldId id="326" r:id="rId88"/>
    <p:sldId id="743" r:id="rId89"/>
    <p:sldId id="742" r:id="rId90"/>
    <p:sldId id="264" r:id="rId91"/>
    <p:sldId id="740" r:id="rId92"/>
    <p:sldId id="328" r:id="rId93"/>
    <p:sldId id="330" r:id="rId94"/>
    <p:sldId id="329" r:id="rId95"/>
    <p:sldId id="331" r:id="rId96"/>
    <p:sldId id="282" r:id="rId97"/>
    <p:sldId id="346" r:id="rId98"/>
    <p:sldId id="347" r:id="rId99"/>
    <p:sldId id="279" r:id="rId100"/>
    <p:sldId id="332" r:id="rId101"/>
    <p:sldId id="333" r:id="rId102"/>
    <p:sldId id="334" r:id="rId103"/>
    <p:sldId id="335" r:id="rId104"/>
    <p:sldId id="336" r:id="rId105"/>
    <p:sldId id="337" r:id="rId106"/>
    <p:sldId id="338" r:id="rId107"/>
    <p:sldId id="339" r:id="rId108"/>
    <p:sldId id="340" r:id="rId109"/>
    <p:sldId id="310" r:id="rId11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FF"/>
    <a:srgbClr val="CCA7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35" autoAdjust="0"/>
    <p:restoredTop sz="94660"/>
  </p:normalViewPr>
  <p:slideViewPr>
    <p:cSldViewPr>
      <p:cViewPr varScale="1">
        <p:scale>
          <a:sx n="108" d="100"/>
          <a:sy n="108" d="100"/>
        </p:scale>
        <p:origin x="234" y="-90"/>
      </p:cViewPr>
      <p:guideLst>
        <p:guide orient="horz" pos="288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87" Type="http://schemas.openxmlformats.org/officeDocument/2006/relationships/slide" Target="slides/slide69.xml"/><Relationship Id="rId102" Type="http://schemas.openxmlformats.org/officeDocument/2006/relationships/slide" Target="slides/slide84.xml"/><Relationship Id="rId110" Type="http://schemas.openxmlformats.org/officeDocument/2006/relationships/slide" Target="slides/slide92.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13"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slide" Target="slides/slide90.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2:49:42.803"/>
    </inkml:context>
    <inkml:brush xml:id="br0">
      <inkml:brushProperty name="width" value="0.1" units="cm"/>
      <inkml:brushProperty name="height" value="0.1" units="cm"/>
      <inkml:brushProperty name="color" value="#E71224"/>
    </inkml:brush>
  </inkml:definitions>
  <inkml:trace contextRef="#ctx0" brushRef="#br0">21 0 24575,'-1'0'0,"1"1"0,-1-1 0,0 0 0,1 1 0,-1-1 0,1 0 0,-1 1 0,1-1 0,-1 0 0,1 1 0,-1-1 0,1 1 0,0-1 0,-1 1 0,1-1 0,0 1 0,-1 0 0,1-1 0,0 1 0,0-1 0,-1 1 0,1-1 0,0 1 0,0 0 0,0 0 0,-4 20 0,4-19 0,-6 82 0,6 116 0,2-81 0,-2 519-1365,0-613-5461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2:49:44.168"/>
    </inkml:context>
    <inkml:brush xml:id="br0">
      <inkml:brushProperty name="width" value="0.1" units="cm"/>
      <inkml:brushProperty name="height" value="0.1" units="cm"/>
      <inkml:brushProperty name="color" value="#E71224"/>
    </inkml:brush>
  </inkml:definitions>
  <inkml:trace contextRef="#ctx0" brushRef="#br0">0 342 24575,'6'-5'0,"1"1"0,-1 0 0,1 1 0,0-1 0,0 1 0,0 1 0,0-1 0,0 1 0,0 0 0,1 1 0,-1 0 0,15-1 0,26-6 0,230-71 0,-41 23 0,-200 47 0,0-3 0,-1-1 0,47-24 0,-52 22 0,1 1 0,1 1 0,0 2 0,50-10 0,33 5-1365,-92 14-5461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2:49:47.008"/>
    </inkml:context>
    <inkml:brush xml:id="br0">
      <inkml:brushProperty name="width" value="0.1" units="cm"/>
      <inkml:brushProperty name="height" value="0.1" units="cm"/>
      <inkml:brushProperty name="color" value="#E71224"/>
    </inkml:brush>
  </inkml:definitions>
  <inkml:trace contextRef="#ctx0" brushRef="#br0">1 93 24575,'1'7'0,"0"-1"0,1 1 0,0-1 0,0 1 0,6 11 0,-3-6 0,55 163 0,-30-84 0,69 251 0,-97-336 0,0 0 0,0 0 0,0 0 0,1-1 0,0 1 0,0-1 0,5 7 0,-7-11 0,-1 0 0,1-1 0,0 1 0,-1 0 0,1 0 0,0 0 0,0-1 0,0 1 0,0-1 0,0 1 0,0-1 0,0 1 0,0-1 0,0 1 0,0-1 0,0 0 0,0 1 0,0-1 0,2 0 0,-2 0 0,1-1 0,-1 1 0,0-1 0,0 1 0,1-1 0,-1 0 0,0 0 0,0 1 0,0-1 0,0 0 0,0 0 0,0 0 0,0 0 0,0 0 0,0 0 0,-1 0 0,1 0 0,0-1 0,0 1 0,0-2 0,82-170 0,-66 125 0,-10 26 0,1-1 0,1 1 0,1 1 0,19-32 0,-28 52 0,-1 0 0,1 1 0,-1-1 0,1 0 0,-1 0 0,1 1 0,0-1 0,-1 0 0,1 1 0,0-1 0,0 1 0,0-1 0,-1 1 0,1-1 0,0 1 0,0-1 0,0 1 0,0 0 0,0 0 0,0-1 0,0 1 0,0 0 0,0 0 0,0 0 0,-1 0 0,1 0 0,2 1 0,-1-1 0,-1 1 0,1 0 0,0 0 0,0 0 0,-1 0 0,1 1 0,0-1 0,-1 0 0,1 1 0,-1-1 0,0 1 0,2 2 0,5 7 0,-1 1 0,-1 0 0,6 14 0,-9-20 0,9 20 0,1 0 0,1-1 0,1-1 0,1-1 0,27 31 0,-43-54 0,1 1 0,0 0 0,-1 0 0,1 0 0,0-1 0,0 1 0,0 0 0,0-1 0,0 1 0,-1-1 0,1 1 0,0-1 0,0 1 0,0-1 0,0 0 0,0 0 0,1 1 0,-1-1 0,0 0 0,0 0 0,0 0 0,0 0 0,0 0 0,0 0 0,0 0 0,0 0 0,0-1 0,2 0 0,-1 0 0,-1 0 0,1-1 0,0 1 0,0-1 0,-1 1 0,1-1 0,-1 0 0,0 0 0,1 0 0,-1 0 0,0 0 0,1-3 0,3-6 0,-2 1 0,0-1 0,0 0 0,2-15 0,-1-47 0,-6-88 0,-1 41 0,3-111-1365,0 206-5461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2:49:48.147"/>
    </inkml:context>
    <inkml:brush xml:id="br0">
      <inkml:brushProperty name="width" value="0.1" units="cm"/>
      <inkml:brushProperty name="height" value="0.1" units="cm"/>
      <inkml:brushProperty name="color" value="#E71224"/>
    </inkml:brush>
  </inkml:definitions>
  <inkml:trace contextRef="#ctx0" brushRef="#br0">0 0 24575,'1'29'0,"1"0"0,2-1 0,11 46 0,-1 23 0,-11-68 0,13 55 0,12-1 45,-16-48-750,14 56 0,-23-70-6121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2:49:49.075"/>
    </inkml:context>
    <inkml:brush xml:id="br0">
      <inkml:brushProperty name="width" value="0.1" units="cm"/>
      <inkml:brushProperty name="height" value="0.1" units="cm"/>
      <inkml:brushProperty name="color" value="#E71224"/>
    </inkml:brush>
  </inkml:definitions>
  <inkml:trace contextRef="#ctx0" brushRef="#br0">1 0 24575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2:49:51.948"/>
    </inkml:context>
    <inkml:brush xml:id="br0">
      <inkml:brushProperty name="width" value="0.1" units="cm"/>
      <inkml:brushProperty name="height" value="0.1" units="cm"/>
      <inkml:brushProperty name="color" value="#E71224"/>
    </inkml:brush>
  </inkml:definitions>
  <inkml:trace contextRef="#ctx0" brushRef="#br0">218 4 24575,'-46'-2'0,"29"1"0,0 0 0,0 1 0,1 1 0,-33 6 0,46-6 0,0 1 0,0-1 0,1 1 0,-1 0 0,0 0 0,0 0 0,1 0 0,-1 1 0,1-1 0,0 1 0,0-1 0,0 1 0,0 0 0,0 0 0,1 0 0,-1 0 0,1 0 0,0 0 0,0 0 0,0 0 0,0 1 0,0 4 0,-3 10 0,2 1 0,-1 30 0,2-46 0,2 283 0,-1-278 0,1 0 0,0-1 0,0 1 0,1-1 0,-1 1 0,2-1 0,-1 1 0,1-1 0,0 0 0,1 0 0,-1 0 0,1-1 0,1 1 0,-1-1 0,1 0 0,0-1 0,1 1 0,-1-1 0,1 0 0,0 0 0,1 0 0,-1-1 0,1 0 0,-1 0 0,1-1 0,0 0 0,15 4 0,-5-2 0,0 1 0,0 1 0,16 9 0,-19-9 0,0-1 0,0 0 0,0-1 0,1 0 0,18 3 0,9-5-80,76-2-1,-74-3-1123,-20 2-5622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2:49:54.680"/>
    </inkml:context>
    <inkml:brush xml:id="br0">
      <inkml:brushProperty name="width" value="0.1" units="cm"/>
      <inkml:brushProperty name="height" value="0.1" units="cm"/>
      <inkml:brushProperty name="color" value="#E71224"/>
    </inkml:brush>
  </inkml:definitions>
  <inkml:trace contextRef="#ctx0" brushRef="#br0">177 423 24575,'1'-3'0,"0"0"0,1 0 0,0 0 0,0 0 0,-1 0 0,1 0 0,1 0 0,-1 1 0,0-1 0,1 1 0,-1 0 0,1 0 0,0 0 0,0 0 0,3-2 0,2-2 0,21-16 0,0-2 0,-2 0 0,34-42 0,-56 60 0,-1 1 0,0-2 0,0 1 0,-1 0 0,0-1 0,0 0 0,-1 1 0,1-1 0,-1 0 0,-1 0 0,1-1 0,-1 1 0,-1 0 0,1 0 0,-1-1 0,-1 1 0,0-8 0,0 9 0,-1 1 0,1 0 0,-1 1 0,0-1 0,0 0 0,-1 0 0,1 1 0,-1-1 0,0 1 0,0 0 0,-1 0 0,1 0 0,-1 0 0,0 1 0,0-1 0,0 1 0,0 0 0,-1 1 0,1-1 0,-1 0 0,0 1 0,1 0 0,-1 0 0,-7-1 0,-2-1 0,0 1 0,0 1 0,0 0 0,0 0 0,-1 2 0,1 0 0,0 0 0,-1 1 0,-24 6 0,32-6 0,1 1 0,0 0 0,1 0 0,-1 0 0,0 1 0,1 0 0,-1 0 0,1 0 0,0 1 0,0-1 0,0 1 0,1 1 0,-1-1 0,1 0 0,0 1 0,0 0 0,1 0 0,-1 0 0,1 1 0,0-1 0,1 1 0,-1 0 0,1-1 0,-2 11 0,0 3 0,2 1 0,0 26 0,2-30 0,-1 0 0,-1 1 0,0-1 0,-6 22 0,5-28 0,0 1 0,0-1 0,1 1 0,1 0 0,0 0 0,0-1 0,1 1 0,0 0 0,1 0 0,1 0 0,-1 0 0,2-1 0,-1 1 0,1-1 0,1 0 0,0 0 0,1 0 0,0 0 0,0 0 0,7 9 0,11 12 0,0-1 0,2-1 0,1-1 0,1-1 0,61 46 0,-70-61 0,8 7 0,46 25 0,-62-39 0,1 0 0,-1-1 0,1 0 0,0-1 0,1 0 0,-1-1 0,0 0 0,14 0 0,46-3-1365,-50 1-5461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2:49:56.653"/>
    </inkml:context>
    <inkml:brush xml:id="br0">
      <inkml:brushProperty name="width" value="0.1" units="cm"/>
      <inkml:brushProperty name="height" value="0.1" units="cm"/>
      <inkml:brushProperty name="color" value="#E71224"/>
    </inkml:brush>
  </inkml:definitions>
  <inkml:trace contextRef="#ctx0" brushRef="#br0">1 0 24575,'-1'34'0,"3"-1"0,0 0 0,13 56 0,11 79 0,-21-114 0,18 71 0,-12-73 0,-3 1 0,2 57 0,-7-70 0,-1-17 0,0-1 0,2 1 0,10 38 0,5 6-1365,-13-49-5461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2:49:57.585"/>
    </inkml:context>
    <inkml:brush xml:id="br0">
      <inkml:brushProperty name="width" value="0.1" units="cm"/>
      <inkml:brushProperty name="height" value="0.1" units="cm"/>
      <inkml:brushProperty name="color" value="#E71224"/>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D3DE583-C088-4DD3-8D68-A6100B17D986}" type="datetimeFigureOut">
              <a:rPr lang="en-US" smtClean="0"/>
              <a:t>8/31/2023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B8F3BCE-C850-4ED5-BBB1-BB29C5123EC7}" type="slidenum">
              <a:rPr lang="en-US" smtClean="0"/>
              <a:t>‹#›</a:t>
            </a:fld>
            <a:endParaRPr lang="en-US"/>
          </a:p>
        </p:txBody>
      </p:sp>
    </p:spTree>
    <p:extLst>
      <p:ext uri="{BB962C8B-B14F-4D97-AF65-F5344CB8AC3E}">
        <p14:creationId xmlns:p14="http://schemas.microsoft.com/office/powerpoint/2010/main" val="195264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8F3BCE-C850-4ED5-BBB1-BB29C5123EC7}" type="slidenum">
              <a:rPr lang="en-US" smtClean="0"/>
              <a:t>1</a:t>
            </a:fld>
            <a:endParaRPr lang="en-US"/>
          </a:p>
        </p:txBody>
      </p:sp>
    </p:spTree>
    <p:extLst>
      <p:ext uri="{BB962C8B-B14F-4D97-AF65-F5344CB8AC3E}">
        <p14:creationId xmlns:p14="http://schemas.microsoft.com/office/powerpoint/2010/main" val="2119804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0777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038600" y="635492"/>
            <a:ext cx="4121320" cy="3272616"/>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83592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3239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89577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65862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endParaRPr sz="1350">
              <a:solidFill>
                <a:prstClr val="black"/>
              </a:solidFill>
            </a:endParaRPr>
          </a:p>
        </p:txBody>
      </p:sp>
      <p:sp>
        <p:nvSpPr>
          <p:cNvPr id="17" name="bk object 17"/>
          <p:cNvSpPr/>
          <p:nvPr/>
        </p:nvSpPr>
        <p:spPr>
          <a:xfrm>
            <a:off x="1533144" y="1219201"/>
            <a:ext cx="9144000" cy="5638797"/>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63772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038600" y="635492"/>
            <a:ext cx="4121320" cy="3272616"/>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11537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85861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10495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85019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endParaRPr sz="1350">
              <a:solidFill>
                <a:prstClr val="black"/>
              </a:solidFill>
            </a:endParaRPr>
          </a:p>
        </p:txBody>
      </p:sp>
      <p:sp>
        <p:nvSpPr>
          <p:cNvPr id="17" name="bk object 17"/>
          <p:cNvSpPr/>
          <p:nvPr/>
        </p:nvSpPr>
        <p:spPr>
          <a:xfrm>
            <a:off x="1533144" y="1219201"/>
            <a:ext cx="9144000" cy="5638797"/>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42843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038600" y="635492"/>
            <a:ext cx="4121320" cy="3272616"/>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61229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05269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98753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65797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endParaRPr sz="1350">
              <a:solidFill>
                <a:prstClr val="black"/>
              </a:solidFill>
            </a:endParaRPr>
          </a:p>
        </p:txBody>
      </p:sp>
      <p:sp>
        <p:nvSpPr>
          <p:cNvPr id="17" name="bk object 17"/>
          <p:cNvSpPr/>
          <p:nvPr/>
        </p:nvSpPr>
        <p:spPr>
          <a:xfrm>
            <a:off x="1533144" y="1219201"/>
            <a:ext cx="9144000" cy="5638797"/>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43101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038600" y="635492"/>
            <a:ext cx="4121320" cy="3272616"/>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52227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25907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29988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57344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endParaRPr sz="1350">
              <a:solidFill>
                <a:prstClr val="black"/>
              </a:solidFill>
            </a:endParaRPr>
          </a:p>
        </p:txBody>
      </p:sp>
      <p:sp>
        <p:nvSpPr>
          <p:cNvPr id="17" name="bk object 17"/>
          <p:cNvSpPr/>
          <p:nvPr/>
        </p:nvSpPr>
        <p:spPr>
          <a:xfrm>
            <a:off x="1533144" y="1219201"/>
            <a:ext cx="9144000" cy="5638797"/>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77592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032001" y="691680"/>
            <a:ext cx="2112196" cy="1706422"/>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9753600" y="762000"/>
            <a:ext cx="2155376" cy="1616532"/>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2000" b="1"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038600" y="635492"/>
            <a:ext cx="4121320" cy="3272616"/>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75372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41463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45083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55471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endParaRPr sz="1350">
              <a:solidFill>
                <a:prstClr val="black"/>
              </a:solidFill>
            </a:endParaRPr>
          </a:p>
        </p:txBody>
      </p:sp>
      <p:sp>
        <p:nvSpPr>
          <p:cNvPr id="17" name="bk object 17"/>
          <p:cNvSpPr/>
          <p:nvPr/>
        </p:nvSpPr>
        <p:spPr>
          <a:xfrm>
            <a:off x="1533144" y="1219201"/>
            <a:ext cx="9144000" cy="5638797"/>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94937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038600" y="635492"/>
            <a:ext cx="4121320" cy="3272616"/>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69860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09128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83245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51616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endParaRPr sz="1350">
              <a:solidFill>
                <a:prstClr val="black"/>
              </a:solidFill>
            </a:endParaRPr>
          </a:p>
        </p:txBody>
      </p:sp>
      <p:sp>
        <p:nvSpPr>
          <p:cNvPr id="17" name="bk object 17"/>
          <p:cNvSpPr/>
          <p:nvPr/>
        </p:nvSpPr>
        <p:spPr>
          <a:xfrm>
            <a:off x="1533144" y="1219201"/>
            <a:ext cx="9144000" cy="5638797"/>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13483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038600" y="635492"/>
            <a:ext cx="4121320" cy="3272616"/>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799802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023575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49711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9584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endParaRPr sz="1350">
              <a:solidFill>
                <a:prstClr val="black"/>
              </a:solidFill>
            </a:endParaRPr>
          </a:p>
        </p:txBody>
      </p:sp>
      <p:sp>
        <p:nvSpPr>
          <p:cNvPr id="17" name="bk object 17"/>
          <p:cNvSpPr/>
          <p:nvPr/>
        </p:nvSpPr>
        <p:spPr>
          <a:xfrm>
            <a:off x="1533144" y="1219201"/>
            <a:ext cx="9144000" cy="5638797"/>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10332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038600" y="635492"/>
            <a:ext cx="4121320" cy="3272616"/>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79431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713727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840382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495238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endParaRPr sz="1350">
              <a:solidFill>
                <a:prstClr val="black"/>
              </a:solidFill>
            </a:endParaRPr>
          </a:p>
        </p:txBody>
      </p:sp>
      <p:sp>
        <p:nvSpPr>
          <p:cNvPr id="17" name="bk object 17"/>
          <p:cNvSpPr/>
          <p:nvPr/>
        </p:nvSpPr>
        <p:spPr>
          <a:xfrm>
            <a:off x="1533144" y="1219201"/>
            <a:ext cx="9144000" cy="5638797"/>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68100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0"/>
                </a:moveTo>
                <a:lnTo>
                  <a:pt x="9144000" y="0"/>
                </a:lnTo>
                <a:lnTo>
                  <a:pt x="9144000" y="6857999"/>
                </a:lnTo>
                <a:lnTo>
                  <a:pt x="0" y="6857999"/>
                </a:lnTo>
                <a:lnTo>
                  <a:pt x="0" y="0"/>
                </a:lnTo>
                <a:close/>
              </a:path>
            </a:pathLst>
          </a:custGeom>
          <a:solidFill>
            <a:srgbClr val="000000"/>
          </a:solidFill>
        </p:spPr>
        <p:txBody>
          <a:bodyPr wrap="square" lIns="0" tIns="0" rIns="0" bIns="0" rtlCol="0"/>
          <a:lstStyle/>
          <a:p>
            <a:endParaRPr sz="1800"/>
          </a:p>
        </p:txBody>
      </p:sp>
      <p:sp>
        <p:nvSpPr>
          <p:cNvPr id="17" name="bk object 17"/>
          <p:cNvSpPr/>
          <p:nvPr/>
        </p:nvSpPr>
        <p:spPr>
          <a:xfrm>
            <a:off x="0" y="381000"/>
            <a:ext cx="12192000" cy="6324600"/>
          </a:xfrm>
          <a:prstGeom prst="rect">
            <a:avLst/>
          </a:prstGeom>
          <a:blipFill>
            <a:blip r:embed="rId2" cstate="print"/>
            <a:stretch>
              <a:fillRect/>
            </a:stretch>
          </a:blipFill>
        </p:spPr>
        <p:txBody>
          <a:bodyPr wrap="square" lIns="0" tIns="0" rIns="0" bIns="0" rtlCol="0"/>
          <a:lstStyle/>
          <a:p>
            <a:endParaRPr sz="1800"/>
          </a:p>
        </p:txBody>
      </p:sp>
      <p:sp>
        <p:nvSpPr>
          <p:cNvPr id="18" name="bk object 18"/>
          <p:cNvSpPr/>
          <p:nvPr/>
        </p:nvSpPr>
        <p:spPr>
          <a:xfrm>
            <a:off x="2336800" y="1566863"/>
            <a:ext cx="7823200" cy="3767137"/>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038600" y="635492"/>
            <a:ext cx="4121320" cy="3272616"/>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294331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56940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94205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545705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endParaRPr sz="1350">
              <a:solidFill>
                <a:prstClr val="black"/>
              </a:solidFill>
            </a:endParaRPr>
          </a:p>
        </p:txBody>
      </p:sp>
      <p:sp>
        <p:nvSpPr>
          <p:cNvPr id="17" name="bk object 17"/>
          <p:cNvSpPr/>
          <p:nvPr/>
        </p:nvSpPr>
        <p:spPr>
          <a:xfrm>
            <a:off x="1533144" y="1219201"/>
            <a:ext cx="9144000" cy="5638797"/>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10506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038600" y="635492"/>
            <a:ext cx="4121320" cy="3272616"/>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24532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156278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30087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279285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endParaRPr sz="1350">
              <a:solidFill>
                <a:prstClr val="black"/>
              </a:solidFill>
            </a:endParaRPr>
          </a:p>
        </p:txBody>
      </p:sp>
      <p:sp>
        <p:nvSpPr>
          <p:cNvPr id="17" name="bk object 17"/>
          <p:cNvSpPr/>
          <p:nvPr/>
        </p:nvSpPr>
        <p:spPr>
          <a:xfrm>
            <a:off x="1533144" y="1219201"/>
            <a:ext cx="9144000" cy="5638797"/>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44825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218421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038600" y="635492"/>
            <a:ext cx="4121320" cy="3272616"/>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518929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23558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47028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776804" y="2067601"/>
            <a:ext cx="7415953" cy="4790440"/>
          </a:xfrm>
          <a:custGeom>
            <a:avLst/>
            <a:gdLst/>
            <a:ahLst/>
            <a:cxnLst/>
            <a:rect l="l" t="t" r="r" b="b"/>
            <a:pathLst>
              <a:path w="5561965" h="4790440">
                <a:moveTo>
                  <a:pt x="5561398" y="0"/>
                </a:moveTo>
                <a:lnTo>
                  <a:pt x="0" y="4790399"/>
                </a:lnTo>
                <a:lnTo>
                  <a:pt x="5561398" y="4790399"/>
                </a:lnTo>
                <a:lnTo>
                  <a:pt x="5561398" y="0"/>
                </a:lnTo>
                <a:close/>
              </a:path>
            </a:pathLst>
          </a:custGeom>
          <a:solidFill>
            <a:srgbClr val="E0E0E0"/>
          </a:solidFill>
        </p:spPr>
        <p:txBody>
          <a:bodyPr wrap="square" lIns="0" tIns="0" rIns="0" bIns="0" rtlCol="0"/>
          <a:lstStyle/>
          <a:p>
            <a:endParaRPr sz="1800"/>
          </a:p>
        </p:txBody>
      </p:sp>
      <p:sp>
        <p:nvSpPr>
          <p:cNvPr id="17" name="bk object 17"/>
          <p:cNvSpPr/>
          <p:nvPr/>
        </p:nvSpPr>
        <p:spPr>
          <a:xfrm>
            <a:off x="45" y="3766001"/>
            <a:ext cx="9827260" cy="3092450"/>
          </a:xfrm>
          <a:custGeom>
            <a:avLst/>
            <a:gdLst/>
            <a:ahLst/>
            <a:cxnLst/>
            <a:rect l="l" t="t" r="r" b="b"/>
            <a:pathLst>
              <a:path w="7370445" h="3092450">
                <a:moveTo>
                  <a:pt x="0" y="0"/>
                </a:moveTo>
                <a:lnTo>
                  <a:pt x="0" y="3091998"/>
                </a:lnTo>
                <a:lnTo>
                  <a:pt x="7370398" y="3091998"/>
                </a:lnTo>
                <a:lnTo>
                  <a:pt x="0" y="0"/>
                </a:lnTo>
                <a:close/>
              </a:path>
            </a:pathLst>
          </a:custGeom>
          <a:solidFill>
            <a:srgbClr val="CFAF6D"/>
          </a:solidFill>
        </p:spPr>
        <p:txBody>
          <a:bodyPr wrap="square" lIns="0" tIns="0" rIns="0" bIns="0" rtlCol="0"/>
          <a:lstStyle/>
          <a:p>
            <a:endParaRPr sz="1800"/>
          </a:p>
        </p:txBody>
      </p:sp>
      <p:sp>
        <p:nvSpPr>
          <p:cNvPr id="18" name="bk object 18"/>
          <p:cNvSpPr/>
          <p:nvPr/>
        </p:nvSpPr>
        <p:spPr>
          <a:xfrm>
            <a:off x="0" y="12471"/>
            <a:ext cx="12191997" cy="6833061"/>
          </a:xfrm>
          <a:prstGeom prst="rect">
            <a:avLst/>
          </a:prstGeom>
          <a:blipFill>
            <a:blip r:embed="rId2" cstate="print"/>
            <a:stretch>
              <a:fillRect/>
            </a:stretch>
          </a:blipFill>
        </p:spPr>
        <p:txBody>
          <a:bodyPr wrap="square" lIns="0" tIns="0" rIns="0" bIns="0" rtlCol="0"/>
          <a:lstStyle/>
          <a:p>
            <a:endParaRPr sz="1800"/>
          </a:p>
        </p:txBody>
      </p:sp>
      <p:sp>
        <p:nvSpPr>
          <p:cNvPr id="19" name="bk object 19"/>
          <p:cNvSpPr/>
          <p:nvPr/>
        </p:nvSpPr>
        <p:spPr>
          <a:xfrm>
            <a:off x="270967" y="275001"/>
            <a:ext cx="11650133" cy="6308090"/>
          </a:xfrm>
          <a:custGeom>
            <a:avLst/>
            <a:gdLst/>
            <a:ahLst/>
            <a:cxnLst/>
            <a:rect l="l" t="t" r="r" b="b"/>
            <a:pathLst>
              <a:path w="8737600" h="6308090">
                <a:moveTo>
                  <a:pt x="0" y="0"/>
                </a:moveTo>
                <a:lnTo>
                  <a:pt x="8737498" y="0"/>
                </a:lnTo>
                <a:lnTo>
                  <a:pt x="8737498" y="6307999"/>
                </a:lnTo>
                <a:lnTo>
                  <a:pt x="0" y="6307999"/>
                </a:lnTo>
                <a:lnTo>
                  <a:pt x="0" y="0"/>
                </a:lnTo>
                <a:close/>
              </a:path>
            </a:pathLst>
          </a:custGeom>
          <a:solidFill>
            <a:srgbClr val="FFFFFF"/>
          </a:solid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3088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646718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113712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8953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67710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58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775214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493896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533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502115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282215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3923"/>
            <a:ext cx="12192000" cy="64008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endParaRPr sz="1350">
              <a:solidFill>
                <a:prstClr val="black"/>
              </a:solidFill>
            </a:endParaRPr>
          </a:p>
        </p:txBody>
      </p:sp>
      <p:sp>
        <p:nvSpPr>
          <p:cNvPr id="2" name="Holder 2"/>
          <p:cNvSpPr>
            <a:spLocks noGrp="1"/>
          </p:cNvSpPr>
          <p:nvPr>
            <p:ph type="ctrTitle"/>
          </p:nvPr>
        </p:nvSpPr>
        <p:spPr>
          <a:xfrm>
            <a:off x="2979037" y="183641"/>
            <a:ext cx="6233923" cy="415498"/>
          </a:xfrm>
          <a:prstGeom prst="rect">
            <a:avLst/>
          </a:prstGeom>
        </p:spPr>
        <p:txBody>
          <a:bodyPr wrap="square" lIns="0" tIns="0" rIns="0" bIns="0">
            <a:spAutoFit/>
          </a:bodyPr>
          <a:lstStyle>
            <a:lvl1pPr>
              <a:defRPr sz="2700" b="1" i="0">
                <a:solidFill>
                  <a:schemeClr val="tx1"/>
                </a:solidFill>
                <a:latin typeface="Tahoma"/>
                <a:cs typeface="Tahoma"/>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28941769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73303" y="222631"/>
            <a:ext cx="10045395" cy="461665"/>
          </a:xfrm>
        </p:spPr>
        <p:txBody>
          <a:bodyPr lIns="0" tIns="0" rIns="0" bIns="0"/>
          <a:lstStyle>
            <a:lvl1pPr>
              <a:defRPr sz="30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24216044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73303" y="222631"/>
            <a:ext cx="10045395" cy="461665"/>
          </a:xfrm>
        </p:spPr>
        <p:txBody>
          <a:bodyPr lIns="0" tIns="0" rIns="0" bIns="0"/>
          <a:lstStyle>
            <a:lvl1pPr>
              <a:defRPr sz="3000" b="1"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32186614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73303" y="222631"/>
            <a:ext cx="10045395" cy="461665"/>
          </a:xfrm>
        </p:spPr>
        <p:txBody>
          <a:bodyPr lIns="0" tIns="0" rIns="0" bIns="0"/>
          <a:lstStyle>
            <a:lvl1pPr>
              <a:defRPr sz="30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3380646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B8CDE4"/>
          </a:solidFill>
        </p:spPr>
        <p:txBody>
          <a:bodyPr wrap="square" lIns="0" tIns="0" rIns="0" bIns="0" rtlCol="0"/>
          <a:lstStyle/>
          <a:p>
            <a:endParaRPr sz="1350">
              <a:solidFill>
                <a:prstClr val="black"/>
              </a:solidFill>
            </a:endParaRPr>
          </a:p>
        </p:txBody>
      </p:sp>
      <p:sp>
        <p:nvSpPr>
          <p:cNvPr id="17" name="bk object 17"/>
          <p:cNvSpPr/>
          <p:nvPr/>
        </p:nvSpPr>
        <p:spPr>
          <a:xfrm>
            <a:off x="76200" y="685776"/>
            <a:ext cx="12039600" cy="5652515"/>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103921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8/31/2023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1575350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8/31/2023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37923510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8/31/2023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2695930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6FD481-FE9D-4575-9200-8F30723262D8}" type="datetimeFigureOut">
              <a:rPr lang="en-US" smtClean="0">
                <a:solidFill>
                  <a:srgbClr val="20293F">
                    <a:tint val="75000"/>
                  </a:srgbClr>
                </a:solidFill>
              </a:rPr>
              <a:pPr/>
              <a:t>8/31/2023</a:t>
            </a:fld>
            <a:endParaRPr lang="en-US">
              <a:solidFill>
                <a:srgbClr val="20293F">
                  <a:tint val="75000"/>
                </a:srgbClr>
              </a:solidFill>
            </a:endParaRPr>
          </a:p>
        </p:txBody>
      </p:sp>
      <p:sp>
        <p:nvSpPr>
          <p:cNvPr id="6" name="Footer Placeholder 5"/>
          <p:cNvSpPr>
            <a:spLocks noGrp="1"/>
          </p:cNvSpPr>
          <p:nvPr>
            <p:ph type="ftr" sz="quarter" idx="11"/>
          </p:nvPr>
        </p:nvSpPr>
        <p:spPr/>
        <p:txBody>
          <a:bodyPr/>
          <a:lstStyle/>
          <a:p>
            <a:endParaRPr lang="en-US">
              <a:solidFill>
                <a:srgbClr val="20293F">
                  <a:tint val="75000"/>
                </a:srgbClr>
              </a:solidFill>
            </a:endParaRPr>
          </a:p>
        </p:txBody>
      </p:sp>
      <p:sp>
        <p:nvSpPr>
          <p:cNvPr id="7" name="Slide Number Placeholder 6"/>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2673366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619126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6FD481-FE9D-4575-9200-8F30723262D8}" type="datetimeFigureOut">
              <a:rPr lang="en-US" smtClean="0">
                <a:solidFill>
                  <a:srgbClr val="20293F">
                    <a:tint val="75000"/>
                  </a:srgbClr>
                </a:solidFill>
              </a:rPr>
              <a:pPr/>
              <a:t>8/31/2023</a:t>
            </a:fld>
            <a:endParaRPr lang="en-US">
              <a:solidFill>
                <a:srgbClr val="20293F">
                  <a:tint val="75000"/>
                </a:srgbClr>
              </a:solidFill>
            </a:endParaRPr>
          </a:p>
        </p:txBody>
      </p:sp>
      <p:sp>
        <p:nvSpPr>
          <p:cNvPr id="8" name="Footer Placeholder 7"/>
          <p:cNvSpPr>
            <a:spLocks noGrp="1"/>
          </p:cNvSpPr>
          <p:nvPr>
            <p:ph type="ftr" sz="quarter" idx="11"/>
          </p:nvPr>
        </p:nvSpPr>
        <p:spPr/>
        <p:txBody>
          <a:bodyPr/>
          <a:lstStyle/>
          <a:p>
            <a:endParaRPr lang="en-US">
              <a:solidFill>
                <a:srgbClr val="20293F">
                  <a:tint val="75000"/>
                </a:srgbClr>
              </a:solidFill>
            </a:endParaRPr>
          </a:p>
        </p:txBody>
      </p:sp>
      <p:sp>
        <p:nvSpPr>
          <p:cNvPr id="9" name="Slide Number Placeholder 8"/>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22439153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6FD481-FE9D-4575-9200-8F30723262D8}" type="datetimeFigureOut">
              <a:rPr lang="en-US" smtClean="0">
                <a:solidFill>
                  <a:srgbClr val="20293F">
                    <a:tint val="75000"/>
                  </a:srgbClr>
                </a:solidFill>
              </a:rPr>
              <a:pPr/>
              <a:t>8/31/2023</a:t>
            </a:fld>
            <a:endParaRPr lang="en-US">
              <a:solidFill>
                <a:srgbClr val="20293F">
                  <a:tint val="75000"/>
                </a:srgbClr>
              </a:solidFill>
            </a:endParaRPr>
          </a:p>
        </p:txBody>
      </p:sp>
      <p:sp>
        <p:nvSpPr>
          <p:cNvPr id="4" name="Footer Placeholder 3"/>
          <p:cNvSpPr>
            <a:spLocks noGrp="1"/>
          </p:cNvSpPr>
          <p:nvPr>
            <p:ph type="ftr" sz="quarter" idx="11"/>
          </p:nvPr>
        </p:nvSpPr>
        <p:spPr/>
        <p:txBody>
          <a:bodyPr/>
          <a:lstStyle/>
          <a:p>
            <a:endParaRPr lang="en-US">
              <a:solidFill>
                <a:srgbClr val="20293F">
                  <a:tint val="75000"/>
                </a:srgbClr>
              </a:solidFill>
            </a:endParaRPr>
          </a:p>
        </p:txBody>
      </p:sp>
      <p:sp>
        <p:nvSpPr>
          <p:cNvPr id="5" name="Slide Number Placeholder 4"/>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16661019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6FD481-FE9D-4575-9200-8F30723262D8}" type="datetimeFigureOut">
              <a:rPr lang="en-US" smtClean="0">
                <a:solidFill>
                  <a:srgbClr val="20293F">
                    <a:tint val="75000"/>
                  </a:srgbClr>
                </a:solidFill>
              </a:rPr>
              <a:pPr/>
              <a:t>8/31/2023</a:t>
            </a:fld>
            <a:endParaRPr lang="en-US">
              <a:solidFill>
                <a:srgbClr val="20293F">
                  <a:tint val="75000"/>
                </a:srgbClr>
              </a:solidFill>
            </a:endParaRPr>
          </a:p>
        </p:txBody>
      </p:sp>
      <p:sp>
        <p:nvSpPr>
          <p:cNvPr id="3" name="Footer Placeholder 2"/>
          <p:cNvSpPr>
            <a:spLocks noGrp="1"/>
          </p:cNvSpPr>
          <p:nvPr>
            <p:ph type="ftr" sz="quarter" idx="11"/>
          </p:nvPr>
        </p:nvSpPr>
        <p:spPr/>
        <p:txBody>
          <a:bodyPr/>
          <a:lstStyle/>
          <a:p>
            <a:endParaRPr lang="en-US">
              <a:solidFill>
                <a:srgbClr val="20293F">
                  <a:tint val="75000"/>
                </a:srgbClr>
              </a:solidFill>
            </a:endParaRPr>
          </a:p>
        </p:txBody>
      </p:sp>
      <p:sp>
        <p:nvSpPr>
          <p:cNvPr id="4" name="Slide Number Placeholder 3"/>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39378225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6FD481-FE9D-4575-9200-8F30723262D8}" type="datetimeFigureOut">
              <a:rPr lang="en-US" smtClean="0">
                <a:solidFill>
                  <a:srgbClr val="20293F">
                    <a:tint val="75000"/>
                  </a:srgbClr>
                </a:solidFill>
              </a:rPr>
              <a:pPr/>
              <a:t>8/31/2023</a:t>
            </a:fld>
            <a:endParaRPr lang="en-US">
              <a:solidFill>
                <a:srgbClr val="20293F">
                  <a:tint val="75000"/>
                </a:srgbClr>
              </a:solidFill>
            </a:endParaRPr>
          </a:p>
        </p:txBody>
      </p:sp>
      <p:sp>
        <p:nvSpPr>
          <p:cNvPr id="6" name="Footer Placeholder 5"/>
          <p:cNvSpPr>
            <a:spLocks noGrp="1"/>
          </p:cNvSpPr>
          <p:nvPr>
            <p:ph type="ftr" sz="quarter" idx="11"/>
          </p:nvPr>
        </p:nvSpPr>
        <p:spPr/>
        <p:txBody>
          <a:bodyPr/>
          <a:lstStyle/>
          <a:p>
            <a:endParaRPr lang="en-US">
              <a:solidFill>
                <a:srgbClr val="20293F">
                  <a:tint val="75000"/>
                </a:srgbClr>
              </a:solidFill>
            </a:endParaRPr>
          </a:p>
        </p:txBody>
      </p:sp>
      <p:sp>
        <p:nvSpPr>
          <p:cNvPr id="7" name="Slide Number Placeholder 6"/>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42004354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6FD481-FE9D-4575-9200-8F30723262D8}" type="datetimeFigureOut">
              <a:rPr lang="en-US" smtClean="0">
                <a:solidFill>
                  <a:srgbClr val="20293F">
                    <a:tint val="75000"/>
                  </a:srgbClr>
                </a:solidFill>
              </a:rPr>
              <a:pPr/>
              <a:t>8/31/2023</a:t>
            </a:fld>
            <a:endParaRPr lang="en-US">
              <a:solidFill>
                <a:srgbClr val="20293F">
                  <a:tint val="75000"/>
                </a:srgbClr>
              </a:solidFill>
            </a:endParaRPr>
          </a:p>
        </p:txBody>
      </p:sp>
      <p:sp>
        <p:nvSpPr>
          <p:cNvPr id="6" name="Footer Placeholder 5"/>
          <p:cNvSpPr>
            <a:spLocks noGrp="1"/>
          </p:cNvSpPr>
          <p:nvPr>
            <p:ph type="ftr" sz="quarter" idx="11"/>
          </p:nvPr>
        </p:nvSpPr>
        <p:spPr/>
        <p:txBody>
          <a:bodyPr/>
          <a:lstStyle/>
          <a:p>
            <a:endParaRPr lang="en-US">
              <a:solidFill>
                <a:srgbClr val="20293F">
                  <a:tint val="75000"/>
                </a:srgbClr>
              </a:solidFill>
            </a:endParaRPr>
          </a:p>
        </p:txBody>
      </p:sp>
      <p:sp>
        <p:nvSpPr>
          <p:cNvPr id="7" name="Slide Number Placeholder 6"/>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1644245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8/31/2023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23888461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8/31/2023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15300640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FFB00"/>
          </a:solidFill>
        </p:spPr>
        <p:txBody>
          <a:bodyPr wrap="square" lIns="0" tIns="0" rIns="0" bIns="0" rtlCol="0"/>
          <a:lstStyle/>
          <a:p>
            <a:endParaRPr/>
          </a:p>
        </p:txBody>
      </p:sp>
      <p:sp>
        <p:nvSpPr>
          <p:cNvPr id="2" name="Holder 2"/>
          <p:cNvSpPr>
            <a:spLocks noGrp="1"/>
          </p:cNvSpPr>
          <p:nvPr>
            <p:ph type="ctrTitle"/>
          </p:nvPr>
        </p:nvSpPr>
        <p:spPr>
          <a:xfrm>
            <a:off x="234235" y="113230"/>
            <a:ext cx="11723528" cy="995680"/>
          </a:xfrm>
          <a:prstGeom prst="rect">
            <a:avLst/>
          </a:prstGeom>
        </p:spPr>
        <p:txBody>
          <a:bodyPr wrap="square" lIns="0" tIns="0" rIns="0" bIns="0">
            <a:spAutoFit/>
          </a:bodyPr>
          <a:lstStyle>
            <a:lvl1pPr>
              <a:defRPr sz="32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15387743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11982170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DejaVu Sans"/>
                <a:cs typeface="DejaVu San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7" name="Holder 7"/>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1674996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endParaRPr sz="1350">
              <a:solidFill>
                <a:prstClr val="black"/>
              </a:solidFill>
            </a:endParaRPr>
          </a:p>
        </p:txBody>
      </p:sp>
      <p:sp>
        <p:nvSpPr>
          <p:cNvPr id="17" name="bk object 17"/>
          <p:cNvSpPr/>
          <p:nvPr/>
        </p:nvSpPr>
        <p:spPr>
          <a:xfrm>
            <a:off x="1533144" y="1219201"/>
            <a:ext cx="9144000" cy="5638797"/>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title"/>
          </p:nvPr>
        </p:nvSpPr>
        <p:spPr>
          <a:xfrm>
            <a:off x="2979037" y="156209"/>
            <a:ext cx="6233923"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707450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5" name="Holder 5"/>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8578324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FFB0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4" name="Holder 4"/>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24393576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82883"/>
            <a:ext cx="12192000" cy="640079"/>
          </a:xfrm>
          <a:custGeom>
            <a:avLst/>
            <a:gdLst/>
            <a:ahLst/>
            <a:cxnLst/>
            <a:rect l="l" t="t" r="r" b="b"/>
            <a:pathLst>
              <a:path w="9144000" h="480059">
                <a:moveTo>
                  <a:pt x="9144000" y="0"/>
                </a:moveTo>
                <a:lnTo>
                  <a:pt x="0" y="0"/>
                </a:lnTo>
                <a:lnTo>
                  <a:pt x="0" y="480060"/>
                </a:lnTo>
                <a:lnTo>
                  <a:pt x="9144000" y="480060"/>
                </a:lnTo>
                <a:lnTo>
                  <a:pt x="9144000" y="0"/>
                </a:lnTo>
                <a:close/>
              </a:path>
            </a:pathLst>
          </a:custGeom>
          <a:solidFill>
            <a:srgbClr val="FF0000"/>
          </a:solidFill>
        </p:spPr>
        <p:txBody>
          <a:bodyPr wrap="square" lIns="0" tIns="0" rIns="0" bIns="0" rtlCol="0"/>
          <a:lstStyle/>
          <a:p>
            <a:endParaRPr sz="1800"/>
          </a:p>
        </p:txBody>
      </p:sp>
      <p:sp>
        <p:nvSpPr>
          <p:cNvPr id="2" name="Holder 2"/>
          <p:cNvSpPr>
            <a:spLocks noGrp="1"/>
          </p:cNvSpPr>
          <p:nvPr>
            <p:ph type="ctrTitle"/>
          </p:nvPr>
        </p:nvSpPr>
        <p:spPr>
          <a:xfrm>
            <a:off x="1939207" y="115993"/>
            <a:ext cx="8313588" cy="553998"/>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828800" y="3840481"/>
            <a:ext cx="85344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751814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553998"/>
          </a:xfrm>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74509" y="1989498"/>
            <a:ext cx="7237307" cy="215444"/>
          </a:xfrm>
        </p:spPr>
        <p:txBody>
          <a:bodyPr lIns="0" tIns="0" rIns="0" bIns="0"/>
          <a:lstStyle>
            <a:lvl1pPr>
              <a:defRPr sz="1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305789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553998"/>
          </a:xfrm>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877851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553998"/>
          </a:xfrm>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378910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95444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10.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11.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12.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13.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14.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15.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17.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18.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7.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8.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9.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28296" y="41388"/>
            <a:ext cx="3135405" cy="307777"/>
          </a:xfrm>
          <a:prstGeom prst="rect">
            <a:avLst/>
          </a:prstGeom>
        </p:spPr>
        <p:txBody>
          <a:bodyPr wrap="square" lIns="0" tIns="0" rIns="0" bIns="0">
            <a:spAutoFit/>
          </a:bodyPr>
          <a:lstStyle>
            <a:lvl1pPr>
              <a:defRPr sz="2000" b="1" i="0">
                <a:solidFill>
                  <a:schemeClr val="tx1"/>
                </a:solidFill>
                <a:latin typeface="Tahoma"/>
                <a:cs typeface="Tahoma"/>
              </a:defRPr>
            </a:lvl1pPr>
          </a:lstStyle>
          <a:p>
            <a:endParaRPr/>
          </a:p>
        </p:txBody>
      </p:sp>
      <p:sp>
        <p:nvSpPr>
          <p:cNvPr id="3" name="Holder 3"/>
          <p:cNvSpPr>
            <a:spLocks noGrp="1"/>
          </p:cNvSpPr>
          <p:nvPr>
            <p:ph type="body" idx="1"/>
          </p:nvPr>
        </p:nvSpPr>
        <p:spPr>
          <a:xfrm>
            <a:off x="539325" y="1099820"/>
            <a:ext cx="11113347" cy="276999"/>
          </a:xfrm>
          <a:prstGeom prst="rect">
            <a:avLst/>
          </a:prstGeom>
        </p:spPr>
        <p:txBody>
          <a:bodyPr wrap="square" lIns="0" tIns="0" rIns="0" bIns="0">
            <a:spAutoFit/>
          </a:bodyPr>
          <a:lstStyle>
            <a:lvl1pPr>
              <a:defRPr sz="1800" b="1" i="0">
                <a:solidFill>
                  <a:schemeClr val="tx1"/>
                </a:solidFill>
                <a:latin typeface="Tahoma"/>
                <a:cs typeface="Tahoma"/>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574040"/>
          </a:xfrm>
          <a:prstGeom prst="rect">
            <a:avLst/>
          </a:prstGeom>
        </p:spPr>
        <p:txBody>
          <a:bodyPr wrap="square" lIns="0" tIns="0" rIns="0" bIns="0">
            <a:spAutoFit/>
          </a:bodyPr>
          <a:lstStyle>
            <a:lvl1pPr>
              <a:defRPr sz="3600" b="1" i="0">
                <a:solidFill>
                  <a:schemeClr val="tx1"/>
                </a:solidFill>
                <a:latin typeface="Tahoma"/>
                <a:cs typeface="Tahoma"/>
              </a:defRPr>
            </a:lvl1pPr>
          </a:lstStyle>
          <a:p>
            <a:endParaRPr/>
          </a:p>
        </p:txBody>
      </p:sp>
      <p:sp>
        <p:nvSpPr>
          <p:cNvPr id="3" name="Holder 3"/>
          <p:cNvSpPr>
            <a:spLocks noGrp="1"/>
          </p:cNvSpPr>
          <p:nvPr>
            <p:ph type="body" idx="1"/>
          </p:nvPr>
        </p:nvSpPr>
        <p:spPr>
          <a:xfrm>
            <a:off x="2172081" y="1219227"/>
            <a:ext cx="784783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0097710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574040"/>
          </a:xfrm>
          <a:prstGeom prst="rect">
            <a:avLst/>
          </a:prstGeom>
        </p:spPr>
        <p:txBody>
          <a:bodyPr wrap="square" lIns="0" tIns="0" rIns="0" bIns="0">
            <a:spAutoFit/>
          </a:bodyPr>
          <a:lstStyle>
            <a:lvl1pPr>
              <a:defRPr sz="3600" b="1" i="0">
                <a:solidFill>
                  <a:schemeClr val="tx1"/>
                </a:solidFill>
                <a:latin typeface="Tahoma"/>
                <a:cs typeface="Tahoma"/>
              </a:defRPr>
            </a:lvl1pPr>
          </a:lstStyle>
          <a:p>
            <a:endParaRPr/>
          </a:p>
        </p:txBody>
      </p:sp>
      <p:sp>
        <p:nvSpPr>
          <p:cNvPr id="3" name="Holder 3"/>
          <p:cNvSpPr>
            <a:spLocks noGrp="1"/>
          </p:cNvSpPr>
          <p:nvPr>
            <p:ph type="body" idx="1"/>
          </p:nvPr>
        </p:nvSpPr>
        <p:spPr>
          <a:xfrm>
            <a:off x="2172081" y="1219227"/>
            <a:ext cx="784783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3039467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574040"/>
          </a:xfrm>
          <a:prstGeom prst="rect">
            <a:avLst/>
          </a:prstGeom>
        </p:spPr>
        <p:txBody>
          <a:bodyPr wrap="square" lIns="0" tIns="0" rIns="0" bIns="0">
            <a:spAutoFit/>
          </a:bodyPr>
          <a:lstStyle>
            <a:lvl1pPr>
              <a:defRPr sz="3600" b="1" i="0">
                <a:solidFill>
                  <a:schemeClr val="tx1"/>
                </a:solidFill>
                <a:latin typeface="Tahoma"/>
                <a:cs typeface="Tahoma"/>
              </a:defRPr>
            </a:lvl1pPr>
          </a:lstStyle>
          <a:p>
            <a:endParaRPr/>
          </a:p>
        </p:txBody>
      </p:sp>
      <p:sp>
        <p:nvSpPr>
          <p:cNvPr id="3" name="Holder 3"/>
          <p:cNvSpPr>
            <a:spLocks noGrp="1"/>
          </p:cNvSpPr>
          <p:nvPr>
            <p:ph type="body" idx="1"/>
          </p:nvPr>
        </p:nvSpPr>
        <p:spPr>
          <a:xfrm>
            <a:off x="2172081" y="1219227"/>
            <a:ext cx="784783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50966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22983" y="86361"/>
            <a:ext cx="6746032" cy="553998"/>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a:xfrm>
            <a:off x="612989" y="1899921"/>
            <a:ext cx="5316220" cy="430887"/>
          </a:xfrm>
          <a:prstGeom prst="rect">
            <a:avLst/>
          </a:prstGeom>
        </p:spPr>
        <p:txBody>
          <a:bodyPr wrap="square" lIns="0" tIns="0" rIns="0" bIns="0">
            <a:spAutoFit/>
          </a:bodyPr>
          <a:lstStyle>
            <a:lvl1pPr>
              <a:defRPr sz="28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6" name="Holder 6"/>
          <p:cNvSpPr>
            <a:spLocks noGrp="1"/>
          </p:cNvSpPr>
          <p:nvPr>
            <p:ph type="sldNum" sz="quarter" idx="7"/>
          </p:nvPr>
        </p:nvSpPr>
        <p:spPr>
          <a:xfrm>
            <a:off x="8778240" y="6377942"/>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8725229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37344" y="498158"/>
            <a:ext cx="5717309" cy="695960"/>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a:xfrm>
            <a:off x="1019385" y="2014220"/>
            <a:ext cx="1015322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2263300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73303" y="222631"/>
            <a:ext cx="10045395" cy="615553"/>
          </a:xfrm>
          <a:prstGeom prst="rect">
            <a:avLst/>
          </a:prstGeom>
        </p:spPr>
        <p:txBody>
          <a:bodyPr wrap="square" lIns="0" tIns="0" rIns="0" bIns="0">
            <a:spAutoFit/>
          </a:bodyPr>
          <a:lstStyle>
            <a:lvl1pPr>
              <a:defRPr sz="4000" b="1" i="0">
                <a:solidFill>
                  <a:schemeClr val="tx1"/>
                </a:solidFill>
                <a:latin typeface="Tahoma"/>
                <a:cs typeface="Tahoma"/>
              </a:defRPr>
            </a:lvl1pPr>
          </a:lstStyle>
          <a:p>
            <a:endParaRPr/>
          </a:p>
        </p:txBody>
      </p:sp>
      <p:sp>
        <p:nvSpPr>
          <p:cNvPr id="3" name="Holder 3"/>
          <p:cNvSpPr>
            <a:spLocks noGrp="1"/>
          </p:cNvSpPr>
          <p:nvPr>
            <p:ph type="body" idx="1"/>
          </p:nvPr>
        </p:nvSpPr>
        <p:spPr>
          <a:xfrm>
            <a:off x="1670051" y="1948432"/>
            <a:ext cx="88519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a:xfrm>
            <a:off x="11310367" y="6464985"/>
            <a:ext cx="206375" cy="117020"/>
          </a:xfrm>
          <a:prstGeom prst="rect">
            <a:avLst/>
          </a:prstGeom>
        </p:spPr>
        <p:txBody>
          <a:bodyPr wrap="square" lIns="0" tIns="0" rIns="0" bIns="0">
            <a:spAutoFit/>
          </a:bodyPr>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195794240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2000">
              <a:schemeClr val="tx1">
                <a:lumMod val="90000"/>
                <a:lumOff val="10000"/>
              </a:schemeClr>
            </a:gs>
            <a:gs pos="22000">
              <a:schemeClr val="tx1"/>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FD481-FE9D-4575-9200-8F30723262D8}" type="datetimeFigureOut">
              <a:rPr lang="en-US" smtClean="0">
                <a:solidFill>
                  <a:srgbClr val="20293F">
                    <a:tint val="75000"/>
                  </a:srgbClr>
                </a:solidFill>
              </a:rPr>
              <a:pPr/>
              <a:t>8/31/2023</a:t>
            </a:fld>
            <a:endParaRPr lang="en-US">
              <a:solidFill>
                <a:srgbClr val="20293F">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20293F">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203805928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642086" y="-42228"/>
            <a:ext cx="6907827" cy="1120140"/>
          </a:xfrm>
          <a:prstGeom prst="rect">
            <a:avLst/>
          </a:prstGeom>
        </p:spPr>
        <p:txBody>
          <a:bodyPr wrap="square" lIns="0" tIns="0" rIns="0" bIns="0">
            <a:spAutoFit/>
          </a:bodyPr>
          <a:lstStyle>
            <a:lvl1pPr>
              <a:defRPr sz="3600" b="1" i="0">
                <a:solidFill>
                  <a:schemeClr val="bg1"/>
                </a:solidFill>
                <a:latin typeface="DejaVu Sans"/>
                <a:cs typeface="DejaVu Sans"/>
              </a:defRPr>
            </a:lvl1pPr>
          </a:lstStyle>
          <a:p>
            <a:endParaRPr/>
          </a:p>
        </p:txBody>
      </p:sp>
      <p:sp>
        <p:nvSpPr>
          <p:cNvPr id="3" name="Holder 3"/>
          <p:cNvSpPr>
            <a:spLocks noGrp="1"/>
          </p:cNvSpPr>
          <p:nvPr>
            <p:ph type="body" idx="1"/>
          </p:nvPr>
        </p:nvSpPr>
        <p:spPr>
          <a:xfrm>
            <a:off x="78739" y="1131315"/>
            <a:ext cx="12034520" cy="41967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6" name="Holder 6"/>
          <p:cNvSpPr>
            <a:spLocks noGrp="1"/>
          </p:cNvSpPr>
          <p:nvPr>
            <p:ph type="sldNum" sz="quarter" idx="7"/>
          </p:nvPr>
        </p:nvSpPr>
        <p:spPr>
          <a:xfrm>
            <a:off x="11303455" y="6442068"/>
            <a:ext cx="231140" cy="211454"/>
          </a:xfrm>
          <a:prstGeom prst="rect">
            <a:avLst/>
          </a:prstGeom>
        </p:spPr>
        <p:txBody>
          <a:bodyPr wrap="square" lIns="0" tIns="0" rIns="0" bIns="0">
            <a:spAutoFit/>
          </a:bodyPr>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123174766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553998"/>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74509" y="1989497"/>
            <a:ext cx="7237307" cy="215444"/>
          </a:xfrm>
          <a:prstGeom prst="rect">
            <a:avLst/>
          </a:prstGeom>
        </p:spPr>
        <p:txBody>
          <a:bodyPr wrap="square" lIns="0" tIns="0" rIns="0" bIns="0">
            <a:spAutoFit/>
          </a:bodyPr>
          <a:lstStyle>
            <a:lvl1pPr>
              <a:defRPr sz="1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4145280" y="6377945"/>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5"/>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8/31/2023</a:t>
            </a:fld>
            <a:endParaRPr lang="en-US"/>
          </a:p>
        </p:txBody>
      </p:sp>
      <p:sp>
        <p:nvSpPr>
          <p:cNvPr id="6" name="Holder 6"/>
          <p:cNvSpPr>
            <a:spLocks noGrp="1"/>
          </p:cNvSpPr>
          <p:nvPr>
            <p:ph type="sldNum" sz="quarter" idx="7"/>
          </p:nvPr>
        </p:nvSpPr>
        <p:spPr>
          <a:xfrm>
            <a:off x="8778240" y="6377945"/>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5554339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Lst>
  <p:txStyles>
    <p:titleStyle>
      <a:lvl1pPr>
        <a:defRPr>
          <a:latin typeface="+mj-lt"/>
          <a:ea typeface="+mj-ea"/>
          <a:cs typeface="+mj-cs"/>
        </a:defRPr>
      </a:lvl1pPr>
    </p:titleStyle>
    <p:bodyStyle>
      <a:lvl1pPr marL="0">
        <a:defRPr>
          <a:latin typeface="+mn-lt"/>
          <a:ea typeface="+mn-ea"/>
          <a:cs typeface="+mn-cs"/>
        </a:defRPr>
      </a:lvl1pPr>
      <a:lvl2pPr marL="457166">
        <a:defRPr>
          <a:latin typeface="+mn-lt"/>
          <a:ea typeface="+mn-ea"/>
          <a:cs typeface="+mn-cs"/>
        </a:defRPr>
      </a:lvl2pPr>
      <a:lvl3pPr marL="914333">
        <a:defRPr>
          <a:latin typeface="+mn-lt"/>
          <a:ea typeface="+mn-ea"/>
          <a:cs typeface="+mn-cs"/>
        </a:defRPr>
      </a:lvl3pPr>
      <a:lvl4pPr marL="1371498">
        <a:defRPr>
          <a:latin typeface="+mn-lt"/>
          <a:ea typeface="+mn-ea"/>
          <a:cs typeface="+mn-cs"/>
        </a:defRPr>
      </a:lvl4pPr>
      <a:lvl5pPr marL="1828664">
        <a:defRPr>
          <a:latin typeface="+mn-lt"/>
          <a:ea typeface="+mn-ea"/>
          <a:cs typeface="+mn-cs"/>
        </a:defRPr>
      </a:lvl5pPr>
      <a:lvl6pPr marL="2285829">
        <a:defRPr>
          <a:latin typeface="+mn-lt"/>
          <a:ea typeface="+mn-ea"/>
          <a:cs typeface="+mn-cs"/>
        </a:defRPr>
      </a:lvl6pPr>
      <a:lvl7pPr marL="2742995">
        <a:defRPr>
          <a:latin typeface="+mn-lt"/>
          <a:ea typeface="+mn-ea"/>
          <a:cs typeface="+mn-cs"/>
        </a:defRPr>
      </a:lvl7pPr>
      <a:lvl8pPr marL="3200160">
        <a:defRPr>
          <a:latin typeface="+mn-lt"/>
          <a:ea typeface="+mn-ea"/>
          <a:cs typeface="+mn-cs"/>
        </a:defRPr>
      </a:lvl8pPr>
      <a:lvl9pPr marL="3657326">
        <a:defRPr>
          <a:latin typeface="+mn-lt"/>
          <a:ea typeface="+mn-ea"/>
          <a:cs typeface="+mn-cs"/>
        </a:defRPr>
      </a:lvl9pPr>
    </p:bodyStyle>
    <p:otherStyle>
      <a:lvl1pPr marL="0">
        <a:defRPr>
          <a:latin typeface="+mn-lt"/>
          <a:ea typeface="+mn-ea"/>
          <a:cs typeface="+mn-cs"/>
        </a:defRPr>
      </a:lvl1pPr>
      <a:lvl2pPr marL="457166">
        <a:defRPr>
          <a:latin typeface="+mn-lt"/>
          <a:ea typeface="+mn-ea"/>
          <a:cs typeface="+mn-cs"/>
        </a:defRPr>
      </a:lvl2pPr>
      <a:lvl3pPr marL="914333">
        <a:defRPr>
          <a:latin typeface="+mn-lt"/>
          <a:ea typeface="+mn-ea"/>
          <a:cs typeface="+mn-cs"/>
        </a:defRPr>
      </a:lvl3pPr>
      <a:lvl4pPr marL="1371498">
        <a:defRPr>
          <a:latin typeface="+mn-lt"/>
          <a:ea typeface="+mn-ea"/>
          <a:cs typeface="+mn-cs"/>
        </a:defRPr>
      </a:lvl4pPr>
      <a:lvl5pPr marL="1828664">
        <a:defRPr>
          <a:latin typeface="+mn-lt"/>
          <a:ea typeface="+mn-ea"/>
          <a:cs typeface="+mn-cs"/>
        </a:defRPr>
      </a:lvl5pPr>
      <a:lvl6pPr marL="2285829">
        <a:defRPr>
          <a:latin typeface="+mn-lt"/>
          <a:ea typeface="+mn-ea"/>
          <a:cs typeface="+mn-cs"/>
        </a:defRPr>
      </a:lvl6pPr>
      <a:lvl7pPr marL="2742995">
        <a:defRPr>
          <a:latin typeface="+mn-lt"/>
          <a:ea typeface="+mn-ea"/>
          <a:cs typeface="+mn-cs"/>
        </a:defRPr>
      </a:lvl7pPr>
      <a:lvl8pPr marL="3200160">
        <a:defRPr>
          <a:latin typeface="+mn-lt"/>
          <a:ea typeface="+mn-ea"/>
          <a:cs typeface="+mn-cs"/>
        </a:defRPr>
      </a:lvl8pPr>
      <a:lvl9pPr marL="3657326">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574040"/>
          </a:xfrm>
          <a:prstGeom prst="rect">
            <a:avLst/>
          </a:prstGeom>
        </p:spPr>
        <p:txBody>
          <a:bodyPr wrap="square" lIns="0" tIns="0" rIns="0" bIns="0">
            <a:spAutoFit/>
          </a:bodyPr>
          <a:lstStyle>
            <a:lvl1pPr>
              <a:defRPr sz="3600" b="1" i="0">
                <a:solidFill>
                  <a:schemeClr val="tx1"/>
                </a:solidFill>
                <a:latin typeface="Tahoma"/>
                <a:cs typeface="Tahoma"/>
              </a:defRPr>
            </a:lvl1pPr>
          </a:lstStyle>
          <a:p>
            <a:endParaRPr/>
          </a:p>
        </p:txBody>
      </p:sp>
      <p:sp>
        <p:nvSpPr>
          <p:cNvPr id="3" name="Holder 3"/>
          <p:cNvSpPr>
            <a:spLocks noGrp="1"/>
          </p:cNvSpPr>
          <p:nvPr>
            <p:ph type="body" idx="1"/>
          </p:nvPr>
        </p:nvSpPr>
        <p:spPr>
          <a:xfrm>
            <a:off x="2172081" y="1219227"/>
            <a:ext cx="784783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160373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574040"/>
          </a:xfrm>
          <a:prstGeom prst="rect">
            <a:avLst/>
          </a:prstGeom>
        </p:spPr>
        <p:txBody>
          <a:bodyPr wrap="square" lIns="0" tIns="0" rIns="0" bIns="0">
            <a:spAutoFit/>
          </a:bodyPr>
          <a:lstStyle>
            <a:lvl1pPr>
              <a:defRPr sz="3600" b="1" i="0">
                <a:solidFill>
                  <a:schemeClr val="tx1"/>
                </a:solidFill>
                <a:latin typeface="Tahoma"/>
                <a:cs typeface="Tahoma"/>
              </a:defRPr>
            </a:lvl1pPr>
          </a:lstStyle>
          <a:p>
            <a:endParaRPr/>
          </a:p>
        </p:txBody>
      </p:sp>
      <p:sp>
        <p:nvSpPr>
          <p:cNvPr id="3" name="Holder 3"/>
          <p:cNvSpPr>
            <a:spLocks noGrp="1"/>
          </p:cNvSpPr>
          <p:nvPr>
            <p:ph type="body" idx="1"/>
          </p:nvPr>
        </p:nvSpPr>
        <p:spPr>
          <a:xfrm>
            <a:off x="2172081" y="1219227"/>
            <a:ext cx="784783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043943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574040"/>
          </a:xfrm>
          <a:prstGeom prst="rect">
            <a:avLst/>
          </a:prstGeom>
        </p:spPr>
        <p:txBody>
          <a:bodyPr wrap="square" lIns="0" tIns="0" rIns="0" bIns="0">
            <a:spAutoFit/>
          </a:bodyPr>
          <a:lstStyle>
            <a:lvl1pPr>
              <a:defRPr sz="3600" b="1" i="0">
                <a:solidFill>
                  <a:schemeClr val="tx1"/>
                </a:solidFill>
                <a:latin typeface="Tahoma"/>
                <a:cs typeface="Tahoma"/>
              </a:defRPr>
            </a:lvl1pPr>
          </a:lstStyle>
          <a:p>
            <a:endParaRPr/>
          </a:p>
        </p:txBody>
      </p:sp>
      <p:sp>
        <p:nvSpPr>
          <p:cNvPr id="3" name="Holder 3"/>
          <p:cNvSpPr>
            <a:spLocks noGrp="1"/>
          </p:cNvSpPr>
          <p:nvPr>
            <p:ph type="body" idx="1"/>
          </p:nvPr>
        </p:nvSpPr>
        <p:spPr>
          <a:xfrm>
            <a:off x="2172081" y="1219227"/>
            <a:ext cx="784783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404950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574040"/>
          </a:xfrm>
          <a:prstGeom prst="rect">
            <a:avLst/>
          </a:prstGeom>
        </p:spPr>
        <p:txBody>
          <a:bodyPr wrap="square" lIns="0" tIns="0" rIns="0" bIns="0">
            <a:spAutoFit/>
          </a:bodyPr>
          <a:lstStyle>
            <a:lvl1pPr>
              <a:defRPr sz="3600" b="1" i="0">
                <a:solidFill>
                  <a:schemeClr val="tx1"/>
                </a:solidFill>
                <a:latin typeface="Tahoma"/>
                <a:cs typeface="Tahoma"/>
              </a:defRPr>
            </a:lvl1pPr>
          </a:lstStyle>
          <a:p>
            <a:endParaRPr/>
          </a:p>
        </p:txBody>
      </p:sp>
      <p:sp>
        <p:nvSpPr>
          <p:cNvPr id="3" name="Holder 3"/>
          <p:cNvSpPr>
            <a:spLocks noGrp="1"/>
          </p:cNvSpPr>
          <p:nvPr>
            <p:ph type="body" idx="1"/>
          </p:nvPr>
        </p:nvSpPr>
        <p:spPr>
          <a:xfrm>
            <a:off x="2172081" y="1219227"/>
            <a:ext cx="784783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1120812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574040"/>
          </a:xfrm>
          <a:prstGeom prst="rect">
            <a:avLst/>
          </a:prstGeom>
        </p:spPr>
        <p:txBody>
          <a:bodyPr wrap="square" lIns="0" tIns="0" rIns="0" bIns="0">
            <a:spAutoFit/>
          </a:bodyPr>
          <a:lstStyle>
            <a:lvl1pPr>
              <a:defRPr sz="3600" b="1" i="0">
                <a:solidFill>
                  <a:schemeClr val="tx1"/>
                </a:solidFill>
                <a:latin typeface="Tahoma"/>
                <a:cs typeface="Tahoma"/>
              </a:defRPr>
            </a:lvl1pPr>
          </a:lstStyle>
          <a:p>
            <a:endParaRPr/>
          </a:p>
        </p:txBody>
      </p:sp>
      <p:sp>
        <p:nvSpPr>
          <p:cNvPr id="3" name="Holder 3"/>
          <p:cNvSpPr>
            <a:spLocks noGrp="1"/>
          </p:cNvSpPr>
          <p:nvPr>
            <p:ph type="body" idx="1"/>
          </p:nvPr>
        </p:nvSpPr>
        <p:spPr>
          <a:xfrm>
            <a:off x="2172081" y="1219227"/>
            <a:ext cx="784783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368857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574040"/>
          </a:xfrm>
          <a:prstGeom prst="rect">
            <a:avLst/>
          </a:prstGeom>
        </p:spPr>
        <p:txBody>
          <a:bodyPr wrap="square" lIns="0" tIns="0" rIns="0" bIns="0">
            <a:spAutoFit/>
          </a:bodyPr>
          <a:lstStyle>
            <a:lvl1pPr>
              <a:defRPr sz="3600" b="1" i="0">
                <a:solidFill>
                  <a:schemeClr val="tx1"/>
                </a:solidFill>
                <a:latin typeface="Tahoma"/>
                <a:cs typeface="Tahoma"/>
              </a:defRPr>
            </a:lvl1pPr>
          </a:lstStyle>
          <a:p>
            <a:endParaRPr/>
          </a:p>
        </p:txBody>
      </p:sp>
      <p:sp>
        <p:nvSpPr>
          <p:cNvPr id="3" name="Holder 3"/>
          <p:cNvSpPr>
            <a:spLocks noGrp="1"/>
          </p:cNvSpPr>
          <p:nvPr>
            <p:ph type="body" idx="1"/>
          </p:nvPr>
        </p:nvSpPr>
        <p:spPr>
          <a:xfrm>
            <a:off x="2172081" y="1219227"/>
            <a:ext cx="784783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341208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574040"/>
          </a:xfrm>
          <a:prstGeom prst="rect">
            <a:avLst/>
          </a:prstGeom>
        </p:spPr>
        <p:txBody>
          <a:bodyPr wrap="square" lIns="0" tIns="0" rIns="0" bIns="0">
            <a:spAutoFit/>
          </a:bodyPr>
          <a:lstStyle>
            <a:lvl1pPr>
              <a:defRPr sz="3600" b="1" i="0">
                <a:solidFill>
                  <a:schemeClr val="tx1"/>
                </a:solidFill>
                <a:latin typeface="Tahoma"/>
                <a:cs typeface="Tahoma"/>
              </a:defRPr>
            </a:lvl1pPr>
          </a:lstStyle>
          <a:p>
            <a:endParaRPr/>
          </a:p>
        </p:txBody>
      </p:sp>
      <p:sp>
        <p:nvSpPr>
          <p:cNvPr id="3" name="Holder 3"/>
          <p:cNvSpPr>
            <a:spLocks noGrp="1"/>
          </p:cNvSpPr>
          <p:nvPr>
            <p:ph type="body" idx="1"/>
          </p:nvPr>
        </p:nvSpPr>
        <p:spPr>
          <a:xfrm>
            <a:off x="2172081" y="1219227"/>
            <a:ext cx="784783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634285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79037" y="156209"/>
            <a:ext cx="6233923" cy="574040"/>
          </a:xfrm>
          <a:prstGeom prst="rect">
            <a:avLst/>
          </a:prstGeom>
        </p:spPr>
        <p:txBody>
          <a:bodyPr wrap="square" lIns="0" tIns="0" rIns="0" bIns="0">
            <a:spAutoFit/>
          </a:bodyPr>
          <a:lstStyle>
            <a:lvl1pPr>
              <a:defRPr sz="3600" b="1" i="0">
                <a:solidFill>
                  <a:schemeClr val="tx1"/>
                </a:solidFill>
                <a:latin typeface="Tahoma"/>
                <a:cs typeface="Tahoma"/>
              </a:defRPr>
            </a:lvl1pPr>
          </a:lstStyle>
          <a:p>
            <a:endParaRPr/>
          </a:p>
        </p:txBody>
      </p:sp>
      <p:sp>
        <p:nvSpPr>
          <p:cNvPr id="3" name="Holder 3"/>
          <p:cNvSpPr>
            <a:spLocks noGrp="1"/>
          </p:cNvSpPr>
          <p:nvPr>
            <p:ph type="body" idx="1"/>
          </p:nvPr>
        </p:nvSpPr>
        <p:spPr>
          <a:xfrm>
            <a:off x="2172081" y="1219227"/>
            <a:ext cx="784783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8/31/2023</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8461915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9.jpg"/><Relationship Id="rId1" Type="http://schemas.openxmlformats.org/officeDocument/2006/relationships/slideLayout" Target="../slideLayouts/slideLayout3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www.youtube.com/watch?v=DnDh9-X12Gc" TargetMode="Externa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12.jpg"/><Relationship Id="rId1" Type="http://schemas.openxmlformats.org/officeDocument/2006/relationships/slideLayout" Target="../slideLayouts/slideLayout55.xml"/><Relationship Id="rId4" Type="http://schemas.openxmlformats.org/officeDocument/2006/relationships/image" Target="../media/image72.jp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9.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flickr.com/photos/rovernl/" TargetMode="External"/><Relationship Id="rId2" Type="http://schemas.openxmlformats.org/officeDocument/2006/relationships/image" Target="../media/image82.jpeg"/><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9.xml"/></Relationships>
</file>

<file path=ppt/slides/_rels/slide82.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92.png"/><Relationship Id="rId18" Type="http://schemas.openxmlformats.org/officeDocument/2006/relationships/customXml" Target="../ink/ink7.xml"/><Relationship Id="rId3" Type="http://schemas.openxmlformats.org/officeDocument/2006/relationships/image" Target="../media/image86.jpg"/><Relationship Id="rId21" Type="http://schemas.openxmlformats.org/officeDocument/2006/relationships/image" Target="../media/image96.png"/><Relationship Id="rId7" Type="http://schemas.openxmlformats.org/officeDocument/2006/relationships/image" Target="../media/image89.png"/><Relationship Id="rId12" Type="http://schemas.openxmlformats.org/officeDocument/2006/relationships/customXml" Target="../ink/ink4.xml"/><Relationship Id="rId17" Type="http://schemas.openxmlformats.org/officeDocument/2006/relationships/image" Target="../media/image94.png"/><Relationship Id="rId2" Type="http://schemas.openxmlformats.org/officeDocument/2006/relationships/image" Target="../media/image85.jpg"/><Relationship Id="rId16" Type="http://schemas.openxmlformats.org/officeDocument/2006/relationships/customXml" Target="../ink/ink6.xml"/><Relationship Id="rId20" Type="http://schemas.openxmlformats.org/officeDocument/2006/relationships/customXml" Target="../ink/ink8.xml"/><Relationship Id="rId1" Type="http://schemas.openxmlformats.org/officeDocument/2006/relationships/slideLayout" Target="../slideLayouts/slideLayout88.xml"/><Relationship Id="rId6" Type="http://schemas.openxmlformats.org/officeDocument/2006/relationships/customXml" Target="../ink/ink1.xml"/><Relationship Id="rId11" Type="http://schemas.openxmlformats.org/officeDocument/2006/relationships/image" Target="../media/image91.png"/><Relationship Id="rId5" Type="http://schemas.openxmlformats.org/officeDocument/2006/relationships/image" Target="../media/image88.png"/><Relationship Id="rId15" Type="http://schemas.openxmlformats.org/officeDocument/2006/relationships/image" Target="../media/image93.png"/><Relationship Id="rId10" Type="http://schemas.openxmlformats.org/officeDocument/2006/relationships/customXml" Target="../ink/ink3.xml"/><Relationship Id="rId19" Type="http://schemas.openxmlformats.org/officeDocument/2006/relationships/image" Target="../media/image95.png"/><Relationship Id="rId4" Type="http://schemas.openxmlformats.org/officeDocument/2006/relationships/image" Target="../media/image87.jpg"/><Relationship Id="rId9" Type="http://schemas.openxmlformats.org/officeDocument/2006/relationships/image" Target="../media/image90.png"/><Relationship Id="rId14" Type="http://schemas.openxmlformats.org/officeDocument/2006/relationships/customXml" Target="../ink/ink5.xml"/><Relationship Id="rId22" Type="http://schemas.openxmlformats.org/officeDocument/2006/relationships/customXml" Target="../ink/ink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9.jpg"/><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9.xml"/></Relationships>
</file>

<file path=ppt/slides/_rels/slide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E7484AD0-FC54-6CFF-FE3E-55EC38263B73}"/>
              </a:ext>
            </a:extLst>
          </p:cNvPr>
          <p:cNvSpPr/>
          <p:nvPr/>
        </p:nvSpPr>
        <p:spPr>
          <a:xfrm rot="16200000">
            <a:off x="-2406965" y="2393519"/>
            <a:ext cx="6871332" cy="2057400"/>
          </a:xfrm>
          <a:custGeom>
            <a:avLst/>
            <a:gdLst/>
            <a:ahLst/>
            <a:cxnLst/>
            <a:rect l="l" t="t" r="r" b="b"/>
            <a:pathLst>
              <a:path w="9144000" h="2057400">
                <a:moveTo>
                  <a:pt x="0" y="0"/>
                </a:moveTo>
                <a:lnTo>
                  <a:pt x="9144000" y="0"/>
                </a:lnTo>
                <a:lnTo>
                  <a:pt x="9144000" y="2057399"/>
                </a:lnTo>
                <a:lnTo>
                  <a:pt x="0" y="2057399"/>
                </a:lnTo>
                <a:lnTo>
                  <a:pt x="0" y="0"/>
                </a:lnTo>
                <a:close/>
              </a:path>
            </a:pathLst>
          </a:custGeom>
          <a:solidFill>
            <a:srgbClr val="000000"/>
          </a:solidFill>
        </p:spPr>
        <p:txBody>
          <a:bodyPr wrap="square" lIns="0" tIns="0" rIns="0" bIns="0" rtlCol="0"/>
          <a:lstStyle/>
          <a:p>
            <a:endParaRPr/>
          </a:p>
        </p:txBody>
      </p:sp>
      <p:sp>
        <p:nvSpPr>
          <p:cNvPr id="2" name="object 2"/>
          <p:cNvSpPr/>
          <p:nvPr/>
        </p:nvSpPr>
        <p:spPr>
          <a:xfrm>
            <a:off x="7285948" y="0"/>
            <a:ext cx="3429000" cy="4800600"/>
          </a:xfrm>
          <a:custGeom>
            <a:avLst/>
            <a:gdLst/>
            <a:ahLst/>
            <a:cxnLst/>
            <a:rect l="l" t="t" r="r" b="b"/>
            <a:pathLst>
              <a:path w="3429000" h="4800600">
                <a:moveTo>
                  <a:pt x="0" y="4800600"/>
                </a:moveTo>
                <a:lnTo>
                  <a:pt x="3429000" y="4800600"/>
                </a:lnTo>
                <a:lnTo>
                  <a:pt x="3429000" y="0"/>
                </a:lnTo>
                <a:lnTo>
                  <a:pt x="0" y="0"/>
                </a:lnTo>
                <a:lnTo>
                  <a:pt x="0" y="4800600"/>
                </a:lnTo>
                <a:close/>
              </a:path>
            </a:pathLst>
          </a:custGeom>
          <a:solidFill>
            <a:srgbClr val="000000"/>
          </a:solidFill>
        </p:spPr>
        <p:txBody>
          <a:bodyPr wrap="square" lIns="0" tIns="0" rIns="0" bIns="0" rtlCol="0"/>
          <a:lstStyle/>
          <a:p>
            <a:endParaRPr/>
          </a:p>
        </p:txBody>
      </p:sp>
      <p:sp>
        <p:nvSpPr>
          <p:cNvPr id="5" name="object 5"/>
          <p:cNvSpPr/>
          <p:nvPr/>
        </p:nvSpPr>
        <p:spPr>
          <a:xfrm>
            <a:off x="1524000" y="4800600"/>
            <a:ext cx="9144000" cy="2057400"/>
          </a:xfrm>
          <a:custGeom>
            <a:avLst/>
            <a:gdLst/>
            <a:ahLst/>
            <a:cxnLst/>
            <a:rect l="l" t="t" r="r" b="b"/>
            <a:pathLst>
              <a:path w="9144000" h="2057400">
                <a:moveTo>
                  <a:pt x="0" y="0"/>
                </a:moveTo>
                <a:lnTo>
                  <a:pt x="9144000" y="0"/>
                </a:lnTo>
                <a:lnTo>
                  <a:pt x="9144000" y="2057399"/>
                </a:lnTo>
                <a:lnTo>
                  <a:pt x="0" y="2057399"/>
                </a:lnTo>
                <a:lnTo>
                  <a:pt x="0" y="0"/>
                </a:lnTo>
                <a:close/>
              </a:path>
            </a:pathLst>
          </a:custGeom>
          <a:solidFill>
            <a:srgbClr val="000000"/>
          </a:solidFill>
        </p:spPr>
        <p:txBody>
          <a:bodyPr wrap="square" lIns="0" tIns="0" rIns="0" bIns="0" rtlCol="0"/>
          <a:lstStyle/>
          <a:p>
            <a:endParaRPr/>
          </a:p>
        </p:txBody>
      </p:sp>
      <p:sp>
        <p:nvSpPr>
          <p:cNvPr id="8" name="object 8"/>
          <p:cNvSpPr/>
          <p:nvPr/>
        </p:nvSpPr>
        <p:spPr>
          <a:xfrm>
            <a:off x="179071" y="-28100"/>
            <a:ext cx="7745729" cy="5351594"/>
          </a:xfrm>
          <a:prstGeom prst="rect">
            <a:avLst/>
          </a:prstGeom>
          <a:blipFill>
            <a:blip r:embed="rId3" cstate="print"/>
            <a:stretch>
              <a:fillRect/>
            </a:stretch>
          </a:blipFill>
        </p:spPr>
        <p:txBody>
          <a:bodyPr wrap="square" lIns="0" tIns="0" rIns="0" bIns="0" rtlCol="0"/>
          <a:lstStyle/>
          <a:p>
            <a:endParaRPr/>
          </a:p>
        </p:txBody>
      </p:sp>
      <p:sp>
        <p:nvSpPr>
          <p:cNvPr id="10" name="object 5">
            <a:extLst>
              <a:ext uri="{FF2B5EF4-FFF2-40B4-BE49-F238E27FC236}">
                <a16:creationId xmlns:a16="http://schemas.microsoft.com/office/drawing/2014/main" id="{3257D7EC-4BF4-0E1E-1067-F962502B9078}"/>
              </a:ext>
            </a:extLst>
          </p:cNvPr>
          <p:cNvSpPr/>
          <p:nvPr/>
        </p:nvSpPr>
        <p:spPr>
          <a:xfrm rot="16200000">
            <a:off x="7903618" y="2400300"/>
            <a:ext cx="6871332" cy="2057400"/>
          </a:xfrm>
          <a:custGeom>
            <a:avLst/>
            <a:gdLst/>
            <a:ahLst/>
            <a:cxnLst/>
            <a:rect l="l" t="t" r="r" b="b"/>
            <a:pathLst>
              <a:path w="9144000" h="2057400">
                <a:moveTo>
                  <a:pt x="0" y="0"/>
                </a:moveTo>
                <a:lnTo>
                  <a:pt x="9144000" y="0"/>
                </a:lnTo>
                <a:lnTo>
                  <a:pt x="9144000" y="2057399"/>
                </a:lnTo>
                <a:lnTo>
                  <a:pt x="0" y="2057399"/>
                </a:lnTo>
                <a:lnTo>
                  <a:pt x="0" y="0"/>
                </a:lnTo>
                <a:close/>
              </a:path>
            </a:pathLst>
          </a:custGeom>
          <a:solidFill>
            <a:srgbClr val="000000"/>
          </a:solidFill>
        </p:spPr>
        <p:txBody>
          <a:bodyPr wrap="square" lIns="0" tIns="0" rIns="0" bIns="0" rtlCol="0"/>
          <a:lstStyle/>
          <a:p>
            <a:endParaRPr/>
          </a:p>
        </p:txBody>
      </p:sp>
      <p:sp>
        <p:nvSpPr>
          <p:cNvPr id="6" name="object 6"/>
          <p:cNvSpPr txBox="1"/>
          <p:nvPr/>
        </p:nvSpPr>
        <p:spPr>
          <a:xfrm>
            <a:off x="-55575" y="5367848"/>
            <a:ext cx="12303149" cy="1490152"/>
          </a:xfrm>
          <a:prstGeom prst="rect">
            <a:avLst/>
          </a:prstGeom>
        </p:spPr>
        <p:txBody>
          <a:bodyPr vert="horz" wrap="square" lIns="0" tIns="12700" rIns="0" bIns="0" rtlCol="0">
            <a:spAutoFit/>
          </a:bodyPr>
          <a:lstStyle/>
          <a:p>
            <a:pPr marL="1677670" marR="5080" indent="-1665605" algn="ctr">
              <a:spcBef>
                <a:spcPts val="100"/>
              </a:spcBef>
            </a:pPr>
            <a:r>
              <a:rPr lang="en-US" sz="4800" b="1" spc="-225" dirty="0">
                <a:solidFill>
                  <a:srgbClr val="FFFF00"/>
                </a:solidFill>
                <a:latin typeface="Trebuchet MS"/>
                <a:cs typeface="Trebuchet MS"/>
              </a:rPr>
              <a:t>Topic 1.4-1.6 Challenges of the Articles of Confederation</a:t>
            </a:r>
            <a:endParaRPr sz="4800" dirty="0">
              <a:latin typeface="Trebuchet MS"/>
              <a:cs typeface="Trebuchet MS"/>
            </a:endParaRPr>
          </a:p>
        </p:txBody>
      </p:sp>
      <p:sp>
        <p:nvSpPr>
          <p:cNvPr id="4" name="object 4"/>
          <p:cNvSpPr txBox="1"/>
          <p:nvPr/>
        </p:nvSpPr>
        <p:spPr>
          <a:xfrm>
            <a:off x="8126729" y="1443949"/>
            <a:ext cx="3886200" cy="2677014"/>
          </a:xfrm>
          <a:prstGeom prst="rect">
            <a:avLst/>
          </a:prstGeom>
        </p:spPr>
        <p:txBody>
          <a:bodyPr vert="horz" wrap="square" lIns="0" tIns="14604" rIns="0" bIns="0" rtlCol="0">
            <a:spAutoFit/>
          </a:bodyPr>
          <a:lstStyle/>
          <a:p>
            <a:pPr marL="12065" marR="5080" indent="-93345" algn="ctr">
              <a:lnSpc>
                <a:spcPct val="99600"/>
              </a:lnSpc>
              <a:spcBef>
                <a:spcPts val="114"/>
              </a:spcBef>
            </a:pPr>
            <a:r>
              <a:rPr lang="en-US" sz="2400" b="1" spc="-150" dirty="0" err="1">
                <a:solidFill>
                  <a:srgbClr val="FFFF00"/>
                </a:solidFill>
                <a:latin typeface="Trebuchet MS"/>
                <a:cs typeface="Trebuchet MS"/>
              </a:rPr>
              <a:t>Wapples</a:t>
            </a:r>
            <a:r>
              <a:rPr lang="en-US" sz="2400" b="1" spc="-150" dirty="0">
                <a:solidFill>
                  <a:srgbClr val="FFFF00"/>
                </a:solidFill>
                <a:latin typeface="Trebuchet MS"/>
                <a:cs typeface="Trebuchet MS"/>
              </a:rPr>
              <a:t> </a:t>
            </a:r>
            <a:r>
              <a:rPr sz="2400" b="1" spc="-150" dirty="0">
                <a:solidFill>
                  <a:srgbClr val="FFFF00"/>
                </a:solidFill>
                <a:latin typeface="Trebuchet MS"/>
                <a:cs typeface="Trebuchet MS"/>
              </a:rPr>
              <a:t>Pages </a:t>
            </a:r>
            <a:r>
              <a:rPr lang="en-US" sz="2400" b="1" spc="-150" dirty="0">
                <a:solidFill>
                  <a:srgbClr val="FFFF00"/>
                </a:solidFill>
                <a:latin typeface="Trebuchet MS"/>
                <a:cs typeface="Trebuchet MS"/>
              </a:rPr>
              <a:t>101-114</a:t>
            </a:r>
          </a:p>
          <a:p>
            <a:pPr marL="12065" marR="5080" indent="-93345" algn="ctr">
              <a:lnSpc>
                <a:spcPct val="99600"/>
              </a:lnSpc>
              <a:spcBef>
                <a:spcPts val="114"/>
              </a:spcBef>
            </a:pPr>
            <a:r>
              <a:rPr lang="en-US" sz="2400" b="1" spc="-150" dirty="0">
                <a:solidFill>
                  <a:srgbClr val="FFFF00"/>
                </a:solidFill>
                <a:latin typeface="Trebuchet MS"/>
                <a:cs typeface="Trebuchet MS"/>
              </a:rPr>
              <a:t>AMSCO Pg. 27-50</a:t>
            </a:r>
          </a:p>
          <a:p>
            <a:pPr marL="12065" marR="5080" indent="-93345" algn="ctr">
              <a:lnSpc>
                <a:spcPct val="99600"/>
              </a:lnSpc>
              <a:spcBef>
                <a:spcPts val="114"/>
              </a:spcBef>
            </a:pPr>
            <a:endParaRPr lang="en-US" sz="2400" b="1" spc="-150" dirty="0">
              <a:solidFill>
                <a:srgbClr val="FFFF00"/>
              </a:solidFill>
              <a:latin typeface="Trebuchet MS"/>
              <a:cs typeface="Trebuchet MS"/>
            </a:endParaRPr>
          </a:p>
          <a:p>
            <a:pPr marL="12065" marR="5080" indent="-93345" algn="ctr">
              <a:lnSpc>
                <a:spcPct val="99600"/>
              </a:lnSpc>
              <a:spcBef>
                <a:spcPts val="114"/>
              </a:spcBef>
            </a:pPr>
            <a:r>
              <a:rPr lang="en-US" sz="2400" b="1" spc="-150" dirty="0">
                <a:solidFill>
                  <a:srgbClr val="FFFF00"/>
                </a:solidFill>
                <a:latin typeface="Trebuchet MS"/>
                <a:cs typeface="Trebuchet MS"/>
              </a:rPr>
              <a:t>Required Docs: </a:t>
            </a:r>
          </a:p>
          <a:p>
            <a:pPr marL="12065" marR="5080" indent="-93345" algn="ctr">
              <a:lnSpc>
                <a:spcPct val="99600"/>
              </a:lnSpc>
              <a:spcBef>
                <a:spcPts val="114"/>
              </a:spcBef>
            </a:pPr>
            <a:r>
              <a:rPr lang="en-US" sz="2400" b="1" i="1" spc="-150" dirty="0">
                <a:solidFill>
                  <a:srgbClr val="FFFF00"/>
                </a:solidFill>
                <a:latin typeface="Trebuchet MS"/>
                <a:cs typeface="Trebuchet MS"/>
              </a:rPr>
              <a:t>Articles of Confederation</a:t>
            </a:r>
          </a:p>
          <a:p>
            <a:pPr marL="12065" marR="5080" indent="-93345" algn="ctr">
              <a:lnSpc>
                <a:spcPct val="99600"/>
              </a:lnSpc>
              <a:spcBef>
                <a:spcPts val="114"/>
              </a:spcBef>
            </a:pPr>
            <a:r>
              <a:rPr lang="en-US" sz="2400" b="1" i="1" spc="-150" dirty="0">
                <a:solidFill>
                  <a:srgbClr val="FFFF00"/>
                </a:solidFill>
                <a:latin typeface="Trebuchet MS"/>
                <a:cs typeface="Trebuchet MS"/>
              </a:rPr>
              <a:t>The Constitution</a:t>
            </a:r>
          </a:p>
          <a:p>
            <a:pPr marL="12065" marR="5080" indent="-93345" algn="ctr">
              <a:lnSpc>
                <a:spcPct val="99600"/>
              </a:lnSpc>
              <a:spcBef>
                <a:spcPts val="114"/>
              </a:spcBef>
            </a:pPr>
            <a:r>
              <a:rPr lang="en-US" sz="2400" b="1" i="1" spc="-150" dirty="0">
                <a:solidFill>
                  <a:srgbClr val="FFFF00"/>
                </a:solidFill>
                <a:latin typeface="Trebuchet MS"/>
                <a:cs typeface="Trebuchet MS"/>
              </a:rPr>
              <a:t>Federalist 51</a:t>
            </a:r>
            <a:endParaRPr sz="2400" i="1" dirty="0">
              <a:latin typeface="Trebuchet MS"/>
              <a:cs typeface="Trebuchet MS"/>
            </a:endParaRPr>
          </a:p>
        </p:txBody>
      </p:sp>
      <p:pic>
        <p:nvPicPr>
          <p:cNvPr id="11" name="Picture 10">
            <a:extLst>
              <a:ext uri="{FF2B5EF4-FFF2-40B4-BE49-F238E27FC236}">
                <a16:creationId xmlns:a16="http://schemas.microsoft.com/office/drawing/2014/main" id="{72D5838F-4FE4-7106-48A8-19029ED1112E}"/>
              </a:ext>
            </a:extLst>
          </p:cNvPr>
          <p:cNvPicPr>
            <a:picLocks noChangeAspect="1"/>
          </p:cNvPicPr>
          <p:nvPr/>
        </p:nvPicPr>
        <p:blipFill>
          <a:blip r:embed="rId4"/>
          <a:stretch>
            <a:fillRect/>
          </a:stretch>
        </p:blipFill>
        <p:spPr>
          <a:xfrm>
            <a:off x="0" y="0"/>
            <a:ext cx="7924800" cy="5412326"/>
          </a:xfrm>
          <a:prstGeom prst="rect">
            <a:avLst/>
          </a:prstGeom>
        </p:spPr>
      </p:pic>
      <p:sp>
        <p:nvSpPr>
          <p:cNvPr id="3" name="object 3"/>
          <p:cNvSpPr txBox="1">
            <a:spLocks noGrp="1"/>
          </p:cNvSpPr>
          <p:nvPr>
            <p:ph type="title"/>
          </p:nvPr>
        </p:nvSpPr>
        <p:spPr>
          <a:xfrm>
            <a:off x="8419007" y="383637"/>
            <a:ext cx="3301644" cy="756920"/>
          </a:xfrm>
          <a:prstGeom prst="rect">
            <a:avLst/>
          </a:prstGeom>
        </p:spPr>
        <p:txBody>
          <a:bodyPr vert="horz" wrap="square" lIns="0" tIns="12700" rIns="0" bIns="0" rtlCol="0">
            <a:spAutoFit/>
          </a:bodyPr>
          <a:lstStyle/>
          <a:p>
            <a:pPr marL="12700" algn="ctr">
              <a:spcBef>
                <a:spcPts val="100"/>
              </a:spcBef>
            </a:pPr>
            <a:r>
              <a:rPr lang="en-US" sz="4800" spc="-260" dirty="0" err="1">
                <a:solidFill>
                  <a:srgbClr val="FFFF00"/>
                </a:solidFill>
                <a:latin typeface="Trebuchet MS"/>
                <a:cs typeface="Trebuchet MS"/>
              </a:rPr>
              <a:t>Chpt</a:t>
            </a:r>
            <a:r>
              <a:rPr lang="en-US" sz="4800" spc="-260" dirty="0">
                <a:solidFill>
                  <a:srgbClr val="FFFF00"/>
                </a:solidFill>
                <a:latin typeface="Trebuchet MS"/>
                <a:cs typeface="Trebuchet MS"/>
              </a:rPr>
              <a:t>.</a:t>
            </a:r>
            <a:r>
              <a:rPr sz="4800" spc="-450" dirty="0">
                <a:solidFill>
                  <a:srgbClr val="FFFF00"/>
                </a:solidFill>
                <a:latin typeface="Trebuchet MS"/>
                <a:cs typeface="Trebuchet MS"/>
              </a:rPr>
              <a:t> </a:t>
            </a:r>
            <a:r>
              <a:rPr sz="4800" spc="-380" dirty="0">
                <a:solidFill>
                  <a:srgbClr val="FFFF00"/>
                </a:solidFill>
                <a:latin typeface="Trebuchet MS"/>
                <a:cs typeface="Trebuchet MS"/>
              </a:rPr>
              <a:t>2</a:t>
            </a:r>
            <a:endParaRPr sz="4800" dirty="0">
              <a:latin typeface="Trebuchet MS"/>
              <a:cs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00443"/>
            <a:ext cx="12203592" cy="654692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795" y="-9525"/>
            <a:ext cx="12203593" cy="6904247"/>
          </a:xfrm>
          <a:custGeom>
            <a:avLst/>
            <a:gdLst/>
            <a:ahLst/>
            <a:cxnLst/>
            <a:rect l="l" t="t" r="r" b="b"/>
            <a:pathLst>
              <a:path w="9144000" h="5694045">
                <a:moveTo>
                  <a:pt x="0" y="0"/>
                </a:moveTo>
                <a:lnTo>
                  <a:pt x="9144000" y="0"/>
                </a:lnTo>
                <a:lnTo>
                  <a:pt x="9144000" y="5693864"/>
                </a:lnTo>
                <a:lnTo>
                  <a:pt x="0" y="5693864"/>
                </a:lnTo>
                <a:lnTo>
                  <a:pt x="0" y="0"/>
                </a:lnTo>
                <a:close/>
              </a:path>
            </a:pathLst>
          </a:custGeom>
          <a:solidFill>
            <a:srgbClr val="323232">
              <a:alpha val="58039"/>
            </a:srgbClr>
          </a:solidFill>
        </p:spPr>
        <p:txBody>
          <a:bodyPr wrap="square" lIns="0" tIns="0" rIns="0" bIns="0" rtlCol="0"/>
          <a:lstStyle/>
          <a:p>
            <a:endParaRPr sz="1400"/>
          </a:p>
        </p:txBody>
      </p:sp>
      <p:sp>
        <p:nvSpPr>
          <p:cNvPr id="5" name="object 5"/>
          <p:cNvSpPr/>
          <p:nvPr/>
        </p:nvSpPr>
        <p:spPr>
          <a:xfrm>
            <a:off x="0" y="333007"/>
            <a:ext cx="12203592" cy="6514361"/>
          </a:xfrm>
          <a:custGeom>
            <a:avLst/>
            <a:gdLst/>
            <a:ahLst/>
            <a:cxnLst/>
            <a:rect l="l" t="t" r="r" b="b"/>
            <a:pathLst>
              <a:path w="9144000" h="5694045">
                <a:moveTo>
                  <a:pt x="0" y="0"/>
                </a:moveTo>
                <a:lnTo>
                  <a:pt x="9143993" y="0"/>
                </a:lnTo>
                <a:lnTo>
                  <a:pt x="9143993" y="5693856"/>
                </a:lnTo>
                <a:lnTo>
                  <a:pt x="0" y="5693856"/>
                </a:lnTo>
                <a:lnTo>
                  <a:pt x="0" y="0"/>
                </a:lnTo>
                <a:close/>
              </a:path>
            </a:pathLst>
          </a:custGeom>
          <a:ln w="25399">
            <a:solidFill>
              <a:srgbClr val="000000"/>
            </a:solidFill>
          </a:ln>
        </p:spPr>
        <p:txBody>
          <a:bodyPr wrap="square" lIns="0" tIns="0" rIns="0" bIns="0" rtlCol="0"/>
          <a:lstStyle/>
          <a:p>
            <a:endParaRPr/>
          </a:p>
        </p:txBody>
      </p:sp>
      <p:sp>
        <p:nvSpPr>
          <p:cNvPr id="6" name="object 6"/>
          <p:cNvSpPr txBox="1"/>
          <p:nvPr/>
        </p:nvSpPr>
        <p:spPr>
          <a:xfrm>
            <a:off x="-8516" y="4712688"/>
            <a:ext cx="12192000" cy="1475917"/>
          </a:xfrm>
          <a:prstGeom prst="rect">
            <a:avLst/>
          </a:prstGeom>
        </p:spPr>
        <p:txBody>
          <a:bodyPr vert="horz" wrap="square" lIns="0" tIns="13335" rIns="0" bIns="0" rtlCol="0">
            <a:spAutoFit/>
          </a:bodyPr>
          <a:lstStyle/>
          <a:p>
            <a:pPr marL="292100" marR="100330" indent="-279400">
              <a:lnSpc>
                <a:spcPct val="99200"/>
              </a:lnSpc>
              <a:buFont typeface="Arial"/>
              <a:buChar char="•"/>
              <a:tabLst>
                <a:tab pos="297815" algn="l"/>
                <a:tab pos="298450" algn="l"/>
              </a:tabLst>
            </a:pPr>
            <a:r>
              <a:rPr lang="en-US" sz="2400" b="1" spc="-5" dirty="0">
                <a:solidFill>
                  <a:srgbClr val="FFFFFF"/>
                </a:solidFill>
                <a:latin typeface="Tahoma"/>
                <a:cs typeface="Tahoma"/>
              </a:rPr>
              <a:t>The weak government response to Shay’s Rebellion shifted public opinion towards a stronger central government and a new constitution.  Many delegates still hoped to revise the Articles of Confederation but soon realized that a new constitution was needed.</a:t>
            </a:r>
            <a:endParaRPr sz="2400" b="1" dirty="0">
              <a:latin typeface="Tahoma"/>
              <a:cs typeface="Tahoma"/>
            </a:endParaRPr>
          </a:p>
        </p:txBody>
      </p:sp>
      <p:sp>
        <p:nvSpPr>
          <p:cNvPr id="3" name="object 3"/>
          <p:cNvSpPr txBox="1">
            <a:spLocks noGrp="1"/>
          </p:cNvSpPr>
          <p:nvPr>
            <p:ph type="title"/>
          </p:nvPr>
        </p:nvSpPr>
        <p:spPr>
          <a:xfrm>
            <a:off x="3200400" y="-9525"/>
            <a:ext cx="5482590" cy="320601"/>
          </a:xfrm>
          <a:prstGeom prst="rect">
            <a:avLst/>
          </a:prstGeom>
        </p:spPr>
        <p:txBody>
          <a:bodyPr vert="horz" wrap="square" lIns="0" tIns="12700" rIns="0" bIns="0" rtlCol="0">
            <a:spAutoFit/>
          </a:bodyPr>
          <a:lstStyle/>
          <a:p>
            <a:pPr marL="12700" algn="ctr">
              <a:spcBef>
                <a:spcPts val="100"/>
              </a:spcBef>
            </a:pPr>
            <a:r>
              <a:rPr dirty="0">
                <a:solidFill>
                  <a:schemeClr val="bg1"/>
                </a:solidFill>
              </a:rPr>
              <a:t>SHAYS'</a:t>
            </a:r>
            <a:r>
              <a:rPr spc="-70" dirty="0">
                <a:solidFill>
                  <a:schemeClr val="bg1"/>
                </a:solidFill>
              </a:rPr>
              <a:t> </a:t>
            </a:r>
            <a:r>
              <a:rPr spc="-5" dirty="0">
                <a:solidFill>
                  <a:schemeClr val="bg1"/>
                </a:solidFill>
              </a:rPr>
              <a:t>REBELLION</a:t>
            </a:r>
            <a:r>
              <a:rPr lang="en-US" spc="-5" dirty="0">
                <a:solidFill>
                  <a:schemeClr val="bg1"/>
                </a:solidFill>
              </a:rPr>
              <a:t>  August, 1786</a:t>
            </a:r>
            <a:endParaRPr dirty="0">
              <a:solidFill>
                <a:schemeClr val="bg1"/>
              </a:solidFill>
            </a:endParaRPr>
          </a:p>
        </p:txBody>
      </p:sp>
    </p:spTree>
    <p:extLst>
      <p:ext uri="{BB962C8B-B14F-4D97-AF65-F5344CB8AC3E}">
        <p14:creationId xmlns:p14="http://schemas.microsoft.com/office/powerpoint/2010/main" val="4013430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7138" y="10886"/>
            <a:ext cx="8190230" cy="382156"/>
          </a:xfrm>
          <a:prstGeom prst="rect">
            <a:avLst/>
          </a:prstGeom>
        </p:spPr>
        <p:txBody>
          <a:bodyPr vert="horz" wrap="square" lIns="0" tIns="12700" rIns="0" bIns="0" rtlCol="0">
            <a:spAutoFit/>
          </a:bodyPr>
          <a:lstStyle/>
          <a:p>
            <a:pPr marL="12700" algn="ctr">
              <a:spcBef>
                <a:spcPts val="100"/>
              </a:spcBef>
            </a:pPr>
            <a:r>
              <a:rPr sz="2400" spc="-5" dirty="0"/>
              <a:t>ECON</a:t>
            </a:r>
            <a:r>
              <a:rPr lang="en-US" sz="2400" spc="-5" dirty="0"/>
              <a:t>OMIC</a:t>
            </a:r>
            <a:r>
              <a:rPr sz="2400" spc="-5" dirty="0"/>
              <a:t> PROBLEMS UNDER</a:t>
            </a:r>
            <a:r>
              <a:rPr sz="2400" spc="-15" dirty="0"/>
              <a:t> </a:t>
            </a:r>
            <a:r>
              <a:rPr sz="2400" spc="-5" dirty="0"/>
              <a:t>ARTICLES</a:t>
            </a:r>
            <a:endParaRPr sz="2400" dirty="0"/>
          </a:p>
        </p:txBody>
      </p:sp>
      <p:sp>
        <p:nvSpPr>
          <p:cNvPr id="3" name="object 3"/>
          <p:cNvSpPr txBox="1"/>
          <p:nvPr/>
        </p:nvSpPr>
        <p:spPr>
          <a:xfrm>
            <a:off x="0" y="508379"/>
            <a:ext cx="12115800" cy="4082656"/>
          </a:xfrm>
          <a:prstGeom prst="rect">
            <a:avLst/>
          </a:prstGeom>
        </p:spPr>
        <p:txBody>
          <a:bodyPr vert="horz" wrap="square" lIns="0" tIns="22860" rIns="0" bIns="0" rtlCol="0">
            <a:spAutoFit/>
          </a:bodyPr>
          <a:lstStyle/>
          <a:p>
            <a:pPr marL="355600" marR="434340" indent="-342900">
              <a:lnSpc>
                <a:spcPts val="2200"/>
              </a:lnSpc>
              <a:spcBef>
                <a:spcPts val="180"/>
              </a:spcBef>
              <a:buFont typeface="Arial"/>
              <a:buChar char="•"/>
              <a:tabLst>
                <a:tab pos="354965" algn="l"/>
                <a:tab pos="355600" algn="l"/>
              </a:tabLst>
            </a:pPr>
            <a:r>
              <a:rPr sz="2000" spc="-5" dirty="0">
                <a:latin typeface="Tahoma"/>
                <a:cs typeface="Tahoma"/>
              </a:rPr>
              <a:t>One </a:t>
            </a:r>
            <a:r>
              <a:rPr sz="2000" dirty="0">
                <a:latin typeface="Tahoma"/>
                <a:cs typeface="Tahoma"/>
              </a:rPr>
              <a:t>of the </a:t>
            </a:r>
            <a:r>
              <a:rPr sz="2000" spc="-5" dirty="0">
                <a:latin typeface="Tahoma"/>
                <a:cs typeface="Tahoma"/>
              </a:rPr>
              <a:t>biggest problems was </a:t>
            </a:r>
            <a:r>
              <a:rPr sz="2000" dirty="0">
                <a:latin typeface="Tahoma"/>
                <a:cs typeface="Tahoma"/>
              </a:rPr>
              <a:t>that the </a:t>
            </a:r>
            <a:r>
              <a:rPr sz="2000" b="1" spc="-5" dirty="0">
                <a:solidFill>
                  <a:srgbClr val="FF0000"/>
                </a:solidFill>
                <a:latin typeface="Tahoma"/>
                <a:cs typeface="Tahoma"/>
              </a:rPr>
              <a:t>national</a:t>
            </a:r>
            <a:r>
              <a:rPr sz="2000" spc="-5" dirty="0">
                <a:latin typeface="Tahoma"/>
                <a:cs typeface="Tahoma"/>
              </a:rPr>
              <a:t> government had </a:t>
            </a:r>
            <a:r>
              <a:rPr sz="2000" b="1" spc="-5" dirty="0">
                <a:solidFill>
                  <a:srgbClr val="FF0000"/>
                </a:solidFill>
                <a:latin typeface="Tahoma"/>
                <a:cs typeface="Tahoma"/>
              </a:rPr>
              <a:t>no power </a:t>
            </a:r>
            <a:r>
              <a:rPr sz="2000" dirty="0">
                <a:latin typeface="Tahoma"/>
                <a:cs typeface="Tahoma"/>
              </a:rPr>
              <a:t>to</a:t>
            </a:r>
            <a:r>
              <a:rPr sz="2000" b="1" dirty="0">
                <a:solidFill>
                  <a:srgbClr val="FF0000"/>
                </a:solidFill>
                <a:latin typeface="Tahoma"/>
                <a:cs typeface="Tahoma"/>
              </a:rPr>
              <a:t> </a:t>
            </a:r>
            <a:r>
              <a:rPr sz="2000" b="1" spc="-5" dirty="0">
                <a:solidFill>
                  <a:srgbClr val="FF0000"/>
                </a:solidFill>
                <a:latin typeface="Tahoma"/>
                <a:cs typeface="Tahoma"/>
              </a:rPr>
              <a:t>impose  taxes</a:t>
            </a:r>
            <a:r>
              <a:rPr sz="2000" spc="-5" dirty="0">
                <a:latin typeface="Tahoma"/>
                <a:cs typeface="Tahoma"/>
              </a:rPr>
              <a:t>. </a:t>
            </a:r>
            <a:r>
              <a:rPr sz="2000" spc="-85" dirty="0">
                <a:latin typeface="Tahoma"/>
                <a:cs typeface="Tahoma"/>
              </a:rPr>
              <a:t>To </a:t>
            </a:r>
            <a:r>
              <a:rPr sz="2000" spc="-10" dirty="0">
                <a:latin typeface="Tahoma"/>
                <a:cs typeface="Tahoma"/>
              </a:rPr>
              <a:t>avoid any </a:t>
            </a:r>
            <a:r>
              <a:rPr sz="2000" spc="-5" dirty="0">
                <a:latin typeface="Tahoma"/>
                <a:cs typeface="Tahoma"/>
              </a:rPr>
              <a:t>perception </a:t>
            </a:r>
            <a:r>
              <a:rPr sz="2000" dirty="0">
                <a:latin typeface="Tahoma"/>
                <a:cs typeface="Tahoma"/>
              </a:rPr>
              <a:t>of “taxation </a:t>
            </a:r>
            <a:r>
              <a:rPr sz="2000" spc="-5" dirty="0">
                <a:latin typeface="Tahoma"/>
                <a:cs typeface="Tahoma"/>
              </a:rPr>
              <a:t>without </a:t>
            </a:r>
            <a:r>
              <a:rPr sz="2000" spc="-15" dirty="0">
                <a:latin typeface="Tahoma"/>
                <a:cs typeface="Tahoma"/>
              </a:rPr>
              <a:t>representation,” </a:t>
            </a:r>
            <a:r>
              <a:rPr sz="2000" dirty="0">
                <a:latin typeface="Tahoma"/>
                <a:cs typeface="Tahoma"/>
              </a:rPr>
              <a:t>the Articles of  </a:t>
            </a:r>
            <a:r>
              <a:rPr sz="2000" spc="-5" dirty="0">
                <a:latin typeface="Tahoma"/>
                <a:cs typeface="Tahoma"/>
              </a:rPr>
              <a:t>Confederation allowed </a:t>
            </a:r>
            <a:r>
              <a:rPr sz="2000" b="1" spc="-5" dirty="0">
                <a:latin typeface="Tahoma"/>
                <a:cs typeface="Tahoma"/>
              </a:rPr>
              <a:t>ONLY </a:t>
            </a:r>
            <a:r>
              <a:rPr sz="2000" b="1" dirty="0">
                <a:latin typeface="Tahoma"/>
                <a:cs typeface="Tahoma"/>
              </a:rPr>
              <a:t>STATE </a:t>
            </a:r>
            <a:r>
              <a:rPr sz="2000" b="1" spc="-5" dirty="0">
                <a:latin typeface="Tahoma"/>
                <a:cs typeface="Tahoma"/>
              </a:rPr>
              <a:t>GOVERNMENTS </a:t>
            </a:r>
            <a:r>
              <a:rPr sz="2000" b="1" dirty="0">
                <a:latin typeface="Tahoma"/>
                <a:cs typeface="Tahoma"/>
              </a:rPr>
              <a:t>TO </a:t>
            </a:r>
            <a:r>
              <a:rPr sz="2000" b="1" spc="-5" dirty="0">
                <a:latin typeface="Tahoma"/>
                <a:cs typeface="Tahoma"/>
              </a:rPr>
              <a:t>LEVY</a:t>
            </a:r>
            <a:r>
              <a:rPr sz="2000" b="1" spc="25" dirty="0">
                <a:latin typeface="Tahoma"/>
                <a:cs typeface="Tahoma"/>
              </a:rPr>
              <a:t> </a:t>
            </a:r>
            <a:r>
              <a:rPr sz="2000" b="1" spc="-5" dirty="0">
                <a:latin typeface="Tahoma"/>
                <a:cs typeface="Tahoma"/>
              </a:rPr>
              <a:t>TAXES</a:t>
            </a:r>
            <a:r>
              <a:rPr sz="2000" spc="-5" dirty="0">
                <a:latin typeface="Tahoma"/>
                <a:cs typeface="Tahoma"/>
              </a:rPr>
              <a:t>.</a:t>
            </a:r>
            <a:endParaRPr sz="2000" dirty="0">
              <a:latin typeface="Tahoma"/>
              <a:cs typeface="Tahoma"/>
            </a:endParaRPr>
          </a:p>
          <a:p>
            <a:pPr marL="355600" marR="8255" indent="-342900">
              <a:lnSpc>
                <a:spcPct val="99400"/>
              </a:lnSpc>
              <a:spcBef>
                <a:spcPts val="315"/>
              </a:spcBef>
              <a:buFont typeface="Arial"/>
              <a:buChar char="•"/>
              <a:tabLst>
                <a:tab pos="354965" algn="l"/>
                <a:tab pos="355600" algn="l"/>
              </a:tabLst>
            </a:pPr>
            <a:r>
              <a:rPr sz="2000" spc="-85" dirty="0">
                <a:latin typeface="Tahoma"/>
                <a:cs typeface="Tahoma"/>
              </a:rPr>
              <a:t>To </a:t>
            </a:r>
            <a:r>
              <a:rPr sz="2000" spc="-10" dirty="0">
                <a:latin typeface="Tahoma"/>
                <a:cs typeface="Tahoma"/>
              </a:rPr>
              <a:t>pay for </a:t>
            </a:r>
            <a:r>
              <a:rPr sz="2000" dirty="0">
                <a:latin typeface="Tahoma"/>
                <a:cs typeface="Tahoma"/>
              </a:rPr>
              <a:t>its </a:t>
            </a:r>
            <a:r>
              <a:rPr sz="2000" spc="-5" dirty="0">
                <a:latin typeface="Tahoma"/>
                <a:cs typeface="Tahoma"/>
              </a:rPr>
              <a:t>expenses, </a:t>
            </a:r>
            <a:r>
              <a:rPr sz="2000" dirty="0">
                <a:latin typeface="Tahoma"/>
                <a:cs typeface="Tahoma"/>
              </a:rPr>
              <a:t>the </a:t>
            </a:r>
            <a:r>
              <a:rPr sz="2000" spc="-5" dirty="0">
                <a:latin typeface="Tahoma"/>
                <a:cs typeface="Tahoma"/>
              </a:rPr>
              <a:t>national government had </a:t>
            </a:r>
            <a:r>
              <a:rPr sz="2000" dirty="0">
                <a:latin typeface="Tahoma"/>
                <a:cs typeface="Tahoma"/>
              </a:rPr>
              <a:t>to </a:t>
            </a:r>
            <a:r>
              <a:rPr sz="2000" b="1" spc="-5" dirty="0">
                <a:latin typeface="Tahoma"/>
                <a:cs typeface="Tahoma"/>
              </a:rPr>
              <a:t>request</a:t>
            </a:r>
            <a:r>
              <a:rPr sz="2000" spc="-5" dirty="0">
                <a:latin typeface="Tahoma"/>
                <a:cs typeface="Tahoma"/>
              </a:rPr>
              <a:t> money from </a:t>
            </a:r>
            <a:r>
              <a:rPr sz="2000" dirty="0">
                <a:latin typeface="Tahoma"/>
                <a:cs typeface="Tahoma"/>
              </a:rPr>
              <a:t>the </a:t>
            </a:r>
            <a:r>
              <a:rPr sz="2000" b="1" dirty="0">
                <a:latin typeface="Tahoma"/>
                <a:cs typeface="Tahoma"/>
              </a:rPr>
              <a:t>states</a:t>
            </a:r>
            <a:r>
              <a:rPr sz="2000" dirty="0">
                <a:latin typeface="Tahoma"/>
                <a:cs typeface="Tahoma"/>
              </a:rPr>
              <a:t>. </a:t>
            </a:r>
            <a:r>
              <a:rPr sz="2000" spc="-5" dirty="0">
                <a:latin typeface="Tahoma"/>
                <a:cs typeface="Tahoma"/>
              </a:rPr>
              <a:t>The  </a:t>
            </a:r>
            <a:r>
              <a:rPr sz="2000" dirty="0">
                <a:latin typeface="Tahoma"/>
                <a:cs typeface="Tahoma"/>
              </a:rPr>
              <a:t>states, </a:t>
            </a:r>
            <a:r>
              <a:rPr sz="2000" spc="-30" dirty="0">
                <a:latin typeface="Tahoma"/>
                <a:cs typeface="Tahoma"/>
              </a:rPr>
              <a:t>however, </a:t>
            </a:r>
            <a:r>
              <a:rPr sz="2000" spc="-5" dirty="0">
                <a:latin typeface="Tahoma"/>
                <a:cs typeface="Tahoma"/>
              </a:rPr>
              <a:t>were </a:t>
            </a:r>
            <a:r>
              <a:rPr sz="2000" dirty="0">
                <a:latin typeface="Tahoma"/>
                <a:cs typeface="Tahoma"/>
              </a:rPr>
              <a:t>often </a:t>
            </a:r>
            <a:r>
              <a:rPr sz="2000" spc="-5" dirty="0">
                <a:latin typeface="Tahoma"/>
                <a:cs typeface="Tahoma"/>
              </a:rPr>
              <a:t>negligent in </a:t>
            </a:r>
            <a:r>
              <a:rPr sz="2000" dirty="0">
                <a:latin typeface="Tahoma"/>
                <a:cs typeface="Tahoma"/>
              </a:rPr>
              <a:t>this </a:t>
            </a:r>
            <a:r>
              <a:rPr sz="2000" spc="-35" dirty="0">
                <a:latin typeface="Tahoma"/>
                <a:cs typeface="Tahoma"/>
              </a:rPr>
              <a:t>duty, </a:t>
            </a:r>
            <a:r>
              <a:rPr sz="2000" spc="-5" dirty="0">
                <a:latin typeface="Tahoma"/>
                <a:cs typeface="Tahoma"/>
              </a:rPr>
              <a:t>and </a:t>
            </a:r>
            <a:r>
              <a:rPr sz="2000" dirty="0">
                <a:latin typeface="Tahoma"/>
                <a:cs typeface="Tahoma"/>
              </a:rPr>
              <a:t>so the</a:t>
            </a:r>
            <a:r>
              <a:rPr lang="en-US" sz="2000" dirty="0">
                <a:latin typeface="Tahoma"/>
                <a:cs typeface="Tahoma"/>
              </a:rPr>
              <a:t> </a:t>
            </a:r>
            <a:r>
              <a:rPr sz="2000" spc="-5" dirty="0">
                <a:latin typeface="Tahoma"/>
                <a:cs typeface="Tahoma"/>
              </a:rPr>
              <a:t>national government was  underfunded.</a:t>
            </a:r>
            <a:endParaRPr sz="2000" dirty="0">
              <a:latin typeface="Tahoma"/>
              <a:cs typeface="Tahoma"/>
            </a:endParaRPr>
          </a:p>
          <a:p>
            <a:pPr marL="355600" marR="5080" indent="-342900">
              <a:lnSpc>
                <a:spcPct val="99200"/>
              </a:lnSpc>
              <a:spcBef>
                <a:spcPts val="480"/>
              </a:spcBef>
              <a:buFont typeface="Arial"/>
              <a:buChar char="•"/>
              <a:tabLst>
                <a:tab pos="354965" algn="l"/>
                <a:tab pos="355600" algn="l"/>
              </a:tabLst>
            </a:pPr>
            <a:r>
              <a:rPr sz="2000" spc="-5" dirty="0">
                <a:latin typeface="Tahoma"/>
                <a:cs typeface="Tahoma"/>
              </a:rPr>
              <a:t>Without </a:t>
            </a:r>
            <a:r>
              <a:rPr sz="2000" spc="-30" dirty="0">
                <a:latin typeface="Tahoma"/>
                <a:cs typeface="Tahoma"/>
              </a:rPr>
              <a:t>money, </a:t>
            </a:r>
            <a:r>
              <a:rPr sz="2000" dirty="0">
                <a:latin typeface="Tahoma"/>
                <a:cs typeface="Tahoma"/>
              </a:rPr>
              <a:t>the US </a:t>
            </a:r>
            <a:r>
              <a:rPr sz="2000" spc="-5" dirty="0">
                <a:latin typeface="Tahoma"/>
                <a:cs typeface="Tahoma"/>
              </a:rPr>
              <a:t>government could </a:t>
            </a:r>
            <a:r>
              <a:rPr sz="2000" dirty="0">
                <a:latin typeface="Tahoma"/>
                <a:cs typeface="Tahoma"/>
              </a:rPr>
              <a:t>not </a:t>
            </a:r>
            <a:r>
              <a:rPr sz="2000" spc="-10" dirty="0">
                <a:latin typeface="Tahoma"/>
                <a:cs typeface="Tahoma"/>
              </a:rPr>
              <a:t>pay </a:t>
            </a:r>
            <a:r>
              <a:rPr sz="2000" spc="-5" dirty="0">
                <a:latin typeface="Tahoma"/>
                <a:cs typeface="Tahoma"/>
              </a:rPr>
              <a:t>debts </a:t>
            </a:r>
            <a:r>
              <a:rPr sz="2000" dirty="0">
                <a:latin typeface="Tahoma"/>
                <a:cs typeface="Tahoma"/>
              </a:rPr>
              <a:t>owed </a:t>
            </a:r>
            <a:r>
              <a:rPr sz="2000" spc="-5" dirty="0">
                <a:latin typeface="Tahoma"/>
                <a:cs typeface="Tahoma"/>
              </a:rPr>
              <a:t>from </a:t>
            </a:r>
            <a:r>
              <a:rPr sz="2000" dirty="0">
                <a:latin typeface="Tahoma"/>
                <a:cs typeface="Tahoma"/>
              </a:rPr>
              <a:t>the </a:t>
            </a:r>
            <a:r>
              <a:rPr sz="2000" spc="-10" dirty="0">
                <a:latin typeface="Tahoma"/>
                <a:cs typeface="Tahoma"/>
              </a:rPr>
              <a:t>Revolution </a:t>
            </a:r>
            <a:r>
              <a:rPr sz="2000" dirty="0">
                <a:latin typeface="Tahoma"/>
                <a:cs typeface="Tahoma"/>
              </a:rPr>
              <a:t>or easily  </a:t>
            </a:r>
            <a:r>
              <a:rPr sz="2000" spc="-5" dirty="0">
                <a:latin typeface="Tahoma"/>
                <a:cs typeface="Tahoma"/>
              </a:rPr>
              <a:t>secure </a:t>
            </a:r>
            <a:r>
              <a:rPr sz="2000" dirty="0">
                <a:latin typeface="Tahoma"/>
                <a:cs typeface="Tahoma"/>
              </a:rPr>
              <a:t>new </a:t>
            </a:r>
            <a:r>
              <a:rPr sz="2000" spc="-5" dirty="0">
                <a:latin typeface="Tahoma"/>
                <a:cs typeface="Tahoma"/>
              </a:rPr>
              <a:t>funds. </a:t>
            </a:r>
            <a:r>
              <a:rPr sz="2000" spc="-10" dirty="0">
                <a:latin typeface="Tahoma"/>
                <a:cs typeface="Tahoma"/>
              </a:rPr>
              <a:t>Foreign </a:t>
            </a:r>
            <a:r>
              <a:rPr sz="2000" spc="-5" dirty="0">
                <a:latin typeface="Tahoma"/>
                <a:cs typeface="Tahoma"/>
              </a:rPr>
              <a:t>governments were reluctant </a:t>
            </a:r>
            <a:r>
              <a:rPr sz="2000" dirty="0">
                <a:latin typeface="Tahoma"/>
                <a:cs typeface="Tahoma"/>
              </a:rPr>
              <a:t>to </a:t>
            </a:r>
            <a:r>
              <a:rPr sz="2000" spc="-5" dirty="0">
                <a:latin typeface="Tahoma"/>
                <a:cs typeface="Tahoma"/>
              </a:rPr>
              <a:t>loan money </a:t>
            </a:r>
            <a:r>
              <a:rPr sz="2000" dirty="0">
                <a:latin typeface="Tahoma"/>
                <a:cs typeface="Tahoma"/>
              </a:rPr>
              <a:t>to a </a:t>
            </a:r>
            <a:r>
              <a:rPr sz="2000" spc="-5" dirty="0">
                <a:latin typeface="Tahoma"/>
                <a:cs typeface="Tahoma"/>
              </a:rPr>
              <a:t>nation </a:t>
            </a:r>
            <a:r>
              <a:rPr sz="2000" dirty="0">
                <a:latin typeface="Tahoma"/>
                <a:cs typeface="Tahoma"/>
              </a:rPr>
              <a:t>that </a:t>
            </a:r>
            <a:r>
              <a:rPr sz="2000" spc="-5" dirty="0">
                <a:latin typeface="Tahoma"/>
                <a:cs typeface="Tahoma"/>
              </a:rPr>
              <a:t>might  never </a:t>
            </a:r>
            <a:r>
              <a:rPr sz="2000" spc="-10" dirty="0">
                <a:latin typeface="Tahoma"/>
                <a:cs typeface="Tahoma"/>
              </a:rPr>
              <a:t>repay </a:t>
            </a:r>
            <a:r>
              <a:rPr sz="2000" spc="-5" dirty="0">
                <a:latin typeface="Tahoma"/>
                <a:cs typeface="Tahoma"/>
              </a:rPr>
              <a:t>it. The </a:t>
            </a:r>
            <a:r>
              <a:rPr sz="2000" dirty="0">
                <a:latin typeface="Tahoma"/>
                <a:cs typeface="Tahoma"/>
              </a:rPr>
              <a:t>fiscal </a:t>
            </a:r>
            <a:r>
              <a:rPr sz="2000" spc="-5" dirty="0">
                <a:latin typeface="Tahoma"/>
                <a:cs typeface="Tahoma"/>
              </a:rPr>
              <a:t>problems </a:t>
            </a:r>
            <a:r>
              <a:rPr sz="2000" dirty="0">
                <a:latin typeface="Tahoma"/>
                <a:cs typeface="Tahoma"/>
              </a:rPr>
              <a:t>of the </a:t>
            </a:r>
            <a:r>
              <a:rPr sz="2000" spc="-5" dirty="0">
                <a:latin typeface="Tahoma"/>
                <a:cs typeface="Tahoma"/>
              </a:rPr>
              <a:t>central government meant </a:t>
            </a:r>
            <a:r>
              <a:rPr sz="2000" dirty="0">
                <a:latin typeface="Tahoma"/>
                <a:cs typeface="Tahoma"/>
              </a:rPr>
              <a:t>that the </a:t>
            </a:r>
            <a:r>
              <a:rPr sz="2000" spc="-5" dirty="0">
                <a:latin typeface="Tahoma"/>
                <a:cs typeface="Tahoma"/>
              </a:rPr>
              <a:t>currency </a:t>
            </a:r>
            <a:r>
              <a:rPr sz="2000" dirty="0">
                <a:latin typeface="Tahoma"/>
                <a:cs typeface="Tahoma"/>
              </a:rPr>
              <a:t>it  </a:t>
            </a:r>
            <a:r>
              <a:rPr sz="2000" spc="-5" dirty="0">
                <a:latin typeface="Tahoma"/>
                <a:cs typeface="Tahoma"/>
              </a:rPr>
              <a:t>issued, called </a:t>
            </a:r>
            <a:r>
              <a:rPr sz="2000" dirty="0">
                <a:latin typeface="Tahoma"/>
                <a:cs typeface="Tahoma"/>
              </a:rPr>
              <a:t>the </a:t>
            </a:r>
            <a:r>
              <a:rPr sz="2000" spc="-5" dirty="0">
                <a:latin typeface="Tahoma"/>
                <a:cs typeface="Tahoma"/>
              </a:rPr>
              <a:t>Continental, was largely</a:t>
            </a:r>
            <a:r>
              <a:rPr sz="2000" spc="20" dirty="0">
                <a:latin typeface="Tahoma"/>
                <a:cs typeface="Tahoma"/>
              </a:rPr>
              <a:t> </a:t>
            </a:r>
            <a:r>
              <a:rPr sz="2000" dirty="0">
                <a:latin typeface="Tahoma"/>
                <a:cs typeface="Tahoma"/>
              </a:rPr>
              <a:t>worthless.</a:t>
            </a:r>
          </a:p>
          <a:p>
            <a:pPr marL="355600" marR="12700" indent="-342900">
              <a:lnSpc>
                <a:spcPct val="100499"/>
              </a:lnSpc>
              <a:spcBef>
                <a:spcPts val="355"/>
              </a:spcBef>
              <a:buFont typeface="Arial"/>
              <a:buChar char="•"/>
              <a:tabLst>
                <a:tab pos="354965" algn="l"/>
                <a:tab pos="355600" algn="l"/>
              </a:tabLst>
            </a:pPr>
            <a:r>
              <a:rPr sz="2000" spc="-5" dirty="0">
                <a:latin typeface="Tahoma"/>
                <a:cs typeface="Tahoma"/>
              </a:rPr>
              <a:t>The country’s economic </a:t>
            </a:r>
            <a:r>
              <a:rPr sz="2000" dirty="0">
                <a:latin typeface="Tahoma"/>
                <a:cs typeface="Tahoma"/>
              </a:rPr>
              <a:t>woes </a:t>
            </a:r>
            <a:r>
              <a:rPr sz="2000" spc="-5" dirty="0">
                <a:latin typeface="Tahoma"/>
                <a:cs typeface="Tahoma"/>
              </a:rPr>
              <a:t>were made </a:t>
            </a:r>
            <a:r>
              <a:rPr sz="2000" dirty="0">
                <a:latin typeface="Tahoma"/>
                <a:cs typeface="Tahoma"/>
              </a:rPr>
              <a:t>worse </a:t>
            </a:r>
            <a:r>
              <a:rPr sz="2000" spc="-5" dirty="0">
                <a:latin typeface="Tahoma"/>
                <a:cs typeface="Tahoma"/>
              </a:rPr>
              <a:t>by </a:t>
            </a:r>
            <a:r>
              <a:rPr sz="2000" dirty="0">
                <a:latin typeface="Tahoma"/>
                <a:cs typeface="Tahoma"/>
              </a:rPr>
              <a:t>the </a:t>
            </a:r>
            <a:r>
              <a:rPr sz="2000" spc="-5" dirty="0">
                <a:latin typeface="Tahoma"/>
                <a:cs typeface="Tahoma"/>
              </a:rPr>
              <a:t>fact </a:t>
            </a:r>
            <a:r>
              <a:rPr sz="2000" dirty="0">
                <a:latin typeface="Tahoma"/>
                <a:cs typeface="Tahoma"/>
              </a:rPr>
              <a:t>that the </a:t>
            </a:r>
            <a:r>
              <a:rPr sz="2000" spc="-5" dirty="0">
                <a:latin typeface="Tahoma"/>
                <a:cs typeface="Tahoma"/>
              </a:rPr>
              <a:t>central government </a:t>
            </a:r>
            <a:r>
              <a:rPr sz="2000" dirty="0">
                <a:latin typeface="Tahoma"/>
                <a:cs typeface="Tahoma"/>
              </a:rPr>
              <a:t>also  </a:t>
            </a:r>
            <a:r>
              <a:rPr sz="2000" spc="-5" dirty="0">
                <a:latin typeface="Tahoma"/>
                <a:cs typeface="Tahoma"/>
              </a:rPr>
              <a:t>lacked </a:t>
            </a:r>
            <a:r>
              <a:rPr sz="2000" dirty="0">
                <a:latin typeface="Tahoma"/>
                <a:cs typeface="Tahoma"/>
              </a:rPr>
              <a:t>the </a:t>
            </a:r>
            <a:r>
              <a:rPr sz="2000" spc="-5" dirty="0">
                <a:latin typeface="Tahoma"/>
                <a:cs typeface="Tahoma"/>
              </a:rPr>
              <a:t>power </a:t>
            </a:r>
            <a:r>
              <a:rPr sz="2000" dirty="0">
                <a:latin typeface="Tahoma"/>
                <a:cs typeface="Tahoma"/>
              </a:rPr>
              <a:t>to </a:t>
            </a:r>
            <a:r>
              <a:rPr sz="2000" spc="-5" dirty="0">
                <a:latin typeface="Tahoma"/>
                <a:cs typeface="Tahoma"/>
              </a:rPr>
              <a:t>impose </a:t>
            </a:r>
            <a:r>
              <a:rPr sz="2000" b="1" spc="-5" dirty="0">
                <a:solidFill>
                  <a:srgbClr val="FF0000"/>
                </a:solidFill>
                <a:latin typeface="Tahoma"/>
                <a:cs typeface="Tahoma"/>
              </a:rPr>
              <a:t>tariffs</a:t>
            </a:r>
            <a:r>
              <a:rPr sz="2000" spc="-5" dirty="0">
                <a:latin typeface="Tahoma"/>
                <a:cs typeface="Tahoma"/>
              </a:rPr>
              <a:t> on foreign imports </a:t>
            </a:r>
            <a:r>
              <a:rPr sz="2000" dirty="0">
                <a:latin typeface="Tahoma"/>
                <a:cs typeface="Tahoma"/>
              </a:rPr>
              <a:t>or </a:t>
            </a:r>
            <a:r>
              <a:rPr sz="2000" b="1" spc="-5" dirty="0">
                <a:solidFill>
                  <a:srgbClr val="FF0000"/>
                </a:solidFill>
                <a:latin typeface="Tahoma"/>
                <a:cs typeface="Tahoma"/>
              </a:rPr>
              <a:t>regulate </a:t>
            </a:r>
            <a:r>
              <a:rPr sz="2000" b="1" dirty="0">
                <a:solidFill>
                  <a:srgbClr val="FF0000"/>
                </a:solidFill>
                <a:latin typeface="Tahoma"/>
                <a:cs typeface="Tahoma"/>
              </a:rPr>
              <a:t>interstate </a:t>
            </a:r>
            <a:r>
              <a:rPr sz="2000" b="1" spc="-5" dirty="0">
                <a:solidFill>
                  <a:srgbClr val="FF0000"/>
                </a:solidFill>
                <a:latin typeface="Tahoma"/>
                <a:cs typeface="Tahoma"/>
              </a:rPr>
              <a:t>commerce</a:t>
            </a:r>
            <a:r>
              <a:rPr sz="2000" spc="-5" dirty="0">
                <a:latin typeface="Tahoma"/>
                <a:cs typeface="Tahoma"/>
              </a:rPr>
              <a:t>.  Thus, </a:t>
            </a:r>
            <a:r>
              <a:rPr sz="2000" dirty="0">
                <a:latin typeface="Tahoma"/>
                <a:cs typeface="Tahoma"/>
              </a:rPr>
              <a:t>it couldn’t </a:t>
            </a:r>
            <a:r>
              <a:rPr sz="2000" spc="-5" dirty="0">
                <a:latin typeface="Tahoma"/>
                <a:cs typeface="Tahoma"/>
              </a:rPr>
              <a:t>protect American producers from foreign competitors. Compounding </a:t>
            </a:r>
            <a:r>
              <a:rPr sz="2000" dirty="0">
                <a:latin typeface="Tahoma"/>
                <a:cs typeface="Tahoma"/>
              </a:rPr>
              <a:t>the  </a:t>
            </a:r>
            <a:r>
              <a:rPr sz="2000" spc="-5" dirty="0">
                <a:latin typeface="Tahoma"/>
                <a:cs typeface="Tahoma"/>
              </a:rPr>
              <a:t>problem, </a:t>
            </a:r>
            <a:r>
              <a:rPr sz="2000" dirty="0">
                <a:latin typeface="Tahoma"/>
                <a:cs typeface="Tahoma"/>
              </a:rPr>
              <a:t>states often </a:t>
            </a:r>
            <a:r>
              <a:rPr sz="2000" spc="-5" dirty="0">
                <a:latin typeface="Tahoma"/>
                <a:cs typeface="Tahoma"/>
              </a:rPr>
              <a:t>imposed </a:t>
            </a:r>
            <a:r>
              <a:rPr sz="2000" b="1" spc="-5" dirty="0">
                <a:solidFill>
                  <a:srgbClr val="FF0000"/>
                </a:solidFill>
                <a:latin typeface="Tahoma"/>
                <a:cs typeface="Tahoma"/>
              </a:rPr>
              <a:t>tariffs</a:t>
            </a:r>
            <a:r>
              <a:rPr sz="2000" spc="-5" dirty="0">
                <a:latin typeface="Tahoma"/>
                <a:cs typeface="Tahoma"/>
              </a:rPr>
              <a:t> on items produced by </a:t>
            </a:r>
            <a:r>
              <a:rPr sz="2000" dirty="0">
                <a:latin typeface="Tahoma"/>
                <a:cs typeface="Tahoma"/>
              </a:rPr>
              <a:t>other </a:t>
            </a:r>
            <a:r>
              <a:rPr sz="2000" b="1" dirty="0">
                <a:solidFill>
                  <a:srgbClr val="FF0000"/>
                </a:solidFill>
                <a:latin typeface="Tahoma"/>
                <a:cs typeface="Tahoma"/>
              </a:rPr>
              <a:t>states</a:t>
            </a:r>
            <a:r>
              <a:rPr sz="2000" dirty="0">
                <a:latin typeface="Tahoma"/>
                <a:cs typeface="Tahoma"/>
              </a:rPr>
              <a:t> </a:t>
            </a:r>
            <a:r>
              <a:rPr sz="2000" spc="-5" dirty="0">
                <a:latin typeface="Tahoma"/>
                <a:cs typeface="Tahoma"/>
              </a:rPr>
              <a:t>and </a:t>
            </a:r>
            <a:r>
              <a:rPr sz="2000" dirty="0">
                <a:latin typeface="Tahoma"/>
                <a:cs typeface="Tahoma"/>
              </a:rPr>
              <a:t>otherwise </a:t>
            </a:r>
            <a:r>
              <a:rPr sz="2000" b="1" spc="-5" dirty="0">
                <a:solidFill>
                  <a:srgbClr val="FF0000"/>
                </a:solidFill>
                <a:latin typeface="Tahoma"/>
                <a:cs typeface="Tahoma"/>
              </a:rPr>
              <a:t>interfered</a:t>
            </a:r>
            <a:r>
              <a:rPr sz="2000" spc="-5" dirty="0">
                <a:latin typeface="Tahoma"/>
                <a:cs typeface="Tahoma"/>
              </a:rPr>
              <a:t> with </a:t>
            </a:r>
            <a:r>
              <a:rPr sz="2000" dirty="0">
                <a:latin typeface="Tahoma"/>
                <a:cs typeface="Tahoma"/>
              </a:rPr>
              <a:t>their </a:t>
            </a:r>
            <a:r>
              <a:rPr sz="2000" spc="-5" dirty="0">
                <a:latin typeface="Tahoma"/>
                <a:cs typeface="Tahoma"/>
              </a:rPr>
              <a:t>neighbors’</a:t>
            </a:r>
            <a:r>
              <a:rPr sz="2000" spc="10" dirty="0">
                <a:latin typeface="Tahoma"/>
                <a:cs typeface="Tahoma"/>
              </a:rPr>
              <a:t> </a:t>
            </a:r>
            <a:r>
              <a:rPr sz="2000" spc="-10" dirty="0">
                <a:latin typeface="Tahoma"/>
                <a:cs typeface="Tahoma"/>
              </a:rPr>
              <a:t>trade.</a:t>
            </a:r>
            <a:endParaRPr sz="2000" dirty="0">
              <a:latin typeface="Tahoma"/>
              <a:cs typeface="Tahoma"/>
            </a:endParaRPr>
          </a:p>
        </p:txBody>
      </p:sp>
      <p:sp>
        <p:nvSpPr>
          <p:cNvPr id="4" name="object 4"/>
          <p:cNvSpPr txBox="1"/>
          <p:nvPr/>
        </p:nvSpPr>
        <p:spPr>
          <a:xfrm>
            <a:off x="10034498" y="6434772"/>
            <a:ext cx="102870" cy="197490"/>
          </a:xfrm>
          <a:prstGeom prst="rect">
            <a:avLst/>
          </a:prstGeom>
        </p:spPr>
        <p:txBody>
          <a:bodyPr vert="horz" wrap="square" lIns="0" tIns="12700" rIns="0" bIns="0" rtlCol="0">
            <a:spAutoFit/>
          </a:bodyPr>
          <a:lstStyle/>
          <a:p>
            <a:pPr marL="12700">
              <a:spcBef>
                <a:spcPts val="100"/>
              </a:spcBef>
            </a:pPr>
            <a:r>
              <a:rPr sz="1200" spc="-25" dirty="0">
                <a:solidFill>
                  <a:srgbClr val="898989"/>
                </a:solidFill>
                <a:latin typeface="Trebuchet MS"/>
                <a:cs typeface="Trebuchet MS"/>
              </a:rPr>
              <a:t>6</a:t>
            </a:r>
            <a:endParaRPr sz="1200">
              <a:latin typeface="Trebuchet MS"/>
              <a:cs typeface="Trebuchet MS"/>
            </a:endParaRPr>
          </a:p>
        </p:txBody>
      </p:sp>
      <p:sp>
        <p:nvSpPr>
          <p:cNvPr id="5" name="object 5"/>
          <p:cNvSpPr/>
          <p:nvPr/>
        </p:nvSpPr>
        <p:spPr>
          <a:xfrm>
            <a:off x="2350346" y="5080001"/>
            <a:ext cx="7213600" cy="170687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0034498" y="6434772"/>
            <a:ext cx="102870" cy="197490"/>
          </a:xfrm>
          <a:prstGeom prst="rect">
            <a:avLst/>
          </a:prstGeom>
        </p:spPr>
        <p:txBody>
          <a:bodyPr vert="horz" wrap="square" lIns="0" tIns="12700" rIns="0" bIns="0" rtlCol="0">
            <a:spAutoFit/>
          </a:bodyPr>
          <a:lstStyle/>
          <a:p>
            <a:pPr marL="12700">
              <a:spcBef>
                <a:spcPts val="100"/>
              </a:spcBef>
            </a:pPr>
            <a:r>
              <a:rPr sz="1200" spc="-25" dirty="0">
                <a:solidFill>
                  <a:srgbClr val="898989"/>
                </a:solidFill>
                <a:latin typeface="Trebuchet MS"/>
                <a:cs typeface="Trebuchet MS"/>
              </a:rPr>
              <a:t>3</a:t>
            </a:r>
            <a:endParaRPr sz="1200">
              <a:latin typeface="Trebuchet MS"/>
              <a:cs typeface="Trebuchet MS"/>
            </a:endParaRPr>
          </a:p>
        </p:txBody>
      </p:sp>
      <p:sp>
        <p:nvSpPr>
          <p:cNvPr id="5" name="object 5"/>
          <p:cNvSpPr/>
          <p:nvPr/>
        </p:nvSpPr>
        <p:spPr>
          <a:xfrm>
            <a:off x="7772401" y="2410341"/>
            <a:ext cx="4274038" cy="4290360"/>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1011406" y="879983"/>
            <a:ext cx="1746362" cy="510540"/>
          </a:xfrm>
          <a:prstGeom prst="rect">
            <a:avLst/>
          </a:prstGeom>
        </p:spPr>
        <p:txBody>
          <a:bodyPr vert="horz" wrap="square" lIns="0" tIns="22860" rIns="0" bIns="0" rtlCol="0">
            <a:spAutoFit/>
          </a:bodyPr>
          <a:lstStyle/>
          <a:p>
            <a:pPr marL="327025" marR="5080" indent="-314960">
              <a:lnSpc>
                <a:spcPts val="1900"/>
              </a:lnSpc>
              <a:spcBef>
                <a:spcPts val="180"/>
              </a:spcBef>
            </a:pPr>
            <a:r>
              <a:rPr b="1" spc="-5" dirty="0">
                <a:latin typeface="Tahoma"/>
                <a:cs typeface="Tahoma"/>
              </a:rPr>
              <a:t>TOO</a:t>
            </a:r>
            <a:r>
              <a:rPr b="1" spc="-65" dirty="0">
                <a:latin typeface="Tahoma"/>
                <a:cs typeface="Tahoma"/>
              </a:rPr>
              <a:t> </a:t>
            </a:r>
            <a:r>
              <a:rPr b="1" spc="-5" dirty="0">
                <a:latin typeface="Tahoma"/>
                <a:cs typeface="Tahoma"/>
              </a:rPr>
              <a:t>STRONG  (KING)</a:t>
            </a:r>
            <a:endParaRPr dirty="0">
              <a:latin typeface="Tahoma"/>
              <a:cs typeface="Tahoma"/>
            </a:endParaRPr>
          </a:p>
        </p:txBody>
      </p:sp>
      <p:sp>
        <p:nvSpPr>
          <p:cNvPr id="7" name="object 7"/>
          <p:cNvSpPr/>
          <p:nvPr/>
        </p:nvSpPr>
        <p:spPr>
          <a:xfrm>
            <a:off x="3811985" y="38378"/>
            <a:ext cx="4023880" cy="708025"/>
          </a:xfrm>
          <a:custGeom>
            <a:avLst/>
            <a:gdLst/>
            <a:ahLst/>
            <a:cxnLst/>
            <a:rect l="l" t="t" r="r" b="b"/>
            <a:pathLst>
              <a:path w="4191000" h="708025">
                <a:moveTo>
                  <a:pt x="0" y="0"/>
                </a:moveTo>
                <a:lnTo>
                  <a:pt x="4191000" y="0"/>
                </a:lnTo>
                <a:lnTo>
                  <a:pt x="4191000" y="707885"/>
                </a:lnTo>
                <a:lnTo>
                  <a:pt x="0" y="707885"/>
                </a:lnTo>
                <a:lnTo>
                  <a:pt x="0" y="0"/>
                </a:lnTo>
                <a:close/>
              </a:path>
            </a:pathLst>
          </a:custGeom>
          <a:solidFill>
            <a:srgbClr val="FFFB00"/>
          </a:solidFill>
        </p:spPr>
        <p:txBody>
          <a:bodyPr wrap="square" lIns="0" tIns="0" rIns="0" bIns="0" rtlCol="0"/>
          <a:lstStyle/>
          <a:p>
            <a:endParaRPr dirty="0"/>
          </a:p>
        </p:txBody>
      </p:sp>
      <p:sp>
        <p:nvSpPr>
          <p:cNvPr id="8" name="object 8"/>
          <p:cNvSpPr txBox="1">
            <a:spLocks noGrp="1"/>
          </p:cNvSpPr>
          <p:nvPr>
            <p:ph type="title"/>
          </p:nvPr>
        </p:nvSpPr>
        <p:spPr>
          <a:xfrm>
            <a:off x="4720022" y="31760"/>
            <a:ext cx="2351554" cy="635000"/>
          </a:xfrm>
          <a:prstGeom prst="rect">
            <a:avLst/>
          </a:prstGeom>
        </p:spPr>
        <p:txBody>
          <a:bodyPr vert="horz" wrap="square" lIns="0" tIns="12700" rIns="0" bIns="0" rtlCol="0">
            <a:spAutoFit/>
          </a:bodyPr>
          <a:lstStyle/>
          <a:p>
            <a:pPr marL="93980" marR="5080" indent="238125">
              <a:spcBef>
                <a:spcPts val="100"/>
              </a:spcBef>
            </a:pPr>
            <a:r>
              <a:rPr dirty="0"/>
              <a:t>GOLDILOCKS  OF</a:t>
            </a:r>
            <a:r>
              <a:rPr spc="-65" dirty="0"/>
              <a:t> </a:t>
            </a:r>
            <a:r>
              <a:rPr spc="-5" dirty="0"/>
              <a:t>GOVERNMENT</a:t>
            </a:r>
          </a:p>
        </p:txBody>
      </p:sp>
      <p:sp>
        <p:nvSpPr>
          <p:cNvPr id="9" name="object 9"/>
          <p:cNvSpPr txBox="1"/>
          <p:nvPr/>
        </p:nvSpPr>
        <p:spPr>
          <a:xfrm>
            <a:off x="2438400" y="6250307"/>
            <a:ext cx="5080000" cy="566420"/>
          </a:xfrm>
          <a:prstGeom prst="rect">
            <a:avLst/>
          </a:prstGeom>
        </p:spPr>
        <p:txBody>
          <a:bodyPr vert="horz" wrap="square" lIns="0" tIns="27940" rIns="0" bIns="0" rtlCol="0">
            <a:spAutoFit/>
          </a:bodyPr>
          <a:lstStyle/>
          <a:p>
            <a:pPr marL="270510" marR="5080" indent="-258445">
              <a:lnSpc>
                <a:spcPts val="2100"/>
              </a:lnSpc>
              <a:spcBef>
                <a:spcPts val="220"/>
              </a:spcBef>
            </a:pPr>
            <a:r>
              <a:rPr b="1" spc="-5" dirty="0">
                <a:latin typeface="Tahoma"/>
                <a:cs typeface="Tahoma"/>
              </a:rPr>
              <a:t>DON’T EVEN GET </a:t>
            </a:r>
            <a:r>
              <a:rPr b="1" dirty="0">
                <a:latin typeface="Tahoma"/>
                <a:cs typeface="Tahoma"/>
              </a:rPr>
              <a:t>ME </a:t>
            </a:r>
            <a:r>
              <a:rPr b="1" spc="-5" dirty="0">
                <a:latin typeface="Tahoma"/>
                <a:cs typeface="Tahoma"/>
              </a:rPr>
              <a:t>STARTED </a:t>
            </a:r>
            <a:r>
              <a:rPr b="1" dirty="0">
                <a:latin typeface="Tahoma"/>
                <a:cs typeface="Tahoma"/>
              </a:rPr>
              <a:t>ON THE FACT  THAT GOLDILOCKS </a:t>
            </a:r>
            <a:r>
              <a:rPr b="1" spc="-5" dirty="0">
                <a:latin typeface="Tahoma"/>
                <a:cs typeface="Tahoma"/>
              </a:rPr>
              <a:t>WAS </a:t>
            </a:r>
            <a:r>
              <a:rPr b="1" dirty="0">
                <a:latin typeface="Tahoma"/>
                <a:cs typeface="Tahoma"/>
              </a:rPr>
              <a:t>A</a:t>
            </a:r>
            <a:r>
              <a:rPr b="1" spc="-45" dirty="0">
                <a:latin typeface="Tahoma"/>
                <a:cs typeface="Tahoma"/>
              </a:rPr>
              <a:t> </a:t>
            </a:r>
            <a:r>
              <a:rPr b="1" dirty="0">
                <a:latin typeface="Tahoma"/>
                <a:cs typeface="Tahoma"/>
              </a:rPr>
              <a:t>CRIMINAL!!!</a:t>
            </a:r>
            <a:endParaRPr dirty="0">
              <a:latin typeface="Tahoma"/>
              <a:cs typeface="Tahoma"/>
            </a:endParaRPr>
          </a:p>
        </p:txBody>
      </p:sp>
      <p:sp>
        <p:nvSpPr>
          <p:cNvPr id="10" name="object 10"/>
          <p:cNvSpPr/>
          <p:nvPr/>
        </p:nvSpPr>
        <p:spPr>
          <a:xfrm>
            <a:off x="8892313" y="57428"/>
            <a:ext cx="3245180" cy="1919643"/>
          </a:xfrm>
          <a:prstGeom prst="rect">
            <a:avLst/>
          </a:prstGeom>
          <a:blipFill>
            <a:blip r:embed="rId3" cstate="print"/>
            <a:stretch>
              <a:fillRect/>
            </a:stretch>
          </a:blipFill>
        </p:spPr>
        <p:txBody>
          <a:bodyPr wrap="square" lIns="0" tIns="0" rIns="0" bIns="0" rtlCol="0"/>
          <a:lstStyle/>
          <a:p>
            <a:endParaRPr/>
          </a:p>
        </p:txBody>
      </p:sp>
      <p:sp>
        <p:nvSpPr>
          <p:cNvPr id="11" name="object 6">
            <a:extLst>
              <a:ext uri="{FF2B5EF4-FFF2-40B4-BE49-F238E27FC236}">
                <a16:creationId xmlns:a16="http://schemas.microsoft.com/office/drawing/2014/main" id="{BCD95121-80A3-4920-B444-B606EFFB41E6}"/>
              </a:ext>
            </a:extLst>
          </p:cNvPr>
          <p:cNvSpPr txBox="1"/>
          <p:nvPr/>
        </p:nvSpPr>
        <p:spPr>
          <a:xfrm>
            <a:off x="9372600" y="2084065"/>
            <a:ext cx="1746362" cy="266740"/>
          </a:xfrm>
          <a:prstGeom prst="rect">
            <a:avLst/>
          </a:prstGeom>
        </p:spPr>
        <p:txBody>
          <a:bodyPr vert="horz" wrap="square" lIns="0" tIns="22860" rIns="0" bIns="0" rtlCol="0">
            <a:spAutoFit/>
          </a:bodyPr>
          <a:lstStyle/>
          <a:p>
            <a:pPr marL="327025" marR="5080" indent="-314960">
              <a:lnSpc>
                <a:spcPts val="1900"/>
              </a:lnSpc>
              <a:spcBef>
                <a:spcPts val="180"/>
              </a:spcBef>
            </a:pPr>
            <a:r>
              <a:rPr b="1" spc="-5" dirty="0">
                <a:latin typeface="Tahoma"/>
                <a:cs typeface="Tahoma"/>
              </a:rPr>
              <a:t>TOO</a:t>
            </a:r>
            <a:r>
              <a:rPr b="1" spc="-65" dirty="0">
                <a:latin typeface="Tahoma"/>
                <a:cs typeface="Tahoma"/>
              </a:rPr>
              <a:t> </a:t>
            </a:r>
            <a:r>
              <a:rPr lang="en-US" b="1" spc="-5" dirty="0">
                <a:latin typeface="Tahoma"/>
                <a:cs typeface="Tahoma"/>
              </a:rPr>
              <a:t>WEAK</a:t>
            </a:r>
            <a:endParaRPr dirty="0">
              <a:latin typeface="Tahoma"/>
              <a:cs typeface="Tahoma"/>
            </a:endParaRPr>
          </a:p>
        </p:txBody>
      </p:sp>
      <p:sp>
        <p:nvSpPr>
          <p:cNvPr id="2" name="object 2"/>
          <p:cNvSpPr/>
          <p:nvPr/>
        </p:nvSpPr>
        <p:spPr>
          <a:xfrm>
            <a:off x="3811985" y="609600"/>
            <a:ext cx="4023880" cy="4361284"/>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84443" y="1752600"/>
            <a:ext cx="3882886" cy="4361283"/>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102F70-6461-415A-BCF9-C7F7220CC4AC}"/>
              </a:ext>
            </a:extLst>
          </p:cNvPr>
          <p:cNvPicPr>
            <a:picLocks noChangeAspect="1"/>
          </p:cNvPicPr>
          <p:nvPr/>
        </p:nvPicPr>
        <p:blipFill>
          <a:blip r:embed="rId2"/>
          <a:stretch>
            <a:fillRect/>
          </a:stretch>
        </p:blipFill>
        <p:spPr>
          <a:xfrm>
            <a:off x="838200" y="0"/>
            <a:ext cx="10744200" cy="7086600"/>
          </a:xfrm>
          <a:prstGeom prst="rect">
            <a:avLst/>
          </a:prstGeom>
        </p:spPr>
      </p:pic>
    </p:spTree>
    <p:extLst>
      <p:ext uri="{BB962C8B-B14F-4D97-AF65-F5344CB8AC3E}">
        <p14:creationId xmlns:p14="http://schemas.microsoft.com/office/powerpoint/2010/main" val="247210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52400" y="30332"/>
            <a:ext cx="12191998" cy="655468"/>
          </a:xfrm>
          <a:prstGeom prst="rect">
            <a:avLst/>
          </a:prstGeom>
        </p:spPr>
        <p:txBody>
          <a:bodyPr vert="horz" wrap="square" lIns="0" tIns="9049" rIns="0" bIns="0" rtlCol="0">
            <a:spAutoFit/>
          </a:bodyPr>
          <a:lstStyle/>
          <a:p>
            <a:pPr marL="9525" marR="3810">
              <a:spcBef>
                <a:spcPts val="71"/>
              </a:spcBef>
            </a:pPr>
            <a:r>
              <a:rPr sz="2100" b="1" spc="-8" dirty="0">
                <a:solidFill>
                  <a:prstClr val="black"/>
                </a:solidFill>
                <a:latin typeface="Tahoma"/>
                <a:cs typeface="Tahoma"/>
              </a:rPr>
              <a:t>How </a:t>
            </a:r>
            <a:r>
              <a:rPr sz="2100" b="1" spc="-4" dirty="0">
                <a:solidFill>
                  <a:prstClr val="black"/>
                </a:solidFill>
                <a:latin typeface="Tahoma"/>
                <a:cs typeface="Tahoma"/>
              </a:rPr>
              <a:t>did the </a:t>
            </a:r>
            <a:r>
              <a:rPr sz="2100" b="1" spc="-8" dirty="0">
                <a:solidFill>
                  <a:prstClr val="black"/>
                </a:solidFill>
                <a:latin typeface="Tahoma"/>
                <a:cs typeface="Tahoma"/>
              </a:rPr>
              <a:t>lack of  centralized military power  (think Shays’ </a:t>
            </a:r>
            <a:r>
              <a:rPr sz="2100" b="1" spc="-4" dirty="0">
                <a:solidFill>
                  <a:prstClr val="black"/>
                </a:solidFill>
                <a:latin typeface="Tahoma"/>
                <a:cs typeface="Tahoma"/>
              </a:rPr>
              <a:t>Rebellion) </a:t>
            </a:r>
            <a:r>
              <a:rPr sz="2100" b="1" spc="-8" dirty="0">
                <a:solidFill>
                  <a:prstClr val="black"/>
                </a:solidFill>
                <a:latin typeface="Tahoma"/>
                <a:cs typeface="Tahoma"/>
              </a:rPr>
              <a:t>and  </a:t>
            </a:r>
            <a:r>
              <a:rPr sz="2100" b="1" spc="-4" dirty="0">
                <a:solidFill>
                  <a:prstClr val="black"/>
                </a:solidFill>
                <a:latin typeface="Tahoma"/>
                <a:cs typeface="Tahoma"/>
              </a:rPr>
              <a:t>the lack of </a:t>
            </a:r>
            <a:r>
              <a:rPr sz="2100" b="1" spc="-8" dirty="0">
                <a:solidFill>
                  <a:prstClr val="black"/>
                </a:solidFill>
                <a:latin typeface="Tahoma"/>
                <a:cs typeface="Tahoma"/>
              </a:rPr>
              <a:t>tax-law  </a:t>
            </a:r>
            <a:r>
              <a:rPr sz="2100" b="1" spc="-4" dirty="0">
                <a:solidFill>
                  <a:prstClr val="black"/>
                </a:solidFill>
                <a:latin typeface="Tahoma"/>
                <a:cs typeface="Tahoma"/>
              </a:rPr>
              <a:t>enforcement </a:t>
            </a:r>
            <a:r>
              <a:rPr sz="2100" b="1" spc="-8" dirty="0">
                <a:solidFill>
                  <a:prstClr val="black"/>
                </a:solidFill>
                <a:latin typeface="Tahoma"/>
                <a:cs typeface="Tahoma"/>
              </a:rPr>
              <a:t>power  </a:t>
            </a:r>
            <a:r>
              <a:rPr sz="2100" b="1" spc="-4" dirty="0">
                <a:solidFill>
                  <a:prstClr val="black"/>
                </a:solidFill>
                <a:latin typeface="Tahoma"/>
                <a:cs typeface="Tahoma"/>
              </a:rPr>
              <a:t>highlight </a:t>
            </a:r>
            <a:r>
              <a:rPr sz="2100" b="1" spc="-8" dirty="0">
                <a:solidFill>
                  <a:prstClr val="black"/>
                </a:solidFill>
                <a:latin typeface="Tahoma"/>
                <a:cs typeface="Tahoma"/>
              </a:rPr>
              <a:t>key weaknesses of  </a:t>
            </a:r>
            <a:r>
              <a:rPr sz="2100" b="1" spc="-4" dirty="0">
                <a:solidFill>
                  <a:prstClr val="black"/>
                </a:solidFill>
                <a:latin typeface="Tahoma"/>
                <a:cs typeface="Tahoma"/>
              </a:rPr>
              <a:t>the Articles </a:t>
            </a:r>
            <a:r>
              <a:rPr sz="2100" b="1" spc="-8" dirty="0">
                <a:solidFill>
                  <a:prstClr val="black"/>
                </a:solidFill>
                <a:latin typeface="Tahoma"/>
                <a:cs typeface="Tahoma"/>
              </a:rPr>
              <a:t>of  Confederation?</a:t>
            </a:r>
            <a:endParaRPr sz="2100" dirty="0">
              <a:solidFill>
                <a:prstClr val="black"/>
              </a:solidFill>
              <a:latin typeface="Tahoma"/>
              <a:cs typeface="Tahoma"/>
            </a:endParaRPr>
          </a:p>
        </p:txBody>
      </p:sp>
      <p:sp>
        <p:nvSpPr>
          <p:cNvPr id="7" name="object 6">
            <a:extLst>
              <a:ext uri="{FF2B5EF4-FFF2-40B4-BE49-F238E27FC236}">
                <a16:creationId xmlns:a16="http://schemas.microsoft.com/office/drawing/2014/main" id="{6C36FC57-F627-45A8-A20F-91E11E031DEC}"/>
              </a:ext>
            </a:extLst>
          </p:cNvPr>
          <p:cNvSpPr/>
          <p:nvPr/>
        </p:nvSpPr>
        <p:spPr>
          <a:xfrm>
            <a:off x="1104900" y="845968"/>
            <a:ext cx="9982200" cy="5943600"/>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Tree>
    <p:extLst>
      <p:ext uri="{BB962C8B-B14F-4D97-AF65-F5344CB8AC3E}">
        <p14:creationId xmlns:p14="http://schemas.microsoft.com/office/powerpoint/2010/main" val="4216353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0" y="2895601"/>
            <a:ext cx="9144000" cy="39623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76401" y="3276600"/>
            <a:ext cx="4121111" cy="346519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5949912" y="2971801"/>
            <a:ext cx="4641889" cy="3247043"/>
          </a:xfrm>
          <a:prstGeom prst="rect">
            <a:avLst/>
          </a:prstGeom>
          <a:solidFill>
            <a:srgbClr val="000000">
              <a:alpha val="41178"/>
            </a:srgbClr>
          </a:solidFill>
          <a:ln w="25399">
            <a:solidFill>
              <a:srgbClr val="000000"/>
            </a:solidFill>
          </a:ln>
        </p:spPr>
        <p:txBody>
          <a:bodyPr vert="horz" wrap="square" lIns="0" tIns="45720" rIns="0" bIns="0" rtlCol="0">
            <a:spAutoFit/>
          </a:bodyPr>
          <a:lstStyle/>
          <a:p>
            <a:pPr marL="91440">
              <a:spcBef>
                <a:spcPts val="360"/>
              </a:spcBef>
            </a:pPr>
            <a:r>
              <a:rPr sz="1600" b="1" spc="-5" dirty="0">
                <a:solidFill>
                  <a:srgbClr val="FFFFFF"/>
                </a:solidFill>
                <a:latin typeface="Tahoma"/>
                <a:cs typeface="Tahoma"/>
              </a:rPr>
              <a:t>Think about</a:t>
            </a:r>
            <a:r>
              <a:rPr sz="1600" b="1" dirty="0">
                <a:solidFill>
                  <a:srgbClr val="FFFFFF"/>
                </a:solidFill>
                <a:latin typeface="Tahoma"/>
                <a:cs typeface="Tahoma"/>
              </a:rPr>
              <a:t> </a:t>
            </a:r>
            <a:r>
              <a:rPr sz="1600" b="1" spc="-5" dirty="0">
                <a:solidFill>
                  <a:srgbClr val="FFFFFF"/>
                </a:solidFill>
                <a:latin typeface="Tahoma"/>
                <a:cs typeface="Tahoma"/>
              </a:rPr>
              <a:t>this…</a:t>
            </a:r>
            <a:endParaRPr sz="1600" dirty="0">
              <a:latin typeface="Tahoma"/>
              <a:cs typeface="Tahoma"/>
            </a:endParaRPr>
          </a:p>
          <a:p>
            <a:pPr>
              <a:spcBef>
                <a:spcPts val="30"/>
              </a:spcBef>
            </a:pPr>
            <a:endParaRPr sz="1600" dirty="0">
              <a:latin typeface="Times New Roman"/>
              <a:cs typeface="Times New Roman"/>
            </a:endParaRPr>
          </a:p>
          <a:p>
            <a:pPr marL="91440" marR="152400">
              <a:lnSpc>
                <a:spcPct val="100299"/>
              </a:lnSpc>
              <a:spcBef>
                <a:spcPts val="5"/>
              </a:spcBef>
            </a:pPr>
            <a:r>
              <a:rPr sz="1600" b="1" dirty="0">
                <a:solidFill>
                  <a:srgbClr val="FFFFFF"/>
                </a:solidFill>
                <a:latin typeface="Tahoma"/>
                <a:cs typeface="Tahoma"/>
              </a:rPr>
              <a:t>In </a:t>
            </a:r>
            <a:r>
              <a:rPr sz="1600" b="1" spc="-5" dirty="0">
                <a:solidFill>
                  <a:srgbClr val="FFFFFF"/>
                </a:solidFill>
                <a:latin typeface="Tahoma"/>
                <a:cs typeface="Tahoma"/>
              </a:rPr>
              <a:t>Star Wars, the Republic was falling  apart due </a:t>
            </a:r>
            <a:r>
              <a:rPr sz="1600" b="1" dirty="0">
                <a:solidFill>
                  <a:srgbClr val="FFFFFF"/>
                </a:solidFill>
                <a:latin typeface="Tahoma"/>
                <a:cs typeface="Tahoma"/>
              </a:rPr>
              <a:t>to </a:t>
            </a:r>
            <a:r>
              <a:rPr sz="1600" b="1" spc="-5" dirty="0">
                <a:solidFill>
                  <a:srgbClr val="FFFFFF"/>
                </a:solidFill>
                <a:latin typeface="Tahoma"/>
                <a:cs typeface="Tahoma"/>
              </a:rPr>
              <a:t>the Clone Wars and was  soon </a:t>
            </a:r>
            <a:r>
              <a:rPr sz="1600" b="1" dirty="0">
                <a:solidFill>
                  <a:srgbClr val="FFFFFF"/>
                </a:solidFill>
                <a:latin typeface="Tahoma"/>
                <a:cs typeface="Tahoma"/>
              </a:rPr>
              <a:t>reorganized </a:t>
            </a:r>
            <a:r>
              <a:rPr sz="1600" b="1" spc="-5" dirty="0">
                <a:solidFill>
                  <a:srgbClr val="FFFFFF"/>
                </a:solidFill>
                <a:latin typeface="Tahoma"/>
                <a:cs typeface="Tahoma"/>
              </a:rPr>
              <a:t>into the Galactic  Empire, </a:t>
            </a:r>
            <a:r>
              <a:rPr sz="1600" b="1" dirty="0">
                <a:solidFill>
                  <a:srgbClr val="FFFFFF"/>
                </a:solidFill>
                <a:latin typeface="Tahoma"/>
                <a:cs typeface="Tahoma"/>
              </a:rPr>
              <a:t>for a </a:t>
            </a:r>
            <a:r>
              <a:rPr sz="1600" b="1" spc="-5" dirty="0">
                <a:solidFill>
                  <a:srgbClr val="FFFFFF"/>
                </a:solidFill>
                <a:latin typeface="Tahoma"/>
                <a:cs typeface="Tahoma"/>
              </a:rPr>
              <a:t>safer and securer  society.</a:t>
            </a:r>
            <a:endParaRPr sz="1600" dirty="0">
              <a:latin typeface="Tahoma"/>
              <a:cs typeface="Tahoma"/>
            </a:endParaRPr>
          </a:p>
          <a:p>
            <a:pPr>
              <a:spcBef>
                <a:spcPts val="35"/>
              </a:spcBef>
            </a:pPr>
            <a:endParaRPr sz="1600" dirty="0">
              <a:latin typeface="Times New Roman"/>
              <a:cs typeface="Times New Roman"/>
            </a:endParaRPr>
          </a:p>
          <a:p>
            <a:pPr marL="91440" marR="111760">
              <a:spcBef>
                <a:spcPts val="5"/>
              </a:spcBef>
            </a:pPr>
            <a:r>
              <a:rPr sz="1600" b="1" spc="-5" dirty="0">
                <a:solidFill>
                  <a:srgbClr val="FFFFFF"/>
                </a:solidFill>
                <a:latin typeface="Tahoma"/>
                <a:cs typeface="Tahoma"/>
              </a:rPr>
              <a:t>With Shays’ Rebellion causing </a:t>
            </a:r>
            <a:r>
              <a:rPr sz="1600" b="1" dirty="0">
                <a:solidFill>
                  <a:srgbClr val="FFFFFF"/>
                </a:solidFill>
                <a:latin typeface="Tahoma"/>
                <a:cs typeface="Tahoma"/>
              </a:rPr>
              <a:t>a </a:t>
            </a:r>
            <a:r>
              <a:rPr sz="1600" b="1" spc="-5" dirty="0">
                <a:solidFill>
                  <a:srgbClr val="FFFFFF"/>
                </a:solidFill>
                <a:latin typeface="Tahoma"/>
                <a:cs typeface="Tahoma"/>
              </a:rPr>
              <a:t>major  pain </a:t>
            </a:r>
            <a:r>
              <a:rPr sz="1600" b="1" dirty="0">
                <a:solidFill>
                  <a:srgbClr val="FFFFFF"/>
                </a:solidFill>
                <a:latin typeface="Tahoma"/>
                <a:cs typeface="Tahoma"/>
              </a:rPr>
              <a:t>to </a:t>
            </a:r>
            <a:r>
              <a:rPr sz="1600" b="1" spc="-5" dirty="0">
                <a:solidFill>
                  <a:srgbClr val="FFFFFF"/>
                </a:solidFill>
                <a:latin typeface="Tahoma"/>
                <a:cs typeface="Tahoma"/>
              </a:rPr>
              <a:t>the government, the American  government soon reformed the  Articles </a:t>
            </a:r>
            <a:r>
              <a:rPr sz="1600" b="1" dirty="0">
                <a:solidFill>
                  <a:srgbClr val="FFFFFF"/>
                </a:solidFill>
                <a:latin typeface="Tahoma"/>
                <a:cs typeface="Tahoma"/>
              </a:rPr>
              <a:t>of </a:t>
            </a:r>
            <a:r>
              <a:rPr sz="1600" b="1" spc="-5" dirty="0">
                <a:solidFill>
                  <a:srgbClr val="FFFFFF"/>
                </a:solidFill>
                <a:latin typeface="Tahoma"/>
                <a:cs typeface="Tahoma"/>
              </a:rPr>
              <a:t>Confederation into the  United States Constitution </a:t>
            </a:r>
            <a:r>
              <a:rPr sz="1600" b="1" dirty="0">
                <a:solidFill>
                  <a:srgbClr val="FFFFFF"/>
                </a:solidFill>
                <a:latin typeface="Tahoma"/>
                <a:cs typeface="Tahoma"/>
              </a:rPr>
              <a:t>for a </a:t>
            </a:r>
            <a:r>
              <a:rPr sz="1600" b="1" spc="-5" dirty="0">
                <a:solidFill>
                  <a:srgbClr val="FFFFFF"/>
                </a:solidFill>
                <a:latin typeface="Tahoma"/>
                <a:cs typeface="Tahoma"/>
              </a:rPr>
              <a:t>safer  and securer</a:t>
            </a:r>
            <a:r>
              <a:rPr sz="1600" b="1" dirty="0">
                <a:solidFill>
                  <a:srgbClr val="FFFFFF"/>
                </a:solidFill>
                <a:latin typeface="Tahoma"/>
                <a:cs typeface="Tahoma"/>
              </a:rPr>
              <a:t> </a:t>
            </a:r>
            <a:r>
              <a:rPr sz="1600" b="1" spc="-5" dirty="0">
                <a:solidFill>
                  <a:srgbClr val="FFFFFF"/>
                </a:solidFill>
                <a:latin typeface="Tahoma"/>
                <a:cs typeface="Tahoma"/>
              </a:rPr>
              <a:t>society.</a:t>
            </a:r>
            <a:endParaRPr sz="1600" dirty="0">
              <a:latin typeface="Tahoma"/>
              <a:cs typeface="Tahoma"/>
            </a:endParaRPr>
          </a:p>
        </p:txBody>
      </p:sp>
      <p:sp>
        <p:nvSpPr>
          <p:cNvPr id="5" name="object 5"/>
          <p:cNvSpPr/>
          <p:nvPr/>
        </p:nvSpPr>
        <p:spPr>
          <a:xfrm>
            <a:off x="1525494" y="0"/>
            <a:ext cx="4267200" cy="25908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388663" y="152400"/>
            <a:ext cx="5746115" cy="2057400"/>
          </a:xfrm>
          <a:custGeom>
            <a:avLst/>
            <a:gdLst/>
            <a:ahLst/>
            <a:cxnLst/>
            <a:rect l="l" t="t" r="r" b="b"/>
            <a:pathLst>
              <a:path w="5746115" h="2057400">
                <a:moveTo>
                  <a:pt x="5403024" y="0"/>
                </a:moveTo>
                <a:lnTo>
                  <a:pt x="2583637" y="0"/>
                </a:lnTo>
                <a:lnTo>
                  <a:pt x="2537106" y="3130"/>
                </a:lnTo>
                <a:lnTo>
                  <a:pt x="2492479" y="12249"/>
                </a:lnTo>
                <a:lnTo>
                  <a:pt x="2450163" y="26948"/>
                </a:lnTo>
                <a:lnTo>
                  <a:pt x="2410567" y="46818"/>
                </a:lnTo>
                <a:lnTo>
                  <a:pt x="2374099" y="71451"/>
                </a:lnTo>
                <a:lnTo>
                  <a:pt x="2341168" y="100437"/>
                </a:lnTo>
                <a:lnTo>
                  <a:pt x="2312183" y="133370"/>
                </a:lnTo>
                <a:lnTo>
                  <a:pt x="2287552" y="169839"/>
                </a:lnTo>
                <a:lnTo>
                  <a:pt x="2267683" y="209436"/>
                </a:lnTo>
                <a:lnTo>
                  <a:pt x="2252985" y="251753"/>
                </a:lnTo>
                <a:lnTo>
                  <a:pt x="2243867" y="296382"/>
                </a:lnTo>
                <a:lnTo>
                  <a:pt x="2240737" y="342912"/>
                </a:lnTo>
                <a:lnTo>
                  <a:pt x="2240737" y="1200150"/>
                </a:lnTo>
                <a:lnTo>
                  <a:pt x="0" y="1247051"/>
                </a:lnTo>
                <a:lnTo>
                  <a:pt x="2240737" y="1714500"/>
                </a:lnTo>
                <a:lnTo>
                  <a:pt x="2243867" y="1761030"/>
                </a:lnTo>
                <a:lnTo>
                  <a:pt x="2252985" y="1805657"/>
                </a:lnTo>
                <a:lnTo>
                  <a:pt x="2267683" y="1847973"/>
                </a:lnTo>
                <a:lnTo>
                  <a:pt x="2287552" y="1887569"/>
                </a:lnTo>
                <a:lnTo>
                  <a:pt x="2312183" y="1924037"/>
                </a:lnTo>
                <a:lnTo>
                  <a:pt x="2341168" y="1956968"/>
                </a:lnTo>
                <a:lnTo>
                  <a:pt x="2374099" y="1985953"/>
                </a:lnTo>
                <a:lnTo>
                  <a:pt x="2410567" y="2010584"/>
                </a:lnTo>
                <a:lnTo>
                  <a:pt x="2450163" y="2030453"/>
                </a:lnTo>
                <a:lnTo>
                  <a:pt x="2492479" y="2045151"/>
                </a:lnTo>
                <a:lnTo>
                  <a:pt x="2537106" y="2054269"/>
                </a:lnTo>
                <a:lnTo>
                  <a:pt x="2583637" y="2057400"/>
                </a:lnTo>
                <a:lnTo>
                  <a:pt x="5403024" y="2057400"/>
                </a:lnTo>
                <a:lnTo>
                  <a:pt x="5449555" y="2054269"/>
                </a:lnTo>
                <a:lnTo>
                  <a:pt x="5494183" y="2045151"/>
                </a:lnTo>
                <a:lnTo>
                  <a:pt x="5536500" y="2030453"/>
                </a:lnTo>
                <a:lnTo>
                  <a:pt x="5576097" y="2010584"/>
                </a:lnTo>
                <a:lnTo>
                  <a:pt x="5612566" y="1985953"/>
                </a:lnTo>
                <a:lnTo>
                  <a:pt x="5645499" y="1956968"/>
                </a:lnTo>
                <a:lnTo>
                  <a:pt x="5674486" y="1924037"/>
                </a:lnTo>
                <a:lnTo>
                  <a:pt x="5699118" y="1887569"/>
                </a:lnTo>
                <a:lnTo>
                  <a:pt x="5718988" y="1847973"/>
                </a:lnTo>
                <a:lnTo>
                  <a:pt x="5733687" y="1805657"/>
                </a:lnTo>
                <a:lnTo>
                  <a:pt x="5742806" y="1761030"/>
                </a:lnTo>
                <a:lnTo>
                  <a:pt x="5745937" y="1714500"/>
                </a:lnTo>
                <a:lnTo>
                  <a:pt x="5745937" y="342912"/>
                </a:lnTo>
                <a:lnTo>
                  <a:pt x="5742806" y="296382"/>
                </a:lnTo>
                <a:lnTo>
                  <a:pt x="5733687" y="251753"/>
                </a:lnTo>
                <a:lnTo>
                  <a:pt x="5718988" y="209436"/>
                </a:lnTo>
                <a:lnTo>
                  <a:pt x="5699118" y="169839"/>
                </a:lnTo>
                <a:lnTo>
                  <a:pt x="5674486" y="133370"/>
                </a:lnTo>
                <a:lnTo>
                  <a:pt x="5645499" y="100437"/>
                </a:lnTo>
                <a:lnTo>
                  <a:pt x="5612566" y="71451"/>
                </a:lnTo>
                <a:lnTo>
                  <a:pt x="5576097" y="46818"/>
                </a:lnTo>
                <a:lnTo>
                  <a:pt x="5536500" y="26948"/>
                </a:lnTo>
                <a:lnTo>
                  <a:pt x="5494183" y="12249"/>
                </a:lnTo>
                <a:lnTo>
                  <a:pt x="5449555" y="3130"/>
                </a:lnTo>
                <a:lnTo>
                  <a:pt x="5403024" y="0"/>
                </a:lnTo>
                <a:close/>
              </a:path>
            </a:pathLst>
          </a:custGeom>
          <a:solidFill>
            <a:srgbClr val="FFFFFF"/>
          </a:solidFill>
        </p:spPr>
        <p:txBody>
          <a:bodyPr wrap="square" lIns="0" tIns="0" rIns="0" bIns="0" rtlCol="0"/>
          <a:lstStyle/>
          <a:p>
            <a:endParaRPr/>
          </a:p>
        </p:txBody>
      </p:sp>
      <p:sp>
        <p:nvSpPr>
          <p:cNvPr id="7" name="object 7"/>
          <p:cNvSpPr/>
          <p:nvPr/>
        </p:nvSpPr>
        <p:spPr>
          <a:xfrm>
            <a:off x="4388672" y="152400"/>
            <a:ext cx="5746115" cy="2057400"/>
          </a:xfrm>
          <a:custGeom>
            <a:avLst/>
            <a:gdLst/>
            <a:ahLst/>
            <a:cxnLst/>
            <a:rect l="l" t="t" r="r" b="b"/>
            <a:pathLst>
              <a:path w="5746115" h="2057400">
                <a:moveTo>
                  <a:pt x="2240728" y="342906"/>
                </a:moveTo>
                <a:lnTo>
                  <a:pt x="2243858" y="296376"/>
                </a:lnTo>
                <a:lnTo>
                  <a:pt x="2252977" y="251748"/>
                </a:lnTo>
                <a:lnTo>
                  <a:pt x="2267675" y="209431"/>
                </a:lnTo>
                <a:lnTo>
                  <a:pt x="2287545" y="169835"/>
                </a:lnTo>
                <a:lnTo>
                  <a:pt x="2312177" y="133366"/>
                </a:lnTo>
                <a:lnTo>
                  <a:pt x="2341163" y="100435"/>
                </a:lnTo>
                <a:lnTo>
                  <a:pt x="2374095" y="71448"/>
                </a:lnTo>
                <a:lnTo>
                  <a:pt x="2410563" y="46816"/>
                </a:lnTo>
                <a:lnTo>
                  <a:pt x="2450160" y="26947"/>
                </a:lnTo>
                <a:lnTo>
                  <a:pt x="2492477" y="12248"/>
                </a:lnTo>
                <a:lnTo>
                  <a:pt x="2537104" y="3130"/>
                </a:lnTo>
                <a:lnTo>
                  <a:pt x="2583635" y="0"/>
                </a:lnTo>
                <a:lnTo>
                  <a:pt x="2824927" y="0"/>
                </a:lnTo>
                <a:lnTo>
                  <a:pt x="3701227" y="0"/>
                </a:lnTo>
                <a:lnTo>
                  <a:pt x="5403016" y="0"/>
                </a:lnTo>
                <a:lnTo>
                  <a:pt x="5449546" y="3130"/>
                </a:lnTo>
                <a:lnTo>
                  <a:pt x="5494173" y="12248"/>
                </a:lnTo>
                <a:lnTo>
                  <a:pt x="5536490" y="26947"/>
                </a:lnTo>
                <a:lnTo>
                  <a:pt x="5576087" y="46816"/>
                </a:lnTo>
                <a:lnTo>
                  <a:pt x="5612556" y="71448"/>
                </a:lnTo>
                <a:lnTo>
                  <a:pt x="5645488" y="100435"/>
                </a:lnTo>
                <a:lnTo>
                  <a:pt x="5674475" y="133366"/>
                </a:lnTo>
                <a:lnTo>
                  <a:pt x="5699107" y="169835"/>
                </a:lnTo>
                <a:lnTo>
                  <a:pt x="5718977" y="209431"/>
                </a:lnTo>
                <a:lnTo>
                  <a:pt x="5733676" y="251748"/>
                </a:lnTo>
                <a:lnTo>
                  <a:pt x="5742795" y="296376"/>
                </a:lnTo>
                <a:lnTo>
                  <a:pt x="5745925" y="342906"/>
                </a:lnTo>
                <a:lnTo>
                  <a:pt x="5745925" y="1200148"/>
                </a:lnTo>
                <a:lnTo>
                  <a:pt x="5745925" y="1714498"/>
                </a:lnTo>
                <a:lnTo>
                  <a:pt x="5742795" y="1761020"/>
                </a:lnTo>
                <a:lnTo>
                  <a:pt x="5733676" y="1805649"/>
                </a:lnTo>
                <a:lnTo>
                  <a:pt x="5718977" y="1847967"/>
                </a:lnTo>
                <a:lnTo>
                  <a:pt x="5699107" y="1887564"/>
                </a:lnTo>
                <a:lnTo>
                  <a:pt x="5674475" y="1924033"/>
                </a:lnTo>
                <a:lnTo>
                  <a:pt x="5645488" y="1956964"/>
                </a:lnTo>
                <a:lnTo>
                  <a:pt x="5612556" y="1985950"/>
                </a:lnTo>
                <a:lnTo>
                  <a:pt x="5576087" y="2010582"/>
                </a:lnTo>
                <a:lnTo>
                  <a:pt x="5536490" y="2030451"/>
                </a:lnTo>
                <a:lnTo>
                  <a:pt x="5494173" y="2045149"/>
                </a:lnTo>
                <a:lnTo>
                  <a:pt x="5449546" y="2054268"/>
                </a:lnTo>
                <a:lnTo>
                  <a:pt x="5403016" y="2057398"/>
                </a:lnTo>
                <a:lnTo>
                  <a:pt x="3701227" y="2057398"/>
                </a:lnTo>
                <a:lnTo>
                  <a:pt x="2824927" y="2057398"/>
                </a:lnTo>
                <a:lnTo>
                  <a:pt x="2583635" y="2057398"/>
                </a:lnTo>
                <a:lnTo>
                  <a:pt x="2537104" y="2054268"/>
                </a:lnTo>
                <a:lnTo>
                  <a:pt x="2492477" y="2045149"/>
                </a:lnTo>
                <a:lnTo>
                  <a:pt x="2450160" y="2030451"/>
                </a:lnTo>
                <a:lnTo>
                  <a:pt x="2410563" y="2010582"/>
                </a:lnTo>
                <a:lnTo>
                  <a:pt x="2374095" y="1985950"/>
                </a:lnTo>
                <a:lnTo>
                  <a:pt x="2341163" y="1956964"/>
                </a:lnTo>
                <a:lnTo>
                  <a:pt x="2312177" y="1924033"/>
                </a:lnTo>
                <a:lnTo>
                  <a:pt x="2287545" y="1887564"/>
                </a:lnTo>
                <a:lnTo>
                  <a:pt x="2267675" y="1847967"/>
                </a:lnTo>
                <a:lnTo>
                  <a:pt x="2252977" y="1805649"/>
                </a:lnTo>
                <a:lnTo>
                  <a:pt x="2243858" y="1761020"/>
                </a:lnTo>
                <a:lnTo>
                  <a:pt x="2240728" y="1714488"/>
                </a:lnTo>
                <a:lnTo>
                  <a:pt x="0" y="1247048"/>
                </a:lnTo>
                <a:lnTo>
                  <a:pt x="2240728" y="1200148"/>
                </a:lnTo>
                <a:lnTo>
                  <a:pt x="2240728" y="342906"/>
                </a:lnTo>
                <a:close/>
              </a:path>
            </a:pathLst>
          </a:custGeom>
          <a:ln w="25399">
            <a:solidFill>
              <a:srgbClr val="000000"/>
            </a:solidFill>
          </a:ln>
        </p:spPr>
        <p:txBody>
          <a:bodyPr wrap="square" lIns="0" tIns="0" rIns="0" bIns="0" rtlCol="0"/>
          <a:lstStyle/>
          <a:p>
            <a:endParaRPr/>
          </a:p>
        </p:txBody>
      </p:sp>
      <p:sp>
        <p:nvSpPr>
          <p:cNvPr id="8" name="object 8"/>
          <p:cNvSpPr txBox="1">
            <a:spLocks noGrp="1"/>
          </p:cNvSpPr>
          <p:nvPr>
            <p:ph type="title"/>
          </p:nvPr>
        </p:nvSpPr>
        <p:spPr>
          <a:xfrm>
            <a:off x="6834047" y="254000"/>
            <a:ext cx="3013075" cy="1851660"/>
          </a:xfrm>
          <a:prstGeom prst="rect">
            <a:avLst/>
          </a:prstGeom>
        </p:spPr>
        <p:txBody>
          <a:bodyPr vert="horz" wrap="square" lIns="0" tIns="33020" rIns="0" bIns="0" rtlCol="0">
            <a:spAutoFit/>
          </a:bodyPr>
          <a:lstStyle/>
          <a:p>
            <a:pPr marL="479425" marR="471805" algn="ctr">
              <a:lnSpc>
                <a:spcPts val="2800"/>
              </a:lnSpc>
              <a:spcBef>
                <a:spcPts val="260"/>
              </a:spcBef>
            </a:pPr>
            <a:r>
              <a:rPr sz="2400" dirty="0">
                <a:solidFill>
                  <a:srgbClr val="FF0000"/>
                </a:solidFill>
              </a:rPr>
              <a:t>So </a:t>
            </a:r>
            <a:r>
              <a:rPr sz="2400" spc="-5" dirty="0">
                <a:solidFill>
                  <a:srgbClr val="FF0000"/>
                </a:solidFill>
              </a:rPr>
              <a:t>what</a:t>
            </a:r>
            <a:r>
              <a:rPr sz="2400" spc="-80" dirty="0">
                <a:solidFill>
                  <a:srgbClr val="FF0000"/>
                </a:solidFill>
              </a:rPr>
              <a:t> </a:t>
            </a:r>
            <a:r>
              <a:rPr sz="2400" spc="-5" dirty="0">
                <a:solidFill>
                  <a:srgbClr val="FF0000"/>
                </a:solidFill>
              </a:rPr>
              <a:t>does  Star</a:t>
            </a:r>
            <a:r>
              <a:rPr sz="2400" spc="-20" dirty="0">
                <a:solidFill>
                  <a:srgbClr val="FF0000"/>
                </a:solidFill>
              </a:rPr>
              <a:t> </a:t>
            </a:r>
            <a:r>
              <a:rPr sz="2400" spc="-5" dirty="0">
                <a:solidFill>
                  <a:srgbClr val="FF0000"/>
                </a:solidFill>
              </a:rPr>
              <a:t>Wars</a:t>
            </a:r>
            <a:endParaRPr sz="2400"/>
          </a:p>
          <a:p>
            <a:pPr marL="12065" marR="5080" algn="ctr">
              <a:lnSpc>
                <a:spcPts val="2900"/>
              </a:lnSpc>
              <a:spcBef>
                <a:spcPts val="20"/>
              </a:spcBef>
            </a:pPr>
            <a:r>
              <a:rPr sz="2400" spc="-5" dirty="0">
                <a:solidFill>
                  <a:srgbClr val="FF0000"/>
                </a:solidFill>
              </a:rPr>
              <a:t>have to </a:t>
            </a:r>
            <a:r>
              <a:rPr sz="2400" dirty="0">
                <a:solidFill>
                  <a:srgbClr val="FF0000"/>
                </a:solidFill>
              </a:rPr>
              <a:t>do </a:t>
            </a:r>
            <a:r>
              <a:rPr sz="2400" spc="-5" dirty="0">
                <a:solidFill>
                  <a:srgbClr val="FF0000"/>
                </a:solidFill>
              </a:rPr>
              <a:t>with</a:t>
            </a:r>
            <a:r>
              <a:rPr sz="2400" spc="-55" dirty="0">
                <a:solidFill>
                  <a:srgbClr val="FF0000"/>
                </a:solidFill>
              </a:rPr>
              <a:t> </a:t>
            </a:r>
            <a:r>
              <a:rPr sz="2400" spc="-5" dirty="0">
                <a:solidFill>
                  <a:srgbClr val="FF0000"/>
                </a:solidFill>
              </a:rPr>
              <a:t>our  American  Government?</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 y="0"/>
            <a:ext cx="12192000" cy="879728"/>
          </a:xfrm>
          <a:prstGeom prst="rect">
            <a:avLst/>
          </a:prstGeom>
          <a:solidFill>
            <a:schemeClr val="accent1">
              <a:lumMod val="40000"/>
              <a:lumOff val="60000"/>
            </a:schemeClr>
          </a:solidFill>
        </p:spPr>
        <p:txBody>
          <a:bodyPr vert="horz" wrap="square" lIns="0" tIns="33020" rIns="0" bIns="0" rtlCol="0">
            <a:spAutoFit/>
          </a:bodyPr>
          <a:lstStyle/>
          <a:p>
            <a:pPr marL="12700" marR="5080" indent="105410" algn="ctr">
              <a:lnSpc>
                <a:spcPts val="3300"/>
              </a:lnSpc>
              <a:spcBef>
                <a:spcPts val="260"/>
              </a:spcBef>
            </a:pPr>
            <a:r>
              <a:rPr lang="en-US" sz="2800" spc="-5" dirty="0"/>
              <a:t>C</a:t>
            </a:r>
            <a:r>
              <a:rPr sz="2800" spc="-5" dirty="0"/>
              <a:t>ONSENSUS </a:t>
            </a:r>
            <a:r>
              <a:rPr sz="2800" dirty="0"/>
              <a:t>– </a:t>
            </a:r>
            <a:r>
              <a:rPr sz="2800" spc="-5" dirty="0"/>
              <a:t>WHAT WERE </a:t>
            </a:r>
            <a:r>
              <a:rPr sz="2800" dirty="0"/>
              <a:t>THE THINGS  THAT </a:t>
            </a:r>
            <a:r>
              <a:rPr sz="2800" spc="-5" dirty="0"/>
              <a:t>THEY AGREED UPON </a:t>
            </a:r>
            <a:r>
              <a:rPr sz="2800" dirty="0"/>
              <a:t>AT THE</a:t>
            </a:r>
            <a:r>
              <a:rPr sz="2800" spc="-45" dirty="0"/>
              <a:t> </a:t>
            </a:r>
            <a:r>
              <a:rPr sz="2800" dirty="0"/>
              <a:t>START?</a:t>
            </a:r>
          </a:p>
        </p:txBody>
      </p:sp>
      <p:sp>
        <p:nvSpPr>
          <p:cNvPr id="3" name="object 3"/>
          <p:cNvSpPr txBox="1"/>
          <p:nvPr/>
        </p:nvSpPr>
        <p:spPr>
          <a:xfrm>
            <a:off x="0" y="1143001"/>
            <a:ext cx="12192000" cy="4669483"/>
          </a:xfrm>
          <a:prstGeom prst="rect">
            <a:avLst/>
          </a:prstGeom>
        </p:spPr>
        <p:txBody>
          <a:bodyPr vert="horz" wrap="square" lIns="0" tIns="76200" rIns="0" bIns="0" rtlCol="0">
            <a:spAutoFit/>
          </a:bodyPr>
          <a:lstStyle/>
          <a:p>
            <a:pPr marL="355600" marR="1583690" indent="-342900">
              <a:lnSpc>
                <a:spcPct val="79200"/>
              </a:lnSpc>
              <a:spcBef>
                <a:spcPts val="600"/>
              </a:spcBef>
              <a:buFont typeface="Arial"/>
              <a:buChar char="•"/>
              <a:tabLst>
                <a:tab pos="354965" algn="l"/>
                <a:tab pos="355600" algn="l"/>
                <a:tab pos="3796029" algn="l"/>
              </a:tabLst>
            </a:pPr>
            <a:r>
              <a:rPr sz="2000" b="1" dirty="0">
                <a:latin typeface="Tahoma"/>
                <a:cs typeface="Tahoma"/>
              </a:rPr>
              <a:t>All </a:t>
            </a:r>
            <a:r>
              <a:rPr sz="2000" b="1" spc="-5" dirty="0">
                <a:latin typeface="Tahoma"/>
                <a:cs typeface="Tahoma"/>
              </a:rPr>
              <a:t>delegates supported </a:t>
            </a:r>
            <a:r>
              <a:rPr sz="2000" b="1" spc="-5" dirty="0">
                <a:solidFill>
                  <a:srgbClr val="0000FF"/>
                </a:solidFill>
                <a:latin typeface="Tahoma"/>
                <a:cs typeface="Tahoma"/>
              </a:rPr>
              <a:t>republican </a:t>
            </a:r>
            <a:r>
              <a:rPr sz="2000" b="1" spc="-5" dirty="0">
                <a:latin typeface="Tahoma"/>
                <a:cs typeface="Tahoma"/>
              </a:rPr>
              <a:t>government (representative</a:t>
            </a:r>
            <a:r>
              <a:rPr lang="en-US" sz="2000" b="1" spc="-5" dirty="0">
                <a:latin typeface="Tahoma"/>
                <a:cs typeface="Tahoma"/>
              </a:rPr>
              <a:t> </a:t>
            </a:r>
            <a:r>
              <a:rPr sz="2000" b="1" spc="-5" dirty="0">
                <a:latin typeface="Tahoma"/>
                <a:cs typeface="Tahoma"/>
              </a:rPr>
              <a:t>republic);</a:t>
            </a:r>
            <a:r>
              <a:rPr lang="en-US" sz="2000" b="1" spc="-5" dirty="0">
                <a:latin typeface="Tahoma"/>
                <a:cs typeface="Tahoma"/>
              </a:rPr>
              <a:t> </a:t>
            </a:r>
            <a:r>
              <a:rPr sz="2000" b="1" spc="-5" dirty="0">
                <a:latin typeface="Tahoma"/>
                <a:cs typeface="Tahoma"/>
              </a:rPr>
              <a:t>scrap Articles</a:t>
            </a:r>
            <a:endParaRPr sz="2000" dirty="0">
              <a:latin typeface="Tahoma"/>
              <a:cs typeface="Tahoma"/>
            </a:endParaRPr>
          </a:p>
          <a:p>
            <a:pPr marL="355600" marR="1394460" indent="-342900">
              <a:lnSpc>
                <a:spcPts val="2200"/>
              </a:lnSpc>
              <a:spcBef>
                <a:spcPts val="1739"/>
              </a:spcBef>
              <a:buFont typeface="Arial"/>
              <a:buChar char="•"/>
              <a:tabLst>
                <a:tab pos="354965" algn="l"/>
                <a:tab pos="355600" algn="l"/>
              </a:tabLst>
            </a:pPr>
            <a:r>
              <a:rPr sz="2000" b="1" dirty="0">
                <a:latin typeface="Tahoma"/>
                <a:cs typeface="Tahoma"/>
              </a:rPr>
              <a:t>Common </a:t>
            </a:r>
            <a:r>
              <a:rPr sz="2000" b="1" spc="-5" dirty="0">
                <a:latin typeface="Tahoma"/>
                <a:cs typeface="Tahoma"/>
              </a:rPr>
              <a:t>philosophy was </a:t>
            </a:r>
            <a:r>
              <a:rPr sz="2000" b="1" dirty="0">
                <a:latin typeface="Tahoma"/>
                <a:cs typeface="Tahoma"/>
              </a:rPr>
              <a:t>a </a:t>
            </a:r>
            <a:r>
              <a:rPr sz="2000" b="1" spc="-5" dirty="0">
                <a:latin typeface="Tahoma"/>
                <a:cs typeface="Tahoma"/>
              </a:rPr>
              <a:t>general framework </a:t>
            </a:r>
            <a:r>
              <a:rPr sz="2000" b="1" dirty="0">
                <a:latin typeface="Tahoma"/>
                <a:cs typeface="Tahoma"/>
              </a:rPr>
              <a:t>of </a:t>
            </a:r>
            <a:r>
              <a:rPr sz="2000" b="1" spc="-5" dirty="0">
                <a:latin typeface="Tahoma"/>
                <a:cs typeface="Tahoma"/>
              </a:rPr>
              <a:t>government favoring the</a:t>
            </a:r>
            <a:r>
              <a:rPr lang="en-US" sz="2000" b="1" spc="-5" dirty="0">
                <a:latin typeface="Tahoma"/>
                <a:cs typeface="Tahoma"/>
              </a:rPr>
              <a:t> </a:t>
            </a:r>
            <a:r>
              <a:rPr sz="2000" b="1" spc="-5" dirty="0">
                <a:solidFill>
                  <a:srgbClr val="0000FF"/>
                </a:solidFill>
                <a:latin typeface="Tahoma"/>
                <a:cs typeface="Tahoma"/>
              </a:rPr>
              <a:t>protection </a:t>
            </a:r>
            <a:r>
              <a:rPr sz="2000" b="1" dirty="0">
                <a:solidFill>
                  <a:srgbClr val="0000FF"/>
                </a:solidFill>
                <a:latin typeface="Tahoma"/>
                <a:cs typeface="Tahoma"/>
              </a:rPr>
              <a:t>of</a:t>
            </a:r>
            <a:r>
              <a:rPr sz="2000" b="1" spc="35" dirty="0">
                <a:solidFill>
                  <a:srgbClr val="0000FF"/>
                </a:solidFill>
                <a:latin typeface="Tahoma"/>
                <a:cs typeface="Tahoma"/>
              </a:rPr>
              <a:t> </a:t>
            </a:r>
            <a:r>
              <a:rPr sz="2000" b="1" spc="-5" dirty="0">
                <a:solidFill>
                  <a:srgbClr val="0000FF"/>
                </a:solidFill>
                <a:latin typeface="Tahoma"/>
                <a:cs typeface="Tahoma"/>
              </a:rPr>
              <a:t>property</a:t>
            </a:r>
            <a:endParaRPr sz="2000" dirty="0">
              <a:solidFill>
                <a:srgbClr val="0000FF"/>
              </a:solidFill>
              <a:latin typeface="Tahoma"/>
              <a:cs typeface="Tahoma"/>
            </a:endParaRPr>
          </a:p>
          <a:p>
            <a:pPr marL="355600" marR="247650" indent="-342900">
              <a:lnSpc>
                <a:spcPts val="2200"/>
              </a:lnSpc>
              <a:spcBef>
                <a:spcPts val="1860"/>
              </a:spcBef>
              <a:buFont typeface="Arial"/>
              <a:buChar char="•"/>
              <a:tabLst>
                <a:tab pos="354965" algn="l"/>
                <a:tab pos="355600" algn="l"/>
              </a:tabLst>
            </a:pPr>
            <a:r>
              <a:rPr sz="2000" b="1" spc="-5" dirty="0">
                <a:latin typeface="Tahoma"/>
                <a:cs typeface="Tahoma"/>
              </a:rPr>
              <a:t>States would determine voting </a:t>
            </a:r>
            <a:r>
              <a:rPr sz="2000" b="1" spc="-5" dirty="0">
                <a:solidFill>
                  <a:srgbClr val="0000FF"/>
                </a:solidFill>
                <a:latin typeface="Tahoma"/>
                <a:cs typeface="Tahoma"/>
              </a:rPr>
              <a:t>qualifications</a:t>
            </a:r>
            <a:r>
              <a:rPr sz="2000" b="1" spc="-5" dirty="0">
                <a:latin typeface="Tahoma"/>
                <a:cs typeface="Tahoma"/>
              </a:rPr>
              <a:t>; </a:t>
            </a:r>
            <a:r>
              <a:rPr sz="2000" b="1" spc="-5" dirty="0">
                <a:solidFill>
                  <a:srgbClr val="0000FF"/>
                </a:solidFill>
                <a:latin typeface="Tahoma"/>
                <a:cs typeface="Tahoma"/>
              </a:rPr>
              <a:t>suffrage </a:t>
            </a:r>
            <a:r>
              <a:rPr sz="2000" b="1" dirty="0">
                <a:latin typeface="Tahoma"/>
                <a:cs typeface="Tahoma"/>
              </a:rPr>
              <a:t>for  </a:t>
            </a:r>
            <a:r>
              <a:rPr sz="2000" b="1" spc="-5" dirty="0">
                <a:latin typeface="Tahoma"/>
                <a:cs typeface="Tahoma"/>
              </a:rPr>
              <a:t>property owners</a:t>
            </a:r>
            <a:r>
              <a:rPr sz="2000" b="1" dirty="0">
                <a:latin typeface="Tahoma"/>
                <a:cs typeface="Tahoma"/>
              </a:rPr>
              <a:t> </a:t>
            </a:r>
            <a:r>
              <a:rPr sz="2000" b="1" spc="-5" dirty="0">
                <a:latin typeface="Tahoma"/>
                <a:cs typeface="Tahoma"/>
              </a:rPr>
              <a:t>only</a:t>
            </a:r>
            <a:r>
              <a:rPr lang="en-US" sz="2000" b="1" spc="-5" dirty="0">
                <a:latin typeface="Tahoma"/>
                <a:cs typeface="Tahoma"/>
              </a:rPr>
              <a:t> because they feared that the majority who had no property could out vote property owners and take away all of their property.</a:t>
            </a:r>
            <a:endParaRPr sz="2000" dirty="0">
              <a:latin typeface="Tahoma"/>
              <a:cs typeface="Tahoma"/>
            </a:endParaRPr>
          </a:p>
          <a:p>
            <a:pPr marL="355600" marR="5080" indent="-342900">
              <a:lnSpc>
                <a:spcPts val="1920"/>
              </a:lnSpc>
              <a:spcBef>
                <a:spcPts val="1760"/>
              </a:spcBef>
              <a:buFont typeface="Arial"/>
              <a:buChar char="•"/>
              <a:tabLst>
                <a:tab pos="354965" algn="l"/>
                <a:tab pos="355600" algn="l"/>
              </a:tabLst>
            </a:pPr>
            <a:r>
              <a:rPr sz="2000" b="1" spc="-5" dirty="0">
                <a:latin typeface="Tahoma"/>
                <a:cs typeface="Tahoma"/>
              </a:rPr>
              <a:t>Provisions designed to increase the economic powers </a:t>
            </a:r>
            <a:r>
              <a:rPr sz="2000" b="1" dirty="0">
                <a:latin typeface="Tahoma"/>
                <a:cs typeface="Tahoma"/>
              </a:rPr>
              <a:t>of </a:t>
            </a:r>
            <a:r>
              <a:rPr sz="2000" b="1" spc="-5" dirty="0">
                <a:latin typeface="Tahoma"/>
                <a:cs typeface="Tahoma"/>
              </a:rPr>
              <a:t>the  central government</a:t>
            </a:r>
            <a:endParaRPr sz="2000" dirty="0">
              <a:latin typeface="Tahoma"/>
              <a:cs typeface="Tahoma"/>
            </a:endParaRPr>
          </a:p>
          <a:p>
            <a:pPr marL="355600" marR="487680" indent="-342900">
              <a:lnSpc>
                <a:spcPts val="2200"/>
              </a:lnSpc>
              <a:spcBef>
                <a:spcPts val="1760"/>
              </a:spcBef>
              <a:buFont typeface="Arial"/>
              <a:buChar char="•"/>
              <a:tabLst>
                <a:tab pos="354965" algn="l"/>
                <a:tab pos="355600" algn="l"/>
              </a:tabLst>
            </a:pPr>
            <a:r>
              <a:rPr sz="2000" b="1" spc="-5" dirty="0">
                <a:latin typeface="Tahoma"/>
                <a:cs typeface="Tahoma"/>
              </a:rPr>
              <a:t>Agreed </a:t>
            </a:r>
            <a:r>
              <a:rPr sz="2000" b="1" dirty="0">
                <a:latin typeface="Tahoma"/>
                <a:cs typeface="Tahoma"/>
              </a:rPr>
              <a:t>on </a:t>
            </a:r>
            <a:r>
              <a:rPr sz="2000" b="1" spc="-5" dirty="0">
                <a:latin typeface="Tahoma"/>
                <a:cs typeface="Tahoma"/>
              </a:rPr>
              <a:t>national government consisting </a:t>
            </a:r>
            <a:r>
              <a:rPr sz="2000" b="1" dirty="0">
                <a:latin typeface="Tahoma"/>
                <a:cs typeface="Tahoma"/>
              </a:rPr>
              <a:t>of a </a:t>
            </a:r>
            <a:r>
              <a:rPr sz="2000" b="1" spc="-5" dirty="0">
                <a:latin typeface="Tahoma"/>
                <a:cs typeface="Tahoma"/>
              </a:rPr>
              <a:t>supreme </a:t>
            </a:r>
            <a:r>
              <a:rPr sz="2000" b="1" spc="-5" dirty="0">
                <a:solidFill>
                  <a:srgbClr val="0000FF"/>
                </a:solidFill>
                <a:latin typeface="Tahoma"/>
                <a:cs typeface="Tahoma"/>
              </a:rPr>
              <a:t>legislative</a:t>
            </a:r>
            <a:r>
              <a:rPr sz="2000" b="1" spc="-5" dirty="0">
                <a:latin typeface="Tahoma"/>
                <a:cs typeface="Tahoma"/>
              </a:rPr>
              <a:t>, </a:t>
            </a:r>
            <a:r>
              <a:rPr sz="2000" b="1" spc="-5" dirty="0">
                <a:solidFill>
                  <a:srgbClr val="0000FF"/>
                </a:solidFill>
                <a:latin typeface="Tahoma"/>
                <a:cs typeface="Tahoma"/>
              </a:rPr>
              <a:t>executive</a:t>
            </a:r>
            <a:r>
              <a:rPr sz="2000" b="1" spc="-5" dirty="0">
                <a:latin typeface="Tahoma"/>
                <a:cs typeface="Tahoma"/>
              </a:rPr>
              <a:t>, and </a:t>
            </a:r>
            <a:r>
              <a:rPr sz="2000" b="1" spc="-5" dirty="0">
                <a:solidFill>
                  <a:srgbClr val="0000FF"/>
                </a:solidFill>
                <a:latin typeface="Tahoma"/>
                <a:cs typeface="Tahoma"/>
              </a:rPr>
              <a:t>judiciary</a:t>
            </a:r>
            <a:r>
              <a:rPr sz="2000" b="1" spc="15" dirty="0">
                <a:latin typeface="Tahoma"/>
                <a:cs typeface="Tahoma"/>
              </a:rPr>
              <a:t> </a:t>
            </a:r>
            <a:r>
              <a:rPr sz="2000" b="1" spc="-5" dirty="0">
                <a:latin typeface="Tahoma"/>
                <a:cs typeface="Tahoma"/>
              </a:rPr>
              <a:t>branch</a:t>
            </a:r>
            <a:endParaRPr sz="2000" dirty="0">
              <a:latin typeface="Tahoma"/>
              <a:cs typeface="Tahoma"/>
            </a:endParaRPr>
          </a:p>
          <a:p>
            <a:pPr marL="355600" marR="1336040" indent="-342900">
              <a:lnSpc>
                <a:spcPct val="80000"/>
              </a:lnSpc>
              <a:spcBef>
                <a:spcPts val="1880"/>
              </a:spcBef>
              <a:buFont typeface="Arial"/>
              <a:buChar char="•"/>
              <a:tabLst>
                <a:tab pos="354965" algn="l"/>
                <a:tab pos="355600" algn="l"/>
              </a:tabLst>
            </a:pPr>
            <a:r>
              <a:rPr sz="2000" b="1" spc="-5" dirty="0">
                <a:latin typeface="Tahoma"/>
                <a:cs typeface="Tahoma"/>
              </a:rPr>
              <a:t>Agreed </a:t>
            </a:r>
            <a:r>
              <a:rPr sz="2000" b="1" dirty="0">
                <a:latin typeface="Tahoma"/>
                <a:cs typeface="Tahoma"/>
              </a:rPr>
              <a:t>on </a:t>
            </a:r>
            <a:r>
              <a:rPr sz="2000" b="1" spc="-5" dirty="0">
                <a:latin typeface="Tahoma"/>
                <a:cs typeface="Tahoma"/>
              </a:rPr>
              <a:t>the need </a:t>
            </a:r>
            <a:r>
              <a:rPr sz="2000" b="1" dirty="0">
                <a:latin typeface="Tahoma"/>
                <a:cs typeface="Tahoma"/>
              </a:rPr>
              <a:t>for a </a:t>
            </a:r>
            <a:r>
              <a:rPr sz="2000" b="1" spc="-5" dirty="0">
                <a:latin typeface="Tahoma"/>
                <a:cs typeface="Tahoma"/>
              </a:rPr>
              <a:t>strong executive and an  independent judiciary</a:t>
            </a:r>
            <a:endParaRPr sz="2000" dirty="0">
              <a:latin typeface="Tahoma"/>
              <a:cs typeface="Tahoma"/>
            </a:endParaRPr>
          </a:p>
          <a:p>
            <a:pPr marL="355600" indent="-342900">
              <a:spcBef>
                <a:spcPts val="1280"/>
              </a:spcBef>
              <a:buFont typeface="Arial"/>
              <a:buChar char="•"/>
              <a:tabLst>
                <a:tab pos="354965" algn="l"/>
                <a:tab pos="355600" algn="l"/>
              </a:tabLst>
            </a:pPr>
            <a:r>
              <a:rPr sz="2000" b="1" spc="-5" dirty="0">
                <a:solidFill>
                  <a:srgbClr val="0000FF"/>
                </a:solidFill>
                <a:latin typeface="Tahoma"/>
                <a:cs typeface="Tahoma"/>
              </a:rPr>
              <a:t>Stronger</a:t>
            </a:r>
            <a:r>
              <a:rPr sz="2000" b="1" spc="-5" dirty="0">
                <a:latin typeface="Tahoma"/>
                <a:cs typeface="Tahoma"/>
              </a:rPr>
              <a:t> national</a:t>
            </a:r>
            <a:r>
              <a:rPr lang="en-US" sz="2000" b="1" spc="-5" dirty="0">
                <a:latin typeface="Tahoma"/>
                <a:cs typeface="Tahoma"/>
              </a:rPr>
              <a:t> (</a:t>
            </a:r>
            <a:r>
              <a:rPr lang="en-US" sz="2000" b="1" spc="-5" dirty="0">
                <a:solidFill>
                  <a:srgbClr val="0000FF"/>
                </a:solidFill>
                <a:latin typeface="Tahoma"/>
                <a:cs typeface="Tahoma"/>
              </a:rPr>
              <a:t>central</a:t>
            </a:r>
            <a:r>
              <a:rPr lang="en-US" sz="2000" b="1" spc="-5" dirty="0">
                <a:latin typeface="Tahoma"/>
                <a:cs typeface="Tahoma"/>
              </a:rPr>
              <a:t>)</a:t>
            </a:r>
            <a:r>
              <a:rPr sz="2000" b="1" spc="-5" dirty="0">
                <a:latin typeface="Tahoma"/>
                <a:cs typeface="Tahoma"/>
              </a:rPr>
              <a:t> government, but not</a:t>
            </a:r>
            <a:r>
              <a:rPr sz="2000" b="1" spc="20" dirty="0">
                <a:latin typeface="Tahoma"/>
                <a:cs typeface="Tahoma"/>
              </a:rPr>
              <a:t> </a:t>
            </a:r>
            <a:r>
              <a:rPr sz="2000" b="1" spc="-5" dirty="0">
                <a:solidFill>
                  <a:srgbClr val="0000FF"/>
                </a:solidFill>
                <a:latin typeface="Tahoma"/>
                <a:cs typeface="Tahoma"/>
              </a:rPr>
              <a:t>tyrannical</a:t>
            </a:r>
            <a:endParaRPr sz="2000" dirty="0">
              <a:solidFill>
                <a:srgbClr val="0000FF"/>
              </a:solidFill>
              <a:latin typeface="Tahoma"/>
              <a:cs typeface="Tahoma"/>
            </a:endParaRPr>
          </a:p>
        </p:txBody>
      </p:sp>
      <p:sp>
        <p:nvSpPr>
          <p:cNvPr id="5" name="object 5"/>
          <p:cNvSpPr/>
          <p:nvPr/>
        </p:nvSpPr>
        <p:spPr>
          <a:xfrm>
            <a:off x="10287000" y="4143937"/>
            <a:ext cx="1784604" cy="269773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370A92-8D06-4471-A99E-B169E43C654E}"/>
              </a:ext>
            </a:extLst>
          </p:cNvPr>
          <p:cNvSpPr>
            <a:spLocks noGrp="1"/>
          </p:cNvSpPr>
          <p:nvPr>
            <p:ph type="body" idx="1"/>
          </p:nvPr>
        </p:nvSpPr>
        <p:spPr>
          <a:xfrm>
            <a:off x="120689" y="1978132"/>
            <a:ext cx="12049540" cy="762000"/>
          </a:xfrm>
        </p:spPr>
        <p:txBody>
          <a:bodyPr/>
          <a:lstStyle/>
          <a:p>
            <a:r>
              <a:rPr lang="en-US" sz="2400" b="0" dirty="0"/>
              <a:t>The Annapolis Convention was called in the fall of 1786 to address trade and navigation disputes among states.</a:t>
            </a:r>
          </a:p>
          <a:p>
            <a:endParaRPr lang="en-US" sz="2400" b="0" dirty="0"/>
          </a:p>
          <a:p>
            <a:endParaRPr lang="en-US" sz="2400" b="0" dirty="0"/>
          </a:p>
        </p:txBody>
      </p:sp>
      <p:sp>
        <p:nvSpPr>
          <p:cNvPr id="4" name="TextBox 3">
            <a:extLst>
              <a:ext uri="{FF2B5EF4-FFF2-40B4-BE49-F238E27FC236}">
                <a16:creationId xmlns:a16="http://schemas.microsoft.com/office/drawing/2014/main" id="{D330ACDD-13DA-4A52-8F89-50D5B2166971}"/>
              </a:ext>
            </a:extLst>
          </p:cNvPr>
          <p:cNvSpPr txBox="1"/>
          <p:nvPr/>
        </p:nvSpPr>
        <p:spPr>
          <a:xfrm>
            <a:off x="-33130" y="-36443"/>
            <a:ext cx="12192000" cy="954107"/>
          </a:xfrm>
          <a:prstGeom prst="rect">
            <a:avLst/>
          </a:prstGeom>
          <a:noFill/>
        </p:spPr>
        <p:txBody>
          <a:bodyPr wrap="square">
            <a:spAutoFit/>
          </a:bodyPr>
          <a:lstStyle/>
          <a:p>
            <a:r>
              <a:rPr lang="en-US" sz="2800" b="1" dirty="0">
                <a:solidFill>
                  <a:srgbClr val="FF0000"/>
                </a:solidFill>
              </a:rPr>
              <a:t>1.4</a:t>
            </a:r>
            <a:r>
              <a:rPr lang="en-US" sz="2800" b="1" dirty="0"/>
              <a:t> The Constitution emerged from the debate about the weaknesses in the Articles of Confederation as a blueprint for limited government.</a:t>
            </a:r>
          </a:p>
        </p:txBody>
      </p:sp>
      <p:sp>
        <p:nvSpPr>
          <p:cNvPr id="6" name="TextBox 5">
            <a:extLst>
              <a:ext uri="{FF2B5EF4-FFF2-40B4-BE49-F238E27FC236}">
                <a16:creationId xmlns:a16="http://schemas.microsoft.com/office/drawing/2014/main" id="{61B30F45-456C-40B7-B7CB-2EF64611A91E}"/>
              </a:ext>
            </a:extLst>
          </p:cNvPr>
          <p:cNvSpPr txBox="1"/>
          <p:nvPr/>
        </p:nvSpPr>
        <p:spPr>
          <a:xfrm>
            <a:off x="1219200" y="1030214"/>
            <a:ext cx="10247244" cy="584775"/>
          </a:xfrm>
          <a:prstGeom prst="rect">
            <a:avLst/>
          </a:prstGeom>
          <a:noFill/>
        </p:spPr>
        <p:txBody>
          <a:bodyPr wrap="square">
            <a:spAutoFit/>
          </a:bodyPr>
          <a:lstStyle/>
          <a:p>
            <a:r>
              <a:rPr lang="en-US" sz="3200" b="1" dirty="0"/>
              <a:t>The Annapolis Convention- Maryland, September 1786</a:t>
            </a:r>
          </a:p>
        </p:txBody>
      </p:sp>
      <p:sp>
        <p:nvSpPr>
          <p:cNvPr id="8" name="TextBox 7">
            <a:extLst>
              <a:ext uri="{FF2B5EF4-FFF2-40B4-BE49-F238E27FC236}">
                <a16:creationId xmlns:a16="http://schemas.microsoft.com/office/drawing/2014/main" id="{2C58267B-5DFB-41B9-9853-DF581FC8CD2F}"/>
              </a:ext>
            </a:extLst>
          </p:cNvPr>
          <p:cNvSpPr txBox="1"/>
          <p:nvPr/>
        </p:nvSpPr>
        <p:spPr>
          <a:xfrm>
            <a:off x="-33130" y="2874136"/>
            <a:ext cx="12158870" cy="954107"/>
          </a:xfrm>
          <a:prstGeom prst="rect">
            <a:avLst/>
          </a:prstGeom>
          <a:noFill/>
        </p:spPr>
        <p:txBody>
          <a:bodyPr wrap="square">
            <a:spAutoFit/>
          </a:bodyPr>
          <a:lstStyle/>
          <a:p>
            <a:r>
              <a:rPr lang="en-US" sz="2800" dirty="0"/>
              <a:t>Only five of the thirteen states sent representatives.  Maryland did not send a rep, despite being the host of the convention.</a:t>
            </a:r>
          </a:p>
        </p:txBody>
      </p:sp>
      <p:sp>
        <p:nvSpPr>
          <p:cNvPr id="10" name="TextBox 9">
            <a:extLst>
              <a:ext uri="{FF2B5EF4-FFF2-40B4-BE49-F238E27FC236}">
                <a16:creationId xmlns:a16="http://schemas.microsoft.com/office/drawing/2014/main" id="{47799D52-5472-473D-9184-58744844A09C}"/>
              </a:ext>
            </a:extLst>
          </p:cNvPr>
          <p:cNvSpPr txBox="1"/>
          <p:nvPr/>
        </p:nvSpPr>
        <p:spPr>
          <a:xfrm>
            <a:off x="50643" y="4114800"/>
            <a:ext cx="12085983" cy="2246769"/>
          </a:xfrm>
          <a:prstGeom prst="rect">
            <a:avLst/>
          </a:prstGeom>
          <a:noFill/>
        </p:spPr>
        <p:txBody>
          <a:bodyPr wrap="square">
            <a:spAutoFit/>
          </a:bodyPr>
          <a:lstStyle/>
          <a:p>
            <a:r>
              <a:rPr lang="en-US" sz="2800" dirty="0"/>
              <a:t>Despite the poor attendance, delegates to the convention called for a convention in Philadelphia the following spring to discuss how to make the American government more effective in dealing with the challenges of the Articles of Confederations.  By this time, many believed the Articles were due for a change, what they would get was the US Constitution. A totally different government.</a:t>
            </a:r>
          </a:p>
        </p:txBody>
      </p:sp>
    </p:spTree>
    <p:extLst>
      <p:ext uri="{BB962C8B-B14F-4D97-AF65-F5344CB8AC3E}">
        <p14:creationId xmlns:p14="http://schemas.microsoft.com/office/powerpoint/2010/main" val="605942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8FC30-E447-4070-B880-FC12E088A8D2}"/>
              </a:ext>
            </a:extLst>
          </p:cNvPr>
          <p:cNvSpPr>
            <a:spLocks noGrp="1"/>
          </p:cNvSpPr>
          <p:nvPr>
            <p:ph type="title"/>
          </p:nvPr>
        </p:nvSpPr>
        <p:spPr>
          <a:xfrm>
            <a:off x="152400" y="-3313"/>
            <a:ext cx="11887200" cy="646331"/>
          </a:xfrm>
        </p:spPr>
        <p:txBody>
          <a:bodyPr/>
          <a:lstStyle/>
          <a:p>
            <a:r>
              <a:rPr lang="en-US" sz="2100" dirty="0"/>
              <a:t>How did the provisions of the articles of confederation lead to debates over granting powers formerly reserved for states of the federal government? AMSCOP pg. 31</a:t>
            </a:r>
          </a:p>
        </p:txBody>
      </p:sp>
      <p:graphicFrame>
        <p:nvGraphicFramePr>
          <p:cNvPr id="4" name="Table 4">
            <a:extLst>
              <a:ext uri="{FF2B5EF4-FFF2-40B4-BE49-F238E27FC236}">
                <a16:creationId xmlns:a16="http://schemas.microsoft.com/office/drawing/2014/main" id="{3FC54F71-1C18-4B25-95BD-50D5E1DB12EE}"/>
              </a:ext>
            </a:extLst>
          </p:cNvPr>
          <p:cNvGraphicFramePr>
            <a:graphicFrameLocks noGrp="1"/>
          </p:cNvGraphicFramePr>
          <p:nvPr>
            <p:extLst>
              <p:ext uri="{D42A27DB-BD31-4B8C-83A1-F6EECF244321}">
                <p14:modId xmlns:p14="http://schemas.microsoft.com/office/powerpoint/2010/main" val="1061127070"/>
              </p:ext>
            </p:extLst>
          </p:nvPr>
        </p:nvGraphicFramePr>
        <p:xfrm>
          <a:off x="228600" y="1066800"/>
          <a:ext cx="11734800" cy="4417906"/>
        </p:xfrm>
        <a:graphic>
          <a:graphicData uri="http://schemas.openxmlformats.org/drawingml/2006/table">
            <a:tbl>
              <a:tblPr firstRow="1" bandRow="1">
                <a:tableStyleId>{5C22544A-7EE6-4342-B048-85BDC9FD1C3A}</a:tableStyleId>
              </a:tblPr>
              <a:tblGrid>
                <a:gridCol w="5867400">
                  <a:extLst>
                    <a:ext uri="{9D8B030D-6E8A-4147-A177-3AD203B41FA5}">
                      <a16:colId xmlns:a16="http://schemas.microsoft.com/office/drawing/2014/main" val="3778635532"/>
                    </a:ext>
                  </a:extLst>
                </a:gridCol>
                <a:gridCol w="5867400">
                  <a:extLst>
                    <a:ext uri="{9D8B030D-6E8A-4147-A177-3AD203B41FA5}">
                      <a16:colId xmlns:a16="http://schemas.microsoft.com/office/drawing/2014/main" val="1022963490"/>
                    </a:ext>
                  </a:extLst>
                </a:gridCol>
              </a:tblGrid>
              <a:tr h="1020233">
                <a:tc>
                  <a:txBody>
                    <a:bodyPr/>
                    <a:lstStyle/>
                    <a:p>
                      <a:pPr algn="ctr"/>
                      <a:r>
                        <a:rPr lang="en-US" sz="2400" dirty="0"/>
                        <a:t>Provisions from the articles of confederation </a:t>
                      </a:r>
                    </a:p>
                  </a:txBody>
                  <a:tcPr/>
                </a:tc>
                <a:tc>
                  <a:txBody>
                    <a:bodyPr/>
                    <a:lstStyle/>
                    <a:p>
                      <a:pPr algn="ctr"/>
                      <a:r>
                        <a:rPr lang="en-US" sz="2400" dirty="0"/>
                        <a:t>How the provisions proved to be a weakness </a:t>
                      </a:r>
                    </a:p>
                  </a:txBody>
                  <a:tcPr/>
                </a:tc>
                <a:extLst>
                  <a:ext uri="{0D108BD9-81ED-4DB2-BD59-A6C34878D82A}">
                    <a16:rowId xmlns:a16="http://schemas.microsoft.com/office/drawing/2014/main" val="480912042"/>
                  </a:ext>
                </a:extLst>
              </a:tr>
              <a:tr h="1020233">
                <a:tc>
                  <a:txBody>
                    <a:bodyPr/>
                    <a:lstStyle/>
                    <a:p>
                      <a:r>
                        <a:rPr lang="en-US" sz="2400" dirty="0"/>
                        <a:t>unanimous vote to amend the articles of confederation so all states had a </a:t>
                      </a:r>
                    </a:p>
                  </a:txBody>
                  <a:tcPr/>
                </a:tc>
                <a:tc>
                  <a:txBody>
                    <a:bodyPr/>
                    <a:lstStyle/>
                    <a:p>
                      <a:r>
                        <a:rPr lang="en-US" sz="2400" dirty="0"/>
                        <a:t>very difficult to get states with varying interest to agree in order to amend the government </a:t>
                      </a:r>
                    </a:p>
                  </a:txBody>
                  <a:tcPr/>
                </a:tc>
                <a:extLst>
                  <a:ext uri="{0D108BD9-81ED-4DB2-BD59-A6C34878D82A}">
                    <a16:rowId xmlns:a16="http://schemas.microsoft.com/office/drawing/2014/main" val="3518482742"/>
                  </a:ext>
                </a:extLst>
              </a:tr>
              <a:tr h="1020233">
                <a:tc>
                  <a:txBody>
                    <a:bodyPr/>
                    <a:lstStyle/>
                    <a:p>
                      <a:r>
                        <a:rPr lang="en-US" sz="2400" dirty="0"/>
                        <a:t>states currency and only voluntary financial assistance from states for the government </a:t>
                      </a:r>
                    </a:p>
                  </a:txBody>
                  <a:tcPr/>
                </a:tc>
                <a:tc>
                  <a:txBody>
                    <a:bodyPr/>
                    <a:lstStyle/>
                    <a:p>
                      <a:r>
                        <a:rPr lang="en-US" sz="2400" dirty="0"/>
                        <a:t>lack of tax revenue resulted in financial problems with which states weren't to help </a:t>
                      </a:r>
                    </a:p>
                  </a:txBody>
                  <a:tcPr/>
                </a:tc>
                <a:extLst>
                  <a:ext uri="{0D108BD9-81ED-4DB2-BD59-A6C34878D82A}">
                    <a16:rowId xmlns:a16="http://schemas.microsoft.com/office/drawing/2014/main" val="810892551"/>
                  </a:ext>
                </a:extLst>
              </a:tr>
              <a:tr h="1020233">
                <a:tc>
                  <a:txBody>
                    <a:bodyPr/>
                    <a:lstStyle/>
                    <a:p>
                      <a:r>
                        <a:rPr lang="en-US" sz="2400" dirty="0"/>
                        <a:t>states provide for national defense with militia and no standing federal army</a:t>
                      </a:r>
                    </a:p>
                  </a:txBody>
                  <a:tcPr/>
                </a:tc>
                <a:tc>
                  <a:txBody>
                    <a:bodyPr/>
                    <a:lstStyle/>
                    <a:p>
                      <a:r>
                        <a:rPr lang="en-US" sz="2400" dirty="0"/>
                        <a:t>no federal military proved to be a problem when shays rebellion was difficult for the Massachusetts militia to quell </a:t>
                      </a:r>
                    </a:p>
                  </a:txBody>
                  <a:tcPr/>
                </a:tc>
                <a:extLst>
                  <a:ext uri="{0D108BD9-81ED-4DB2-BD59-A6C34878D82A}">
                    <a16:rowId xmlns:a16="http://schemas.microsoft.com/office/drawing/2014/main" val="3770743433"/>
                  </a:ext>
                </a:extLst>
              </a:tr>
            </a:tbl>
          </a:graphicData>
        </a:graphic>
      </p:graphicFrame>
    </p:spTree>
    <p:extLst>
      <p:ext uri="{BB962C8B-B14F-4D97-AF65-F5344CB8AC3E}">
        <p14:creationId xmlns:p14="http://schemas.microsoft.com/office/powerpoint/2010/main" val="4074604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tanding in front of a group of people sitting in chairs&#10;&#10;Description automatically generated with medium confidence">
            <a:extLst>
              <a:ext uri="{FF2B5EF4-FFF2-40B4-BE49-F238E27FC236}">
                <a16:creationId xmlns:a16="http://schemas.microsoft.com/office/drawing/2014/main" id="{3A334273-C1B5-4375-BB57-A47961D1BE18}"/>
              </a:ext>
            </a:extLst>
          </p:cNvPr>
          <p:cNvPicPr>
            <a:picLocks noChangeAspect="1"/>
          </p:cNvPicPr>
          <p:nvPr/>
        </p:nvPicPr>
        <p:blipFill rotWithShape="1">
          <a:blip r:embed="rId2"/>
          <a:srcRect t="1071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B38644-A7F6-40C3-99CB-8485D92E070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rtl="0">
              <a:lnSpc>
                <a:spcPct val="90000"/>
              </a:lnSpc>
              <a:spcBef>
                <a:spcPct val="0"/>
              </a:spcBef>
            </a:pPr>
            <a:r>
              <a:rPr lang="en-US" sz="3600" kern="1200" dirty="0">
                <a:solidFill>
                  <a:srgbClr val="FF0000"/>
                </a:solidFill>
                <a:latin typeface="+mj-lt"/>
                <a:cs typeface="+mj-cs"/>
              </a:rPr>
              <a:t>1.5</a:t>
            </a:r>
            <a:r>
              <a:rPr lang="en-US" sz="3600" kern="1200" dirty="0">
                <a:solidFill>
                  <a:schemeClr val="tx1">
                    <a:lumMod val="85000"/>
                    <a:lumOff val="15000"/>
                  </a:schemeClr>
                </a:solidFill>
                <a:latin typeface="+mj-lt"/>
                <a:cs typeface="+mj-cs"/>
              </a:rPr>
              <a:t> Ratification of the U.S. Constitution, AMSCO pg. 32-44</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331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0"/>
            <a:ext cx="12192000" cy="553998"/>
          </a:xfrm>
          <a:prstGeom prst="rect">
            <a:avLst/>
          </a:prstGeom>
          <a:gradFill>
            <a:gsLst>
              <a:gs pos="0">
                <a:schemeClr val="tx2">
                  <a:lumMod val="50000"/>
                </a:schemeClr>
              </a:gs>
              <a:gs pos="35000">
                <a:schemeClr val="tx2">
                  <a:lumMod val="75000"/>
                </a:schemeClr>
              </a:gs>
              <a:gs pos="100000">
                <a:schemeClr val="tx2">
                  <a:lumMod val="60000"/>
                  <a:lumOff val="40000"/>
                </a:schemeClr>
              </a:gs>
            </a:gsLst>
          </a:gra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914333">
              <a:defRPr/>
            </a:pPr>
            <a:r>
              <a:rPr lang="en-US" sz="3000" b="1" dirty="0">
                <a:solidFill>
                  <a:prstClr val="white"/>
                </a:solidFill>
                <a:latin typeface="Calibri"/>
              </a:rPr>
              <a:t>TOPIC 1.4 Challenges of the Articles of Confederation</a:t>
            </a:r>
            <a:endParaRPr lang="en-US" sz="2800" b="1" dirty="0">
              <a:solidFill>
                <a:prstClr val="white"/>
              </a:solidFill>
              <a:latin typeface="Calibri"/>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4027295" y="1551178"/>
            <a:ext cx="22524" cy="5029200"/>
          </a:xfrm>
          <a:prstGeom prst="line">
            <a:avLst/>
          </a:prstGeom>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4258801" y="1880629"/>
            <a:ext cx="7716384" cy="2246769"/>
          </a:xfrm>
          <a:prstGeom prst="rect">
            <a:avLst/>
          </a:prstGeom>
          <a:noFill/>
        </p:spPr>
        <p:txBody>
          <a:bodyPr wrap="square">
            <a:spAutoFit/>
          </a:bodyPr>
          <a:lstStyle/>
          <a:p>
            <a:pPr defTabSz="914333">
              <a:defRPr/>
            </a:pPr>
            <a:r>
              <a:rPr lang="en-US" sz="2000" b="1" dirty="0"/>
              <a:t>Specific incidents and legal challenges that highlighted key weaknesses of the Articles of Confederation are represented by the: </a:t>
            </a:r>
          </a:p>
          <a:p>
            <a:pPr defTabSz="914333">
              <a:defRPr/>
            </a:pPr>
            <a:r>
              <a:rPr lang="en-US" sz="2000" b="1" dirty="0" err="1"/>
              <a:t>i</a:t>
            </a:r>
            <a:r>
              <a:rPr lang="en-US" sz="2000" b="1" dirty="0"/>
              <a:t>. Lack of centralized military power to address Shays’ Rebellion</a:t>
            </a:r>
          </a:p>
          <a:p>
            <a:pPr defTabSz="914333">
              <a:defRPr/>
            </a:pPr>
            <a:r>
              <a:rPr lang="en-US" sz="2000" b="1" dirty="0"/>
              <a:t>ii. Lack of an executive branch to enforce laws, including taxation</a:t>
            </a:r>
          </a:p>
          <a:p>
            <a:pPr defTabSz="914333">
              <a:defRPr/>
            </a:pPr>
            <a:r>
              <a:rPr lang="en-US" sz="2000" b="1" dirty="0"/>
              <a:t>iii. Lack of a national court system</a:t>
            </a:r>
          </a:p>
          <a:p>
            <a:pPr defTabSz="914333">
              <a:defRPr/>
            </a:pPr>
            <a:r>
              <a:rPr lang="en-US" sz="2000" b="1" dirty="0"/>
              <a:t>iv. Lack of power to regulate interstate commerce</a:t>
            </a:r>
          </a:p>
          <a:p>
            <a:pPr defTabSz="914333">
              <a:defRPr/>
            </a:pPr>
            <a:r>
              <a:rPr lang="en-US" sz="2000" b="1" dirty="0"/>
              <a:t>v. Lack of power to coin money</a:t>
            </a:r>
          </a:p>
        </p:txBody>
      </p:sp>
      <p:sp>
        <p:nvSpPr>
          <p:cNvPr id="9" name="TextBox 8">
            <a:extLst>
              <a:ext uri="{FF2B5EF4-FFF2-40B4-BE49-F238E27FC236}">
                <a16:creationId xmlns:a16="http://schemas.microsoft.com/office/drawing/2014/main" id="{9453EE3A-F8B1-4EB6-AB9E-14A132CC8F65}"/>
              </a:ext>
            </a:extLst>
          </p:cNvPr>
          <p:cNvSpPr txBox="1"/>
          <p:nvPr/>
        </p:nvSpPr>
        <p:spPr>
          <a:xfrm>
            <a:off x="45048" y="682957"/>
            <a:ext cx="11949504" cy="707886"/>
          </a:xfrm>
          <a:prstGeom prst="rect">
            <a:avLst/>
          </a:prstGeom>
          <a:noFill/>
        </p:spPr>
        <p:txBody>
          <a:bodyPr wrap="square">
            <a:spAutoFit/>
          </a:bodyPr>
          <a:lstStyle/>
          <a:p>
            <a:pPr defTabSz="914333">
              <a:defRPr/>
            </a:pPr>
            <a:r>
              <a:rPr lang="en-US" sz="2000" b="1" dirty="0"/>
              <a:t>The Constitution emerged from the debate about the weaknesses in the Articles of Confederation as a blueprint for limited government.</a:t>
            </a:r>
            <a:endParaRPr lang="en-US" sz="2000" b="1" dirty="0">
              <a:solidFill>
                <a:prstClr val="black"/>
              </a:solidFill>
              <a:latin typeface="Calibri"/>
              <a:ea typeface="MS PGothic" panose="020B0600070205080204" pitchFamily="34" charset="-128"/>
            </a:endParaRPr>
          </a:p>
        </p:txBody>
      </p:sp>
      <p:sp>
        <p:nvSpPr>
          <p:cNvPr id="14" name="TextBox 13">
            <a:extLst>
              <a:ext uri="{FF2B5EF4-FFF2-40B4-BE49-F238E27FC236}">
                <a16:creationId xmlns:a16="http://schemas.microsoft.com/office/drawing/2014/main" id="{224DADBF-198E-87F1-10C0-BAB9DB1BDFA1}"/>
              </a:ext>
            </a:extLst>
          </p:cNvPr>
          <p:cNvSpPr txBox="1"/>
          <p:nvPr/>
        </p:nvSpPr>
        <p:spPr>
          <a:xfrm>
            <a:off x="0" y="1880629"/>
            <a:ext cx="4027295" cy="1938992"/>
          </a:xfrm>
          <a:prstGeom prst="rect">
            <a:avLst/>
          </a:prstGeom>
          <a:noFill/>
        </p:spPr>
        <p:txBody>
          <a:bodyPr wrap="square">
            <a:spAutoFit/>
          </a:bodyPr>
          <a:lstStyle/>
          <a:p>
            <a:pPr defTabSz="685783"/>
            <a:r>
              <a:rPr lang="en-US" sz="2000" b="1" dirty="0"/>
              <a:t>Explain the relationship between key provisions of the Articles of Confederation and the debate over granting the federal government greater power formerly reserved to the states.</a:t>
            </a:r>
            <a:endParaRPr lang="en-US" sz="2000" b="1" dirty="0">
              <a:solidFill>
                <a:prstClr val="black"/>
              </a:solidFill>
              <a:latin typeface="Calibri"/>
              <a:ea typeface="MS PGothic" panose="020B0600070205080204" pitchFamily="34" charset="-128"/>
            </a:endParaRPr>
          </a:p>
        </p:txBody>
      </p:sp>
      <p:sp>
        <p:nvSpPr>
          <p:cNvPr id="13" name="TextBox 12">
            <a:extLst>
              <a:ext uri="{FF2B5EF4-FFF2-40B4-BE49-F238E27FC236}">
                <a16:creationId xmlns:a16="http://schemas.microsoft.com/office/drawing/2014/main" id="{4B77E966-BBAF-40F1-6313-42D9123D5684}"/>
              </a:ext>
            </a:extLst>
          </p:cNvPr>
          <p:cNvSpPr txBox="1"/>
          <p:nvPr/>
        </p:nvSpPr>
        <p:spPr>
          <a:xfrm>
            <a:off x="4720032" y="5105400"/>
            <a:ext cx="6629400" cy="707886"/>
          </a:xfrm>
          <a:prstGeom prst="rect">
            <a:avLst/>
          </a:prstGeom>
          <a:noFill/>
        </p:spPr>
        <p:txBody>
          <a:bodyPr wrap="square">
            <a:spAutoFit/>
          </a:bodyPr>
          <a:lstStyle/>
          <a:p>
            <a:pPr eaLnBrk="0" fontAlgn="base" hangingPunct="0">
              <a:spcBef>
                <a:spcPct val="0"/>
              </a:spcBef>
              <a:spcAft>
                <a:spcPct val="0"/>
              </a:spcAft>
            </a:pPr>
            <a:r>
              <a:rPr lang="en-US" sz="2000" b="1" dirty="0">
                <a:solidFill>
                  <a:prstClr val="black"/>
                </a:solidFill>
                <a:latin typeface="Arial" panose="020B0604020202020204" pitchFamily="34" charset="0"/>
                <a:ea typeface="MS PGothic" panose="020B0600070205080204" pitchFamily="34" charset="-128"/>
              </a:rPr>
              <a:t>REQUIRED FOUNDATIONAL DOCUMENT</a:t>
            </a:r>
          </a:p>
          <a:p>
            <a:pPr marL="285750" indent="-285750" eaLnBrk="0" fontAlgn="base" hangingPunct="0">
              <a:spcBef>
                <a:spcPct val="0"/>
              </a:spcBef>
              <a:spcAft>
                <a:spcPct val="0"/>
              </a:spcAft>
              <a:buFont typeface="Arial" panose="020B0604020202020204" pitchFamily="34" charset="0"/>
              <a:buChar char="•"/>
            </a:pPr>
            <a:r>
              <a:rPr lang="en-US" sz="2000" b="1" dirty="0">
                <a:solidFill>
                  <a:srgbClr val="FF0000"/>
                </a:solidFill>
                <a:latin typeface="Arial" panose="020B0604020202020204" pitchFamily="34" charset="0"/>
                <a:ea typeface="MS PGothic" panose="020B0600070205080204" pitchFamily="34" charset="-128"/>
              </a:rPr>
              <a:t>Articles of Confederation</a:t>
            </a:r>
          </a:p>
        </p:txBody>
      </p:sp>
    </p:spTree>
    <p:extLst>
      <p:ext uri="{BB962C8B-B14F-4D97-AF65-F5344CB8AC3E}">
        <p14:creationId xmlns:p14="http://schemas.microsoft.com/office/powerpoint/2010/main" val="2468466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0"/>
            <a:ext cx="12192000" cy="553998"/>
          </a:xfrm>
          <a:prstGeom prst="rect">
            <a:avLst/>
          </a:prstGeom>
          <a:gradFill>
            <a:gsLst>
              <a:gs pos="0">
                <a:schemeClr val="accent3">
                  <a:lumMod val="50000"/>
                </a:schemeClr>
              </a:gs>
              <a:gs pos="35000">
                <a:schemeClr val="accent3">
                  <a:lumMod val="75000"/>
                </a:schemeClr>
              </a:gs>
              <a:gs pos="100000">
                <a:schemeClr val="accent3">
                  <a:lumMod val="60000"/>
                  <a:lumOff val="40000"/>
                </a:schemeClr>
              </a:gs>
            </a:gsLst>
          </a:gradFill>
          <a:ln>
            <a:solidFill>
              <a:schemeClr val="accent3">
                <a:lumMod val="5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a:ea typeface="+mn-ea"/>
                <a:cs typeface="+mn-cs"/>
              </a:rPr>
              <a:t>TOPIC 1.5  Ratification of the U.S. Constitution</a:t>
            </a: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2620797" y="1642913"/>
            <a:ext cx="22524" cy="5029200"/>
          </a:xfrm>
          <a:prstGeom prst="line">
            <a:avLst/>
          </a:prstGeom>
          <a:ln w="53975"/>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2798029" y="1513954"/>
            <a:ext cx="9303873" cy="4493538"/>
          </a:xfrm>
          <a:prstGeom prst="rect">
            <a:avLst/>
          </a:prstGeom>
          <a:noFill/>
        </p:spPr>
        <p:txBody>
          <a:bodyPr wrap="square">
            <a:spAutoFit/>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Compromises deemed necessary for adoption and ratification of the Constitution are represented by the:</a:t>
            </a:r>
          </a:p>
          <a:p>
            <a:pPr marL="514350" marR="0" lvl="0" indent="-514350" algn="l" defTabSz="914333" rtl="0" eaLnBrk="1" fontAlgn="auto" latinLnBrk="0" hangingPunct="1">
              <a:lnSpc>
                <a:spcPct val="100000"/>
              </a:lnSpc>
              <a:spcBef>
                <a:spcPts val="0"/>
              </a:spcBef>
              <a:spcAft>
                <a:spcPts val="0"/>
              </a:spcAft>
              <a:buClrTx/>
              <a:buSzTx/>
              <a:buFontTx/>
              <a:buAutoNum type="romanLcPeriod"/>
              <a:tabLst/>
              <a:defRPr/>
            </a:pPr>
            <a:r>
              <a:rPr kumimoji="0" lang="en-US" sz="2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Great (Connecticut) Compromise, which created a dual (bicameral) system of congressional representation with the House of Representatives based on each state’s population and the Senate representing each state equally</a:t>
            </a:r>
          </a:p>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ii. Electoral College, which created a system for electing the president by electors from each state rather than by popular vote or by congressional vote</a:t>
            </a:r>
          </a:p>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iii. Three-Fifths Compromise, which provided a formula for calculating a state’s enslaved population for purposes of representation in the House and for taxation</a:t>
            </a:r>
          </a:p>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iv. Postponing until 1808 a decision whether to ban the importation of enslaved persons</a:t>
            </a:r>
          </a:p>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 Agreement to add a Bill of Rights to address concerns of the Anti-Federalist</a:t>
            </a:r>
          </a:p>
        </p:txBody>
      </p:sp>
      <p:sp>
        <p:nvSpPr>
          <p:cNvPr id="9" name="TextBox 8">
            <a:extLst>
              <a:ext uri="{FF2B5EF4-FFF2-40B4-BE49-F238E27FC236}">
                <a16:creationId xmlns:a16="http://schemas.microsoft.com/office/drawing/2014/main" id="{9453EE3A-F8B1-4EB6-AB9E-14A132CC8F65}"/>
              </a:ext>
            </a:extLst>
          </p:cNvPr>
          <p:cNvSpPr txBox="1"/>
          <p:nvPr/>
        </p:nvSpPr>
        <p:spPr>
          <a:xfrm>
            <a:off x="45048" y="682957"/>
            <a:ext cx="12048228" cy="830997"/>
          </a:xfrm>
          <a:prstGeom prst="rect">
            <a:avLst/>
          </a:prstGeom>
          <a:noFill/>
        </p:spPr>
        <p:txBody>
          <a:bodyPr wrap="square">
            <a:spAutoFit/>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The Constitution emerged from the debate about the weaknesses in the Articles of Confederation as a blueprint for limited government.</a:t>
            </a:r>
            <a:endParaRPr kumimoji="0" lang="en-US"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4" name="TextBox 13">
            <a:extLst>
              <a:ext uri="{FF2B5EF4-FFF2-40B4-BE49-F238E27FC236}">
                <a16:creationId xmlns:a16="http://schemas.microsoft.com/office/drawing/2014/main" id="{224DADBF-198E-87F1-10C0-BAB9DB1BDFA1}"/>
              </a:ext>
            </a:extLst>
          </p:cNvPr>
          <p:cNvSpPr txBox="1"/>
          <p:nvPr/>
        </p:nvSpPr>
        <p:spPr>
          <a:xfrm>
            <a:off x="-53675" y="1753464"/>
            <a:ext cx="2644475" cy="3416320"/>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2400" b="1" dirty="0"/>
              <a:t>Explain the  impact of political negotiation &amp; compromise at the Constitutional Convention on the development of the constitutional system.</a:t>
            </a:r>
            <a:endParaRPr kumimoji="0" lang="en-US"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4225471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0"/>
            <a:ext cx="12192000" cy="553998"/>
          </a:xfrm>
          <a:prstGeom prst="rect">
            <a:avLst/>
          </a:prstGeom>
          <a:gradFill>
            <a:gsLst>
              <a:gs pos="0">
                <a:schemeClr val="accent3">
                  <a:lumMod val="50000"/>
                </a:schemeClr>
              </a:gs>
              <a:gs pos="35000">
                <a:schemeClr val="accent3">
                  <a:lumMod val="75000"/>
                </a:schemeClr>
              </a:gs>
              <a:gs pos="100000">
                <a:schemeClr val="accent3">
                  <a:lumMod val="60000"/>
                  <a:lumOff val="40000"/>
                </a:schemeClr>
              </a:gs>
            </a:gsLst>
          </a:gradFill>
          <a:ln>
            <a:solidFill>
              <a:schemeClr val="accent3">
                <a:lumMod val="5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a:ea typeface="+mn-ea"/>
                <a:cs typeface="+mn-cs"/>
              </a:rPr>
              <a:t>TOPIC 1.5  Ratification of the U.S. Constitution</a:t>
            </a: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2971800" y="1642913"/>
            <a:ext cx="22524" cy="5029200"/>
          </a:xfrm>
          <a:prstGeom prst="line">
            <a:avLst/>
          </a:prstGeom>
          <a:ln w="53975"/>
        </p:spPr>
        <p:style>
          <a:lnRef idx="3">
            <a:schemeClr val="accent3"/>
          </a:lnRef>
          <a:fillRef idx="0">
            <a:schemeClr val="accent3"/>
          </a:fillRef>
          <a:effectRef idx="2">
            <a:schemeClr val="accent3"/>
          </a:effectRef>
          <a:fontRef idx="minor">
            <a:schemeClr val="tx1"/>
          </a:fontRef>
        </p:style>
      </p:cxnSp>
      <p:sp>
        <p:nvSpPr>
          <p:cNvPr id="9" name="TextBox 8">
            <a:extLst>
              <a:ext uri="{FF2B5EF4-FFF2-40B4-BE49-F238E27FC236}">
                <a16:creationId xmlns:a16="http://schemas.microsoft.com/office/drawing/2014/main" id="{9453EE3A-F8B1-4EB6-AB9E-14A132CC8F65}"/>
              </a:ext>
            </a:extLst>
          </p:cNvPr>
          <p:cNvSpPr txBox="1"/>
          <p:nvPr/>
        </p:nvSpPr>
        <p:spPr>
          <a:xfrm>
            <a:off x="45048" y="682957"/>
            <a:ext cx="12048228" cy="830997"/>
          </a:xfrm>
          <a:prstGeom prst="rect">
            <a:avLst/>
          </a:prstGeom>
          <a:noFill/>
        </p:spPr>
        <p:txBody>
          <a:bodyPr wrap="square">
            <a:spAutoFit/>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The Constitution emerged from the debate about the weaknesses in the Articles of Confederation as a blueprint for limited government.</a:t>
            </a:r>
            <a:endParaRPr kumimoji="0" lang="en-US"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4" name="TextBox 13">
            <a:extLst>
              <a:ext uri="{FF2B5EF4-FFF2-40B4-BE49-F238E27FC236}">
                <a16:creationId xmlns:a16="http://schemas.microsoft.com/office/drawing/2014/main" id="{224DADBF-198E-87F1-10C0-BAB9DB1BDFA1}"/>
              </a:ext>
            </a:extLst>
          </p:cNvPr>
          <p:cNvSpPr txBox="1"/>
          <p:nvPr/>
        </p:nvSpPr>
        <p:spPr>
          <a:xfrm>
            <a:off x="-53675" y="1753464"/>
            <a:ext cx="3352799" cy="2677656"/>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2400" b="1" dirty="0"/>
              <a:t>Explain the  impact of political negotiation &amp; compromise at the Constitutional Convention on the development of the constitutional system.</a:t>
            </a:r>
            <a:endParaRPr kumimoji="0" lang="en-US"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0" name="TextBox 9">
            <a:extLst>
              <a:ext uri="{FF2B5EF4-FFF2-40B4-BE49-F238E27FC236}">
                <a16:creationId xmlns:a16="http://schemas.microsoft.com/office/drawing/2014/main" id="{38AA3205-F6F3-3E13-BBB1-9501F54DF5ED}"/>
              </a:ext>
            </a:extLst>
          </p:cNvPr>
          <p:cNvSpPr txBox="1"/>
          <p:nvPr/>
        </p:nvSpPr>
        <p:spPr>
          <a:xfrm>
            <a:off x="3088069" y="1642913"/>
            <a:ext cx="9005207" cy="1323439"/>
          </a:xfrm>
          <a:prstGeom prst="rect">
            <a:avLst/>
          </a:prstGeom>
          <a:noFill/>
        </p:spPr>
        <p:txBody>
          <a:bodyPr wrap="square">
            <a:spAutoFit/>
          </a:bodyPr>
          <a:lstStyle/>
          <a:p>
            <a:r>
              <a:rPr lang="en-US" sz="2000" b="1" dirty="0"/>
              <a:t>Debates about self-government during the drafting of the Constitution necessitated the drafting of an amendment process in Article V that entailed either a two-thirds vote in both houses or a proposal from two-thirds of the state legislatures, with final ratification determined by three-fourths of the states.</a:t>
            </a:r>
          </a:p>
        </p:txBody>
      </p:sp>
      <p:sp>
        <p:nvSpPr>
          <p:cNvPr id="11" name="TextBox 10">
            <a:extLst>
              <a:ext uri="{FF2B5EF4-FFF2-40B4-BE49-F238E27FC236}">
                <a16:creationId xmlns:a16="http://schemas.microsoft.com/office/drawing/2014/main" id="{DFF250A8-4433-B9D8-8ABF-B780320B2AF2}"/>
              </a:ext>
            </a:extLst>
          </p:cNvPr>
          <p:cNvSpPr txBox="1"/>
          <p:nvPr/>
        </p:nvSpPr>
        <p:spPr>
          <a:xfrm>
            <a:off x="3080880" y="3156446"/>
            <a:ext cx="8940234" cy="707886"/>
          </a:xfrm>
          <a:prstGeom prst="rect">
            <a:avLst/>
          </a:prstGeom>
          <a:noFill/>
        </p:spPr>
        <p:txBody>
          <a:bodyPr wrap="square">
            <a:spAutoFit/>
          </a:bodyPr>
          <a:lstStyle/>
          <a:p>
            <a:r>
              <a:rPr lang="en-US" sz="2000" b="1" dirty="0"/>
              <a:t>The compromises necessary to secure ratification of the Constitution left some matters unresolved that continue to generate discussion and debate today.</a:t>
            </a:r>
          </a:p>
        </p:txBody>
      </p:sp>
    </p:spTree>
    <p:extLst>
      <p:ext uri="{BB962C8B-B14F-4D97-AF65-F5344CB8AC3E}">
        <p14:creationId xmlns:p14="http://schemas.microsoft.com/office/powerpoint/2010/main" val="6155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0"/>
            <a:ext cx="12192000" cy="553998"/>
          </a:xfrm>
          <a:prstGeom prst="rect">
            <a:avLst/>
          </a:prstGeom>
          <a:gradFill>
            <a:gsLst>
              <a:gs pos="0">
                <a:schemeClr val="accent3">
                  <a:lumMod val="50000"/>
                </a:schemeClr>
              </a:gs>
              <a:gs pos="35000">
                <a:schemeClr val="accent3">
                  <a:lumMod val="75000"/>
                </a:schemeClr>
              </a:gs>
              <a:gs pos="100000">
                <a:schemeClr val="accent3">
                  <a:lumMod val="60000"/>
                  <a:lumOff val="40000"/>
                </a:schemeClr>
              </a:gs>
            </a:gsLst>
          </a:gradFill>
          <a:ln>
            <a:solidFill>
              <a:schemeClr val="accent3">
                <a:lumMod val="5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a:ea typeface="+mn-ea"/>
                <a:cs typeface="+mn-cs"/>
              </a:rPr>
              <a:t>TOPIC 1.5  Ratification of the U.S. Constitution</a:t>
            </a: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2895600" y="1642913"/>
            <a:ext cx="22524" cy="5029200"/>
          </a:xfrm>
          <a:prstGeom prst="line">
            <a:avLst/>
          </a:prstGeom>
          <a:ln w="53975"/>
        </p:spPr>
        <p:style>
          <a:lnRef idx="3">
            <a:schemeClr val="accent3"/>
          </a:lnRef>
          <a:fillRef idx="0">
            <a:schemeClr val="accent3"/>
          </a:fillRef>
          <a:effectRef idx="2">
            <a:schemeClr val="accent3"/>
          </a:effectRef>
          <a:fontRef idx="minor">
            <a:schemeClr val="tx1"/>
          </a:fontRef>
        </p:style>
      </p:cxnSp>
      <p:sp>
        <p:nvSpPr>
          <p:cNvPr id="9" name="TextBox 8">
            <a:extLst>
              <a:ext uri="{FF2B5EF4-FFF2-40B4-BE49-F238E27FC236}">
                <a16:creationId xmlns:a16="http://schemas.microsoft.com/office/drawing/2014/main" id="{9453EE3A-F8B1-4EB6-AB9E-14A132CC8F65}"/>
              </a:ext>
            </a:extLst>
          </p:cNvPr>
          <p:cNvSpPr txBox="1"/>
          <p:nvPr/>
        </p:nvSpPr>
        <p:spPr>
          <a:xfrm>
            <a:off x="45048" y="682957"/>
            <a:ext cx="12048228" cy="830997"/>
          </a:xfrm>
          <a:prstGeom prst="rect">
            <a:avLst/>
          </a:prstGeom>
          <a:noFill/>
        </p:spPr>
        <p:txBody>
          <a:bodyPr wrap="square">
            <a:spAutoFit/>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The Constitution emerged from the debate about the weaknesses in the Articles of Confederation as a blueprint for limited government.</a:t>
            </a:r>
            <a:endParaRPr kumimoji="0" lang="en-US"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4" name="TextBox 13">
            <a:extLst>
              <a:ext uri="{FF2B5EF4-FFF2-40B4-BE49-F238E27FC236}">
                <a16:creationId xmlns:a16="http://schemas.microsoft.com/office/drawing/2014/main" id="{224DADBF-198E-87F1-10C0-BAB9DB1BDFA1}"/>
              </a:ext>
            </a:extLst>
          </p:cNvPr>
          <p:cNvSpPr txBox="1"/>
          <p:nvPr/>
        </p:nvSpPr>
        <p:spPr>
          <a:xfrm>
            <a:off x="45048" y="1720840"/>
            <a:ext cx="2698439" cy="3416320"/>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2400" b="1" dirty="0"/>
              <a:t>Explain the ongoing impact of political negotiation and compromise at the Constitutional Convention on the development of the constitutional system.</a:t>
            </a:r>
            <a:endParaRPr kumimoji="0" lang="en-US"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0" name="TextBox 9">
            <a:extLst>
              <a:ext uri="{FF2B5EF4-FFF2-40B4-BE49-F238E27FC236}">
                <a16:creationId xmlns:a16="http://schemas.microsoft.com/office/drawing/2014/main" id="{38AA3205-F6F3-3E13-BBB1-9501F54DF5ED}"/>
              </a:ext>
            </a:extLst>
          </p:cNvPr>
          <p:cNvSpPr txBox="1"/>
          <p:nvPr/>
        </p:nvSpPr>
        <p:spPr>
          <a:xfrm>
            <a:off x="3088069" y="1625897"/>
            <a:ext cx="9005207" cy="4524315"/>
          </a:xfrm>
          <a:prstGeom prst="rect">
            <a:avLst/>
          </a:prstGeom>
          <a:noFill/>
        </p:spPr>
        <p:txBody>
          <a:bodyPr wrap="square">
            <a:spAutoFit/>
          </a:bodyPr>
          <a:lstStyle/>
          <a:p>
            <a:r>
              <a:rPr lang="en-US" sz="2400" b="1" dirty="0"/>
              <a:t>The debate over the role of the central government, the powers of state governments, and the rights of individuals remains at the heart of present-day constitutional issues about democracy and governmental power, as represented by:</a:t>
            </a:r>
          </a:p>
          <a:p>
            <a:pPr marL="342900" indent="-342900">
              <a:buFont typeface="Arial" panose="020B0604020202020204" pitchFamily="34" charset="0"/>
              <a:buChar char="•"/>
            </a:pPr>
            <a:r>
              <a:rPr lang="en-US" sz="2400" b="1" dirty="0"/>
              <a:t>Debates about government surveillance resulting from the federal government’s response to the 9/11 attacks</a:t>
            </a:r>
          </a:p>
          <a:p>
            <a:pPr marL="342900" indent="-342900">
              <a:buFont typeface="Arial" panose="020B0604020202020204" pitchFamily="34" charset="0"/>
              <a:buChar char="•"/>
            </a:pPr>
            <a:r>
              <a:rPr lang="en-US" sz="2400" b="1" dirty="0"/>
              <a:t>The debate about the role of the federal government in public school education</a:t>
            </a:r>
          </a:p>
          <a:p>
            <a:endParaRPr lang="en-US" sz="2400" b="1" dirty="0"/>
          </a:p>
          <a:p>
            <a:endParaRPr lang="en-US" sz="2400" b="1" dirty="0"/>
          </a:p>
          <a:p>
            <a:r>
              <a:rPr lang="en-US" sz="2400" b="1" dirty="0"/>
              <a:t>REQUIRED FOUNDATIONAL DOCUMENT</a:t>
            </a:r>
          </a:p>
          <a:p>
            <a:pPr marL="342900" indent="-342900">
              <a:buFont typeface="Arial" panose="020B0604020202020204" pitchFamily="34" charset="0"/>
              <a:buChar char="•"/>
            </a:pPr>
            <a:r>
              <a:rPr lang="en-US" sz="2400" b="1" dirty="0"/>
              <a:t>The Constitution of the United States</a:t>
            </a:r>
          </a:p>
        </p:txBody>
      </p:sp>
    </p:spTree>
    <p:extLst>
      <p:ext uri="{BB962C8B-B14F-4D97-AF65-F5344CB8AC3E}">
        <p14:creationId xmlns:p14="http://schemas.microsoft.com/office/powerpoint/2010/main" val="2518665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9992861-91FB-4BF7-B2D6-3F410825153A}"/>
              </a:ext>
            </a:extLst>
          </p:cNvPr>
          <p:cNvGraphicFramePr>
            <a:graphicFrameLocks noGrp="1"/>
          </p:cNvGraphicFramePr>
          <p:nvPr>
            <p:extLst>
              <p:ext uri="{D42A27DB-BD31-4B8C-83A1-F6EECF244321}">
                <p14:modId xmlns:p14="http://schemas.microsoft.com/office/powerpoint/2010/main" val="4021288269"/>
              </p:ext>
            </p:extLst>
          </p:nvPr>
        </p:nvGraphicFramePr>
        <p:xfrm>
          <a:off x="838201" y="152400"/>
          <a:ext cx="10287000" cy="457200"/>
        </p:xfrm>
        <a:graphic>
          <a:graphicData uri="http://schemas.openxmlformats.org/drawingml/2006/table">
            <a:tbl>
              <a:tblPr firstRow="1" bandRow="1">
                <a:tableStyleId>{5C22544A-7EE6-4342-B048-85BDC9FD1C3A}</a:tableStyleId>
              </a:tblPr>
              <a:tblGrid>
                <a:gridCol w="10287000">
                  <a:extLst>
                    <a:ext uri="{9D8B030D-6E8A-4147-A177-3AD203B41FA5}">
                      <a16:colId xmlns:a16="http://schemas.microsoft.com/office/drawing/2014/main" val="608531776"/>
                    </a:ext>
                  </a:extLst>
                </a:gridCol>
              </a:tblGrid>
              <a:tr h="370840">
                <a:tc>
                  <a:txBody>
                    <a:bodyPr/>
                    <a:lstStyle/>
                    <a:p>
                      <a:pPr algn="ctr"/>
                      <a:r>
                        <a:rPr lang="en-US" sz="2400" dirty="0"/>
                        <a:t>Competing interest in early America, AMSCO pg. 33</a:t>
                      </a:r>
                    </a:p>
                  </a:txBody>
                  <a:tcPr/>
                </a:tc>
                <a:extLst>
                  <a:ext uri="{0D108BD9-81ED-4DB2-BD59-A6C34878D82A}">
                    <a16:rowId xmlns:a16="http://schemas.microsoft.com/office/drawing/2014/main" val="903540400"/>
                  </a:ext>
                </a:extLst>
              </a:tr>
            </a:tbl>
          </a:graphicData>
        </a:graphic>
      </p:graphicFrame>
      <p:graphicFrame>
        <p:nvGraphicFramePr>
          <p:cNvPr id="6" name="Table 6">
            <a:extLst>
              <a:ext uri="{FF2B5EF4-FFF2-40B4-BE49-F238E27FC236}">
                <a16:creationId xmlns:a16="http://schemas.microsoft.com/office/drawing/2014/main" id="{85474F69-9621-416A-8CFD-CB4DC480CA07}"/>
              </a:ext>
            </a:extLst>
          </p:cNvPr>
          <p:cNvGraphicFramePr>
            <a:graphicFrameLocks noGrp="1"/>
          </p:cNvGraphicFramePr>
          <p:nvPr>
            <p:extLst>
              <p:ext uri="{D42A27DB-BD31-4B8C-83A1-F6EECF244321}">
                <p14:modId xmlns:p14="http://schemas.microsoft.com/office/powerpoint/2010/main" val="2886928187"/>
              </p:ext>
            </p:extLst>
          </p:nvPr>
        </p:nvGraphicFramePr>
        <p:xfrm>
          <a:off x="838201" y="573699"/>
          <a:ext cx="10287000" cy="6208101"/>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807614526"/>
                    </a:ext>
                  </a:extLst>
                </a:gridCol>
                <a:gridCol w="3429000">
                  <a:extLst>
                    <a:ext uri="{9D8B030D-6E8A-4147-A177-3AD203B41FA5}">
                      <a16:colId xmlns:a16="http://schemas.microsoft.com/office/drawing/2014/main" val="1242647056"/>
                    </a:ext>
                  </a:extLst>
                </a:gridCol>
                <a:gridCol w="3429000">
                  <a:extLst>
                    <a:ext uri="{9D8B030D-6E8A-4147-A177-3AD203B41FA5}">
                      <a16:colId xmlns:a16="http://schemas.microsoft.com/office/drawing/2014/main" val="1892772947"/>
                    </a:ext>
                  </a:extLst>
                </a:gridCol>
              </a:tblGrid>
              <a:tr h="477861">
                <a:tc>
                  <a:txBody>
                    <a:bodyPr/>
                    <a:lstStyle/>
                    <a:p>
                      <a:r>
                        <a:rPr lang="en-US" dirty="0"/>
                        <a:t>Issue </a:t>
                      </a:r>
                    </a:p>
                  </a:txBody>
                  <a:tcPr/>
                </a:tc>
                <a:tc>
                  <a:txBody>
                    <a:bodyPr/>
                    <a:lstStyle/>
                    <a:p>
                      <a:r>
                        <a:rPr lang="en-US" dirty="0"/>
                        <a:t>Questions Answer </a:t>
                      </a:r>
                    </a:p>
                  </a:txBody>
                  <a:tcPr/>
                </a:tc>
                <a:tc>
                  <a:txBody>
                    <a:bodyPr/>
                    <a:lstStyle/>
                    <a:p>
                      <a:r>
                        <a:rPr lang="en-US" dirty="0"/>
                        <a:t>Groups Interested </a:t>
                      </a:r>
                    </a:p>
                  </a:txBody>
                  <a:tcPr/>
                </a:tc>
                <a:extLst>
                  <a:ext uri="{0D108BD9-81ED-4DB2-BD59-A6C34878D82A}">
                    <a16:rowId xmlns:a16="http://schemas.microsoft.com/office/drawing/2014/main" val="3551761502"/>
                  </a:ext>
                </a:extLst>
              </a:tr>
              <a:tr h="1571050">
                <a:tc>
                  <a:txBody>
                    <a:bodyPr/>
                    <a:lstStyle/>
                    <a:p>
                      <a:r>
                        <a:rPr lang="en-US" sz="2200" dirty="0"/>
                        <a:t>Representation </a:t>
                      </a:r>
                    </a:p>
                  </a:txBody>
                  <a:tcPr/>
                </a:tc>
                <a:tc>
                  <a:txBody>
                    <a:bodyPr/>
                    <a:lstStyle/>
                    <a:p>
                      <a:r>
                        <a:rPr lang="en-US" sz="2200" dirty="0"/>
                        <a:t>Should a states representation be based on population or equal representation for a state regardless of size? </a:t>
                      </a:r>
                    </a:p>
                  </a:txBody>
                  <a:tcPr/>
                </a:tc>
                <a:tc>
                  <a:txBody>
                    <a:bodyPr/>
                    <a:lstStyle/>
                    <a:p>
                      <a:r>
                        <a:rPr lang="en-US" sz="2200" dirty="0"/>
                        <a:t>Large versus small states</a:t>
                      </a:r>
                    </a:p>
                  </a:txBody>
                  <a:tcPr/>
                </a:tc>
                <a:extLst>
                  <a:ext uri="{0D108BD9-81ED-4DB2-BD59-A6C34878D82A}">
                    <a16:rowId xmlns:a16="http://schemas.microsoft.com/office/drawing/2014/main" val="2527628591"/>
                  </a:ext>
                </a:extLst>
              </a:tr>
              <a:tr h="824801">
                <a:tc>
                  <a:txBody>
                    <a:bodyPr/>
                    <a:lstStyle/>
                    <a:p>
                      <a:r>
                        <a:rPr lang="en-US" sz="2200" dirty="0"/>
                        <a:t>Slavery</a:t>
                      </a:r>
                    </a:p>
                  </a:txBody>
                  <a:tcPr/>
                </a:tc>
                <a:tc>
                  <a:txBody>
                    <a:bodyPr/>
                    <a:lstStyle/>
                    <a:p>
                      <a:r>
                        <a:rPr lang="en-US" sz="2200" dirty="0"/>
                        <a:t>Should enslaved individuals count towards as state’s representation? </a:t>
                      </a:r>
                    </a:p>
                  </a:txBody>
                  <a:tcPr/>
                </a:tc>
                <a:tc>
                  <a:txBody>
                    <a:bodyPr/>
                    <a:lstStyle/>
                    <a:p>
                      <a:r>
                        <a:rPr lang="en-US" sz="2200" dirty="0"/>
                        <a:t>Southern states versus Northern states </a:t>
                      </a:r>
                    </a:p>
                  </a:txBody>
                  <a:tcPr/>
                </a:tc>
                <a:extLst>
                  <a:ext uri="{0D108BD9-81ED-4DB2-BD59-A6C34878D82A}">
                    <a16:rowId xmlns:a16="http://schemas.microsoft.com/office/drawing/2014/main" val="3369743256"/>
                  </a:ext>
                </a:extLst>
              </a:tr>
              <a:tr h="1178287">
                <a:tc>
                  <a:txBody>
                    <a:bodyPr/>
                    <a:lstStyle/>
                    <a:p>
                      <a:r>
                        <a:rPr lang="en-US" sz="2200" dirty="0"/>
                        <a:t>office of the president </a:t>
                      </a:r>
                    </a:p>
                  </a:txBody>
                  <a:tcPr/>
                </a:tc>
                <a:tc>
                  <a:txBody>
                    <a:bodyPr/>
                    <a:lstStyle/>
                    <a:p>
                      <a:r>
                        <a:rPr lang="en-US" sz="2200" dirty="0"/>
                        <a:t>Should there be an executive and should the executive be chosen by a small elite or by a popular vote? </a:t>
                      </a:r>
                    </a:p>
                  </a:txBody>
                  <a:tcPr/>
                </a:tc>
                <a:tc>
                  <a:txBody>
                    <a:bodyPr/>
                    <a:lstStyle/>
                    <a:p>
                      <a:r>
                        <a:rPr lang="en-US" sz="2200" dirty="0"/>
                        <a:t>Privileged citizens versus citizens of lower social economic status </a:t>
                      </a:r>
                    </a:p>
                  </a:txBody>
                  <a:tcPr/>
                </a:tc>
                <a:extLst>
                  <a:ext uri="{0D108BD9-81ED-4DB2-BD59-A6C34878D82A}">
                    <a16:rowId xmlns:a16="http://schemas.microsoft.com/office/drawing/2014/main" val="1301980761"/>
                  </a:ext>
                </a:extLst>
              </a:tr>
              <a:tr h="941300">
                <a:tc>
                  <a:txBody>
                    <a:bodyPr/>
                    <a:lstStyle/>
                    <a:p>
                      <a:r>
                        <a:rPr lang="en-US" sz="2200" dirty="0"/>
                        <a:t>Federalism </a:t>
                      </a:r>
                    </a:p>
                  </a:txBody>
                  <a:tcPr/>
                </a:tc>
                <a:tc>
                  <a:txBody>
                    <a:bodyPr/>
                    <a:lstStyle/>
                    <a:p>
                      <a:r>
                        <a:rPr lang="en-US" sz="2200" dirty="0"/>
                        <a:t>What is a fair division of power among the levels of government?</a:t>
                      </a:r>
                    </a:p>
                  </a:txBody>
                  <a:tcPr/>
                </a:tc>
                <a:tc>
                  <a:txBody>
                    <a:bodyPr/>
                    <a:lstStyle/>
                    <a:p>
                      <a:r>
                        <a:rPr lang="en-US" sz="2200" dirty="0"/>
                        <a:t>Federal government versus state government</a:t>
                      </a:r>
                    </a:p>
                  </a:txBody>
                  <a:tcPr/>
                </a:tc>
                <a:extLst>
                  <a:ext uri="{0D108BD9-81ED-4DB2-BD59-A6C34878D82A}">
                    <a16:rowId xmlns:a16="http://schemas.microsoft.com/office/drawing/2014/main" val="2382302860"/>
                  </a:ext>
                </a:extLst>
              </a:tr>
            </a:tbl>
          </a:graphicData>
        </a:graphic>
      </p:graphicFrame>
    </p:spTree>
    <p:extLst>
      <p:ext uri="{BB962C8B-B14F-4D97-AF65-F5344CB8AC3E}">
        <p14:creationId xmlns:p14="http://schemas.microsoft.com/office/powerpoint/2010/main" val="3446074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62458"/>
            <a:ext cx="11582400" cy="413896"/>
          </a:xfrm>
          <a:prstGeom prst="rect">
            <a:avLst/>
          </a:prstGeom>
        </p:spPr>
        <p:txBody>
          <a:bodyPr vert="horz" wrap="square" lIns="0" tIns="33020" rIns="0" bIns="0" rtlCol="0">
            <a:spAutoFit/>
          </a:bodyPr>
          <a:lstStyle/>
          <a:p>
            <a:pPr marL="12700" marR="5080" indent="390525" algn="ctr">
              <a:lnSpc>
                <a:spcPts val="3300"/>
              </a:lnSpc>
              <a:spcBef>
                <a:spcPts val="260"/>
              </a:spcBef>
            </a:pPr>
            <a:r>
              <a:rPr sz="2400" u="sng" spc="-5" dirty="0"/>
              <a:t>CONFLICT </a:t>
            </a:r>
            <a:r>
              <a:rPr sz="2400" u="sng" dirty="0"/>
              <a:t>AND </a:t>
            </a:r>
            <a:r>
              <a:rPr sz="2400" u="sng" spc="-5" dirty="0"/>
              <a:t>COMPROMISE </a:t>
            </a:r>
            <a:r>
              <a:rPr sz="2400" u="sng" dirty="0"/>
              <a:t>–  </a:t>
            </a:r>
            <a:r>
              <a:rPr sz="2400" u="sng" spc="-5" dirty="0"/>
              <a:t>ON </a:t>
            </a:r>
            <a:r>
              <a:rPr sz="2400" u="sng" dirty="0"/>
              <a:t>THE ISSUE </a:t>
            </a:r>
            <a:r>
              <a:rPr sz="2400" u="sng" spc="-5" dirty="0"/>
              <a:t>OF</a:t>
            </a:r>
            <a:r>
              <a:rPr sz="2400" u="sng" spc="-50" dirty="0"/>
              <a:t> </a:t>
            </a:r>
            <a:r>
              <a:rPr sz="2400" u="sng" spc="-5" dirty="0"/>
              <a:t>REPRESENTATION</a:t>
            </a:r>
            <a:endParaRPr sz="2400" u="sng" dirty="0"/>
          </a:p>
        </p:txBody>
      </p:sp>
      <p:sp>
        <p:nvSpPr>
          <p:cNvPr id="3" name="object 3"/>
          <p:cNvSpPr txBox="1"/>
          <p:nvPr/>
        </p:nvSpPr>
        <p:spPr>
          <a:xfrm>
            <a:off x="152400" y="528238"/>
            <a:ext cx="11963400" cy="6306085"/>
          </a:xfrm>
          <a:prstGeom prst="rect">
            <a:avLst/>
          </a:prstGeom>
        </p:spPr>
        <p:txBody>
          <a:bodyPr vert="horz" wrap="square" lIns="0" tIns="62230" rIns="0" bIns="0" rtlCol="0">
            <a:spAutoFit/>
          </a:bodyPr>
          <a:lstStyle/>
          <a:p>
            <a:pPr marL="102235" indent="-89535">
              <a:spcBef>
                <a:spcPts val="490"/>
              </a:spcBef>
              <a:buSzPct val="95000"/>
              <a:buFont typeface="Arial"/>
              <a:buChar char="•"/>
              <a:tabLst>
                <a:tab pos="102870" algn="l"/>
              </a:tabLst>
            </a:pPr>
            <a:r>
              <a:rPr sz="2400" b="1" spc="-5" dirty="0">
                <a:latin typeface="Tahoma"/>
                <a:cs typeface="Tahoma"/>
              </a:rPr>
              <a:t>The Virginia Plan (favored by </a:t>
            </a:r>
            <a:r>
              <a:rPr sz="2400" b="1" dirty="0">
                <a:latin typeface="Tahoma"/>
                <a:cs typeface="Tahoma"/>
              </a:rPr>
              <a:t>more </a:t>
            </a:r>
            <a:r>
              <a:rPr sz="2400" b="1" spc="-5" dirty="0">
                <a:latin typeface="Tahoma"/>
                <a:cs typeface="Tahoma"/>
              </a:rPr>
              <a:t>populous</a:t>
            </a:r>
            <a:r>
              <a:rPr sz="2400" b="1" spc="30" dirty="0">
                <a:latin typeface="Tahoma"/>
                <a:cs typeface="Tahoma"/>
              </a:rPr>
              <a:t> </a:t>
            </a:r>
            <a:r>
              <a:rPr sz="2400" b="1" spc="-5" dirty="0">
                <a:latin typeface="Tahoma"/>
                <a:cs typeface="Tahoma"/>
              </a:rPr>
              <a:t>states)</a:t>
            </a:r>
            <a:endParaRPr sz="2400" dirty="0">
              <a:latin typeface="Tahoma"/>
              <a:cs typeface="Tahoma"/>
            </a:endParaRPr>
          </a:p>
          <a:p>
            <a:r>
              <a:rPr sz="2200" b="1" spc="-5" dirty="0">
                <a:solidFill>
                  <a:srgbClr val="00B050"/>
                </a:solidFill>
                <a:latin typeface="+mj-lt"/>
                <a:cs typeface="Tahoma"/>
              </a:rPr>
              <a:t>Representation </a:t>
            </a:r>
            <a:r>
              <a:rPr sz="2200" b="1" dirty="0">
                <a:solidFill>
                  <a:srgbClr val="00B050"/>
                </a:solidFill>
                <a:latin typeface="+mj-lt"/>
                <a:cs typeface="Tahoma"/>
              </a:rPr>
              <a:t>in </a:t>
            </a:r>
            <a:r>
              <a:rPr sz="2200" b="1" spc="-5" dirty="0">
                <a:solidFill>
                  <a:srgbClr val="00B050"/>
                </a:solidFill>
                <a:latin typeface="+mj-lt"/>
                <a:cs typeface="Tahoma"/>
              </a:rPr>
              <a:t>each house based </a:t>
            </a:r>
            <a:r>
              <a:rPr sz="2200" b="1" dirty="0">
                <a:solidFill>
                  <a:srgbClr val="00B050"/>
                </a:solidFill>
                <a:latin typeface="+mj-lt"/>
                <a:cs typeface="Tahoma"/>
              </a:rPr>
              <a:t>on </a:t>
            </a:r>
            <a:r>
              <a:rPr sz="2200" b="1" spc="-5" dirty="0">
                <a:solidFill>
                  <a:srgbClr val="00B050"/>
                </a:solidFill>
                <a:latin typeface="+mj-lt"/>
                <a:cs typeface="Tahoma"/>
              </a:rPr>
              <a:t>population and/or monetary  contributions </a:t>
            </a:r>
            <a:r>
              <a:rPr sz="2200" b="1" dirty="0">
                <a:solidFill>
                  <a:srgbClr val="00B050"/>
                </a:solidFill>
                <a:latin typeface="+mj-lt"/>
                <a:cs typeface="Tahoma"/>
              </a:rPr>
              <a:t>to </a:t>
            </a:r>
            <a:r>
              <a:rPr sz="2200" b="1" spc="-5" dirty="0">
                <a:solidFill>
                  <a:srgbClr val="00B050"/>
                </a:solidFill>
                <a:latin typeface="+mj-lt"/>
                <a:cs typeface="Tahoma"/>
              </a:rPr>
              <a:t>the national government by the</a:t>
            </a:r>
            <a:r>
              <a:rPr sz="2200" b="1" spc="30" dirty="0">
                <a:solidFill>
                  <a:srgbClr val="00B050"/>
                </a:solidFill>
                <a:latin typeface="+mj-lt"/>
                <a:cs typeface="Tahoma"/>
              </a:rPr>
              <a:t> </a:t>
            </a:r>
            <a:r>
              <a:rPr sz="2200" b="1" spc="-5" dirty="0">
                <a:solidFill>
                  <a:srgbClr val="00B050"/>
                </a:solidFill>
                <a:latin typeface="+mj-lt"/>
                <a:cs typeface="Tahoma"/>
              </a:rPr>
              <a:t>state</a:t>
            </a:r>
            <a:r>
              <a:rPr lang="en-US" sz="2200" b="1" spc="-5" dirty="0">
                <a:solidFill>
                  <a:srgbClr val="00B050"/>
                </a:solidFill>
                <a:latin typeface="+mj-lt"/>
                <a:cs typeface="Tahoma"/>
              </a:rPr>
              <a:t> </a:t>
            </a:r>
            <a:r>
              <a:rPr lang="en-US" sz="2200" b="1" spc="-5" dirty="0">
                <a:latin typeface="+mj-lt"/>
                <a:cs typeface="Tahoma"/>
              </a:rPr>
              <a:t>and </a:t>
            </a:r>
            <a:r>
              <a:rPr lang="en-US" sz="2200" b="1" dirty="0">
                <a:solidFill>
                  <a:srgbClr val="FF0000"/>
                </a:solidFill>
                <a:latin typeface="+mj-lt"/>
              </a:rPr>
              <a:t>national legislature</a:t>
            </a:r>
            <a:r>
              <a:rPr lang="en-US" sz="2200" b="1" dirty="0">
                <a:latin typeface="+mj-lt"/>
              </a:rPr>
              <a:t> (Congress) would have had the power to veto state laws, </a:t>
            </a:r>
            <a:r>
              <a:rPr lang="en-US" sz="2200" dirty="0">
                <a:latin typeface="+mj-lt"/>
              </a:rPr>
              <a:t>three-branch system of government,</a:t>
            </a:r>
            <a:r>
              <a:rPr lang="en-US" sz="2200" b="1" dirty="0">
                <a:latin typeface="+mj-lt"/>
              </a:rPr>
              <a:t> </a:t>
            </a:r>
            <a:r>
              <a:rPr lang="en-US" sz="2200" dirty="0">
                <a:latin typeface="+mj-lt"/>
              </a:rPr>
              <a:t>national executive to administer the business of state, a judiciary, and a </a:t>
            </a:r>
            <a:r>
              <a:rPr lang="en-US" sz="2200" b="1" dirty="0">
                <a:latin typeface="+mj-lt"/>
              </a:rPr>
              <a:t>bicameral </a:t>
            </a:r>
            <a:r>
              <a:rPr lang="en-US" sz="2200" dirty="0">
                <a:latin typeface="+mj-lt"/>
              </a:rPr>
              <a:t>or two--house legislature.  The people would elect a lower house that would then elect members of an upper house. the national government supreme over the states and offered the ideas for a multitier court system and the separation of powers, defining the distinct responsibilities and limits of each branch to keep any one branch from becoming too powerful.</a:t>
            </a:r>
          </a:p>
          <a:p>
            <a:endParaRPr lang="en-US" sz="2000" dirty="0"/>
          </a:p>
          <a:p>
            <a:pPr marL="102235" indent="-89535">
              <a:buSzPct val="95000"/>
              <a:buFont typeface="Arial"/>
              <a:buChar char="•"/>
              <a:tabLst>
                <a:tab pos="102870" algn="l"/>
              </a:tabLst>
            </a:pPr>
            <a:r>
              <a:rPr sz="2400" b="1" spc="-5" dirty="0">
                <a:latin typeface="+mj-lt"/>
                <a:cs typeface="Tahoma"/>
              </a:rPr>
              <a:t>The New Jersey Plan (favored by small</a:t>
            </a:r>
            <a:r>
              <a:rPr sz="2400" b="1" spc="30" dirty="0">
                <a:latin typeface="+mj-lt"/>
                <a:cs typeface="Tahoma"/>
              </a:rPr>
              <a:t> </a:t>
            </a:r>
            <a:r>
              <a:rPr sz="2400" b="1" spc="-5" dirty="0">
                <a:latin typeface="+mj-lt"/>
                <a:cs typeface="Tahoma"/>
              </a:rPr>
              <a:t>states)</a:t>
            </a:r>
            <a:endParaRPr sz="2400" dirty="0">
              <a:latin typeface="+mj-lt"/>
              <a:cs typeface="Tahoma"/>
            </a:endParaRPr>
          </a:p>
          <a:p>
            <a:pPr marL="755650" lvl="1" indent="-285750">
              <a:spcBef>
                <a:spcPts val="450"/>
              </a:spcBef>
              <a:buFont typeface="Arial"/>
              <a:buChar char="–"/>
              <a:tabLst>
                <a:tab pos="755015" algn="l"/>
                <a:tab pos="755650" algn="l"/>
              </a:tabLst>
            </a:pPr>
            <a:r>
              <a:rPr sz="2100" b="1" spc="-5" dirty="0">
                <a:latin typeface="+mj-lt"/>
                <a:cs typeface="Tahoma"/>
              </a:rPr>
              <a:t>Representation </a:t>
            </a:r>
            <a:r>
              <a:rPr sz="2100" b="1" dirty="0">
                <a:latin typeface="+mj-lt"/>
                <a:cs typeface="Tahoma"/>
              </a:rPr>
              <a:t>in </a:t>
            </a:r>
            <a:r>
              <a:rPr sz="2100" b="1" spc="-5" dirty="0">
                <a:latin typeface="+mj-lt"/>
                <a:cs typeface="Tahoma"/>
              </a:rPr>
              <a:t>house would be equal among the</a:t>
            </a:r>
            <a:r>
              <a:rPr sz="2100" b="1" spc="35" dirty="0">
                <a:latin typeface="+mj-lt"/>
                <a:cs typeface="Tahoma"/>
              </a:rPr>
              <a:t> </a:t>
            </a:r>
            <a:r>
              <a:rPr sz="2100" b="1" spc="-5" dirty="0">
                <a:latin typeface="+mj-lt"/>
                <a:cs typeface="Tahoma"/>
              </a:rPr>
              <a:t>states</a:t>
            </a:r>
            <a:endParaRPr sz="2100" dirty="0">
              <a:latin typeface="+mj-lt"/>
              <a:cs typeface="Tahoma"/>
            </a:endParaRPr>
          </a:p>
          <a:p>
            <a:pPr lvl="1">
              <a:spcBef>
                <a:spcPts val="5"/>
              </a:spcBef>
              <a:buFont typeface="Arial"/>
              <a:buChar char="–"/>
            </a:pPr>
            <a:endParaRPr sz="2000" dirty="0">
              <a:latin typeface="+mj-lt"/>
              <a:cs typeface="Times New Roman"/>
            </a:endParaRPr>
          </a:p>
          <a:p>
            <a:pPr marL="102235" indent="-89535">
              <a:buSzPct val="95000"/>
              <a:buFont typeface="Arial"/>
              <a:buChar char="•"/>
              <a:tabLst>
                <a:tab pos="102870" algn="l"/>
              </a:tabLst>
            </a:pPr>
            <a:r>
              <a:rPr sz="2400" b="1" spc="-5" dirty="0">
                <a:latin typeface="+mj-lt"/>
                <a:cs typeface="Tahoma"/>
              </a:rPr>
              <a:t>The Connecticut</a:t>
            </a:r>
            <a:r>
              <a:rPr sz="2400" b="1" dirty="0">
                <a:latin typeface="+mj-lt"/>
                <a:cs typeface="Tahoma"/>
              </a:rPr>
              <a:t> </a:t>
            </a:r>
            <a:r>
              <a:rPr sz="2400" b="1" spc="-5" dirty="0">
                <a:latin typeface="+mj-lt"/>
                <a:cs typeface="Tahoma"/>
              </a:rPr>
              <a:t>Compromise</a:t>
            </a:r>
            <a:r>
              <a:rPr lang="en-US" sz="2400" b="1" spc="-5" dirty="0">
                <a:latin typeface="+mj-lt"/>
                <a:cs typeface="Tahoma"/>
              </a:rPr>
              <a:t> (</a:t>
            </a:r>
            <a:r>
              <a:rPr lang="en-US" sz="2400" b="1" spc="-5" dirty="0">
                <a:solidFill>
                  <a:srgbClr val="FF0000"/>
                </a:solidFill>
                <a:latin typeface="+mj-lt"/>
                <a:cs typeface="Tahoma"/>
              </a:rPr>
              <a:t>Great Compromise</a:t>
            </a:r>
            <a:r>
              <a:rPr lang="en-US" sz="2400" b="1" spc="-5" dirty="0">
                <a:latin typeface="+mj-lt"/>
                <a:cs typeface="Tahoma"/>
              </a:rPr>
              <a:t>)</a:t>
            </a:r>
            <a:endParaRPr sz="2400" dirty="0">
              <a:latin typeface="+mj-lt"/>
              <a:cs typeface="Tahoma"/>
            </a:endParaRPr>
          </a:p>
          <a:p>
            <a:pPr marL="755650" lvl="1" indent="-285750">
              <a:spcBef>
                <a:spcPts val="450"/>
              </a:spcBef>
              <a:buFont typeface="Arial"/>
              <a:buChar char="–"/>
              <a:tabLst>
                <a:tab pos="755015" algn="l"/>
                <a:tab pos="755650" algn="l"/>
              </a:tabLst>
            </a:pPr>
            <a:r>
              <a:rPr sz="2100" b="1" spc="-5" dirty="0">
                <a:latin typeface="+mj-lt"/>
                <a:cs typeface="Tahoma"/>
              </a:rPr>
              <a:t>Created </a:t>
            </a:r>
            <a:r>
              <a:rPr sz="2100" b="1" dirty="0">
                <a:latin typeface="+mj-lt"/>
                <a:cs typeface="Tahoma"/>
              </a:rPr>
              <a:t>a </a:t>
            </a:r>
            <a:r>
              <a:rPr sz="2100" b="1" spc="-5" dirty="0">
                <a:latin typeface="+mj-lt"/>
                <a:cs typeface="Tahoma"/>
              </a:rPr>
              <a:t>bicameral congress </a:t>
            </a:r>
            <a:r>
              <a:rPr sz="2100" b="1" dirty="0">
                <a:latin typeface="+mj-lt"/>
                <a:cs typeface="Tahoma"/>
              </a:rPr>
              <a:t>– </a:t>
            </a:r>
            <a:r>
              <a:rPr sz="2100" b="1" spc="-5" dirty="0">
                <a:latin typeface="+mj-lt"/>
                <a:cs typeface="Tahoma"/>
              </a:rPr>
              <a:t>two legislative</a:t>
            </a:r>
            <a:r>
              <a:rPr sz="2100" b="1" spc="20" dirty="0">
                <a:latin typeface="+mj-lt"/>
                <a:cs typeface="Tahoma"/>
              </a:rPr>
              <a:t> </a:t>
            </a:r>
            <a:r>
              <a:rPr sz="2100" b="1" spc="-5" dirty="0">
                <a:latin typeface="+mj-lt"/>
                <a:cs typeface="Tahoma"/>
              </a:rPr>
              <a:t>houses</a:t>
            </a:r>
            <a:endParaRPr sz="2100" dirty="0">
              <a:latin typeface="+mj-lt"/>
              <a:cs typeface="Tahoma"/>
            </a:endParaRPr>
          </a:p>
          <a:p>
            <a:pPr marL="1155700" marR="73660" lvl="2" indent="-228600">
              <a:lnSpc>
                <a:spcPct val="99200"/>
              </a:lnSpc>
              <a:spcBef>
                <a:spcPts val="409"/>
              </a:spcBef>
              <a:buFont typeface="Arial"/>
              <a:buChar char="•"/>
              <a:tabLst>
                <a:tab pos="1155065" algn="l"/>
                <a:tab pos="1155700" algn="l"/>
              </a:tabLst>
            </a:pPr>
            <a:r>
              <a:rPr sz="2100" b="1" dirty="0">
                <a:latin typeface="+mj-lt"/>
                <a:cs typeface="Tahoma"/>
              </a:rPr>
              <a:t>One </a:t>
            </a:r>
            <a:r>
              <a:rPr sz="2100" b="1" spc="-5" dirty="0">
                <a:latin typeface="+mj-lt"/>
                <a:cs typeface="Tahoma"/>
              </a:rPr>
              <a:t>house </a:t>
            </a:r>
            <a:r>
              <a:rPr sz="2100" b="1" dirty="0">
                <a:latin typeface="+mj-lt"/>
                <a:cs typeface="Tahoma"/>
              </a:rPr>
              <a:t>in </a:t>
            </a:r>
            <a:r>
              <a:rPr sz="2100" b="1" spc="-5" dirty="0">
                <a:latin typeface="+mj-lt"/>
                <a:cs typeface="Tahoma"/>
              </a:rPr>
              <a:t>which representation would be based </a:t>
            </a:r>
            <a:r>
              <a:rPr sz="2100" b="1" dirty="0">
                <a:latin typeface="+mj-lt"/>
                <a:cs typeface="Tahoma"/>
              </a:rPr>
              <a:t>on </a:t>
            </a:r>
            <a:r>
              <a:rPr sz="2100" b="1" spc="-5" dirty="0">
                <a:latin typeface="+mj-lt"/>
                <a:cs typeface="Tahoma"/>
              </a:rPr>
              <a:t>population </a:t>
            </a:r>
            <a:r>
              <a:rPr sz="2100" b="1" dirty="0">
                <a:latin typeface="+mj-lt"/>
                <a:cs typeface="Tahoma"/>
              </a:rPr>
              <a:t>– </a:t>
            </a:r>
            <a:r>
              <a:rPr sz="2100" b="1" spc="-5" dirty="0">
                <a:latin typeface="+mj-lt"/>
                <a:cs typeface="Tahoma"/>
              </a:rPr>
              <a:t>only  </a:t>
            </a:r>
            <a:r>
              <a:rPr sz="2100" b="1" dirty="0">
                <a:latin typeface="+mj-lt"/>
                <a:cs typeface="Tahoma"/>
              </a:rPr>
              <a:t>form of </a:t>
            </a:r>
            <a:r>
              <a:rPr sz="2100" b="1" spc="-5" dirty="0">
                <a:latin typeface="+mj-lt"/>
                <a:cs typeface="Tahoma"/>
              </a:rPr>
              <a:t>direct democracy </a:t>
            </a:r>
            <a:r>
              <a:rPr sz="2100" b="1" dirty="0">
                <a:latin typeface="+mj-lt"/>
                <a:cs typeface="Tahoma"/>
              </a:rPr>
              <a:t>in </a:t>
            </a:r>
            <a:r>
              <a:rPr sz="2100" b="1" spc="-5" dirty="0">
                <a:latin typeface="+mj-lt"/>
                <a:cs typeface="Tahoma"/>
              </a:rPr>
              <a:t>original Constitution </a:t>
            </a:r>
            <a:r>
              <a:rPr sz="2100" b="1" dirty="0">
                <a:latin typeface="+mj-lt"/>
                <a:cs typeface="Tahoma"/>
              </a:rPr>
              <a:t>for </a:t>
            </a:r>
            <a:r>
              <a:rPr sz="2100" b="1" spc="-5" dirty="0">
                <a:latin typeface="+mj-lt"/>
                <a:cs typeface="Tahoma"/>
              </a:rPr>
              <a:t>elected officials  (Virginia Plan </a:t>
            </a:r>
            <a:r>
              <a:rPr sz="2100" b="1" dirty="0">
                <a:latin typeface="+mj-lt"/>
                <a:cs typeface="Tahoma"/>
              </a:rPr>
              <a:t>= </a:t>
            </a:r>
            <a:r>
              <a:rPr sz="2100" b="1" spc="-5" dirty="0">
                <a:latin typeface="+mj-lt"/>
                <a:cs typeface="Tahoma"/>
              </a:rPr>
              <a:t>House </a:t>
            </a:r>
            <a:r>
              <a:rPr sz="2100" b="1" dirty="0">
                <a:latin typeface="+mj-lt"/>
                <a:cs typeface="Tahoma"/>
              </a:rPr>
              <a:t>of </a:t>
            </a:r>
            <a:r>
              <a:rPr sz="2100" b="1" spc="-5" dirty="0">
                <a:latin typeface="+mj-lt"/>
                <a:cs typeface="Tahoma"/>
              </a:rPr>
              <a:t>Rep</a:t>
            </a:r>
            <a:r>
              <a:rPr lang="en-US" sz="2100" b="1" spc="-5" dirty="0">
                <a:latin typeface="+mj-lt"/>
                <a:cs typeface="Tahoma"/>
              </a:rPr>
              <a:t>resentatives</a:t>
            </a:r>
            <a:r>
              <a:rPr sz="2100" b="1" spc="-5" dirty="0">
                <a:latin typeface="+mj-lt"/>
                <a:cs typeface="Tahoma"/>
              </a:rPr>
              <a:t>) and </a:t>
            </a:r>
            <a:r>
              <a:rPr sz="2100" b="1" dirty="0">
                <a:latin typeface="+mj-lt"/>
                <a:cs typeface="Tahoma"/>
              </a:rPr>
              <a:t>in </a:t>
            </a:r>
            <a:r>
              <a:rPr sz="2100" b="1" spc="-5" dirty="0">
                <a:latin typeface="+mj-lt"/>
                <a:cs typeface="Tahoma"/>
              </a:rPr>
              <a:t>which all bills </a:t>
            </a:r>
            <a:r>
              <a:rPr sz="2100" b="1" dirty="0">
                <a:latin typeface="+mj-lt"/>
                <a:cs typeface="Tahoma"/>
              </a:rPr>
              <a:t>for </a:t>
            </a:r>
            <a:r>
              <a:rPr sz="2100" b="1" spc="-5" dirty="0">
                <a:latin typeface="+mj-lt"/>
                <a:cs typeface="Tahoma"/>
              </a:rPr>
              <a:t>raising </a:t>
            </a:r>
            <a:r>
              <a:rPr sz="2100" b="1" dirty="0">
                <a:latin typeface="+mj-lt"/>
                <a:cs typeface="Tahoma"/>
              </a:rPr>
              <a:t>or  </a:t>
            </a:r>
            <a:r>
              <a:rPr sz="2100" b="1" spc="-5" dirty="0">
                <a:latin typeface="+mj-lt"/>
                <a:cs typeface="Tahoma"/>
              </a:rPr>
              <a:t>appropriating money (aka revenue bills) would</a:t>
            </a:r>
            <a:r>
              <a:rPr sz="2100" b="1" spc="35" dirty="0">
                <a:latin typeface="+mj-lt"/>
                <a:cs typeface="Tahoma"/>
              </a:rPr>
              <a:t> </a:t>
            </a:r>
            <a:r>
              <a:rPr sz="2100" b="1" spc="-5" dirty="0">
                <a:latin typeface="+mj-lt"/>
                <a:cs typeface="Tahoma"/>
              </a:rPr>
              <a:t>originate</a:t>
            </a:r>
            <a:endParaRPr sz="2100" dirty="0">
              <a:latin typeface="+mj-lt"/>
              <a:cs typeface="Tahoma"/>
            </a:endParaRPr>
          </a:p>
          <a:p>
            <a:pPr marL="1155700" marR="6350" lvl="2" indent="-228600">
              <a:lnSpc>
                <a:spcPct val="105000"/>
              </a:lnSpc>
              <a:spcBef>
                <a:spcPts val="265"/>
              </a:spcBef>
              <a:buFont typeface="Arial"/>
              <a:buChar char="•"/>
              <a:tabLst>
                <a:tab pos="1155065" algn="l"/>
                <a:tab pos="1155700" algn="l"/>
              </a:tabLst>
            </a:pPr>
            <a:r>
              <a:rPr sz="2100" b="1" spc="-5" dirty="0">
                <a:latin typeface="+mj-lt"/>
                <a:cs typeface="Tahoma"/>
              </a:rPr>
              <a:t>Second house </a:t>
            </a:r>
            <a:r>
              <a:rPr sz="2100" b="1" dirty="0">
                <a:latin typeface="+mj-lt"/>
                <a:cs typeface="Tahoma"/>
              </a:rPr>
              <a:t>in </a:t>
            </a:r>
            <a:r>
              <a:rPr sz="2100" b="1" spc="-5" dirty="0">
                <a:latin typeface="+mj-lt"/>
                <a:cs typeface="Tahoma"/>
              </a:rPr>
              <a:t>which each state would have an equal </a:t>
            </a:r>
            <a:r>
              <a:rPr sz="2100" b="1" dirty="0">
                <a:latin typeface="+mj-lt"/>
                <a:cs typeface="Tahoma"/>
              </a:rPr>
              <a:t>vote </a:t>
            </a:r>
            <a:r>
              <a:rPr sz="2100" b="1" spc="-5" dirty="0">
                <a:latin typeface="+mj-lt"/>
                <a:cs typeface="Tahoma"/>
              </a:rPr>
              <a:t>(New Jersey  Plan </a:t>
            </a:r>
            <a:r>
              <a:rPr sz="2100" b="1" dirty="0">
                <a:latin typeface="+mj-lt"/>
                <a:cs typeface="Tahoma"/>
              </a:rPr>
              <a:t>= </a:t>
            </a:r>
            <a:r>
              <a:rPr sz="2100" b="1" spc="-5" dirty="0">
                <a:latin typeface="+mj-lt"/>
                <a:cs typeface="Tahoma"/>
              </a:rPr>
              <a:t>Senate)</a:t>
            </a:r>
            <a:endParaRPr sz="2100" dirty="0">
              <a:latin typeface="+mj-lt"/>
              <a:cs typeface="Tahoma"/>
            </a:endParaRPr>
          </a:p>
        </p:txBody>
      </p:sp>
      <p:sp>
        <p:nvSpPr>
          <p:cNvPr id="4" name="object 4"/>
          <p:cNvSpPr txBox="1"/>
          <p:nvPr/>
        </p:nvSpPr>
        <p:spPr>
          <a:xfrm>
            <a:off x="9957257" y="6434772"/>
            <a:ext cx="180340" cy="197490"/>
          </a:xfrm>
          <a:prstGeom prst="rect">
            <a:avLst/>
          </a:prstGeom>
        </p:spPr>
        <p:txBody>
          <a:bodyPr vert="horz" wrap="square" lIns="0" tIns="12700" rIns="0" bIns="0" rtlCol="0">
            <a:spAutoFit/>
          </a:bodyPr>
          <a:lstStyle/>
          <a:p>
            <a:pPr marL="12700">
              <a:spcBef>
                <a:spcPts val="100"/>
              </a:spcBef>
            </a:pPr>
            <a:r>
              <a:rPr sz="1200" spc="-25" dirty="0">
                <a:solidFill>
                  <a:srgbClr val="898989"/>
                </a:solidFill>
                <a:latin typeface="Trebuchet MS"/>
                <a:cs typeface="Trebuchet MS"/>
              </a:rPr>
              <a:t>12</a:t>
            </a:r>
            <a:endParaRPr sz="1200">
              <a:latin typeface="Trebuchet MS"/>
              <a:cs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4290"/>
            <a:ext cx="12115800" cy="332303"/>
          </a:xfrm>
          <a:prstGeom prst="rect">
            <a:avLst/>
          </a:prstGeom>
        </p:spPr>
        <p:txBody>
          <a:bodyPr vert="horz" wrap="square" lIns="0" tIns="9049" rIns="0" bIns="0" rtlCol="0">
            <a:spAutoFit/>
          </a:bodyPr>
          <a:lstStyle/>
          <a:p>
            <a:pPr marL="9525" marR="3810" indent="331469" algn="ctr">
              <a:spcBef>
                <a:spcPts val="71"/>
              </a:spcBef>
            </a:pPr>
            <a:r>
              <a:rPr sz="2100" spc="-8" dirty="0"/>
              <a:t>CONFLICT </a:t>
            </a:r>
            <a:r>
              <a:rPr sz="2100" spc="-4" dirty="0"/>
              <a:t>AND </a:t>
            </a:r>
            <a:r>
              <a:rPr sz="2100" spc="-8" dirty="0"/>
              <a:t>COMPROMISE </a:t>
            </a:r>
            <a:r>
              <a:rPr sz="2100" spc="-4" dirty="0"/>
              <a:t>–  </a:t>
            </a:r>
            <a:r>
              <a:rPr sz="2100" spc="-8" dirty="0"/>
              <a:t>ON </a:t>
            </a:r>
            <a:r>
              <a:rPr sz="2100" spc="-4" dirty="0"/>
              <a:t>THE ISSUE </a:t>
            </a:r>
            <a:r>
              <a:rPr sz="2100" spc="-8" dirty="0"/>
              <a:t>OF</a:t>
            </a:r>
            <a:r>
              <a:rPr sz="2100" spc="11" dirty="0"/>
              <a:t> </a:t>
            </a:r>
            <a:r>
              <a:rPr sz="2100" spc="-8" dirty="0"/>
              <a:t>REPRESENTATION</a:t>
            </a:r>
            <a:endParaRPr sz="2100" dirty="0"/>
          </a:p>
        </p:txBody>
      </p:sp>
      <p:sp>
        <p:nvSpPr>
          <p:cNvPr id="3" name="object 3"/>
          <p:cNvSpPr txBox="1"/>
          <p:nvPr/>
        </p:nvSpPr>
        <p:spPr>
          <a:xfrm>
            <a:off x="152400" y="558965"/>
            <a:ext cx="7620000" cy="6235842"/>
          </a:xfrm>
          <a:prstGeom prst="rect">
            <a:avLst/>
          </a:prstGeom>
        </p:spPr>
        <p:txBody>
          <a:bodyPr vert="horz" wrap="square" lIns="0" tIns="64294" rIns="0" bIns="0" rtlCol="0">
            <a:spAutoFit/>
          </a:bodyPr>
          <a:lstStyle/>
          <a:p>
            <a:pPr marL="90011" indent="-80486">
              <a:spcBef>
                <a:spcPts val="506"/>
              </a:spcBef>
              <a:buSzPct val="95833"/>
              <a:buFont typeface="Arial"/>
              <a:buChar char="•"/>
              <a:tabLst>
                <a:tab pos="90488" algn="l"/>
              </a:tabLst>
            </a:pPr>
            <a:r>
              <a:rPr sz="2400" b="1" spc="-4" dirty="0">
                <a:solidFill>
                  <a:prstClr val="black"/>
                </a:solidFill>
                <a:latin typeface="Tahoma"/>
                <a:cs typeface="Tahoma"/>
              </a:rPr>
              <a:t>The </a:t>
            </a:r>
            <a:r>
              <a:rPr sz="2400" b="1" dirty="0">
                <a:solidFill>
                  <a:prstClr val="black"/>
                </a:solidFill>
                <a:latin typeface="Tahoma"/>
                <a:cs typeface="Tahoma"/>
              </a:rPr>
              <a:t>Virginia </a:t>
            </a:r>
            <a:r>
              <a:rPr sz="2400" b="1" spc="-4" dirty="0">
                <a:solidFill>
                  <a:prstClr val="black"/>
                </a:solidFill>
                <a:latin typeface="Tahoma"/>
                <a:cs typeface="Tahoma"/>
              </a:rPr>
              <a:t>Plan (favored </a:t>
            </a:r>
            <a:r>
              <a:rPr sz="2400" b="1" dirty="0">
                <a:solidFill>
                  <a:prstClr val="black"/>
                </a:solidFill>
                <a:latin typeface="Tahoma"/>
                <a:cs typeface="Tahoma"/>
              </a:rPr>
              <a:t>by </a:t>
            </a:r>
            <a:r>
              <a:rPr sz="2400" b="1" spc="-4" dirty="0">
                <a:solidFill>
                  <a:prstClr val="black"/>
                </a:solidFill>
                <a:latin typeface="Tahoma"/>
                <a:cs typeface="Tahoma"/>
              </a:rPr>
              <a:t>more </a:t>
            </a:r>
            <a:r>
              <a:rPr sz="2400" b="1" spc="-8" dirty="0">
                <a:solidFill>
                  <a:prstClr val="black"/>
                </a:solidFill>
                <a:latin typeface="Tahoma"/>
                <a:cs typeface="Tahoma"/>
              </a:rPr>
              <a:t>populous</a:t>
            </a:r>
            <a:r>
              <a:rPr sz="2400" b="1" spc="15" dirty="0">
                <a:solidFill>
                  <a:prstClr val="black"/>
                </a:solidFill>
                <a:latin typeface="Tahoma"/>
                <a:cs typeface="Tahoma"/>
              </a:rPr>
              <a:t> </a:t>
            </a:r>
            <a:r>
              <a:rPr sz="2400" b="1" dirty="0">
                <a:solidFill>
                  <a:prstClr val="black"/>
                </a:solidFill>
                <a:latin typeface="Tahoma"/>
                <a:cs typeface="Tahoma"/>
              </a:rPr>
              <a:t>states)</a:t>
            </a:r>
            <a:endParaRPr sz="2400" dirty="0">
              <a:solidFill>
                <a:prstClr val="black"/>
              </a:solidFill>
              <a:latin typeface="Tahoma"/>
              <a:cs typeface="Tahoma"/>
            </a:endParaRPr>
          </a:p>
          <a:p>
            <a:pPr marL="567214" marR="197168" lvl="1" indent="-214789">
              <a:spcBef>
                <a:spcPts val="368"/>
              </a:spcBef>
              <a:buFont typeface="Arial"/>
              <a:buChar char="–"/>
              <a:tabLst>
                <a:tab pos="567214" algn="l"/>
                <a:tab pos="567690" algn="l"/>
              </a:tabLst>
            </a:pPr>
            <a:r>
              <a:rPr sz="2000" b="1" spc="-4" dirty="0">
                <a:solidFill>
                  <a:prstClr val="black"/>
                </a:solidFill>
                <a:latin typeface="Tahoma"/>
                <a:cs typeface="Tahoma"/>
              </a:rPr>
              <a:t>Representation </a:t>
            </a:r>
            <a:r>
              <a:rPr sz="2000" b="1" dirty="0">
                <a:solidFill>
                  <a:prstClr val="black"/>
                </a:solidFill>
                <a:latin typeface="Tahoma"/>
                <a:cs typeface="Tahoma"/>
              </a:rPr>
              <a:t>in each </a:t>
            </a:r>
            <a:r>
              <a:rPr sz="2000" b="1" spc="-4" dirty="0">
                <a:solidFill>
                  <a:prstClr val="black"/>
                </a:solidFill>
                <a:latin typeface="Tahoma"/>
                <a:cs typeface="Tahoma"/>
              </a:rPr>
              <a:t>house </a:t>
            </a:r>
            <a:r>
              <a:rPr sz="2000" b="1" dirty="0">
                <a:solidFill>
                  <a:prstClr val="black"/>
                </a:solidFill>
                <a:latin typeface="Tahoma"/>
                <a:cs typeface="Tahoma"/>
              </a:rPr>
              <a:t>based on </a:t>
            </a:r>
            <a:r>
              <a:rPr sz="2000" b="1" spc="-4" dirty="0">
                <a:solidFill>
                  <a:prstClr val="black"/>
                </a:solidFill>
                <a:latin typeface="Tahoma"/>
                <a:cs typeface="Tahoma"/>
              </a:rPr>
              <a:t>population </a:t>
            </a:r>
            <a:r>
              <a:rPr sz="2000" b="1" dirty="0">
                <a:solidFill>
                  <a:prstClr val="black"/>
                </a:solidFill>
                <a:latin typeface="Tahoma"/>
                <a:cs typeface="Tahoma"/>
              </a:rPr>
              <a:t>and/or </a:t>
            </a:r>
            <a:r>
              <a:rPr sz="2000" b="1" spc="-4" dirty="0">
                <a:solidFill>
                  <a:prstClr val="black"/>
                </a:solidFill>
                <a:latin typeface="Tahoma"/>
                <a:cs typeface="Tahoma"/>
              </a:rPr>
              <a:t>monetary contributions </a:t>
            </a:r>
            <a:r>
              <a:rPr sz="2000" b="1" dirty="0">
                <a:solidFill>
                  <a:prstClr val="black"/>
                </a:solidFill>
                <a:latin typeface="Tahoma"/>
                <a:cs typeface="Tahoma"/>
              </a:rPr>
              <a:t>to  the </a:t>
            </a:r>
            <a:r>
              <a:rPr sz="2000" b="1" spc="-4" dirty="0">
                <a:solidFill>
                  <a:prstClr val="black"/>
                </a:solidFill>
                <a:latin typeface="Tahoma"/>
                <a:cs typeface="Tahoma"/>
              </a:rPr>
              <a:t>national government </a:t>
            </a:r>
            <a:r>
              <a:rPr sz="2000" b="1" dirty="0">
                <a:solidFill>
                  <a:prstClr val="black"/>
                </a:solidFill>
                <a:latin typeface="Tahoma"/>
                <a:cs typeface="Tahoma"/>
              </a:rPr>
              <a:t>by the</a:t>
            </a:r>
            <a:r>
              <a:rPr sz="2000" b="1" spc="-71" dirty="0">
                <a:solidFill>
                  <a:prstClr val="black"/>
                </a:solidFill>
                <a:latin typeface="Tahoma"/>
                <a:cs typeface="Tahoma"/>
              </a:rPr>
              <a:t> </a:t>
            </a:r>
            <a:r>
              <a:rPr sz="2000" b="1" dirty="0">
                <a:solidFill>
                  <a:prstClr val="black"/>
                </a:solidFill>
                <a:latin typeface="Tahoma"/>
                <a:cs typeface="Tahoma"/>
              </a:rPr>
              <a:t>state</a:t>
            </a:r>
            <a:endParaRPr sz="2000" dirty="0">
              <a:solidFill>
                <a:prstClr val="black"/>
              </a:solidFill>
              <a:latin typeface="Tahoma"/>
              <a:cs typeface="Tahoma"/>
            </a:endParaRPr>
          </a:p>
          <a:p>
            <a:pPr lvl="1">
              <a:buFont typeface="Arial"/>
              <a:buChar char="–"/>
            </a:pPr>
            <a:endParaRPr sz="2000" dirty="0">
              <a:solidFill>
                <a:prstClr val="black"/>
              </a:solidFill>
              <a:latin typeface="Times New Roman"/>
              <a:cs typeface="Times New Roman"/>
            </a:endParaRPr>
          </a:p>
          <a:p>
            <a:pPr marL="90011" indent="-80486">
              <a:buSzPct val="95833"/>
              <a:buFont typeface="Arial"/>
              <a:buChar char="•"/>
              <a:tabLst>
                <a:tab pos="90488" algn="l"/>
              </a:tabLst>
            </a:pPr>
            <a:r>
              <a:rPr sz="2400" b="1" spc="-4" dirty="0">
                <a:solidFill>
                  <a:prstClr val="black"/>
                </a:solidFill>
                <a:latin typeface="Tahoma"/>
                <a:cs typeface="Tahoma"/>
              </a:rPr>
              <a:t>The </a:t>
            </a:r>
            <a:r>
              <a:rPr sz="2400" b="1" dirty="0">
                <a:solidFill>
                  <a:prstClr val="black"/>
                </a:solidFill>
                <a:latin typeface="Tahoma"/>
                <a:cs typeface="Tahoma"/>
              </a:rPr>
              <a:t>New </a:t>
            </a:r>
            <a:r>
              <a:rPr sz="2400" b="1" spc="-4" dirty="0">
                <a:solidFill>
                  <a:prstClr val="black"/>
                </a:solidFill>
                <a:latin typeface="Tahoma"/>
                <a:cs typeface="Tahoma"/>
              </a:rPr>
              <a:t>Jersey Plan (favored </a:t>
            </a:r>
            <a:r>
              <a:rPr sz="2400" b="1" spc="-8" dirty="0">
                <a:solidFill>
                  <a:prstClr val="black"/>
                </a:solidFill>
                <a:latin typeface="Tahoma"/>
                <a:cs typeface="Tahoma"/>
              </a:rPr>
              <a:t>by </a:t>
            </a:r>
            <a:r>
              <a:rPr sz="2400" b="1" dirty="0">
                <a:solidFill>
                  <a:prstClr val="black"/>
                </a:solidFill>
                <a:latin typeface="Tahoma"/>
                <a:cs typeface="Tahoma"/>
              </a:rPr>
              <a:t>small</a:t>
            </a:r>
            <a:r>
              <a:rPr sz="2400" b="1" spc="-8" dirty="0">
                <a:solidFill>
                  <a:prstClr val="black"/>
                </a:solidFill>
                <a:latin typeface="Tahoma"/>
                <a:cs typeface="Tahoma"/>
              </a:rPr>
              <a:t> </a:t>
            </a:r>
            <a:r>
              <a:rPr sz="2400" b="1" dirty="0">
                <a:solidFill>
                  <a:prstClr val="black"/>
                </a:solidFill>
                <a:latin typeface="Tahoma"/>
                <a:cs typeface="Tahoma"/>
              </a:rPr>
              <a:t>states)</a:t>
            </a:r>
            <a:endParaRPr sz="2400" dirty="0">
              <a:solidFill>
                <a:prstClr val="black"/>
              </a:solidFill>
              <a:latin typeface="Tahoma"/>
              <a:cs typeface="Tahoma"/>
            </a:endParaRPr>
          </a:p>
          <a:p>
            <a:pPr marL="567214" lvl="1" indent="-214789">
              <a:spcBef>
                <a:spcPts val="363"/>
              </a:spcBef>
              <a:buFont typeface="Arial"/>
              <a:buChar char="–"/>
              <a:tabLst>
                <a:tab pos="567214" algn="l"/>
                <a:tab pos="567690" algn="l"/>
              </a:tabLst>
            </a:pPr>
            <a:r>
              <a:rPr sz="2000" b="1" spc="-4" dirty="0">
                <a:solidFill>
                  <a:prstClr val="black"/>
                </a:solidFill>
                <a:latin typeface="Tahoma"/>
                <a:cs typeface="Tahoma"/>
              </a:rPr>
              <a:t>Representation </a:t>
            </a:r>
            <a:r>
              <a:rPr sz="2000" b="1" dirty="0">
                <a:solidFill>
                  <a:prstClr val="black"/>
                </a:solidFill>
                <a:latin typeface="Tahoma"/>
                <a:cs typeface="Tahoma"/>
              </a:rPr>
              <a:t>in </a:t>
            </a:r>
            <a:r>
              <a:rPr sz="2000" b="1" spc="-4" dirty="0">
                <a:solidFill>
                  <a:prstClr val="black"/>
                </a:solidFill>
                <a:latin typeface="Tahoma"/>
                <a:cs typeface="Tahoma"/>
              </a:rPr>
              <a:t>house </a:t>
            </a:r>
            <a:r>
              <a:rPr sz="2000" b="1" dirty="0">
                <a:solidFill>
                  <a:prstClr val="black"/>
                </a:solidFill>
                <a:latin typeface="Tahoma"/>
                <a:cs typeface="Tahoma"/>
              </a:rPr>
              <a:t>would be equal among </a:t>
            </a:r>
            <a:r>
              <a:rPr sz="2000" b="1" spc="-4" dirty="0">
                <a:solidFill>
                  <a:prstClr val="black"/>
                </a:solidFill>
                <a:latin typeface="Tahoma"/>
                <a:cs typeface="Tahoma"/>
              </a:rPr>
              <a:t>the</a:t>
            </a:r>
            <a:r>
              <a:rPr sz="2000" b="1" spc="-90" dirty="0">
                <a:solidFill>
                  <a:prstClr val="black"/>
                </a:solidFill>
                <a:latin typeface="Tahoma"/>
                <a:cs typeface="Tahoma"/>
              </a:rPr>
              <a:t> </a:t>
            </a:r>
            <a:r>
              <a:rPr sz="2000" b="1" spc="-4" dirty="0">
                <a:solidFill>
                  <a:prstClr val="black"/>
                </a:solidFill>
                <a:latin typeface="Tahoma"/>
                <a:cs typeface="Tahoma"/>
              </a:rPr>
              <a:t>states</a:t>
            </a:r>
            <a:endParaRPr sz="2000" dirty="0">
              <a:solidFill>
                <a:prstClr val="black"/>
              </a:solidFill>
              <a:latin typeface="Tahoma"/>
              <a:cs typeface="Tahoma"/>
            </a:endParaRPr>
          </a:p>
          <a:p>
            <a:pPr lvl="1">
              <a:buFont typeface="Arial"/>
              <a:buChar char="–"/>
            </a:pPr>
            <a:endParaRPr sz="2400" dirty="0">
              <a:solidFill>
                <a:prstClr val="black"/>
              </a:solidFill>
              <a:latin typeface="Times New Roman"/>
              <a:cs typeface="Times New Roman"/>
            </a:endParaRPr>
          </a:p>
          <a:p>
            <a:pPr marL="90011" indent="-80486">
              <a:buSzPct val="95833"/>
              <a:buFont typeface="Arial"/>
              <a:buChar char="•"/>
              <a:tabLst>
                <a:tab pos="90488" algn="l"/>
              </a:tabLst>
            </a:pPr>
            <a:r>
              <a:rPr sz="2400" b="1" spc="-4" dirty="0">
                <a:solidFill>
                  <a:prstClr val="black"/>
                </a:solidFill>
                <a:latin typeface="Tahoma"/>
                <a:cs typeface="Tahoma"/>
              </a:rPr>
              <a:t>The </a:t>
            </a:r>
            <a:r>
              <a:rPr sz="2400" b="1" spc="-8" dirty="0">
                <a:solidFill>
                  <a:prstClr val="black"/>
                </a:solidFill>
                <a:latin typeface="Tahoma"/>
                <a:cs typeface="Tahoma"/>
              </a:rPr>
              <a:t>Connecticut</a:t>
            </a:r>
            <a:r>
              <a:rPr sz="2400" b="1" spc="11" dirty="0">
                <a:solidFill>
                  <a:prstClr val="black"/>
                </a:solidFill>
                <a:latin typeface="Tahoma"/>
                <a:cs typeface="Tahoma"/>
              </a:rPr>
              <a:t> </a:t>
            </a:r>
            <a:r>
              <a:rPr sz="2400" b="1" spc="-4" dirty="0">
                <a:solidFill>
                  <a:prstClr val="black"/>
                </a:solidFill>
                <a:latin typeface="Tahoma"/>
                <a:cs typeface="Tahoma"/>
              </a:rPr>
              <a:t>Compromise</a:t>
            </a:r>
            <a:endParaRPr sz="2400" dirty="0">
              <a:solidFill>
                <a:prstClr val="black"/>
              </a:solidFill>
              <a:latin typeface="Tahoma"/>
              <a:cs typeface="Tahoma"/>
            </a:endParaRPr>
          </a:p>
          <a:p>
            <a:pPr marL="567214" lvl="1" indent="-214789">
              <a:spcBef>
                <a:spcPts val="367"/>
              </a:spcBef>
              <a:buFont typeface="Arial"/>
              <a:buChar char="–"/>
              <a:tabLst>
                <a:tab pos="567214" algn="l"/>
                <a:tab pos="567690" algn="l"/>
              </a:tabLst>
            </a:pPr>
            <a:r>
              <a:rPr sz="2000" b="1" spc="-4" dirty="0">
                <a:solidFill>
                  <a:prstClr val="black"/>
                </a:solidFill>
                <a:latin typeface="Tahoma"/>
                <a:cs typeface="Tahoma"/>
              </a:rPr>
              <a:t>Created </a:t>
            </a:r>
            <a:r>
              <a:rPr sz="2000" b="1" dirty="0">
                <a:solidFill>
                  <a:prstClr val="black"/>
                </a:solidFill>
                <a:latin typeface="Tahoma"/>
                <a:cs typeface="Tahoma"/>
              </a:rPr>
              <a:t>a bicameral </a:t>
            </a:r>
            <a:r>
              <a:rPr sz="2000" b="1" spc="-4" dirty="0">
                <a:solidFill>
                  <a:prstClr val="black"/>
                </a:solidFill>
                <a:latin typeface="Tahoma"/>
                <a:cs typeface="Tahoma"/>
              </a:rPr>
              <a:t>congress </a:t>
            </a:r>
            <a:r>
              <a:rPr sz="2000" b="1" dirty="0">
                <a:solidFill>
                  <a:prstClr val="black"/>
                </a:solidFill>
                <a:latin typeface="Tahoma"/>
                <a:cs typeface="Tahoma"/>
              </a:rPr>
              <a:t>– two </a:t>
            </a:r>
            <a:r>
              <a:rPr sz="2000" b="1" spc="-4" dirty="0">
                <a:solidFill>
                  <a:prstClr val="black"/>
                </a:solidFill>
                <a:latin typeface="Tahoma"/>
                <a:cs typeface="Tahoma"/>
              </a:rPr>
              <a:t>legislative</a:t>
            </a:r>
            <a:r>
              <a:rPr sz="2000" b="1" spc="-45" dirty="0">
                <a:solidFill>
                  <a:prstClr val="black"/>
                </a:solidFill>
                <a:latin typeface="Tahoma"/>
                <a:cs typeface="Tahoma"/>
              </a:rPr>
              <a:t> </a:t>
            </a:r>
            <a:r>
              <a:rPr sz="2000" b="1" spc="-4" dirty="0">
                <a:solidFill>
                  <a:prstClr val="black"/>
                </a:solidFill>
                <a:latin typeface="Tahoma"/>
                <a:cs typeface="Tahoma"/>
              </a:rPr>
              <a:t>houses</a:t>
            </a:r>
            <a:endParaRPr sz="2000" dirty="0">
              <a:solidFill>
                <a:prstClr val="black"/>
              </a:solidFill>
              <a:latin typeface="Tahoma"/>
              <a:cs typeface="Tahoma"/>
            </a:endParaRPr>
          </a:p>
          <a:p>
            <a:pPr marL="866775" marR="3810" lvl="2" indent="-171450">
              <a:spcBef>
                <a:spcPts val="319"/>
              </a:spcBef>
              <a:buFont typeface="Arial"/>
              <a:buChar char="•"/>
              <a:tabLst>
                <a:tab pos="866775" algn="l"/>
                <a:tab pos="867251" algn="l"/>
              </a:tabLst>
            </a:pPr>
            <a:r>
              <a:rPr b="1" spc="-4" dirty="0">
                <a:solidFill>
                  <a:prstClr val="black"/>
                </a:solidFill>
                <a:latin typeface="Tahoma"/>
                <a:cs typeface="Tahoma"/>
              </a:rPr>
              <a:t>One house </a:t>
            </a:r>
            <a:r>
              <a:rPr b="1" dirty="0">
                <a:solidFill>
                  <a:prstClr val="black"/>
                </a:solidFill>
                <a:latin typeface="Tahoma"/>
                <a:cs typeface="Tahoma"/>
              </a:rPr>
              <a:t>in </a:t>
            </a:r>
            <a:r>
              <a:rPr b="1" spc="-4" dirty="0">
                <a:solidFill>
                  <a:prstClr val="black"/>
                </a:solidFill>
                <a:latin typeface="Tahoma"/>
                <a:cs typeface="Tahoma"/>
              </a:rPr>
              <a:t>which representation would </a:t>
            </a:r>
            <a:r>
              <a:rPr b="1" dirty="0">
                <a:solidFill>
                  <a:prstClr val="black"/>
                </a:solidFill>
                <a:latin typeface="Tahoma"/>
                <a:cs typeface="Tahoma"/>
              </a:rPr>
              <a:t>be based on </a:t>
            </a:r>
            <a:r>
              <a:rPr b="1" spc="-4" dirty="0">
                <a:solidFill>
                  <a:prstClr val="black"/>
                </a:solidFill>
                <a:latin typeface="Tahoma"/>
                <a:cs typeface="Tahoma"/>
              </a:rPr>
              <a:t>population </a:t>
            </a:r>
            <a:r>
              <a:rPr b="1" dirty="0">
                <a:solidFill>
                  <a:prstClr val="black"/>
                </a:solidFill>
                <a:latin typeface="Tahoma"/>
                <a:cs typeface="Tahoma"/>
              </a:rPr>
              <a:t>– </a:t>
            </a:r>
            <a:r>
              <a:rPr b="1" spc="-4" dirty="0">
                <a:solidFill>
                  <a:prstClr val="black"/>
                </a:solidFill>
                <a:latin typeface="Tahoma"/>
                <a:cs typeface="Tahoma"/>
              </a:rPr>
              <a:t>only form </a:t>
            </a:r>
            <a:r>
              <a:rPr b="1" dirty="0">
                <a:solidFill>
                  <a:prstClr val="black"/>
                </a:solidFill>
                <a:latin typeface="Tahoma"/>
                <a:cs typeface="Tahoma"/>
              </a:rPr>
              <a:t>of </a:t>
            </a:r>
            <a:r>
              <a:rPr b="1" spc="-4" dirty="0">
                <a:solidFill>
                  <a:prstClr val="black"/>
                </a:solidFill>
                <a:latin typeface="Tahoma"/>
                <a:cs typeface="Tahoma"/>
              </a:rPr>
              <a:t>direct  democracy </a:t>
            </a:r>
            <a:r>
              <a:rPr b="1" dirty="0">
                <a:solidFill>
                  <a:prstClr val="black"/>
                </a:solidFill>
                <a:latin typeface="Tahoma"/>
                <a:cs typeface="Tahoma"/>
              </a:rPr>
              <a:t>in </a:t>
            </a:r>
            <a:r>
              <a:rPr b="1" spc="-4" dirty="0">
                <a:solidFill>
                  <a:prstClr val="black"/>
                </a:solidFill>
                <a:latin typeface="Tahoma"/>
                <a:cs typeface="Tahoma"/>
              </a:rPr>
              <a:t>original Constitution for elected officials (Virginia </a:t>
            </a:r>
            <a:r>
              <a:rPr b="1" dirty="0">
                <a:solidFill>
                  <a:prstClr val="black"/>
                </a:solidFill>
                <a:latin typeface="Tahoma"/>
                <a:cs typeface="Tahoma"/>
              </a:rPr>
              <a:t>Plan = </a:t>
            </a:r>
            <a:r>
              <a:rPr b="1" spc="-4" dirty="0">
                <a:solidFill>
                  <a:prstClr val="black"/>
                </a:solidFill>
                <a:latin typeface="Tahoma"/>
                <a:cs typeface="Tahoma"/>
              </a:rPr>
              <a:t>House </a:t>
            </a:r>
            <a:r>
              <a:rPr b="1" dirty="0">
                <a:solidFill>
                  <a:prstClr val="black"/>
                </a:solidFill>
                <a:latin typeface="Tahoma"/>
                <a:cs typeface="Tahoma"/>
              </a:rPr>
              <a:t>of </a:t>
            </a:r>
            <a:r>
              <a:rPr b="1" spc="-4" dirty="0">
                <a:solidFill>
                  <a:prstClr val="black"/>
                </a:solidFill>
                <a:latin typeface="Tahoma"/>
                <a:cs typeface="Tahoma"/>
              </a:rPr>
              <a:t>Reps) </a:t>
            </a:r>
            <a:r>
              <a:rPr b="1" dirty="0">
                <a:solidFill>
                  <a:prstClr val="black"/>
                </a:solidFill>
                <a:latin typeface="Tahoma"/>
                <a:cs typeface="Tahoma"/>
              </a:rPr>
              <a:t>and in  </a:t>
            </a:r>
            <a:r>
              <a:rPr b="1" spc="-4" dirty="0">
                <a:solidFill>
                  <a:prstClr val="black"/>
                </a:solidFill>
                <a:latin typeface="Tahoma"/>
                <a:cs typeface="Tahoma"/>
              </a:rPr>
              <a:t>which all bills for raising </a:t>
            </a:r>
            <a:r>
              <a:rPr b="1" dirty="0">
                <a:solidFill>
                  <a:prstClr val="black"/>
                </a:solidFill>
                <a:latin typeface="Tahoma"/>
                <a:cs typeface="Tahoma"/>
              </a:rPr>
              <a:t>or </a:t>
            </a:r>
            <a:r>
              <a:rPr b="1" spc="-4" dirty="0">
                <a:solidFill>
                  <a:prstClr val="black"/>
                </a:solidFill>
                <a:latin typeface="Tahoma"/>
                <a:cs typeface="Tahoma"/>
              </a:rPr>
              <a:t>appropriating </a:t>
            </a:r>
            <a:r>
              <a:rPr b="1" dirty="0">
                <a:solidFill>
                  <a:prstClr val="black"/>
                </a:solidFill>
                <a:latin typeface="Tahoma"/>
                <a:cs typeface="Tahoma"/>
              </a:rPr>
              <a:t>money </a:t>
            </a:r>
            <a:r>
              <a:rPr b="1" spc="-4" dirty="0">
                <a:solidFill>
                  <a:prstClr val="black"/>
                </a:solidFill>
                <a:latin typeface="Tahoma"/>
                <a:cs typeface="Tahoma"/>
              </a:rPr>
              <a:t>(aka </a:t>
            </a:r>
            <a:r>
              <a:rPr b="1" dirty="0">
                <a:solidFill>
                  <a:prstClr val="black"/>
                </a:solidFill>
                <a:latin typeface="Tahoma"/>
                <a:cs typeface="Tahoma"/>
              </a:rPr>
              <a:t>revenue </a:t>
            </a:r>
            <a:r>
              <a:rPr b="1" spc="-4" dirty="0">
                <a:solidFill>
                  <a:prstClr val="black"/>
                </a:solidFill>
                <a:latin typeface="Tahoma"/>
                <a:cs typeface="Tahoma"/>
              </a:rPr>
              <a:t>bills) would</a:t>
            </a:r>
            <a:r>
              <a:rPr b="1" spc="-41" dirty="0">
                <a:solidFill>
                  <a:prstClr val="black"/>
                </a:solidFill>
                <a:latin typeface="Tahoma"/>
                <a:cs typeface="Tahoma"/>
              </a:rPr>
              <a:t> </a:t>
            </a:r>
            <a:r>
              <a:rPr b="1" spc="-4" dirty="0">
                <a:solidFill>
                  <a:prstClr val="black"/>
                </a:solidFill>
                <a:latin typeface="Tahoma"/>
                <a:cs typeface="Tahoma"/>
              </a:rPr>
              <a:t>originate</a:t>
            </a:r>
            <a:endParaRPr dirty="0">
              <a:solidFill>
                <a:prstClr val="black"/>
              </a:solidFill>
              <a:latin typeface="Tahoma"/>
              <a:cs typeface="Tahoma"/>
            </a:endParaRPr>
          </a:p>
          <a:p>
            <a:pPr marL="866775" lvl="2" indent="-171450">
              <a:spcBef>
                <a:spcPts val="326"/>
              </a:spcBef>
              <a:buFont typeface="Arial"/>
              <a:buChar char="•"/>
              <a:tabLst>
                <a:tab pos="866775" algn="l"/>
                <a:tab pos="867251" algn="l"/>
              </a:tabLst>
            </a:pPr>
            <a:r>
              <a:rPr b="1" spc="-4" dirty="0">
                <a:solidFill>
                  <a:prstClr val="black"/>
                </a:solidFill>
                <a:latin typeface="Tahoma"/>
                <a:cs typeface="Tahoma"/>
              </a:rPr>
              <a:t>Second house </a:t>
            </a:r>
            <a:r>
              <a:rPr b="1" dirty="0">
                <a:solidFill>
                  <a:prstClr val="black"/>
                </a:solidFill>
                <a:latin typeface="Tahoma"/>
                <a:cs typeface="Tahoma"/>
              </a:rPr>
              <a:t>in </a:t>
            </a:r>
            <a:r>
              <a:rPr b="1" spc="-4" dirty="0">
                <a:solidFill>
                  <a:prstClr val="black"/>
                </a:solidFill>
                <a:latin typeface="Tahoma"/>
                <a:cs typeface="Tahoma"/>
              </a:rPr>
              <a:t>which </a:t>
            </a:r>
            <a:r>
              <a:rPr b="1" dirty="0">
                <a:solidFill>
                  <a:prstClr val="black"/>
                </a:solidFill>
                <a:latin typeface="Tahoma"/>
                <a:cs typeface="Tahoma"/>
              </a:rPr>
              <a:t>each </a:t>
            </a:r>
            <a:r>
              <a:rPr b="1" spc="-4" dirty="0">
                <a:solidFill>
                  <a:prstClr val="black"/>
                </a:solidFill>
                <a:latin typeface="Tahoma"/>
                <a:cs typeface="Tahoma"/>
              </a:rPr>
              <a:t>state would have </a:t>
            </a:r>
            <a:r>
              <a:rPr b="1" dirty="0">
                <a:solidFill>
                  <a:prstClr val="black"/>
                </a:solidFill>
                <a:latin typeface="Tahoma"/>
                <a:cs typeface="Tahoma"/>
              </a:rPr>
              <a:t>an </a:t>
            </a:r>
            <a:r>
              <a:rPr b="1" spc="-4" dirty="0">
                <a:solidFill>
                  <a:prstClr val="black"/>
                </a:solidFill>
                <a:latin typeface="Tahoma"/>
                <a:cs typeface="Tahoma"/>
              </a:rPr>
              <a:t>equal </a:t>
            </a:r>
            <a:r>
              <a:rPr b="1" dirty="0">
                <a:solidFill>
                  <a:prstClr val="black"/>
                </a:solidFill>
                <a:latin typeface="Tahoma"/>
                <a:cs typeface="Tahoma"/>
              </a:rPr>
              <a:t>vote </a:t>
            </a:r>
            <a:r>
              <a:rPr b="1" spc="-4" dirty="0">
                <a:solidFill>
                  <a:prstClr val="black"/>
                </a:solidFill>
                <a:latin typeface="Tahoma"/>
                <a:cs typeface="Tahoma"/>
              </a:rPr>
              <a:t>(New Jersey Plan </a:t>
            </a:r>
            <a:r>
              <a:rPr b="1" dirty="0">
                <a:solidFill>
                  <a:prstClr val="black"/>
                </a:solidFill>
                <a:latin typeface="Tahoma"/>
                <a:cs typeface="Tahoma"/>
              </a:rPr>
              <a:t>=</a:t>
            </a:r>
            <a:r>
              <a:rPr b="1" spc="-26" dirty="0">
                <a:solidFill>
                  <a:prstClr val="black"/>
                </a:solidFill>
                <a:latin typeface="Tahoma"/>
                <a:cs typeface="Tahoma"/>
              </a:rPr>
              <a:t> </a:t>
            </a:r>
            <a:r>
              <a:rPr b="1" spc="-4" dirty="0">
                <a:solidFill>
                  <a:prstClr val="black"/>
                </a:solidFill>
                <a:latin typeface="Tahoma"/>
                <a:cs typeface="Tahoma"/>
              </a:rPr>
              <a:t>Senate)</a:t>
            </a:r>
            <a:endParaRPr dirty="0">
              <a:solidFill>
                <a:prstClr val="black"/>
              </a:solidFill>
              <a:latin typeface="Tahoma"/>
              <a:cs typeface="Tahoma"/>
            </a:endParaRPr>
          </a:p>
        </p:txBody>
      </p:sp>
      <p:pic>
        <p:nvPicPr>
          <p:cNvPr id="5" name="Picture 4">
            <a:extLst>
              <a:ext uri="{FF2B5EF4-FFF2-40B4-BE49-F238E27FC236}">
                <a16:creationId xmlns:a16="http://schemas.microsoft.com/office/drawing/2014/main" id="{8796E98C-E884-02AE-07D0-3B4301F886E5}"/>
              </a:ext>
            </a:extLst>
          </p:cNvPr>
          <p:cNvPicPr>
            <a:picLocks noChangeAspect="1"/>
          </p:cNvPicPr>
          <p:nvPr/>
        </p:nvPicPr>
        <p:blipFill>
          <a:blip r:embed="rId2"/>
          <a:stretch>
            <a:fillRect/>
          </a:stretch>
        </p:blipFill>
        <p:spPr>
          <a:xfrm>
            <a:off x="7772400" y="685800"/>
            <a:ext cx="4114800" cy="3200400"/>
          </a:xfrm>
          <a:prstGeom prst="rect">
            <a:avLst/>
          </a:prstGeom>
        </p:spPr>
      </p:pic>
      <p:pic>
        <p:nvPicPr>
          <p:cNvPr id="6" name="Picture 5">
            <a:extLst>
              <a:ext uri="{FF2B5EF4-FFF2-40B4-BE49-F238E27FC236}">
                <a16:creationId xmlns:a16="http://schemas.microsoft.com/office/drawing/2014/main" id="{88C5A7F9-961A-1DFD-A547-B5A4EDA1519B}"/>
              </a:ext>
            </a:extLst>
          </p:cNvPr>
          <p:cNvPicPr>
            <a:picLocks noChangeAspect="1"/>
          </p:cNvPicPr>
          <p:nvPr/>
        </p:nvPicPr>
        <p:blipFill>
          <a:blip r:embed="rId3"/>
          <a:stretch>
            <a:fillRect/>
          </a:stretch>
        </p:blipFill>
        <p:spPr>
          <a:xfrm>
            <a:off x="7772400" y="3886200"/>
            <a:ext cx="2706859" cy="1652159"/>
          </a:xfrm>
          <a:prstGeom prst="rect">
            <a:avLst/>
          </a:prstGeom>
        </p:spPr>
      </p:pic>
      <p:pic>
        <p:nvPicPr>
          <p:cNvPr id="8" name="Picture 7">
            <a:extLst>
              <a:ext uri="{FF2B5EF4-FFF2-40B4-BE49-F238E27FC236}">
                <a16:creationId xmlns:a16="http://schemas.microsoft.com/office/drawing/2014/main" id="{F8FF18F3-820A-88D9-A611-527F27512678}"/>
              </a:ext>
            </a:extLst>
          </p:cNvPr>
          <p:cNvPicPr>
            <a:picLocks noChangeAspect="1"/>
          </p:cNvPicPr>
          <p:nvPr/>
        </p:nvPicPr>
        <p:blipFill>
          <a:blip r:embed="rId4"/>
          <a:stretch>
            <a:fillRect/>
          </a:stretch>
        </p:blipFill>
        <p:spPr>
          <a:xfrm>
            <a:off x="10890593" y="4800600"/>
            <a:ext cx="1231499" cy="1786283"/>
          </a:xfrm>
          <a:prstGeom prst="rect">
            <a:avLst/>
          </a:prstGeom>
        </p:spPr>
      </p:pic>
      <p:sp>
        <p:nvSpPr>
          <p:cNvPr id="10" name="object 7">
            <a:extLst>
              <a:ext uri="{FF2B5EF4-FFF2-40B4-BE49-F238E27FC236}">
                <a16:creationId xmlns:a16="http://schemas.microsoft.com/office/drawing/2014/main" id="{0E15E0A6-9508-E3BE-7A96-67350B046476}"/>
              </a:ext>
            </a:extLst>
          </p:cNvPr>
          <p:cNvSpPr txBox="1"/>
          <p:nvPr/>
        </p:nvSpPr>
        <p:spPr>
          <a:xfrm>
            <a:off x="7229878" y="3970006"/>
            <a:ext cx="1496378" cy="470802"/>
          </a:xfrm>
          <a:prstGeom prst="rect">
            <a:avLst/>
          </a:prstGeom>
        </p:spPr>
        <p:txBody>
          <a:bodyPr vert="horz" wrap="square" lIns="0" tIns="9049" rIns="0" bIns="0" rtlCol="0">
            <a:spAutoFit/>
          </a:bodyPr>
          <a:lstStyle/>
          <a:p>
            <a:pPr marL="9525">
              <a:spcBef>
                <a:spcPts val="71"/>
              </a:spcBef>
            </a:pPr>
            <a:r>
              <a:rPr sz="3000" b="1" spc="-4" dirty="0">
                <a:solidFill>
                  <a:srgbClr val="FF0000"/>
                </a:solidFill>
                <a:latin typeface="Tahoma"/>
                <a:cs typeface="Tahoma"/>
              </a:rPr>
              <a:t>Virgi</a:t>
            </a:r>
            <a:r>
              <a:rPr sz="3000" b="1" spc="-15" dirty="0">
                <a:solidFill>
                  <a:srgbClr val="FF0000"/>
                </a:solidFill>
                <a:latin typeface="Tahoma"/>
                <a:cs typeface="Tahoma"/>
              </a:rPr>
              <a:t>n</a:t>
            </a:r>
            <a:r>
              <a:rPr sz="3000" b="1" spc="-4" dirty="0">
                <a:solidFill>
                  <a:srgbClr val="FF0000"/>
                </a:solidFill>
                <a:latin typeface="Tahoma"/>
                <a:cs typeface="Tahoma"/>
              </a:rPr>
              <a:t>ia</a:t>
            </a:r>
            <a:endParaRPr sz="3000" dirty="0">
              <a:solidFill>
                <a:prstClr val="black"/>
              </a:solidFill>
              <a:latin typeface="Tahoma"/>
              <a:cs typeface="Tahoma"/>
            </a:endParaRPr>
          </a:p>
        </p:txBody>
      </p:sp>
      <p:sp>
        <p:nvSpPr>
          <p:cNvPr id="11" name="object 6">
            <a:extLst>
              <a:ext uri="{FF2B5EF4-FFF2-40B4-BE49-F238E27FC236}">
                <a16:creationId xmlns:a16="http://schemas.microsoft.com/office/drawing/2014/main" id="{73E2BE09-FAB6-01CE-16FA-6C2A2B1CF731}"/>
              </a:ext>
            </a:extLst>
          </p:cNvPr>
          <p:cNvSpPr txBox="1"/>
          <p:nvPr/>
        </p:nvSpPr>
        <p:spPr>
          <a:xfrm>
            <a:off x="9067800" y="5791200"/>
            <a:ext cx="2212658" cy="470802"/>
          </a:xfrm>
          <a:prstGeom prst="rect">
            <a:avLst/>
          </a:prstGeom>
        </p:spPr>
        <p:txBody>
          <a:bodyPr vert="horz" wrap="square" lIns="0" tIns="9049" rIns="0" bIns="0" rtlCol="0">
            <a:spAutoFit/>
          </a:bodyPr>
          <a:lstStyle/>
          <a:p>
            <a:pPr marL="9525">
              <a:spcBef>
                <a:spcPts val="71"/>
              </a:spcBef>
            </a:pPr>
            <a:r>
              <a:rPr sz="3000" b="1" spc="-4" dirty="0">
                <a:solidFill>
                  <a:srgbClr val="800080"/>
                </a:solidFill>
                <a:latin typeface="Tahoma"/>
                <a:cs typeface="Tahoma"/>
              </a:rPr>
              <a:t>New</a:t>
            </a:r>
            <a:r>
              <a:rPr sz="3000" b="1" spc="-41" dirty="0">
                <a:solidFill>
                  <a:srgbClr val="800080"/>
                </a:solidFill>
                <a:latin typeface="Tahoma"/>
                <a:cs typeface="Tahoma"/>
              </a:rPr>
              <a:t> </a:t>
            </a:r>
            <a:r>
              <a:rPr sz="3000" b="1" spc="-8" dirty="0">
                <a:solidFill>
                  <a:srgbClr val="800080"/>
                </a:solidFill>
                <a:latin typeface="Tahoma"/>
                <a:cs typeface="Tahoma"/>
              </a:rPr>
              <a:t>Jersey</a:t>
            </a:r>
            <a:endParaRPr sz="3000" dirty="0">
              <a:solidFill>
                <a:prstClr val="black"/>
              </a:solidFill>
              <a:latin typeface="Tahoma"/>
              <a:cs typeface="Tahoma"/>
            </a:endParaRPr>
          </a:p>
        </p:txBody>
      </p:sp>
      <p:sp>
        <p:nvSpPr>
          <p:cNvPr id="12" name="TextBox 11">
            <a:extLst>
              <a:ext uri="{FF2B5EF4-FFF2-40B4-BE49-F238E27FC236}">
                <a16:creationId xmlns:a16="http://schemas.microsoft.com/office/drawing/2014/main" id="{F248EB06-2266-8854-7FEC-F5BF4C325145}"/>
              </a:ext>
            </a:extLst>
          </p:cNvPr>
          <p:cNvSpPr txBox="1"/>
          <p:nvPr/>
        </p:nvSpPr>
        <p:spPr>
          <a:xfrm>
            <a:off x="10090494" y="5421868"/>
            <a:ext cx="809581" cy="369332"/>
          </a:xfrm>
          <a:prstGeom prst="rect">
            <a:avLst/>
          </a:prstGeom>
          <a:noFill/>
        </p:spPr>
        <p:txBody>
          <a:bodyPr wrap="none" rtlCol="0">
            <a:spAutoFit/>
          </a:bodyPr>
          <a:lstStyle/>
          <a:p>
            <a:r>
              <a:rPr lang="en-US" b="1" dirty="0">
                <a:solidFill>
                  <a:srgbClr val="0000FF"/>
                </a:solidFill>
              </a:rPr>
              <a:t>Versus</a:t>
            </a:r>
          </a:p>
        </p:txBody>
      </p:sp>
    </p:spTree>
    <p:extLst>
      <p:ext uri="{BB962C8B-B14F-4D97-AF65-F5344CB8AC3E}">
        <p14:creationId xmlns:p14="http://schemas.microsoft.com/office/powerpoint/2010/main" val="1025996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3200" y="16565"/>
            <a:ext cx="6967855" cy="505267"/>
          </a:xfrm>
          <a:prstGeom prst="rect">
            <a:avLst/>
          </a:prstGeom>
        </p:spPr>
        <p:txBody>
          <a:bodyPr vert="horz" wrap="square" lIns="0" tIns="12700" rIns="0" bIns="0" rtlCol="0">
            <a:spAutoFit/>
          </a:bodyPr>
          <a:lstStyle/>
          <a:p>
            <a:pPr marL="12700" algn="ctr">
              <a:spcBef>
                <a:spcPts val="100"/>
              </a:spcBef>
              <a:tabLst>
                <a:tab pos="1289050" algn="l"/>
                <a:tab pos="3510915" algn="l"/>
              </a:tabLst>
            </a:pPr>
            <a:r>
              <a:rPr sz="3200" dirty="0"/>
              <a:t>THE</a:t>
            </a:r>
            <a:r>
              <a:rPr lang="en-US" sz="3200" dirty="0"/>
              <a:t> </a:t>
            </a:r>
            <a:r>
              <a:rPr sz="3200" spc="-5" dirty="0"/>
              <a:t>GRAND</a:t>
            </a:r>
            <a:r>
              <a:rPr lang="en-US" sz="3200" spc="-5" dirty="0"/>
              <a:t> </a:t>
            </a:r>
            <a:r>
              <a:rPr sz="3200" spc="-5" dirty="0"/>
              <a:t>COMMITTEE</a:t>
            </a:r>
            <a:endParaRPr sz="3200" dirty="0"/>
          </a:p>
        </p:txBody>
      </p:sp>
      <p:sp>
        <p:nvSpPr>
          <p:cNvPr id="3" name="object 3"/>
          <p:cNvSpPr txBox="1">
            <a:spLocks noGrp="1"/>
          </p:cNvSpPr>
          <p:nvPr>
            <p:ph type="body" idx="1"/>
          </p:nvPr>
        </p:nvSpPr>
        <p:spPr>
          <a:xfrm>
            <a:off x="19878" y="950084"/>
            <a:ext cx="12039600" cy="4957831"/>
          </a:xfrm>
          <a:prstGeom prst="rect">
            <a:avLst/>
          </a:prstGeom>
        </p:spPr>
        <p:txBody>
          <a:bodyPr vert="horz" wrap="square" lIns="0" tIns="27939" rIns="0" bIns="0" rtlCol="0">
            <a:spAutoFit/>
          </a:bodyPr>
          <a:lstStyle/>
          <a:p>
            <a:pPr marL="487045" marR="208279" indent="-342900">
              <a:lnSpc>
                <a:spcPts val="2100"/>
              </a:lnSpc>
              <a:spcBef>
                <a:spcPts val="219"/>
              </a:spcBef>
              <a:spcAft>
                <a:spcPts val="1200"/>
              </a:spcAft>
              <a:buFont typeface="Arial"/>
              <a:buChar char="•"/>
              <a:tabLst>
                <a:tab pos="486409" algn="l"/>
                <a:tab pos="487045" algn="l"/>
              </a:tabLst>
            </a:pPr>
            <a:r>
              <a:rPr sz="3200" dirty="0">
                <a:latin typeface="Times New Roman" panose="02020603050405020304" pitchFamily="18" charset="0"/>
                <a:cs typeface="Times New Roman" panose="02020603050405020304" pitchFamily="18" charset="0"/>
              </a:rPr>
              <a:t>Question facing the Convention: </a:t>
            </a:r>
            <a:endParaRPr lang="en-US" sz="3200" dirty="0">
              <a:latin typeface="Times New Roman" panose="02020603050405020304" pitchFamily="18" charset="0"/>
              <a:cs typeface="Times New Roman" panose="02020603050405020304" pitchFamily="18" charset="0"/>
            </a:endParaRPr>
          </a:p>
          <a:p>
            <a:pPr marL="144145" marR="208279">
              <a:lnSpc>
                <a:spcPts val="2100"/>
              </a:lnSpc>
              <a:spcBef>
                <a:spcPts val="219"/>
              </a:spcBef>
              <a:spcAft>
                <a:spcPts val="1200"/>
              </a:spcAft>
              <a:tabLst>
                <a:tab pos="486409" algn="l"/>
                <a:tab pos="487045" algn="l"/>
              </a:tabLst>
            </a:pPr>
            <a:r>
              <a:rPr sz="3200" dirty="0">
                <a:latin typeface="Times New Roman" panose="02020603050405020304" pitchFamily="18" charset="0"/>
                <a:cs typeface="Times New Roman" panose="02020603050405020304" pitchFamily="18" charset="0"/>
              </a:rPr>
              <a:t>How to apportion</a:t>
            </a:r>
            <a:r>
              <a:rPr lang="en-US" sz="3200" dirty="0">
                <a:latin typeface="Times New Roman" panose="02020603050405020304" pitchFamily="18" charset="0"/>
                <a:cs typeface="Times New Roman" panose="02020603050405020304" pitchFamily="18" charset="0"/>
              </a:rPr>
              <a:t> </a:t>
            </a:r>
            <a:r>
              <a:rPr sz="3200" dirty="0">
                <a:latin typeface="Times New Roman" panose="02020603050405020304" pitchFamily="18" charset="0"/>
                <a:cs typeface="Times New Roman" panose="02020603050405020304" pitchFamily="18" charset="0"/>
              </a:rPr>
              <a:t>representatives in the national legislature?</a:t>
            </a:r>
          </a:p>
          <a:p>
            <a:pPr marL="487045" marR="109220" indent="-342900">
              <a:lnSpc>
                <a:spcPct val="99800"/>
              </a:lnSpc>
              <a:spcBef>
                <a:spcPts val="415"/>
              </a:spcBef>
              <a:buFont typeface="Arial"/>
              <a:buChar char="•"/>
              <a:tabLst>
                <a:tab pos="486409" algn="l"/>
                <a:tab pos="487045" algn="l"/>
              </a:tabLst>
            </a:pPr>
            <a:r>
              <a:rPr sz="3200" spc="-5" dirty="0">
                <a:latin typeface="Times New Roman" panose="02020603050405020304" pitchFamily="18" charset="0"/>
                <a:cs typeface="Times New Roman" panose="02020603050405020304" pitchFamily="18" charset="0"/>
              </a:rPr>
              <a:t>Answer: Refer </a:t>
            </a:r>
            <a:r>
              <a:rPr sz="3200" dirty="0">
                <a:latin typeface="Times New Roman" panose="02020603050405020304" pitchFamily="18" charset="0"/>
                <a:cs typeface="Times New Roman" panose="02020603050405020304" pitchFamily="18" charset="0"/>
              </a:rPr>
              <a:t>to a </a:t>
            </a:r>
            <a:r>
              <a:rPr sz="3200" spc="-5" dirty="0">
                <a:latin typeface="Times New Roman" panose="02020603050405020304" pitchFamily="18" charset="0"/>
                <a:cs typeface="Times New Roman" panose="02020603050405020304" pitchFamily="18" charset="0"/>
              </a:rPr>
              <a:t>committee composed </a:t>
            </a:r>
            <a:r>
              <a:rPr sz="3200" dirty="0">
                <a:latin typeface="Times New Roman" panose="02020603050405020304" pitchFamily="18" charset="0"/>
                <a:cs typeface="Times New Roman" panose="02020603050405020304" pitchFamily="18" charset="0"/>
              </a:rPr>
              <a:t>of </a:t>
            </a:r>
            <a:r>
              <a:rPr sz="3200" spc="-5" dirty="0">
                <a:latin typeface="Times New Roman" panose="02020603050405020304" pitchFamily="18" charset="0"/>
                <a:cs typeface="Times New Roman" panose="02020603050405020304" pitchFamily="18" charset="0"/>
              </a:rPr>
              <a:t>one delegate </a:t>
            </a:r>
            <a:r>
              <a:rPr sz="3200" dirty="0">
                <a:latin typeface="Times New Roman" panose="02020603050405020304" pitchFamily="18" charset="0"/>
                <a:cs typeface="Times New Roman" panose="02020603050405020304" pitchFamily="18" charset="0"/>
              </a:rPr>
              <a:t>from </a:t>
            </a:r>
            <a:r>
              <a:rPr sz="3200" spc="-5" dirty="0">
                <a:latin typeface="Times New Roman" panose="02020603050405020304" pitchFamily="18" charset="0"/>
                <a:cs typeface="Times New Roman" panose="02020603050405020304" pitchFamily="18" charset="0"/>
              </a:rPr>
              <a:t>each  </a:t>
            </a:r>
            <a:r>
              <a:rPr sz="3200" dirty="0">
                <a:latin typeface="Times New Roman" panose="02020603050405020304" pitchFamily="18" charset="0"/>
                <a:cs typeface="Times New Roman" panose="02020603050405020304" pitchFamily="18" charset="0"/>
              </a:rPr>
              <a:t>of </a:t>
            </a:r>
            <a:r>
              <a:rPr sz="3200" spc="-5" dirty="0">
                <a:latin typeface="Times New Roman" panose="02020603050405020304" pitchFamily="18" charset="0"/>
                <a:cs typeface="Times New Roman" panose="02020603050405020304" pitchFamily="18" charset="0"/>
              </a:rPr>
              <a:t>the eleven states that were present at that </a:t>
            </a:r>
            <a:r>
              <a:rPr sz="3200" dirty="0">
                <a:latin typeface="Times New Roman" panose="02020603050405020304" pitchFamily="18" charset="0"/>
                <a:cs typeface="Times New Roman" panose="02020603050405020304" pitchFamily="18" charset="0"/>
              </a:rPr>
              <a:t>time </a:t>
            </a:r>
            <a:r>
              <a:rPr sz="3200" spc="-5" dirty="0">
                <a:latin typeface="Times New Roman" panose="02020603050405020304" pitchFamily="18" charset="0"/>
                <a:cs typeface="Times New Roman" panose="02020603050405020304" pitchFamily="18" charset="0"/>
              </a:rPr>
              <a:t>at the  Convention. The members </a:t>
            </a:r>
            <a:r>
              <a:rPr sz="3200" dirty="0">
                <a:latin typeface="Times New Roman" panose="02020603050405020304" pitchFamily="18" charset="0"/>
                <a:cs typeface="Times New Roman" panose="02020603050405020304" pitchFamily="18" charset="0"/>
              </a:rPr>
              <a:t>of </a:t>
            </a:r>
            <a:r>
              <a:rPr sz="3200" spc="-5" dirty="0">
                <a:latin typeface="Times New Roman" panose="02020603050405020304" pitchFamily="18" charset="0"/>
                <a:cs typeface="Times New Roman" panose="02020603050405020304" pitchFamily="18" charset="0"/>
              </a:rPr>
              <a:t>this Grand Committee, </a:t>
            </a:r>
            <a:r>
              <a:rPr sz="3200" dirty="0">
                <a:latin typeface="Times New Roman" panose="02020603050405020304" pitchFamily="18" charset="0"/>
                <a:cs typeface="Times New Roman" panose="02020603050405020304" pitchFamily="18" charset="0"/>
              </a:rPr>
              <a:t>in its </a:t>
            </a:r>
            <a:r>
              <a:rPr sz="3200" spc="-5" dirty="0">
                <a:latin typeface="Times New Roman" panose="02020603050405020304" pitchFamily="18" charset="0"/>
                <a:cs typeface="Times New Roman" panose="02020603050405020304" pitchFamily="18" charset="0"/>
              </a:rPr>
              <a:t>report </a:t>
            </a:r>
            <a:r>
              <a:rPr sz="3200" dirty="0">
                <a:latin typeface="Times New Roman" panose="02020603050405020304" pitchFamily="18" charset="0"/>
                <a:cs typeface="Times New Roman" panose="02020603050405020304" pitchFamily="18" charset="0"/>
              </a:rPr>
              <a:t>to  </a:t>
            </a:r>
            <a:r>
              <a:rPr sz="3200" spc="-5" dirty="0">
                <a:latin typeface="Times New Roman" panose="02020603050405020304" pitchFamily="18" charset="0"/>
                <a:cs typeface="Times New Roman" panose="02020603050405020304" pitchFamily="18" charset="0"/>
              </a:rPr>
              <a:t>the Convention, offered </a:t>
            </a:r>
            <a:r>
              <a:rPr sz="3200" dirty="0">
                <a:latin typeface="Times New Roman" panose="02020603050405020304" pitchFamily="18" charset="0"/>
                <a:cs typeface="Times New Roman" panose="02020603050405020304" pitchFamily="18" charset="0"/>
              </a:rPr>
              <a:t>a</a:t>
            </a:r>
            <a:r>
              <a:rPr sz="3200" spc="15" dirty="0">
                <a:latin typeface="Times New Roman" panose="02020603050405020304" pitchFamily="18" charset="0"/>
                <a:cs typeface="Times New Roman" panose="02020603050405020304" pitchFamily="18" charset="0"/>
              </a:rPr>
              <a:t> </a:t>
            </a:r>
            <a:r>
              <a:rPr sz="3200" spc="-5" dirty="0">
                <a:latin typeface="Times New Roman" panose="02020603050405020304" pitchFamily="18" charset="0"/>
                <a:cs typeface="Times New Roman" panose="02020603050405020304" pitchFamily="18" charset="0"/>
              </a:rPr>
              <a:t>compromise.</a:t>
            </a:r>
          </a:p>
          <a:p>
            <a:pPr marL="880744" marR="5080" indent="-279400">
              <a:lnSpc>
                <a:spcPct val="100699"/>
              </a:lnSpc>
              <a:spcBef>
                <a:spcPts val="265"/>
              </a:spcBef>
              <a:tabLst>
                <a:tab pos="886460" algn="l"/>
              </a:tabLst>
            </a:pPr>
            <a:r>
              <a:rPr sz="2400" b="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The </a:t>
            </a:r>
            <a:r>
              <a:rPr sz="2400" dirty="0">
                <a:latin typeface="Times New Roman" panose="02020603050405020304" pitchFamily="18" charset="0"/>
                <a:cs typeface="Times New Roman" panose="02020603050405020304" pitchFamily="18" charset="0"/>
              </a:rPr>
              <a:t>large </a:t>
            </a:r>
            <a:r>
              <a:rPr sz="2400" spc="-5" dirty="0">
                <a:latin typeface="Times New Roman" panose="02020603050405020304" pitchFamily="18" charset="0"/>
                <a:cs typeface="Times New Roman" panose="02020603050405020304" pitchFamily="18" charset="0"/>
              </a:rPr>
              <a:t>states had opposed the Connecticut Compromise, because they felt </a:t>
            </a:r>
            <a:r>
              <a:rPr sz="2400" dirty="0">
                <a:latin typeface="Times New Roman" panose="02020603050405020304" pitchFamily="18" charset="0"/>
                <a:cs typeface="Times New Roman" panose="02020603050405020304" pitchFamily="18" charset="0"/>
              </a:rPr>
              <a:t>it  gave too </a:t>
            </a:r>
            <a:r>
              <a:rPr sz="2400" spc="-5" dirty="0">
                <a:latin typeface="Times New Roman" panose="02020603050405020304" pitchFamily="18" charset="0"/>
                <a:cs typeface="Times New Roman" panose="02020603050405020304" pitchFamily="18" charset="0"/>
              </a:rPr>
              <a:t>much power </a:t>
            </a:r>
            <a:r>
              <a:rPr sz="2400" dirty="0">
                <a:latin typeface="Times New Roman" panose="02020603050405020304" pitchFamily="18" charset="0"/>
                <a:cs typeface="Times New Roman" panose="02020603050405020304" pitchFamily="18" charset="0"/>
              </a:rPr>
              <a:t>to </a:t>
            </a:r>
            <a:r>
              <a:rPr sz="2400" spc="-5" dirty="0">
                <a:latin typeface="Times New Roman" panose="02020603050405020304" pitchFamily="18" charset="0"/>
                <a:cs typeface="Times New Roman" panose="02020603050405020304" pitchFamily="18" charset="0"/>
              </a:rPr>
              <a:t>the smaller states. The Grand Committee's proposal added  the requirement that revenue bills originate </a:t>
            </a:r>
            <a:r>
              <a:rPr sz="2400" dirty="0">
                <a:latin typeface="Times New Roman" panose="02020603050405020304" pitchFamily="18" charset="0"/>
                <a:cs typeface="Times New Roman" panose="02020603050405020304" pitchFamily="18" charset="0"/>
              </a:rPr>
              <a:t>in </a:t>
            </a:r>
            <a:r>
              <a:rPr sz="2400" spc="-5" dirty="0">
                <a:latin typeface="Times New Roman" panose="02020603050405020304" pitchFamily="18" charset="0"/>
                <a:cs typeface="Times New Roman" panose="02020603050405020304" pitchFamily="18" charset="0"/>
              </a:rPr>
              <a:t>the lower house and not be subject  </a:t>
            </a:r>
            <a:r>
              <a:rPr sz="2400" dirty="0">
                <a:latin typeface="Times New Roman" panose="02020603050405020304" pitchFamily="18" charset="0"/>
                <a:cs typeface="Times New Roman" panose="02020603050405020304" pitchFamily="18" charset="0"/>
              </a:rPr>
              <a:t>to </a:t>
            </a:r>
            <a:r>
              <a:rPr sz="2400" spc="-5" dirty="0">
                <a:latin typeface="Times New Roman" panose="02020603050405020304" pitchFamily="18" charset="0"/>
                <a:cs typeface="Times New Roman" panose="02020603050405020304" pitchFamily="18" charset="0"/>
              </a:rPr>
              <a:t>modification by the upper house (although this Origination Clause would later  be modified so that revenue bills could be amended </a:t>
            </a:r>
            <a:r>
              <a:rPr sz="2400" dirty="0">
                <a:latin typeface="Times New Roman" panose="02020603050405020304" pitchFamily="18" charset="0"/>
                <a:cs typeface="Times New Roman" panose="02020603050405020304" pitchFamily="18" charset="0"/>
              </a:rPr>
              <a:t>in </a:t>
            </a:r>
            <a:r>
              <a:rPr sz="2400" spc="-5" dirty="0">
                <a:latin typeface="Times New Roman" panose="02020603050405020304" pitchFamily="18" charset="0"/>
                <a:cs typeface="Times New Roman" panose="02020603050405020304" pitchFamily="18" charset="0"/>
              </a:rPr>
              <a:t>the upper house, </a:t>
            </a:r>
            <a:r>
              <a:rPr sz="2400" dirty="0">
                <a:latin typeface="Times New Roman" panose="02020603050405020304" pitchFamily="18" charset="0"/>
                <a:cs typeface="Times New Roman" panose="02020603050405020304" pitchFamily="18" charset="0"/>
              </a:rPr>
              <a:t>or</a:t>
            </a:r>
            <a:r>
              <a:rPr sz="2400" spc="15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Senate).</a:t>
            </a:r>
            <a:endParaRPr sz="2400" dirty="0">
              <a:latin typeface="Times New Roman" panose="02020603050405020304" pitchFamily="18" charset="0"/>
              <a:cs typeface="Times New Roman" panose="02020603050405020304" pitchFamily="18" charset="0"/>
            </a:endParaRPr>
          </a:p>
        </p:txBody>
      </p:sp>
      <p:sp>
        <p:nvSpPr>
          <p:cNvPr id="4" name="object 4"/>
          <p:cNvSpPr txBox="1"/>
          <p:nvPr/>
        </p:nvSpPr>
        <p:spPr>
          <a:xfrm>
            <a:off x="9957257" y="6434772"/>
            <a:ext cx="180340" cy="197490"/>
          </a:xfrm>
          <a:prstGeom prst="rect">
            <a:avLst/>
          </a:prstGeom>
        </p:spPr>
        <p:txBody>
          <a:bodyPr vert="horz" wrap="square" lIns="0" tIns="12700" rIns="0" bIns="0" rtlCol="0">
            <a:spAutoFit/>
          </a:bodyPr>
          <a:lstStyle/>
          <a:p>
            <a:pPr marL="12700">
              <a:spcBef>
                <a:spcPts val="100"/>
              </a:spcBef>
            </a:pPr>
            <a:r>
              <a:rPr sz="1200" spc="-25" dirty="0">
                <a:solidFill>
                  <a:srgbClr val="898989"/>
                </a:solidFill>
                <a:latin typeface="Trebuchet MS"/>
                <a:cs typeface="Trebuchet MS"/>
              </a:rPr>
              <a:t>13</a:t>
            </a:r>
            <a:endParaRPr sz="120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666175321"/>
              </p:ext>
            </p:extLst>
          </p:nvPr>
        </p:nvGraphicFramePr>
        <p:xfrm>
          <a:off x="304800" y="808022"/>
          <a:ext cx="11430000" cy="5157942"/>
        </p:xfrm>
        <a:graphic>
          <a:graphicData uri="http://schemas.openxmlformats.org/drawingml/2006/table">
            <a:tbl>
              <a:tblPr firstRow="1" bandRow="1">
                <a:tableStyleId>{2D5ABB26-0587-4C30-8999-92F81FD0307C}</a:tableStyleId>
              </a:tblPr>
              <a:tblGrid>
                <a:gridCol w="2101630">
                  <a:extLst>
                    <a:ext uri="{9D8B030D-6E8A-4147-A177-3AD203B41FA5}">
                      <a16:colId xmlns:a16="http://schemas.microsoft.com/office/drawing/2014/main" val="20000"/>
                    </a:ext>
                  </a:extLst>
                </a:gridCol>
                <a:gridCol w="4470620">
                  <a:extLst>
                    <a:ext uri="{9D8B030D-6E8A-4147-A177-3AD203B41FA5}">
                      <a16:colId xmlns:a16="http://schemas.microsoft.com/office/drawing/2014/main" val="20001"/>
                    </a:ext>
                  </a:extLst>
                </a:gridCol>
                <a:gridCol w="4857750">
                  <a:extLst>
                    <a:ext uri="{9D8B030D-6E8A-4147-A177-3AD203B41FA5}">
                      <a16:colId xmlns:a16="http://schemas.microsoft.com/office/drawing/2014/main" val="20002"/>
                    </a:ext>
                  </a:extLst>
                </a:gridCol>
              </a:tblGrid>
              <a:tr h="597609">
                <a:tc>
                  <a:txBody>
                    <a:bodyPr/>
                    <a:lstStyle/>
                    <a:p>
                      <a:pPr marL="17145" algn="ctr">
                        <a:lnSpc>
                          <a:spcPct val="100000"/>
                        </a:lnSpc>
                        <a:spcBef>
                          <a:spcPts val="1085"/>
                        </a:spcBef>
                      </a:pPr>
                      <a:r>
                        <a:rPr sz="1400" b="1" spc="-5" dirty="0">
                          <a:solidFill>
                            <a:srgbClr val="FFFFFF"/>
                          </a:solidFill>
                          <a:latin typeface="Tahoma"/>
                          <a:cs typeface="Tahoma"/>
                        </a:rPr>
                        <a:t>Description</a:t>
                      </a:r>
                      <a:endParaRPr sz="1400" dirty="0">
                        <a:latin typeface="Tahoma"/>
                        <a:cs typeface="Tahoma"/>
                      </a:endParaRPr>
                    </a:p>
                  </a:txBody>
                  <a:tcPr marL="0" marR="0" marT="137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6095C9"/>
                    </a:solidFill>
                  </a:tcPr>
                </a:tc>
                <a:tc>
                  <a:txBody>
                    <a:bodyPr/>
                    <a:lstStyle/>
                    <a:p>
                      <a:pPr marL="17780" algn="ctr">
                        <a:lnSpc>
                          <a:spcPct val="100000"/>
                        </a:lnSpc>
                        <a:spcBef>
                          <a:spcPts val="1085"/>
                        </a:spcBef>
                      </a:pPr>
                      <a:r>
                        <a:rPr sz="1400" b="1" spc="-5" dirty="0">
                          <a:solidFill>
                            <a:srgbClr val="FFFFFF"/>
                          </a:solidFill>
                          <a:latin typeface="Tahoma"/>
                          <a:cs typeface="Tahoma"/>
                        </a:rPr>
                        <a:t>Virginia </a:t>
                      </a:r>
                      <a:r>
                        <a:rPr sz="1400" b="1" dirty="0">
                          <a:solidFill>
                            <a:srgbClr val="FFFFFF"/>
                          </a:solidFill>
                          <a:latin typeface="Tahoma"/>
                          <a:cs typeface="Tahoma"/>
                        </a:rPr>
                        <a:t>Plan</a:t>
                      </a:r>
                      <a:endParaRPr sz="1400" dirty="0">
                        <a:latin typeface="Tahoma"/>
                        <a:cs typeface="Tahoma"/>
                      </a:endParaRPr>
                    </a:p>
                  </a:txBody>
                  <a:tcPr marL="0" marR="0" marT="137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6095C9"/>
                    </a:solidFill>
                  </a:tcPr>
                </a:tc>
                <a:tc>
                  <a:txBody>
                    <a:bodyPr/>
                    <a:lstStyle/>
                    <a:p>
                      <a:pPr marL="17780" algn="ctr">
                        <a:lnSpc>
                          <a:spcPct val="100000"/>
                        </a:lnSpc>
                        <a:spcBef>
                          <a:spcPts val="1085"/>
                        </a:spcBef>
                      </a:pPr>
                      <a:r>
                        <a:rPr sz="1400" b="1" spc="-5" dirty="0">
                          <a:solidFill>
                            <a:srgbClr val="FFFFFF"/>
                          </a:solidFill>
                          <a:latin typeface="Tahoma"/>
                          <a:cs typeface="Tahoma"/>
                        </a:rPr>
                        <a:t>New Jersey </a:t>
                      </a:r>
                      <a:r>
                        <a:rPr sz="1400" b="1" dirty="0">
                          <a:solidFill>
                            <a:srgbClr val="FFFFFF"/>
                          </a:solidFill>
                          <a:latin typeface="Tahoma"/>
                          <a:cs typeface="Tahoma"/>
                        </a:rPr>
                        <a:t>Plan</a:t>
                      </a:r>
                      <a:endParaRPr sz="1400">
                        <a:latin typeface="Tahoma"/>
                        <a:cs typeface="Tahoma"/>
                      </a:endParaRPr>
                    </a:p>
                  </a:txBody>
                  <a:tcPr marL="0" marR="0" marT="137795" marB="0">
                    <a:lnL w="19050">
                      <a:solidFill>
                        <a:srgbClr val="000000"/>
                      </a:solidFill>
                      <a:prstDash val="solid"/>
                    </a:lnL>
                    <a:lnT w="19050">
                      <a:solidFill>
                        <a:srgbClr val="000000"/>
                      </a:solidFill>
                      <a:prstDash val="solid"/>
                    </a:lnT>
                    <a:lnB w="19050">
                      <a:solidFill>
                        <a:srgbClr val="000000"/>
                      </a:solidFill>
                      <a:prstDash val="solid"/>
                    </a:lnB>
                    <a:solidFill>
                      <a:srgbClr val="6095C9"/>
                    </a:solidFill>
                  </a:tcPr>
                </a:tc>
                <a:extLst>
                  <a:ext uri="{0D108BD9-81ED-4DB2-BD59-A6C34878D82A}">
                    <a16:rowId xmlns:a16="http://schemas.microsoft.com/office/drawing/2014/main" val="10000"/>
                  </a:ext>
                </a:extLst>
              </a:tr>
              <a:tr h="1144429">
                <a:tc>
                  <a:txBody>
                    <a:bodyPr/>
                    <a:lstStyle/>
                    <a:p>
                      <a:pPr>
                        <a:lnSpc>
                          <a:spcPct val="100000"/>
                        </a:lnSpc>
                        <a:spcBef>
                          <a:spcPts val="20"/>
                        </a:spcBef>
                      </a:pPr>
                      <a:endParaRPr sz="2100" dirty="0">
                        <a:latin typeface="Times New Roman"/>
                        <a:cs typeface="Times New Roman"/>
                      </a:endParaRPr>
                    </a:p>
                    <a:p>
                      <a:pPr marL="17780" algn="ctr">
                        <a:lnSpc>
                          <a:spcPct val="100000"/>
                        </a:lnSpc>
                      </a:pPr>
                      <a:r>
                        <a:rPr sz="1400" b="1" spc="-5" dirty="0">
                          <a:latin typeface="Tahoma"/>
                          <a:cs typeface="Tahoma"/>
                        </a:rPr>
                        <a:t>Representation</a:t>
                      </a:r>
                      <a:endParaRPr sz="1400" dirty="0">
                        <a:latin typeface="Tahoma"/>
                        <a:cs typeface="Tahoma"/>
                      </a:endParaRPr>
                    </a:p>
                  </a:txBody>
                  <a:tcPr marL="0" marR="0" marT="25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9E0ED"/>
                    </a:solidFill>
                  </a:tcPr>
                </a:tc>
                <a:tc>
                  <a:txBody>
                    <a:bodyPr/>
                    <a:lstStyle/>
                    <a:p>
                      <a:pPr marL="147955" marR="121920" indent="-635" algn="ctr">
                        <a:lnSpc>
                          <a:spcPct val="98200"/>
                        </a:lnSpc>
                        <a:spcBef>
                          <a:spcPts val="785"/>
                        </a:spcBef>
                      </a:pPr>
                      <a:r>
                        <a:rPr sz="1400" b="1" spc="-5" dirty="0">
                          <a:latin typeface="Tahoma"/>
                          <a:cs typeface="Tahoma"/>
                        </a:rPr>
                        <a:t>Representation will be based </a:t>
                      </a:r>
                      <a:r>
                        <a:rPr sz="1400" b="1" dirty="0">
                          <a:latin typeface="Tahoma"/>
                          <a:cs typeface="Tahoma"/>
                        </a:rPr>
                        <a:t>on  </a:t>
                      </a:r>
                      <a:r>
                        <a:rPr sz="1400" b="1" spc="-5" dirty="0">
                          <a:latin typeface="Tahoma"/>
                          <a:cs typeface="Tahoma"/>
                        </a:rPr>
                        <a:t>population (The bigger the population,  the </a:t>
                      </a:r>
                      <a:r>
                        <a:rPr sz="1400" b="1" dirty="0">
                          <a:latin typeface="Tahoma"/>
                          <a:cs typeface="Tahoma"/>
                        </a:rPr>
                        <a:t>more</a:t>
                      </a:r>
                      <a:r>
                        <a:rPr sz="1400" b="1" spc="-5" dirty="0">
                          <a:latin typeface="Tahoma"/>
                          <a:cs typeface="Tahoma"/>
                        </a:rPr>
                        <a:t> representation)</a:t>
                      </a:r>
                      <a:endParaRPr sz="1400" dirty="0">
                        <a:latin typeface="Tahoma"/>
                        <a:cs typeface="Tahoma"/>
                      </a:endParaRPr>
                    </a:p>
                  </a:txBody>
                  <a:tcPr marL="0" marR="0" marT="996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9E0ED"/>
                    </a:solidFill>
                  </a:tcPr>
                </a:tc>
                <a:tc>
                  <a:txBody>
                    <a:bodyPr/>
                    <a:lstStyle/>
                    <a:p>
                      <a:pPr marL="324485" marR="298450" algn="ctr">
                        <a:lnSpc>
                          <a:spcPct val="98200"/>
                        </a:lnSpc>
                        <a:spcBef>
                          <a:spcPts val="785"/>
                        </a:spcBef>
                      </a:pPr>
                      <a:r>
                        <a:rPr sz="1400" b="1" spc="-5" dirty="0">
                          <a:latin typeface="Tahoma"/>
                          <a:cs typeface="Tahoma"/>
                        </a:rPr>
                        <a:t>Representation would be based </a:t>
                      </a:r>
                      <a:r>
                        <a:rPr sz="1400" b="1" dirty="0">
                          <a:latin typeface="Tahoma"/>
                          <a:cs typeface="Tahoma"/>
                        </a:rPr>
                        <a:t>on  </a:t>
                      </a:r>
                      <a:r>
                        <a:rPr sz="1400" b="1" spc="-5" dirty="0">
                          <a:latin typeface="Tahoma"/>
                          <a:cs typeface="Tahoma"/>
                        </a:rPr>
                        <a:t>equality (meaning that </a:t>
                      </a:r>
                      <a:r>
                        <a:rPr sz="1400" b="1" dirty="0">
                          <a:latin typeface="Tahoma"/>
                          <a:cs typeface="Tahoma"/>
                        </a:rPr>
                        <a:t>all </a:t>
                      </a:r>
                      <a:r>
                        <a:rPr sz="1400" b="1" spc="-5" dirty="0">
                          <a:latin typeface="Tahoma"/>
                          <a:cs typeface="Tahoma"/>
                        </a:rPr>
                        <a:t>the states  would have equal</a:t>
                      </a:r>
                      <a:r>
                        <a:rPr sz="1400" b="1" dirty="0">
                          <a:latin typeface="Tahoma"/>
                          <a:cs typeface="Tahoma"/>
                        </a:rPr>
                        <a:t> </a:t>
                      </a:r>
                      <a:r>
                        <a:rPr sz="1400" b="1" spc="-5" dirty="0">
                          <a:latin typeface="Tahoma"/>
                          <a:cs typeface="Tahoma"/>
                        </a:rPr>
                        <a:t>representation)</a:t>
                      </a:r>
                      <a:endParaRPr sz="1400" dirty="0">
                        <a:latin typeface="Tahoma"/>
                        <a:cs typeface="Tahoma"/>
                      </a:endParaRPr>
                    </a:p>
                  </a:txBody>
                  <a:tcPr marL="0" marR="0" marT="99695" marB="0">
                    <a:lnL w="19050">
                      <a:solidFill>
                        <a:srgbClr val="000000"/>
                      </a:solidFill>
                      <a:prstDash val="solid"/>
                    </a:lnL>
                    <a:lnT w="19050">
                      <a:solidFill>
                        <a:srgbClr val="000000"/>
                      </a:solidFill>
                      <a:prstDash val="solid"/>
                    </a:lnT>
                    <a:lnB w="19050">
                      <a:solidFill>
                        <a:srgbClr val="000000"/>
                      </a:solidFill>
                      <a:prstDash val="solid"/>
                    </a:lnB>
                    <a:solidFill>
                      <a:srgbClr val="D9E0ED"/>
                    </a:solidFill>
                  </a:tcPr>
                </a:tc>
                <a:extLst>
                  <a:ext uri="{0D108BD9-81ED-4DB2-BD59-A6C34878D82A}">
                    <a16:rowId xmlns:a16="http://schemas.microsoft.com/office/drawing/2014/main" val="10001"/>
                  </a:ext>
                </a:extLst>
              </a:tr>
              <a:tr h="1646331">
                <a:tc>
                  <a:txBody>
                    <a:bodyPr/>
                    <a:lstStyle/>
                    <a:p>
                      <a:pPr>
                        <a:lnSpc>
                          <a:spcPct val="100000"/>
                        </a:lnSpc>
                      </a:pPr>
                      <a:endParaRPr sz="1700" dirty="0">
                        <a:latin typeface="Times New Roman"/>
                        <a:cs typeface="Times New Roman"/>
                      </a:endParaRPr>
                    </a:p>
                    <a:p>
                      <a:pPr>
                        <a:lnSpc>
                          <a:spcPct val="100000"/>
                        </a:lnSpc>
                        <a:spcBef>
                          <a:spcPts val="10"/>
                        </a:spcBef>
                      </a:pPr>
                      <a:endParaRPr sz="1400" dirty="0">
                        <a:latin typeface="Times New Roman"/>
                        <a:cs typeface="Times New Roman"/>
                      </a:endParaRPr>
                    </a:p>
                    <a:p>
                      <a:pPr marL="457200" marR="265430" indent="-167005">
                        <a:lnSpc>
                          <a:spcPts val="1600"/>
                        </a:lnSpc>
                      </a:pPr>
                      <a:r>
                        <a:rPr sz="1600" b="1" dirty="0">
                          <a:latin typeface="Tahoma"/>
                          <a:cs typeface="Tahoma"/>
                        </a:rPr>
                        <a:t>L</a:t>
                      </a:r>
                      <a:r>
                        <a:rPr sz="1600" b="1" spc="-5" dirty="0">
                          <a:latin typeface="Tahoma"/>
                          <a:cs typeface="Tahoma"/>
                        </a:rPr>
                        <a:t>egislativ</a:t>
                      </a:r>
                      <a:r>
                        <a:rPr sz="1600" b="1" dirty="0">
                          <a:latin typeface="Tahoma"/>
                          <a:cs typeface="Tahoma"/>
                        </a:rPr>
                        <a:t>e  </a:t>
                      </a:r>
                      <a:r>
                        <a:rPr sz="1600" b="1" spc="-5" dirty="0">
                          <a:latin typeface="Tahoma"/>
                          <a:cs typeface="Tahoma"/>
                        </a:rPr>
                        <a:t>Branch</a:t>
                      </a:r>
                      <a:endParaRPr sz="1600" dirty="0">
                        <a:latin typeface="Tahoma"/>
                        <a:cs typeface="Tahoma"/>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F1F6"/>
                    </a:solidFill>
                  </a:tcPr>
                </a:tc>
                <a:tc>
                  <a:txBody>
                    <a:bodyPr/>
                    <a:lstStyle/>
                    <a:p>
                      <a:pPr marL="17780" algn="ctr">
                        <a:lnSpc>
                          <a:spcPts val="1639"/>
                        </a:lnSpc>
                        <a:spcBef>
                          <a:spcPts val="270"/>
                        </a:spcBef>
                      </a:pPr>
                      <a:r>
                        <a:rPr sz="1400" b="1" spc="-5" dirty="0">
                          <a:latin typeface="Tahoma"/>
                          <a:cs typeface="Tahoma"/>
                        </a:rPr>
                        <a:t>Two Houses</a:t>
                      </a:r>
                      <a:endParaRPr sz="1400" dirty="0">
                        <a:latin typeface="Tahoma"/>
                        <a:cs typeface="Tahoma"/>
                      </a:endParaRPr>
                    </a:p>
                    <a:p>
                      <a:pPr marL="179705" marR="153670" algn="ctr">
                        <a:lnSpc>
                          <a:spcPts val="1700"/>
                        </a:lnSpc>
                      </a:pPr>
                      <a:r>
                        <a:rPr sz="1400" b="1" spc="-5" dirty="0">
                          <a:latin typeface="Tahoma"/>
                          <a:cs typeface="Tahoma"/>
                        </a:rPr>
                        <a:t>House </a:t>
                      </a:r>
                      <a:r>
                        <a:rPr sz="1400" b="1" dirty="0">
                          <a:latin typeface="Tahoma"/>
                          <a:cs typeface="Tahoma"/>
                        </a:rPr>
                        <a:t>of </a:t>
                      </a:r>
                      <a:r>
                        <a:rPr sz="1400" b="1" spc="-5" dirty="0">
                          <a:latin typeface="Tahoma"/>
                          <a:cs typeface="Tahoma"/>
                        </a:rPr>
                        <a:t>Representative will be voted  by the people</a:t>
                      </a:r>
                      <a:endParaRPr sz="1400" dirty="0">
                        <a:latin typeface="Tahoma"/>
                        <a:cs typeface="Tahoma"/>
                      </a:endParaRPr>
                    </a:p>
                    <a:p>
                      <a:pPr marL="97790" marR="72390" algn="ctr">
                        <a:lnSpc>
                          <a:spcPts val="1700"/>
                        </a:lnSpc>
                      </a:pPr>
                      <a:r>
                        <a:rPr sz="1400" b="1" spc="-5" dirty="0">
                          <a:latin typeface="Tahoma"/>
                          <a:cs typeface="Tahoma"/>
                        </a:rPr>
                        <a:t>The Upper House (Senate) will be voted  by the House </a:t>
                      </a:r>
                      <a:r>
                        <a:rPr sz="1400" b="1" dirty="0">
                          <a:latin typeface="Tahoma"/>
                          <a:cs typeface="Tahoma"/>
                        </a:rPr>
                        <a:t>of </a:t>
                      </a:r>
                      <a:r>
                        <a:rPr sz="1400" b="1" spc="-5" dirty="0">
                          <a:latin typeface="Tahoma"/>
                          <a:cs typeface="Tahoma"/>
                        </a:rPr>
                        <a:t>Rep </a:t>
                      </a:r>
                      <a:r>
                        <a:rPr sz="1400" b="1" dirty="0">
                          <a:latin typeface="Tahoma"/>
                          <a:cs typeface="Tahoma"/>
                        </a:rPr>
                        <a:t>from </a:t>
                      </a:r>
                      <a:r>
                        <a:rPr sz="1400" b="1" spc="-5" dirty="0">
                          <a:latin typeface="Tahoma"/>
                          <a:cs typeface="Tahoma"/>
                        </a:rPr>
                        <a:t>nominations  by </a:t>
                      </a:r>
                      <a:r>
                        <a:rPr sz="1400" b="1" dirty="0">
                          <a:latin typeface="Tahoma"/>
                          <a:cs typeface="Tahoma"/>
                        </a:rPr>
                        <a:t>State</a:t>
                      </a:r>
                      <a:r>
                        <a:rPr sz="1400" b="1" spc="-5" dirty="0">
                          <a:latin typeface="Tahoma"/>
                          <a:cs typeface="Tahoma"/>
                        </a:rPr>
                        <a:t> Legislatures</a:t>
                      </a:r>
                      <a:endParaRPr sz="1400" dirty="0">
                        <a:latin typeface="Tahoma"/>
                        <a:cs typeface="Tahoma"/>
                      </a:endParaRPr>
                    </a:p>
                  </a:txBody>
                  <a:tcPr marL="0" marR="0" marT="342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F1F6"/>
                    </a:solidFill>
                  </a:tcPr>
                </a:tc>
                <a:tc>
                  <a:txBody>
                    <a:bodyPr/>
                    <a:lstStyle/>
                    <a:p>
                      <a:pPr>
                        <a:lnSpc>
                          <a:spcPct val="100000"/>
                        </a:lnSpc>
                      </a:pPr>
                      <a:endParaRPr sz="1700" dirty="0">
                        <a:latin typeface="Times New Roman"/>
                        <a:cs typeface="Times New Roman"/>
                      </a:endParaRPr>
                    </a:p>
                    <a:p>
                      <a:pPr>
                        <a:lnSpc>
                          <a:spcPct val="100000"/>
                        </a:lnSpc>
                        <a:spcBef>
                          <a:spcPts val="10"/>
                        </a:spcBef>
                      </a:pPr>
                      <a:endParaRPr sz="1550" dirty="0">
                        <a:latin typeface="Times New Roman"/>
                        <a:cs typeface="Times New Roman"/>
                      </a:endParaRPr>
                    </a:p>
                    <a:p>
                      <a:pPr marL="381000" marR="355600" indent="37465">
                        <a:lnSpc>
                          <a:spcPts val="1600"/>
                        </a:lnSpc>
                      </a:pPr>
                      <a:r>
                        <a:rPr sz="1400" b="1" spc="-5" dirty="0">
                          <a:latin typeface="Tahoma"/>
                          <a:cs typeface="Tahoma"/>
                        </a:rPr>
                        <a:t>Continue the unicameral Congress  </a:t>
                      </a:r>
                      <a:r>
                        <a:rPr sz="1400" b="1" dirty="0">
                          <a:latin typeface="Tahoma"/>
                          <a:cs typeface="Tahoma"/>
                        </a:rPr>
                        <a:t>of </a:t>
                      </a:r>
                      <a:r>
                        <a:rPr sz="1400" b="1" spc="-5" dirty="0">
                          <a:latin typeface="Tahoma"/>
                          <a:cs typeface="Tahoma"/>
                        </a:rPr>
                        <a:t>the Articles </a:t>
                      </a:r>
                      <a:r>
                        <a:rPr sz="1400" b="1" dirty="0">
                          <a:latin typeface="Tahoma"/>
                          <a:cs typeface="Tahoma"/>
                        </a:rPr>
                        <a:t>of </a:t>
                      </a:r>
                      <a:r>
                        <a:rPr sz="1400" b="1" spc="-5" dirty="0">
                          <a:latin typeface="Tahoma"/>
                          <a:cs typeface="Tahoma"/>
                        </a:rPr>
                        <a:t>the</a:t>
                      </a:r>
                      <a:r>
                        <a:rPr sz="1400" b="1" spc="10" dirty="0">
                          <a:latin typeface="Tahoma"/>
                          <a:cs typeface="Tahoma"/>
                        </a:rPr>
                        <a:t> </a:t>
                      </a:r>
                      <a:r>
                        <a:rPr sz="1400" b="1" spc="-5" dirty="0">
                          <a:latin typeface="Tahoma"/>
                          <a:cs typeface="Tahoma"/>
                        </a:rPr>
                        <a:t>Confederation</a:t>
                      </a:r>
                      <a:endParaRPr sz="1400" dirty="0">
                        <a:latin typeface="Tahoma"/>
                        <a:cs typeface="Tahoma"/>
                      </a:endParaRPr>
                    </a:p>
                  </a:txBody>
                  <a:tcPr marL="0" marR="0" marT="0" marB="0">
                    <a:lnL w="19050">
                      <a:solidFill>
                        <a:srgbClr val="000000"/>
                      </a:solidFill>
                      <a:prstDash val="solid"/>
                    </a:lnL>
                    <a:lnT w="19050">
                      <a:solidFill>
                        <a:srgbClr val="000000"/>
                      </a:solidFill>
                      <a:prstDash val="solid"/>
                    </a:lnT>
                    <a:lnB w="19050">
                      <a:solidFill>
                        <a:srgbClr val="000000"/>
                      </a:solidFill>
                      <a:prstDash val="solid"/>
                    </a:lnB>
                    <a:solidFill>
                      <a:srgbClr val="EDF1F6"/>
                    </a:solidFill>
                  </a:tcPr>
                </a:tc>
                <a:extLst>
                  <a:ext uri="{0D108BD9-81ED-4DB2-BD59-A6C34878D82A}">
                    <a16:rowId xmlns:a16="http://schemas.microsoft.com/office/drawing/2014/main" val="10002"/>
                  </a:ext>
                </a:extLst>
              </a:tr>
              <a:tr h="1125457">
                <a:tc>
                  <a:txBody>
                    <a:bodyPr/>
                    <a:lstStyle/>
                    <a:p>
                      <a:pPr>
                        <a:lnSpc>
                          <a:spcPct val="100000"/>
                        </a:lnSpc>
                      </a:pPr>
                      <a:endParaRPr sz="1800" dirty="0">
                        <a:latin typeface="Times New Roman"/>
                        <a:cs typeface="Times New Roman"/>
                      </a:endParaRPr>
                    </a:p>
                    <a:p>
                      <a:pPr marL="457200" marR="312420" indent="-120014">
                        <a:lnSpc>
                          <a:spcPts val="1600"/>
                        </a:lnSpc>
                      </a:pPr>
                      <a:r>
                        <a:rPr sz="1600" b="1" dirty="0">
                          <a:latin typeface="Tahoma"/>
                          <a:cs typeface="Tahoma"/>
                        </a:rPr>
                        <a:t>Ex</a:t>
                      </a:r>
                      <a:r>
                        <a:rPr sz="1600" b="1" spc="-5" dirty="0">
                          <a:latin typeface="Tahoma"/>
                          <a:cs typeface="Tahoma"/>
                        </a:rPr>
                        <a:t>ecut</a:t>
                      </a:r>
                      <a:r>
                        <a:rPr sz="1600" b="1" dirty="0">
                          <a:latin typeface="Tahoma"/>
                          <a:cs typeface="Tahoma"/>
                        </a:rPr>
                        <a:t>i</a:t>
                      </a:r>
                      <a:r>
                        <a:rPr sz="1600" b="1" spc="-5" dirty="0">
                          <a:latin typeface="Tahoma"/>
                          <a:cs typeface="Tahoma"/>
                        </a:rPr>
                        <a:t>v</a:t>
                      </a:r>
                      <a:r>
                        <a:rPr sz="1600" b="1" dirty="0">
                          <a:latin typeface="Tahoma"/>
                          <a:cs typeface="Tahoma"/>
                        </a:rPr>
                        <a:t>e  </a:t>
                      </a:r>
                      <a:r>
                        <a:rPr sz="1600" b="1" spc="-5" dirty="0">
                          <a:latin typeface="Tahoma"/>
                          <a:cs typeface="Tahoma"/>
                        </a:rPr>
                        <a:t>Branch</a:t>
                      </a:r>
                      <a:endParaRPr sz="1600" dirty="0">
                        <a:latin typeface="Tahoma"/>
                        <a:cs typeface="Tahoma"/>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9E0ED"/>
                    </a:solidFill>
                  </a:tcPr>
                </a:tc>
                <a:tc>
                  <a:txBody>
                    <a:bodyPr/>
                    <a:lstStyle/>
                    <a:p>
                      <a:pPr>
                        <a:lnSpc>
                          <a:spcPct val="100000"/>
                        </a:lnSpc>
                        <a:spcBef>
                          <a:spcPts val="30"/>
                        </a:spcBef>
                      </a:pPr>
                      <a:endParaRPr sz="2400">
                        <a:latin typeface="Times New Roman"/>
                        <a:cs typeface="Times New Roman"/>
                      </a:endParaRPr>
                    </a:p>
                    <a:p>
                      <a:pPr marL="17780" algn="ctr">
                        <a:lnSpc>
                          <a:spcPct val="100000"/>
                        </a:lnSpc>
                      </a:pPr>
                      <a:r>
                        <a:rPr sz="1400" b="1" spc="-5" dirty="0">
                          <a:latin typeface="Tahoma"/>
                          <a:cs typeface="Tahoma"/>
                        </a:rPr>
                        <a:t>Chosen by the legislative</a:t>
                      </a:r>
                      <a:r>
                        <a:rPr sz="1400" b="1" spc="10" dirty="0">
                          <a:latin typeface="Tahoma"/>
                          <a:cs typeface="Tahoma"/>
                        </a:rPr>
                        <a:t> </a:t>
                      </a:r>
                      <a:r>
                        <a:rPr sz="1400" b="1" spc="-5" dirty="0">
                          <a:latin typeface="Tahoma"/>
                          <a:cs typeface="Tahoma"/>
                        </a:rPr>
                        <a:t>branch</a:t>
                      </a:r>
                      <a:endParaRPr sz="1400">
                        <a:latin typeface="Tahoma"/>
                        <a:cs typeface="Tahoma"/>
                      </a:endParaRPr>
                    </a:p>
                  </a:txBody>
                  <a:tcPr marL="0" marR="0" marT="381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9E0ED"/>
                    </a:solidFill>
                  </a:tcPr>
                </a:tc>
                <a:tc>
                  <a:txBody>
                    <a:bodyPr/>
                    <a:lstStyle/>
                    <a:p>
                      <a:pPr marL="110489" marR="85090" algn="ctr">
                        <a:lnSpc>
                          <a:spcPct val="99200"/>
                        </a:lnSpc>
                        <a:spcBef>
                          <a:spcPts val="280"/>
                        </a:spcBef>
                      </a:pPr>
                      <a:r>
                        <a:rPr sz="1400" b="1" spc="-5" dirty="0">
                          <a:latin typeface="Tahoma"/>
                          <a:cs typeface="Tahoma"/>
                        </a:rPr>
                        <a:t>Chosen by Congress, but would have  </a:t>
                      </a:r>
                      <a:r>
                        <a:rPr sz="1400" b="1" dirty="0">
                          <a:latin typeface="Tahoma"/>
                          <a:cs typeface="Tahoma"/>
                        </a:rPr>
                        <a:t>more </a:t>
                      </a:r>
                      <a:r>
                        <a:rPr sz="1400" b="1" spc="-5" dirty="0">
                          <a:latin typeface="Tahoma"/>
                          <a:cs typeface="Tahoma"/>
                        </a:rPr>
                        <a:t>than just one president. </a:t>
                      </a:r>
                      <a:r>
                        <a:rPr sz="1400" b="1" dirty="0">
                          <a:latin typeface="Tahoma"/>
                          <a:cs typeface="Tahoma"/>
                        </a:rPr>
                        <a:t>Have </a:t>
                      </a:r>
                      <a:r>
                        <a:rPr sz="1400" b="1" spc="-5" dirty="0">
                          <a:latin typeface="Tahoma"/>
                          <a:cs typeface="Tahoma"/>
                        </a:rPr>
                        <a:t>three  presidents, one </a:t>
                      </a:r>
                      <a:r>
                        <a:rPr sz="1400" b="1" dirty="0">
                          <a:latin typeface="Tahoma"/>
                          <a:cs typeface="Tahoma"/>
                        </a:rPr>
                        <a:t>from </a:t>
                      </a:r>
                      <a:r>
                        <a:rPr sz="1400" b="1" spc="-5" dirty="0">
                          <a:latin typeface="Tahoma"/>
                          <a:cs typeface="Tahoma"/>
                        </a:rPr>
                        <a:t>each region </a:t>
                      </a:r>
                      <a:r>
                        <a:rPr sz="1400" b="1" dirty="0">
                          <a:latin typeface="Tahoma"/>
                          <a:cs typeface="Tahoma"/>
                        </a:rPr>
                        <a:t>of </a:t>
                      </a:r>
                      <a:r>
                        <a:rPr sz="1400" b="1" spc="-5" dirty="0">
                          <a:latin typeface="Tahoma"/>
                          <a:cs typeface="Tahoma"/>
                        </a:rPr>
                        <a:t>the  </a:t>
                      </a:r>
                      <a:r>
                        <a:rPr sz="1400" b="1" dirty="0">
                          <a:latin typeface="Tahoma"/>
                          <a:cs typeface="Tahoma"/>
                        </a:rPr>
                        <a:t>U.S.</a:t>
                      </a:r>
                      <a:endParaRPr sz="1400">
                        <a:latin typeface="Tahoma"/>
                        <a:cs typeface="Tahoma"/>
                      </a:endParaRPr>
                    </a:p>
                  </a:txBody>
                  <a:tcPr marL="0" marR="0" marT="35560" marB="0">
                    <a:lnL w="19050">
                      <a:solidFill>
                        <a:srgbClr val="000000"/>
                      </a:solidFill>
                      <a:prstDash val="solid"/>
                    </a:lnL>
                    <a:lnT w="19050">
                      <a:solidFill>
                        <a:srgbClr val="000000"/>
                      </a:solidFill>
                      <a:prstDash val="solid"/>
                    </a:lnT>
                    <a:lnB w="19050">
                      <a:solidFill>
                        <a:srgbClr val="000000"/>
                      </a:solidFill>
                      <a:prstDash val="solid"/>
                    </a:lnB>
                    <a:solidFill>
                      <a:srgbClr val="D9E0ED"/>
                    </a:solidFill>
                  </a:tcPr>
                </a:tc>
                <a:extLst>
                  <a:ext uri="{0D108BD9-81ED-4DB2-BD59-A6C34878D82A}">
                    <a16:rowId xmlns:a16="http://schemas.microsoft.com/office/drawing/2014/main" val="10003"/>
                  </a:ext>
                </a:extLst>
              </a:tr>
              <a:tr h="644116">
                <a:tc>
                  <a:txBody>
                    <a:bodyPr/>
                    <a:lstStyle/>
                    <a:p>
                      <a:pPr marL="17780" algn="ctr">
                        <a:lnSpc>
                          <a:spcPct val="100000"/>
                        </a:lnSpc>
                        <a:spcBef>
                          <a:spcPts val="1240"/>
                        </a:spcBef>
                      </a:pPr>
                      <a:r>
                        <a:rPr sz="1400" b="1" spc="-5" dirty="0">
                          <a:latin typeface="Tahoma"/>
                          <a:cs typeface="Tahoma"/>
                        </a:rPr>
                        <a:t>Judicial</a:t>
                      </a:r>
                      <a:r>
                        <a:rPr sz="1400" b="1" spc="-25" dirty="0">
                          <a:latin typeface="Tahoma"/>
                          <a:cs typeface="Tahoma"/>
                        </a:rPr>
                        <a:t> </a:t>
                      </a:r>
                      <a:r>
                        <a:rPr sz="1400" b="1" spc="-5" dirty="0">
                          <a:latin typeface="Tahoma"/>
                          <a:cs typeface="Tahoma"/>
                        </a:rPr>
                        <a:t>Branch</a:t>
                      </a:r>
                      <a:endParaRPr sz="1400" dirty="0">
                        <a:latin typeface="Tahoma"/>
                        <a:cs typeface="Tahoma"/>
                      </a:endParaRPr>
                    </a:p>
                  </a:txBody>
                  <a:tcPr marL="0" marR="0" marT="1574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F1F6"/>
                    </a:solidFill>
                  </a:tcPr>
                </a:tc>
                <a:tc>
                  <a:txBody>
                    <a:bodyPr/>
                    <a:lstStyle/>
                    <a:p>
                      <a:pPr marL="17780" algn="ctr">
                        <a:lnSpc>
                          <a:spcPct val="100000"/>
                        </a:lnSpc>
                        <a:spcBef>
                          <a:spcPts val="1240"/>
                        </a:spcBef>
                      </a:pPr>
                      <a:r>
                        <a:rPr sz="1400" b="1" spc="-5" dirty="0">
                          <a:latin typeface="Tahoma"/>
                          <a:cs typeface="Tahoma"/>
                        </a:rPr>
                        <a:t>Chosen by the executive</a:t>
                      </a:r>
                      <a:r>
                        <a:rPr sz="1400" b="1" spc="5" dirty="0">
                          <a:latin typeface="Tahoma"/>
                          <a:cs typeface="Tahoma"/>
                        </a:rPr>
                        <a:t> </a:t>
                      </a:r>
                      <a:r>
                        <a:rPr sz="1400" b="1" spc="-5" dirty="0">
                          <a:latin typeface="Tahoma"/>
                          <a:cs typeface="Tahoma"/>
                        </a:rPr>
                        <a:t>branch</a:t>
                      </a:r>
                      <a:endParaRPr sz="1400">
                        <a:latin typeface="Tahoma"/>
                        <a:cs typeface="Tahoma"/>
                      </a:endParaRPr>
                    </a:p>
                  </a:txBody>
                  <a:tcPr marL="0" marR="0" marT="1574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F1F6"/>
                    </a:solidFill>
                  </a:tcPr>
                </a:tc>
                <a:tc>
                  <a:txBody>
                    <a:bodyPr/>
                    <a:lstStyle/>
                    <a:p>
                      <a:pPr marL="17780" algn="ctr">
                        <a:lnSpc>
                          <a:spcPct val="100000"/>
                        </a:lnSpc>
                        <a:spcBef>
                          <a:spcPts val="1240"/>
                        </a:spcBef>
                      </a:pPr>
                      <a:r>
                        <a:rPr sz="1400" b="1" spc="-5" dirty="0">
                          <a:latin typeface="Tahoma"/>
                          <a:cs typeface="Tahoma"/>
                        </a:rPr>
                        <a:t>Chosen by the executive</a:t>
                      </a:r>
                      <a:r>
                        <a:rPr sz="1400" b="1" spc="5" dirty="0">
                          <a:latin typeface="Tahoma"/>
                          <a:cs typeface="Tahoma"/>
                        </a:rPr>
                        <a:t> </a:t>
                      </a:r>
                      <a:r>
                        <a:rPr sz="1400" b="1" spc="-5" dirty="0">
                          <a:latin typeface="Tahoma"/>
                          <a:cs typeface="Tahoma"/>
                        </a:rPr>
                        <a:t>branch</a:t>
                      </a:r>
                      <a:endParaRPr sz="1400" dirty="0">
                        <a:latin typeface="Tahoma"/>
                        <a:cs typeface="Tahoma"/>
                      </a:endParaRPr>
                    </a:p>
                  </a:txBody>
                  <a:tcPr marL="0" marR="0" marT="157480" marB="0">
                    <a:lnL w="19050">
                      <a:solidFill>
                        <a:srgbClr val="000000"/>
                      </a:solidFill>
                      <a:prstDash val="solid"/>
                    </a:lnL>
                    <a:lnT w="19050">
                      <a:solidFill>
                        <a:srgbClr val="000000"/>
                      </a:solidFill>
                      <a:prstDash val="solid"/>
                    </a:lnT>
                    <a:lnB w="19050">
                      <a:solidFill>
                        <a:srgbClr val="000000"/>
                      </a:solidFill>
                      <a:prstDash val="solid"/>
                    </a:lnB>
                    <a:solidFill>
                      <a:srgbClr val="EDF1F6"/>
                    </a:solidFill>
                  </a:tcPr>
                </a:tc>
                <a:extLst>
                  <a:ext uri="{0D108BD9-81ED-4DB2-BD59-A6C34878D82A}">
                    <a16:rowId xmlns:a16="http://schemas.microsoft.com/office/drawing/2014/main" val="10004"/>
                  </a:ext>
                </a:extLst>
              </a:tr>
            </a:tbl>
          </a:graphicData>
        </a:graphic>
      </p:graphicFrame>
      <p:sp>
        <p:nvSpPr>
          <p:cNvPr id="3" name="object 3"/>
          <p:cNvSpPr txBox="1"/>
          <p:nvPr/>
        </p:nvSpPr>
        <p:spPr>
          <a:xfrm>
            <a:off x="2895601" y="5965964"/>
            <a:ext cx="6580505" cy="452120"/>
          </a:xfrm>
          <a:prstGeom prst="rect">
            <a:avLst/>
          </a:prstGeom>
        </p:spPr>
        <p:txBody>
          <a:bodyPr vert="horz" wrap="square" lIns="0" tIns="12700" rIns="0" bIns="0" rtlCol="0">
            <a:spAutoFit/>
          </a:bodyPr>
          <a:lstStyle/>
          <a:p>
            <a:pPr marL="12700">
              <a:spcBef>
                <a:spcPts val="100"/>
              </a:spcBef>
            </a:pPr>
            <a:r>
              <a:rPr sz="2800" b="1" spc="-5" dirty="0">
                <a:latin typeface="Tahoma"/>
                <a:cs typeface="Tahoma"/>
              </a:rPr>
              <a:t>Would either </a:t>
            </a:r>
            <a:r>
              <a:rPr sz="2800" b="1" dirty="0">
                <a:latin typeface="Tahoma"/>
                <a:cs typeface="Tahoma"/>
              </a:rPr>
              <a:t>of </a:t>
            </a:r>
            <a:r>
              <a:rPr sz="2800" b="1" spc="-5" dirty="0">
                <a:latin typeface="Tahoma"/>
                <a:cs typeface="Tahoma"/>
              </a:rPr>
              <a:t>these plans</a:t>
            </a:r>
            <a:r>
              <a:rPr sz="2800" b="1" spc="-20" dirty="0">
                <a:latin typeface="Tahoma"/>
                <a:cs typeface="Tahoma"/>
              </a:rPr>
              <a:t> </a:t>
            </a:r>
            <a:r>
              <a:rPr sz="2800" b="1" spc="-5" dirty="0">
                <a:latin typeface="Tahoma"/>
                <a:cs typeface="Tahoma"/>
              </a:rPr>
              <a:t>work?</a:t>
            </a:r>
            <a:r>
              <a:rPr lang="en-US" sz="2800" b="1" spc="-5" dirty="0">
                <a:latin typeface="Tahoma"/>
                <a:cs typeface="Tahoma"/>
              </a:rPr>
              <a:t> </a:t>
            </a:r>
            <a:endParaRPr sz="2800" dirty="0">
              <a:latin typeface="Tahoma"/>
              <a:cs typeface="Tahoma"/>
            </a:endParaRPr>
          </a:p>
        </p:txBody>
      </p:sp>
      <p:sp>
        <p:nvSpPr>
          <p:cNvPr id="4" name="object 4"/>
          <p:cNvSpPr txBox="1">
            <a:spLocks noGrp="1"/>
          </p:cNvSpPr>
          <p:nvPr>
            <p:ph type="title"/>
          </p:nvPr>
        </p:nvSpPr>
        <p:spPr>
          <a:xfrm>
            <a:off x="2077723" y="-4446"/>
            <a:ext cx="8023859" cy="812467"/>
          </a:xfrm>
          <a:prstGeom prst="rect">
            <a:avLst/>
          </a:prstGeom>
        </p:spPr>
        <p:txBody>
          <a:bodyPr vert="horz" wrap="square" lIns="0" tIns="12700" rIns="0" bIns="0" rtlCol="0">
            <a:spAutoFit/>
          </a:bodyPr>
          <a:lstStyle/>
          <a:p>
            <a:pPr algn="ctr">
              <a:lnSpc>
                <a:spcPts val="3820"/>
              </a:lnSpc>
              <a:spcBef>
                <a:spcPts val="100"/>
              </a:spcBef>
            </a:pPr>
            <a:r>
              <a:rPr sz="2800" spc="-5" dirty="0"/>
              <a:t>VIRGINIA PLAN </a:t>
            </a:r>
            <a:r>
              <a:rPr sz="2800" dirty="0"/>
              <a:t>VS. </a:t>
            </a:r>
            <a:r>
              <a:rPr sz="2800" spc="-5" dirty="0"/>
              <a:t>NEW JERSEY</a:t>
            </a:r>
            <a:r>
              <a:rPr sz="2800" spc="10" dirty="0"/>
              <a:t> </a:t>
            </a:r>
            <a:r>
              <a:rPr sz="2800" spc="-5" dirty="0"/>
              <a:t>PLAN</a:t>
            </a:r>
            <a:endParaRPr sz="2800" dirty="0"/>
          </a:p>
          <a:p>
            <a:pPr algn="ctr">
              <a:lnSpc>
                <a:spcPts val="2680"/>
              </a:lnSpc>
            </a:pPr>
            <a:r>
              <a:rPr spc="-5" dirty="0"/>
              <a:t>(Large State Plan vs. Small State</a:t>
            </a:r>
            <a:r>
              <a:rPr spc="20" dirty="0"/>
              <a:t> </a:t>
            </a:r>
            <a:r>
              <a:rPr spc="-5" dirty="0"/>
              <a:t>Plan)</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42260" y="754467"/>
            <a:ext cx="7444740" cy="378469"/>
          </a:xfrm>
          <a:prstGeom prst="rect">
            <a:avLst/>
          </a:prstGeom>
        </p:spPr>
        <p:txBody>
          <a:bodyPr vert="horz" wrap="square" lIns="0" tIns="9049" rIns="0" bIns="0" rtlCol="0">
            <a:spAutoFit/>
          </a:bodyPr>
          <a:lstStyle/>
          <a:p>
            <a:pPr marL="9525">
              <a:spcBef>
                <a:spcPts val="71"/>
              </a:spcBef>
            </a:pPr>
            <a:r>
              <a:rPr sz="2400" spc="-4" dirty="0"/>
              <a:t>Virginia vs. New </a:t>
            </a:r>
            <a:r>
              <a:rPr sz="2400" spc="-8" dirty="0"/>
              <a:t>Jersey </a:t>
            </a:r>
            <a:r>
              <a:rPr sz="2400" spc="-4" dirty="0"/>
              <a:t>– </a:t>
            </a:r>
            <a:r>
              <a:rPr sz="2400" spc="-8" dirty="0"/>
              <a:t>Population </a:t>
            </a:r>
            <a:r>
              <a:rPr sz="2400" spc="-4" dirty="0"/>
              <a:t>in</a:t>
            </a:r>
            <a:r>
              <a:rPr sz="2400" spc="131" dirty="0"/>
              <a:t> </a:t>
            </a:r>
            <a:r>
              <a:rPr sz="2400" spc="-8" dirty="0"/>
              <a:t>1787</a:t>
            </a:r>
            <a:endParaRPr sz="2400" dirty="0"/>
          </a:p>
        </p:txBody>
      </p:sp>
      <p:sp>
        <p:nvSpPr>
          <p:cNvPr id="3" name="object 3"/>
          <p:cNvSpPr/>
          <p:nvPr/>
        </p:nvSpPr>
        <p:spPr>
          <a:xfrm>
            <a:off x="4895850" y="1466469"/>
            <a:ext cx="3001518" cy="4529709"/>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4" name="object 4"/>
          <p:cNvSpPr/>
          <p:nvPr/>
        </p:nvSpPr>
        <p:spPr>
          <a:xfrm>
            <a:off x="8595985" y="2864644"/>
            <a:ext cx="1233291" cy="1785938"/>
          </a:xfrm>
          <a:prstGeom prst="rect">
            <a:avLst/>
          </a:prstGeom>
          <a:blipFill>
            <a:blip r:embed="rId3" cstate="print"/>
            <a:stretch>
              <a:fillRect/>
            </a:stretch>
          </a:blipFill>
        </p:spPr>
        <p:txBody>
          <a:bodyPr wrap="square" lIns="0" tIns="0" rIns="0" bIns="0" rtlCol="0"/>
          <a:lstStyle/>
          <a:p>
            <a:endParaRPr sz="1350">
              <a:solidFill>
                <a:prstClr val="black"/>
              </a:solidFill>
            </a:endParaRPr>
          </a:p>
        </p:txBody>
      </p:sp>
      <p:sp>
        <p:nvSpPr>
          <p:cNvPr id="5" name="object 5"/>
          <p:cNvSpPr/>
          <p:nvPr/>
        </p:nvSpPr>
        <p:spPr>
          <a:xfrm>
            <a:off x="1896323" y="2667879"/>
            <a:ext cx="2705430" cy="1651240"/>
          </a:xfrm>
          <a:prstGeom prst="rect">
            <a:avLst/>
          </a:prstGeom>
          <a:blipFill>
            <a:blip r:embed="rId4" cstate="print"/>
            <a:stretch>
              <a:fillRect/>
            </a:stretch>
          </a:blipFill>
        </p:spPr>
        <p:txBody>
          <a:bodyPr wrap="square" lIns="0" tIns="0" rIns="0" bIns="0" rtlCol="0"/>
          <a:lstStyle/>
          <a:p>
            <a:endParaRPr sz="1350">
              <a:solidFill>
                <a:prstClr val="black"/>
              </a:solidFill>
            </a:endParaRPr>
          </a:p>
        </p:txBody>
      </p:sp>
      <p:sp>
        <p:nvSpPr>
          <p:cNvPr id="6" name="object 6"/>
          <p:cNvSpPr txBox="1"/>
          <p:nvPr/>
        </p:nvSpPr>
        <p:spPr>
          <a:xfrm>
            <a:off x="8176069" y="4770272"/>
            <a:ext cx="2212658" cy="470802"/>
          </a:xfrm>
          <a:prstGeom prst="rect">
            <a:avLst/>
          </a:prstGeom>
        </p:spPr>
        <p:txBody>
          <a:bodyPr vert="horz" wrap="square" lIns="0" tIns="9049" rIns="0" bIns="0" rtlCol="0">
            <a:spAutoFit/>
          </a:bodyPr>
          <a:lstStyle/>
          <a:p>
            <a:pPr marL="9525">
              <a:spcBef>
                <a:spcPts val="71"/>
              </a:spcBef>
            </a:pPr>
            <a:r>
              <a:rPr sz="3000" b="1" spc="-4" dirty="0">
                <a:solidFill>
                  <a:srgbClr val="800080"/>
                </a:solidFill>
                <a:latin typeface="Tahoma"/>
                <a:cs typeface="Tahoma"/>
              </a:rPr>
              <a:t>New</a:t>
            </a:r>
            <a:r>
              <a:rPr sz="3000" b="1" spc="-41" dirty="0">
                <a:solidFill>
                  <a:srgbClr val="800080"/>
                </a:solidFill>
                <a:latin typeface="Tahoma"/>
                <a:cs typeface="Tahoma"/>
              </a:rPr>
              <a:t> </a:t>
            </a:r>
            <a:r>
              <a:rPr sz="3000" b="1" spc="-8" dirty="0">
                <a:solidFill>
                  <a:srgbClr val="800080"/>
                </a:solidFill>
                <a:latin typeface="Tahoma"/>
                <a:cs typeface="Tahoma"/>
              </a:rPr>
              <a:t>Jersey</a:t>
            </a:r>
            <a:endParaRPr sz="3000" dirty="0">
              <a:solidFill>
                <a:prstClr val="black"/>
              </a:solidFill>
              <a:latin typeface="Tahoma"/>
              <a:cs typeface="Tahoma"/>
            </a:endParaRPr>
          </a:p>
        </p:txBody>
      </p:sp>
      <p:sp>
        <p:nvSpPr>
          <p:cNvPr id="7" name="object 7"/>
          <p:cNvSpPr txBox="1"/>
          <p:nvPr/>
        </p:nvSpPr>
        <p:spPr>
          <a:xfrm>
            <a:off x="2483262" y="1879854"/>
            <a:ext cx="1496378" cy="470802"/>
          </a:xfrm>
          <a:prstGeom prst="rect">
            <a:avLst/>
          </a:prstGeom>
        </p:spPr>
        <p:txBody>
          <a:bodyPr vert="horz" wrap="square" lIns="0" tIns="9049" rIns="0" bIns="0" rtlCol="0">
            <a:spAutoFit/>
          </a:bodyPr>
          <a:lstStyle/>
          <a:p>
            <a:pPr marL="9525">
              <a:spcBef>
                <a:spcPts val="71"/>
              </a:spcBef>
            </a:pPr>
            <a:r>
              <a:rPr sz="3000" b="1" spc="-4" dirty="0">
                <a:solidFill>
                  <a:srgbClr val="FF0000"/>
                </a:solidFill>
                <a:latin typeface="Tahoma"/>
                <a:cs typeface="Tahoma"/>
              </a:rPr>
              <a:t>Virgi</a:t>
            </a:r>
            <a:r>
              <a:rPr sz="3000" b="1" spc="-15" dirty="0">
                <a:solidFill>
                  <a:srgbClr val="FF0000"/>
                </a:solidFill>
                <a:latin typeface="Tahoma"/>
                <a:cs typeface="Tahoma"/>
              </a:rPr>
              <a:t>n</a:t>
            </a:r>
            <a:r>
              <a:rPr sz="3000" b="1" spc="-4" dirty="0">
                <a:solidFill>
                  <a:srgbClr val="FF0000"/>
                </a:solidFill>
                <a:latin typeface="Tahoma"/>
                <a:cs typeface="Tahoma"/>
              </a:rPr>
              <a:t>ia</a:t>
            </a:r>
            <a:endParaRPr sz="3000" dirty="0">
              <a:solidFill>
                <a:prstClr val="black"/>
              </a:solidFill>
              <a:latin typeface="Tahoma"/>
              <a:cs typeface="Tahoma"/>
            </a:endParaRPr>
          </a:p>
        </p:txBody>
      </p:sp>
      <p:sp>
        <p:nvSpPr>
          <p:cNvPr id="8" name="object 8"/>
          <p:cNvSpPr/>
          <p:nvPr/>
        </p:nvSpPr>
        <p:spPr>
          <a:xfrm>
            <a:off x="4116324" y="2329434"/>
            <a:ext cx="2068830" cy="709802"/>
          </a:xfrm>
          <a:prstGeom prst="rect">
            <a:avLst/>
          </a:prstGeom>
          <a:blipFill>
            <a:blip r:embed="rId5" cstate="print"/>
            <a:stretch>
              <a:fillRect/>
            </a:stretch>
          </a:blipFill>
        </p:spPr>
        <p:txBody>
          <a:bodyPr wrap="square" lIns="0" tIns="0" rIns="0" bIns="0" rtlCol="0"/>
          <a:lstStyle/>
          <a:p>
            <a:endParaRPr sz="1350">
              <a:solidFill>
                <a:prstClr val="black"/>
              </a:solidFill>
            </a:endParaRPr>
          </a:p>
        </p:txBody>
      </p:sp>
      <p:sp>
        <p:nvSpPr>
          <p:cNvPr id="9" name="object 9"/>
          <p:cNvSpPr/>
          <p:nvPr/>
        </p:nvSpPr>
        <p:spPr>
          <a:xfrm>
            <a:off x="4148138" y="2344660"/>
            <a:ext cx="2005013" cy="646271"/>
          </a:xfrm>
          <a:custGeom>
            <a:avLst/>
            <a:gdLst/>
            <a:ahLst/>
            <a:cxnLst/>
            <a:rect l="l" t="t" r="r" b="b"/>
            <a:pathLst>
              <a:path w="2673350" h="861694">
                <a:moveTo>
                  <a:pt x="2523325" y="70665"/>
                </a:moveTo>
                <a:lnTo>
                  <a:pt x="0" y="812819"/>
                </a:lnTo>
                <a:lnTo>
                  <a:pt x="14224" y="861079"/>
                </a:lnTo>
                <a:lnTo>
                  <a:pt x="2537514" y="118935"/>
                </a:lnTo>
                <a:lnTo>
                  <a:pt x="2525522" y="96285"/>
                </a:lnTo>
                <a:lnTo>
                  <a:pt x="2523325" y="70665"/>
                </a:lnTo>
                <a:close/>
              </a:path>
              <a:path w="2673350" h="861694">
                <a:moveTo>
                  <a:pt x="2668822" y="50819"/>
                </a:moveTo>
                <a:lnTo>
                  <a:pt x="2590800" y="50819"/>
                </a:lnTo>
                <a:lnTo>
                  <a:pt x="2605024" y="99079"/>
                </a:lnTo>
                <a:lnTo>
                  <a:pt x="2537514" y="118935"/>
                </a:lnTo>
                <a:lnTo>
                  <a:pt x="2539523" y="122729"/>
                </a:lnTo>
                <a:lnTo>
                  <a:pt x="2561812" y="141148"/>
                </a:lnTo>
                <a:lnTo>
                  <a:pt x="2589387" y="149899"/>
                </a:lnTo>
                <a:lnTo>
                  <a:pt x="2619248" y="147339"/>
                </a:lnTo>
                <a:lnTo>
                  <a:pt x="2645691" y="133338"/>
                </a:lnTo>
                <a:lnTo>
                  <a:pt x="2664110" y="111049"/>
                </a:lnTo>
                <a:lnTo>
                  <a:pt x="2672861" y="83474"/>
                </a:lnTo>
                <a:lnTo>
                  <a:pt x="2670302" y="53613"/>
                </a:lnTo>
                <a:lnTo>
                  <a:pt x="2668822" y="50819"/>
                </a:lnTo>
                <a:close/>
              </a:path>
              <a:path w="2673350" h="861694">
                <a:moveTo>
                  <a:pt x="2590800" y="50819"/>
                </a:moveTo>
                <a:lnTo>
                  <a:pt x="2523325" y="70665"/>
                </a:lnTo>
                <a:lnTo>
                  <a:pt x="2525522" y="96285"/>
                </a:lnTo>
                <a:lnTo>
                  <a:pt x="2537514" y="118935"/>
                </a:lnTo>
                <a:lnTo>
                  <a:pt x="2605024" y="99079"/>
                </a:lnTo>
                <a:lnTo>
                  <a:pt x="2590800" y="50819"/>
                </a:lnTo>
                <a:close/>
              </a:path>
              <a:path w="2673350" h="861694">
                <a:moveTo>
                  <a:pt x="2606436" y="0"/>
                </a:moveTo>
                <a:lnTo>
                  <a:pt x="2576576" y="2559"/>
                </a:lnTo>
                <a:lnTo>
                  <a:pt x="2550132" y="16561"/>
                </a:lnTo>
                <a:lnTo>
                  <a:pt x="2531713" y="38850"/>
                </a:lnTo>
                <a:lnTo>
                  <a:pt x="2522962" y="66424"/>
                </a:lnTo>
                <a:lnTo>
                  <a:pt x="2523325" y="70665"/>
                </a:lnTo>
                <a:lnTo>
                  <a:pt x="2590800" y="50819"/>
                </a:lnTo>
                <a:lnTo>
                  <a:pt x="2668822" y="50819"/>
                </a:lnTo>
                <a:lnTo>
                  <a:pt x="2656300" y="27170"/>
                </a:lnTo>
                <a:lnTo>
                  <a:pt x="2634011" y="8751"/>
                </a:lnTo>
                <a:lnTo>
                  <a:pt x="2606436" y="0"/>
                </a:lnTo>
                <a:close/>
              </a:path>
            </a:pathLst>
          </a:custGeom>
          <a:solidFill>
            <a:srgbClr val="FF0000"/>
          </a:solidFill>
        </p:spPr>
        <p:txBody>
          <a:bodyPr wrap="square" lIns="0" tIns="0" rIns="0" bIns="0" rtlCol="0"/>
          <a:lstStyle/>
          <a:p>
            <a:endParaRPr sz="1350">
              <a:solidFill>
                <a:prstClr val="black"/>
              </a:solidFill>
            </a:endParaRPr>
          </a:p>
        </p:txBody>
      </p:sp>
      <p:sp>
        <p:nvSpPr>
          <p:cNvPr id="10" name="object 10"/>
          <p:cNvSpPr/>
          <p:nvPr/>
        </p:nvSpPr>
        <p:spPr>
          <a:xfrm>
            <a:off x="6750940" y="3738752"/>
            <a:ext cx="2236851" cy="368046"/>
          </a:xfrm>
          <a:prstGeom prst="rect">
            <a:avLst/>
          </a:prstGeom>
          <a:blipFill>
            <a:blip r:embed="rId6" cstate="print"/>
            <a:stretch>
              <a:fillRect/>
            </a:stretch>
          </a:blipFill>
        </p:spPr>
        <p:txBody>
          <a:bodyPr wrap="square" lIns="0" tIns="0" rIns="0" bIns="0" rtlCol="0"/>
          <a:lstStyle/>
          <a:p>
            <a:endParaRPr sz="1350">
              <a:solidFill>
                <a:prstClr val="black"/>
              </a:solidFill>
            </a:endParaRPr>
          </a:p>
        </p:txBody>
      </p:sp>
      <p:sp>
        <p:nvSpPr>
          <p:cNvPr id="11" name="object 11"/>
          <p:cNvSpPr/>
          <p:nvPr/>
        </p:nvSpPr>
        <p:spPr>
          <a:xfrm>
            <a:off x="6783230" y="3753706"/>
            <a:ext cx="2173129" cy="303848"/>
          </a:xfrm>
          <a:custGeom>
            <a:avLst/>
            <a:gdLst/>
            <a:ahLst/>
            <a:cxnLst/>
            <a:rect l="l" t="t" r="r" b="b"/>
            <a:pathLst>
              <a:path w="2897504" h="405129">
                <a:moveTo>
                  <a:pt x="66928" y="254761"/>
                </a:moveTo>
                <a:lnTo>
                  <a:pt x="38379" y="263866"/>
                </a:lnTo>
                <a:lnTo>
                  <a:pt x="16271" y="282543"/>
                </a:lnTo>
                <a:lnTo>
                  <a:pt x="2760" y="308125"/>
                </a:lnTo>
                <a:lnTo>
                  <a:pt x="0" y="337946"/>
                </a:lnTo>
                <a:lnTo>
                  <a:pt x="9104" y="366496"/>
                </a:lnTo>
                <a:lnTo>
                  <a:pt x="27781" y="388604"/>
                </a:lnTo>
                <a:lnTo>
                  <a:pt x="53363" y="402115"/>
                </a:lnTo>
                <a:lnTo>
                  <a:pt x="83185" y="404875"/>
                </a:lnTo>
                <a:lnTo>
                  <a:pt x="111734" y="395771"/>
                </a:lnTo>
                <a:lnTo>
                  <a:pt x="133842" y="377094"/>
                </a:lnTo>
                <a:lnTo>
                  <a:pt x="145597" y="354837"/>
                </a:lnTo>
                <a:lnTo>
                  <a:pt x="77724" y="354837"/>
                </a:lnTo>
                <a:lnTo>
                  <a:pt x="72390" y="304799"/>
                </a:lnTo>
                <a:lnTo>
                  <a:pt x="142316" y="297240"/>
                </a:lnTo>
                <a:lnTo>
                  <a:pt x="141009" y="293141"/>
                </a:lnTo>
                <a:lnTo>
                  <a:pt x="122332" y="271033"/>
                </a:lnTo>
                <a:lnTo>
                  <a:pt x="96750" y="257522"/>
                </a:lnTo>
                <a:lnTo>
                  <a:pt x="66928" y="254761"/>
                </a:lnTo>
                <a:close/>
              </a:path>
              <a:path w="2897504" h="405129">
                <a:moveTo>
                  <a:pt x="142316" y="297240"/>
                </a:moveTo>
                <a:lnTo>
                  <a:pt x="72390" y="304799"/>
                </a:lnTo>
                <a:lnTo>
                  <a:pt x="77724" y="354837"/>
                </a:lnTo>
                <a:lnTo>
                  <a:pt x="147746" y="347267"/>
                </a:lnTo>
                <a:lnTo>
                  <a:pt x="150114" y="321690"/>
                </a:lnTo>
                <a:lnTo>
                  <a:pt x="142316" y="297240"/>
                </a:lnTo>
                <a:close/>
              </a:path>
              <a:path w="2897504" h="405129">
                <a:moveTo>
                  <a:pt x="147746" y="347267"/>
                </a:moveTo>
                <a:lnTo>
                  <a:pt x="77724" y="354837"/>
                </a:lnTo>
                <a:lnTo>
                  <a:pt x="145597" y="354837"/>
                </a:lnTo>
                <a:lnTo>
                  <a:pt x="147353" y="351512"/>
                </a:lnTo>
                <a:lnTo>
                  <a:pt x="147746" y="347267"/>
                </a:lnTo>
                <a:close/>
              </a:path>
              <a:path w="2897504" h="405129">
                <a:moveTo>
                  <a:pt x="2891790" y="0"/>
                </a:moveTo>
                <a:lnTo>
                  <a:pt x="142316" y="297240"/>
                </a:lnTo>
                <a:lnTo>
                  <a:pt x="150114" y="321690"/>
                </a:lnTo>
                <a:lnTo>
                  <a:pt x="147746" y="347267"/>
                </a:lnTo>
                <a:lnTo>
                  <a:pt x="2897124" y="50037"/>
                </a:lnTo>
                <a:lnTo>
                  <a:pt x="2891790" y="0"/>
                </a:lnTo>
                <a:close/>
              </a:path>
            </a:pathLst>
          </a:custGeom>
          <a:solidFill>
            <a:srgbClr val="800080"/>
          </a:solidFill>
        </p:spPr>
        <p:txBody>
          <a:bodyPr wrap="square" lIns="0" tIns="0" rIns="0" bIns="0" rtlCol="0"/>
          <a:lstStyle/>
          <a:p>
            <a:endParaRPr sz="1350" dirty="0">
              <a:solidFill>
                <a:prstClr val="black"/>
              </a:solidFill>
            </a:endParaRPr>
          </a:p>
        </p:txBody>
      </p:sp>
      <p:sp>
        <p:nvSpPr>
          <p:cNvPr id="12" name="object 12"/>
          <p:cNvSpPr txBox="1"/>
          <p:nvPr/>
        </p:nvSpPr>
        <p:spPr>
          <a:xfrm>
            <a:off x="5319903" y="4243958"/>
            <a:ext cx="2154555" cy="1002678"/>
          </a:xfrm>
          <a:prstGeom prst="rect">
            <a:avLst/>
          </a:prstGeom>
          <a:solidFill>
            <a:srgbClr val="FFFFFF">
              <a:alpha val="70979"/>
            </a:srgbClr>
          </a:solidFill>
        </p:spPr>
        <p:txBody>
          <a:bodyPr vert="horz" wrap="square" lIns="0" tIns="32861" rIns="0" bIns="0" rtlCol="0">
            <a:spAutoFit/>
          </a:bodyPr>
          <a:lstStyle/>
          <a:p>
            <a:pPr marL="75724" marR="70009" algn="ctr">
              <a:spcBef>
                <a:spcPts val="259"/>
              </a:spcBef>
            </a:pPr>
            <a:r>
              <a:rPr sz="2100" b="1" spc="-8" dirty="0">
                <a:solidFill>
                  <a:prstClr val="black"/>
                </a:solidFill>
                <a:latin typeface="Tahoma"/>
                <a:cs typeface="Tahoma"/>
              </a:rPr>
              <a:t>Who’s </a:t>
            </a:r>
            <a:r>
              <a:rPr sz="2100" b="1" spc="-4" dirty="0">
                <a:solidFill>
                  <a:prstClr val="black"/>
                </a:solidFill>
                <a:latin typeface="Tahoma"/>
                <a:cs typeface="Tahoma"/>
              </a:rPr>
              <a:t>going</a:t>
            </a:r>
            <a:r>
              <a:rPr sz="2100" b="1" spc="-41" dirty="0">
                <a:solidFill>
                  <a:prstClr val="black"/>
                </a:solidFill>
                <a:latin typeface="Tahoma"/>
                <a:cs typeface="Tahoma"/>
              </a:rPr>
              <a:t> </a:t>
            </a:r>
            <a:r>
              <a:rPr sz="2100" b="1" spc="-4" dirty="0">
                <a:solidFill>
                  <a:prstClr val="black"/>
                </a:solidFill>
                <a:latin typeface="Tahoma"/>
                <a:cs typeface="Tahoma"/>
              </a:rPr>
              <a:t>to  win every  time?</a:t>
            </a:r>
            <a:endParaRPr sz="2100">
              <a:solidFill>
                <a:prstClr val="black"/>
              </a:solidFill>
              <a:latin typeface="Tahoma"/>
              <a:cs typeface="Tahoma"/>
            </a:endParaRPr>
          </a:p>
        </p:txBody>
      </p:sp>
    </p:spTree>
    <p:extLst>
      <p:ext uri="{BB962C8B-B14F-4D97-AF65-F5344CB8AC3E}">
        <p14:creationId xmlns:p14="http://schemas.microsoft.com/office/powerpoint/2010/main" val="3779512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5389" y="541284"/>
            <a:ext cx="5961221" cy="724718"/>
          </a:xfrm>
          <a:prstGeom prst="rect">
            <a:avLst/>
          </a:prstGeom>
        </p:spPr>
        <p:txBody>
          <a:bodyPr vert="horz" wrap="square" lIns="0" tIns="9049" rIns="0" bIns="0" rtlCol="0">
            <a:spAutoFit/>
          </a:bodyPr>
          <a:lstStyle/>
          <a:p>
            <a:pPr marL="9525" marR="3810" indent="112871">
              <a:spcBef>
                <a:spcPts val="71"/>
              </a:spcBef>
            </a:pPr>
            <a:r>
              <a:rPr sz="2325" spc="-8" dirty="0"/>
              <a:t>CONNECTICUT (GREAT) COMPROMISE  BICAMERAL CONGRESS </a:t>
            </a:r>
            <a:r>
              <a:rPr sz="2325" spc="-4" dirty="0"/>
              <a:t>= </a:t>
            </a:r>
            <a:r>
              <a:rPr sz="2325" spc="-8" dirty="0"/>
              <a:t>TWO</a:t>
            </a:r>
            <a:r>
              <a:rPr sz="2325" spc="53" dirty="0"/>
              <a:t> </a:t>
            </a:r>
            <a:r>
              <a:rPr sz="2325" spc="-8" dirty="0"/>
              <a:t>HOUSES</a:t>
            </a:r>
            <a:endParaRPr sz="2325" dirty="0"/>
          </a:p>
        </p:txBody>
      </p:sp>
      <p:sp>
        <p:nvSpPr>
          <p:cNvPr id="3" name="object 3"/>
          <p:cNvSpPr/>
          <p:nvPr/>
        </p:nvSpPr>
        <p:spPr>
          <a:xfrm>
            <a:off x="4854701" y="1636775"/>
            <a:ext cx="2800350" cy="4338828"/>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4" name="object 4"/>
          <p:cNvSpPr/>
          <p:nvPr/>
        </p:nvSpPr>
        <p:spPr>
          <a:xfrm>
            <a:off x="8445932" y="3534181"/>
            <a:ext cx="952146" cy="1334200"/>
          </a:xfrm>
          <a:prstGeom prst="rect">
            <a:avLst/>
          </a:prstGeom>
          <a:blipFill>
            <a:blip r:embed="rId3" cstate="print"/>
            <a:stretch>
              <a:fillRect/>
            </a:stretch>
          </a:blipFill>
        </p:spPr>
        <p:txBody>
          <a:bodyPr wrap="square" lIns="0" tIns="0" rIns="0" bIns="0" rtlCol="0"/>
          <a:lstStyle/>
          <a:p>
            <a:endParaRPr sz="1350">
              <a:solidFill>
                <a:prstClr val="black"/>
              </a:solidFill>
            </a:endParaRPr>
          </a:p>
        </p:txBody>
      </p:sp>
      <p:sp>
        <p:nvSpPr>
          <p:cNvPr id="5" name="object 5"/>
          <p:cNvSpPr/>
          <p:nvPr/>
        </p:nvSpPr>
        <p:spPr>
          <a:xfrm>
            <a:off x="2332340" y="3494807"/>
            <a:ext cx="2043395" cy="1324577"/>
          </a:xfrm>
          <a:prstGeom prst="rect">
            <a:avLst/>
          </a:prstGeom>
          <a:blipFill>
            <a:blip r:embed="rId4" cstate="print"/>
            <a:stretch>
              <a:fillRect/>
            </a:stretch>
          </a:blipFill>
        </p:spPr>
        <p:txBody>
          <a:bodyPr wrap="square" lIns="0" tIns="0" rIns="0" bIns="0" rtlCol="0"/>
          <a:lstStyle/>
          <a:p>
            <a:endParaRPr sz="1350">
              <a:solidFill>
                <a:prstClr val="black"/>
              </a:solidFill>
            </a:endParaRPr>
          </a:p>
        </p:txBody>
      </p:sp>
      <p:sp>
        <p:nvSpPr>
          <p:cNvPr id="6" name="object 6"/>
          <p:cNvSpPr txBox="1"/>
          <p:nvPr/>
        </p:nvSpPr>
        <p:spPr>
          <a:xfrm>
            <a:off x="7895846" y="2140268"/>
            <a:ext cx="2174081" cy="1117614"/>
          </a:xfrm>
          <a:prstGeom prst="rect">
            <a:avLst/>
          </a:prstGeom>
        </p:spPr>
        <p:txBody>
          <a:bodyPr vert="horz" wrap="square" lIns="0" tIns="9525" rIns="0" bIns="0" rtlCol="0">
            <a:spAutoFit/>
          </a:bodyPr>
          <a:lstStyle/>
          <a:p>
            <a:pPr marL="9525" marR="3810" algn="ctr">
              <a:spcBef>
                <a:spcPts val="75"/>
              </a:spcBef>
            </a:pPr>
            <a:r>
              <a:rPr b="1" spc="-4" dirty="0">
                <a:solidFill>
                  <a:srgbClr val="800080"/>
                </a:solidFill>
                <a:latin typeface="Tahoma"/>
                <a:cs typeface="Tahoma"/>
              </a:rPr>
              <a:t>One house of  Congress </a:t>
            </a:r>
            <a:r>
              <a:rPr b="1" dirty="0">
                <a:solidFill>
                  <a:srgbClr val="800080"/>
                </a:solidFill>
                <a:latin typeface="Tahoma"/>
                <a:cs typeface="Tahoma"/>
              </a:rPr>
              <a:t>based</a:t>
            </a:r>
            <a:r>
              <a:rPr b="1" spc="-53" dirty="0">
                <a:solidFill>
                  <a:srgbClr val="800080"/>
                </a:solidFill>
                <a:latin typeface="Tahoma"/>
                <a:cs typeface="Tahoma"/>
              </a:rPr>
              <a:t> </a:t>
            </a:r>
            <a:r>
              <a:rPr b="1" spc="-4" dirty="0">
                <a:solidFill>
                  <a:srgbClr val="800080"/>
                </a:solidFill>
                <a:latin typeface="Tahoma"/>
                <a:cs typeface="Tahoma"/>
              </a:rPr>
              <a:t>on  </a:t>
            </a:r>
            <a:r>
              <a:rPr b="1" dirty="0">
                <a:solidFill>
                  <a:srgbClr val="800080"/>
                </a:solidFill>
                <a:latin typeface="Tahoma"/>
                <a:cs typeface="Tahoma"/>
              </a:rPr>
              <a:t>New</a:t>
            </a:r>
            <a:r>
              <a:rPr b="1" spc="-15" dirty="0">
                <a:solidFill>
                  <a:srgbClr val="800080"/>
                </a:solidFill>
                <a:latin typeface="Tahoma"/>
                <a:cs typeface="Tahoma"/>
              </a:rPr>
              <a:t> </a:t>
            </a:r>
            <a:r>
              <a:rPr b="1" spc="-4" dirty="0">
                <a:solidFill>
                  <a:srgbClr val="800080"/>
                </a:solidFill>
                <a:latin typeface="Tahoma"/>
                <a:cs typeface="Tahoma"/>
              </a:rPr>
              <a:t>Jersey</a:t>
            </a:r>
            <a:endParaRPr>
              <a:solidFill>
                <a:prstClr val="black"/>
              </a:solidFill>
              <a:latin typeface="Tahoma"/>
              <a:cs typeface="Tahoma"/>
            </a:endParaRPr>
          </a:p>
          <a:p>
            <a:pPr algn="ctr"/>
            <a:r>
              <a:rPr b="1" spc="-4" dirty="0">
                <a:solidFill>
                  <a:srgbClr val="800080"/>
                </a:solidFill>
                <a:latin typeface="Tahoma"/>
                <a:cs typeface="Tahoma"/>
              </a:rPr>
              <a:t>Plan </a:t>
            </a:r>
            <a:r>
              <a:rPr b="1" dirty="0">
                <a:solidFill>
                  <a:srgbClr val="800080"/>
                </a:solidFill>
                <a:latin typeface="Tahoma"/>
                <a:cs typeface="Tahoma"/>
              </a:rPr>
              <a:t>– </a:t>
            </a:r>
            <a:r>
              <a:rPr b="1" spc="-4" dirty="0">
                <a:solidFill>
                  <a:srgbClr val="800080"/>
                </a:solidFill>
                <a:latin typeface="Tahoma"/>
                <a:cs typeface="Tahoma"/>
              </a:rPr>
              <a:t>our</a:t>
            </a:r>
            <a:r>
              <a:rPr b="1" spc="-64" dirty="0">
                <a:solidFill>
                  <a:srgbClr val="800080"/>
                </a:solidFill>
                <a:latin typeface="Tahoma"/>
                <a:cs typeface="Tahoma"/>
              </a:rPr>
              <a:t> </a:t>
            </a:r>
            <a:r>
              <a:rPr b="1" dirty="0">
                <a:solidFill>
                  <a:srgbClr val="800080"/>
                </a:solidFill>
                <a:latin typeface="Tahoma"/>
                <a:cs typeface="Tahoma"/>
              </a:rPr>
              <a:t>Senate</a:t>
            </a:r>
            <a:endParaRPr>
              <a:solidFill>
                <a:prstClr val="black"/>
              </a:solidFill>
              <a:latin typeface="Tahoma"/>
              <a:cs typeface="Tahoma"/>
            </a:endParaRPr>
          </a:p>
        </p:txBody>
      </p:sp>
      <p:sp>
        <p:nvSpPr>
          <p:cNvPr id="7" name="object 7"/>
          <p:cNvSpPr txBox="1"/>
          <p:nvPr/>
        </p:nvSpPr>
        <p:spPr>
          <a:xfrm>
            <a:off x="2044141" y="2121980"/>
            <a:ext cx="2789872" cy="840615"/>
          </a:xfrm>
          <a:prstGeom prst="rect">
            <a:avLst/>
          </a:prstGeom>
        </p:spPr>
        <p:txBody>
          <a:bodyPr vert="horz" wrap="square" lIns="0" tIns="9525" rIns="0" bIns="0" rtlCol="0">
            <a:spAutoFit/>
          </a:bodyPr>
          <a:lstStyle/>
          <a:p>
            <a:pPr marL="9525" marR="3810" indent="-4763" algn="ctr">
              <a:spcBef>
                <a:spcPts val="75"/>
              </a:spcBef>
            </a:pPr>
            <a:r>
              <a:rPr b="1" spc="-4" dirty="0">
                <a:solidFill>
                  <a:srgbClr val="FF0000"/>
                </a:solidFill>
                <a:latin typeface="Tahoma"/>
                <a:cs typeface="Tahoma"/>
              </a:rPr>
              <a:t>One house of Congress  </a:t>
            </a:r>
            <a:r>
              <a:rPr b="1" dirty="0">
                <a:solidFill>
                  <a:srgbClr val="FF0000"/>
                </a:solidFill>
                <a:latin typeface="Tahoma"/>
                <a:cs typeface="Tahoma"/>
              </a:rPr>
              <a:t>based </a:t>
            </a:r>
            <a:r>
              <a:rPr b="1" spc="-8" dirty="0">
                <a:solidFill>
                  <a:srgbClr val="FF0000"/>
                </a:solidFill>
                <a:latin typeface="Tahoma"/>
                <a:cs typeface="Tahoma"/>
              </a:rPr>
              <a:t>on </a:t>
            </a:r>
            <a:r>
              <a:rPr b="1" dirty="0">
                <a:solidFill>
                  <a:srgbClr val="FF0000"/>
                </a:solidFill>
                <a:latin typeface="Tahoma"/>
                <a:cs typeface="Tahoma"/>
              </a:rPr>
              <a:t>Virginia </a:t>
            </a:r>
            <a:r>
              <a:rPr b="1" spc="-4" dirty="0">
                <a:solidFill>
                  <a:srgbClr val="FF0000"/>
                </a:solidFill>
                <a:latin typeface="Tahoma"/>
                <a:cs typeface="Tahoma"/>
              </a:rPr>
              <a:t>Plan</a:t>
            </a:r>
            <a:r>
              <a:rPr b="1" spc="-56" dirty="0">
                <a:solidFill>
                  <a:srgbClr val="FF0000"/>
                </a:solidFill>
                <a:latin typeface="Tahoma"/>
                <a:cs typeface="Tahoma"/>
              </a:rPr>
              <a:t> </a:t>
            </a:r>
            <a:r>
              <a:rPr b="1" dirty="0">
                <a:solidFill>
                  <a:srgbClr val="FF0000"/>
                </a:solidFill>
                <a:latin typeface="Tahoma"/>
                <a:cs typeface="Tahoma"/>
              </a:rPr>
              <a:t>–  </a:t>
            </a:r>
            <a:r>
              <a:rPr b="1" spc="-4" dirty="0">
                <a:solidFill>
                  <a:srgbClr val="FF0000"/>
                </a:solidFill>
                <a:latin typeface="Tahoma"/>
                <a:cs typeface="Tahoma"/>
              </a:rPr>
              <a:t>our House of</a:t>
            </a:r>
            <a:r>
              <a:rPr b="1" spc="-23" dirty="0">
                <a:solidFill>
                  <a:srgbClr val="FF0000"/>
                </a:solidFill>
                <a:latin typeface="Tahoma"/>
                <a:cs typeface="Tahoma"/>
              </a:rPr>
              <a:t> </a:t>
            </a:r>
            <a:r>
              <a:rPr b="1" spc="-4" dirty="0">
                <a:solidFill>
                  <a:srgbClr val="FF0000"/>
                </a:solidFill>
                <a:latin typeface="Tahoma"/>
                <a:cs typeface="Tahoma"/>
              </a:rPr>
              <a:t>Reps</a:t>
            </a:r>
            <a:endParaRPr>
              <a:solidFill>
                <a:prstClr val="black"/>
              </a:solidFill>
              <a:latin typeface="Tahoma"/>
              <a:cs typeface="Tahoma"/>
            </a:endParaRPr>
          </a:p>
        </p:txBody>
      </p:sp>
      <p:sp>
        <p:nvSpPr>
          <p:cNvPr id="8" name="object 8"/>
          <p:cNvSpPr/>
          <p:nvPr/>
        </p:nvSpPr>
        <p:spPr>
          <a:xfrm>
            <a:off x="3998595" y="2558033"/>
            <a:ext cx="2129409" cy="1165860"/>
          </a:xfrm>
          <a:prstGeom prst="rect">
            <a:avLst/>
          </a:prstGeom>
          <a:blipFill>
            <a:blip r:embed="rId5" cstate="print"/>
            <a:stretch>
              <a:fillRect/>
            </a:stretch>
          </a:blipFill>
        </p:spPr>
        <p:txBody>
          <a:bodyPr wrap="square" lIns="0" tIns="0" rIns="0" bIns="0" rtlCol="0"/>
          <a:lstStyle/>
          <a:p>
            <a:endParaRPr sz="1350">
              <a:solidFill>
                <a:prstClr val="black"/>
              </a:solidFill>
            </a:endParaRPr>
          </a:p>
        </p:txBody>
      </p:sp>
      <p:sp>
        <p:nvSpPr>
          <p:cNvPr id="9" name="object 9"/>
          <p:cNvSpPr/>
          <p:nvPr/>
        </p:nvSpPr>
        <p:spPr>
          <a:xfrm>
            <a:off x="4030504" y="2573065"/>
            <a:ext cx="2065496" cy="1102043"/>
          </a:xfrm>
          <a:custGeom>
            <a:avLst/>
            <a:gdLst/>
            <a:ahLst/>
            <a:cxnLst/>
            <a:rect l="l" t="t" r="r" b="b"/>
            <a:pathLst>
              <a:path w="2753995" h="1469389">
                <a:moveTo>
                  <a:pt x="2604502" y="84999"/>
                </a:moveTo>
                <a:lnTo>
                  <a:pt x="0" y="1424457"/>
                </a:lnTo>
                <a:lnTo>
                  <a:pt x="23114" y="1469161"/>
                </a:lnTo>
                <a:lnTo>
                  <a:pt x="2627516" y="129754"/>
                </a:lnTo>
                <a:lnTo>
                  <a:pt x="2611501" y="109753"/>
                </a:lnTo>
                <a:lnTo>
                  <a:pt x="2604502" y="84999"/>
                </a:lnTo>
                <a:close/>
              </a:path>
              <a:path w="2753995" h="1469389">
                <a:moveTo>
                  <a:pt x="2749059" y="52857"/>
                </a:moveTo>
                <a:lnTo>
                  <a:pt x="2667000" y="52857"/>
                </a:lnTo>
                <a:lnTo>
                  <a:pt x="2690114" y="97561"/>
                </a:lnTo>
                <a:lnTo>
                  <a:pt x="2627516" y="129754"/>
                </a:lnTo>
                <a:lnTo>
                  <a:pt x="2630197" y="133103"/>
                </a:lnTo>
                <a:lnTo>
                  <a:pt x="2655538" y="147012"/>
                </a:lnTo>
                <a:lnTo>
                  <a:pt x="2684260" y="150419"/>
                </a:lnTo>
                <a:lnTo>
                  <a:pt x="2713101" y="142265"/>
                </a:lnTo>
                <a:lnTo>
                  <a:pt x="2736451" y="123569"/>
                </a:lnTo>
                <a:lnTo>
                  <a:pt x="2750359" y="98228"/>
                </a:lnTo>
                <a:lnTo>
                  <a:pt x="2753766" y="69506"/>
                </a:lnTo>
                <a:lnTo>
                  <a:pt x="2749059" y="52857"/>
                </a:lnTo>
                <a:close/>
              </a:path>
              <a:path w="2753995" h="1469389">
                <a:moveTo>
                  <a:pt x="2667000" y="52857"/>
                </a:moveTo>
                <a:lnTo>
                  <a:pt x="2604502" y="84999"/>
                </a:lnTo>
                <a:lnTo>
                  <a:pt x="2611501" y="109753"/>
                </a:lnTo>
                <a:lnTo>
                  <a:pt x="2627516" y="129754"/>
                </a:lnTo>
                <a:lnTo>
                  <a:pt x="2690114" y="97561"/>
                </a:lnTo>
                <a:lnTo>
                  <a:pt x="2667000" y="52857"/>
                </a:lnTo>
                <a:close/>
              </a:path>
              <a:path w="2753995" h="1469389">
                <a:moveTo>
                  <a:pt x="2672853" y="0"/>
                </a:moveTo>
                <a:lnTo>
                  <a:pt x="2644013" y="8153"/>
                </a:lnTo>
                <a:lnTo>
                  <a:pt x="2620662" y="26850"/>
                </a:lnTo>
                <a:lnTo>
                  <a:pt x="2606754" y="52191"/>
                </a:lnTo>
                <a:lnTo>
                  <a:pt x="2603347" y="80912"/>
                </a:lnTo>
                <a:lnTo>
                  <a:pt x="2604502" y="84999"/>
                </a:lnTo>
                <a:lnTo>
                  <a:pt x="2667000" y="52857"/>
                </a:lnTo>
                <a:lnTo>
                  <a:pt x="2749059" y="52857"/>
                </a:lnTo>
                <a:lnTo>
                  <a:pt x="2745613" y="40665"/>
                </a:lnTo>
                <a:lnTo>
                  <a:pt x="2726916" y="17315"/>
                </a:lnTo>
                <a:lnTo>
                  <a:pt x="2701575" y="3407"/>
                </a:lnTo>
                <a:lnTo>
                  <a:pt x="2672853" y="0"/>
                </a:lnTo>
                <a:close/>
              </a:path>
            </a:pathLst>
          </a:custGeom>
          <a:solidFill>
            <a:srgbClr val="FF0000"/>
          </a:solidFill>
        </p:spPr>
        <p:txBody>
          <a:bodyPr wrap="square" lIns="0" tIns="0" rIns="0" bIns="0" rtlCol="0"/>
          <a:lstStyle/>
          <a:p>
            <a:endParaRPr sz="1350">
              <a:solidFill>
                <a:prstClr val="black"/>
              </a:solidFill>
            </a:endParaRPr>
          </a:p>
        </p:txBody>
      </p:sp>
      <p:sp>
        <p:nvSpPr>
          <p:cNvPr id="10" name="object 10"/>
          <p:cNvSpPr/>
          <p:nvPr/>
        </p:nvSpPr>
        <p:spPr>
          <a:xfrm>
            <a:off x="6693789" y="3929634"/>
            <a:ext cx="2178558" cy="177164"/>
          </a:xfrm>
          <a:prstGeom prst="rect">
            <a:avLst/>
          </a:prstGeom>
          <a:blipFill>
            <a:blip r:embed="rId6" cstate="print"/>
            <a:stretch>
              <a:fillRect/>
            </a:stretch>
          </a:blipFill>
        </p:spPr>
        <p:txBody>
          <a:bodyPr wrap="square" lIns="0" tIns="0" rIns="0" bIns="0" rtlCol="0"/>
          <a:lstStyle/>
          <a:p>
            <a:endParaRPr sz="1350">
              <a:solidFill>
                <a:prstClr val="black"/>
              </a:solidFill>
            </a:endParaRPr>
          </a:p>
        </p:txBody>
      </p:sp>
      <p:sp>
        <p:nvSpPr>
          <p:cNvPr id="11" name="object 11"/>
          <p:cNvSpPr/>
          <p:nvPr/>
        </p:nvSpPr>
        <p:spPr>
          <a:xfrm>
            <a:off x="6725793" y="3944492"/>
            <a:ext cx="2114074" cy="113348"/>
          </a:xfrm>
          <a:custGeom>
            <a:avLst/>
            <a:gdLst/>
            <a:ahLst/>
            <a:cxnLst/>
            <a:rect l="l" t="t" r="r" b="b"/>
            <a:pathLst>
              <a:path w="2818765" h="151129">
                <a:moveTo>
                  <a:pt x="75437" y="0"/>
                </a:moveTo>
                <a:lnTo>
                  <a:pt x="46077" y="5929"/>
                </a:lnTo>
                <a:lnTo>
                  <a:pt x="22098" y="22098"/>
                </a:lnTo>
                <a:lnTo>
                  <a:pt x="5929" y="46077"/>
                </a:lnTo>
                <a:lnTo>
                  <a:pt x="0" y="75437"/>
                </a:lnTo>
                <a:lnTo>
                  <a:pt x="5929" y="104798"/>
                </a:lnTo>
                <a:lnTo>
                  <a:pt x="22097" y="128778"/>
                </a:lnTo>
                <a:lnTo>
                  <a:pt x="46077" y="144946"/>
                </a:lnTo>
                <a:lnTo>
                  <a:pt x="75437" y="150875"/>
                </a:lnTo>
                <a:lnTo>
                  <a:pt x="104798" y="144946"/>
                </a:lnTo>
                <a:lnTo>
                  <a:pt x="128778" y="128778"/>
                </a:lnTo>
                <a:lnTo>
                  <a:pt x="144946" y="104798"/>
                </a:lnTo>
                <a:lnTo>
                  <a:pt x="145797" y="100583"/>
                </a:lnTo>
                <a:lnTo>
                  <a:pt x="75437" y="100583"/>
                </a:lnTo>
                <a:lnTo>
                  <a:pt x="75437" y="50292"/>
                </a:lnTo>
                <a:lnTo>
                  <a:pt x="145797" y="50292"/>
                </a:lnTo>
                <a:lnTo>
                  <a:pt x="144946" y="46077"/>
                </a:lnTo>
                <a:lnTo>
                  <a:pt x="128777" y="22098"/>
                </a:lnTo>
                <a:lnTo>
                  <a:pt x="104798" y="5929"/>
                </a:lnTo>
                <a:lnTo>
                  <a:pt x="75437" y="0"/>
                </a:lnTo>
                <a:close/>
              </a:path>
              <a:path w="2818765" h="151129">
                <a:moveTo>
                  <a:pt x="145797" y="50292"/>
                </a:moveTo>
                <a:lnTo>
                  <a:pt x="75437" y="50292"/>
                </a:lnTo>
                <a:lnTo>
                  <a:pt x="75437" y="100583"/>
                </a:lnTo>
                <a:lnTo>
                  <a:pt x="145797" y="100583"/>
                </a:lnTo>
                <a:lnTo>
                  <a:pt x="150875" y="75437"/>
                </a:lnTo>
                <a:lnTo>
                  <a:pt x="145797" y="50292"/>
                </a:lnTo>
                <a:close/>
              </a:path>
              <a:path w="2818765" h="151129">
                <a:moveTo>
                  <a:pt x="2818637" y="50292"/>
                </a:moveTo>
                <a:lnTo>
                  <a:pt x="145797" y="50292"/>
                </a:lnTo>
                <a:lnTo>
                  <a:pt x="150875" y="75437"/>
                </a:lnTo>
                <a:lnTo>
                  <a:pt x="145797" y="100583"/>
                </a:lnTo>
                <a:lnTo>
                  <a:pt x="2818637" y="100583"/>
                </a:lnTo>
                <a:lnTo>
                  <a:pt x="2818637" y="50292"/>
                </a:lnTo>
                <a:close/>
              </a:path>
            </a:pathLst>
          </a:custGeom>
          <a:solidFill>
            <a:srgbClr val="800080"/>
          </a:solidFill>
        </p:spPr>
        <p:txBody>
          <a:bodyPr wrap="square" lIns="0" tIns="0" rIns="0" bIns="0" rtlCol="0"/>
          <a:lstStyle/>
          <a:p>
            <a:endParaRPr sz="1350">
              <a:solidFill>
                <a:prstClr val="black"/>
              </a:solidFill>
            </a:endParaRPr>
          </a:p>
        </p:txBody>
      </p:sp>
      <p:sp>
        <p:nvSpPr>
          <p:cNvPr id="12" name="object 12"/>
          <p:cNvSpPr txBox="1"/>
          <p:nvPr/>
        </p:nvSpPr>
        <p:spPr>
          <a:xfrm>
            <a:off x="2678717" y="4940809"/>
            <a:ext cx="1232059" cy="447719"/>
          </a:xfrm>
          <a:prstGeom prst="rect">
            <a:avLst/>
          </a:prstGeom>
        </p:spPr>
        <p:txBody>
          <a:bodyPr vert="horz" wrap="square" lIns="0" tIns="9049" rIns="0" bIns="0" rtlCol="0">
            <a:spAutoFit/>
          </a:bodyPr>
          <a:lstStyle/>
          <a:p>
            <a:pPr marL="9525" marR="3810" indent="135731">
              <a:spcBef>
                <a:spcPts val="71"/>
              </a:spcBef>
            </a:pPr>
            <a:r>
              <a:rPr sz="1425" b="1" spc="-8" dirty="0">
                <a:solidFill>
                  <a:srgbClr val="FF0000"/>
                </a:solidFill>
                <a:latin typeface="Tahoma"/>
                <a:cs typeface="Tahoma"/>
              </a:rPr>
              <a:t>BASED </a:t>
            </a:r>
            <a:r>
              <a:rPr sz="1425" b="1" spc="-4" dirty="0">
                <a:solidFill>
                  <a:srgbClr val="FF0000"/>
                </a:solidFill>
                <a:latin typeface="Tahoma"/>
                <a:cs typeface="Tahoma"/>
              </a:rPr>
              <a:t>ON  </a:t>
            </a:r>
            <a:r>
              <a:rPr sz="1425" b="1" spc="-8" dirty="0">
                <a:solidFill>
                  <a:srgbClr val="FF0000"/>
                </a:solidFill>
                <a:latin typeface="Tahoma"/>
                <a:cs typeface="Tahoma"/>
              </a:rPr>
              <a:t>P</a:t>
            </a:r>
            <a:r>
              <a:rPr sz="1425" b="1" spc="-4" dirty="0">
                <a:solidFill>
                  <a:srgbClr val="FF0000"/>
                </a:solidFill>
                <a:latin typeface="Tahoma"/>
                <a:cs typeface="Tahoma"/>
              </a:rPr>
              <a:t>O</a:t>
            </a:r>
            <a:r>
              <a:rPr sz="1425" b="1" spc="-8" dirty="0">
                <a:solidFill>
                  <a:srgbClr val="FF0000"/>
                </a:solidFill>
                <a:latin typeface="Tahoma"/>
                <a:cs typeface="Tahoma"/>
              </a:rPr>
              <a:t>PULATION</a:t>
            </a:r>
            <a:endParaRPr sz="1425">
              <a:solidFill>
                <a:prstClr val="black"/>
              </a:solidFill>
              <a:latin typeface="Tahoma"/>
              <a:cs typeface="Tahoma"/>
            </a:endParaRPr>
          </a:p>
        </p:txBody>
      </p:sp>
      <p:sp>
        <p:nvSpPr>
          <p:cNvPr id="13" name="object 13"/>
          <p:cNvSpPr txBox="1"/>
          <p:nvPr/>
        </p:nvSpPr>
        <p:spPr>
          <a:xfrm>
            <a:off x="8196264" y="4997959"/>
            <a:ext cx="1697355" cy="447719"/>
          </a:xfrm>
          <a:prstGeom prst="rect">
            <a:avLst/>
          </a:prstGeom>
        </p:spPr>
        <p:txBody>
          <a:bodyPr vert="horz" wrap="square" lIns="0" tIns="9049" rIns="0" bIns="0" rtlCol="0">
            <a:spAutoFit/>
          </a:bodyPr>
          <a:lstStyle/>
          <a:p>
            <a:pPr marL="9525" marR="3810" indent="35243">
              <a:spcBef>
                <a:spcPts val="71"/>
              </a:spcBef>
            </a:pPr>
            <a:r>
              <a:rPr sz="1425" b="1" spc="-8" dirty="0">
                <a:solidFill>
                  <a:srgbClr val="800080"/>
                </a:solidFill>
                <a:latin typeface="Tahoma"/>
                <a:cs typeface="Tahoma"/>
              </a:rPr>
              <a:t>BASED </a:t>
            </a:r>
            <a:r>
              <a:rPr sz="1425" b="1" spc="-4" dirty="0">
                <a:solidFill>
                  <a:srgbClr val="800080"/>
                </a:solidFill>
                <a:latin typeface="Tahoma"/>
                <a:cs typeface="Tahoma"/>
              </a:rPr>
              <a:t>ON </a:t>
            </a:r>
            <a:r>
              <a:rPr sz="1425" b="1" spc="-8" dirty="0">
                <a:solidFill>
                  <a:srgbClr val="800080"/>
                </a:solidFill>
                <a:latin typeface="Tahoma"/>
                <a:cs typeface="Tahoma"/>
              </a:rPr>
              <a:t>EQUAL  REP</a:t>
            </a:r>
            <a:r>
              <a:rPr sz="1425" b="1" dirty="0">
                <a:solidFill>
                  <a:srgbClr val="800080"/>
                </a:solidFill>
                <a:latin typeface="Tahoma"/>
                <a:cs typeface="Tahoma"/>
              </a:rPr>
              <a:t>R</a:t>
            </a:r>
            <a:r>
              <a:rPr sz="1425" b="1" spc="-8" dirty="0">
                <a:solidFill>
                  <a:srgbClr val="800080"/>
                </a:solidFill>
                <a:latin typeface="Tahoma"/>
                <a:cs typeface="Tahoma"/>
              </a:rPr>
              <a:t>ESENTATION</a:t>
            </a:r>
            <a:endParaRPr sz="1425">
              <a:solidFill>
                <a:prstClr val="black"/>
              </a:solidFill>
              <a:latin typeface="Tahoma"/>
              <a:cs typeface="Tahoma"/>
            </a:endParaRPr>
          </a:p>
        </p:txBody>
      </p:sp>
    </p:spTree>
    <p:extLst>
      <p:ext uri="{BB962C8B-B14F-4D97-AF65-F5344CB8AC3E}">
        <p14:creationId xmlns:p14="http://schemas.microsoft.com/office/powerpoint/2010/main" val="1465815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47530" y="514350"/>
            <a:ext cx="9663319" cy="58293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sz="1350">
              <a:solidFill>
                <a:prstClr val="black"/>
              </a:solidFill>
            </a:endParaRPr>
          </a:p>
        </p:txBody>
      </p:sp>
      <p:sp>
        <p:nvSpPr>
          <p:cNvPr id="3" name="object 3"/>
          <p:cNvSpPr/>
          <p:nvPr/>
        </p:nvSpPr>
        <p:spPr>
          <a:xfrm>
            <a:off x="1581151" y="1943100"/>
            <a:ext cx="4612005" cy="2800350"/>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4" name="object 4"/>
          <p:cNvSpPr/>
          <p:nvPr/>
        </p:nvSpPr>
        <p:spPr>
          <a:xfrm>
            <a:off x="4427791" y="2572321"/>
            <a:ext cx="5383530" cy="1885950"/>
          </a:xfrm>
          <a:custGeom>
            <a:avLst/>
            <a:gdLst/>
            <a:ahLst/>
            <a:cxnLst/>
            <a:rect l="l" t="t" r="r" b="b"/>
            <a:pathLst>
              <a:path w="7178040" h="2514600">
                <a:moveTo>
                  <a:pt x="7178039" y="1047750"/>
                </a:moveTo>
                <a:lnTo>
                  <a:pt x="2910839" y="1047750"/>
                </a:lnTo>
                <a:lnTo>
                  <a:pt x="2910839" y="2095500"/>
                </a:lnTo>
                <a:lnTo>
                  <a:pt x="2913658" y="2144386"/>
                </a:lnTo>
                <a:lnTo>
                  <a:pt x="2921905" y="2191614"/>
                </a:lnTo>
                <a:lnTo>
                  <a:pt x="2935266" y="2236868"/>
                </a:lnTo>
                <a:lnTo>
                  <a:pt x="2953427" y="2279835"/>
                </a:lnTo>
                <a:lnTo>
                  <a:pt x="2976074" y="2320200"/>
                </a:lnTo>
                <a:lnTo>
                  <a:pt x="3002893" y="2357650"/>
                </a:lnTo>
                <a:lnTo>
                  <a:pt x="3033569" y="2391870"/>
                </a:lnTo>
                <a:lnTo>
                  <a:pt x="3067789" y="2422546"/>
                </a:lnTo>
                <a:lnTo>
                  <a:pt x="3105239" y="2449365"/>
                </a:lnTo>
                <a:lnTo>
                  <a:pt x="3145604" y="2472012"/>
                </a:lnTo>
                <a:lnTo>
                  <a:pt x="3188571" y="2490173"/>
                </a:lnTo>
                <a:lnTo>
                  <a:pt x="3233825" y="2503534"/>
                </a:lnTo>
                <a:lnTo>
                  <a:pt x="3281053" y="2511781"/>
                </a:lnTo>
                <a:lnTo>
                  <a:pt x="3329939" y="2514600"/>
                </a:lnTo>
                <a:lnTo>
                  <a:pt x="6758939" y="2514600"/>
                </a:lnTo>
                <a:lnTo>
                  <a:pt x="6807803" y="2511781"/>
                </a:lnTo>
                <a:lnTo>
                  <a:pt x="6855014" y="2503534"/>
                </a:lnTo>
                <a:lnTo>
                  <a:pt x="6900257" y="2490173"/>
                </a:lnTo>
                <a:lnTo>
                  <a:pt x="6943219" y="2472012"/>
                </a:lnTo>
                <a:lnTo>
                  <a:pt x="6983584" y="2449365"/>
                </a:lnTo>
                <a:lnTo>
                  <a:pt x="7021036" y="2422546"/>
                </a:lnTo>
                <a:lnTo>
                  <a:pt x="7055262" y="2391870"/>
                </a:lnTo>
                <a:lnTo>
                  <a:pt x="7085946" y="2357650"/>
                </a:lnTo>
                <a:lnTo>
                  <a:pt x="7112774" y="2320200"/>
                </a:lnTo>
                <a:lnTo>
                  <a:pt x="7135430" y="2279835"/>
                </a:lnTo>
                <a:lnTo>
                  <a:pt x="7153599" y="2236868"/>
                </a:lnTo>
                <a:lnTo>
                  <a:pt x="7166967" y="2191614"/>
                </a:lnTo>
                <a:lnTo>
                  <a:pt x="7175219" y="2144386"/>
                </a:lnTo>
                <a:lnTo>
                  <a:pt x="7178039" y="2095500"/>
                </a:lnTo>
                <a:lnTo>
                  <a:pt x="7178039" y="1047750"/>
                </a:lnTo>
                <a:close/>
              </a:path>
              <a:path w="7178040" h="2514600">
                <a:moveTo>
                  <a:pt x="6758939" y="0"/>
                </a:moveTo>
                <a:lnTo>
                  <a:pt x="3329939" y="0"/>
                </a:lnTo>
                <a:lnTo>
                  <a:pt x="3281053" y="2818"/>
                </a:lnTo>
                <a:lnTo>
                  <a:pt x="3233825" y="11065"/>
                </a:lnTo>
                <a:lnTo>
                  <a:pt x="3188571" y="24426"/>
                </a:lnTo>
                <a:lnTo>
                  <a:pt x="3145604" y="42587"/>
                </a:lnTo>
                <a:lnTo>
                  <a:pt x="3105239" y="65234"/>
                </a:lnTo>
                <a:lnTo>
                  <a:pt x="3067789" y="92053"/>
                </a:lnTo>
                <a:lnTo>
                  <a:pt x="3033569" y="122729"/>
                </a:lnTo>
                <a:lnTo>
                  <a:pt x="3002893" y="156949"/>
                </a:lnTo>
                <a:lnTo>
                  <a:pt x="2976074" y="194399"/>
                </a:lnTo>
                <a:lnTo>
                  <a:pt x="2953427" y="234764"/>
                </a:lnTo>
                <a:lnTo>
                  <a:pt x="2935266" y="277731"/>
                </a:lnTo>
                <a:lnTo>
                  <a:pt x="2921905" y="322985"/>
                </a:lnTo>
                <a:lnTo>
                  <a:pt x="2913658" y="370213"/>
                </a:lnTo>
                <a:lnTo>
                  <a:pt x="2910839" y="419100"/>
                </a:lnTo>
                <a:lnTo>
                  <a:pt x="0" y="1158239"/>
                </a:lnTo>
                <a:lnTo>
                  <a:pt x="2910839" y="1047750"/>
                </a:lnTo>
                <a:lnTo>
                  <a:pt x="7178039" y="1047750"/>
                </a:lnTo>
                <a:lnTo>
                  <a:pt x="7178039" y="419100"/>
                </a:lnTo>
                <a:lnTo>
                  <a:pt x="7175219" y="370213"/>
                </a:lnTo>
                <a:lnTo>
                  <a:pt x="7166967" y="322985"/>
                </a:lnTo>
                <a:lnTo>
                  <a:pt x="7153599" y="277731"/>
                </a:lnTo>
                <a:lnTo>
                  <a:pt x="7135430" y="234764"/>
                </a:lnTo>
                <a:lnTo>
                  <a:pt x="7112774" y="194399"/>
                </a:lnTo>
                <a:lnTo>
                  <a:pt x="7085946" y="156949"/>
                </a:lnTo>
                <a:lnTo>
                  <a:pt x="7055262" y="122729"/>
                </a:lnTo>
                <a:lnTo>
                  <a:pt x="7021036" y="92053"/>
                </a:lnTo>
                <a:lnTo>
                  <a:pt x="6983584" y="65234"/>
                </a:lnTo>
                <a:lnTo>
                  <a:pt x="6943219" y="42587"/>
                </a:lnTo>
                <a:lnTo>
                  <a:pt x="6900257" y="24426"/>
                </a:lnTo>
                <a:lnTo>
                  <a:pt x="6855014" y="11065"/>
                </a:lnTo>
                <a:lnTo>
                  <a:pt x="6807803" y="2818"/>
                </a:lnTo>
                <a:lnTo>
                  <a:pt x="6758939" y="0"/>
                </a:lnTo>
                <a:close/>
              </a:path>
            </a:pathLst>
          </a:custGeom>
          <a:solidFill>
            <a:srgbClr val="FFFFFF"/>
          </a:solidFill>
        </p:spPr>
        <p:txBody>
          <a:bodyPr wrap="square" lIns="0" tIns="0" rIns="0" bIns="0" rtlCol="0"/>
          <a:lstStyle/>
          <a:p>
            <a:endParaRPr sz="1350">
              <a:solidFill>
                <a:prstClr val="black"/>
              </a:solidFill>
            </a:endParaRPr>
          </a:p>
        </p:txBody>
      </p:sp>
      <p:sp>
        <p:nvSpPr>
          <p:cNvPr id="5" name="object 5"/>
          <p:cNvSpPr/>
          <p:nvPr/>
        </p:nvSpPr>
        <p:spPr>
          <a:xfrm>
            <a:off x="4427791" y="2572321"/>
            <a:ext cx="5383530" cy="1885950"/>
          </a:xfrm>
          <a:custGeom>
            <a:avLst/>
            <a:gdLst/>
            <a:ahLst/>
            <a:cxnLst/>
            <a:rect l="l" t="t" r="r" b="b"/>
            <a:pathLst>
              <a:path w="7178040" h="2514600">
                <a:moveTo>
                  <a:pt x="2910839" y="419100"/>
                </a:moveTo>
                <a:lnTo>
                  <a:pt x="2913658" y="370213"/>
                </a:lnTo>
                <a:lnTo>
                  <a:pt x="2921905" y="322985"/>
                </a:lnTo>
                <a:lnTo>
                  <a:pt x="2935266" y="277731"/>
                </a:lnTo>
                <a:lnTo>
                  <a:pt x="2953427" y="234764"/>
                </a:lnTo>
                <a:lnTo>
                  <a:pt x="2976074" y="194399"/>
                </a:lnTo>
                <a:lnTo>
                  <a:pt x="3002893" y="156949"/>
                </a:lnTo>
                <a:lnTo>
                  <a:pt x="3033569" y="122729"/>
                </a:lnTo>
                <a:lnTo>
                  <a:pt x="3067789" y="92053"/>
                </a:lnTo>
                <a:lnTo>
                  <a:pt x="3105239" y="65234"/>
                </a:lnTo>
                <a:lnTo>
                  <a:pt x="3145604" y="42587"/>
                </a:lnTo>
                <a:lnTo>
                  <a:pt x="3188571" y="24426"/>
                </a:lnTo>
                <a:lnTo>
                  <a:pt x="3233825" y="11065"/>
                </a:lnTo>
                <a:lnTo>
                  <a:pt x="3281053" y="2818"/>
                </a:lnTo>
                <a:lnTo>
                  <a:pt x="3329939" y="0"/>
                </a:lnTo>
                <a:lnTo>
                  <a:pt x="3622039" y="0"/>
                </a:lnTo>
                <a:lnTo>
                  <a:pt x="4688839" y="0"/>
                </a:lnTo>
                <a:lnTo>
                  <a:pt x="6758939" y="0"/>
                </a:lnTo>
                <a:lnTo>
                  <a:pt x="6807803" y="2818"/>
                </a:lnTo>
                <a:lnTo>
                  <a:pt x="6855014" y="11065"/>
                </a:lnTo>
                <a:lnTo>
                  <a:pt x="6900257" y="24426"/>
                </a:lnTo>
                <a:lnTo>
                  <a:pt x="6943219" y="42587"/>
                </a:lnTo>
                <a:lnTo>
                  <a:pt x="6983584" y="65234"/>
                </a:lnTo>
                <a:lnTo>
                  <a:pt x="7021036" y="92053"/>
                </a:lnTo>
                <a:lnTo>
                  <a:pt x="7055262" y="122729"/>
                </a:lnTo>
                <a:lnTo>
                  <a:pt x="7085946" y="156949"/>
                </a:lnTo>
                <a:lnTo>
                  <a:pt x="7112774" y="194399"/>
                </a:lnTo>
                <a:lnTo>
                  <a:pt x="7135430" y="234764"/>
                </a:lnTo>
                <a:lnTo>
                  <a:pt x="7153599" y="277731"/>
                </a:lnTo>
                <a:lnTo>
                  <a:pt x="7166967" y="322985"/>
                </a:lnTo>
                <a:lnTo>
                  <a:pt x="7175219" y="370213"/>
                </a:lnTo>
                <a:lnTo>
                  <a:pt x="7178039" y="419100"/>
                </a:lnTo>
                <a:lnTo>
                  <a:pt x="7178039" y="1047750"/>
                </a:lnTo>
                <a:lnTo>
                  <a:pt x="7178039" y="2095500"/>
                </a:lnTo>
                <a:lnTo>
                  <a:pt x="7175219" y="2144386"/>
                </a:lnTo>
                <a:lnTo>
                  <a:pt x="7166967" y="2191614"/>
                </a:lnTo>
                <a:lnTo>
                  <a:pt x="7153599" y="2236868"/>
                </a:lnTo>
                <a:lnTo>
                  <a:pt x="7135430" y="2279835"/>
                </a:lnTo>
                <a:lnTo>
                  <a:pt x="7112774" y="2320200"/>
                </a:lnTo>
                <a:lnTo>
                  <a:pt x="7085946" y="2357650"/>
                </a:lnTo>
                <a:lnTo>
                  <a:pt x="7055262" y="2391870"/>
                </a:lnTo>
                <a:lnTo>
                  <a:pt x="7021036" y="2422546"/>
                </a:lnTo>
                <a:lnTo>
                  <a:pt x="6983584" y="2449365"/>
                </a:lnTo>
                <a:lnTo>
                  <a:pt x="6943219" y="2472012"/>
                </a:lnTo>
                <a:lnTo>
                  <a:pt x="6900257" y="2490173"/>
                </a:lnTo>
                <a:lnTo>
                  <a:pt x="6855014" y="2503534"/>
                </a:lnTo>
                <a:lnTo>
                  <a:pt x="6807803" y="2511781"/>
                </a:lnTo>
                <a:lnTo>
                  <a:pt x="6758939" y="2514600"/>
                </a:lnTo>
                <a:lnTo>
                  <a:pt x="4688839" y="2514600"/>
                </a:lnTo>
                <a:lnTo>
                  <a:pt x="3622039" y="2514600"/>
                </a:lnTo>
                <a:lnTo>
                  <a:pt x="3329939" y="2514600"/>
                </a:lnTo>
                <a:lnTo>
                  <a:pt x="3281053" y="2511781"/>
                </a:lnTo>
                <a:lnTo>
                  <a:pt x="3233825" y="2503534"/>
                </a:lnTo>
                <a:lnTo>
                  <a:pt x="3188571" y="2490173"/>
                </a:lnTo>
                <a:lnTo>
                  <a:pt x="3145604" y="2472012"/>
                </a:lnTo>
                <a:lnTo>
                  <a:pt x="3105239" y="2449365"/>
                </a:lnTo>
                <a:lnTo>
                  <a:pt x="3067789" y="2422546"/>
                </a:lnTo>
                <a:lnTo>
                  <a:pt x="3033569" y="2391870"/>
                </a:lnTo>
                <a:lnTo>
                  <a:pt x="3002893" y="2357650"/>
                </a:lnTo>
                <a:lnTo>
                  <a:pt x="2976074" y="2320200"/>
                </a:lnTo>
                <a:lnTo>
                  <a:pt x="2953427" y="2279835"/>
                </a:lnTo>
                <a:lnTo>
                  <a:pt x="2935266" y="2236868"/>
                </a:lnTo>
                <a:lnTo>
                  <a:pt x="2921905" y="2191614"/>
                </a:lnTo>
                <a:lnTo>
                  <a:pt x="2913658" y="2144386"/>
                </a:lnTo>
                <a:lnTo>
                  <a:pt x="2910839" y="2095500"/>
                </a:lnTo>
                <a:lnTo>
                  <a:pt x="2910839" y="1047750"/>
                </a:lnTo>
                <a:lnTo>
                  <a:pt x="0" y="1158239"/>
                </a:lnTo>
                <a:lnTo>
                  <a:pt x="2910839" y="419100"/>
                </a:lnTo>
                <a:close/>
              </a:path>
            </a:pathLst>
          </a:custGeom>
          <a:ln w="25908">
            <a:solidFill>
              <a:srgbClr val="000000"/>
            </a:solidFill>
          </a:ln>
        </p:spPr>
        <p:txBody>
          <a:bodyPr wrap="square" lIns="0" tIns="0" rIns="0" bIns="0" rtlCol="0"/>
          <a:lstStyle/>
          <a:p>
            <a:endParaRPr sz="1350">
              <a:solidFill>
                <a:prstClr val="black"/>
              </a:solidFill>
            </a:endParaRPr>
          </a:p>
        </p:txBody>
      </p:sp>
      <p:sp>
        <p:nvSpPr>
          <p:cNvPr id="6" name="object 6"/>
          <p:cNvSpPr txBox="1"/>
          <p:nvPr/>
        </p:nvSpPr>
        <p:spPr>
          <a:xfrm>
            <a:off x="6922198" y="3093245"/>
            <a:ext cx="2576036" cy="840615"/>
          </a:xfrm>
          <a:prstGeom prst="rect">
            <a:avLst/>
          </a:prstGeom>
        </p:spPr>
        <p:txBody>
          <a:bodyPr vert="horz" wrap="square" lIns="0" tIns="9525" rIns="0" bIns="0" rtlCol="0">
            <a:spAutoFit/>
          </a:bodyPr>
          <a:lstStyle/>
          <a:p>
            <a:pPr marL="9525" marR="3810" algn="ctr">
              <a:spcBef>
                <a:spcPts val="75"/>
              </a:spcBef>
            </a:pPr>
            <a:r>
              <a:rPr b="1" spc="-4" dirty="0">
                <a:solidFill>
                  <a:srgbClr val="FF0000"/>
                </a:solidFill>
                <a:latin typeface="Tahoma"/>
                <a:cs typeface="Tahoma"/>
              </a:rPr>
              <a:t>So </a:t>
            </a:r>
            <a:r>
              <a:rPr b="1" dirty="0">
                <a:solidFill>
                  <a:srgbClr val="FF0000"/>
                </a:solidFill>
                <a:latin typeface="Tahoma"/>
                <a:cs typeface="Tahoma"/>
              </a:rPr>
              <a:t>what </a:t>
            </a:r>
            <a:r>
              <a:rPr b="1" spc="-4" dirty="0">
                <a:solidFill>
                  <a:srgbClr val="FF0000"/>
                </a:solidFill>
                <a:latin typeface="Tahoma"/>
                <a:cs typeface="Tahoma"/>
              </a:rPr>
              <a:t>does  </a:t>
            </a:r>
            <a:r>
              <a:rPr b="1" spc="-8" dirty="0">
                <a:solidFill>
                  <a:srgbClr val="FF0000"/>
                </a:solidFill>
                <a:latin typeface="Tahoma"/>
                <a:cs typeface="Tahoma"/>
              </a:rPr>
              <a:t>Goldilocks </a:t>
            </a:r>
            <a:r>
              <a:rPr b="1" spc="-4" dirty="0">
                <a:solidFill>
                  <a:srgbClr val="FF0000"/>
                </a:solidFill>
                <a:latin typeface="Tahoma"/>
                <a:cs typeface="Tahoma"/>
              </a:rPr>
              <a:t>have </a:t>
            </a:r>
            <a:r>
              <a:rPr b="1" dirty="0">
                <a:solidFill>
                  <a:srgbClr val="FF0000"/>
                </a:solidFill>
                <a:latin typeface="Tahoma"/>
                <a:cs typeface="Tahoma"/>
              </a:rPr>
              <a:t>to </a:t>
            </a:r>
            <a:r>
              <a:rPr b="1" spc="-4" dirty="0">
                <a:solidFill>
                  <a:srgbClr val="FF0000"/>
                </a:solidFill>
                <a:latin typeface="Tahoma"/>
                <a:cs typeface="Tahoma"/>
              </a:rPr>
              <a:t>do  with our</a:t>
            </a:r>
            <a:r>
              <a:rPr b="1" spc="-45" dirty="0">
                <a:solidFill>
                  <a:srgbClr val="FF0000"/>
                </a:solidFill>
                <a:latin typeface="Tahoma"/>
                <a:cs typeface="Tahoma"/>
              </a:rPr>
              <a:t> </a:t>
            </a:r>
            <a:r>
              <a:rPr b="1" spc="-4" dirty="0">
                <a:solidFill>
                  <a:srgbClr val="FF0000"/>
                </a:solidFill>
                <a:latin typeface="Tahoma"/>
                <a:cs typeface="Tahoma"/>
              </a:rPr>
              <a:t>government?</a:t>
            </a:r>
            <a:endParaRPr>
              <a:solidFill>
                <a:prstClr val="black"/>
              </a:solidFill>
              <a:latin typeface="Tahoma"/>
              <a:cs typeface="Tahoma"/>
            </a:endParaRPr>
          </a:p>
        </p:txBody>
      </p:sp>
    </p:spTree>
    <p:extLst>
      <p:ext uri="{BB962C8B-B14F-4D97-AF65-F5344CB8AC3E}">
        <p14:creationId xmlns:p14="http://schemas.microsoft.com/office/powerpoint/2010/main" val="4040878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66392" y="52842"/>
            <a:ext cx="6665595" cy="566822"/>
          </a:xfrm>
          <a:prstGeom prst="rect">
            <a:avLst/>
          </a:prstGeom>
        </p:spPr>
        <p:txBody>
          <a:bodyPr vert="horz" wrap="square" lIns="0" tIns="12700" rIns="0" bIns="0" rtlCol="0">
            <a:spAutoFit/>
          </a:bodyPr>
          <a:lstStyle/>
          <a:p>
            <a:pPr marL="12700">
              <a:spcBef>
                <a:spcPts val="100"/>
              </a:spcBef>
              <a:tabLst>
                <a:tab pos="1172845" algn="l"/>
                <a:tab pos="3040380" algn="l"/>
              </a:tabLst>
            </a:pPr>
            <a:r>
              <a:rPr sz="3600" dirty="0"/>
              <a:t>THE	</a:t>
            </a:r>
            <a:r>
              <a:rPr sz="3600" spc="-5" dirty="0"/>
              <a:t>GREAT</a:t>
            </a:r>
            <a:r>
              <a:rPr lang="en-US" sz="3600" spc="-5" dirty="0"/>
              <a:t> </a:t>
            </a:r>
            <a:r>
              <a:rPr sz="3600" spc="-5" dirty="0"/>
              <a:t>COMPROMISE</a:t>
            </a:r>
            <a:endParaRPr sz="3600" dirty="0"/>
          </a:p>
        </p:txBody>
      </p:sp>
      <p:sp>
        <p:nvSpPr>
          <p:cNvPr id="3" name="object 3"/>
          <p:cNvSpPr txBox="1"/>
          <p:nvPr/>
        </p:nvSpPr>
        <p:spPr>
          <a:xfrm>
            <a:off x="4992969" y="2190229"/>
            <a:ext cx="3119755" cy="751840"/>
          </a:xfrm>
          <a:prstGeom prst="rect">
            <a:avLst/>
          </a:prstGeom>
        </p:spPr>
        <p:txBody>
          <a:bodyPr vert="horz" wrap="square" lIns="0" tIns="22860" rIns="0" bIns="0" rtlCol="0">
            <a:spAutoFit/>
          </a:bodyPr>
          <a:lstStyle/>
          <a:p>
            <a:pPr marL="12700" marR="5080" algn="ctr">
              <a:lnSpc>
                <a:spcPts val="1900"/>
              </a:lnSpc>
              <a:spcBef>
                <a:spcPts val="180"/>
              </a:spcBef>
            </a:pPr>
            <a:r>
              <a:rPr sz="1600" b="1" spc="-5" dirty="0">
                <a:latin typeface="Tahoma"/>
                <a:cs typeface="Tahoma"/>
              </a:rPr>
              <a:t>Both sides couldn’t agree with  either plan, until both ideas  were combined</a:t>
            </a:r>
            <a:r>
              <a:rPr sz="1600" b="1" spc="-10" dirty="0">
                <a:latin typeface="Tahoma"/>
                <a:cs typeface="Tahoma"/>
              </a:rPr>
              <a:t> </a:t>
            </a:r>
            <a:r>
              <a:rPr sz="1600" b="1" spc="-5" dirty="0">
                <a:latin typeface="Tahoma"/>
                <a:cs typeface="Tahoma"/>
              </a:rPr>
              <a:t>together.</a:t>
            </a:r>
            <a:endParaRPr sz="1600" dirty="0">
              <a:latin typeface="Tahoma"/>
              <a:cs typeface="Tahoma"/>
            </a:endParaRPr>
          </a:p>
        </p:txBody>
      </p:sp>
      <p:sp>
        <p:nvSpPr>
          <p:cNvPr id="4" name="object 4"/>
          <p:cNvSpPr/>
          <p:nvPr/>
        </p:nvSpPr>
        <p:spPr>
          <a:xfrm>
            <a:off x="1602506" y="2714447"/>
            <a:ext cx="3093313" cy="1857552"/>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2749162" y="3919220"/>
            <a:ext cx="1320800" cy="269240"/>
          </a:xfrm>
          <a:prstGeom prst="rect">
            <a:avLst/>
          </a:prstGeom>
        </p:spPr>
        <p:txBody>
          <a:bodyPr vert="horz" wrap="square" lIns="0" tIns="12700" rIns="0" bIns="0" rtlCol="0">
            <a:spAutoFit/>
          </a:bodyPr>
          <a:lstStyle/>
          <a:p>
            <a:pPr marL="12700">
              <a:spcBef>
                <a:spcPts val="100"/>
              </a:spcBef>
            </a:pPr>
            <a:r>
              <a:rPr sz="1600" b="1" spc="-5" dirty="0">
                <a:solidFill>
                  <a:srgbClr val="FFFFFF"/>
                </a:solidFill>
                <a:latin typeface="Tahoma"/>
                <a:cs typeface="Tahoma"/>
              </a:rPr>
              <a:t>Virginia</a:t>
            </a:r>
            <a:r>
              <a:rPr sz="1600" b="1" spc="-45" dirty="0">
                <a:solidFill>
                  <a:srgbClr val="FFFFFF"/>
                </a:solidFill>
                <a:latin typeface="Tahoma"/>
                <a:cs typeface="Tahoma"/>
              </a:rPr>
              <a:t> </a:t>
            </a:r>
            <a:r>
              <a:rPr sz="1600" b="1" spc="-5" dirty="0">
                <a:solidFill>
                  <a:srgbClr val="FFFFFF"/>
                </a:solidFill>
                <a:latin typeface="Tahoma"/>
                <a:cs typeface="Tahoma"/>
              </a:rPr>
              <a:t>Plan</a:t>
            </a:r>
            <a:endParaRPr sz="1600">
              <a:latin typeface="Tahoma"/>
              <a:cs typeface="Tahoma"/>
            </a:endParaRPr>
          </a:p>
        </p:txBody>
      </p:sp>
      <p:sp>
        <p:nvSpPr>
          <p:cNvPr id="6" name="object 6"/>
          <p:cNvSpPr/>
          <p:nvPr/>
        </p:nvSpPr>
        <p:spPr>
          <a:xfrm>
            <a:off x="8458200" y="2553233"/>
            <a:ext cx="1295400" cy="1965490"/>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rot="16860000">
            <a:off x="8507452" y="3484528"/>
            <a:ext cx="1187814" cy="203200"/>
          </a:xfrm>
          <a:prstGeom prst="rect">
            <a:avLst/>
          </a:prstGeom>
        </p:spPr>
        <p:txBody>
          <a:bodyPr vert="horz" wrap="square" lIns="0" tIns="0" rIns="0" bIns="0" rtlCol="0">
            <a:spAutoFit/>
          </a:bodyPr>
          <a:lstStyle/>
          <a:p>
            <a:pPr>
              <a:lnSpc>
                <a:spcPts val="1600"/>
              </a:lnSpc>
            </a:pPr>
            <a:r>
              <a:rPr sz="1600" b="1" spc="-5" dirty="0">
                <a:solidFill>
                  <a:srgbClr val="FFFFFF"/>
                </a:solidFill>
                <a:latin typeface="Tahoma"/>
                <a:cs typeface="Tahoma"/>
              </a:rPr>
              <a:t>Ne</a:t>
            </a:r>
            <a:r>
              <a:rPr sz="1600" b="1" dirty="0">
                <a:solidFill>
                  <a:srgbClr val="FFFFFF"/>
                </a:solidFill>
                <a:latin typeface="Tahoma"/>
                <a:cs typeface="Tahoma"/>
              </a:rPr>
              <a:t>w</a:t>
            </a:r>
            <a:r>
              <a:rPr sz="1600" b="1" spc="-5" dirty="0">
                <a:solidFill>
                  <a:srgbClr val="FFFFFF"/>
                </a:solidFill>
                <a:latin typeface="Tahoma"/>
                <a:cs typeface="Tahoma"/>
              </a:rPr>
              <a:t> Jerse</a:t>
            </a:r>
            <a:r>
              <a:rPr sz="1600" b="1" dirty="0">
                <a:solidFill>
                  <a:srgbClr val="FFFFFF"/>
                </a:solidFill>
                <a:latin typeface="Tahoma"/>
                <a:cs typeface="Tahoma"/>
              </a:rPr>
              <a:t>y</a:t>
            </a:r>
            <a:endParaRPr sz="1600" dirty="0">
              <a:latin typeface="Tahoma"/>
              <a:cs typeface="Tahoma"/>
            </a:endParaRPr>
          </a:p>
        </p:txBody>
      </p:sp>
      <p:sp>
        <p:nvSpPr>
          <p:cNvPr id="8" name="object 8"/>
          <p:cNvSpPr txBox="1"/>
          <p:nvPr/>
        </p:nvSpPr>
        <p:spPr>
          <a:xfrm rot="16860000">
            <a:off x="9089938" y="3501573"/>
            <a:ext cx="491054" cy="203200"/>
          </a:xfrm>
          <a:prstGeom prst="rect">
            <a:avLst/>
          </a:prstGeom>
        </p:spPr>
        <p:txBody>
          <a:bodyPr vert="horz" wrap="square" lIns="0" tIns="0" rIns="0" bIns="0" rtlCol="0">
            <a:spAutoFit/>
          </a:bodyPr>
          <a:lstStyle/>
          <a:p>
            <a:pPr>
              <a:lnSpc>
                <a:spcPts val="1600"/>
              </a:lnSpc>
            </a:pPr>
            <a:r>
              <a:rPr sz="1600" b="1" dirty="0">
                <a:solidFill>
                  <a:srgbClr val="FFFFFF"/>
                </a:solidFill>
                <a:latin typeface="Tahoma"/>
                <a:cs typeface="Tahoma"/>
              </a:rPr>
              <a:t>Pl</a:t>
            </a:r>
            <a:r>
              <a:rPr sz="1600" b="1" spc="-5" dirty="0">
                <a:solidFill>
                  <a:srgbClr val="FFFFFF"/>
                </a:solidFill>
                <a:latin typeface="Tahoma"/>
                <a:cs typeface="Tahoma"/>
              </a:rPr>
              <a:t>a</a:t>
            </a:r>
            <a:r>
              <a:rPr sz="1600" b="1" dirty="0">
                <a:solidFill>
                  <a:srgbClr val="FFFFFF"/>
                </a:solidFill>
                <a:latin typeface="Tahoma"/>
                <a:cs typeface="Tahoma"/>
              </a:rPr>
              <a:t>n</a:t>
            </a:r>
            <a:endParaRPr sz="1600" dirty="0">
              <a:latin typeface="Tahoma"/>
              <a:cs typeface="Tahoma"/>
            </a:endParaRPr>
          </a:p>
        </p:txBody>
      </p:sp>
      <p:sp>
        <p:nvSpPr>
          <p:cNvPr id="9" name="object 9"/>
          <p:cNvSpPr/>
          <p:nvPr/>
        </p:nvSpPr>
        <p:spPr>
          <a:xfrm>
            <a:off x="4596383" y="3367279"/>
            <a:ext cx="617220" cy="638175"/>
          </a:xfrm>
          <a:custGeom>
            <a:avLst/>
            <a:gdLst/>
            <a:ahLst/>
            <a:cxnLst/>
            <a:rect l="l" t="t" r="r" b="b"/>
            <a:pathLst>
              <a:path w="617220" h="638175">
                <a:moveTo>
                  <a:pt x="308610" y="0"/>
                </a:moveTo>
                <a:lnTo>
                  <a:pt x="308610" y="159435"/>
                </a:lnTo>
                <a:lnTo>
                  <a:pt x="0" y="159435"/>
                </a:lnTo>
                <a:lnTo>
                  <a:pt x="0" y="478294"/>
                </a:lnTo>
                <a:lnTo>
                  <a:pt x="308610" y="478294"/>
                </a:lnTo>
                <a:lnTo>
                  <a:pt x="308610" y="637717"/>
                </a:lnTo>
                <a:lnTo>
                  <a:pt x="617219" y="318858"/>
                </a:lnTo>
                <a:lnTo>
                  <a:pt x="308610" y="0"/>
                </a:lnTo>
                <a:close/>
              </a:path>
            </a:pathLst>
          </a:custGeom>
          <a:solidFill>
            <a:srgbClr val="000000"/>
          </a:solidFill>
        </p:spPr>
        <p:txBody>
          <a:bodyPr wrap="square" lIns="0" tIns="0" rIns="0" bIns="0" rtlCol="0"/>
          <a:lstStyle/>
          <a:p>
            <a:endParaRPr/>
          </a:p>
        </p:txBody>
      </p:sp>
      <p:sp>
        <p:nvSpPr>
          <p:cNvPr id="10" name="object 10"/>
          <p:cNvSpPr/>
          <p:nvPr/>
        </p:nvSpPr>
        <p:spPr>
          <a:xfrm>
            <a:off x="4596383" y="3367279"/>
            <a:ext cx="617220" cy="638175"/>
          </a:xfrm>
          <a:custGeom>
            <a:avLst/>
            <a:gdLst/>
            <a:ahLst/>
            <a:cxnLst/>
            <a:rect l="l" t="t" r="r" b="b"/>
            <a:pathLst>
              <a:path w="617220" h="638175">
                <a:moveTo>
                  <a:pt x="0" y="159430"/>
                </a:moveTo>
                <a:lnTo>
                  <a:pt x="308609" y="159430"/>
                </a:lnTo>
                <a:lnTo>
                  <a:pt x="308609" y="0"/>
                </a:lnTo>
                <a:lnTo>
                  <a:pt x="617219" y="318861"/>
                </a:lnTo>
                <a:lnTo>
                  <a:pt x="308609" y="637722"/>
                </a:lnTo>
                <a:lnTo>
                  <a:pt x="308609" y="478291"/>
                </a:lnTo>
                <a:lnTo>
                  <a:pt x="0" y="478291"/>
                </a:lnTo>
                <a:lnTo>
                  <a:pt x="0" y="159430"/>
                </a:lnTo>
                <a:close/>
              </a:path>
            </a:pathLst>
          </a:custGeom>
          <a:ln w="25399">
            <a:solidFill>
              <a:srgbClr val="000000"/>
            </a:solidFill>
          </a:ln>
        </p:spPr>
        <p:txBody>
          <a:bodyPr wrap="square" lIns="0" tIns="0" rIns="0" bIns="0" rtlCol="0"/>
          <a:lstStyle/>
          <a:p>
            <a:endParaRPr/>
          </a:p>
        </p:txBody>
      </p:sp>
      <p:sp>
        <p:nvSpPr>
          <p:cNvPr id="11" name="object 11"/>
          <p:cNvSpPr/>
          <p:nvPr/>
        </p:nvSpPr>
        <p:spPr>
          <a:xfrm>
            <a:off x="7620001" y="3352801"/>
            <a:ext cx="654685" cy="638175"/>
          </a:xfrm>
          <a:custGeom>
            <a:avLst/>
            <a:gdLst/>
            <a:ahLst/>
            <a:cxnLst/>
            <a:rect l="l" t="t" r="r" b="b"/>
            <a:pathLst>
              <a:path w="654684" h="638175">
                <a:moveTo>
                  <a:pt x="318858" y="0"/>
                </a:moveTo>
                <a:lnTo>
                  <a:pt x="0" y="318858"/>
                </a:lnTo>
                <a:lnTo>
                  <a:pt x="318858" y="637717"/>
                </a:lnTo>
                <a:lnTo>
                  <a:pt x="318858" y="478294"/>
                </a:lnTo>
                <a:lnTo>
                  <a:pt x="654519" y="478294"/>
                </a:lnTo>
                <a:lnTo>
                  <a:pt x="654519" y="159435"/>
                </a:lnTo>
                <a:lnTo>
                  <a:pt x="318858" y="159435"/>
                </a:lnTo>
                <a:lnTo>
                  <a:pt x="318858" y="0"/>
                </a:lnTo>
                <a:close/>
              </a:path>
            </a:pathLst>
          </a:custGeom>
          <a:solidFill>
            <a:srgbClr val="000000"/>
          </a:solidFill>
        </p:spPr>
        <p:txBody>
          <a:bodyPr wrap="square" lIns="0" tIns="0" rIns="0" bIns="0" rtlCol="0"/>
          <a:lstStyle/>
          <a:p>
            <a:endParaRPr/>
          </a:p>
        </p:txBody>
      </p:sp>
      <p:sp>
        <p:nvSpPr>
          <p:cNvPr id="12" name="object 12"/>
          <p:cNvSpPr/>
          <p:nvPr/>
        </p:nvSpPr>
        <p:spPr>
          <a:xfrm>
            <a:off x="7620001" y="3352801"/>
            <a:ext cx="654685" cy="638175"/>
          </a:xfrm>
          <a:custGeom>
            <a:avLst/>
            <a:gdLst/>
            <a:ahLst/>
            <a:cxnLst/>
            <a:rect l="l" t="t" r="r" b="b"/>
            <a:pathLst>
              <a:path w="654684" h="638175">
                <a:moveTo>
                  <a:pt x="654519" y="159430"/>
                </a:moveTo>
                <a:lnTo>
                  <a:pt x="318860" y="159430"/>
                </a:lnTo>
                <a:lnTo>
                  <a:pt x="318860" y="0"/>
                </a:lnTo>
                <a:lnTo>
                  <a:pt x="0" y="318861"/>
                </a:lnTo>
                <a:lnTo>
                  <a:pt x="318860" y="637722"/>
                </a:lnTo>
                <a:lnTo>
                  <a:pt x="318860" y="478291"/>
                </a:lnTo>
                <a:lnTo>
                  <a:pt x="654519" y="478291"/>
                </a:lnTo>
                <a:lnTo>
                  <a:pt x="654519" y="159430"/>
                </a:lnTo>
                <a:close/>
              </a:path>
            </a:pathLst>
          </a:custGeom>
          <a:ln w="25399">
            <a:solidFill>
              <a:srgbClr val="000000"/>
            </a:solidFill>
          </a:ln>
        </p:spPr>
        <p:txBody>
          <a:bodyPr wrap="square" lIns="0" tIns="0" rIns="0" bIns="0" rtlCol="0"/>
          <a:lstStyle/>
          <a:p>
            <a:endParaRPr/>
          </a:p>
        </p:txBody>
      </p:sp>
      <p:sp>
        <p:nvSpPr>
          <p:cNvPr id="13" name="object 13"/>
          <p:cNvSpPr/>
          <p:nvPr/>
        </p:nvSpPr>
        <p:spPr>
          <a:xfrm>
            <a:off x="4800601" y="2971800"/>
            <a:ext cx="2772333" cy="1866900"/>
          </a:xfrm>
          <a:prstGeom prst="rect">
            <a:avLst/>
          </a:prstGeom>
          <a:blipFill>
            <a:blip r:embed="rId4" cstate="print"/>
            <a:stretch>
              <a:fillRect/>
            </a:stretch>
          </a:blipFill>
        </p:spPr>
        <p:txBody>
          <a:bodyPr wrap="square" lIns="0" tIns="0" rIns="0" bIns="0" rtlCol="0"/>
          <a:lstStyle/>
          <a:p>
            <a:endParaRPr/>
          </a:p>
        </p:txBody>
      </p:sp>
      <p:sp>
        <p:nvSpPr>
          <p:cNvPr id="14" name="object 14"/>
          <p:cNvSpPr txBox="1"/>
          <p:nvPr/>
        </p:nvSpPr>
        <p:spPr>
          <a:xfrm>
            <a:off x="5573465" y="3192428"/>
            <a:ext cx="1381760" cy="873760"/>
          </a:xfrm>
          <a:prstGeom prst="rect">
            <a:avLst/>
          </a:prstGeom>
        </p:spPr>
        <p:txBody>
          <a:bodyPr vert="horz" wrap="square" lIns="0" tIns="13970" rIns="0" bIns="0" rtlCol="0">
            <a:spAutoFit/>
          </a:bodyPr>
          <a:lstStyle/>
          <a:p>
            <a:pPr marL="12065" marR="5080" indent="-635" algn="ctr">
              <a:lnSpc>
                <a:spcPct val="99200"/>
              </a:lnSpc>
              <a:spcBef>
                <a:spcPts val="110"/>
              </a:spcBef>
            </a:pPr>
            <a:r>
              <a:rPr sz="1400" b="1" spc="-5" dirty="0">
                <a:solidFill>
                  <a:srgbClr val="FFFFFF"/>
                </a:solidFill>
                <a:latin typeface="Tahoma"/>
                <a:cs typeface="Tahoma"/>
              </a:rPr>
              <a:t>Connecticut  Compromise</a:t>
            </a:r>
            <a:r>
              <a:rPr sz="1400" b="1" spc="-55" dirty="0">
                <a:solidFill>
                  <a:srgbClr val="FFFFFF"/>
                </a:solidFill>
                <a:latin typeface="Tahoma"/>
                <a:cs typeface="Tahoma"/>
              </a:rPr>
              <a:t> </a:t>
            </a:r>
            <a:r>
              <a:rPr sz="1400" b="1" dirty="0">
                <a:solidFill>
                  <a:srgbClr val="FFFFFF"/>
                </a:solidFill>
                <a:latin typeface="Tahoma"/>
                <a:cs typeface="Tahoma"/>
              </a:rPr>
              <a:t>or  </a:t>
            </a:r>
            <a:r>
              <a:rPr sz="1400" b="1" spc="-5" dirty="0">
                <a:solidFill>
                  <a:srgbClr val="FFFFFF"/>
                </a:solidFill>
                <a:latin typeface="Tahoma"/>
                <a:cs typeface="Tahoma"/>
              </a:rPr>
              <a:t>Great  Compromise</a:t>
            </a:r>
            <a:endParaRPr sz="1400" dirty="0">
              <a:latin typeface="Tahoma"/>
              <a:cs typeface="Tahoma"/>
            </a:endParaRPr>
          </a:p>
        </p:txBody>
      </p:sp>
      <p:sp>
        <p:nvSpPr>
          <p:cNvPr id="15" name="object 15"/>
          <p:cNvSpPr/>
          <p:nvPr/>
        </p:nvSpPr>
        <p:spPr>
          <a:xfrm>
            <a:off x="5996877" y="4324680"/>
            <a:ext cx="638175" cy="617220"/>
          </a:xfrm>
          <a:custGeom>
            <a:avLst/>
            <a:gdLst/>
            <a:ahLst/>
            <a:cxnLst/>
            <a:rect l="l" t="t" r="r" b="b"/>
            <a:pathLst>
              <a:path w="638175" h="617220">
                <a:moveTo>
                  <a:pt x="637730" y="308609"/>
                </a:moveTo>
                <a:lnTo>
                  <a:pt x="0" y="308609"/>
                </a:lnTo>
                <a:lnTo>
                  <a:pt x="318858" y="617219"/>
                </a:lnTo>
                <a:lnTo>
                  <a:pt x="637730" y="308609"/>
                </a:lnTo>
                <a:close/>
              </a:path>
              <a:path w="638175" h="617220">
                <a:moveTo>
                  <a:pt x="478294" y="0"/>
                </a:moveTo>
                <a:lnTo>
                  <a:pt x="159435" y="0"/>
                </a:lnTo>
                <a:lnTo>
                  <a:pt x="159435" y="308609"/>
                </a:lnTo>
                <a:lnTo>
                  <a:pt x="478294" y="308609"/>
                </a:lnTo>
                <a:lnTo>
                  <a:pt x="478294" y="0"/>
                </a:lnTo>
                <a:close/>
              </a:path>
            </a:pathLst>
          </a:custGeom>
          <a:solidFill>
            <a:srgbClr val="000000"/>
          </a:solidFill>
        </p:spPr>
        <p:txBody>
          <a:bodyPr wrap="square" lIns="0" tIns="0" rIns="0" bIns="0" rtlCol="0"/>
          <a:lstStyle/>
          <a:p>
            <a:endParaRPr/>
          </a:p>
        </p:txBody>
      </p:sp>
      <p:sp>
        <p:nvSpPr>
          <p:cNvPr id="16" name="object 16"/>
          <p:cNvSpPr/>
          <p:nvPr/>
        </p:nvSpPr>
        <p:spPr>
          <a:xfrm>
            <a:off x="5996885" y="4324680"/>
            <a:ext cx="638175" cy="617220"/>
          </a:xfrm>
          <a:custGeom>
            <a:avLst/>
            <a:gdLst/>
            <a:ahLst/>
            <a:cxnLst/>
            <a:rect l="l" t="t" r="r" b="b"/>
            <a:pathLst>
              <a:path w="638175" h="617220">
                <a:moveTo>
                  <a:pt x="478291" y="0"/>
                </a:moveTo>
                <a:lnTo>
                  <a:pt x="478291" y="308609"/>
                </a:lnTo>
                <a:lnTo>
                  <a:pt x="637722" y="308609"/>
                </a:lnTo>
                <a:lnTo>
                  <a:pt x="318860" y="617219"/>
                </a:lnTo>
                <a:lnTo>
                  <a:pt x="0" y="308609"/>
                </a:lnTo>
                <a:lnTo>
                  <a:pt x="159430" y="308609"/>
                </a:lnTo>
                <a:lnTo>
                  <a:pt x="159430" y="0"/>
                </a:lnTo>
                <a:lnTo>
                  <a:pt x="478291" y="0"/>
                </a:lnTo>
                <a:close/>
              </a:path>
            </a:pathLst>
          </a:custGeom>
          <a:ln w="25399">
            <a:solidFill>
              <a:srgbClr val="000000"/>
            </a:solidFill>
          </a:ln>
        </p:spPr>
        <p:txBody>
          <a:bodyPr wrap="square" lIns="0" tIns="0" rIns="0" bIns="0" rtlCol="0"/>
          <a:lstStyle/>
          <a:p>
            <a:endParaRPr/>
          </a:p>
        </p:txBody>
      </p:sp>
      <p:sp>
        <p:nvSpPr>
          <p:cNvPr id="17" name="object 17"/>
          <p:cNvSpPr txBox="1"/>
          <p:nvPr/>
        </p:nvSpPr>
        <p:spPr>
          <a:xfrm>
            <a:off x="1981200" y="4953000"/>
            <a:ext cx="8229600" cy="1569720"/>
          </a:xfrm>
          <a:prstGeom prst="rect">
            <a:avLst/>
          </a:prstGeom>
          <a:ln w="25399">
            <a:solidFill>
              <a:srgbClr val="000000"/>
            </a:solidFill>
          </a:ln>
        </p:spPr>
        <p:txBody>
          <a:bodyPr vert="horz" wrap="square" lIns="0" tIns="45719" rIns="0" bIns="0" rtlCol="0">
            <a:spAutoFit/>
          </a:bodyPr>
          <a:lstStyle/>
          <a:p>
            <a:pPr marL="91440">
              <a:spcBef>
                <a:spcPts val="359"/>
              </a:spcBef>
            </a:pPr>
            <a:r>
              <a:rPr sz="1600" b="1" spc="-5" dirty="0">
                <a:latin typeface="Tahoma"/>
                <a:cs typeface="Tahoma"/>
              </a:rPr>
              <a:t>Combing both plans together would create </a:t>
            </a:r>
            <a:r>
              <a:rPr sz="1600" b="1" dirty="0">
                <a:latin typeface="Tahoma"/>
                <a:cs typeface="Tahoma"/>
              </a:rPr>
              <a:t>a </a:t>
            </a:r>
            <a:r>
              <a:rPr sz="1600" b="1" spc="-5" dirty="0">
                <a:latin typeface="Tahoma"/>
                <a:cs typeface="Tahoma"/>
              </a:rPr>
              <a:t>two chamber (bicameral)</a:t>
            </a:r>
            <a:r>
              <a:rPr sz="1600" b="1" spc="90" dirty="0">
                <a:latin typeface="Tahoma"/>
                <a:cs typeface="Tahoma"/>
              </a:rPr>
              <a:t> </a:t>
            </a:r>
            <a:r>
              <a:rPr sz="1600" b="1" spc="-5" dirty="0">
                <a:latin typeface="Tahoma"/>
                <a:cs typeface="Tahoma"/>
              </a:rPr>
              <a:t>house.</a:t>
            </a:r>
            <a:endParaRPr sz="1600" dirty="0">
              <a:latin typeface="Tahoma"/>
              <a:cs typeface="Tahoma"/>
            </a:endParaRPr>
          </a:p>
          <a:p>
            <a:pPr>
              <a:spcBef>
                <a:spcPts val="5"/>
              </a:spcBef>
            </a:pPr>
            <a:endParaRPr sz="1700" dirty="0">
              <a:latin typeface="Times New Roman"/>
              <a:cs typeface="Times New Roman"/>
            </a:endParaRPr>
          </a:p>
          <a:p>
            <a:pPr marL="370840" marR="1012825" indent="-279400">
              <a:lnSpc>
                <a:spcPts val="1900"/>
              </a:lnSpc>
              <a:buFont typeface="Arial"/>
              <a:buChar char="•"/>
              <a:tabLst>
                <a:tab pos="376555" algn="l"/>
                <a:tab pos="377190" algn="l"/>
              </a:tabLst>
            </a:pPr>
            <a:r>
              <a:rPr sz="1600" b="1" spc="-5" dirty="0">
                <a:latin typeface="Tahoma"/>
                <a:cs typeface="Tahoma"/>
              </a:rPr>
              <a:t>The House </a:t>
            </a:r>
            <a:r>
              <a:rPr sz="1600" b="1" dirty="0">
                <a:latin typeface="Tahoma"/>
                <a:cs typeface="Tahoma"/>
              </a:rPr>
              <a:t>of </a:t>
            </a:r>
            <a:r>
              <a:rPr sz="1600" b="1" spc="-5" dirty="0">
                <a:latin typeface="Tahoma"/>
                <a:cs typeface="Tahoma"/>
              </a:rPr>
              <a:t>Representatives would be based </a:t>
            </a:r>
            <a:r>
              <a:rPr sz="1600" b="1" dirty="0">
                <a:latin typeface="Tahoma"/>
                <a:cs typeface="Tahoma"/>
              </a:rPr>
              <a:t>on </a:t>
            </a:r>
            <a:r>
              <a:rPr sz="1600" b="1" spc="-5" dirty="0">
                <a:latin typeface="Tahoma"/>
                <a:cs typeface="Tahoma"/>
              </a:rPr>
              <a:t>the Virginia Plan,  meaning representation </a:t>
            </a:r>
            <a:r>
              <a:rPr sz="1600" b="1" dirty="0">
                <a:latin typeface="Tahoma"/>
                <a:cs typeface="Tahoma"/>
              </a:rPr>
              <a:t>is </a:t>
            </a:r>
            <a:r>
              <a:rPr sz="1600" b="1" spc="-5" dirty="0">
                <a:latin typeface="Tahoma"/>
                <a:cs typeface="Tahoma"/>
              </a:rPr>
              <a:t>based </a:t>
            </a:r>
            <a:r>
              <a:rPr sz="1600" b="1" dirty="0">
                <a:latin typeface="Tahoma"/>
                <a:cs typeface="Tahoma"/>
              </a:rPr>
              <a:t>on </a:t>
            </a:r>
            <a:r>
              <a:rPr sz="1600" b="1" spc="-5" dirty="0">
                <a:latin typeface="Tahoma"/>
                <a:cs typeface="Tahoma"/>
              </a:rPr>
              <a:t>state</a:t>
            </a:r>
            <a:r>
              <a:rPr sz="1600" b="1" spc="15" dirty="0">
                <a:latin typeface="Tahoma"/>
                <a:cs typeface="Tahoma"/>
              </a:rPr>
              <a:t> </a:t>
            </a:r>
            <a:r>
              <a:rPr sz="1600" b="1" spc="-5" dirty="0">
                <a:latin typeface="Tahoma"/>
                <a:cs typeface="Tahoma"/>
              </a:rPr>
              <a:t>population.</a:t>
            </a:r>
            <a:endParaRPr sz="1600" dirty="0">
              <a:latin typeface="Tahoma"/>
              <a:cs typeface="Tahoma"/>
            </a:endParaRPr>
          </a:p>
          <a:p>
            <a:pPr marL="370840" indent="-279400">
              <a:lnSpc>
                <a:spcPts val="1839"/>
              </a:lnSpc>
              <a:buFont typeface="Arial"/>
              <a:buChar char="•"/>
              <a:tabLst>
                <a:tab pos="376555" algn="l"/>
                <a:tab pos="377190" algn="l"/>
              </a:tabLst>
            </a:pPr>
            <a:r>
              <a:rPr sz="1600" b="1" spc="-5" dirty="0">
                <a:latin typeface="Tahoma"/>
                <a:cs typeface="Tahoma"/>
              </a:rPr>
              <a:t>The Senate would be based </a:t>
            </a:r>
            <a:r>
              <a:rPr sz="1600" b="1" dirty="0">
                <a:latin typeface="Tahoma"/>
                <a:cs typeface="Tahoma"/>
              </a:rPr>
              <a:t>on </a:t>
            </a:r>
            <a:r>
              <a:rPr sz="1600" b="1" spc="-5" dirty="0">
                <a:latin typeface="Tahoma"/>
                <a:cs typeface="Tahoma"/>
              </a:rPr>
              <a:t>the New Jersey Plan and</a:t>
            </a:r>
            <a:r>
              <a:rPr sz="1600" b="1" spc="65" dirty="0">
                <a:latin typeface="Tahoma"/>
                <a:cs typeface="Tahoma"/>
              </a:rPr>
              <a:t> </a:t>
            </a:r>
            <a:r>
              <a:rPr sz="1600" b="1" spc="-5" dirty="0">
                <a:latin typeface="Tahoma"/>
                <a:cs typeface="Tahoma"/>
              </a:rPr>
              <a:t>representation</a:t>
            </a:r>
            <a:endParaRPr sz="1600" dirty="0">
              <a:latin typeface="Tahoma"/>
              <a:cs typeface="Tahoma"/>
            </a:endParaRPr>
          </a:p>
          <a:p>
            <a:pPr marL="370840">
              <a:spcBef>
                <a:spcPts val="80"/>
              </a:spcBef>
            </a:pPr>
            <a:r>
              <a:rPr sz="1600" b="1" spc="-5" dirty="0">
                <a:latin typeface="Tahoma"/>
                <a:cs typeface="Tahoma"/>
              </a:rPr>
              <a:t>would be equally divided among the</a:t>
            </a:r>
            <a:r>
              <a:rPr sz="1600" b="1" spc="25" dirty="0">
                <a:latin typeface="Tahoma"/>
                <a:cs typeface="Tahoma"/>
              </a:rPr>
              <a:t> </a:t>
            </a:r>
            <a:r>
              <a:rPr sz="1600" b="1" spc="-5" dirty="0">
                <a:latin typeface="Tahoma"/>
                <a:cs typeface="Tahoma"/>
              </a:rPr>
              <a:t>states.</a:t>
            </a:r>
            <a:endParaRPr sz="1600" dirty="0">
              <a:latin typeface="Tahoma"/>
              <a:cs typeface="Tahoma"/>
            </a:endParaRPr>
          </a:p>
        </p:txBody>
      </p:sp>
      <p:sp>
        <p:nvSpPr>
          <p:cNvPr id="18" name="object 18"/>
          <p:cNvSpPr txBox="1"/>
          <p:nvPr/>
        </p:nvSpPr>
        <p:spPr>
          <a:xfrm>
            <a:off x="8165270" y="1108982"/>
            <a:ext cx="2334895" cy="1014508"/>
          </a:xfrm>
          <a:prstGeom prst="rect">
            <a:avLst/>
          </a:prstGeom>
          <a:ln w="25399">
            <a:solidFill>
              <a:srgbClr val="000000"/>
            </a:solidFill>
          </a:ln>
        </p:spPr>
        <p:txBody>
          <a:bodyPr vert="horz" wrap="square" lIns="0" tIns="48895" rIns="0" bIns="0" rtlCol="0">
            <a:spAutoFit/>
          </a:bodyPr>
          <a:lstStyle/>
          <a:p>
            <a:pPr marL="120650" marR="131445" indent="-24130" algn="ctr">
              <a:lnSpc>
                <a:spcPct val="98300"/>
              </a:lnSpc>
              <a:spcBef>
                <a:spcPts val="385"/>
              </a:spcBef>
            </a:pPr>
            <a:r>
              <a:rPr sz="1600" b="1" spc="-5" dirty="0">
                <a:latin typeface="Tahoma"/>
                <a:cs typeface="Tahoma"/>
              </a:rPr>
              <a:t>Each state gets </a:t>
            </a:r>
            <a:r>
              <a:rPr sz="1600" b="1" dirty="0">
                <a:latin typeface="Tahoma"/>
                <a:cs typeface="Tahoma"/>
              </a:rPr>
              <a:t>2  </a:t>
            </a:r>
            <a:r>
              <a:rPr sz="1600" b="1" spc="-5" dirty="0">
                <a:latin typeface="Tahoma"/>
                <a:cs typeface="Tahoma"/>
              </a:rPr>
              <a:t>senators each </a:t>
            </a:r>
            <a:r>
              <a:rPr sz="1600" b="1" dirty="0">
                <a:latin typeface="Tahoma"/>
                <a:cs typeface="Tahoma"/>
              </a:rPr>
              <a:t>no  </a:t>
            </a:r>
            <a:r>
              <a:rPr sz="1600" b="1" spc="-5" dirty="0">
                <a:latin typeface="Tahoma"/>
                <a:cs typeface="Tahoma"/>
              </a:rPr>
              <a:t>matter </a:t>
            </a:r>
            <a:r>
              <a:rPr sz="1600" b="1" dirty="0">
                <a:latin typeface="Tahoma"/>
                <a:cs typeface="Tahoma"/>
              </a:rPr>
              <a:t>how big the  </a:t>
            </a:r>
            <a:r>
              <a:rPr sz="1600" b="1" spc="-5" dirty="0">
                <a:latin typeface="Tahoma"/>
                <a:cs typeface="Tahoma"/>
              </a:rPr>
              <a:t>state </a:t>
            </a:r>
            <a:r>
              <a:rPr sz="1600" b="1" dirty="0">
                <a:latin typeface="Tahoma"/>
                <a:cs typeface="Tahoma"/>
              </a:rPr>
              <a:t>population</a:t>
            </a:r>
            <a:r>
              <a:rPr sz="1600" b="1" spc="-60" dirty="0">
                <a:latin typeface="Tahoma"/>
                <a:cs typeface="Tahoma"/>
              </a:rPr>
              <a:t> </a:t>
            </a:r>
            <a:r>
              <a:rPr sz="1600" b="1" spc="-5" dirty="0">
                <a:latin typeface="Tahoma"/>
                <a:cs typeface="Tahoma"/>
              </a:rPr>
              <a:t>is.</a:t>
            </a:r>
            <a:endParaRPr sz="1600" dirty="0">
              <a:latin typeface="Tahoma"/>
              <a:cs typeface="Tahoma"/>
            </a:endParaRPr>
          </a:p>
        </p:txBody>
      </p:sp>
      <p:sp>
        <p:nvSpPr>
          <p:cNvPr id="19" name="object 19"/>
          <p:cNvSpPr/>
          <p:nvPr/>
        </p:nvSpPr>
        <p:spPr>
          <a:xfrm>
            <a:off x="9332721" y="2180640"/>
            <a:ext cx="593090" cy="632460"/>
          </a:xfrm>
          <a:custGeom>
            <a:avLst/>
            <a:gdLst/>
            <a:ahLst/>
            <a:cxnLst/>
            <a:rect l="l" t="t" r="r" b="b"/>
            <a:pathLst>
              <a:path w="593090" h="632460">
                <a:moveTo>
                  <a:pt x="0" y="227825"/>
                </a:moveTo>
                <a:lnTo>
                  <a:pt x="182194" y="632447"/>
                </a:lnTo>
                <a:lnTo>
                  <a:pt x="592543" y="463562"/>
                </a:lnTo>
                <a:lnTo>
                  <a:pt x="444411" y="404622"/>
                </a:lnTo>
                <a:lnTo>
                  <a:pt x="491306" y="286753"/>
                </a:lnTo>
                <a:lnTo>
                  <a:pt x="148132" y="286753"/>
                </a:lnTo>
                <a:lnTo>
                  <a:pt x="0" y="227825"/>
                </a:lnTo>
                <a:close/>
              </a:path>
              <a:path w="593090" h="632460">
                <a:moveTo>
                  <a:pt x="262216" y="0"/>
                </a:moveTo>
                <a:lnTo>
                  <a:pt x="148132" y="286753"/>
                </a:lnTo>
                <a:lnTo>
                  <a:pt x="491306" y="286753"/>
                </a:lnTo>
                <a:lnTo>
                  <a:pt x="558495" y="117881"/>
                </a:lnTo>
                <a:lnTo>
                  <a:pt x="262216" y="0"/>
                </a:lnTo>
                <a:close/>
              </a:path>
            </a:pathLst>
          </a:custGeom>
          <a:solidFill>
            <a:srgbClr val="000000"/>
          </a:solidFill>
        </p:spPr>
        <p:txBody>
          <a:bodyPr wrap="square" lIns="0" tIns="0" rIns="0" bIns="0" rtlCol="0"/>
          <a:lstStyle/>
          <a:p>
            <a:endParaRPr/>
          </a:p>
        </p:txBody>
      </p:sp>
      <p:sp>
        <p:nvSpPr>
          <p:cNvPr id="20" name="object 20"/>
          <p:cNvSpPr/>
          <p:nvPr/>
        </p:nvSpPr>
        <p:spPr>
          <a:xfrm>
            <a:off x="9332717" y="2180643"/>
            <a:ext cx="593090" cy="632460"/>
          </a:xfrm>
          <a:custGeom>
            <a:avLst/>
            <a:gdLst/>
            <a:ahLst/>
            <a:cxnLst/>
            <a:rect l="l" t="t" r="r" b="b"/>
            <a:pathLst>
              <a:path w="593090" h="632460">
                <a:moveTo>
                  <a:pt x="558494" y="117870"/>
                </a:moveTo>
                <a:lnTo>
                  <a:pt x="444412" y="404620"/>
                </a:lnTo>
                <a:lnTo>
                  <a:pt x="592550" y="463556"/>
                </a:lnTo>
                <a:lnTo>
                  <a:pt x="182193" y="632435"/>
                </a:lnTo>
                <a:lnTo>
                  <a:pt x="0" y="227814"/>
                </a:lnTo>
                <a:lnTo>
                  <a:pt x="148137" y="286749"/>
                </a:lnTo>
                <a:lnTo>
                  <a:pt x="262219" y="0"/>
                </a:lnTo>
                <a:lnTo>
                  <a:pt x="558494" y="117870"/>
                </a:lnTo>
                <a:close/>
              </a:path>
            </a:pathLst>
          </a:custGeom>
          <a:ln w="25400">
            <a:solidFill>
              <a:srgbClr val="000000"/>
            </a:solidFill>
          </a:ln>
        </p:spPr>
        <p:txBody>
          <a:bodyPr wrap="square" lIns="0" tIns="0" rIns="0" bIns="0" rtlCol="0"/>
          <a:lstStyle/>
          <a:p>
            <a:endParaRPr/>
          </a:p>
        </p:txBody>
      </p:sp>
      <p:sp>
        <p:nvSpPr>
          <p:cNvPr id="21" name="object 21"/>
          <p:cNvSpPr txBox="1"/>
          <p:nvPr/>
        </p:nvSpPr>
        <p:spPr>
          <a:xfrm>
            <a:off x="1611647" y="901592"/>
            <a:ext cx="3066324" cy="1753942"/>
          </a:xfrm>
          <a:prstGeom prst="rect">
            <a:avLst/>
          </a:prstGeom>
          <a:ln w="25399">
            <a:solidFill>
              <a:srgbClr val="000000"/>
            </a:solidFill>
          </a:ln>
        </p:spPr>
        <p:txBody>
          <a:bodyPr vert="horz" wrap="square" lIns="0" tIns="46990" rIns="0" bIns="0" rtlCol="0">
            <a:spAutoFit/>
          </a:bodyPr>
          <a:lstStyle/>
          <a:p>
            <a:pPr marL="91440" marR="144780">
              <a:lnSpc>
                <a:spcPct val="99400"/>
              </a:lnSpc>
              <a:spcBef>
                <a:spcPts val="370"/>
              </a:spcBef>
            </a:pPr>
            <a:r>
              <a:rPr sz="1600" b="1" spc="-5" dirty="0">
                <a:latin typeface="Tahoma"/>
                <a:cs typeface="Tahoma"/>
              </a:rPr>
              <a:t>Representation will </a:t>
            </a:r>
            <a:r>
              <a:rPr sz="1600" b="1" dirty="0">
                <a:latin typeface="Tahoma"/>
                <a:cs typeface="Tahoma"/>
              </a:rPr>
              <a:t>be  </a:t>
            </a:r>
            <a:r>
              <a:rPr sz="1600" b="1" spc="-5" dirty="0">
                <a:latin typeface="Tahoma"/>
                <a:cs typeface="Tahoma"/>
              </a:rPr>
              <a:t>different </a:t>
            </a:r>
            <a:r>
              <a:rPr sz="1600" b="1" dirty="0">
                <a:latin typeface="Tahoma"/>
                <a:cs typeface="Tahoma"/>
              </a:rPr>
              <a:t>among the</a:t>
            </a:r>
            <a:r>
              <a:rPr sz="1600" b="1" spc="-40" dirty="0">
                <a:latin typeface="Tahoma"/>
                <a:cs typeface="Tahoma"/>
              </a:rPr>
              <a:t> </a:t>
            </a:r>
            <a:r>
              <a:rPr sz="1600" b="1" spc="-5" dirty="0">
                <a:latin typeface="Tahoma"/>
                <a:cs typeface="Tahoma"/>
              </a:rPr>
              <a:t>states.  </a:t>
            </a:r>
            <a:r>
              <a:rPr sz="1600" b="1" dirty="0">
                <a:latin typeface="Tahoma"/>
                <a:cs typeface="Tahoma"/>
              </a:rPr>
              <a:t>If a </a:t>
            </a:r>
            <a:r>
              <a:rPr sz="1600" b="1" spc="-5" dirty="0">
                <a:latin typeface="Tahoma"/>
                <a:cs typeface="Tahoma"/>
              </a:rPr>
              <a:t>state </a:t>
            </a:r>
            <a:r>
              <a:rPr sz="1600" b="1" dirty="0">
                <a:latin typeface="Tahoma"/>
                <a:cs typeface="Tahoma"/>
              </a:rPr>
              <a:t>has a large  population, </a:t>
            </a:r>
            <a:r>
              <a:rPr sz="1600" b="1" spc="-5" dirty="0">
                <a:latin typeface="Tahoma"/>
                <a:cs typeface="Tahoma"/>
              </a:rPr>
              <a:t>they get </a:t>
            </a:r>
            <a:r>
              <a:rPr sz="1600" b="1" dirty="0">
                <a:latin typeface="Tahoma"/>
                <a:cs typeface="Tahoma"/>
              </a:rPr>
              <a:t>more  </a:t>
            </a:r>
            <a:r>
              <a:rPr sz="1600" b="1" spc="-5" dirty="0">
                <a:latin typeface="Tahoma"/>
                <a:cs typeface="Tahoma"/>
              </a:rPr>
              <a:t>representation. Smaller  </a:t>
            </a:r>
            <a:r>
              <a:rPr sz="1600" b="1" dirty="0">
                <a:latin typeface="Tahoma"/>
                <a:cs typeface="Tahoma"/>
              </a:rPr>
              <a:t>population, you </a:t>
            </a:r>
            <a:r>
              <a:rPr sz="1600" b="1" spc="-5" dirty="0">
                <a:latin typeface="Tahoma"/>
                <a:cs typeface="Tahoma"/>
              </a:rPr>
              <a:t>get less  </a:t>
            </a:r>
            <a:r>
              <a:rPr sz="1600" b="1" dirty="0">
                <a:latin typeface="Tahoma"/>
                <a:cs typeface="Tahoma"/>
              </a:rPr>
              <a:t>representation.</a:t>
            </a:r>
            <a:endParaRPr sz="1600" dirty="0">
              <a:latin typeface="Tahoma"/>
              <a:cs typeface="Tahoma"/>
            </a:endParaRPr>
          </a:p>
        </p:txBody>
      </p:sp>
      <p:sp>
        <p:nvSpPr>
          <p:cNvPr id="22" name="object 22"/>
          <p:cNvSpPr/>
          <p:nvPr/>
        </p:nvSpPr>
        <p:spPr>
          <a:xfrm>
            <a:off x="2462889" y="2921729"/>
            <a:ext cx="569595" cy="600075"/>
          </a:xfrm>
          <a:custGeom>
            <a:avLst/>
            <a:gdLst/>
            <a:ahLst/>
            <a:cxnLst/>
            <a:rect l="l" t="t" r="r" b="b"/>
            <a:pathLst>
              <a:path w="569594" h="600075">
                <a:moveTo>
                  <a:pt x="263602" y="0"/>
                </a:moveTo>
                <a:lnTo>
                  <a:pt x="0" y="179400"/>
                </a:lnTo>
                <a:lnTo>
                  <a:pt x="173648" y="434530"/>
                </a:lnTo>
                <a:lnTo>
                  <a:pt x="41842" y="524230"/>
                </a:lnTo>
                <a:lnTo>
                  <a:pt x="479083" y="599947"/>
                </a:lnTo>
                <a:lnTo>
                  <a:pt x="550468" y="255117"/>
                </a:lnTo>
                <a:lnTo>
                  <a:pt x="437236" y="255117"/>
                </a:lnTo>
                <a:lnTo>
                  <a:pt x="263602" y="0"/>
                </a:lnTo>
                <a:close/>
              </a:path>
              <a:path w="569594" h="600075">
                <a:moveTo>
                  <a:pt x="569037" y="165417"/>
                </a:moveTo>
                <a:lnTo>
                  <a:pt x="437236" y="255117"/>
                </a:lnTo>
                <a:lnTo>
                  <a:pt x="550468" y="255117"/>
                </a:lnTo>
                <a:lnTo>
                  <a:pt x="569037" y="165417"/>
                </a:lnTo>
                <a:close/>
              </a:path>
            </a:pathLst>
          </a:custGeom>
          <a:solidFill>
            <a:srgbClr val="000000"/>
          </a:solid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4FD569-7267-44C6-8AE0-64E9FC2E24DD}"/>
              </a:ext>
            </a:extLst>
          </p:cNvPr>
          <p:cNvPicPr>
            <a:picLocks noChangeAspect="1"/>
          </p:cNvPicPr>
          <p:nvPr/>
        </p:nvPicPr>
        <p:blipFill>
          <a:blip r:embed="rId2"/>
          <a:stretch>
            <a:fillRect/>
          </a:stretch>
        </p:blipFill>
        <p:spPr>
          <a:xfrm>
            <a:off x="1752600" y="228600"/>
            <a:ext cx="8686800" cy="6400800"/>
          </a:xfrm>
          <a:prstGeom prst="rect">
            <a:avLst/>
          </a:prstGeom>
        </p:spPr>
      </p:pic>
      <p:pic>
        <p:nvPicPr>
          <p:cNvPr id="6" name="Picture 5">
            <a:extLst>
              <a:ext uri="{FF2B5EF4-FFF2-40B4-BE49-F238E27FC236}">
                <a16:creationId xmlns:a16="http://schemas.microsoft.com/office/drawing/2014/main" id="{BE4141A2-0B89-4356-8742-EDE2CC767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40897">
            <a:off x="7599653" y="3018281"/>
            <a:ext cx="2345162" cy="1822199"/>
          </a:xfrm>
          <a:prstGeom prst="rect">
            <a:avLst/>
          </a:prstGeom>
        </p:spPr>
      </p:pic>
    </p:spTree>
    <p:extLst>
      <p:ext uri="{BB962C8B-B14F-4D97-AF65-F5344CB8AC3E}">
        <p14:creationId xmlns:p14="http://schemas.microsoft.com/office/powerpoint/2010/main" val="204255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219E36-2A98-4FE0-9435-D9192DCAF55E}"/>
              </a:ext>
            </a:extLst>
          </p:cNvPr>
          <p:cNvGrpSpPr/>
          <p:nvPr/>
        </p:nvGrpSpPr>
        <p:grpSpPr>
          <a:xfrm>
            <a:off x="0" y="3647"/>
            <a:ext cx="11965965" cy="6854353"/>
            <a:chOff x="202405" y="-463222"/>
            <a:chExt cx="8320087" cy="7330101"/>
          </a:xfrm>
          <a:solidFill>
            <a:schemeClr val="tx2">
              <a:lumMod val="40000"/>
              <a:lumOff val="60000"/>
            </a:schemeClr>
          </a:solidFill>
        </p:grpSpPr>
        <p:pic>
          <p:nvPicPr>
            <p:cNvPr id="5" name="Picture 2" descr=" ">
              <a:extLst>
                <a:ext uri="{FF2B5EF4-FFF2-40B4-BE49-F238E27FC236}">
                  <a16:creationId xmlns:a16="http://schemas.microsoft.com/office/drawing/2014/main" id="{EC656D04-6D49-45AC-A7F8-6E4FF3AA1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128" y="618479"/>
              <a:ext cx="6265070" cy="6248400"/>
            </a:xfrm>
            <a:prstGeom prst="rect">
              <a:avLst/>
            </a:prstGeom>
            <a:grpFill/>
          </p:spPr>
        </p:pic>
        <p:sp>
          <p:nvSpPr>
            <p:cNvPr id="7" name="Title 1">
              <a:extLst>
                <a:ext uri="{FF2B5EF4-FFF2-40B4-BE49-F238E27FC236}">
                  <a16:creationId xmlns:a16="http://schemas.microsoft.com/office/drawing/2014/main" id="{30A1AF92-F39F-44CE-AF77-2E38456A148B}"/>
                </a:ext>
              </a:extLst>
            </p:cNvPr>
            <p:cNvSpPr txBox="1">
              <a:spLocks/>
            </p:cNvSpPr>
            <p:nvPr/>
          </p:nvSpPr>
          <p:spPr>
            <a:xfrm>
              <a:off x="202405" y="-463222"/>
              <a:ext cx="5105400" cy="430887"/>
            </a:xfrm>
            <a:prstGeom prst="rect">
              <a:avLst/>
            </a:prstGeom>
            <a:grpFill/>
          </p:spPr>
          <p:txBody>
            <a:bodyPr wrap="square" lIns="0" tIns="0" rIns="0" bIns="0">
              <a:spAutoFit/>
            </a:bodyPr>
            <a:lstStyle>
              <a:lvl1pPr>
                <a:defRPr sz="4400" b="0" i="0">
                  <a:solidFill>
                    <a:schemeClr val="tx1"/>
                  </a:solidFill>
                  <a:latin typeface="Calibri"/>
                  <a:ea typeface="+mj-ea"/>
                  <a:cs typeface="Calibri"/>
                </a:defRPr>
              </a:lvl1pPr>
            </a:lstStyle>
            <a:p>
              <a:r>
                <a:rPr lang="en-US" sz="2800" b="1" kern="0" dirty="0">
                  <a:solidFill>
                    <a:prstClr val="black"/>
                  </a:solidFill>
                </a:rPr>
                <a:t>The Congress: Bi-Cameral</a:t>
              </a:r>
            </a:p>
          </p:txBody>
        </p:sp>
        <p:sp>
          <p:nvSpPr>
            <p:cNvPr id="8" name="Title 1">
              <a:extLst>
                <a:ext uri="{FF2B5EF4-FFF2-40B4-BE49-F238E27FC236}">
                  <a16:creationId xmlns:a16="http://schemas.microsoft.com/office/drawing/2014/main" id="{E00D0C0E-2016-4560-A9C4-AA3CF5998EF0}"/>
                </a:ext>
              </a:extLst>
            </p:cNvPr>
            <p:cNvSpPr txBox="1">
              <a:spLocks/>
            </p:cNvSpPr>
            <p:nvPr/>
          </p:nvSpPr>
          <p:spPr>
            <a:xfrm>
              <a:off x="381000" y="1488612"/>
              <a:ext cx="3962400" cy="307777"/>
            </a:xfrm>
            <a:prstGeom prst="rect">
              <a:avLst/>
            </a:prstGeom>
            <a:grpFill/>
          </p:spPr>
          <p:txBody>
            <a:bodyPr wrap="square" lIns="0" tIns="0" rIns="0" bIns="0">
              <a:spAutoFit/>
            </a:bodyPr>
            <a:lstStyle>
              <a:lvl1pPr>
                <a:defRPr sz="4400" b="0" i="0">
                  <a:solidFill>
                    <a:schemeClr val="tx1"/>
                  </a:solidFill>
                  <a:latin typeface="Calibri"/>
                  <a:ea typeface="+mj-ea"/>
                  <a:cs typeface="Calibri"/>
                </a:defRPr>
              </a:lvl1pPr>
            </a:lstStyle>
            <a:p>
              <a:r>
                <a:rPr lang="en-US" sz="2000" b="1" kern="0" dirty="0">
                  <a:solidFill>
                    <a:prstClr val="black"/>
                  </a:solidFill>
                </a:rPr>
                <a:t>The House of Representatives</a:t>
              </a:r>
            </a:p>
          </p:txBody>
        </p:sp>
        <p:sp>
          <p:nvSpPr>
            <p:cNvPr id="9" name="Title 1">
              <a:extLst>
                <a:ext uri="{FF2B5EF4-FFF2-40B4-BE49-F238E27FC236}">
                  <a16:creationId xmlns:a16="http://schemas.microsoft.com/office/drawing/2014/main" id="{1BD6AF5D-9935-4139-B58C-89DCA0D4FAAD}"/>
                </a:ext>
              </a:extLst>
            </p:cNvPr>
            <p:cNvSpPr txBox="1">
              <a:spLocks/>
            </p:cNvSpPr>
            <p:nvPr/>
          </p:nvSpPr>
          <p:spPr>
            <a:xfrm>
              <a:off x="6679405" y="3121223"/>
              <a:ext cx="1843087" cy="307777"/>
            </a:xfrm>
            <a:prstGeom prst="rect">
              <a:avLst/>
            </a:prstGeom>
            <a:grpFill/>
          </p:spPr>
          <p:txBody>
            <a:bodyPr wrap="square" lIns="0" tIns="0" rIns="0" bIns="0">
              <a:spAutoFit/>
            </a:bodyPr>
            <a:lstStyle>
              <a:lvl1pPr>
                <a:defRPr sz="4400" b="0" i="0">
                  <a:solidFill>
                    <a:schemeClr val="tx1"/>
                  </a:solidFill>
                  <a:latin typeface="Calibri"/>
                  <a:ea typeface="+mj-ea"/>
                  <a:cs typeface="Calibri"/>
                </a:defRPr>
              </a:lvl1pPr>
            </a:lstStyle>
            <a:p>
              <a:r>
                <a:rPr lang="en-US" sz="2000" b="1" kern="0" dirty="0">
                  <a:solidFill>
                    <a:prstClr val="black"/>
                  </a:solidFill>
                </a:rPr>
                <a:t>The Senate</a:t>
              </a:r>
            </a:p>
          </p:txBody>
        </p:sp>
        <p:cxnSp>
          <p:nvCxnSpPr>
            <p:cNvPr id="10" name="Straight Arrow Connector 9">
              <a:extLst>
                <a:ext uri="{FF2B5EF4-FFF2-40B4-BE49-F238E27FC236}">
                  <a16:creationId xmlns:a16="http://schemas.microsoft.com/office/drawing/2014/main" id="{A1575B09-6016-4FEA-8AB0-AAD6D6AD3B74}"/>
                </a:ext>
              </a:extLst>
            </p:cNvPr>
            <p:cNvCxnSpPr/>
            <p:nvPr/>
          </p:nvCxnSpPr>
          <p:spPr>
            <a:xfrm>
              <a:off x="1752600" y="1791208"/>
              <a:ext cx="609600" cy="570992"/>
            </a:xfrm>
            <a:prstGeom prst="straightConnector1">
              <a:avLst/>
            </a:prstGeom>
            <a:grpFill/>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58ED74E-6273-4C72-BEE9-A60851B2C846}"/>
                </a:ext>
              </a:extLst>
            </p:cNvPr>
            <p:cNvCxnSpPr/>
            <p:nvPr/>
          </p:nvCxnSpPr>
          <p:spPr>
            <a:xfrm flipH="1">
              <a:off x="6991657" y="3429000"/>
              <a:ext cx="323543" cy="921133"/>
            </a:xfrm>
            <a:prstGeom prst="straightConnector1">
              <a:avLst/>
            </a:prstGeom>
            <a:grpFill/>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50D45063-9C8E-470A-BE19-750CB980F743}"/>
              </a:ext>
            </a:extLst>
          </p:cNvPr>
          <p:cNvPicPr>
            <a:picLocks noChangeAspect="1"/>
          </p:cNvPicPr>
          <p:nvPr/>
        </p:nvPicPr>
        <p:blipFill>
          <a:blip r:embed="rId3"/>
          <a:stretch>
            <a:fillRect/>
          </a:stretch>
        </p:blipFill>
        <p:spPr>
          <a:xfrm rot="20365713">
            <a:off x="1887516" y="4593647"/>
            <a:ext cx="2441085" cy="1892164"/>
          </a:xfrm>
          <a:prstGeom prst="rect">
            <a:avLst/>
          </a:prstGeom>
        </p:spPr>
      </p:pic>
      <p:sp>
        <p:nvSpPr>
          <p:cNvPr id="2" name="Title 1">
            <a:extLst>
              <a:ext uri="{FF2B5EF4-FFF2-40B4-BE49-F238E27FC236}">
                <a16:creationId xmlns:a16="http://schemas.microsoft.com/office/drawing/2014/main" id="{A1B058BD-0155-4F87-AE41-C8DC1BF4CCD9}"/>
              </a:ext>
            </a:extLst>
          </p:cNvPr>
          <p:cNvSpPr>
            <a:spLocks noGrp="1"/>
          </p:cNvSpPr>
          <p:nvPr>
            <p:ph type="title"/>
          </p:nvPr>
        </p:nvSpPr>
        <p:spPr>
          <a:xfrm>
            <a:off x="152400" y="497129"/>
            <a:ext cx="12039600" cy="1231106"/>
          </a:xfrm>
        </p:spPr>
        <p:txBody>
          <a:bodyPr/>
          <a:lstStyle/>
          <a:p>
            <a:r>
              <a:rPr lang="en-US" sz="2000" dirty="0"/>
              <a:t>In republican government, the legislative authority necessarily predominates. The remedy for this inconveniency is to divide the legislature into different branches; and to render them, by different modes of election and different principles of action, as little connected with each other as the nature of their common functions and their common dependence on the society will admit …  </a:t>
            </a:r>
            <a:r>
              <a:rPr lang="en-US" sz="2000" b="1" i="1" dirty="0"/>
              <a:t>James Madison, Federalist No. 51</a:t>
            </a:r>
          </a:p>
        </p:txBody>
      </p:sp>
    </p:spTree>
    <p:extLst>
      <p:ext uri="{BB962C8B-B14F-4D97-AF65-F5344CB8AC3E}">
        <p14:creationId xmlns:p14="http://schemas.microsoft.com/office/powerpoint/2010/main" val="15816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3201" y="0"/>
            <a:ext cx="6512559" cy="513080"/>
          </a:xfrm>
          <a:prstGeom prst="rect">
            <a:avLst/>
          </a:prstGeom>
        </p:spPr>
        <p:txBody>
          <a:bodyPr vert="horz" wrap="square" lIns="0" tIns="12700" rIns="0" bIns="0" rtlCol="0">
            <a:spAutoFit/>
          </a:bodyPr>
          <a:lstStyle/>
          <a:p>
            <a:pPr marL="12700">
              <a:spcBef>
                <a:spcPts val="100"/>
              </a:spcBef>
            </a:pPr>
            <a:r>
              <a:rPr sz="3200" spc="-5" dirty="0"/>
              <a:t>CONFLICT </a:t>
            </a:r>
            <a:r>
              <a:rPr sz="3200" dirty="0"/>
              <a:t>AND </a:t>
            </a:r>
            <a:r>
              <a:rPr sz="3200" spc="-5" dirty="0"/>
              <a:t>COMPROMISE</a:t>
            </a:r>
            <a:r>
              <a:rPr sz="3200" spc="-30" dirty="0"/>
              <a:t> </a:t>
            </a:r>
            <a:r>
              <a:rPr sz="3200" dirty="0"/>
              <a:t>–</a:t>
            </a:r>
          </a:p>
        </p:txBody>
      </p:sp>
      <p:sp>
        <p:nvSpPr>
          <p:cNvPr id="5" name="object 5"/>
          <p:cNvSpPr/>
          <p:nvPr/>
        </p:nvSpPr>
        <p:spPr>
          <a:xfrm>
            <a:off x="7008768" y="1447800"/>
            <a:ext cx="5218611" cy="4524153"/>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50075" y="789416"/>
            <a:ext cx="10389325" cy="5671937"/>
          </a:xfrm>
          <a:prstGeom prst="rect">
            <a:avLst/>
          </a:prstGeom>
        </p:spPr>
        <p:txBody>
          <a:bodyPr vert="horz" wrap="square" lIns="0" tIns="260985" rIns="0" bIns="0" rtlCol="0">
            <a:spAutoFit/>
          </a:bodyPr>
          <a:lstStyle/>
          <a:p>
            <a:pPr marL="1527810">
              <a:spcBef>
                <a:spcPts val="2055"/>
              </a:spcBef>
            </a:pPr>
            <a:r>
              <a:rPr sz="2800" b="1" spc="65" dirty="0">
                <a:latin typeface="Tahoma"/>
                <a:cs typeface="Tahoma"/>
              </a:rPr>
              <a:t>NORTH</a:t>
            </a:r>
            <a:r>
              <a:rPr sz="2800" b="1" spc="65" dirty="0">
                <a:latin typeface="Trebuchet MS"/>
                <a:cs typeface="Trebuchet MS"/>
              </a:rPr>
              <a:t>-</a:t>
            </a:r>
            <a:r>
              <a:rPr sz="2800" b="1" spc="65" dirty="0">
                <a:latin typeface="Tahoma"/>
                <a:cs typeface="Tahoma"/>
              </a:rPr>
              <a:t>SOUTH</a:t>
            </a:r>
            <a:r>
              <a:rPr sz="2800" b="1" spc="-40" dirty="0">
                <a:latin typeface="Tahoma"/>
                <a:cs typeface="Tahoma"/>
              </a:rPr>
              <a:t> </a:t>
            </a:r>
            <a:r>
              <a:rPr sz="2800" b="1" spc="-5" dirty="0">
                <a:latin typeface="Tahoma"/>
                <a:cs typeface="Tahoma"/>
              </a:rPr>
              <a:t>COMPROMISES</a:t>
            </a:r>
            <a:endParaRPr sz="2800" dirty="0">
              <a:latin typeface="Tahoma"/>
              <a:cs typeface="Tahoma"/>
            </a:endParaRPr>
          </a:p>
          <a:p>
            <a:pPr marL="12700">
              <a:spcBef>
                <a:spcPts val="1120"/>
              </a:spcBef>
              <a:tabLst>
                <a:tab pos="354965" algn="l"/>
                <a:tab pos="355600" algn="l"/>
              </a:tabLst>
            </a:pPr>
            <a:r>
              <a:rPr b="1" spc="-5" dirty="0">
                <a:latin typeface="Tahoma"/>
                <a:cs typeface="Tahoma"/>
              </a:rPr>
              <a:t>Ratification </a:t>
            </a:r>
            <a:r>
              <a:rPr b="1" dirty="0">
                <a:latin typeface="Tahoma"/>
                <a:cs typeface="Tahoma"/>
              </a:rPr>
              <a:t>of </a:t>
            </a:r>
            <a:r>
              <a:rPr b="1" spc="-5" dirty="0">
                <a:latin typeface="Tahoma"/>
                <a:cs typeface="Tahoma"/>
              </a:rPr>
              <a:t>treaties</a:t>
            </a:r>
            <a:endParaRPr dirty="0">
              <a:latin typeface="Tahoma"/>
              <a:cs typeface="Tahoma"/>
            </a:endParaRPr>
          </a:p>
          <a:p>
            <a:pPr marL="755650" lvl="1" indent="-285750">
              <a:lnSpc>
                <a:spcPts val="1670"/>
              </a:lnSpc>
              <a:spcBef>
                <a:spcPts val="315"/>
              </a:spcBef>
              <a:buFont typeface="Arial"/>
              <a:buChar char="–"/>
              <a:tabLst>
                <a:tab pos="755015" algn="l"/>
                <a:tab pos="755650" algn="l"/>
              </a:tabLst>
            </a:pPr>
            <a:r>
              <a:rPr b="1" spc="-5" dirty="0">
                <a:latin typeface="Tahoma"/>
                <a:cs typeface="Tahoma"/>
              </a:rPr>
              <a:t>Southern delegates insisted </a:t>
            </a:r>
            <a:r>
              <a:rPr b="1" dirty="0">
                <a:latin typeface="Tahoma"/>
                <a:cs typeface="Tahoma"/>
              </a:rPr>
              <a:t>on</a:t>
            </a:r>
            <a:r>
              <a:rPr b="1" spc="10" dirty="0">
                <a:latin typeface="Tahoma"/>
                <a:cs typeface="Tahoma"/>
              </a:rPr>
              <a:t> </a:t>
            </a:r>
            <a:r>
              <a:rPr b="1" dirty="0">
                <a:latin typeface="Tahoma"/>
                <a:cs typeface="Tahoma"/>
              </a:rPr>
              <a:t>a</a:t>
            </a:r>
            <a:endParaRPr dirty="0">
              <a:latin typeface="Tahoma"/>
              <a:cs typeface="Tahoma"/>
            </a:endParaRPr>
          </a:p>
          <a:p>
            <a:pPr marL="749300" marR="2957195">
              <a:lnSpc>
                <a:spcPct val="98200"/>
              </a:lnSpc>
              <a:spcBef>
                <a:spcPts val="25"/>
              </a:spcBef>
            </a:pPr>
            <a:r>
              <a:rPr b="1" spc="35" dirty="0">
                <a:latin typeface="Tahoma"/>
                <a:cs typeface="Tahoma"/>
              </a:rPr>
              <a:t>two</a:t>
            </a:r>
            <a:r>
              <a:rPr b="1" spc="35" dirty="0">
                <a:latin typeface="Trebuchet MS"/>
                <a:cs typeface="Trebuchet MS"/>
              </a:rPr>
              <a:t>-</a:t>
            </a:r>
            <a:r>
              <a:rPr b="1" spc="35" dirty="0">
                <a:latin typeface="Tahoma"/>
                <a:cs typeface="Tahoma"/>
              </a:rPr>
              <a:t>thirds </a:t>
            </a:r>
            <a:r>
              <a:rPr b="1" dirty="0">
                <a:latin typeface="Tahoma"/>
                <a:cs typeface="Tahoma"/>
              </a:rPr>
              <a:t>vote </a:t>
            </a:r>
            <a:r>
              <a:rPr b="1" spc="-5" dirty="0">
                <a:latin typeface="Tahoma"/>
                <a:cs typeface="Tahoma"/>
              </a:rPr>
              <a:t>(supermajority) </a:t>
            </a:r>
            <a:r>
              <a:rPr b="1" dirty="0">
                <a:latin typeface="Tahoma"/>
                <a:cs typeface="Tahoma"/>
              </a:rPr>
              <a:t>in</a:t>
            </a:r>
            <a:r>
              <a:rPr b="1" spc="-35" dirty="0">
                <a:latin typeface="Tahoma"/>
                <a:cs typeface="Tahoma"/>
              </a:rPr>
              <a:t> </a:t>
            </a:r>
            <a:r>
              <a:rPr b="1" spc="-5" dirty="0">
                <a:latin typeface="Tahoma"/>
                <a:cs typeface="Tahoma"/>
              </a:rPr>
              <a:t>the  Senate before presidents could </a:t>
            </a:r>
            <a:r>
              <a:rPr b="1" dirty="0">
                <a:latin typeface="Tahoma"/>
                <a:cs typeface="Tahoma"/>
              </a:rPr>
              <a:t>ratify  treaties</a:t>
            </a:r>
            <a:endParaRPr dirty="0">
              <a:latin typeface="Tahoma"/>
              <a:cs typeface="Tahoma"/>
            </a:endParaRPr>
          </a:p>
          <a:p>
            <a:pPr>
              <a:spcBef>
                <a:spcPts val="35"/>
              </a:spcBef>
            </a:pPr>
            <a:endParaRPr dirty="0">
              <a:latin typeface="Times New Roman"/>
              <a:cs typeface="Times New Roman"/>
            </a:endParaRPr>
          </a:p>
          <a:p>
            <a:pPr marL="12700">
              <a:tabLst>
                <a:tab pos="354965" algn="l"/>
                <a:tab pos="355600" algn="l"/>
              </a:tabLst>
            </a:pPr>
            <a:r>
              <a:rPr b="1" spc="-5" dirty="0">
                <a:latin typeface="Tahoma"/>
                <a:cs typeface="Tahoma"/>
              </a:rPr>
              <a:t>Three-fifths Compromise</a:t>
            </a:r>
            <a:endParaRPr dirty="0">
              <a:latin typeface="Tahoma"/>
              <a:cs typeface="Tahoma"/>
            </a:endParaRPr>
          </a:p>
          <a:p>
            <a:pPr marL="749300" marR="3691890" lvl="1" indent="-279400">
              <a:lnSpc>
                <a:spcPct val="100099"/>
              </a:lnSpc>
              <a:spcBef>
                <a:spcPts val="330"/>
              </a:spcBef>
              <a:buFont typeface="Arial"/>
              <a:buChar char="–"/>
              <a:tabLst>
                <a:tab pos="755015" algn="l"/>
                <a:tab pos="755650" algn="l"/>
              </a:tabLst>
            </a:pPr>
            <a:r>
              <a:rPr b="1" spc="-5" dirty="0">
                <a:latin typeface="Tahoma"/>
                <a:cs typeface="Tahoma"/>
              </a:rPr>
              <a:t>Issue </a:t>
            </a:r>
            <a:r>
              <a:rPr b="1" dirty="0">
                <a:latin typeface="Tahoma"/>
                <a:cs typeface="Tahoma"/>
              </a:rPr>
              <a:t>of </a:t>
            </a:r>
            <a:r>
              <a:rPr b="1" spc="-5" dirty="0">
                <a:latin typeface="Tahoma"/>
                <a:cs typeface="Tahoma"/>
              </a:rPr>
              <a:t>counting slaves </a:t>
            </a:r>
            <a:r>
              <a:rPr b="1" dirty="0">
                <a:latin typeface="Tahoma"/>
                <a:cs typeface="Tahoma"/>
              </a:rPr>
              <a:t>for  </a:t>
            </a:r>
            <a:r>
              <a:rPr b="1" spc="-5" dirty="0">
                <a:latin typeface="Tahoma"/>
                <a:cs typeface="Tahoma"/>
              </a:rPr>
              <a:t>representation </a:t>
            </a:r>
            <a:r>
              <a:rPr b="1" dirty="0">
                <a:latin typeface="Tahoma"/>
                <a:cs typeface="Tahoma"/>
              </a:rPr>
              <a:t>in </a:t>
            </a:r>
            <a:r>
              <a:rPr b="1" spc="-5" dirty="0">
                <a:latin typeface="Tahoma"/>
                <a:cs typeface="Tahoma"/>
              </a:rPr>
              <a:t>the House </a:t>
            </a:r>
            <a:r>
              <a:rPr b="1" dirty="0">
                <a:latin typeface="Tahoma"/>
                <a:cs typeface="Tahoma"/>
              </a:rPr>
              <a:t>of  </a:t>
            </a:r>
            <a:r>
              <a:rPr b="1" spc="-5" dirty="0">
                <a:latin typeface="Tahoma"/>
                <a:cs typeface="Tahoma"/>
              </a:rPr>
              <a:t>Representatives</a:t>
            </a:r>
            <a:endParaRPr dirty="0">
              <a:latin typeface="Tahoma"/>
              <a:cs typeface="Tahoma"/>
            </a:endParaRPr>
          </a:p>
          <a:p>
            <a:pPr marL="749300" marR="2794635" lvl="1" indent="-279400">
              <a:lnSpc>
                <a:spcPct val="100099"/>
              </a:lnSpc>
              <a:spcBef>
                <a:spcPts val="355"/>
              </a:spcBef>
              <a:buFont typeface="Arial"/>
              <a:buChar char="–"/>
              <a:tabLst>
                <a:tab pos="755015" algn="l"/>
                <a:tab pos="755650" algn="l"/>
              </a:tabLst>
            </a:pPr>
            <a:r>
              <a:rPr sz="1600" b="1" dirty="0">
                <a:latin typeface="Tahoma"/>
                <a:cs typeface="Tahoma"/>
              </a:rPr>
              <a:t>For </a:t>
            </a:r>
            <a:r>
              <a:rPr sz="1600" b="1" spc="-5" dirty="0">
                <a:latin typeface="Tahoma"/>
                <a:cs typeface="Tahoma"/>
              </a:rPr>
              <a:t>every </a:t>
            </a:r>
            <a:r>
              <a:rPr sz="1600" b="1" dirty="0">
                <a:latin typeface="Tahoma"/>
                <a:cs typeface="Tahoma"/>
              </a:rPr>
              <a:t>five </a:t>
            </a:r>
            <a:r>
              <a:rPr sz="1600" b="1" spc="-5" dirty="0">
                <a:latin typeface="Tahoma"/>
                <a:cs typeface="Tahoma"/>
              </a:rPr>
              <a:t>slaves, they would count </a:t>
            </a:r>
            <a:r>
              <a:rPr sz="1600" b="1" dirty="0">
                <a:latin typeface="Tahoma"/>
                <a:cs typeface="Tahoma"/>
              </a:rPr>
              <a:t>as </a:t>
            </a:r>
            <a:r>
              <a:rPr b="1" spc="-5" dirty="0">
                <a:latin typeface="Tahoma"/>
                <a:cs typeface="Tahoma"/>
              </a:rPr>
              <a:t>three people </a:t>
            </a:r>
            <a:r>
              <a:rPr b="1" dirty="0">
                <a:latin typeface="Tahoma"/>
                <a:cs typeface="Tahoma"/>
              </a:rPr>
              <a:t>for </a:t>
            </a:r>
            <a:r>
              <a:rPr b="1" spc="-5" dirty="0">
                <a:latin typeface="Tahoma"/>
                <a:cs typeface="Tahoma"/>
              </a:rPr>
              <a:t>representation </a:t>
            </a:r>
            <a:r>
              <a:rPr b="1" dirty="0">
                <a:latin typeface="Tahoma"/>
                <a:cs typeface="Tahoma"/>
              </a:rPr>
              <a:t>in </a:t>
            </a:r>
            <a:r>
              <a:rPr b="1" spc="-5" dirty="0">
                <a:latin typeface="Tahoma"/>
                <a:cs typeface="Tahoma"/>
              </a:rPr>
              <a:t>the  House</a:t>
            </a:r>
            <a:endParaRPr dirty="0">
              <a:latin typeface="Tahoma"/>
              <a:cs typeface="Tahoma"/>
            </a:endParaRPr>
          </a:p>
          <a:p>
            <a:pPr marL="749300" marR="2968625" lvl="1" indent="-279400">
              <a:lnSpc>
                <a:spcPts val="1660"/>
              </a:lnSpc>
              <a:spcBef>
                <a:spcPts val="425"/>
              </a:spcBef>
              <a:buFont typeface="Arial"/>
              <a:buChar char="–"/>
              <a:tabLst>
                <a:tab pos="755015" algn="l"/>
                <a:tab pos="755650" algn="l"/>
              </a:tabLst>
            </a:pPr>
            <a:r>
              <a:rPr b="1" dirty="0">
                <a:latin typeface="Tahoma"/>
                <a:cs typeface="Tahoma"/>
              </a:rPr>
              <a:t>North </a:t>
            </a:r>
            <a:r>
              <a:rPr b="1" spc="-5" dirty="0">
                <a:latin typeface="Tahoma"/>
                <a:cs typeface="Tahoma"/>
              </a:rPr>
              <a:t>happy because South has </a:t>
            </a:r>
            <a:r>
              <a:rPr b="1" dirty="0">
                <a:latin typeface="Tahoma"/>
                <a:cs typeface="Tahoma"/>
              </a:rPr>
              <a:t>to pay  more</a:t>
            </a:r>
            <a:r>
              <a:rPr b="1" spc="-5" dirty="0">
                <a:latin typeface="Tahoma"/>
                <a:cs typeface="Tahoma"/>
              </a:rPr>
              <a:t> taxes</a:t>
            </a:r>
            <a:endParaRPr dirty="0">
              <a:latin typeface="Tahoma"/>
              <a:cs typeface="Tahoma"/>
            </a:endParaRPr>
          </a:p>
          <a:p>
            <a:pPr marL="749300" lvl="1" indent="-279400">
              <a:spcBef>
                <a:spcPts val="310"/>
              </a:spcBef>
              <a:buFont typeface="Arial"/>
              <a:buChar char="–"/>
              <a:tabLst>
                <a:tab pos="755015" algn="l"/>
                <a:tab pos="755650" algn="l"/>
              </a:tabLst>
            </a:pPr>
            <a:r>
              <a:rPr b="1" spc="-5" dirty="0">
                <a:latin typeface="Tahoma"/>
                <a:cs typeface="Tahoma"/>
              </a:rPr>
              <a:t>South happy because they get </a:t>
            </a:r>
            <a:r>
              <a:rPr b="1" dirty="0">
                <a:latin typeface="Tahoma"/>
                <a:cs typeface="Tahoma"/>
              </a:rPr>
              <a:t>more</a:t>
            </a:r>
            <a:r>
              <a:rPr b="1" spc="20" dirty="0">
                <a:latin typeface="Tahoma"/>
                <a:cs typeface="Tahoma"/>
              </a:rPr>
              <a:t> </a:t>
            </a:r>
            <a:r>
              <a:rPr b="1" spc="-5" dirty="0">
                <a:latin typeface="Tahoma"/>
                <a:cs typeface="Tahoma"/>
              </a:rPr>
              <a:t>reps</a:t>
            </a:r>
            <a:endParaRPr dirty="0">
              <a:latin typeface="Tahoma"/>
              <a:cs typeface="Tahoma"/>
            </a:endParaRPr>
          </a:p>
          <a:p>
            <a:pPr lvl="1">
              <a:lnSpc>
                <a:spcPct val="100000"/>
              </a:lnSpc>
              <a:buFont typeface="Arial"/>
              <a:buChar char="–"/>
            </a:pPr>
            <a:endParaRPr dirty="0">
              <a:latin typeface="Times New Roman"/>
              <a:cs typeface="Times New Roman"/>
            </a:endParaRPr>
          </a:p>
          <a:p>
            <a:pPr marL="12700">
              <a:tabLst>
                <a:tab pos="354965" algn="l"/>
                <a:tab pos="355600" algn="l"/>
              </a:tabLst>
            </a:pPr>
            <a:r>
              <a:rPr b="1" spc="-5" dirty="0">
                <a:latin typeface="Tahoma"/>
                <a:cs typeface="Tahoma"/>
              </a:rPr>
              <a:t>Slave Trade</a:t>
            </a:r>
            <a:r>
              <a:rPr b="1" dirty="0">
                <a:latin typeface="Tahoma"/>
                <a:cs typeface="Tahoma"/>
              </a:rPr>
              <a:t> </a:t>
            </a:r>
            <a:r>
              <a:rPr b="1" spc="-5" dirty="0">
                <a:latin typeface="Tahoma"/>
                <a:cs typeface="Tahoma"/>
              </a:rPr>
              <a:t>Compromise</a:t>
            </a:r>
            <a:endParaRPr dirty="0">
              <a:latin typeface="Tahoma"/>
              <a:cs typeface="Tahoma"/>
            </a:endParaRPr>
          </a:p>
          <a:p>
            <a:pPr marL="749300" marR="2696210" lvl="1" indent="-279400">
              <a:lnSpc>
                <a:spcPct val="100499"/>
              </a:lnSpc>
              <a:spcBef>
                <a:spcPts val="325"/>
              </a:spcBef>
              <a:buFont typeface="Arial"/>
              <a:buChar char="–"/>
              <a:tabLst>
                <a:tab pos="755015" algn="l"/>
                <a:tab pos="755650" algn="l"/>
              </a:tabLst>
            </a:pPr>
            <a:r>
              <a:rPr b="1" spc="-5" dirty="0">
                <a:latin typeface="Tahoma"/>
                <a:cs typeface="Tahoma"/>
              </a:rPr>
              <a:t>Forbidding Congress the power </a:t>
            </a:r>
            <a:r>
              <a:rPr b="1" dirty="0">
                <a:latin typeface="Tahoma"/>
                <a:cs typeface="Tahoma"/>
              </a:rPr>
              <a:t>to tax </a:t>
            </a:r>
            <a:r>
              <a:rPr b="1" spc="-5" dirty="0">
                <a:latin typeface="Tahoma"/>
                <a:cs typeface="Tahoma"/>
              </a:rPr>
              <a:t>the  export </a:t>
            </a:r>
            <a:r>
              <a:rPr b="1" dirty="0">
                <a:latin typeface="Tahoma"/>
                <a:cs typeface="Tahoma"/>
              </a:rPr>
              <a:t>of goods from </a:t>
            </a:r>
            <a:r>
              <a:rPr b="1" spc="-5" dirty="0">
                <a:latin typeface="Tahoma"/>
                <a:cs typeface="Tahoma"/>
              </a:rPr>
              <a:t>any State, and, </a:t>
            </a:r>
            <a:r>
              <a:rPr b="1" dirty="0">
                <a:latin typeface="Tahoma"/>
                <a:cs typeface="Tahoma"/>
              </a:rPr>
              <a:t>for  20 </a:t>
            </a:r>
            <a:r>
              <a:rPr b="1" spc="-5" dirty="0">
                <a:latin typeface="Tahoma"/>
                <a:cs typeface="Tahoma"/>
              </a:rPr>
              <a:t>years, the power </a:t>
            </a:r>
            <a:r>
              <a:rPr b="1" dirty="0">
                <a:latin typeface="Tahoma"/>
                <a:cs typeface="Tahoma"/>
              </a:rPr>
              <a:t>to </a:t>
            </a:r>
            <a:r>
              <a:rPr b="1" spc="-5" dirty="0">
                <a:latin typeface="Tahoma"/>
                <a:cs typeface="Tahoma"/>
              </a:rPr>
              <a:t>act </a:t>
            </a:r>
            <a:r>
              <a:rPr b="1" dirty="0">
                <a:latin typeface="Tahoma"/>
                <a:cs typeface="Tahoma"/>
              </a:rPr>
              <a:t>on </a:t>
            </a:r>
            <a:r>
              <a:rPr b="1" spc="-5" dirty="0">
                <a:latin typeface="Tahoma"/>
                <a:cs typeface="Tahoma"/>
              </a:rPr>
              <a:t>the slave  trade.</a:t>
            </a:r>
            <a:endParaRPr dirty="0">
              <a:latin typeface="Tahoma"/>
              <a:cs typeface="Tahom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0" y="-27214"/>
            <a:ext cx="4481195" cy="566822"/>
          </a:xfrm>
          <a:prstGeom prst="rect">
            <a:avLst/>
          </a:prstGeom>
        </p:spPr>
        <p:txBody>
          <a:bodyPr vert="horz" wrap="square" lIns="0" tIns="12700" rIns="0" bIns="0" rtlCol="0">
            <a:spAutoFit/>
          </a:bodyPr>
          <a:lstStyle/>
          <a:p>
            <a:pPr marL="12700">
              <a:spcBef>
                <a:spcPts val="100"/>
              </a:spcBef>
              <a:tabLst>
                <a:tab pos="2733675" algn="l"/>
              </a:tabLst>
            </a:pPr>
            <a:r>
              <a:rPr sz="3600" dirty="0"/>
              <a:t>SLAV</a:t>
            </a:r>
            <a:r>
              <a:rPr sz="3600" spc="-5" dirty="0"/>
              <a:t>E</a:t>
            </a:r>
            <a:r>
              <a:rPr sz="3600" dirty="0"/>
              <a:t>RY</a:t>
            </a:r>
            <a:r>
              <a:rPr lang="en-US" sz="3600" dirty="0"/>
              <a:t> </a:t>
            </a:r>
            <a:r>
              <a:rPr sz="3600" dirty="0"/>
              <a:t>ISSUE</a:t>
            </a:r>
          </a:p>
        </p:txBody>
      </p:sp>
      <p:sp>
        <p:nvSpPr>
          <p:cNvPr id="3" name="object 3"/>
          <p:cNvSpPr/>
          <p:nvPr/>
        </p:nvSpPr>
        <p:spPr>
          <a:xfrm>
            <a:off x="685800" y="561379"/>
            <a:ext cx="10820400" cy="50870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8100" y="5562600"/>
            <a:ext cx="12115800" cy="936154"/>
          </a:xfrm>
          <a:prstGeom prst="rect">
            <a:avLst/>
          </a:prstGeom>
        </p:spPr>
        <p:txBody>
          <a:bodyPr vert="horz" wrap="square" lIns="0" tIns="12700" rIns="0" bIns="0" rtlCol="0">
            <a:spAutoFit/>
          </a:bodyPr>
          <a:lstStyle/>
          <a:p>
            <a:pPr marL="12700">
              <a:spcBef>
                <a:spcPts val="100"/>
              </a:spcBef>
            </a:pPr>
            <a:r>
              <a:rPr sz="2000" b="1" spc="-5" dirty="0">
                <a:latin typeface="Tahoma"/>
                <a:cs typeface="Tahoma"/>
              </a:rPr>
              <a:t>Slave Trade</a:t>
            </a:r>
            <a:r>
              <a:rPr sz="2000" b="1" dirty="0">
                <a:latin typeface="Tahoma"/>
                <a:cs typeface="Tahoma"/>
              </a:rPr>
              <a:t> </a:t>
            </a:r>
            <a:r>
              <a:rPr sz="2000" b="1" spc="-5" dirty="0">
                <a:latin typeface="Tahoma"/>
                <a:cs typeface="Tahoma"/>
              </a:rPr>
              <a:t>Compromise</a:t>
            </a:r>
            <a:endParaRPr sz="2000" dirty="0">
              <a:latin typeface="Tahoma"/>
              <a:cs typeface="Tahoma"/>
            </a:endParaRPr>
          </a:p>
          <a:p>
            <a:pPr marL="292100" marR="5080" indent="-279400">
              <a:buFont typeface="Arial"/>
              <a:buChar char="•"/>
              <a:tabLst>
                <a:tab pos="297815" algn="l"/>
                <a:tab pos="298450" algn="l"/>
              </a:tabLst>
            </a:pPr>
            <a:r>
              <a:rPr sz="2000" spc="-5" dirty="0">
                <a:latin typeface="Tahoma"/>
                <a:cs typeface="Tahoma"/>
              </a:rPr>
              <a:t>An agreement during </a:t>
            </a:r>
            <a:r>
              <a:rPr sz="2000" dirty="0">
                <a:latin typeface="Tahoma"/>
                <a:cs typeface="Tahoma"/>
              </a:rPr>
              <a:t>the </a:t>
            </a:r>
            <a:r>
              <a:rPr sz="2000" spc="-5" dirty="0">
                <a:latin typeface="Tahoma"/>
                <a:cs typeface="Tahoma"/>
              </a:rPr>
              <a:t>Constitutional Convention </a:t>
            </a:r>
            <a:r>
              <a:rPr sz="2000" dirty="0">
                <a:latin typeface="Tahoma"/>
                <a:cs typeface="Tahoma"/>
              </a:rPr>
              <a:t>of 1787 </a:t>
            </a:r>
            <a:r>
              <a:rPr sz="2000" spc="-5" dirty="0">
                <a:latin typeface="Tahoma"/>
                <a:cs typeface="Tahoma"/>
              </a:rPr>
              <a:t>protecting </a:t>
            </a:r>
            <a:r>
              <a:rPr sz="2000" dirty="0">
                <a:latin typeface="Tahoma"/>
                <a:cs typeface="Tahoma"/>
              </a:rPr>
              <a:t>the  </a:t>
            </a:r>
            <a:r>
              <a:rPr sz="2000" spc="-5" dirty="0">
                <a:latin typeface="Tahoma"/>
                <a:cs typeface="Tahoma"/>
              </a:rPr>
              <a:t>interests </a:t>
            </a:r>
            <a:r>
              <a:rPr sz="2000" dirty="0">
                <a:latin typeface="Tahoma"/>
                <a:cs typeface="Tahoma"/>
              </a:rPr>
              <a:t>of </a:t>
            </a:r>
            <a:r>
              <a:rPr sz="2000" spc="-5" dirty="0">
                <a:latin typeface="Tahoma"/>
                <a:cs typeface="Tahoma"/>
              </a:rPr>
              <a:t>slaveholders by forbidding Congress </a:t>
            </a:r>
            <a:r>
              <a:rPr sz="2000" dirty="0">
                <a:latin typeface="Tahoma"/>
                <a:cs typeface="Tahoma"/>
              </a:rPr>
              <a:t>the </a:t>
            </a:r>
            <a:r>
              <a:rPr sz="2000" spc="-5" dirty="0">
                <a:latin typeface="Tahoma"/>
                <a:cs typeface="Tahoma"/>
              </a:rPr>
              <a:t>power </a:t>
            </a:r>
            <a:r>
              <a:rPr sz="2000" dirty="0">
                <a:latin typeface="Tahoma"/>
                <a:cs typeface="Tahoma"/>
              </a:rPr>
              <a:t>to </a:t>
            </a:r>
            <a:r>
              <a:rPr sz="2000" spc="-5" dirty="0">
                <a:latin typeface="Tahoma"/>
                <a:cs typeface="Tahoma"/>
              </a:rPr>
              <a:t>act</a:t>
            </a:r>
            <a:r>
              <a:rPr sz="2000" spc="45" dirty="0">
                <a:latin typeface="Tahoma"/>
                <a:cs typeface="Tahoma"/>
              </a:rPr>
              <a:t> </a:t>
            </a:r>
            <a:r>
              <a:rPr sz="2000" spc="-5" dirty="0">
                <a:latin typeface="Tahoma"/>
                <a:cs typeface="Tahoma"/>
              </a:rPr>
              <a:t>on</a:t>
            </a:r>
            <a:r>
              <a:rPr lang="en-US" sz="2000" spc="-5" dirty="0">
                <a:latin typeface="Tahoma"/>
                <a:cs typeface="Tahoma"/>
              </a:rPr>
              <a:t> </a:t>
            </a:r>
            <a:r>
              <a:rPr sz="2000" dirty="0">
                <a:latin typeface="Tahoma"/>
                <a:cs typeface="Tahoma"/>
              </a:rPr>
              <a:t>the </a:t>
            </a:r>
            <a:r>
              <a:rPr sz="2000" spc="-10" dirty="0">
                <a:latin typeface="Tahoma"/>
                <a:cs typeface="Tahoma"/>
              </a:rPr>
              <a:t>slave trade for </a:t>
            </a:r>
            <a:r>
              <a:rPr sz="2000" dirty="0">
                <a:latin typeface="Tahoma"/>
                <a:cs typeface="Tahoma"/>
              </a:rPr>
              <a:t>20</a:t>
            </a:r>
            <a:r>
              <a:rPr sz="2000" spc="25" dirty="0">
                <a:latin typeface="Tahoma"/>
                <a:cs typeface="Tahoma"/>
              </a:rPr>
              <a:t> </a:t>
            </a:r>
            <a:r>
              <a:rPr sz="2000" spc="-5" dirty="0">
                <a:latin typeface="Tahoma"/>
                <a:cs typeface="Tahoma"/>
              </a:rPr>
              <a:t>years.</a:t>
            </a:r>
            <a:endParaRPr sz="2000" dirty="0">
              <a:latin typeface="Tahoma"/>
              <a:cs typeface="Tahom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312BA-B13E-40E1-B896-8DDA07F00485}"/>
              </a:ext>
            </a:extLst>
          </p:cNvPr>
          <p:cNvSpPr>
            <a:spLocks noGrp="1"/>
          </p:cNvSpPr>
          <p:nvPr>
            <p:ph type="title"/>
          </p:nvPr>
        </p:nvSpPr>
        <p:spPr>
          <a:xfrm>
            <a:off x="4572000" y="2504"/>
            <a:ext cx="4038600" cy="277000"/>
          </a:xfrm>
        </p:spPr>
        <p:txBody>
          <a:bodyPr/>
          <a:lstStyle/>
          <a:p>
            <a:r>
              <a:rPr lang="en-US" dirty="0"/>
              <a:t>The Three Fifths Compromise</a:t>
            </a:r>
          </a:p>
        </p:txBody>
      </p:sp>
      <p:sp>
        <p:nvSpPr>
          <p:cNvPr id="3" name="Text Placeholder 2">
            <a:extLst>
              <a:ext uri="{FF2B5EF4-FFF2-40B4-BE49-F238E27FC236}">
                <a16:creationId xmlns:a16="http://schemas.microsoft.com/office/drawing/2014/main" id="{7A7E44B4-3AC1-4EC9-A511-3B6E0A9EA6D1}"/>
              </a:ext>
            </a:extLst>
          </p:cNvPr>
          <p:cNvSpPr>
            <a:spLocks noGrp="1"/>
          </p:cNvSpPr>
          <p:nvPr>
            <p:ph type="body" idx="1"/>
          </p:nvPr>
        </p:nvSpPr>
        <p:spPr>
          <a:xfrm>
            <a:off x="152400" y="279505"/>
            <a:ext cx="11887200" cy="7018075"/>
          </a:xfrm>
        </p:spPr>
        <p:txBody>
          <a:bodyPr/>
          <a:lstStyle/>
          <a:p>
            <a:pPr marL="0" marR="0">
              <a:lnSpc>
                <a:spcPct val="107000"/>
              </a:lnSpc>
              <a:spcBef>
                <a:spcPts val="0"/>
              </a:spcBef>
              <a:spcAft>
                <a:spcPts val="800"/>
              </a:spcAft>
            </a:pPr>
            <a:r>
              <a:rPr lang="en-US" sz="1800" dirty="0">
                <a:effectLst/>
                <a:latin typeface="Garamond" panose="02020404030301010803" pitchFamily="18" charset="0"/>
                <a:ea typeface="Calibri" panose="020F0502020204030204" pitchFamily="34" charset="0"/>
                <a:cs typeface="Times New Roman" panose="02020603050405020304" pitchFamily="18" charset="0"/>
              </a:rPr>
              <a:t>Question how could the founding fathers who endorsed the idea that all men are created equal also endorse the idea that some men are not?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100" b="0" dirty="0">
                <a:effectLst/>
                <a:latin typeface="Garamond" panose="02020404030301010803" pitchFamily="18" charset="0"/>
                <a:ea typeface="Calibri" panose="020F0502020204030204" pitchFamily="34" charset="0"/>
                <a:cs typeface="Times New Roman" panose="02020603050405020304" pitchFamily="18" charset="0"/>
              </a:rPr>
              <a:t>The 3/5 compromise was an example of difficult but necessary political bargaining.  Without the 3/5 compromise north and southern states would have never agreed to form a single union. </a:t>
            </a:r>
            <a:endParaRPr lang="en-US" sz="21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100" b="0" dirty="0">
                <a:effectLst/>
                <a:latin typeface="Garamond" panose="02020404030301010803" pitchFamily="18" charset="0"/>
                <a:ea typeface="Calibri" panose="020F0502020204030204" pitchFamily="34" charset="0"/>
                <a:cs typeface="Times New Roman" panose="02020603050405020304" pitchFamily="18" charset="0"/>
              </a:rPr>
              <a:t>3/5 compromise had nothing to do with the human worth of an individual instead it had to do with how many reps each state would have in the house representatives for that purpose southern states could only claim 3/5 of their slave population for representation in the House of Representatives.</a:t>
            </a:r>
            <a:endParaRPr lang="en-US" sz="21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100" b="0" i="1"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Representatives and direct Taxes shall be apportioned among the several States which may be included within this Union, according to their respective Numbers, which shall be determined by adding to the whole Number of free Persons, including those bound to Service for a Term of Years, and excluding Indians not taxed, three fifths of all other Persons.  (Slaves were referred to as </a:t>
            </a:r>
            <a:r>
              <a:rPr lang="en-US" sz="2100" i="1"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persons</a:t>
            </a:r>
            <a:r>
              <a:rPr lang="en-US" sz="2100" b="0" i="1"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 not slaves). Art I, Sect 2 US Constitution</a:t>
            </a:r>
            <a:endParaRPr lang="en-US" sz="21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100" b="0" dirty="0">
                <a:solidFill>
                  <a:srgbClr val="202124"/>
                </a:solidFill>
                <a:effectLst/>
                <a:latin typeface="Garamond" panose="02020404030301010803" pitchFamily="18" charset="0"/>
                <a:ea typeface="Calibri" panose="020F0502020204030204" pitchFamily="34" charset="0"/>
                <a:cs typeface="Times New Roman" panose="02020603050405020304" pitchFamily="18" charset="0"/>
              </a:rPr>
              <a:t>The Three-Fifths Compromise was that three out of every five slaves would be counted. ... Delegates from states with a large population of slaves argued that slaves should be considered persons in determining representation, (they had no intention of giving slaves any benefit of said representation) but as property if the new government were to levy taxes on the states on the basis of population.  The slave holding states wanted it both ways.  The compromise gave the slave holding states some added numbers for representation but not the whole number and thus they had to pay less taxes but they also got less representation. It was compromise.</a:t>
            </a:r>
          </a:p>
          <a:p>
            <a:pPr marL="0" marR="0" algn="r">
              <a:lnSpc>
                <a:spcPct val="107000"/>
              </a:lnSpc>
              <a:spcBef>
                <a:spcPts val="0"/>
              </a:spcBef>
              <a:spcAft>
                <a:spcPts val="800"/>
              </a:spcAft>
            </a:pPr>
            <a:r>
              <a:rPr lang="en-US" sz="2100" dirty="0">
                <a:solidFill>
                  <a:srgbClr val="202124"/>
                </a:solidFill>
                <a:effectLst/>
                <a:latin typeface="Garamond" panose="02020404030301010803" pitchFamily="18" charset="0"/>
                <a:ea typeface="Calibri" panose="020F0502020204030204" pitchFamily="34" charset="0"/>
                <a:cs typeface="Times New Roman" panose="02020603050405020304" pitchFamily="18" charset="0"/>
              </a:rPr>
              <a:t>- Dr. Carol Swayne, Vanderbilt University</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55299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EAC28-FEC7-4704-8180-AC7661C0BCAD}"/>
              </a:ext>
            </a:extLst>
          </p:cNvPr>
          <p:cNvSpPr>
            <a:spLocks noGrp="1"/>
          </p:cNvSpPr>
          <p:nvPr>
            <p:ph type="body" idx="1"/>
          </p:nvPr>
        </p:nvSpPr>
        <p:spPr>
          <a:xfrm>
            <a:off x="76200" y="152400"/>
            <a:ext cx="12039600" cy="6728893"/>
          </a:xfrm>
        </p:spPr>
        <p:txBody>
          <a:bodyPr/>
          <a:lstStyle/>
          <a:p>
            <a:pPr marL="0" marR="0">
              <a:lnSpc>
                <a:spcPct val="107000"/>
              </a:lnSpc>
              <a:spcBef>
                <a:spcPts val="0"/>
              </a:spcBef>
              <a:spcAft>
                <a:spcPts val="800"/>
              </a:spcAft>
            </a:pPr>
            <a:r>
              <a:rPr lang="en-US" sz="1900" b="0" dirty="0">
                <a:effectLst/>
                <a:latin typeface="Garamond" panose="02020404030301010803" pitchFamily="18" charset="0"/>
                <a:ea typeface="Calibri" panose="020F0502020204030204" pitchFamily="34" charset="0"/>
                <a:cs typeface="Times New Roman" panose="02020603050405020304" pitchFamily="18" charset="0"/>
              </a:rPr>
              <a:t>The 3/5 compromise was devised by those who oppose slavery.   In other words, it wasn't the South who wanted to count slaves less than white population it was northern abolitionists. </a:t>
            </a:r>
            <a:endParaRPr lang="en-US" sz="19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900" b="0" dirty="0">
                <a:effectLst/>
                <a:latin typeface="Garamond" panose="02020404030301010803" pitchFamily="18" charset="0"/>
                <a:ea typeface="Calibri" panose="020F0502020204030204" pitchFamily="34" charset="0"/>
                <a:cs typeface="Times New Roman" panose="02020603050405020304" pitchFamily="18" charset="0"/>
              </a:rPr>
              <a:t>The southerners wanted to count slaves to the fullest extent- to have more seats in the House of Representatives which means more votes which means more power especially in the Electoral College. To that end southerners wanted more representation but did not want to give the benefits of representation to their slaves as full persons.</a:t>
            </a:r>
            <a:endParaRPr lang="en-US" sz="19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900" b="0" dirty="0">
                <a:effectLst/>
                <a:latin typeface="Garamond" panose="02020404030301010803" pitchFamily="18" charset="0"/>
                <a:ea typeface="Calibri" panose="020F0502020204030204" pitchFamily="34" charset="0"/>
                <a:cs typeface="Times New Roman" panose="02020603050405020304" pitchFamily="18" charset="0"/>
              </a:rPr>
              <a:t>Why is this important?  In the 1790 census the middle states and New England states had a population of 1.8 million free whites. </a:t>
            </a:r>
            <a:endParaRPr lang="en-US" sz="19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900" b="0" dirty="0">
                <a:effectLst/>
                <a:latin typeface="Garamond" panose="02020404030301010803" pitchFamily="18" charset="0"/>
                <a:ea typeface="Calibri" panose="020F0502020204030204" pitchFamily="34" charset="0"/>
                <a:cs typeface="Times New Roman" panose="02020603050405020304" pitchFamily="18" charset="0"/>
              </a:rPr>
              <a:t>Southern states are 1.1 million free whites and 633,000 slaves adding up North and South were nearly equal at 1.8 and 1.7 million respectively </a:t>
            </a:r>
            <a:endParaRPr lang="en-US" sz="19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900" b="0" dirty="0">
                <a:effectLst/>
                <a:latin typeface="Garamond" panose="02020404030301010803" pitchFamily="18" charset="0"/>
                <a:ea typeface="Calibri" panose="020F0502020204030204" pitchFamily="34" charset="0"/>
                <a:cs typeface="Times New Roman" panose="02020603050405020304" pitchFamily="18" charset="0"/>
              </a:rPr>
              <a:t>By 1860 on the eve of the civil war the slavery population in the South was 4,000,000.  Think about this. How powerful the southern states would have been in Congress (House of Rep) without the 3/5 compromise they would have had a powerful voting bloc plus immense influence on the Electoral College process.  The South would have had more VOTES in the House if the slaves were to have been counted as full persons for representation.  3/5 compromise was done to limit the south’s influence in the House.</a:t>
            </a:r>
            <a:endParaRPr lang="en-US" sz="19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900" b="0" dirty="0">
                <a:effectLst/>
                <a:latin typeface="Garamond" panose="02020404030301010803" pitchFamily="18" charset="0"/>
                <a:ea typeface="Calibri" panose="020F0502020204030204" pitchFamily="34" charset="0"/>
                <a:cs typeface="Times New Roman" panose="02020603050405020304" pitchFamily="18" charset="0"/>
              </a:rPr>
              <a:t>Why didn’t the north insist that the South not count slaves at all. Because the slave states would never have joined the union. Instead, we would have had two nation-states one free, one slave living side-by-side in constant conflict.</a:t>
            </a:r>
            <a:endParaRPr lang="en-US" sz="19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900" b="0" dirty="0">
                <a:effectLst/>
                <a:latin typeface="Garamond" panose="02020404030301010803" pitchFamily="18" charset="0"/>
                <a:ea typeface="Calibri" panose="020F0502020204030204" pitchFamily="34" charset="0"/>
                <a:cs typeface="Times New Roman" panose="02020603050405020304" pitchFamily="18" charset="0"/>
              </a:rPr>
              <a:t>The 3/5 compromise was a solution to the most difficult challenge the framers face. How to create a single country out of a people so divided on such a fundamental issue. </a:t>
            </a:r>
            <a:endParaRPr lang="en-US" sz="19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800"/>
              </a:spcAft>
            </a:pPr>
            <a:r>
              <a:rPr lang="en-US" sz="1900" i="1" dirty="0">
                <a:effectLst/>
                <a:latin typeface="Garamond" panose="02020404030301010803" pitchFamily="18" charset="0"/>
                <a:ea typeface="Calibri" panose="020F0502020204030204" pitchFamily="34" charset="0"/>
                <a:cs typeface="Times New Roman" panose="02020603050405020304" pitchFamily="18" charset="0"/>
              </a:rPr>
              <a:t>Source:  Dr. Carol Swain, professor of political science and professor of law at Vanderbilt University</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57178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28775" y="8466"/>
            <a:ext cx="8705850" cy="382156"/>
          </a:xfrm>
          <a:prstGeom prst="rect">
            <a:avLst/>
          </a:prstGeom>
        </p:spPr>
        <p:txBody>
          <a:bodyPr vert="horz" wrap="square" lIns="0" tIns="12700" rIns="0" bIns="0" rtlCol="0">
            <a:spAutoFit/>
          </a:bodyPr>
          <a:lstStyle/>
          <a:p>
            <a:pPr marL="12700" algn="ctr">
              <a:spcBef>
                <a:spcPts val="100"/>
              </a:spcBef>
            </a:pPr>
            <a:r>
              <a:rPr sz="2400" spc="-5" dirty="0"/>
              <a:t>CONFLICT </a:t>
            </a:r>
            <a:r>
              <a:rPr sz="2400" dirty="0"/>
              <a:t>AND </a:t>
            </a:r>
            <a:r>
              <a:rPr sz="2400" spc="-5" dirty="0"/>
              <a:t>COMPROMISE </a:t>
            </a:r>
            <a:r>
              <a:rPr sz="2400" dirty="0"/>
              <a:t>– THE </a:t>
            </a:r>
            <a:r>
              <a:rPr sz="2400" spc="-5" dirty="0"/>
              <a:t>PRESIDENT</a:t>
            </a:r>
            <a:endParaRPr sz="2400" dirty="0"/>
          </a:p>
        </p:txBody>
      </p:sp>
      <p:sp>
        <p:nvSpPr>
          <p:cNvPr id="3" name="object 3"/>
          <p:cNvSpPr txBox="1"/>
          <p:nvPr/>
        </p:nvSpPr>
        <p:spPr>
          <a:xfrm>
            <a:off x="0" y="473104"/>
            <a:ext cx="12192000" cy="5937587"/>
          </a:xfrm>
          <a:prstGeom prst="rect">
            <a:avLst/>
          </a:prstGeom>
        </p:spPr>
        <p:txBody>
          <a:bodyPr vert="horz" wrap="square" lIns="0" tIns="73660" rIns="0" bIns="0" rtlCol="0">
            <a:spAutoFit/>
          </a:bodyPr>
          <a:lstStyle/>
          <a:p>
            <a:pPr marL="355600" indent="-342900">
              <a:spcBef>
                <a:spcPts val="580"/>
              </a:spcBef>
              <a:buFont typeface="Arial"/>
              <a:buChar char="•"/>
              <a:tabLst>
                <a:tab pos="354965" algn="l"/>
                <a:tab pos="355600" algn="l"/>
              </a:tabLst>
            </a:pPr>
            <a:r>
              <a:rPr sz="2200" b="1" spc="-5" dirty="0">
                <a:latin typeface="Tahoma"/>
                <a:cs typeface="Tahoma"/>
              </a:rPr>
              <a:t>Method </a:t>
            </a:r>
            <a:r>
              <a:rPr sz="2200" b="1" dirty="0">
                <a:latin typeface="Tahoma"/>
                <a:cs typeface="Tahoma"/>
              </a:rPr>
              <a:t>of </a:t>
            </a:r>
            <a:r>
              <a:rPr sz="2200" b="1" spc="-5" dirty="0">
                <a:latin typeface="Tahoma"/>
                <a:cs typeface="Tahoma"/>
              </a:rPr>
              <a:t>election:</a:t>
            </a:r>
            <a:endParaRPr sz="2200" dirty="0">
              <a:latin typeface="Tahoma"/>
              <a:cs typeface="Tahoma"/>
            </a:endParaRPr>
          </a:p>
          <a:p>
            <a:pPr marL="749300" lvl="1" indent="-279400">
              <a:spcBef>
                <a:spcPts val="400"/>
              </a:spcBef>
              <a:buFont typeface="Arial"/>
              <a:buChar char="–"/>
              <a:tabLst>
                <a:tab pos="755015" algn="l"/>
                <a:tab pos="755650" algn="l"/>
              </a:tabLst>
            </a:pPr>
            <a:r>
              <a:rPr sz="2200" b="1" dirty="0">
                <a:latin typeface="Tahoma"/>
                <a:cs typeface="Tahoma"/>
              </a:rPr>
              <a:t>Some </a:t>
            </a:r>
            <a:r>
              <a:rPr sz="2200" b="1" spc="-5" dirty="0">
                <a:latin typeface="Tahoma"/>
                <a:cs typeface="Tahoma"/>
              </a:rPr>
              <a:t>wanted election by</a:t>
            </a:r>
            <a:r>
              <a:rPr sz="2200" b="1" spc="5" dirty="0">
                <a:latin typeface="Tahoma"/>
                <a:cs typeface="Tahoma"/>
              </a:rPr>
              <a:t> </a:t>
            </a:r>
            <a:r>
              <a:rPr sz="2200" b="1" spc="-5" dirty="0">
                <a:latin typeface="Tahoma"/>
                <a:cs typeface="Tahoma"/>
              </a:rPr>
              <a:t>Congress</a:t>
            </a:r>
            <a:endParaRPr sz="2200" dirty="0">
              <a:latin typeface="Tahoma"/>
              <a:cs typeface="Tahoma"/>
            </a:endParaRPr>
          </a:p>
          <a:p>
            <a:pPr marL="749300" lvl="1" indent="-279400">
              <a:spcBef>
                <a:spcPts val="500"/>
              </a:spcBef>
              <a:buFont typeface="Arial"/>
              <a:buChar char="–"/>
              <a:tabLst>
                <a:tab pos="755015" algn="l"/>
                <a:tab pos="755650" algn="l"/>
              </a:tabLst>
            </a:pPr>
            <a:r>
              <a:rPr sz="2200" b="1" dirty="0">
                <a:latin typeface="Tahoma"/>
                <a:cs typeface="Tahoma"/>
              </a:rPr>
              <a:t>Some </a:t>
            </a:r>
            <a:r>
              <a:rPr sz="2200" b="1" spc="-5" dirty="0">
                <a:latin typeface="Tahoma"/>
                <a:cs typeface="Tahoma"/>
              </a:rPr>
              <a:t>wanted election by state</a:t>
            </a:r>
            <a:r>
              <a:rPr sz="2200" b="1" spc="10" dirty="0">
                <a:latin typeface="Tahoma"/>
                <a:cs typeface="Tahoma"/>
              </a:rPr>
              <a:t> </a:t>
            </a:r>
            <a:r>
              <a:rPr sz="2200" b="1" spc="-5" dirty="0">
                <a:latin typeface="Tahoma"/>
                <a:cs typeface="Tahoma"/>
              </a:rPr>
              <a:t>legislatures</a:t>
            </a:r>
            <a:endParaRPr sz="2200" dirty="0">
              <a:latin typeface="Tahoma"/>
              <a:cs typeface="Tahoma"/>
            </a:endParaRPr>
          </a:p>
          <a:p>
            <a:pPr marL="749300" lvl="1" indent="-279400">
              <a:spcBef>
                <a:spcPts val="500"/>
              </a:spcBef>
              <a:buFont typeface="Arial"/>
              <a:buChar char="–"/>
              <a:tabLst>
                <a:tab pos="755015" algn="l"/>
                <a:tab pos="755650" algn="l"/>
              </a:tabLst>
            </a:pPr>
            <a:r>
              <a:rPr sz="2200" b="1" dirty="0">
                <a:latin typeface="Tahoma"/>
                <a:cs typeface="Tahoma"/>
              </a:rPr>
              <a:t>Some </a:t>
            </a:r>
            <a:r>
              <a:rPr sz="2200" b="1" spc="-5" dirty="0">
                <a:latin typeface="Tahoma"/>
                <a:cs typeface="Tahoma"/>
              </a:rPr>
              <a:t>wanted direct</a:t>
            </a:r>
            <a:r>
              <a:rPr sz="2200" b="1" dirty="0">
                <a:latin typeface="Tahoma"/>
                <a:cs typeface="Tahoma"/>
              </a:rPr>
              <a:t> </a:t>
            </a:r>
            <a:r>
              <a:rPr sz="2200" b="1" spc="-5" dirty="0">
                <a:latin typeface="Tahoma"/>
                <a:cs typeface="Tahoma"/>
              </a:rPr>
              <a:t>election</a:t>
            </a:r>
            <a:r>
              <a:rPr lang="en-US" sz="2200" b="1" spc="-5" dirty="0">
                <a:solidFill>
                  <a:srgbClr val="FF0000"/>
                </a:solidFill>
                <a:latin typeface="Tahoma"/>
                <a:cs typeface="Tahoma"/>
              </a:rPr>
              <a:t>-POPULAR ELECTIONS</a:t>
            </a:r>
            <a:endParaRPr sz="2200" dirty="0">
              <a:solidFill>
                <a:srgbClr val="FF0000"/>
              </a:solidFill>
              <a:latin typeface="Tahoma"/>
              <a:cs typeface="Tahoma"/>
            </a:endParaRPr>
          </a:p>
          <a:p>
            <a:pPr marL="749300" marR="677545" lvl="1" indent="-279400">
              <a:lnSpc>
                <a:spcPct val="100800"/>
              </a:lnSpc>
              <a:spcBef>
                <a:spcPts val="480"/>
              </a:spcBef>
              <a:buFont typeface="Arial"/>
              <a:buChar char="–"/>
              <a:tabLst>
                <a:tab pos="755015" algn="l"/>
                <a:tab pos="755650" algn="l"/>
              </a:tabLst>
            </a:pPr>
            <a:r>
              <a:rPr sz="2200" b="1" spc="-5" dirty="0">
                <a:latin typeface="Tahoma"/>
                <a:cs typeface="Tahoma"/>
              </a:rPr>
              <a:t>Compromise: Electoral College system; created </a:t>
            </a:r>
            <a:r>
              <a:rPr sz="2200" b="1" dirty="0">
                <a:latin typeface="Tahoma"/>
                <a:cs typeface="Tahoma"/>
              </a:rPr>
              <a:t>for </a:t>
            </a:r>
            <a:r>
              <a:rPr sz="2200" b="1" spc="-5" dirty="0">
                <a:latin typeface="Tahoma"/>
                <a:cs typeface="Tahoma"/>
              </a:rPr>
              <a:t>two  </a:t>
            </a:r>
            <a:r>
              <a:rPr sz="2200" b="1" dirty="0">
                <a:latin typeface="Tahoma"/>
                <a:cs typeface="Tahoma"/>
              </a:rPr>
              <a:t>reasons</a:t>
            </a:r>
            <a:endParaRPr sz="2200" dirty="0">
              <a:latin typeface="Tahoma"/>
              <a:cs typeface="Tahoma"/>
            </a:endParaRPr>
          </a:p>
          <a:p>
            <a:pPr marL="1155700" lvl="2" indent="-228600">
              <a:lnSpc>
                <a:spcPts val="1880"/>
              </a:lnSpc>
              <a:buFont typeface="Arial"/>
              <a:buChar char="•"/>
              <a:tabLst>
                <a:tab pos="1155065" algn="l"/>
                <a:tab pos="1155700" algn="l"/>
              </a:tabLst>
            </a:pPr>
            <a:r>
              <a:rPr sz="2200" b="1" spc="-5" dirty="0">
                <a:latin typeface="Tahoma"/>
                <a:cs typeface="Tahoma"/>
              </a:rPr>
              <a:t>First </a:t>
            </a:r>
            <a:r>
              <a:rPr sz="2200" b="1" dirty="0">
                <a:latin typeface="Tahoma"/>
                <a:cs typeface="Tahoma"/>
              </a:rPr>
              <a:t>- </a:t>
            </a:r>
            <a:r>
              <a:rPr sz="2200" b="1" spc="-5" dirty="0">
                <a:latin typeface="Tahoma"/>
                <a:cs typeface="Tahoma"/>
              </a:rPr>
              <a:t>Buffer between the people and the selection </a:t>
            </a:r>
            <a:r>
              <a:rPr sz="2200" b="1" dirty="0">
                <a:latin typeface="Tahoma"/>
                <a:cs typeface="Tahoma"/>
              </a:rPr>
              <a:t>of a</a:t>
            </a:r>
            <a:r>
              <a:rPr sz="2200" b="1" spc="65" dirty="0">
                <a:latin typeface="Tahoma"/>
                <a:cs typeface="Tahoma"/>
              </a:rPr>
              <a:t> </a:t>
            </a:r>
            <a:r>
              <a:rPr sz="2200" b="1" spc="-5" dirty="0">
                <a:latin typeface="Tahoma"/>
                <a:cs typeface="Tahoma"/>
              </a:rPr>
              <a:t>President</a:t>
            </a:r>
            <a:endParaRPr sz="2200" dirty="0">
              <a:latin typeface="Tahoma"/>
              <a:cs typeface="Tahoma"/>
            </a:endParaRPr>
          </a:p>
          <a:p>
            <a:pPr marL="1612900" lvl="3" indent="-228600">
              <a:spcBef>
                <a:spcPts val="380"/>
              </a:spcBef>
              <a:buFont typeface="Arial"/>
              <a:buChar char="–"/>
              <a:tabLst>
                <a:tab pos="1612900" algn="l"/>
              </a:tabLst>
            </a:pPr>
            <a:r>
              <a:rPr sz="2200" b="1" spc="-5" dirty="0">
                <a:latin typeface="Tahoma"/>
                <a:cs typeface="Tahoma"/>
              </a:rPr>
              <a:t>The founding fathers were afraid </a:t>
            </a:r>
            <a:r>
              <a:rPr sz="2200" b="1" dirty="0">
                <a:latin typeface="Tahoma"/>
                <a:cs typeface="Tahoma"/>
              </a:rPr>
              <a:t>of </a:t>
            </a:r>
            <a:r>
              <a:rPr sz="2200" b="1" spc="-5" dirty="0">
                <a:latin typeface="Tahoma"/>
                <a:cs typeface="Tahoma"/>
              </a:rPr>
              <a:t>direct election </a:t>
            </a:r>
            <a:r>
              <a:rPr sz="2200" b="1" dirty="0">
                <a:latin typeface="Tahoma"/>
                <a:cs typeface="Tahoma"/>
              </a:rPr>
              <a:t>of</a:t>
            </a:r>
            <a:r>
              <a:rPr sz="2200" b="1" spc="70" dirty="0">
                <a:latin typeface="Tahoma"/>
                <a:cs typeface="Tahoma"/>
              </a:rPr>
              <a:t> </a:t>
            </a:r>
            <a:r>
              <a:rPr sz="2200" b="1" spc="-5" dirty="0">
                <a:latin typeface="Tahoma"/>
                <a:cs typeface="Tahoma"/>
              </a:rPr>
              <a:t>presidency</a:t>
            </a:r>
            <a:endParaRPr sz="2200" dirty="0">
              <a:latin typeface="Tahoma"/>
              <a:cs typeface="Tahoma"/>
            </a:endParaRPr>
          </a:p>
          <a:p>
            <a:pPr marL="1612900" lvl="3" indent="-228600">
              <a:spcBef>
                <a:spcPts val="380"/>
              </a:spcBef>
              <a:buFont typeface="Arial"/>
              <a:buChar char="–"/>
              <a:tabLst>
                <a:tab pos="1612900" algn="l"/>
              </a:tabLst>
            </a:pPr>
            <a:r>
              <a:rPr sz="2200" b="1" spc="-5" dirty="0">
                <a:latin typeface="Tahoma"/>
                <a:cs typeface="Tahoma"/>
              </a:rPr>
              <a:t>Feared </a:t>
            </a:r>
            <a:r>
              <a:rPr sz="2200" b="1" dirty="0">
                <a:latin typeface="Tahoma"/>
                <a:cs typeface="Tahoma"/>
              </a:rPr>
              <a:t>a </a:t>
            </a:r>
            <a:r>
              <a:rPr sz="2200" b="1" spc="-5" dirty="0">
                <a:latin typeface="Tahoma"/>
                <a:cs typeface="Tahoma"/>
              </a:rPr>
              <a:t>tyrant could manipulate public opinion </a:t>
            </a:r>
            <a:r>
              <a:rPr sz="2200" b="1" dirty="0">
                <a:latin typeface="Tahoma"/>
                <a:cs typeface="Tahoma"/>
              </a:rPr>
              <a:t>&amp; </a:t>
            </a:r>
            <a:r>
              <a:rPr sz="2200" b="1" spc="-5" dirty="0">
                <a:latin typeface="Tahoma"/>
                <a:cs typeface="Tahoma"/>
              </a:rPr>
              <a:t>come </a:t>
            </a:r>
            <a:r>
              <a:rPr sz="2200" b="1" dirty="0">
                <a:latin typeface="Tahoma"/>
                <a:cs typeface="Tahoma"/>
              </a:rPr>
              <a:t>to</a:t>
            </a:r>
            <a:r>
              <a:rPr sz="2200" b="1" spc="80" dirty="0">
                <a:latin typeface="Tahoma"/>
                <a:cs typeface="Tahoma"/>
              </a:rPr>
              <a:t> </a:t>
            </a:r>
            <a:r>
              <a:rPr sz="2200" b="1" spc="-5" dirty="0">
                <a:latin typeface="Tahoma"/>
                <a:cs typeface="Tahoma"/>
              </a:rPr>
              <a:t>power</a:t>
            </a:r>
            <a:r>
              <a:rPr lang="en-US" sz="2200" b="1" spc="-5" dirty="0">
                <a:latin typeface="Tahoma"/>
                <a:cs typeface="Tahoma"/>
              </a:rPr>
              <a:t>, vast majority of people were uneducated.</a:t>
            </a:r>
            <a:endParaRPr sz="2200" dirty="0">
              <a:latin typeface="Tahoma"/>
              <a:cs typeface="Tahoma"/>
            </a:endParaRPr>
          </a:p>
          <a:p>
            <a:pPr marL="1155700" marR="431165" lvl="2" indent="-228600">
              <a:spcBef>
                <a:spcPts val="805"/>
              </a:spcBef>
              <a:buFont typeface="Arial"/>
              <a:buChar char="•"/>
              <a:tabLst>
                <a:tab pos="1155065" algn="l"/>
                <a:tab pos="1155700" algn="l"/>
              </a:tabLst>
            </a:pPr>
            <a:r>
              <a:rPr sz="2200" b="1" spc="-5" dirty="0">
                <a:latin typeface="Tahoma"/>
                <a:cs typeface="Tahoma"/>
              </a:rPr>
              <a:t>Second </a:t>
            </a:r>
            <a:r>
              <a:rPr sz="2200" b="1" dirty="0">
                <a:latin typeface="Tahoma"/>
                <a:cs typeface="Tahoma"/>
              </a:rPr>
              <a:t>- </a:t>
            </a:r>
            <a:r>
              <a:rPr sz="2200" b="1" spc="-5" dirty="0">
                <a:latin typeface="Tahoma"/>
                <a:cs typeface="Tahoma"/>
              </a:rPr>
              <a:t>Structure </a:t>
            </a:r>
            <a:r>
              <a:rPr sz="2200" b="1" dirty="0">
                <a:latin typeface="Tahoma"/>
                <a:cs typeface="Tahoma"/>
              </a:rPr>
              <a:t>of </a:t>
            </a:r>
            <a:r>
              <a:rPr sz="2200" b="1" spc="-5" dirty="0">
                <a:latin typeface="Tahoma"/>
                <a:cs typeface="Tahoma"/>
              </a:rPr>
              <a:t>the government that gave extra power </a:t>
            </a:r>
            <a:r>
              <a:rPr sz="2200" b="1" dirty="0">
                <a:latin typeface="Tahoma"/>
                <a:cs typeface="Tahoma"/>
              </a:rPr>
              <a:t>to </a:t>
            </a:r>
            <a:r>
              <a:rPr sz="2200" b="1" spc="-5" dirty="0">
                <a:latin typeface="Tahoma"/>
                <a:cs typeface="Tahoma"/>
              </a:rPr>
              <a:t>the  smaller states</a:t>
            </a:r>
            <a:endParaRPr sz="2200" dirty="0">
              <a:latin typeface="Tahoma"/>
              <a:cs typeface="Tahoma"/>
            </a:endParaRPr>
          </a:p>
          <a:p>
            <a:pPr marL="1612900" lvl="3" indent="-228600">
              <a:spcBef>
                <a:spcPts val="360"/>
              </a:spcBef>
              <a:buFont typeface="Arial"/>
              <a:buChar char="–"/>
              <a:tabLst>
                <a:tab pos="1612900" algn="l"/>
              </a:tabLst>
            </a:pPr>
            <a:r>
              <a:rPr sz="2200" b="1" spc="-5" dirty="0">
                <a:latin typeface="Tahoma"/>
                <a:cs typeface="Tahoma"/>
              </a:rPr>
              <a:t>Small states had </a:t>
            </a:r>
            <a:r>
              <a:rPr sz="2200" b="1" dirty="0">
                <a:latin typeface="Tahoma"/>
                <a:cs typeface="Tahoma"/>
              </a:rPr>
              <a:t>more </a:t>
            </a:r>
            <a:r>
              <a:rPr sz="2200" b="1" spc="-5" dirty="0">
                <a:latin typeface="Tahoma"/>
                <a:cs typeface="Tahoma"/>
              </a:rPr>
              <a:t>power </a:t>
            </a:r>
            <a:r>
              <a:rPr sz="2200" b="1" dirty="0">
                <a:latin typeface="Tahoma"/>
                <a:cs typeface="Tahoma"/>
              </a:rPr>
              <a:t>in </a:t>
            </a:r>
            <a:r>
              <a:rPr sz="2200" b="1" spc="-5" dirty="0">
                <a:latin typeface="Tahoma"/>
                <a:cs typeface="Tahoma"/>
              </a:rPr>
              <a:t>selection </a:t>
            </a:r>
            <a:r>
              <a:rPr sz="2200" b="1" dirty="0">
                <a:latin typeface="Tahoma"/>
                <a:cs typeface="Tahoma"/>
              </a:rPr>
              <a:t>of</a:t>
            </a:r>
            <a:r>
              <a:rPr sz="2200" b="1" spc="25" dirty="0">
                <a:latin typeface="Tahoma"/>
                <a:cs typeface="Tahoma"/>
              </a:rPr>
              <a:t> </a:t>
            </a:r>
            <a:r>
              <a:rPr sz="2200" b="1" spc="-5" dirty="0">
                <a:latin typeface="Tahoma"/>
                <a:cs typeface="Tahoma"/>
              </a:rPr>
              <a:t>president</a:t>
            </a:r>
            <a:endParaRPr sz="2200" dirty="0">
              <a:latin typeface="Tahoma"/>
              <a:cs typeface="Tahoma"/>
            </a:endParaRPr>
          </a:p>
          <a:p>
            <a:pPr marL="1612900" marR="5080" lvl="3" indent="-228600" algn="just">
              <a:lnSpc>
                <a:spcPct val="99200"/>
              </a:lnSpc>
              <a:spcBef>
                <a:spcPts val="395"/>
              </a:spcBef>
              <a:buFont typeface="Arial"/>
              <a:buChar char="–"/>
              <a:tabLst>
                <a:tab pos="1612900" algn="l"/>
              </a:tabLst>
            </a:pPr>
            <a:r>
              <a:rPr sz="2200" b="1" spc="-5" dirty="0">
                <a:latin typeface="Tahoma"/>
                <a:cs typeface="Tahoma"/>
              </a:rPr>
              <a:t>Under the system </a:t>
            </a:r>
            <a:r>
              <a:rPr sz="2200" b="1" dirty="0">
                <a:latin typeface="Tahoma"/>
                <a:cs typeface="Tahoma"/>
              </a:rPr>
              <a:t>of </a:t>
            </a:r>
            <a:r>
              <a:rPr sz="2200" b="1" spc="-5" dirty="0">
                <a:latin typeface="Tahoma"/>
                <a:cs typeface="Tahoma"/>
              </a:rPr>
              <a:t>the Electoral College each state had the same  number </a:t>
            </a:r>
            <a:r>
              <a:rPr sz="2200" b="1" dirty="0">
                <a:latin typeface="Tahoma"/>
                <a:cs typeface="Tahoma"/>
              </a:rPr>
              <a:t>of </a:t>
            </a:r>
            <a:r>
              <a:rPr sz="2200" b="1" spc="-5" dirty="0">
                <a:latin typeface="Tahoma"/>
                <a:cs typeface="Tahoma"/>
              </a:rPr>
              <a:t>electoral votes as they have representative </a:t>
            </a:r>
            <a:r>
              <a:rPr sz="2200" b="1" dirty="0">
                <a:latin typeface="Tahoma"/>
                <a:cs typeface="Tahoma"/>
              </a:rPr>
              <a:t>in </a:t>
            </a:r>
            <a:r>
              <a:rPr sz="2200" b="1" spc="-5" dirty="0">
                <a:latin typeface="Tahoma"/>
                <a:cs typeface="Tahoma"/>
              </a:rPr>
              <a:t>Congress, thus no state could have less then </a:t>
            </a:r>
            <a:r>
              <a:rPr sz="2200" b="1" dirty="0">
                <a:latin typeface="Tahoma"/>
                <a:cs typeface="Tahoma"/>
              </a:rPr>
              <a:t>3 &gt;&gt; </a:t>
            </a:r>
            <a:r>
              <a:rPr sz="2200" b="1" spc="-5" dirty="0">
                <a:latin typeface="Tahoma"/>
                <a:cs typeface="Tahoma"/>
              </a:rPr>
              <a:t>disproportionate power </a:t>
            </a:r>
            <a:r>
              <a:rPr sz="2200" b="1" dirty="0">
                <a:latin typeface="Tahoma"/>
                <a:cs typeface="Tahoma"/>
              </a:rPr>
              <a:t>to  </a:t>
            </a:r>
            <a:r>
              <a:rPr sz="2200" b="1" spc="-5" dirty="0">
                <a:latin typeface="Tahoma"/>
                <a:cs typeface="Tahoma"/>
              </a:rPr>
              <a:t>the smaller</a:t>
            </a:r>
            <a:r>
              <a:rPr sz="2200" b="1" dirty="0">
                <a:latin typeface="Tahoma"/>
                <a:cs typeface="Tahoma"/>
              </a:rPr>
              <a:t> </a:t>
            </a:r>
            <a:r>
              <a:rPr sz="2200" b="1" spc="-5" dirty="0">
                <a:latin typeface="Tahoma"/>
                <a:cs typeface="Tahoma"/>
              </a:rPr>
              <a:t>states</a:t>
            </a:r>
            <a:r>
              <a:rPr lang="en-US" sz="2200" b="1" spc="-5" dirty="0">
                <a:latin typeface="Tahoma"/>
                <a:cs typeface="Tahoma"/>
              </a:rPr>
              <a:t>. To avoid Tyranny of the majority.  </a:t>
            </a:r>
            <a:r>
              <a:rPr lang="en-US" sz="2200" b="1" spc="-5" dirty="0">
                <a:solidFill>
                  <a:srgbClr val="FF0000"/>
                </a:solidFill>
                <a:latin typeface="Tahoma"/>
                <a:cs typeface="Tahoma"/>
              </a:rPr>
              <a:t>ELITE DEMOCRACY</a:t>
            </a:r>
            <a:endParaRPr sz="2200" dirty="0">
              <a:solidFill>
                <a:srgbClr val="FF0000"/>
              </a:solidFill>
              <a:latin typeface="Tahoma"/>
              <a:cs typeface="Tahoma"/>
            </a:endParaRPr>
          </a:p>
        </p:txBody>
      </p:sp>
      <p:sp>
        <p:nvSpPr>
          <p:cNvPr id="4" name="object 4"/>
          <p:cNvSpPr txBox="1"/>
          <p:nvPr/>
        </p:nvSpPr>
        <p:spPr>
          <a:xfrm>
            <a:off x="11582400" y="6368633"/>
            <a:ext cx="180340" cy="197490"/>
          </a:xfrm>
          <a:prstGeom prst="rect">
            <a:avLst/>
          </a:prstGeom>
        </p:spPr>
        <p:txBody>
          <a:bodyPr vert="horz" wrap="square" lIns="0" tIns="12700" rIns="0" bIns="0" rtlCol="0">
            <a:spAutoFit/>
          </a:bodyPr>
          <a:lstStyle/>
          <a:p>
            <a:pPr marL="12700">
              <a:spcBef>
                <a:spcPts val="100"/>
              </a:spcBef>
            </a:pPr>
            <a:r>
              <a:rPr sz="1200" spc="-25" dirty="0">
                <a:solidFill>
                  <a:srgbClr val="898989"/>
                </a:solidFill>
                <a:latin typeface="Trebuchet MS"/>
                <a:cs typeface="Trebuchet MS"/>
              </a:rPr>
              <a:t>18</a:t>
            </a:r>
            <a:endParaRPr sz="1200" dirty="0">
              <a:latin typeface="Trebuchet MS"/>
              <a:cs typeface="Trebuchet M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0" y="1"/>
            <a:ext cx="5454650" cy="443711"/>
          </a:xfrm>
          <a:prstGeom prst="rect">
            <a:avLst/>
          </a:prstGeom>
        </p:spPr>
        <p:txBody>
          <a:bodyPr vert="horz" wrap="square" lIns="0" tIns="12700" rIns="0" bIns="0" rtlCol="0">
            <a:spAutoFit/>
          </a:bodyPr>
          <a:lstStyle/>
          <a:p>
            <a:pPr marL="12700" algn="ctr">
              <a:spcBef>
                <a:spcPts val="100"/>
              </a:spcBef>
            </a:pPr>
            <a:r>
              <a:rPr sz="2800" spc="-5" dirty="0"/>
              <a:t>ELECTORAL</a:t>
            </a:r>
            <a:r>
              <a:rPr sz="2800" spc="-45" dirty="0"/>
              <a:t> </a:t>
            </a:r>
            <a:r>
              <a:rPr sz="2800" spc="-5" dirty="0"/>
              <a:t>COLLEGE</a:t>
            </a:r>
            <a:endParaRPr sz="2800" dirty="0"/>
          </a:p>
        </p:txBody>
      </p:sp>
      <p:sp>
        <p:nvSpPr>
          <p:cNvPr id="3" name="object 3"/>
          <p:cNvSpPr/>
          <p:nvPr/>
        </p:nvSpPr>
        <p:spPr>
          <a:xfrm>
            <a:off x="4876800" y="914400"/>
            <a:ext cx="7238999" cy="40532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6201" y="838200"/>
            <a:ext cx="4648199" cy="4642296"/>
          </a:xfrm>
          <a:prstGeom prst="rect">
            <a:avLst/>
          </a:prstGeom>
        </p:spPr>
        <p:txBody>
          <a:bodyPr vert="horz" wrap="square" lIns="0" tIns="12700" rIns="0" bIns="0" rtlCol="0">
            <a:spAutoFit/>
          </a:bodyPr>
          <a:lstStyle/>
          <a:p>
            <a:pPr marL="12700" marR="82550">
              <a:lnSpc>
                <a:spcPct val="99800"/>
              </a:lnSpc>
              <a:spcBef>
                <a:spcPts val="100"/>
              </a:spcBef>
            </a:pPr>
            <a:r>
              <a:rPr sz="2000" b="1" spc="-5" dirty="0">
                <a:latin typeface="Tahoma"/>
                <a:cs typeface="Tahoma"/>
              </a:rPr>
              <a:t>With Presidential Elections,  the Founding Fathers  believed that the average  American was not well  educated enough and  couldn’t trust them </a:t>
            </a:r>
            <a:r>
              <a:rPr sz="2000" b="1" dirty="0">
                <a:latin typeface="Tahoma"/>
                <a:cs typeface="Tahoma"/>
              </a:rPr>
              <a:t>to </a:t>
            </a:r>
            <a:r>
              <a:rPr sz="2000" b="1" spc="-5" dirty="0">
                <a:latin typeface="Tahoma"/>
                <a:cs typeface="Tahoma"/>
              </a:rPr>
              <a:t>elect  </a:t>
            </a:r>
            <a:r>
              <a:rPr sz="2000" b="1" dirty="0">
                <a:latin typeface="Tahoma"/>
                <a:cs typeface="Tahoma"/>
              </a:rPr>
              <a:t>a</a:t>
            </a:r>
            <a:r>
              <a:rPr sz="2000" b="1" spc="-5" dirty="0">
                <a:latin typeface="Tahoma"/>
                <a:cs typeface="Tahoma"/>
              </a:rPr>
              <a:t> president.</a:t>
            </a:r>
            <a:endParaRPr sz="2000" dirty="0">
              <a:latin typeface="Tahoma"/>
              <a:cs typeface="Tahoma"/>
            </a:endParaRPr>
          </a:p>
          <a:p>
            <a:pPr>
              <a:spcBef>
                <a:spcPts val="45"/>
              </a:spcBef>
            </a:pPr>
            <a:endParaRPr sz="2000" dirty="0">
              <a:latin typeface="Times New Roman"/>
              <a:cs typeface="Times New Roman"/>
            </a:endParaRPr>
          </a:p>
          <a:p>
            <a:pPr marL="12700" marR="133350">
              <a:lnSpc>
                <a:spcPct val="99800"/>
              </a:lnSpc>
            </a:pPr>
            <a:r>
              <a:rPr sz="2000" b="1" spc="-5" dirty="0">
                <a:latin typeface="Tahoma"/>
                <a:cs typeface="Tahoma"/>
              </a:rPr>
              <a:t>Founders created the  </a:t>
            </a:r>
            <a:r>
              <a:rPr sz="2000" b="1" spc="-5" dirty="0">
                <a:solidFill>
                  <a:srgbClr val="FF0000"/>
                </a:solidFill>
                <a:latin typeface="Tahoma"/>
                <a:cs typeface="Tahoma"/>
              </a:rPr>
              <a:t>Electoral College</a:t>
            </a:r>
            <a:r>
              <a:rPr sz="2000" b="1" spc="-5" dirty="0">
                <a:latin typeface="Tahoma"/>
                <a:cs typeface="Tahoma"/>
              </a:rPr>
              <a:t>, which  created electors </a:t>
            </a:r>
            <a:r>
              <a:rPr sz="2000" b="1" dirty="0">
                <a:latin typeface="Tahoma"/>
                <a:cs typeface="Tahoma"/>
              </a:rPr>
              <a:t>in </a:t>
            </a:r>
            <a:r>
              <a:rPr sz="2000" b="1" spc="-5" dirty="0">
                <a:latin typeface="Tahoma"/>
                <a:cs typeface="Tahoma"/>
              </a:rPr>
              <a:t>each  state </a:t>
            </a:r>
            <a:r>
              <a:rPr sz="2000" b="1" dirty="0">
                <a:latin typeface="Tahoma"/>
                <a:cs typeface="Tahoma"/>
              </a:rPr>
              <a:t>(# </a:t>
            </a:r>
            <a:r>
              <a:rPr sz="2000" b="1" spc="-5" dirty="0">
                <a:latin typeface="Tahoma"/>
                <a:cs typeface="Tahoma"/>
              </a:rPr>
              <a:t>House Members </a:t>
            </a:r>
            <a:r>
              <a:rPr sz="2000" b="1" dirty="0">
                <a:latin typeface="Tahoma"/>
                <a:cs typeface="Tahoma"/>
              </a:rPr>
              <a:t>+  2 </a:t>
            </a:r>
            <a:r>
              <a:rPr sz="2000" b="1" spc="-5" dirty="0">
                <a:latin typeface="Tahoma"/>
                <a:cs typeface="Tahoma"/>
              </a:rPr>
              <a:t>Senators </a:t>
            </a:r>
            <a:r>
              <a:rPr sz="2000" b="1" dirty="0">
                <a:latin typeface="Tahoma"/>
                <a:cs typeface="Tahoma"/>
              </a:rPr>
              <a:t>= </a:t>
            </a:r>
            <a:r>
              <a:rPr sz="2000" b="1" spc="-5" dirty="0">
                <a:latin typeface="Tahoma"/>
                <a:cs typeface="Tahoma"/>
              </a:rPr>
              <a:t>Number  Electoral vote) will cast  votes.</a:t>
            </a:r>
            <a:endParaRPr sz="2000" dirty="0">
              <a:latin typeface="Tahoma"/>
              <a:cs typeface="Tahoma"/>
            </a:endParaRPr>
          </a:p>
          <a:p>
            <a:pPr>
              <a:spcBef>
                <a:spcPts val="50"/>
              </a:spcBef>
            </a:pPr>
            <a:endParaRPr sz="2000" dirty="0">
              <a:latin typeface="Times New Roman"/>
              <a:cs typeface="Times New Roman"/>
            </a:endParaRPr>
          </a:p>
          <a:p>
            <a:pPr marL="12700" marR="5080">
              <a:lnSpc>
                <a:spcPts val="2400"/>
              </a:lnSpc>
            </a:pPr>
            <a:r>
              <a:rPr sz="2000" b="1" spc="-5" dirty="0">
                <a:latin typeface="Tahoma"/>
                <a:cs typeface="Tahoma"/>
              </a:rPr>
              <a:t>Popular helps elect the  electors, but many Americans believe that their </a:t>
            </a:r>
            <a:r>
              <a:rPr sz="2000" b="1" dirty="0">
                <a:latin typeface="Tahoma"/>
                <a:cs typeface="Tahoma"/>
              </a:rPr>
              <a:t>vote </a:t>
            </a:r>
            <a:r>
              <a:rPr sz="2000" b="1" spc="-5" dirty="0">
                <a:latin typeface="Tahoma"/>
                <a:cs typeface="Tahoma"/>
              </a:rPr>
              <a:t>doesn’t matter.</a:t>
            </a:r>
            <a:r>
              <a:rPr sz="2000" b="1" spc="-20" dirty="0">
                <a:latin typeface="Tahoma"/>
                <a:cs typeface="Tahoma"/>
              </a:rPr>
              <a:t> </a:t>
            </a:r>
            <a:r>
              <a:rPr sz="2000" b="1" spc="-5" dirty="0">
                <a:latin typeface="Tahoma"/>
                <a:cs typeface="Tahoma"/>
              </a:rPr>
              <a:t>Why?</a:t>
            </a:r>
            <a:endParaRPr sz="2000" dirty="0">
              <a:latin typeface="Tahoma"/>
              <a:cs typeface="Tahom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799222-A28E-4EBF-84EE-393D17A6332A}"/>
              </a:ext>
            </a:extLst>
          </p:cNvPr>
          <p:cNvSpPr/>
          <p:nvPr/>
        </p:nvSpPr>
        <p:spPr>
          <a:xfrm>
            <a:off x="152400" y="609600"/>
            <a:ext cx="11887200" cy="5047536"/>
          </a:xfrm>
          <a:prstGeom prst="rect">
            <a:avLst/>
          </a:prstGeom>
        </p:spPr>
        <p:txBody>
          <a:bodyPr wrap="square">
            <a:spAutoFit/>
          </a:bodyPr>
          <a:lstStyle/>
          <a:p>
            <a:pPr algn="ctr"/>
            <a:r>
              <a:rPr lang="en-US" sz="2300" b="1" dirty="0">
                <a:latin typeface="Merriweather"/>
              </a:rPr>
              <a:t>What is a Typical Presidential Election Cycle?</a:t>
            </a:r>
          </a:p>
          <a:p>
            <a:endParaRPr lang="en-US" sz="2300" b="1" dirty="0">
              <a:latin typeface="Merriweather"/>
            </a:endParaRPr>
          </a:p>
          <a:p>
            <a:r>
              <a:rPr lang="en-US" sz="2300" dirty="0">
                <a:latin typeface="Source Sans Pro" panose="020B0604020202020204" pitchFamily="34" charset="0"/>
              </a:rPr>
              <a:t>The presidential election process follows a typical cycle:</a:t>
            </a:r>
          </a:p>
          <a:p>
            <a:pPr>
              <a:buFont typeface="Arial" panose="020B0604020202020204" pitchFamily="34" charset="0"/>
              <a:buChar char="•"/>
            </a:pPr>
            <a:r>
              <a:rPr lang="en-US" sz="2300" b="1" dirty="0">
                <a:solidFill>
                  <a:srgbClr val="FF0000"/>
                </a:solidFill>
                <a:latin typeface="Source Sans Pro" panose="020B0604020202020204" pitchFamily="34" charset="0"/>
              </a:rPr>
              <a:t>Spring of the year before an election </a:t>
            </a:r>
            <a:r>
              <a:rPr lang="en-US" sz="2300" dirty="0">
                <a:latin typeface="Source Sans Pro" panose="020B0604020202020204" pitchFamily="34" charset="0"/>
              </a:rPr>
              <a:t>– Candidates announce their intentions to run.</a:t>
            </a:r>
          </a:p>
          <a:p>
            <a:pPr>
              <a:buFont typeface="Arial" panose="020B0604020202020204" pitchFamily="34" charset="0"/>
              <a:buChar char="•"/>
            </a:pPr>
            <a:r>
              <a:rPr lang="en-US" sz="2300" b="1" dirty="0">
                <a:solidFill>
                  <a:srgbClr val="FF0000"/>
                </a:solidFill>
                <a:latin typeface="Source Sans Pro" panose="020B0604020202020204" pitchFamily="34" charset="0"/>
              </a:rPr>
              <a:t>Summer of the year before an election through spring of the election year </a:t>
            </a:r>
            <a:r>
              <a:rPr lang="en-US" sz="2300" dirty="0">
                <a:solidFill>
                  <a:srgbClr val="FF0000"/>
                </a:solidFill>
                <a:latin typeface="Source Sans Pro" panose="020B0604020202020204" pitchFamily="34" charset="0"/>
              </a:rPr>
              <a:t> </a:t>
            </a:r>
            <a:r>
              <a:rPr lang="en-US" sz="2300" dirty="0">
                <a:latin typeface="Source Sans Pro" panose="020B0604020202020204" pitchFamily="34" charset="0"/>
              </a:rPr>
              <a:t>primary and caucus debates take place.</a:t>
            </a:r>
          </a:p>
          <a:p>
            <a:pPr>
              <a:buFont typeface="Arial" panose="020B0604020202020204" pitchFamily="34" charset="0"/>
              <a:buChar char="•"/>
            </a:pPr>
            <a:r>
              <a:rPr lang="en-US" sz="2300" b="1" dirty="0">
                <a:solidFill>
                  <a:srgbClr val="FF0000"/>
                </a:solidFill>
                <a:latin typeface="Source Sans Pro" panose="020B0604020202020204" pitchFamily="34" charset="0"/>
              </a:rPr>
              <a:t>January to June of election year </a:t>
            </a:r>
            <a:r>
              <a:rPr lang="en-US" sz="2300" dirty="0">
                <a:latin typeface="Source Sans Pro" panose="020B0604020202020204" pitchFamily="34" charset="0"/>
              </a:rPr>
              <a:t>– States and parties hold primaries and caucuses.</a:t>
            </a:r>
          </a:p>
          <a:p>
            <a:pPr>
              <a:buFont typeface="Arial" panose="020B0604020202020204" pitchFamily="34" charset="0"/>
              <a:buChar char="•"/>
            </a:pPr>
            <a:r>
              <a:rPr lang="en-US" sz="2300" b="1" dirty="0">
                <a:solidFill>
                  <a:srgbClr val="FF0000"/>
                </a:solidFill>
                <a:latin typeface="Source Sans Pro" panose="020B0604020202020204" pitchFamily="34" charset="0"/>
              </a:rPr>
              <a:t>July to early September </a:t>
            </a:r>
            <a:r>
              <a:rPr lang="en-US" sz="2300" dirty="0">
                <a:latin typeface="Source Sans Pro" panose="020B0604020202020204" pitchFamily="34" charset="0"/>
              </a:rPr>
              <a:t>– Parties hold nominating conventions to choose their candidates.</a:t>
            </a:r>
          </a:p>
          <a:p>
            <a:pPr>
              <a:buFont typeface="Arial" panose="020B0604020202020204" pitchFamily="34" charset="0"/>
              <a:buChar char="•"/>
            </a:pPr>
            <a:r>
              <a:rPr lang="en-US" sz="2300" b="1" dirty="0">
                <a:solidFill>
                  <a:srgbClr val="FF0000"/>
                </a:solidFill>
                <a:latin typeface="Source Sans Pro" panose="020B0604020202020204" pitchFamily="34" charset="0"/>
              </a:rPr>
              <a:t>September and October </a:t>
            </a:r>
            <a:r>
              <a:rPr lang="en-US" sz="2300" dirty="0">
                <a:latin typeface="Source Sans Pro" panose="020B0604020202020204" pitchFamily="34" charset="0"/>
              </a:rPr>
              <a:t>– Candidates participate in presidential debates.</a:t>
            </a:r>
          </a:p>
          <a:p>
            <a:pPr>
              <a:buFont typeface="Arial" panose="020B0604020202020204" pitchFamily="34" charset="0"/>
              <a:buChar char="•"/>
            </a:pPr>
            <a:r>
              <a:rPr lang="en-US" sz="2300" b="1" dirty="0">
                <a:solidFill>
                  <a:srgbClr val="FF0000"/>
                </a:solidFill>
                <a:latin typeface="Source Sans Pro" panose="020B0604020202020204" pitchFamily="34" charset="0"/>
              </a:rPr>
              <a:t>Early November (8) </a:t>
            </a:r>
            <a:r>
              <a:rPr lang="en-US" sz="2300" dirty="0">
                <a:latin typeface="Source Sans Pro" panose="020B0604020202020204" pitchFamily="34" charset="0"/>
              </a:rPr>
              <a:t>– Election Day. Popular vote.  The people are actually voting for electors.</a:t>
            </a:r>
          </a:p>
          <a:p>
            <a:pPr>
              <a:buFont typeface="Arial" panose="020B0604020202020204" pitchFamily="34" charset="0"/>
              <a:buChar char="•"/>
            </a:pPr>
            <a:r>
              <a:rPr lang="en-US" sz="2300" b="1" dirty="0">
                <a:solidFill>
                  <a:srgbClr val="FF0000"/>
                </a:solidFill>
                <a:latin typeface="Source Sans Pro" panose="020B0604020202020204" pitchFamily="34" charset="0"/>
              </a:rPr>
              <a:t>December (26-28?)</a:t>
            </a:r>
            <a:r>
              <a:rPr lang="en-US" sz="2300" dirty="0">
                <a:latin typeface="Source Sans Pro" panose="020B0604020202020204" pitchFamily="34" charset="0"/>
              </a:rPr>
              <a:t> – Electors cast their votes in the Electoral College.</a:t>
            </a:r>
          </a:p>
          <a:p>
            <a:pPr>
              <a:buFont typeface="Arial" panose="020B0604020202020204" pitchFamily="34" charset="0"/>
              <a:buChar char="•"/>
            </a:pPr>
            <a:r>
              <a:rPr lang="en-US" sz="2300" b="1" dirty="0">
                <a:solidFill>
                  <a:srgbClr val="FF0000"/>
                </a:solidFill>
                <a:latin typeface="Source Sans Pro" panose="020B0604020202020204" pitchFamily="34" charset="0"/>
              </a:rPr>
              <a:t>Early January (5, 6 or 7) of the next calendar year </a:t>
            </a:r>
            <a:r>
              <a:rPr lang="en-US" sz="2300" dirty="0">
                <a:latin typeface="Source Sans Pro" panose="020B0604020202020204" pitchFamily="34" charset="0"/>
              </a:rPr>
              <a:t>– Congress meets in joint session to count the electoral votes.</a:t>
            </a:r>
          </a:p>
          <a:p>
            <a:pPr>
              <a:buFont typeface="Arial" panose="020B0604020202020204" pitchFamily="34" charset="0"/>
              <a:buChar char="•"/>
            </a:pPr>
            <a:r>
              <a:rPr lang="en-US" sz="2300" b="1" dirty="0">
                <a:solidFill>
                  <a:srgbClr val="FF0000"/>
                </a:solidFill>
                <a:latin typeface="Source Sans Pro" panose="020B0604020202020204" pitchFamily="34" charset="0"/>
              </a:rPr>
              <a:t>January 20 </a:t>
            </a:r>
            <a:r>
              <a:rPr lang="en-US" sz="2300" dirty="0">
                <a:latin typeface="Source Sans Pro" panose="020B0604020202020204" pitchFamily="34" charset="0"/>
              </a:rPr>
              <a:t>– Inauguration Day</a:t>
            </a:r>
          </a:p>
        </p:txBody>
      </p:sp>
    </p:spTree>
    <p:extLst>
      <p:ext uri="{BB962C8B-B14F-4D97-AF65-F5344CB8AC3E}">
        <p14:creationId xmlns:p14="http://schemas.microsoft.com/office/powerpoint/2010/main" val="992615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66952" y="2286000"/>
            <a:ext cx="2344847" cy="2804302"/>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3" name="object 3"/>
          <p:cNvSpPr/>
          <p:nvPr/>
        </p:nvSpPr>
        <p:spPr>
          <a:xfrm>
            <a:off x="4579240" y="1129325"/>
            <a:ext cx="3081953" cy="3371967"/>
          </a:xfrm>
          <a:prstGeom prst="rect">
            <a:avLst/>
          </a:prstGeom>
          <a:blipFill>
            <a:blip r:embed="rId3" cstate="print"/>
            <a:stretch>
              <a:fillRect/>
            </a:stretch>
          </a:blipFill>
        </p:spPr>
        <p:txBody>
          <a:bodyPr wrap="square" lIns="0" tIns="0" rIns="0" bIns="0" rtlCol="0"/>
          <a:lstStyle/>
          <a:p>
            <a:endParaRPr sz="1350">
              <a:solidFill>
                <a:prstClr val="black"/>
              </a:solidFill>
            </a:endParaRPr>
          </a:p>
        </p:txBody>
      </p:sp>
      <p:sp>
        <p:nvSpPr>
          <p:cNvPr id="4" name="object 4"/>
          <p:cNvSpPr txBox="1"/>
          <p:nvPr/>
        </p:nvSpPr>
        <p:spPr>
          <a:xfrm>
            <a:off x="10074593" y="5677358"/>
            <a:ext cx="77153" cy="148117"/>
          </a:xfrm>
          <a:prstGeom prst="rect">
            <a:avLst/>
          </a:prstGeom>
        </p:spPr>
        <p:txBody>
          <a:bodyPr vert="horz" wrap="square" lIns="0" tIns="9525" rIns="0" bIns="0" rtlCol="0">
            <a:spAutoFit/>
          </a:bodyPr>
          <a:lstStyle/>
          <a:p>
            <a:pPr marL="9525">
              <a:spcBef>
                <a:spcPts val="75"/>
              </a:spcBef>
            </a:pPr>
            <a:r>
              <a:rPr sz="900" dirty="0">
                <a:solidFill>
                  <a:srgbClr val="888888"/>
                </a:solidFill>
                <a:cs typeface="Calibri"/>
              </a:rPr>
              <a:t>4</a:t>
            </a:r>
            <a:endParaRPr sz="900">
              <a:solidFill>
                <a:prstClr val="black"/>
              </a:solidFill>
              <a:cs typeface="Calibri"/>
            </a:endParaRPr>
          </a:p>
        </p:txBody>
      </p:sp>
      <p:sp>
        <p:nvSpPr>
          <p:cNvPr id="5" name="object 5"/>
          <p:cNvSpPr/>
          <p:nvPr/>
        </p:nvSpPr>
        <p:spPr>
          <a:xfrm>
            <a:off x="7581900" y="2457451"/>
            <a:ext cx="2514600" cy="2726055"/>
          </a:xfrm>
          <a:prstGeom prst="rect">
            <a:avLst/>
          </a:prstGeom>
          <a:blipFill>
            <a:blip r:embed="rId4" cstate="print"/>
            <a:stretch>
              <a:fillRect/>
            </a:stretch>
          </a:blipFill>
        </p:spPr>
        <p:txBody>
          <a:bodyPr wrap="square" lIns="0" tIns="0" rIns="0" bIns="0" rtlCol="0"/>
          <a:lstStyle/>
          <a:p>
            <a:endParaRPr sz="1350">
              <a:solidFill>
                <a:prstClr val="black"/>
              </a:solidFill>
            </a:endParaRPr>
          </a:p>
        </p:txBody>
      </p:sp>
      <p:sp>
        <p:nvSpPr>
          <p:cNvPr id="6" name="object 6"/>
          <p:cNvSpPr txBox="1"/>
          <p:nvPr/>
        </p:nvSpPr>
        <p:spPr>
          <a:xfrm>
            <a:off x="3042572" y="1806056"/>
            <a:ext cx="1019651" cy="364202"/>
          </a:xfrm>
          <a:prstGeom prst="rect">
            <a:avLst/>
          </a:prstGeom>
        </p:spPr>
        <p:txBody>
          <a:bodyPr vert="horz" wrap="square" lIns="0" tIns="0" rIns="0" bIns="0" rtlCol="0">
            <a:spAutoFit/>
          </a:bodyPr>
          <a:lstStyle/>
          <a:p>
            <a:pPr algn="ctr">
              <a:lnSpc>
                <a:spcPts val="1436"/>
              </a:lnSpc>
            </a:pPr>
            <a:r>
              <a:rPr sz="1200" b="1" spc="-8" dirty="0">
                <a:solidFill>
                  <a:prstClr val="black"/>
                </a:solidFill>
                <a:latin typeface="Tahoma"/>
                <a:cs typeface="Tahoma"/>
              </a:rPr>
              <a:t>TOO</a:t>
            </a:r>
            <a:r>
              <a:rPr sz="1200" b="1" spc="-45" dirty="0">
                <a:solidFill>
                  <a:prstClr val="black"/>
                </a:solidFill>
                <a:latin typeface="Tahoma"/>
                <a:cs typeface="Tahoma"/>
              </a:rPr>
              <a:t> </a:t>
            </a:r>
            <a:r>
              <a:rPr sz="1200" b="1" spc="-8" dirty="0">
                <a:solidFill>
                  <a:prstClr val="black"/>
                </a:solidFill>
                <a:latin typeface="Tahoma"/>
                <a:cs typeface="Tahoma"/>
              </a:rPr>
              <a:t>STRONG</a:t>
            </a:r>
            <a:endParaRPr sz="1200">
              <a:solidFill>
                <a:prstClr val="black"/>
              </a:solidFill>
              <a:latin typeface="Tahoma"/>
              <a:cs typeface="Tahoma"/>
            </a:endParaRPr>
          </a:p>
          <a:p>
            <a:pPr marL="476" algn="ctr"/>
            <a:r>
              <a:rPr sz="1200" b="1" spc="-8" dirty="0">
                <a:solidFill>
                  <a:prstClr val="black"/>
                </a:solidFill>
                <a:latin typeface="Tahoma"/>
                <a:cs typeface="Tahoma"/>
              </a:rPr>
              <a:t>(KING)</a:t>
            </a:r>
            <a:endParaRPr sz="1200">
              <a:solidFill>
                <a:prstClr val="black"/>
              </a:solidFill>
              <a:latin typeface="Tahoma"/>
              <a:cs typeface="Tahoma"/>
            </a:endParaRPr>
          </a:p>
        </p:txBody>
      </p:sp>
      <p:sp>
        <p:nvSpPr>
          <p:cNvPr id="7" name="object 7"/>
          <p:cNvSpPr/>
          <p:nvPr/>
        </p:nvSpPr>
        <p:spPr>
          <a:xfrm>
            <a:off x="4419600" y="540314"/>
            <a:ext cx="3276600" cy="854147"/>
          </a:xfrm>
          <a:custGeom>
            <a:avLst/>
            <a:gdLst/>
            <a:ahLst/>
            <a:cxnLst/>
            <a:rect l="l" t="t" r="r" b="b"/>
            <a:pathLst>
              <a:path w="4191000" h="708660">
                <a:moveTo>
                  <a:pt x="0" y="708659"/>
                </a:moveTo>
                <a:lnTo>
                  <a:pt x="4191000" y="708659"/>
                </a:lnTo>
                <a:lnTo>
                  <a:pt x="4191000" y="0"/>
                </a:lnTo>
                <a:lnTo>
                  <a:pt x="0" y="0"/>
                </a:lnTo>
                <a:lnTo>
                  <a:pt x="0" y="708659"/>
                </a:lnTo>
                <a:close/>
              </a:path>
            </a:pathLst>
          </a:custGeom>
          <a:solidFill>
            <a:srgbClr val="FFFF00"/>
          </a:solidFill>
        </p:spPr>
        <p:txBody>
          <a:bodyPr wrap="square" lIns="0" tIns="0" rIns="0" bIns="0" rtlCol="0"/>
          <a:lstStyle/>
          <a:p>
            <a:endParaRPr sz="1350" dirty="0">
              <a:solidFill>
                <a:prstClr val="black"/>
              </a:solidFill>
            </a:endParaRPr>
          </a:p>
        </p:txBody>
      </p:sp>
      <p:sp>
        <p:nvSpPr>
          <p:cNvPr id="8" name="object 8"/>
          <p:cNvSpPr txBox="1">
            <a:spLocks noGrp="1"/>
          </p:cNvSpPr>
          <p:nvPr>
            <p:ph type="title"/>
          </p:nvPr>
        </p:nvSpPr>
        <p:spPr>
          <a:xfrm>
            <a:off x="4800600" y="590068"/>
            <a:ext cx="2860592" cy="563616"/>
          </a:xfrm>
          <a:prstGeom prst="rect">
            <a:avLst/>
          </a:prstGeom>
        </p:spPr>
        <p:txBody>
          <a:bodyPr vert="horz" wrap="square" lIns="0" tIns="9525" rIns="0" bIns="0" rtlCol="0">
            <a:spAutoFit/>
          </a:bodyPr>
          <a:lstStyle/>
          <a:p>
            <a:pPr marL="9525" marR="3810" indent="206693" algn="ctr">
              <a:spcBef>
                <a:spcPts val="75"/>
              </a:spcBef>
            </a:pPr>
            <a:r>
              <a:rPr sz="1800" dirty="0"/>
              <a:t>GOLDILOCKS  OF</a:t>
            </a:r>
            <a:r>
              <a:rPr sz="1800" spc="-56" dirty="0"/>
              <a:t> </a:t>
            </a:r>
            <a:r>
              <a:rPr sz="1800" spc="-4" dirty="0"/>
              <a:t>GOVERNMENT</a:t>
            </a:r>
            <a:endParaRPr sz="1800" dirty="0"/>
          </a:p>
        </p:txBody>
      </p:sp>
      <p:sp>
        <p:nvSpPr>
          <p:cNvPr id="9" name="object 9"/>
          <p:cNvSpPr txBox="1"/>
          <p:nvPr/>
        </p:nvSpPr>
        <p:spPr>
          <a:xfrm>
            <a:off x="2462709" y="5568316"/>
            <a:ext cx="7263289" cy="217367"/>
          </a:xfrm>
          <a:prstGeom prst="rect">
            <a:avLst/>
          </a:prstGeom>
        </p:spPr>
        <p:txBody>
          <a:bodyPr vert="horz" wrap="square" lIns="0" tIns="9525" rIns="0" bIns="0" rtlCol="0">
            <a:spAutoFit/>
          </a:bodyPr>
          <a:lstStyle/>
          <a:p>
            <a:pPr marL="9525">
              <a:spcBef>
                <a:spcPts val="75"/>
              </a:spcBef>
            </a:pPr>
            <a:r>
              <a:rPr sz="1350" b="1" dirty="0">
                <a:solidFill>
                  <a:prstClr val="black"/>
                </a:solidFill>
                <a:latin typeface="Tahoma"/>
                <a:cs typeface="Tahoma"/>
              </a:rPr>
              <a:t>DON’T </a:t>
            </a:r>
            <a:r>
              <a:rPr sz="1350" b="1" spc="-4" dirty="0">
                <a:solidFill>
                  <a:prstClr val="black"/>
                </a:solidFill>
                <a:latin typeface="Tahoma"/>
                <a:cs typeface="Tahoma"/>
              </a:rPr>
              <a:t>EVEN GET ME STARTED </a:t>
            </a:r>
            <a:r>
              <a:rPr sz="1350" b="1" dirty="0">
                <a:solidFill>
                  <a:prstClr val="black"/>
                </a:solidFill>
                <a:latin typeface="Tahoma"/>
                <a:cs typeface="Tahoma"/>
              </a:rPr>
              <a:t>ON </a:t>
            </a:r>
            <a:r>
              <a:rPr sz="1350" b="1" spc="-4" dirty="0">
                <a:solidFill>
                  <a:prstClr val="black"/>
                </a:solidFill>
                <a:latin typeface="Tahoma"/>
                <a:cs typeface="Tahoma"/>
              </a:rPr>
              <a:t>THE FACT THAT GOLDILOCKS </a:t>
            </a:r>
            <a:r>
              <a:rPr sz="1350" b="1" dirty="0">
                <a:solidFill>
                  <a:prstClr val="black"/>
                </a:solidFill>
                <a:latin typeface="Tahoma"/>
                <a:cs typeface="Tahoma"/>
              </a:rPr>
              <a:t>WAS A</a:t>
            </a:r>
            <a:r>
              <a:rPr sz="1350" b="1" spc="-23" dirty="0">
                <a:solidFill>
                  <a:prstClr val="black"/>
                </a:solidFill>
                <a:latin typeface="Tahoma"/>
                <a:cs typeface="Tahoma"/>
              </a:rPr>
              <a:t> </a:t>
            </a:r>
            <a:r>
              <a:rPr sz="1350" b="1" spc="-4" dirty="0">
                <a:solidFill>
                  <a:prstClr val="black"/>
                </a:solidFill>
                <a:latin typeface="Tahoma"/>
                <a:cs typeface="Tahoma"/>
              </a:rPr>
              <a:t>CRIMINAL!!!</a:t>
            </a:r>
            <a:endParaRPr sz="1350">
              <a:solidFill>
                <a:prstClr val="black"/>
              </a:solidFill>
              <a:latin typeface="Tahoma"/>
              <a:cs typeface="Tahoma"/>
            </a:endParaRPr>
          </a:p>
        </p:txBody>
      </p:sp>
      <p:sp>
        <p:nvSpPr>
          <p:cNvPr id="10" name="object 10"/>
          <p:cNvSpPr/>
          <p:nvPr/>
        </p:nvSpPr>
        <p:spPr>
          <a:xfrm>
            <a:off x="1924050" y="1371601"/>
            <a:ext cx="8229600" cy="4186809"/>
          </a:xfrm>
          <a:prstGeom prst="rect">
            <a:avLst/>
          </a:prstGeom>
          <a:blipFill>
            <a:blip r:embed="rId5" cstate="print"/>
            <a:stretch>
              <a:fillRect/>
            </a:stretch>
          </a:blipFill>
        </p:spPr>
        <p:txBody>
          <a:bodyPr wrap="square" lIns="0" tIns="0" rIns="0" bIns="0" rtlCol="0"/>
          <a:lstStyle/>
          <a:p>
            <a:endParaRPr sz="1350">
              <a:solidFill>
                <a:prstClr val="black"/>
              </a:solidFill>
            </a:endParaRPr>
          </a:p>
        </p:txBody>
      </p:sp>
    </p:spTree>
    <p:extLst>
      <p:ext uri="{BB962C8B-B14F-4D97-AF65-F5344CB8AC3E}">
        <p14:creationId xmlns:p14="http://schemas.microsoft.com/office/powerpoint/2010/main" val="1951123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6200" y="5190033"/>
            <a:ext cx="11887200" cy="1490152"/>
          </a:xfrm>
          <a:prstGeom prst="rect">
            <a:avLst/>
          </a:prstGeom>
        </p:spPr>
        <p:txBody>
          <a:bodyPr vert="horz" wrap="square" lIns="0" tIns="12700" rIns="0" bIns="0" rtlCol="0">
            <a:spAutoFit/>
          </a:bodyPr>
          <a:lstStyle/>
          <a:p>
            <a:pPr marL="298450" indent="-285750">
              <a:spcBef>
                <a:spcPts val="100"/>
              </a:spcBef>
              <a:buFont typeface="Arial"/>
              <a:buChar char="•"/>
              <a:tabLst>
                <a:tab pos="297815" algn="l"/>
                <a:tab pos="298450" algn="l"/>
              </a:tabLst>
            </a:pPr>
            <a:r>
              <a:rPr sz="2400" b="1" dirty="0">
                <a:solidFill>
                  <a:prstClr val="black"/>
                </a:solidFill>
                <a:latin typeface="Calibri"/>
                <a:cs typeface="Calibri"/>
              </a:rPr>
              <a:t>An amendment is a change or </a:t>
            </a:r>
            <a:r>
              <a:rPr sz="2400" b="1" spc="-5" dirty="0">
                <a:solidFill>
                  <a:prstClr val="black"/>
                </a:solidFill>
                <a:latin typeface="Calibri"/>
                <a:cs typeface="Calibri"/>
              </a:rPr>
              <a:t>addition </a:t>
            </a:r>
            <a:r>
              <a:rPr sz="2400" b="1" dirty="0">
                <a:solidFill>
                  <a:prstClr val="black"/>
                </a:solidFill>
                <a:latin typeface="Calibri"/>
                <a:cs typeface="Calibri"/>
              </a:rPr>
              <a:t>to the</a:t>
            </a:r>
            <a:r>
              <a:rPr sz="2400" b="1" spc="-15" dirty="0">
                <a:solidFill>
                  <a:prstClr val="black"/>
                </a:solidFill>
                <a:latin typeface="Calibri"/>
                <a:cs typeface="Calibri"/>
              </a:rPr>
              <a:t> </a:t>
            </a:r>
            <a:r>
              <a:rPr sz="2400" b="1" spc="-5" dirty="0">
                <a:solidFill>
                  <a:prstClr val="black"/>
                </a:solidFill>
                <a:latin typeface="Calibri"/>
                <a:cs typeface="Calibri"/>
              </a:rPr>
              <a:t>Constitution.</a:t>
            </a:r>
            <a:endParaRPr sz="2400" dirty="0">
              <a:solidFill>
                <a:prstClr val="black"/>
              </a:solidFill>
              <a:latin typeface="Calibri"/>
              <a:cs typeface="Calibri"/>
            </a:endParaRPr>
          </a:p>
          <a:p>
            <a:pPr>
              <a:spcBef>
                <a:spcPts val="40"/>
              </a:spcBef>
              <a:buFont typeface="Arial"/>
              <a:buChar char="•"/>
            </a:pPr>
            <a:endParaRPr sz="2400" dirty="0">
              <a:solidFill>
                <a:prstClr val="black"/>
              </a:solidFill>
              <a:latin typeface="Times New Roman"/>
              <a:cs typeface="Times New Roman"/>
            </a:endParaRPr>
          </a:p>
          <a:p>
            <a:pPr marL="292100" marR="5080" indent="-279400">
              <a:buFont typeface="Arial"/>
              <a:buChar char="•"/>
              <a:tabLst>
                <a:tab pos="297815" algn="l"/>
                <a:tab pos="298450" algn="l"/>
              </a:tabLst>
            </a:pPr>
            <a:r>
              <a:rPr sz="2400" b="1" dirty="0">
                <a:solidFill>
                  <a:prstClr val="black"/>
                </a:solidFill>
                <a:latin typeface="Calibri"/>
                <a:cs typeface="Calibri"/>
              </a:rPr>
              <a:t>When </a:t>
            </a:r>
            <a:r>
              <a:rPr sz="2400" b="1" spc="-20" dirty="0">
                <a:solidFill>
                  <a:prstClr val="black"/>
                </a:solidFill>
                <a:latin typeface="Calibri"/>
                <a:cs typeface="Calibri"/>
              </a:rPr>
              <a:t>dra</a:t>
            </a:r>
            <a:r>
              <a:rPr lang="en-US" sz="2400" b="1" spc="-20" dirty="0">
                <a:solidFill>
                  <a:prstClr val="black"/>
                </a:solidFill>
                <a:latin typeface="Calibri"/>
                <a:cs typeface="Calibri"/>
              </a:rPr>
              <a:t>ft</a:t>
            </a:r>
            <a:r>
              <a:rPr sz="2400" b="1" spc="-20" dirty="0">
                <a:solidFill>
                  <a:prstClr val="black"/>
                </a:solidFill>
                <a:latin typeface="Calibri"/>
                <a:cs typeface="Calibri"/>
              </a:rPr>
              <a:t>ing </a:t>
            </a:r>
            <a:r>
              <a:rPr sz="2400" b="1" dirty="0">
                <a:solidFill>
                  <a:prstClr val="black"/>
                </a:solidFill>
                <a:latin typeface="Calibri"/>
                <a:cs typeface="Calibri"/>
              </a:rPr>
              <a:t>the </a:t>
            </a:r>
            <a:r>
              <a:rPr sz="2400" b="1" spc="-5" dirty="0">
                <a:solidFill>
                  <a:prstClr val="black"/>
                </a:solidFill>
                <a:latin typeface="Calibri"/>
                <a:cs typeface="Calibri"/>
              </a:rPr>
              <a:t>Constitution, </a:t>
            </a:r>
            <a:r>
              <a:rPr sz="2400" b="1" dirty="0">
                <a:solidFill>
                  <a:prstClr val="black"/>
                </a:solidFill>
                <a:latin typeface="Calibri"/>
                <a:cs typeface="Calibri"/>
              </a:rPr>
              <a:t>the Framers detailed an amendment </a:t>
            </a:r>
            <a:r>
              <a:rPr sz="2400" b="1" spc="-5" dirty="0">
                <a:solidFill>
                  <a:prstClr val="black"/>
                </a:solidFill>
                <a:latin typeface="Calibri"/>
                <a:cs typeface="Calibri"/>
              </a:rPr>
              <a:t>process  </a:t>
            </a:r>
            <a:r>
              <a:rPr sz="2400" b="1" dirty="0">
                <a:solidFill>
                  <a:prstClr val="black"/>
                </a:solidFill>
                <a:latin typeface="Calibri"/>
                <a:cs typeface="Calibri"/>
              </a:rPr>
              <a:t>in </a:t>
            </a:r>
            <a:r>
              <a:rPr sz="2400" b="1" spc="-5" dirty="0">
                <a:solidFill>
                  <a:prstClr val="black"/>
                </a:solidFill>
                <a:latin typeface="Calibri"/>
                <a:cs typeface="Calibri"/>
              </a:rPr>
              <a:t>Article </a:t>
            </a:r>
            <a:r>
              <a:rPr sz="2400" b="1" dirty="0">
                <a:solidFill>
                  <a:prstClr val="black"/>
                </a:solidFill>
                <a:latin typeface="Calibri"/>
                <a:cs typeface="Calibri"/>
              </a:rPr>
              <a:t>V that </a:t>
            </a:r>
            <a:r>
              <a:rPr sz="2400" b="1" spc="-5" dirty="0">
                <a:solidFill>
                  <a:prstClr val="black"/>
                </a:solidFill>
                <a:latin typeface="Calibri"/>
                <a:cs typeface="Calibri"/>
              </a:rPr>
              <a:t>gave citizens avenues </a:t>
            </a:r>
            <a:r>
              <a:rPr sz="2400" b="1" dirty="0">
                <a:solidFill>
                  <a:prstClr val="black"/>
                </a:solidFill>
                <a:latin typeface="Calibri"/>
                <a:cs typeface="Calibri"/>
              </a:rPr>
              <a:t>to change the</a:t>
            </a:r>
            <a:r>
              <a:rPr sz="2400" b="1" spc="20" dirty="0">
                <a:solidFill>
                  <a:prstClr val="black"/>
                </a:solidFill>
                <a:latin typeface="Calibri"/>
                <a:cs typeface="Calibri"/>
              </a:rPr>
              <a:t> </a:t>
            </a:r>
            <a:r>
              <a:rPr sz="2400" b="1" spc="-5" dirty="0">
                <a:solidFill>
                  <a:prstClr val="black"/>
                </a:solidFill>
                <a:latin typeface="Calibri"/>
                <a:cs typeface="Calibri"/>
              </a:rPr>
              <a:t>Constitution.</a:t>
            </a:r>
            <a:endParaRPr sz="2400" dirty="0">
              <a:solidFill>
                <a:prstClr val="black"/>
              </a:solidFill>
              <a:latin typeface="Calibri"/>
              <a:cs typeface="Calibri"/>
            </a:endParaRPr>
          </a:p>
        </p:txBody>
      </p:sp>
      <p:sp>
        <p:nvSpPr>
          <p:cNvPr id="3" name="object 3"/>
          <p:cNvSpPr/>
          <p:nvPr/>
        </p:nvSpPr>
        <p:spPr>
          <a:xfrm>
            <a:off x="1524000" y="4"/>
            <a:ext cx="9143998" cy="4741797"/>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2085109" y="428108"/>
            <a:ext cx="3487188" cy="162513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5" name="object 5"/>
          <p:cNvSpPr/>
          <p:nvPr/>
        </p:nvSpPr>
        <p:spPr>
          <a:xfrm>
            <a:off x="2133603" y="457201"/>
            <a:ext cx="3390265" cy="1524000"/>
          </a:xfrm>
          <a:custGeom>
            <a:avLst/>
            <a:gdLst/>
            <a:ahLst/>
            <a:cxnLst/>
            <a:rect l="l" t="t" r="r" b="b"/>
            <a:pathLst>
              <a:path w="3390265" h="1524000">
                <a:moveTo>
                  <a:pt x="1981200" y="0"/>
                </a:moveTo>
                <a:lnTo>
                  <a:pt x="0" y="0"/>
                </a:lnTo>
                <a:lnTo>
                  <a:pt x="0" y="1523998"/>
                </a:lnTo>
                <a:lnTo>
                  <a:pt x="1981200" y="1523998"/>
                </a:lnTo>
                <a:lnTo>
                  <a:pt x="1981200" y="1269998"/>
                </a:lnTo>
                <a:lnTo>
                  <a:pt x="3307580" y="1269998"/>
                </a:lnTo>
                <a:lnTo>
                  <a:pt x="1981200" y="889000"/>
                </a:lnTo>
                <a:lnTo>
                  <a:pt x="1981200" y="0"/>
                </a:lnTo>
                <a:close/>
              </a:path>
              <a:path w="3390265" h="1524000">
                <a:moveTo>
                  <a:pt x="3307580" y="1269998"/>
                </a:moveTo>
                <a:lnTo>
                  <a:pt x="1981200" y="1269998"/>
                </a:lnTo>
                <a:lnTo>
                  <a:pt x="3390011" y="1293676"/>
                </a:lnTo>
                <a:lnTo>
                  <a:pt x="3307580" y="1269998"/>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6" name="object 6"/>
          <p:cNvSpPr/>
          <p:nvPr/>
        </p:nvSpPr>
        <p:spPr>
          <a:xfrm>
            <a:off x="2133603" y="457201"/>
            <a:ext cx="3390265" cy="1524000"/>
          </a:xfrm>
          <a:custGeom>
            <a:avLst/>
            <a:gdLst/>
            <a:ahLst/>
            <a:cxnLst/>
            <a:rect l="l" t="t" r="r" b="b"/>
            <a:pathLst>
              <a:path w="3390265" h="1524000">
                <a:moveTo>
                  <a:pt x="0" y="0"/>
                </a:moveTo>
                <a:lnTo>
                  <a:pt x="1155699" y="0"/>
                </a:lnTo>
                <a:lnTo>
                  <a:pt x="1650999" y="0"/>
                </a:lnTo>
                <a:lnTo>
                  <a:pt x="1981199" y="0"/>
                </a:lnTo>
                <a:lnTo>
                  <a:pt x="1981199" y="888999"/>
                </a:lnTo>
                <a:lnTo>
                  <a:pt x="3390011" y="1293677"/>
                </a:lnTo>
                <a:lnTo>
                  <a:pt x="1981199" y="1269999"/>
                </a:lnTo>
                <a:lnTo>
                  <a:pt x="1981199" y="1523999"/>
                </a:lnTo>
                <a:lnTo>
                  <a:pt x="1650999" y="1523999"/>
                </a:lnTo>
                <a:lnTo>
                  <a:pt x="1155699" y="1523999"/>
                </a:lnTo>
                <a:lnTo>
                  <a:pt x="0" y="1523999"/>
                </a:lnTo>
                <a:lnTo>
                  <a:pt x="0" y="1269999"/>
                </a:lnTo>
                <a:lnTo>
                  <a:pt x="0" y="888999"/>
                </a:lnTo>
                <a:lnTo>
                  <a:pt x="0" y="0"/>
                </a:lnTo>
                <a:close/>
              </a:path>
            </a:pathLst>
          </a:custGeom>
          <a:ln w="9524">
            <a:solidFill>
              <a:srgbClr val="FFFFFF"/>
            </a:solidFill>
          </a:ln>
        </p:spPr>
        <p:txBody>
          <a:bodyPr wrap="square" lIns="0" tIns="0" rIns="0" bIns="0" rtlCol="0"/>
          <a:lstStyle/>
          <a:p>
            <a:endParaRPr>
              <a:solidFill>
                <a:prstClr val="black"/>
              </a:solidFill>
              <a:latin typeface="Calibri"/>
            </a:endParaRPr>
          </a:p>
        </p:txBody>
      </p:sp>
      <p:sp>
        <p:nvSpPr>
          <p:cNvPr id="7" name="object 7"/>
          <p:cNvSpPr txBox="1"/>
          <p:nvPr/>
        </p:nvSpPr>
        <p:spPr>
          <a:xfrm>
            <a:off x="2240769" y="596901"/>
            <a:ext cx="1773555" cy="1234440"/>
          </a:xfrm>
          <a:prstGeom prst="rect">
            <a:avLst/>
          </a:prstGeom>
        </p:spPr>
        <p:txBody>
          <a:bodyPr vert="horz" wrap="square" lIns="0" tIns="22860" rIns="0" bIns="0" rtlCol="0">
            <a:spAutoFit/>
          </a:bodyPr>
          <a:lstStyle/>
          <a:p>
            <a:pPr marL="12065" marR="5080" indent="-1270" algn="ctr">
              <a:lnSpc>
                <a:spcPts val="1900"/>
              </a:lnSpc>
              <a:spcBef>
                <a:spcPts val="180"/>
              </a:spcBef>
            </a:pPr>
            <a:r>
              <a:rPr sz="1600" b="1" dirty="0">
                <a:solidFill>
                  <a:prstClr val="black"/>
                </a:solidFill>
                <a:latin typeface="Calibri"/>
                <a:cs typeface="Calibri"/>
              </a:rPr>
              <a:t>If the </a:t>
            </a:r>
            <a:r>
              <a:rPr sz="1600" b="1" spc="-5" dirty="0">
                <a:solidFill>
                  <a:prstClr val="black"/>
                </a:solidFill>
                <a:latin typeface="Calibri"/>
                <a:cs typeface="Calibri"/>
              </a:rPr>
              <a:t>Founding  Fathers </a:t>
            </a:r>
            <a:r>
              <a:rPr sz="1600" b="1" dirty="0">
                <a:solidFill>
                  <a:prstClr val="black"/>
                </a:solidFill>
                <a:latin typeface="Calibri"/>
                <a:cs typeface="Calibri"/>
              </a:rPr>
              <a:t>created a  perfect</a:t>
            </a:r>
            <a:r>
              <a:rPr sz="1600" b="1" spc="-70" dirty="0">
                <a:solidFill>
                  <a:prstClr val="black"/>
                </a:solidFill>
                <a:latin typeface="Calibri"/>
                <a:cs typeface="Calibri"/>
              </a:rPr>
              <a:t> </a:t>
            </a:r>
            <a:r>
              <a:rPr sz="1600" b="1" spc="-5" dirty="0">
                <a:solidFill>
                  <a:prstClr val="black"/>
                </a:solidFill>
                <a:latin typeface="Calibri"/>
                <a:cs typeface="Calibri"/>
              </a:rPr>
              <a:t>Constitution,  why did they allow  </a:t>
            </a:r>
            <a:r>
              <a:rPr sz="1600" b="1" dirty="0">
                <a:solidFill>
                  <a:prstClr val="black"/>
                </a:solidFill>
                <a:latin typeface="Calibri"/>
                <a:cs typeface="Calibri"/>
              </a:rPr>
              <a:t>us to change</a:t>
            </a:r>
            <a:r>
              <a:rPr sz="1600" b="1" spc="-40" dirty="0">
                <a:solidFill>
                  <a:prstClr val="black"/>
                </a:solidFill>
                <a:latin typeface="Calibri"/>
                <a:cs typeface="Calibri"/>
              </a:rPr>
              <a:t> </a:t>
            </a:r>
            <a:r>
              <a:rPr sz="1600" b="1" dirty="0">
                <a:solidFill>
                  <a:prstClr val="black"/>
                </a:solidFill>
                <a:latin typeface="Calibri"/>
                <a:cs typeface="Calibri"/>
              </a:rPr>
              <a:t>it?</a:t>
            </a:r>
            <a:endParaRPr sz="1600" dirty="0">
              <a:solidFill>
                <a:prstClr val="black"/>
              </a:solidFill>
              <a:latin typeface="Calibri"/>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3481-06ED-454D-9560-C5E1C2830E3E}"/>
              </a:ext>
            </a:extLst>
          </p:cNvPr>
          <p:cNvSpPr>
            <a:spLocks noGrp="1"/>
          </p:cNvSpPr>
          <p:nvPr>
            <p:ph type="title"/>
          </p:nvPr>
        </p:nvSpPr>
        <p:spPr/>
        <p:txBody>
          <a:bodyPr/>
          <a:lstStyle/>
          <a:p>
            <a:endParaRPr lang="en-US"/>
          </a:p>
        </p:txBody>
      </p:sp>
      <p:sp>
        <p:nvSpPr>
          <p:cNvPr id="4" name="object 3">
            <a:extLst>
              <a:ext uri="{FF2B5EF4-FFF2-40B4-BE49-F238E27FC236}">
                <a16:creationId xmlns:a16="http://schemas.microsoft.com/office/drawing/2014/main" id="{3101374E-70E6-4E0B-989A-B8492A8C82DD}"/>
              </a:ext>
            </a:extLst>
          </p:cNvPr>
          <p:cNvSpPr/>
          <p:nvPr/>
        </p:nvSpPr>
        <p:spPr>
          <a:xfrm>
            <a:off x="-342902" y="-131133"/>
            <a:ext cx="12877800" cy="7120266"/>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pic>
        <p:nvPicPr>
          <p:cNvPr id="14" name="Picture 13" descr="Shape&#10;&#10;Description automatically generated with medium confidence">
            <a:extLst>
              <a:ext uri="{FF2B5EF4-FFF2-40B4-BE49-F238E27FC236}">
                <a16:creationId xmlns:a16="http://schemas.microsoft.com/office/drawing/2014/main" id="{9DFBF0E3-65A0-433B-83E2-6F220F0C0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991" y="228110"/>
            <a:ext cx="6781800" cy="2648470"/>
          </a:xfrm>
          <a:prstGeom prst="rect">
            <a:avLst/>
          </a:prstGeom>
        </p:spPr>
      </p:pic>
      <p:pic>
        <p:nvPicPr>
          <p:cNvPr id="16" name="Picture 15">
            <a:extLst>
              <a:ext uri="{FF2B5EF4-FFF2-40B4-BE49-F238E27FC236}">
                <a16:creationId xmlns:a16="http://schemas.microsoft.com/office/drawing/2014/main" id="{1C2D2004-955F-4E49-99B4-6BD931C199C0}"/>
              </a:ext>
            </a:extLst>
          </p:cNvPr>
          <p:cNvPicPr>
            <a:picLocks noChangeAspect="1"/>
          </p:cNvPicPr>
          <p:nvPr/>
        </p:nvPicPr>
        <p:blipFill>
          <a:blip r:embed="rId4"/>
          <a:stretch>
            <a:fillRect/>
          </a:stretch>
        </p:blipFill>
        <p:spPr>
          <a:xfrm>
            <a:off x="438069" y="2258871"/>
            <a:ext cx="6185065" cy="3892326"/>
          </a:xfrm>
          <a:prstGeom prst="rect">
            <a:avLst/>
          </a:prstGeom>
        </p:spPr>
      </p:pic>
      <p:sp>
        <p:nvSpPr>
          <p:cNvPr id="17" name="TextBox 16">
            <a:extLst>
              <a:ext uri="{FF2B5EF4-FFF2-40B4-BE49-F238E27FC236}">
                <a16:creationId xmlns:a16="http://schemas.microsoft.com/office/drawing/2014/main" id="{F3D85381-6C09-43BB-A8B9-4581305FD668}"/>
              </a:ext>
            </a:extLst>
          </p:cNvPr>
          <p:cNvSpPr txBox="1"/>
          <p:nvPr/>
        </p:nvSpPr>
        <p:spPr>
          <a:xfrm>
            <a:off x="6613326" y="3179263"/>
            <a:ext cx="5231409" cy="954107"/>
          </a:xfrm>
          <a:prstGeom prst="rect">
            <a:avLst/>
          </a:prstGeom>
          <a:noFill/>
        </p:spPr>
        <p:txBody>
          <a:bodyPr wrap="square" rtlCol="0">
            <a:spAutoFit/>
          </a:bodyPr>
          <a:lstStyle/>
          <a:p>
            <a:r>
              <a:rPr lang="en-US" sz="2800" b="1" dirty="0"/>
              <a:t>Required Document</a:t>
            </a:r>
          </a:p>
          <a:p>
            <a:r>
              <a:rPr lang="en-US" sz="2800" b="1" dirty="0"/>
              <a:t>You must know each Article title</a:t>
            </a:r>
          </a:p>
        </p:txBody>
      </p:sp>
      <p:sp>
        <p:nvSpPr>
          <p:cNvPr id="3" name="Text Placeholder 2">
            <a:extLst>
              <a:ext uri="{FF2B5EF4-FFF2-40B4-BE49-F238E27FC236}">
                <a16:creationId xmlns:a16="http://schemas.microsoft.com/office/drawing/2014/main" id="{370BEA54-3822-4FC0-822F-FE2483BD31DB}"/>
              </a:ext>
            </a:extLst>
          </p:cNvPr>
          <p:cNvSpPr>
            <a:spLocks noGrp="1"/>
          </p:cNvSpPr>
          <p:nvPr>
            <p:ph type="body" idx="1"/>
          </p:nvPr>
        </p:nvSpPr>
        <p:spPr>
          <a:xfrm rot="21214370">
            <a:off x="7625792" y="980120"/>
            <a:ext cx="3645747" cy="369332"/>
          </a:xfrm>
        </p:spPr>
        <p:txBody>
          <a:bodyPr/>
          <a:lstStyle/>
          <a:p>
            <a:r>
              <a:rPr lang="en-US" sz="2400" dirty="0"/>
              <a:t>Popular Sovereignty</a:t>
            </a:r>
          </a:p>
        </p:txBody>
      </p:sp>
      <p:cxnSp>
        <p:nvCxnSpPr>
          <p:cNvPr id="6" name="Straight Arrow Connector 5">
            <a:extLst>
              <a:ext uri="{FF2B5EF4-FFF2-40B4-BE49-F238E27FC236}">
                <a16:creationId xmlns:a16="http://schemas.microsoft.com/office/drawing/2014/main" id="{793B8F79-61F8-DEB3-5029-338DE3C92F1E}"/>
              </a:ext>
            </a:extLst>
          </p:cNvPr>
          <p:cNvCxnSpPr>
            <a:cxnSpLocks/>
            <a:stCxn id="14" idx="3"/>
          </p:cNvCxnSpPr>
          <p:nvPr/>
        </p:nvCxnSpPr>
        <p:spPr>
          <a:xfrm flipV="1">
            <a:off x="7036791" y="1371600"/>
            <a:ext cx="507009" cy="1807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3CF1DF59-1D70-5561-87C2-AD2C2E03147C}"/>
              </a:ext>
            </a:extLst>
          </p:cNvPr>
          <p:cNvSpPr txBox="1"/>
          <p:nvPr/>
        </p:nvSpPr>
        <p:spPr>
          <a:xfrm>
            <a:off x="7543790" y="1552345"/>
            <a:ext cx="4210141" cy="1569660"/>
          </a:xfrm>
          <a:prstGeom prst="rect">
            <a:avLst/>
          </a:prstGeom>
          <a:noFill/>
        </p:spPr>
        <p:txBody>
          <a:bodyPr wrap="square">
            <a:spAutoFit/>
          </a:bodyPr>
          <a:lstStyle/>
          <a:p>
            <a:r>
              <a:rPr lang="en-US" sz="2400" b="1" dirty="0">
                <a:solidFill>
                  <a:srgbClr val="FF0000"/>
                </a:solidFill>
              </a:rPr>
              <a:t>The framers attempted to legitimize the Constitution through an appeal to </a:t>
            </a:r>
            <a:r>
              <a:rPr lang="en-US" sz="2400" b="1" i="1" u="sng" dirty="0">
                <a:solidFill>
                  <a:srgbClr val="FF0000"/>
                </a:solidFill>
              </a:rPr>
              <a:t>POPULAR SOVEREIGNTY.</a:t>
            </a:r>
          </a:p>
        </p:txBody>
      </p:sp>
    </p:spTree>
    <p:extLst>
      <p:ext uri="{BB962C8B-B14F-4D97-AF65-F5344CB8AC3E}">
        <p14:creationId xmlns:p14="http://schemas.microsoft.com/office/powerpoint/2010/main" val="12516438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15E86-694E-44F1-BB51-1CF80CF81B0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D849216-C827-46A6-8D0C-4786916026CB}"/>
              </a:ext>
            </a:extLst>
          </p:cNvPr>
          <p:cNvSpPr>
            <a:spLocks noGrp="1"/>
          </p:cNvSpPr>
          <p:nvPr>
            <p:ph type="body" idx="1"/>
          </p:nvPr>
        </p:nvSpPr>
        <p:spPr/>
        <p:txBody>
          <a:bodyPr/>
          <a:lstStyle/>
          <a:p>
            <a:endParaRPr lang="en-US"/>
          </a:p>
        </p:txBody>
      </p:sp>
      <p:sp>
        <p:nvSpPr>
          <p:cNvPr id="4" name="object 3">
            <a:extLst>
              <a:ext uri="{FF2B5EF4-FFF2-40B4-BE49-F238E27FC236}">
                <a16:creationId xmlns:a16="http://schemas.microsoft.com/office/drawing/2014/main" id="{0249DAE4-90F1-49AB-89BA-3FB1530A14C1}"/>
              </a:ext>
            </a:extLst>
          </p:cNvPr>
          <p:cNvSpPr/>
          <p:nvPr/>
        </p:nvSpPr>
        <p:spPr>
          <a:xfrm>
            <a:off x="-342902" y="-76199"/>
            <a:ext cx="12877800" cy="7120266"/>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pic>
        <p:nvPicPr>
          <p:cNvPr id="5" name="Picture 4" descr="Shape&#10;&#10;Description automatically generated with medium confidence">
            <a:extLst>
              <a:ext uri="{FF2B5EF4-FFF2-40B4-BE49-F238E27FC236}">
                <a16:creationId xmlns:a16="http://schemas.microsoft.com/office/drawing/2014/main" id="{4742A9BD-5585-4027-AE95-844A63924A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0" y="295032"/>
            <a:ext cx="5029200" cy="1678896"/>
          </a:xfrm>
          <a:prstGeom prst="rect">
            <a:avLst/>
          </a:prstGeom>
        </p:spPr>
      </p:pic>
      <p:sp>
        <p:nvSpPr>
          <p:cNvPr id="6" name="TextBox 5">
            <a:extLst>
              <a:ext uri="{FF2B5EF4-FFF2-40B4-BE49-F238E27FC236}">
                <a16:creationId xmlns:a16="http://schemas.microsoft.com/office/drawing/2014/main" id="{02771099-5925-4FED-972C-A57A859DC8CC}"/>
              </a:ext>
            </a:extLst>
          </p:cNvPr>
          <p:cNvSpPr txBox="1"/>
          <p:nvPr/>
        </p:nvSpPr>
        <p:spPr>
          <a:xfrm>
            <a:off x="152401" y="1583341"/>
            <a:ext cx="11646744" cy="3416320"/>
          </a:xfrm>
          <a:prstGeom prst="rect">
            <a:avLst/>
          </a:prstGeom>
          <a:noFill/>
        </p:spPr>
        <p:txBody>
          <a:bodyPr wrap="square">
            <a:spAutoFit/>
          </a:bodyPr>
          <a:lstStyle/>
          <a:p>
            <a:r>
              <a:rPr lang="en-US" sz="3600" b="1" i="1" dirty="0">
                <a:latin typeface="Sanskrit Text" panose="02020503050405020304" pitchFamily="18" charset="0"/>
                <a:cs typeface="Sanskrit Text" panose="02020503050405020304" pitchFamily="18" charset="0"/>
              </a:rPr>
              <a:t>"We the People of the United States, in Order to form a more perfect Union, establish Justice, insure domestic tranquility, provide for the common defense, promote the general welfare, and secure the Blessings of Liberty to ourselves and our Posterity, do ordain and establish this Constitution for the United States of America."</a:t>
            </a:r>
          </a:p>
        </p:txBody>
      </p:sp>
      <p:sp>
        <p:nvSpPr>
          <p:cNvPr id="7" name="TextBox 6">
            <a:extLst>
              <a:ext uri="{FF2B5EF4-FFF2-40B4-BE49-F238E27FC236}">
                <a16:creationId xmlns:a16="http://schemas.microsoft.com/office/drawing/2014/main" id="{83267778-934C-4A00-8147-E38DEA312A38}"/>
              </a:ext>
            </a:extLst>
          </p:cNvPr>
          <p:cNvSpPr txBox="1"/>
          <p:nvPr/>
        </p:nvSpPr>
        <p:spPr>
          <a:xfrm flipH="1">
            <a:off x="914399" y="5252780"/>
            <a:ext cx="9974001" cy="461665"/>
          </a:xfrm>
          <a:prstGeom prst="rect">
            <a:avLst/>
          </a:prstGeom>
          <a:noFill/>
        </p:spPr>
        <p:txBody>
          <a:bodyPr wrap="square" rtlCol="0">
            <a:spAutoFit/>
          </a:bodyPr>
          <a:lstStyle/>
          <a:p>
            <a:r>
              <a:rPr lang="en-US" sz="2400" b="1" dirty="0"/>
              <a:t>What are the 5 objectives of the Constitution as outlined in the preamble? </a:t>
            </a:r>
          </a:p>
        </p:txBody>
      </p:sp>
      <p:sp>
        <p:nvSpPr>
          <p:cNvPr id="8" name="TextBox 7">
            <a:extLst>
              <a:ext uri="{FF2B5EF4-FFF2-40B4-BE49-F238E27FC236}">
                <a16:creationId xmlns:a16="http://schemas.microsoft.com/office/drawing/2014/main" id="{BB605E04-47E2-41C0-8A24-68C2CEBF7647}"/>
              </a:ext>
            </a:extLst>
          </p:cNvPr>
          <p:cNvSpPr txBox="1"/>
          <p:nvPr/>
        </p:nvSpPr>
        <p:spPr>
          <a:xfrm flipH="1">
            <a:off x="7801817" y="1583341"/>
            <a:ext cx="4343400" cy="646331"/>
          </a:xfrm>
          <a:prstGeom prst="rect">
            <a:avLst/>
          </a:prstGeom>
          <a:noFill/>
        </p:spPr>
        <p:txBody>
          <a:bodyPr wrap="square" rtlCol="0">
            <a:spAutoFit/>
          </a:bodyPr>
          <a:lstStyle/>
          <a:p>
            <a:r>
              <a:rPr lang="en-US" sz="3600" b="1" i="1" dirty="0">
                <a:solidFill>
                  <a:srgbClr val="FF0000"/>
                </a:solidFill>
                <a:latin typeface="Sanskrit Text" panose="02020503050405020304" pitchFamily="18" charset="0"/>
                <a:cs typeface="Sanskrit Text" panose="02020503050405020304" pitchFamily="18" charset="0"/>
              </a:rPr>
              <a:t>in Order to form a </a:t>
            </a:r>
            <a:endParaRPr lang="en-US" sz="3600" b="1" dirty="0">
              <a:solidFill>
                <a:srgbClr val="FF0000"/>
              </a:solidFill>
            </a:endParaRPr>
          </a:p>
        </p:txBody>
      </p:sp>
      <p:sp>
        <p:nvSpPr>
          <p:cNvPr id="9" name="TextBox 8">
            <a:extLst>
              <a:ext uri="{FF2B5EF4-FFF2-40B4-BE49-F238E27FC236}">
                <a16:creationId xmlns:a16="http://schemas.microsoft.com/office/drawing/2014/main" id="{B03D76FF-00CD-4365-81B3-29E8279C62DA}"/>
              </a:ext>
            </a:extLst>
          </p:cNvPr>
          <p:cNvSpPr txBox="1"/>
          <p:nvPr/>
        </p:nvSpPr>
        <p:spPr>
          <a:xfrm flipH="1">
            <a:off x="182578" y="2144826"/>
            <a:ext cx="4343400" cy="646331"/>
          </a:xfrm>
          <a:prstGeom prst="rect">
            <a:avLst/>
          </a:prstGeom>
          <a:noFill/>
        </p:spPr>
        <p:txBody>
          <a:bodyPr wrap="square" rtlCol="0">
            <a:spAutoFit/>
          </a:bodyPr>
          <a:lstStyle/>
          <a:p>
            <a:r>
              <a:rPr lang="en-US" sz="3600" b="1" i="1" dirty="0">
                <a:solidFill>
                  <a:srgbClr val="FF0000"/>
                </a:solidFill>
                <a:latin typeface="Sanskrit Text" panose="02020503050405020304" pitchFamily="18" charset="0"/>
                <a:cs typeface="Sanskrit Text" panose="02020503050405020304" pitchFamily="18" charset="0"/>
              </a:rPr>
              <a:t>more perfect Union</a:t>
            </a:r>
            <a:endParaRPr lang="en-US" sz="3600" b="1" dirty="0">
              <a:solidFill>
                <a:srgbClr val="FF0000"/>
              </a:solidFill>
            </a:endParaRPr>
          </a:p>
        </p:txBody>
      </p:sp>
      <p:sp>
        <p:nvSpPr>
          <p:cNvPr id="11" name="TextBox 10">
            <a:extLst>
              <a:ext uri="{FF2B5EF4-FFF2-40B4-BE49-F238E27FC236}">
                <a16:creationId xmlns:a16="http://schemas.microsoft.com/office/drawing/2014/main" id="{027E2643-5E30-4BEC-9F8B-02EF76FEA79A}"/>
              </a:ext>
            </a:extLst>
          </p:cNvPr>
          <p:cNvSpPr txBox="1"/>
          <p:nvPr/>
        </p:nvSpPr>
        <p:spPr>
          <a:xfrm flipH="1">
            <a:off x="4511644" y="2135426"/>
            <a:ext cx="3420801" cy="646331"/>
          </a:xfrm>
          <a:prstGeom prst="rect">
            <a:avLst/>
          </a:prstGeom>
          <a:noFill/>
        </p:spPr>
        <p:txBody>
          <a:bodyPr wrap="square" rtlCol="0">
            <a:spAutoFit/>
          </a:bodyPr>
          <a:lstStyle/>
          <a:p>
            <a:r>
              <a:rPr lang="en-US" sz="3600" b="1" i="1" dirty="0">
                <a:solidFill>
                  <a:srgbClr val="FF0000"/>
                </a:solidFill>
                <a:latin typeface="Sanskrit Text" panose="02020503050405020304" pitchFamily="18" charset="0"/>
                <a:cs typeface="Sanskrit Text" panose="02020503050405020304" pitchFamily="18" charset="0"/>
              </a:rPr>
              <a:t>establish Justice</a:t>
            </a:r>
            <a:endParaRPr lang="en-US" sz="3600" b="1" dirty="0">
              <a:solidFill>
                <a:srgbClr val="FF0000"/>
              </a:solidFill>
            </a:endParaRPr>
          </a:p>
        </p:txBody>
      </p:sp>
      <p:sp>
        <p:nvSpPr>
          <p:cNvPr id="12" name="TextBox 11">
            <a:extLst>
              <a:ext uri="{FF2B5EF4-FFF2-40B4-BE49-F238E27FC236}">
                <a16:creationId xmlns:a16="http://schemas.microsoft.com/office/drawing/2014/main" id="{0880386F-0B45-4AF8-BE7B-9B833A10EC1B}"/>
              </a:ext>
            </a:extLst>
          </p:cNvPr>
          <p:cNvSpPr txBox="1"/>
          <p:nvPr/>
        </p:nvSpPr>
        <p:spPr>
          <a:xfrm flipH="1">
            <a:off x="7950551" y="2114975"/>
            <a:ext cx="3420801" cy="646331"/>
          </a:xfrm>
          <a:prstGeom prst="rect">
            <a:avLst/>
          </a:prstGeom>
          <a:noFill/>
        </p:spPr>
        <p:txBody>
          <a:bodyPr wrap="square" rtlCol="0">
            <a:spAutoFit/>
          </a:bodyPr>
          <a:lstStyle/>
          <a:p>
            <a:r>
              <a:rPr lang="en-US" sz="3600" b="1" i="1" dirty="0">
                <a:solidFill>
                  <a:srgbClr val="FF0000"/>
                </a:solidFill>
                <a:latin typeface="Sanskrit Text" panose="02020503050405020304" pitchFamily="18" charset="0"/>
                <a:cs typeface="Sanskrit Text" panose="02020503050405020304" pitchFamily="18" charset="0"/>
              </a:rPr>
              <a:t>insure domestic</a:t>
            </a:r>
            <a:endParaRPr lang="en-US" sz="3600" b="1" dirty="0">
              <a:solidFill>
                <a:srgbClr val="FF0000"/>
              </a:solidFill>
            </a:endParaRPr>
          </a:p>
        </p:txBody>
      </p:sp>
      <p:sp>
        <p:nvSpPr>
          <p:cNvPr id="13" name="TextBox 12">
            <a:extLst>
              <a:ext uri="{FF2B5EF4-FFF2-40B4-BE49-F238E27FC236}">
                <a16:creationId xmlns:a16="http://schemas.microsoft.com/office/drawing/2014/main" id="{EA1B8F7B-1BAA-4D02-B0DD-64AD5F2A32B5}"/>
              </a:ext>
            </a:extLst>
          </p:cNvPr>
          <p:cNvSpPr txBox="1"/>
          <p:nvPr/>
        </p:nvSpPr>
        <p:spPr>
          <a:xfrm flipH="1">
            <a:off x="186354" y="2674513"/>
            <a:ext cx="2292034" cy="646331"/>
          </a:xfrm>
          <a:prstGeom prst="rect">
            <a:avLst/>
          </a:prstGeom>
          <a:noFill/>
        </p:spPr>
        <p:txBody>
          <a:bodyPr wrap="square" rtlCol="0">
            <a:spAutoFit/>
          </a:bodyPr>
          <a:lstStyle/>
          <a:p>
            <a:r>
              <a:rPr lang="en-US" sz="3600" b="1" i="1" dirty="0">
                <a:solidFill>
                  <a:srgbClr val="FF0000"/>
                </a:solidFill>
                <a:latin typeface="Sanskrit Text" panose="02020503050405020304" pitchFamily="18" charset="0"/>
                <a:cs typeface="Sanskrit Text" panose="02020503050405020304" pitchFamily="18" charset="0"/>
              </a:rPr>
              <a:t>tranquility</a:t>
            </a:r>
            <a:endParaRPr lang="en-US" sz="3600" b="1" dirty="0">
              <a:solidFill>
                <a:srgbClr val="FF0000"/>
              </a:solidFill>
            </a:endParaRPr>
          </a:p>
        </p:txBody>
      </p:sp>
      <p:sp>
        <p:nvSpPr>
          <p:cNvPr id="14" name="TextBox 13">
            <a:extLst>
              <a:ext uri="{FF2B5EF4-FFF2-40B4-BE49-F238E27FC236}">
                <a16:creationId xmlns:a16="http://schemas.microsoft.com/office/drawing/2014/main" id="{E94B71D9-004C-494F-A8B8-0362FC2D567E}"/>
              </a:ext>
            </a:extLst>
          </p:cNvPr>
          <p:cNvSpPr txBox="1"/>
          <p:nvPr/>
        </p:nvSpPr>
        <p:spPr>
          <a:xfrm flipH="1">
            <a:off x="2556555" y="2685790"/>
            <a:ext cx="6846979" cy="646331"/>
          </a:xfrm>
          <a:prstGeom prst="rect">
            <a:avLst/>
          </a:prstGeom>
          <a:noFill/>
        </p:spPr>
        <p:txBody>
          <a:bodyPr wrap="square" rtlCol="0">
            <a:spAutoFit/>
          </a:bodyPr>
          <a:lstStyle/>
          <a:p>
            <a:r>
              <a:rPr lang="en-US" sz="3600" b="1" i="1" dirty="0">
                <a:solidFill>
                  <a:srgbClr val="FF0000"/>
                </a:solidFill>
                <a:latin typeface="Sanskrit Text" panose="02020503050405020304" pitchFamily="18" charset="0"/>
                <a:cs typeface="Sanskrit Text" panose="02020503050405020304" pitchFamily="18" charset="0"/>
              </a:rPr>
              <a:t>provide for the common defense</a:t>
            </a:r>
            <a:endParaRPr lang="en-US" sz="3600" b="1" dirty="0">
              <a:solidFill>
                <a:srgbClr val="FF0000"/>
              </a:solidFill>
            </a:endParaRPr>
          </a:p>
        </p:txBody>
      </p:sp>
      <p:sp>
        <p:nvSpPr>
          <p:cNvPr id="15" name="TextBox 14">
            <a:extLst>
              <a:ext uri="{FF2B5EF4-FFF2-40B4-BE49-F238E27FC236}">
                <a16:creationId xmlns:a16="http://schemas.microsoft.com/office/drawing/2014/main" id="{0E6361C2-1944-4B70-90DA-D8ACBDEA06C6}"/>
              </a:ext>
            </a:extLst>
          </p:cNvPr>
          <p:cNvSpPr txBox="1"/>
          <p:nvPr/>
        </p:nvSpPr>
        <p:spPr>
          <a:xfrm flipH="1">
            <a:off x="9450146" y="2687829"/>
            <a:ext cx="2292034" cy="646331"/>
          </a:xfrm>
          <a:prstGeom prst="rect">
            <a:avLst/>
          </a:prstGeom>
          <a:noFill/>
        </p:spPr>
        <p:txBody>
          <a:bodyPr wrap="square" rtlCol="0">
            <a:spAutoFit/>
          </a:bodyPr>
          <a:lstStyle/>
          <a:p>
            <a:r>
              <a:rPr lang="en-US" sz="3600" b="1" i="1" dirty="0">
                <a:solidFill>
                  <a:srgbClr val="FF0000"/>
                </a:solidFill>
                <a:latin typeface="Sanskrit Text" panose="02020503050405020304" pitchFamily="18" charset="0"/>
                <a:cs typeface="Sanskrit Text" panose="02020503050405020304" pitchFamily="18" charset="0"/>
              </a:rPr>
              <a:t>promote</a:t>
            </a:r>
            <a:endParaRPr lang="en-US" sz="3600" b="1" dirty="0">
              <a:solidFill>
                <a:srgbClr val="FF0000"/>
              </a:solidFill>
            </a:endParaRPr>
          </a:p>
        </p:txBody>
      </p:sp>
      <p:sp>
        <p:nvSpPr>
          <p:cNvPr id="17" name="TextBox 16">
            <a:extLst>
              <a:ext uri="{FF2B5EF4-FFF2-40B4-BE49-F238E27FC236}">
                <a16:creationId xmlns:a16="http://schemas.microsoft.com/office/drawing/2014/main" id="{3F7879BE-38FE-4CEC-AD3C-25C2FD77AF82}"/>
              </a:ext>
            </a:extLst>
          </p:cNvPr>
          <p:cNvSpPr txBox="1"/>
          <p:nvPr/>
        </p:nvSpPr>
        <p:spPr>
          <a:xfrm flipH="1">
            <a:off x="179558" y="3219553"/>
            <a:ext cx="4163842" cy="646331"/>
          </a:xfrm>
          <a:prstGeom prst="rect">
            <a:avLst/>
          </a:prstGeom>
          <a:noFill/>
        </p:spPr>
        <p:txBody>
          <a:bodyPr wrap="square" rtlCol="0">
            <a:spAutoFit/>
          </a:bodyPr>
          <a:lstStyle/>
          <a:p>
            <a:r>
              <a:rPr lang="en-US" sz="3600" b="1" i="1" dirty="0">
                <a:solidFill>
                  <a:srgbClr val="FF0000"/>
                </a:solidFill>
                <a:latin typeface="Sanskrit Text" panose="02020503050405020304" pitchFamily="18" charset="0"/>
                <a:cs typeface="Sanskrit Text" panose="02020503050405020304" pitchFamily="18" charset="0"/>
              </a:rPr>
              <a:t>the general welfare</a:t>
            </a:r>
            <a:endParaRPr lang="en-US" sz="3600" b="1" dirty="0">
              <a:solidFill>
                <a:srgbClr val="FF0000"/>
              </a:solidFill>
            </a:endParaRPr>
          </a:p>
        </p:txBody>
      </p:sp>
      <p:sp>
        <p:nvSpPr>
          <p:cNvPr id="18" name="TextBox 17">
            <a:extLst>
              <a:ext uri="{FF2B5EF4-FFF2-40B4-BE49-F238E27FC236}">
                <a16:creationId xmlns:a16="http://schemas.microsoft.com/office/drawing/2014/main" id="{DB2F7F51-5ACA-4F78-814C-A61F27E8005F}"/>
              </a:ext>
            </a:extLst>
          </p:cNvPr>
          <p:cNvSpPr txBox="1"/>
          <p:nvPr/>
        </p:nvSpPr>
        <p:spPr>
          <a:xfrm flipH="1">
            <a:off x="4307187" y="3237875"/>
            <a:ext cx="7389727" cy="646331"/>
          </a:xfrm>
          <a:prstGeom prst="rect">
            <a:avLst/>
          </a:prstGeom>
          <a:noFill/>
        </p:spPr>
        <p:txBody>
          <a:bodyPr wrap="square" rtlCol="0">
            <a:spAutoFit/>
          </a:bodyPr>
          <a:lstStyle/>
          <a:p>
            <a:r>
              <a:rPr lang="en-US" sz="3600" b="1" i="1" dirty="0">
                <a:solidFill>
                  <a:srgbClr val="FF0000"/>
                </a:solidFill>
                <a:latin typeface="Sanskrit Text" panose="02020503050405020304" pitchFamily="18" charset="0"/>
                <a:cs typeface="Sanskrit Text" panose="02020503050405020304" pitchFamily="18" charset="0"/>
              </a:rPr>
              <a:t>and secure the Blessings of Liberty</a:t>
            </a:r>
            <a:endParaRPr lang="en-US" sz="3600" b="1" dirty="0">
              <a:solidFill>
                <a:srgbClr val="FF0000"/>
              </a:solidFill>
            </a:endParaRPr>
          </a:p>
        </p:txBody>
      </p:sp>
      <p:sp>
        <p:nvSpPr>
          <p:cNvPr id="19" name="TextBox 18">
            <a:extLst>
              <a:ext uri="{FF2B5EF4-FFF2-40B4-BE49-F238E27FC236}">
                <a16:creationId xmlns:a16="http://schemas.microsoft.com/office/drawing/2014/main" id="{1C788BC1-5FC3-4275-955F-8BBDCF456FED}"/>
              </a:ext>
            </a:extLst>
          </p:cNvPr>
          <p:cNvSpPr txBox="1"/>
          <p:nvPr/>
        </p:nvSpPr>
        <p:spPr>
          <a:xfrm flipH="1">
            <a:off x="186354" y="3777374"/>
            <a:ext cx="6443046" cy="646331"/>
          </a:xfrm>
          <a:prstGeom prst="rect">
            <a:avLst/>
          </a:prstGeom>
          <a:noFill/>
        </p:spPr>
        <p:txBody>
          <a:bodyPr wrap="square" rtlCol="0">
            <a:spAutoFit/>
          </a:bodyPr>
          <a:lstStyle/>
          <a:p>
            <a:r>
              <a:rPr lang="en-US" sz="3600" b="1" i="1" dirty="0">
                <a:solidFill>
                  <a:srgbClr val="FF0000"/>
                </a:solidFill>
                <a:latin typeface="Sanskrit Text" panose="02020503050405020304" pitchFamily="18" charset="0"/>
                <a:cs typeface="Sanskrit Text" panose="02020503050405020304" pitchFamily="18" charset="0"/>
              </a:rPr>
              <a:t>to ourselves and our Posterity</a:t>
            </a:r>
            <a:endParaRPr lang="en-US" sz="3600" b="1" dirty="0">
              <a:solidFill>
                <a:srgbClr val="FF0000"/>
              </a:solidFill>
            </a:endParaRPr>
          </a:p>
        </p:txBody>
      </p:sp>
      <p:sp>
        <p:nvSpPr>
          <p:cNvPr id="10" name="Text Placeholder 2">
            <a:extLst>
              <a:ext uri="{FF2B5EF4-FFF2-40B4-BE49-F238E27FC236}">
                <a16:creationId xmlns:a16="http://schemas.microsoft.com/office/drawing/2014/main" id="{3ABE049E-C747-AFD3-7443-DB1756A179E4}"/>
              </a:ext>
            </a:extLst>
          </p:cNvPr>
          <p:cNvSpPr txBox="1">
            <a:spLocks/>
          </p:cNvSpPr>
          <p:nvPr/>
        </p:nvSpPr>
        <p:spPr>
          <a:xfrm rot="21214370">
            <a:off x="5740274" y="591044"/>
            <a:ext cx="3645747" cy="369332"/>
          </a:xfrm>
          <a:prstGeom prst="rect">
            <a:avLst/>
          </a:prstGeom>
        </p:spPr>
        <p:txBody>
          <a:bodyPr wrap="square" lIns="0" tIns="0" rIns="0" bIns="0">
            <a:spAutoFit/>
          </a:bodyPr>
          <a:lstStyle>
            <a:lvl1pPr marL="0">
              <a:defRPr sz="1800" b="1" i="0">
                <a:solidFill>
                  <a:schemeClr val="tx1"/>
                </a:solidFill>
                <a:latin typeface="Tahoma"/>
                <a:ea typeface="+mn-ea"/>
                <a:cs typeface="Tahom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400" kern="0"/>
              <a:t>Popular Sovereignty</a:t>
            </a:r>
            <a:endParaRPr lang="en-US" sz="2400" kern="0" dirty="0"/>
          </a:p>
        </p:txBody>
      </p:sp>
      <p:cxnSp>
        <p:nvCxnSpPr>
          <p:cNvPr id="16" name="Straight Arrow Connector 15">
            <a:extLst>
              <a:ext uri="{FF2B5EF4-FFF2-40B4-BE49-F238E27FC236}">
                <a16:creationId xmlns:a16="http://schemas.microsoft.com/office/drawing/2014/main" id="{A973B83C-5680-18DC-B793-671BE823AF47}"/>
              </a:ext>
            </a:extLst>
          </p:cNvPr>
          <p:cNvCxnSpPr>
            <a:cxnSpLocks/>
          </p:cNvCxnSpPr>
          <p:nvPr/>
        </p:nvCxnSpPr>
        <p:spPr>
          <a:xfrm flipV="1">
            <a:off x="5151273" y="982524"/>
            <a:ext cx="507009" cy="1807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7626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4" grpId="0"/>
      <p:bldP spid="15" grpId="0"/>
      <p:bldP spid="17" grpId="0"/>
      <p:bldP spid="18"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62400" y="80638"/>
            <a:ext cx="8431555" cy="689932"/>
          </a:xfrm>
          <a:prstGeom prst="rect">
            <a:avLst/>
          </a:prstGeom>
        </p:spPr>
        <p:txBody>
          <a:bodyPr vert="horz" wrap="square" lIns="0" tIns="12700" rIns="0" bIns="0" rtlCol="0">
            <a:spAutoFit/>
          </a:bodyPr>
          <a:lstStyle/>
          <a:p>
            <a:pPr marL="12700">
              <a:spcBef>
                <a:spcPts val="100"/>
              </a:spcBef>
            </a:pPr>
            <a:r>
              <a:rPr sz="4400" spc="-5" dirty="0"/>
              <a:t>MAKE EVERYONE</a:t>
            </a:r>
            <a:r>
              <a:rPr sz="4400" spc="-25" dirty="0"/>
              <a:t> </a:t>
            </a:r>
            <a:r>
              <a:rPr sz="4400" spc="-5" dirty="0"/>
              <a:t>HAPPY!!!</a:t>
            </a:r>
            <a:endParaRPr sz="4400" dirty="0"/>
          </a:p>
        </p:txBody>
      </p:sp>
      <p:sp>
        <p:nvSpPr>
          <p:cNvPr id="4" name="object 4"/>
          <p:cNvSpPr txBox="1"/>
          <p:nvPr/>
        </p:nvSpPr>
        <p:spPr>
          <a:xfrm>
            <a:off x="2075836" y="2329969"/>
            <a:ext cx="4260850" cy="452120"/>
          </a:xfrm>
          <a:prstGeom prst="rect">
            <a:avLst/>
          </a:prstGeom>
        </p:spPr>
        <p:txBody>
          <a:bodyPr vert="horz" wrap="square" lIns="0" tIns="12700" rIns="0" bIns="0" rtlCol="0">
            <a:spAutoFit/>
          </a:bodyPr>
          <a:lstStyle/>
          <a:p>
            <a:pPr marL="12700">
              <a:spcBef>
                <a:spcPts val="100"/>
              </a:spcBef>
            </a:pPr>
            <a:endParaRPr sz="2800" dirty="0">
              <a:latin typeface="Calibri"/>
              <a:cs typeface="Calibri"/>
            </a:endParaRPr>
          </a:p>
        </p:txBody>
      </p:sp>
      <p:sp>
        <p:nvSpPr>
          <p:cNvPr id="5" name="object 5"/>
          <p:cNvSpPr txBox="1">
            <a:spLocks noGrp="1"/>
          </p:cNvSpPr>
          <p:nvPr>
            <p:ph type="body" idx="1"/>
          </p:nvPr>
        </p:nvSpPr>
        <p:spPr>
          <a:xfrm>
            <a:off x="155321" y="2893453"/>
            <a:ext cx="5331836" cy="3964547"/>
          </a:xfrm>
          <a:prstGeom prst="rect">
            <a:avLst/>
          </a:prstGeom>
        </p:spPr>
        <p:txBody>
          <a:bodyPr vert="horz" wrap="square" lIns="0" tIns="12065" rIns="0" bIns="0" rtlCol="0">
            <a:spAutoFit/>
          </a:bodyPr>
          <a:lstStyle/>
          <a:p>
            <a:pPr marL="12700" marR="5080">
              <a:lnSpc>
                <a:spcPct val="100099"/>
              </a:lnSpc>
              <a:spcBef>
                <a:spcPts val="95"/>
              </a:spcBef>
            </a:pPr>
            <a:r>
              <a:rPr lang="en-US" sz="3200" b="1" dirty="0"/>
              <a:t>To make </a:t>
            </a:r>
            <a:r>
              <a:rPr lang="en-US" sz="3200" b="1" spc="-5" dirty="0"/>
              <a:t>the</a:t>
            </a:r>
            <a:r>
              <a:rPr lang="en-US" sz="3200" b="1" spc="-55" dirty="0"/>
              <a:t> </a:t>
            </a:r>
            <a:r>
              <a:rPr lang="en-US" sz="3200" b="1" spc="-5" dirty="0"/>
              <a:t>Anti-Federalists</a:t>
            </a:r>
            <a:endParaRPr lang="en-US" sz="3200" b="1" dirty="0"/>
          </a:p>
          <a:p>
            <a:pPr marL="12700" marR="5080">
              <a:lnSpc>
                <a:spcPct val="100099"/>
              </a:lnSpc>
              <a:spcBef>
                <a:spcPts val="95"/>
              </a:spcBef>
            </a:pPr>
            <a:r>
              <a:rPr sz="3200" b="1" spc="-5" dirty="0"/>
              <a:t>happy, the Federalists  would create the Bill of  Rights, which were </a:t>
            </a:r>
            <a:r>
              <a:rPr sz="3200" b="1" dirty="0"/>
              <a:t>a </a:t>
            </a:r>
            <a:r>
              <a:rPr sz="3200" b="1" spc="-5" dirty="0"/>
              <a:t>set </a:t>
            </a:r>
            <a:r>
              <a:rPr sz="3200" b="1" dirty="0"/>
              <a:t>of  </a:t>
            </a:r>
            <a:r>
              <a:rPr sz="3200" b="1" spc="-5" dirty="0"/>
              <a:t>guaranteed </a:t>
            </a:r>
            <a:r>
              <a:rPr sz="3200" b="1" spc="-10" dirty="0"/>
              <a:t>liberties </a:t>
            </a:r>
            <a:r>
              <a:rPr sz="3200" b="1" spc="-5" dirty="0"/>
              <a:t>that  </a:t>
            </a:r>
            <a:r>
              <a:rPr sz="3200" b="1" dirty="0"/>
              <a:t>the </a:t>
            </a:r>
            <a:r>
              <a:rPr sz="3200" b="1" spc="-5" dirty="0"/>
              <a:t>government </a:t>
            </a:r>
            <a:r>
              <a:rPr sz="3200" b="1" dirty="0"/>
              <a:t>could not  take away from </a:t>
            </a:r>
            <a:r>
              <a:rPr sz="3200" b="1" spc="-5" dirty="0"/>
              <a:t>the  American people, which  </a:t>
            </a:r>
            <a:r>
              <a:rPr sz="3200" b="1" dirty="0"/>
              <a:t>didn’t go into eﬀect </a:t>
            </a:r>
            <a:r>
              <a:rPr sz="3200" b="1" spc="-10" dirty="0"/>
              <a:t>until  </a:t>
            </a:r>
            <a:r>
              <a:rPr sz="3200" b="1" dirty="0"/>
              <a:t>1791.</a:t>
            </a:r>
          </a:p>
        </p:txBody>
      </p:sp>
      <p:sp>
        <p:nvSpPr>
          <p:cNvPr id="3" name="object 3"/>
          <p:cNvSpPr/>
          <p:nvPr/>
        </p:nvSpPr>
        <p:spPr>
          <a:xfrm>
            <a:off x="6457794" y="770570"/>
            <a:ext cx="5048406" cy="5935031"/>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8077200" y="1460502"/>
            <a:ext cx="1625600" cy="425450"/>
          </a:xfrm>
          <a:prstGeom prst="rect">
            <a:avLst/>
          </a:prstGeom>
        </p:spPr>
        <p:txBody>
          <a:bodyPr vert="horz" wrap="square" lIns="0" tIns="15875" rIns="0" bIns="0" rtlCol="0">
            <a:spAutoFit/>
          </a:bodyPr>
          <a:lstStyle/>
          <a:p>
            <a:pPr marL="12700">
              <a:spcBef>
                <a:spcPts val="125"/>
              </a:spcBef>
            </a:pPr>
            <a:r>
              <a:rPr sz="2600" b="1" i="1" spc="15" dirty="0">
                <a:latin typeface="Calibri"/>
                <a:cs typeface="Calibri"/>
              </a:rPr>
              <a:t>Bill </a:t>
            </a:r>
            <a:r>
              <a:rPr sz="2600" b="1" i="1" spc="-155" dirty="0">
                <a:latin typeface="Calibri"/>
                <a:cs typeface="Calibri"/>
              </a:rPr>
              <a:t>of</a:t>
            </a:r>
            <a:r>
              <a:rPr sz="2600" b="1" i="1" spc="-105" dirty="0">
                <a:latin typeface="Calibri"/>
                <a:cs typeface="Calibri"/>
              </a:rPr>
              <a:t> </a:t>
            </a:r>
            <a:r>
              <a:rPr sz="2600" b="1" i="1" spc="-120" dirty="0">
                <a:latin typeface="Calibri"/>
                <a:cs typeface="Calibri"/>
              </a:rPr>
              <a:t>Rights</a:t>
            </a:r>
            <a:endParaRPr sz="2600" dirty="0">
              <a:latin typeface="Calibri"/>
              <a:cs typeface="Calibri"/>
            </a:endParaRPr>
          </a:p>
        </p:txBody>
      </p:sp>
      <p:sp>
        <p:nvSpPr>
          <p:cNvPr id="7" name="object 7"/>
          <p:cNvSpPr txBox="1"/>
          <p:nvPr/>
        </p:nvSpPr>
        <p:spPr>
          <a:xfrm>
            <a:off x="6781800" y="2094030"/>
            <a:ext cx="4343399" cy="3716017"/>
          </a:xfrm>
          <a:prstGeom prst="rect">
            <a:avLst/>
          </a:prstGeom>
        </p:spPr>
        <p:txBody>
          <a:bodyPr vert="horz" wrap="square" lIns="0" tIns="10160" rIns="0" bIns="0" rtlCol="0">
            <a:spAutoFit/>
          </a:bodyPr>
          <a:lstStyle/>
          <a:p>
            <a:pPr marL="325755" marR="236220" indent="-325755">
              <a:lnSpc>
                <a:spcPct val="101000"/>
              </a:lnSpc>
              <a:spcBef>
                <a:spcPts val="80"/>
              </a:spcBef>
              <a:buAutoNum type="arabicParenR"/>
              <a:tabLst>
                <a:tab pos="325755" algn="l"/>
                <a:tab pos="327025" algn="l"/>
              </a:tabLst>
            </a:pPr>
            <a:r>
              <a:rPr sz="2000" b="1" dirty="0">
                <a:latin typeface="Calibri"/>
                <a:cs typeface="Calibri"/>
              </a:rPr>
              <a:t>Freedom of speech,</a:t>
            </a:r>
            <a:r>
              <a:rPr sz="2000" b="1" spc="-100" dirty="0">
                <a:latin typeface="Calibri"/>
                <a:cs typeface="Calibri"/>
              </a:rPr>
              <a:t> </a:t>
            </a:r>
            <a:r>
              <a:rPr sz="2000" b="1" dirty="0">
                <a:latin typeface="Calibri"/>
                <a:cs typeface="Calibri"/>
              </a:rPr>
              <a:t>religion,  assembly, and</a:t>
            </a:r>
            <a:r>
              <a:rPr sz="2000" b="1" spc="-15" dirty="0">
                <a:latin typeface="Calibri"/>
                <a:cs typeface="Calibri"/>
              </a:rPr>
              <a:t> </a:t>
            </a:r>
            <a:r>
              <a:rPr sz="2000" b="1" spc="-5" dirty="0">
                <a:latin typeface="Calibri"/>
                <a:cs typeface="Calibri"/>
              </a:rPr>
              <a:t>press</a:t>
            </a:r>
            <a:r>
              <a:rPr lang="en-US" sz="2000" b="1" spc="-5" dirty="0">
                <a:latin typeface="Calibri"/>
                <a:cs typeface="Calibri"/>
              </a:rPr>
              <a:t>, petition</a:t>
            </a:r>
            <a:endParaRPr sz="2000" dirty="0">
              <a:latin typeface="Calibri"/>
              <a:cs typeface="Calibri"/>
            </a:endParaRPr>
          </a:p>
          <a:p>
            <a:pPr marL="326390" indent="-314325">
              <a:lnSpc>
                <a:spcPts val="1900"/>
              </a:lnSpc>
              <a:buAutoNum type="arabicParenR"/>
              <a:tabLst>
                <a:tab pos="325755" algn="l"/>
                <a:tab pos="327025" algn="l"/>
              </a:tabLst>
            </a:pPr>
            <a:r>
              <a:rPr sz="2000" b="1" spc="-5" dirty="0">
                <a:latin typeface="Calibri"/>
                <a:cs typeface="Calibri"/>
              </a:rPr>
              <a:t>Right </a:t>
            </a:r>
            <a:r>
              <a:rPr sz="2000" b="1" dirty="0">
                <a:latin typeface="Calibri"/>
                <a:cs typeface="Calibri"/>
              </a:rPr>
              <a:t>to bear</a:t>
            </a:r>
            <a:r>
              <a:rPr sz="2000" b="1" spc="-5" dirty="0">
                <a:latin typeface="Calibri"/>
                <a:cs typeface="Calibri"/>
              </a:rPr>
              <a:t> </a:t>
            </a:r>
            <a:r>
              <a:rPr sz="2000" b="1" dirty="0">
                <a:latin typeface="Calibri"/>
                <a:cs typeface="Calibri"/>
              </a:rPr>
              <a:t>arms</a:t>
            </a:r>
            <a:endParaRPr sz="2000" dirty="0">
              <a:latin typeface="Calibri"/>
              <a:cs typeface="Calibri"/>
            </a:endParaRPr>
          </a:p>
          <a:p>
            <a:pPr marL="326390" indent="-314325">
              <a:spcBef>
                <a:spcPts val="20"/>
              </a:spcBef>
              <a:buAutoNum type="arabicParenR"/>
              <a:tabLst>
                <a:tab pos="325755" algn="l"/>
                <a:tab pos="327025" algn="l"/>
              </a:tabLst>
            </a:pPr>
            <a:r>
              <a:rPr sz="2000" b="1" dirty="0">
                <a:latin typeface="Calibri"/>
                <a:cs typeface="Calibri"/>
              </a:rPr>
              <a:t>No quartering of</a:t>
            </a:r>
            <a:r>
              <a:rPr sz="2000" b="1" spc="-25" dirty="0">
                <a:latin typeface="Calibri"/>
                <a:cs typeface="Calibri"/>
              </a:rPr>
              <a:t> </a:t>
            </a:r>
            <a:r>
              <a:rPr sz="2000" b="1" dirty="0">
                <a:latin typeface="Calibri"/>
                <a:cs typeface="Calibri"/>
              </a:rPr>
              <a:t>troops</a:t>
            </a:r>
            <a:endParaRPr sz="2000" dirty="0">
              <a:latin typeface="Calibri"/>
              <a:cs typeface="Calibri"/>
            </a:endParaRPr>
          </a:p>
          <a:p>
            <a:pPr marL="325755" marR="231775" indent="-325755">
              <a:lnSpc>
                <a:spcPct val="101000"/>
              </a:lnSpc>
              <a:buAutoNum type="arabicParenR"/>
              <a:tabLst>
                <a:tab pos="325755" algn="l"/>
                <a:tab pos="327025" algn="l"/>
              </a:tabLst>
            </a:pPr>
            <a:r>
              <a:rPr sz="2000" b="1" spc="-5" dirty="0">
                <a:latin typeface="Calibri"/>
                <a:cs typeface="Calibri"/>
              </a:rPr>
              <a:t>Right </a:t>
            </a:r>
            <a:r>
              <a:rPr sz="2000" b="1" dirty="0">
                <a:latin typeface="Calibri"/>
                <a:cs typeface="Calibri"/>
              </a:rPr>
              <a:t>from illegal search</a:t>
            </a:r>
            <a:r>
              <a:rPr sz="2000" b="1" spc="-75" dirty="0">
                <a:latin typeface="Calibri"/>
                <a:cs typeface="Calibri"/>
              </a:rPr>
              <a:t> </a:t>
            </a:r>
            <a:r>
              <a:rPr sz="2000" b="1" dirty="0">
                <a:latin typeface="Calibri"/>
                <a:cs typeface="Calibri"/>
              </a:rPr>
              <a:t>and  seizures</a:t>
            </a:r>
            <a:endParaRPr sz="2000" dirty="0">
              <a:latin typeface="Calibri"/>
              <a:cs typeface="Calibri"/>
            </a:endParaRPr>
          </a:p>
          <a:p>
            <a:pPr marL="326390" indent="-314325">
              <a:lnSpc>
                <a:spcPts val="1939"/>
              </a:lnSpc>
              <a:spcBef>
                <a:spcPts val="20"/>
              </a:spcBef>
              <a:buAutoNum type="arabicParenR"/>
              <a:tabLst>
                <a:tab pos="325755" algn="l"/>
                <a:tab pos="327025" algn="l"/>
              </a:tabLst>
            </a:pPr>
            <a:r>
              <a:rPr sz="2000" b="1" spc="-5" dirty="0">
                <a:latin typeface="Calibri"/>
                <a:cs typeface="Calibri"/>
              </a:rPr>
              <a:t>Due process,</a:t>
            </a:r>
            <a:r>
              <a:rPr sz="2000" b="1" spc="-60" dirty="0">
                <a:latin typeface="Calibri"/>
                <a:cs typeface="Calibri"/>
              </a:rPr>
              <a:t> </a:t>
            </a:r>
            <a:r>
              <a:rPr sz="2000" b="1" spc="-5" dirty="0">
                <a:latin typeface="Calibri"/>
                <a:cs typeface="Calibri"/>
              </a:rPr>
              <a:t>self-incrimination</a:t>
            </a:r>
            <a:endParaRPr sz="2000" dirty="0">
              <a:latin typeface="Calibri"/>
              <a:cs typeface="Calibri"/>
            </a:endParaRPr>
          </a:p>
          <a:p>
            <a:pPr marL="326390" indent="-314325">
              <a:lnSpc>
                <a:spcPts val="1939"/>
              </a:lnSpc>
              <a:buAutoNum type="arabicParenR"/>
              <a:tabLst>
                <a:tab pos="325755" algn="l"/>
                <a:tab pos="327025" algn="l"/>
              </a:tabLst>
            </a:pPr>
            <a:r>
              <a:rPr sz="2000" b="1" spc="-5" dirty="0">
                <a:latin typeface="Calibri"/>
                <a:cs typeface="Calibri"/>
              </a:rPr>
              <a:t>Right </a:t>
            </a:r>
            <a:r>
              <a:rPr sz="2000" b="1" dirty="0">
                <a:latin typeface="Calibri"/>
                <a:cs typeface="Calibri"/>
              </a:rPr>
              <a:t>to a fair</a:t>
            </a:r>
            <a:r>
              <a:rPr sz="2000" b="1" spc="-10" dirty="0">
                <a:latin typeface="Calibri"/>
                <a:cs typeface="Calibri"/>
              </a:rPr>
              <a:t> </a:t>
            </a:r>
            <a:r>
              <a:rPr sz="2000" b="1" dirty="0">
                <a:latin typeface="Calibri"/>
                <a:cs typeface="Calibri"/>
              </a:rPr>
              <a:t>trial</a:t>
            </a:r>
            <a:endParaRPr sz="2000" dirty="0">
              <a:latin typeface="Calibri"/>
              <a:cs typeface="Calibri"/>
            </a:endParaRPr>
          </a:p>
          <a:p>
            <a:pPr marL="326390" indent="-314325">
              <a:spcBef>
                <a:spcPts val="20"/>
              </a:spcBef>
              <a:buAutoNum type="arabicParenR"/>
              <a:tabLst>
                <a:tab pos="325755" algn="l"/>
                <a:tab pos="327025" algn="l"/>
              </a:tabLst>
            </a:pPr>
            <a:r>
              <a:rPr sz="2000" b="1" spc="-5" dirty="0">
                <a:latin typeface="Calibri"/>
                <a:cs typeface="Calibri"/>
              </a:rPr>
              <a:t>Civil</a:t>
            </a:r>
            <a:r>
              <a:rPr sz="2000" b="1" spc="-10" dirty="0">
                <a:latin typeface="Calibri"/>
                <a:cs typeface="Calibri"/>
              </a:rPr>
              <a:t> </a:t>
            </a:r>
            <a:r>
              <a:rPr sz="2000" b="1" spc="-5" dirty="0">
                <a:latin typeface="Calibri"/>
                <a:cs typeface="Calibri"/>
              </a:rPr>
              <a:t>suits</a:t>
            </a:r>
            <a:endParaRPr sz="2000" dirty="0">
              <a:latin typeface="Calibri"/>
              <a:cs typeface="Calibri"/>
            </a:endParaRPr>
          </a:p>
          <a:p>
            <a:pPr marL="325755" marR="866140" indent="-325755">
              <a:lnSpc>
                <a:spcPct val="101000"/>
              </a:lnSpc>
              <a:buAutoNum type="arabicParenR"/>
              <a:tabLst>
                <a:tab pos="325755" algn="l"/>
                <a:tab pos="327025" algn="l"/>
              </a:tabLst>
            </a:pPr>
            <a:r>
              <a:rPr sz="2000" b="1" dirty="0">
                <a:latin typeface="Calibri"/>
                <a:cs typeface="Calibri"/>
              </a:rPr>
              <a:t>No cruel and</a:t>
            </a:r>
            <a:r>
              <a:rPr sz="2000" b="1" spc="-105" dirty="0">
                <a:latin typeface="Calibri"/>
                <a:cs typeface="Calibri"/>
              </a:rPr>
              <a:t> </a:t>
            </a:r>
            <a:r>
              <a:rPr sz="2000" b="1" dirty="0">
                <a:latin typeface="Calibri"/>
                <a:cs typeface="Calibri"/>
              </a:rPr>
              <a:t>unusual  punishment</a:t>
            </a:r>
            <a:endParaRPr sz="2000" dirty="0">
              <a:latin typeface="Calibri"/>
              <a:cs typeface="Calibri"/>
            </a:endParaRPr>
          </a:p>
          <a:p>
            <a:pPr marL="326390" indent="-314325">
              <a:lnSpc>
                <a:spcPts val="1939"/>
              </a:lnSpc>
              <a:spcBef>
                <a:spcPts val="20"/>
              </a:spcBef>
              <a:buAutoNum type="arabicParenR"/>
              <a:tabLst>
                <a:tab pos="325755" algn="l"/>
                <a:tab pos="327025" algn="l"/>
              </a:tabLst>
            </a:pPr>
            <a:r>
              <a:rPr sz="2000" b="1" dirty="0">
                <a:latin typeface="Calibri"/>
                <a:cs typeface="Calibri"/>
              </a:rPr>
              <a:t>Individual</a:t>
            </a:r>
            <a:r>
              <a:rPr sz="2000" b="1" spc="-5" dirty="0">
                <a:latin typeface="Calibri"/>
                <a:cs typeface="Calibri"/>
              </a:rPr>
              <a:t> </a:t>
            </a:r>
            <a:r>
              <a:rPr sz="2000" b="1" dirty="0">
                <a:latin typeface="Calibri"/>
                <a:cs typeface="Calibri"/>
              </a:rPr>
              <a:t>rights</a:t>
            </a:r>
            <a:endParaRPr sz="2000" dirty="0">
              <a:latin typeface="Calibri"/>
              <a:cs typeface="Calibri"/>
            </a:endParaRPr>
          </a:p>
          <a:p>
            <a:pPr marL="326390" indent="-314325">
              <a:lnSpc>
                <a:spcPts val="1939"/>
              </a:lnSpc>
              <a:buAutoNum type="arabicParenR"/>
              <a:tabLst>
                <a:tab pos="327025" algn="l"/>
              </a:tabLst>
            </a:pPr>
            <a:r>
              <a:rPr sz="2000" b="1" spc="-5" dirty="0">
                <a:latin typeface="Calibri"/>
                <a:cs typeface="Calibri"/>
              </a:rPr>
              <a:t>Power is reserved to the</a:t>
            </a:r>
            <a:r>
              <a:rPr sz="2000" b="1" spc="-60" dirty="0">
                <a:latin typeface="Calibri"/>
                <a:cs typeface="Calibri"/>
              </a:rPr>
              <a:t> </a:t>
            </a:r>
            <a:r>
              <a:rPr sz="2000" b="1" spc="-5" dirty="0">
                <a:latin typeface="Calibri"/>
                <a:cs typeface="Calibri"/>
              </a:rPr>
              <a:t>States</a:t>
            </a:r>
            <a:endParaRPr sz="2000" dirty="0">
              <a:latin typeface="Calibri"/>
              <a:cs typeface="Calibri"/>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93" y="81392"/>
            <a:ext cx="2960480" cy="2387211"/>
          </a:xfrm>
          <a:prstGeom prst="rect">
            <a:avLst/>
          </a:prstGeom>
        </p:spPr>
      </p:pic>
      <p:sp>
        <p:nvSpPr>
          <p:cNvPr id="8" name="TextBox 7">
            <a:extLst>
              <a:ext uri="{FF2B5EF4-FFF2-40B4-BE49-F238E27FC236}">
                <a16:creationId xmlns:a16="http://schemas.microsoft.com/office/drawing/2014/main" id="{06C5E299-6CF9-466D-B62E-DC55EEC98F15}"/>
              </a:ext>
            </a:extLst>
          </p:cNvPr>
          <p:cNvSpPr txBox="1"/>
          <p:nvPr/>
        </p:nvSpPr>
        <p:spPr>
          <a:xfrm rot="20260065">
            <a:off x="3487121" y="1914867"/>
            <a:ext cx="3877921" cy="461665"/>
          </a:xfrm>
          <a:prstGeom prst="rect">
            <a:avLst/>
          </a:prstGeom>
          <a:noFill/>
        </p:spPr>
        <p:txBody>
          <a:bodyPr wrap="square" rtlCol="0">
            <a:spAutoFit/>
          </a:bodyPr>
          <a:lstStyle/>
          <a:p>
            <a:r>
              <a:rPr lang="en-US" sz="2400" b="1" dirty="0">
                <a:solidFill>
                  <a:srgbClr val="FF0000"/>
                </a:solidFill>
              </a:rPr>
              <a:t>MUST know the Bill of Rights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248827"/>
            <a:ext cx="9840442" cy="520655"/>
          </a:xfrm>
          <a:prstGeom prst="rect">
            <a:avLst/>
          </a:prstGeom>
        </p:spPr>
        <p:txBody>
          <a:bodyPr vert="horz" wrap="square" lIns="0" tIns="12700" rIns="0" bIns="0" rtlCol="0">
            <a:spAutoFit/>
          </a:bodyPr>
          <a:lstStyle/>
          <a:p>
            <a:pPr marL="12700">
              <a:spcBef>
                <a:spcPts val="100"/>
              </a:spcBef>
            </a:pPr>
            <a:r>
              <a:rPr sz="3300" dirty="0"/>
              <a:t>WHY DO WE NEED AN </a:t>
            </a:r>
            <a:r>
              <a:rPr sz="3300" spc="-5" dirty="0"/>
              <a:t>AMENDMENT</a:t>
            </a:r>
            <a:r>
              <a:rPr sz="3300" spc="-40" dirty="0"/>
              <a:t> </a:t>
            </a:r>
            <a:r>
              <a:rPr sz="3300" spc="-5" dirty="0"/>
              <a:t>PROCESS?</a:t>
            </a:r>
            <a:endParaRPr sz="3300" dirty="0"/>
          </a:p>
        </p:txBody>
      </p:sp>
      <p:sp>
        <p:nvSpPr>
          <p:cNvPr id="3" name="object 3"/>
          <p:cNvSpPr txBox="1"/>
          <p:nvPr/>
        </p:nvSpPr>
        <p:spPr>
          <a:xfrm>
            <a:off x="381000" y="1143000"/>
            <a:ext cx="11811000" cy="5236049"/>
          </a:xfrm>
          <a:prstGeom prst="rect">
            <a:avLst/>
          </a:prstGeom>
        </p:spPr>
        <p:txBody>
          <a:bodyPr vert="horz" wrap="square" lIns="0" tIns="54610" rIns="0" bIns="0" rtlCol="0">
            <a:spAutoFit/>
          </a:bodyPr>
          <a:lstStyle/>
          <a:p>
            <a:pPr marL="316865" marR="273050" indent="-304800">
              <a:lnSpc>
                <a:spcPct val="88500"/>
              </a:lnSpc>
              <a:spcBef>
                <a:spcPts val="430"/>
              </a:spcBef>
              <a:buSzPct val="116666"/>
              <a:buFont typeface="Arial"/>
              <a:buChar char="•"/>
              <a:tabLst>
                <a:tab pos="316865" algn="l"/>
                <a:tab pos="317500" algn="l"/>
              </a:tabLst>
            </a:pPr>
            <a:r>
              <a:rPr sz="2800" b="1" spc="-5" dirty="0">
                <a:latin typeface="Calibri"/>
                <a:cs typeface="Calibri"/>
              </a:rPr>
              <a:t>The </a:t>
            </a:r>
            <a:r>
              <a:rPr sz="2800" b="1" spc="-10" dirty="0">
                <a:latin typeface="Calibri"/>
                <a:cs typeface="Calibri"/>
              </a:rPr>
              <a:t>Constitution </a:t>
            </a:r>
            <a:r>
              <a:rPr sz="2800" b="1" spc="-5" dirty="0">
                <a:latin typeface="Calibri"/>
                <a:cs typeface="Calibri"/>
              </a:rPr>
              <a:t>of the United </a:t>
            </a:r>
            <a:r>
              <a:rPr sz="2800" b="1" dirty="0">
                <a:latin typeface="Calibri"/>
                <a:cs typeface="Calibri"/>
              </a:rPr>
              <a:t>States </a:t>
            </a:r>
            <a:r>
              <a:rPr sz="2800" b="1" spc="-5" dirty="0">
                <a:latin typeface="Calibri"/>
                <a:cs typeface="Calibri"/>
              </a:rPr>
              <a:t>was </a:t>
            </a:r>
            <a:r>
              <a:rPr sz="2800" b="1" spc="-10" dirty="0">
                <a:latin typeface="Calibri"/>
                <a:cs typeface="Calibri"/>
              </a:rPr>
              <a:t>ratiﬁed </a:t>
            </a:r>
            <a:r>
              <a:rPr sz="2800" b="1" spc="-5" dirty="0">
                <a:latin typeface="Calibri"/>
                <a:cs typeface="Calibri"/>
              </a:rPr>
              <a:t>in </a:t>
            </a:r>
            <a:r>
              <a:rPr sz="2800" b="1" dirty="0">
                <a:latin typeface="Calibri"/>
                <a:cs typeface="Calibri"/>
              </a:rPr>
              <a:t>1789,  </a:t>
            </a:r>
            <a:r>
              <a:rPr sz="2800" b="1" spc="-5" dirty="0">
                <a:latin typeface="Calibri"/>
                <a:cs typeface="Calibri"/>
              </a:rPr>
              <a:t>making </a:t>
            </a:r>
            <a:r>
              <a:rPr sz="2800" b="1" dirty="0">
                <a:latin typeface="Calibri"/>
                <a:cs typeface="Calibri"/>
              </a:rPr>
              <a:t>it </a:t>
            </a:r>
            <a:r>
              <a:rPr sz="2800" b="1" spc="-5" dirty="0">
                <a:latin typeface="Calibri"/>
                <a:cs typeface="Calibri"/>
              </a:rPr>
              <a:t>229 years old, the oldest constitution </a:t>
            </a:r>
            <a:r>
              <a:rPr sz="2800" b="1" dirty="0">
                <a:latin typeface="Calibri"/>
                <a:cs typeface="Calibri"/>
              </a:rPr>
              <a:t>in </a:t>
            </a:r>
            <a:r>
              <a:rPr sz="2800" b="1" spc="-5" dirty="0">
                <a:latin typeface="Calibri"/>
                <a:cs typeface="Calibri"/>
              </a:rPr>
              <a:t>the modern  world. </a:t>
            </a:r>
            <a:r>
              <a:rPr sz="2800" b="1" dirty="0">
                <a:latin typeface="Calibri"/>
                <a:cs typeface="Calibri"/>
              </a:rPr>
              <a:t>It was created for </a:t>
            </a:r>
            <a:r>
              <a:rPr sz="2800" b="1" spc="-5" dirty="0">
                <a:latin typeface="Calibri"/>
                <a:cs typeface="Calibri"/>
              </a:rPr>
              <a:t>our “posterity” (think</a:t>
            </a:r>
            <a:r>
              <a:rPr sz="2800" b="1" spc="25" dirty="0">
                <a:latin typeface="Calibri"/>
                <a:cs typeface="Calibri"/>
              </a:rPr>
              <a:t> </a:t>
            </a:r>
            <a:r>
              <a:rPr sz="2800" b="1" spc="-5" dirty="0">
                <a:latin typeface="Calibri"/>
                <a:cs typeface="Calibri"/>
              </a:rPr>
              <a:t>Preamble).</a:t>
            </a:r>
            <a:endParaRPr sz="2800" dirty="0">
              <a:latin typeface="Calibri"/>
              <a:cs typeface="Calibri"/>
            </a:endParaRPr>
          </a:p>
          <a:p>
            <a:pPr>
              <a:spcBef>
                <a:spcPts val="30"/>
              </a:spcBef>
              <a:buFont typeface="Arial"/>
              <a:buChar char="•"/>
            </a:pPr>
            <a:endParaRPr sz="4000" dirty="0">
              <a:latin typeface="Times New Roman"/>
              <a:cs typeface="Times New Roman"/>
            </a:endParaRPr>
          </a:p>
          <a:p>
            <a:pPr marL="316865" marR="389255" indent="-304800">
              <a:lnSpc>
                <a:spcPts val="2550"/>
              </a:lnSpc>
              <a:spcBef>
                <a:spcPts val="5"/>
              </a:spcBef>
              <a:buSzPct val="116666"/>
              <a:buFont typeface="Arial"/>
              <a:buChar char="•"/>
              <a:tabLst>
                <a:tab pos="316865" algn="l"/>
                <a:tab pos="317500" algn="l"/>
              </a:tabLst>
            </a:pPr>
            <a:r>
              <a:rPr sz="2800" b="1" spc="-5" dirty="0">
                <a:latin typeface="Calibri"/>
                <a:cs typeface="Calibri"/>
              </a:rPr>
              <a:t>The </a:t>
            </a:r>
            <a:r>
              <a:rPr sz="2800" b="1" dirty="0">
                <a:latin typeface="Calibri"/>
                <a:cs typeface="Calibri"/>
              </a:rPr>
              <a:t>Framers </a:t>
            </a:r>
            <a:r>
              <a:rPr sz="2800" b="1" spc="-5" dirty="0">
                <a:latin typeface="Calibri"/>
                <a:cs typeface="Calibri"/>
              </a:rPr>
              <a:t>could not have foreseen the changes the United  </a:t>
            </a:r>
            <a:r>
              <a:rPr sz="2800" b="1" dirty="0">
                <a:latin typeface="Calibri"/>
                <a:cs typeface="Calibri"/>
              </a:rPr>
              <a:t>States </a:t>
            </a:r>
            <a:r>
              <a:rPr sz="2800" b="1" spc="-5" dirty="0">
                <a:latin typeface="Calibri"/>
                <a:cs typeface="Calibri"/>
              </a:rPr>
              <a:t>would</a:t>
            </a:r>
            <a:r>
              <a:rPr sz="2800" b="1" spc="-15" dirty="0">
                <a:latin typeface="Calibri"/>
                <a:cs typeface="Calibri"/>
              </a:rPr>
              <a:t> </a:t>
            </a:r>
            <a:r>
              <a:rPr sz="2800" b="1" dirty="0">
                <a:latin typeface="Calibri"/>
                <a:cs typeface="Calibri"/>
              </a:rPr>
              <a:t>experience.</a:t>
            </a:r>
            <a:endParaRPr sz="2800" dirty="0">
              <a:latin typeface="Calibri"/>
              <a:cs typeface="Calibri"/>
            </a:endParaRPr>
          </a:p>
          <a:p>
            <a:pPr marL="654050" lvl="1" indent="-286385">
              <a:spcBef>
                <a:spcPts val="105"/>
              </a:spcBef>
              <a:buSzPct val="120000"/>
              <a:buFont typeface="Wingdings"/>
              <a:buChar char=""/>
              <a:tabLst>
                <a:tab pos="653415" algn="l"/>
                <a:tab pos="654050" algn="l"/>
              </a:tabLst>
            </a:pPr>
            <a:r>
              <a:rPr sz="2400" b="1" spc="-5" dirty="0">
                <a:latin typeface="Calibri"/>
                <a:cs typeface="Calibri"/>
              </a:rPr>
              <a:t>What can </a:t>
            </a:r>
            <a:r>
              <a:rPr sz="2400" b="1" dirty="0">
                <a:latin typeface="Calibri"/>
                <a:cs typeface="Calibri"/>
              </a:rPr>
              <a:t>we </a:t>
            </a:r>
            <a:r>
              <a:rPr sz="2400" b="1" spc="-5" dirty="0">
                <a:latin typeface="Calibri"/>
                <a:cs typeface="Calibri"/>
              </a:rPr>
              <a:t>do to update the </a:t>
            </a:r>
            <a:r>
              <a:rPr sz="2400" b="1" spc="-10" dirty="0">
                <a:latin typeface="Calibri"/>
                <a:cs typeface="Calibri"/>
              </a:rPr>
              <a:t>Constitution </a:t>
            </a:r>
            <a:r>
              <a:rPr sz="2400" b="1" spc="-5" dirty="0">
                <a:latin typeface="Calibri"/>
                <a:cs typeface="Calibri"/>
              </a:rPr>
              <a:t>to address these new</a:t>
            </a:r>
            <a:r>
              <a:rPr sz="2400" b="1" spc="15" dirty="0">
                <a:latin typeface="Calibri"/>
                <a:cs typeface="Calibri"/>
              </a:rPr>
              <a:t> </a:t>
            </a:r>
            <a:r>
              <a:rPr sz="2400" b="1" spc="-5" dirty="0">
                <a:latin typeface="Calibri"/>
                <a:cs typeface="Calibri"/>
              </a:rPr>
              <a:t>issues?</a:t>
            </a:r>
            <a:endParaRPr sz="2400" dirty="0">
              <a:latin typeface="Calibri"/>
              <a:cs typeface="Calibri"/>
            </a:endParaRPr>
          </a:p>
          <a:p>
            <a:pPr marL="654050" lvl="1" indent="-286385">
              <a:spcBef>
                <a:spcPts val="100"/>
              </a:spcBef>
              <a:buSzPct val="120000"/>
              <a:buFont typeface="Wingdings"/>
              <a:buChar char=""/>
              <a:tabLst>
                <a:tab pos="653415" algn="l"/>
                <a:tab pos="654050" algn="l"/>
              </a:tabLst>
            </a:pPr>
            <a:r>
              <a:rPr sz="2400" b="1" spc="-5" dirty="0">
                <a:latin typeface="Calibri"/>
                <a:cs typeface="Calibri"/>
              </a:rPr>
              <a:t>Solution: citizens </a:t>
            </a:r>
            <a:r>
              <a:rPr sz="2400" b="1" dirty="0">
                <a:latin typeface="Calibri"/>
                <a:cs typeface="Calibri"/>
              </a:rPr>
              <a:t>could add changes to the</a:t>
            </a:r>
            <a:r>
              <a:rPr sz="2400" b="1" spc="-5" dirty="0">
                <a:latin typeface="Calibri"/>
                <a:cs typeface="Calibri"/>
              </a:rPr>
              <a:t> Constitution.</a:t>
            </a:r>
            <a:endParaRPr sz="2400" dirty="0">
              <a:latin typeface="Calibri"/>
              <a:cs typeface="Calibri"/>
            </a:endParaRPr>
          </a:p>
          <a:p>
            <a:pPr lvl="1">
              <a:spcBef>
                <a:spcPts val="35"/>
              </a:spcBef>
              <a:buFont typeface="Wingdings"/>
              <a:buChar char=""/>
            </a:pPr>
            <a:endParaRPr sz="3600" dirty="0">
              <a:latin typeface="Times New Roman"/>
              <a:cs typeface="Times New Roman"/>
            </a:endParaRPr>
          </a:p>
          <a:p>
            <a:pPr marL="317500" indent="-304800">
              <a:spcBef>
                <a:spcPts val="5"/>
              </a:spcBef>
              <a:buSzPct val="116666"/>
              <a:buFont typeface="Arial"/>
              <a:buChar char="•"/>
              <a:tabLst>
                <a:tab pos="316865" algn="l"/>
                <a:tab pos="317500" algn="l"/>
              </a:tabLst>
            </a:pPr>
            <a:r>
              <a:rPr sz="2800" b="1" spc="-5" dirty="0">
                <a:latin typeface="Calibri"/>
                <a:cs typeface="Calibri"/>
              </a:rPr>
              <a:t>Process </a:t>
            </a:r>
            <a:r>
              <a:rPr sz="2800" b="1" dirty="0">
                <a:latin typeface="Calibri"/>
                <a:cs typeface="Calibri"/>
              </a:rPr>
              <a:t>for </a:t>
            </a:r>
            <a:r>
              <a:rPr sz="2800" b="1" spc="-5" dirty="0">
                <a:latin typeface="Calibri"/>
                <a:cs typeface="Calibri"/>
              </a:rPr>
              <a:t>amending, </a:t>
            </a:r>
            <a:r>
              <a:rPr sz="2800" b="1" dirty="0">
                <a:latin typeface="Calibri"/>
                <a:cs typeface="Calibri"/>
              </a:rPr>
              <a:t>or </a:t>
            </a:r>
            <a:r>
              <a:rPr sz="2800" b="1" spc="-5" dirty="0">
                <a:latin typeface="Calibri"/>
                <a:cs typeface="Calibri"/>
              </a:rPr>
              <a:t>changing, the Constitution </a:t>
            </a:r>
            <a:r>
              <a:rPr sz="2800" b="1" dirty="0">
                <a:latin typeface="Calibri"/>
                <a:cs typeface="Calibri"/>
              </a:rPr>
              <a:t>in </a:t>
            </a:r>
            <a:r>
              <a:rPr sz="2800" b="1" spc="-5" dirty="0">
                <a:latin typeface="Calibri"/>
                <a:cs typeface="Calibri"/>
              </a:rPr>
              <a:t>Article</a:t>
            </a:r>
            <a:r>
              <a:rPr sz="2800" b="1" spc="20" dirty="0">
                <a:latin typeface="Calibri"/>
                <a:cs typeface="Calibri"/>
              </a:rPr>
              <a:t> </a:t>
            </a:r>
            <a:r>
              <a:rPr sz="2800" b="1" dirty="0">
                <a:latin typeface="Calibri"/>
                <a:cs typeface="Calibri"/>
              </a:rPr>
              <a:t>V.</a:t>
            </a:r>
            <a:endParaRPr sz="2800" dirty="0">
              <a:latin typeface="Calibri"/>
              <a:cs typeface="Calibri"/>
            </a:endParaRPr>
          </a:p>
          <a:p>
            <a:pPr marL="654050" lvl="1" indent="-286385">
              <a:spcBef>
                <a:spcPts val="185"/>
              </a:spcBef>
              <a:buSzPct val="120000"/>
              <a:buFont typeface="Wingdings"/>
              <a:buChar char=""/>
              <a:tabLst>
                <a:tab pos="653415" algn="l"/>
                <a:tab pos="654050" algn="l"/>
              </a:tabLst>
            </a:pPr>
            <a:r>
              <a:rPr sz="2400" b="1" dirty="0">
                <a:latin typeface="Calibri"/>
                <a:cs typeface="Calibri"/>
              </a:rPr>
              <a:t>Framers intended for the amendment </a:t>
            </a:r>
            <a:r>
              <a:rPr sz="2400" b="1" spc="-5" dirty="0">
                <a:latin typeface="Calibri"/>
                <a:cs typeface="Calibri"/>
              </a:rPr>
              <a:t>process </a:t>
            </a:r>
            <a:r>
              <a:rPr sz="2400" b="1" dirty="0">
                <a:latin typeface="Calibri"/>
                <a:cs typeface="Calibri"/>
              </a:rPr>
              <a:t>to be</a:t>
            </a:r>
            <a:r>
              <a:rPr sz="2400" b="1" spc="-15" dirty="0">
                <a:latin typeface="Calibri"/>
                <a:cs typeface="Calibri"/>
              </a:rPr>
              <a:t> </a:t>
            </a:r>
            <a:r>
              <a:rPr sz="2400" b="1" dirty="0">
                <a:latin typeface="Calibri"/>
                <a:cs typeface="Calibri"/>
              </a:rPr>
              <a:t>diﬃcult</a:t>
            </a:r>
            <a:r>
              <a:rPr lang="en-US" sz="2400" b="1" dirty="0">
                <a:latin typeface="Calibri"/>
                <a:cs typeface="Calibri"/>
              </a:rPr>
              <a:t> but not impossible.</a:t>
            </a:r>
            <a:endParaRPr sz="2400" dirty="0">
              <a:latin typeface="Calibri"/>
              <a:cs typeface="Calibri"/>
            </a:endParaRPr>
          </a:p>
          <a:p>
            <a:pPr marL="659765" marR="439420" lvl="1" indent="-292100">
              <a:lnSpc>
                <a:spcPts val="2130"/>
              </a:lnSpc>
              <a:spcBef>
                <a:spcPts val="395"/>
              </a:spcBef>
              <a:buSzPct val="120000"/>
              <a:buFont typeface="Wingdings"/>
              <a:buChar char=""/>
              <a:tabLst>
                <a:tab pos="653415" algn="l"/>
                <a:tab pos="654050" algn="l"/>
              </a:tabLst>
            </a:pPr>
            <a:r>
              <a:rPr sz="2400" b="1" spc="-5" dirty="0">
                <a:latin typeface="Calibri"/>
                <a:cs typeface="Calibri"/>
              </a:rPr>
              <a:t>Although </a:t>
            </a:r>
            <a:r>
              <a:rPr sz="2400" b="1" dirty="0">
                <a:latin typeface="Calibri"/>
                <a:cs typeface="Calibri"/>
              </a:rPr>
              <a:t>the federal </a:t>
            </a:r>
            <a:r>
              <a:rPr sz="2400" b="1" spc="-5" dirty="0">
                <a:latin typeface="Calibri"/>
                <a:cs typeface="Calibri"/>
              </a:rPr>
              <a:t>government </a:t>
            </a:r>
            <a:r>
              <a:rPr sz="2400" b="1" dirty="0">
                <a:latin typeface="Calibri"/>
                <a:cs typeface="Calibri"/>
              </a:rPr>
              <a:t>could </a:t>
            </a:r>
            <a:r>
              <a:rPr sz="2400" b="1" u="sng" dirty="0">
                <a:solidFill>
                  <a:srgbClr val="FF0000"/>
                </a:solidFill>
                <a:uFill>
                  <a:solidFill>
                    <a:srgbClr val="000000"/>
                  </a:solidFill>
                </a:uFill>
                <a:latin typeface="Calibri"/>
                <a:cs typeface="Calibri"/>
              </a:rPr>
              <a:t>propose</a:t>
            </a:r>
            <a:r>
              <a:rPr sz="2400" b="1" dirty="0">
                <a:latin typeface="Calibri"/>
                <a:cs typeface="Calibri"/>
              </a:rPr>
              <a:t> </a:t>
            </a:r>
            <a:r>
              <a:rPr sz="2400" b="1" spc="-5" dirty="0">
                <a:latin typeface="Calibri"/>
                <a:cs typeface="Calibri"/>
              </a:rPr>
              <a:t>amendments, three-  fourths of states have to </a:t>
            </a:r>
            <a:r>
              <a:rPr sz="2400" b="1" u="sng" spc="-5" dirty="0">
                <a:solidFill>
                  <a:srgbClr val="FF0000"/>
                </a:solidFill>
                <a:uFill>
                  <a:solidFill>
                    <a:srgbClr val="000000"/>
                  </a:solidFill>
                </a:uFill>
                <a:latin typeface="Calibri"/>
                <a:cs typeface="Calibri"/>
              </a:rPr>
              <a:t>ratify</a:t>
            </a:r>
            <a:r>
              <a:rPr sz="2400" b="1" spc="-5" dirty="0">
                <a:latin typeface="Calibri"/>
                <a:cs typeface="Calibri"/>
              </a:rPr>
              <a:t> every</a:t>
            </a:r>
            <a:r>
              <a:rPr sz="2400" b="1" spc="15" dirty="0">
                <a:latin typeface="Calibri"/>
                <a:cs typeface="Calibri"/>
              </a:rPr>
              <a:t> </a:t>
            </a:r>
            <a:r>
              <a:rPr sz="2400" b="1" spc="-5" dirty="0">
                <a:latin typeface="Calibri"/>
                <a:cs typeface="Calibri"/>
              </a:rPr>
              <a:t>amendment</a:t>
            </a:r>
            <a:r>
              <a:rPr lang="en-US" sz="2400" b="1" spc="-5" dirty="0">
                <a:latin typeface="Calibri"/>
                <a:cs typeface="Calibri"/>
              </a:rPr>
              <a:t> (federalism)</a:t>
            </a:r>
            <a:r>
              <a:rPr sz="2400" b="1" spc="-5" dirty="0">
                <a:latin typeface="Calibri"/>
                <a:cs typeface="Calibri"/>
              </a:rPr>
              <a:t>.</a:t>
            </a:r>
            <a:endParaRPr sz="2400" dirty="0">
              <a:latin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0"/>
            <a:ext cx="10972800" cy="914400"/>
          </a:xfrm>
          <a:custGeom>
            <a:avLst/>
            <a:gdLst/>
            <a:ahLst/>
            <a:cxnLst/>
            <a:rect l="l" t="t" r="r" b="b"/>
            <a:pathLst>
              <a:path w="12192000" h="838200">
                <a:moveTo>
                  <a:pt x="0" y="838200"/>
                </a:moveTo>
                <a:lnTo>
                  <a:pt x="12192000" y="838200"/>
                </a:lnTo>
                <a:lnTo>
                  <a:pt x="12192000" y="0"/>
                </a:lnTo>
                <a:lnTo>
                  <a:pt x="0" y="0"/>
                </a:lnTo>
                <a:lnTo>
                  <a:pt x="0" y="838200"/>
                </a:lnTo>
                <a:close/>
              </a:path>
            </a:pathLst>
          </a:custGeom>
          <a:solidFill>
            <a:srgbClr val="000000"/>
          </a:solidFill>
        </p:spPr>
        <p:txBody>
          <a:bodyPr wrap="square" lIns="0" tIns="0" rIns="0" bIns="0" rtlCol="0"/>
          <a:lstStyle/>
          <a:p>
            <a:endParaRPr sz="1350"/>
          </a:p>
        </p:txBody>
      </p:sp>
      <p:sp>
        <p:nvSpPr>
          <p:cNvPr id="3" name="object 3"/>
          <p:cNvSpPr txBox="1">
            <a:spLocks noGrp="1"/>
          </p:cNvSpPr>
          <p:nvPr>
            <p:ph type="title"/>
          </p:nvPr>
        </p:nvSpPr>
        <p:spPr>
          <a:xfrm>
            <a:off x="2460175" y="106142"/>
            <a:ext cx="7626666" cy="702115"/>
          </a:xfrm>
          <a:prstGeom prst="rect">
            <a:avLst/>
          </a:prstGeom>
        </p:spPr>
        <p:txBody>
          <a:bodyPr vert="horz" wrap="square" lIns="0" tIns="9525" rIns="0" bIns="0" rtlCol="0">
            <a:spAutoFit/>
          </a:bodyPr>
          <a:lstStyle/>
          <a:p>
            <a:pPr marL="691039" marR="3810" indent="-681514" algn="ctr">
              <a:spcBef>
                <a:spcPts val="75"/>
              </a:spcBef>
            </a:pPr>
            <a:r>
              <a:rPr sz="2250" spc="-4" dirty="0">
                <a:solidFill>
                  <a:srgbClr val="FFFFFF"/>
                </a:solidFill>
              </a:rPr>
              <a:t>CHANGING THE </a:t>
            </a:r>
            <a:r>
              <a:rPr sz="2250" dirty="0">
                <a:solidFill>
                  <a:srgbClr val="FFFFFF"/>
                </a:solidFill>
              </a:rPr>
              <a:t>LETTER </a:t>
            </a:r>
            <a:r>
              <a:rPr sz="2250" spc="-4" dirty="0">
                <a:solidFill>
                  <a:srgbClr val="FFFFFF"/>
                </a:solidFill>
              </a:rPr>
              <a:t>OF THE </a:t>
            </a:r>
            <a:r>
              <a:rPr sz="2250" spc="-8" dirty="0">
                <a:solidFill>
                  <a:srgbClr val="FFFFFF"/>
                </a:solidFill>
              </a:rPr>
              <a:t>CONSTITUTION  </a:t>
            </a:r>
            <a:r>
              <a:rPr sz="2250" spc="-49" dirty="0">
                <a:solidFill>
                  <a:srgbClr val="FFFFFF"/>
                </a:solidFill>
              </a:rPr>
              <a:t>WHAT </a:t>
            </a:r>
            <a:r>
              <a:rPr sz="2250" dirty="0">
                <a:solidFill>
                  <a:srgbClr val="FFFFFF"/>
                </a:solidFill>
              </a:rPr>
              <a:t>IS A </a:t>
            </a:r>
            <a:r>
              <a:rPr sz="2250" spc="-4" dirty="0">
                <a:solidFill>
                  <a:srgbClr val="FFFFFF"/>
                </a:solidFill>
              </a:rPr>
              <a:t>FORMAL</a:t>
            </a:r>
            <a:r>
              <a:rPr sz="2250" spc="-8" dirty="0">
                <a:solidFill>
                  <a:srgbClr val="FFFFFF"/>
                </a:solidFill>
              </a:rPr>
              <a:t> </a:t>
            </a:r>
            <a:r>
              <a:rPr sz="2250" spc="-4" dirty="0">
                <a:solidFill>
                  <a:srgbClr val="FFFFFF"/>
                </a:solidFill>
              </a:rPr>
              <a:t>AMENDMENT?</a:t>
            </a:r>
            <a:endParaRPr sz="2250" dirty="0"/>
          </a:p>
        </p:txBody>
      </p:sp>
      <p:sp>
        <p:nvSpPr>
          <p:cNvPr id="5" name="object 5"/>
          <p:cNvSpPr txBox="1"/>
          <p:nvPr/>
        </p:nvSpPr>
        <p:spPr>
          <a:xfrm>
            <a:off x="10065070" y="5705989"/>
            <a:ext cx="96203" cy="117020"/>
          </a:xfrm>
          <a:prstGeom prst="rect">
            <a:avLst/>
          </a:prstGeom>
        </p:spPr>
        <p:txBody>
          <a:bodyPr vert="horz" wrap="square" lIns="0" tIns="0" rIns="0" bIns="0" rtlCol="0">
            <a:spAutoFit/>
          </a:bodyPr>
          <a:lstStyle/>
          <a:p>
            <a:pPr marL="19050">
              <a:lnSpc>
                <a:spcPts val="930"/>
              </a:lnSpc>
            </a:pPr>
            <a:fld id="{81D60167-4931-47E6-BA6A-407CBD079E47}" type="slidenum">
              <a:rPr sz="900" dirty="0">
                <a:solidFill>
                  <a:srgbClr val="888888"/>
                </a:solidFill>
                <a:latin typeface="Calibri"/>
                <a:cs typeface="Calibri"/>
              </a:rPr>
              <a:pPr marL="19050">
                <a:lnSpc>
                  <a:spcPts val="930"/>
                </a:lnSpc>
              </a:pPr>
              <a:t>45</a:t>
            </a:fld>
            <a:endParaRPr sz="900">
              <a:latin typeface="Calibri"/>
              <a:cs typeface="Calibri"/>
            </a:endParaRPr>
          </a:p>
        </p:txBody>
      </p:sp>
      <p:sp>
        <p:nvSpPr>
          <p:cNvPr id="4" name="object 4"/>
          <p:cNvSpPr txBox="1"/>
          <p:nvPr/>
        </p:nvSpPr>
        <p:spPr>
          <a:xfrm>
            <a:off x="1533211" y="1066803"/>
            <a:ext cx="9144000" cy="5408051"/>
          </a:xfrm>
          <a:prstGeom prst="rect">
            <a:avLst/>
          </a:prstGeom>
        </p:spPr>
        <p:txBody>
          <a:bodyPr vert="horz" wrap="square" lIns="0" tIns="9049" rIns="0" bIns="0" rtlCol="0">
            <a:spAutoFit/>
          </a:bodyPr>
          <a:lstStyle/>
          <a:p>
            <a:pPr marL="266700" marR="133826" indent="-257175">
              <a:spcBef>
                <a:spcPts val="71"/>
              </a:spcBef>
              <a:buFont typeface="Arial"/>
              <a:buChar char="•"/>
              <a:tabLst>
                <a:tab pos="266224" algn="l"/>
                <a:tab pos="266700" algn="l"/>
                <a:tab pos="7617143" algn="l"/>
              </a:tabLst>
            </a:pPr>
            <a:r>
              <a:rPr lang="en-US" sz="2800" b="1" spc="-8" dirty="0">
                <a:latin typeface="Calibri"/>
                <a:cs typeface="Calibri"/>
              </a:rPr>
              <a:t>Amendment</a:t>
            </a:r>
            <a:r>
              <a:rPr sz="2800" b="1" spc="41" dirty="0">
                <a:latin typeface="Calibri"/>
                <a:cs typeface="Calibri"/>
              </a:rPr>
              <a:t> </a:t>
            </a:r>
            <a:r>
              <a:rPr sz="2800" b="1" spc="-4" dirty="0">
                <a:latin typeface="Calibri"/>
                <a:cs typeface="Calibri"/>
              </a:rPr>
              <a:t>-</a:t>
            </a:r>
            <a:r>
              <a:rPr sz="2800" b="1" spc="8" dirty="0">
                <a:latin typeface="Calibri"/>
                <a:cs typeface="Calibri"/>
              </a:rPr>
              <a:t> </a:t>
            </a:r>
            <a:r>
              <a:rPr sz="2800" b="1" spc="-64" dirty="0">
                <a:latin typeface="Calibri"/>
                <a:cs typeface="Calibri"/>
              </a:rPr>
              <a:t>W</a:t>
            </a:r>
            <a:r>
              <a:rPr sz="2800" b="1" spc="-8" dirty="0">
                <a:latin typeface="Calibri"/>
                <a:cs typeface="Calibri"/>
              </a:rPr>
              <a:t>ri</a:t>
            </a:r>
            <a:r>
              <a:rPr sz="2800" b="1" spc="-34" dirty="0">
                <a:latin typeface="Calibri"/>
                <a:cs typeface="Calibri"/>
              </a:rPr>
              <a:t>tt</a:t>
            </a:r>
            <a:r>
              <a:rPr sz="2800" b="1" spc="-8" dirty="0">
                <a:latin typeface="Calibri"/>
                <a:cs typeface="Calibri"/>
              </a:rPr>
              <a:t>e</a:t>
            </a:r>
            <a:r>
              <a:rPr sz="2800" b="1" spc="-4" dirty="0">
                <a:latin typeface="Calibri"/>
                <a:cs typeface="Calibri"/>
              </a:rPr>
              <a:t>n</a:t>
            </a:r>
            <a:r>
              <a:rPr sz="2800" b="1" spc="11" dirty="0">
                <a:latin typeface="Calibri"/>
                <a:cs typeface="Calibri"/>
              </a:rPr>
              <a:t> </a:t>
            </a:r>
            <a:r>
              <a:rPr sz="2800" b="1" spc="-8" dirty="0">
                <a:latin typeface="Calibri"/>
                <a:cs typeface="Calibri"/>
              </a:rPr>
              <a:t>chan</a:t>
            </a:r>
            <a:r>
              <a:rPr sz="2800" b="1" spc="-30" dirty="0">
                <a:latin typeface="Calibri"/>
                <a:cs typeface="Calibri"/>
              </a:rPr>
              <a:t>g</a:t>
            </a:r>
            <a:r>
              <a:rPr sz="2800" b="1" spc="-8" dirty="0">
                <a:latin typeface="Calibri"/>
                <a:cs typeface="Calibri"/>
              </a:rPr>
              <a:t>e</a:t>
            </a:r>
            <a:r>
              <a:rPr sz="2800" b="1" spc="-4" dirty="0">
                <a:latin typeface="Calibri"/>
                <a:cs typeface="Calibri"/>
              </a:rPr>
              <a:t>s</a:t>
            </a:r>
            <a:r>
              <a:rPr sz="2800" b="1" spc="4" dirty="0">
                <a:latin typeface="Calibri"/>
                <a:cs typeface="Calibri"/>
              </a:rPr>
              <a:t> </a:t>
            </a:r>
            <a:r>
              <a:rPr sz="2800" b="1" spc="-4" dirty="0">
                <a:latin typeface="Calibri"/>
                <a:cs typeface="Calibri"/>
              </a:rPr>
              <a:t>th</a:t>
            </a:r>
            <a:r>
              <a:rPr sz="2800" b="1" spc="-26" dirty="0">
                <a:latin typeface="Calibri"/>
                <a:cs typeface="Calibri"/>
              </a:rPr>
              <a:t>a</a:t>
            </a:r>
            <a:r>
              <a:rPr sz="2800" b="1" spc="-4" dirty="0">
                <a:latin typeface="Calibri"/>
                <a:cs typeface="Calibri"/>
              </a:rPr>
              <a:t>t</a:t>
            </a:r>
            <a:r>
              <a:rPr sz="2800" b="1" spc="11" dirty="0">
                <a:latin typeface="Calibri"/>
                <a:cs typeface="Calibri"/>
              </a:rPr>
              <a:t> </a:t>
            </a:r>
            <a:r>
              <a:rPr sz="2800" b="1" spc="-4" dirty="0">
                <a:latin typeface="Calibri"/>
                <a:cs typeface="Calibri"/>
              </a:rPr>
              <a:t>a</a:t>
            </a:r>
            <a:r>
              <a:rPr sz="2800" b="1" spc="-34" dirty="0">
                <a:latin typeface="Calibri"/>
                <a:cs typeface="Calibri"/>
              </a:rPr>
              <a:t>r</a:t>
            </a:r>
            <a:r>
              <a:rPr sz="2800" b="1" spc="-4" dirty="0">
                <a:latin typeface="Calibri"/>
                <a:cs typeface="Calibri"/>
              </a:rPr>
              <a:t>e</a:t>
            </a:r>
            <a:r>
              <a:rPr sz="2800" b="1" spc="11" dirty="0">
                <a:latin typeface="Calibri"/>
                <a:cs typeface="Calibri"/>
              </a:rPr>
              <a:t> </a:t>
            </a:r>
            <a:r>
              <a:rPr sz="2800" b="1" spc="-4" dirty="0">
                <a:latin typeface="Calibri"/>
                <a:cs typeface="Calibri"/>
              </a:rPr>
              <a:t>add</a:t>
            </a:r>
            <a:r>
              <a:rPr sz="2800" b="1" spc="-15" dirty="0">
                <a:latin typeface="Calibri"/>
                <a:cs typeface="Calibri"/>
              </a:rPr>
              <a:t>e</a:t>
            </a:r>
            <a:r>
              <a:rPr sz="2800" b="1" spc="-4" dirty="0">
                <a:latin typeface="Calibri"/>
                <a:cs typeface="Calibri"/>
              </a:rPr>
              <a:t>d</a:t>
            </a:r>
            <a:r>
              <a:rPr sz="2800" b="1" spc="15" dirty="0">
                <a:latin typeface="Calibri"/>
                <a:cs typeface="Calibri"/>
              </a:rPr>
              <a:t> </a:t>
            </a:r>
            <a:r>
              <a:rPr sz="2800" b="1" spc="-23" dirty="0">
                <a:latin typeface="Calibri"/>
                <a:cs typeface="Calibri"/>
              </a:rPr>
              <a:t>t</a:t>
            </a:r>
            <a:r>
              <a:rPr sz="2800" b="1" spc="-4" dirty="0">
                <a:latin typeface="Calibri"/>
                <a:cs typeface="Calibri"/>
              </a:rPr>
              <a:t>o</a:t>
            </a:r>
            <a:r>
              <a:rPr sz="2800" b="1" dirty="0">
                <a:latin typeface="Calibri"/>
                <a:cs typeface="Calibri"/>
              </a:rPr>
              <a:t> </a:t>
            </a:r>
            <a:r>
              <a:rPr sz="2800" b="1" spc="-4" dirty="0">
                <a:latin typeface="Calibri"/>
                <a:cs typeface="Calibri"/>
              </a:rPr>
              <a:t>the</a:t>
            </a:r>
            <a:r>
              <a:rPr sz="2800" b="1" spc="26" dirty="0">
                <a:latin typeface="Calibri"/>
                <a:cs typeface="Calibri"/>
              </a:rPr>
              <a:t> </a:t>
            </a:r>
            <a:r>
              <a:rPr sz="2800" b="1" spc="-8" dirty="0">
                <a:latin typeface="Calibri"/>
                <a:cs typeface="Calibri"/>
              </a:rPr>
              <a:t>C</a:t>
            </a:r>
            <a:r>
              <a:rPr sz="2800" b="1" spc="-15" dirty="0">
                <a:latin typeface="Calibri"/>
                <a:cs typeface="Calibri"/>
              </a:rPr>
              <a:t>o</a:t>
            </a:r>
            <a:r>
              <a:rPr sz="2800" b="1" spc="-4" dirty="0">
                <a:latin typeface="Calibri"/>
                <a:cs typeface="Calibri"/>
              </a:rPr>
              <a:t>n</a:t>
            </a:r>
            <a:r>
              <a:rPr sz="2800" b="1" spc="-34" dirty="0">
                <a:latin typeface="Calibri"/>
                <a:cs typeface="Calibri"/>
              </a:rPr>
              <a:t>s</a:t>
            </a:r>
            <a:r>
              <a:rPr sz="2800" b="1" spc="-4" dirty="0">
                <a:latin typeface="Calibri"/>
                <a:cs typeface="Calibri"/>
              </a:rPr>
              <a:t>titut</a:t>
            </a:r>
            <a:r>
              <a:rPr sz="2800" b="1" spc="-11" dirty="0">
                <a:latin typeface="Calibri"/>
                <a:cs typeface="Calibri"/>
              </a:rPr>
              <a:t>i</a:t>
            </a:r>
            <a:r>
              <a:rPr sz="2800" b="1" spc="-4" dirty="0">
                <a:latin typeface="Calibri"/>
                <a:cs typeface="Calibri"/>
              </a:rPr>
              <a:t>on.</a:t>
            </a:r>
            <a:r>
              <a:rPr lang="en-US" sz="2800" b="1" spc="-4" dirty="0">
                <a:latin typeface="Calibri"/>
                <a:cs typeface="Calibri"/>
              </a:rPr>
              <a:t> </a:t>
            </a:r>
            <a:r>
              <a:rPr sz="2800" b="1" spc="-8" dirty="0">
                <a:latin typeface="Calibri"/>
                <a:cs typeface="Calibri"/>
              </a:rPr>
              <a:t>Th</a:t>
            </a:r>
            <a:r>
              <a:rPr sz="2800" b="1" spc="-30" dirty="0">
                <a:latin typeface="Calibri"/>
                <a:cs typeface="Calibri"/>
              </a:rPr>
              <a:t>a</a:t>
            </a:r>
            <a:r>
              <a:rPr sz="2800" b="1" spc="-4" dirty="0">
                <a:latin typeface="Calibri"/>
                <a:cs typeface="Calibri"/>
              </a:rPr>
              <a:t>t  </a:t>
            </a:r>
            <a:r>
              <a:rPr sz="2800" b="1" spc="-8" dirty="0">
                <a:latin typeface="Calibri"/>
                <a:cs typeface="Calibri"/>
              </a:rPr>
              <a:t>means that </a:t>
            </a:r>
            <a:r>
              <a:rPr sz="2800" b="1" spc="-11" dirty="0">
                <a:latin typeface="Calibri"/>
                <a:cs typeface="Calibri"/>
              </a:rPr>
              <a:t>we </a:t>
            </a:r>
            <a:r>
              <a:rPr sz="2800" b="1" spc="-15" dirty="0">
                <a:latin typeface="Calibri"/>
                <a:cs typeface="Calibri"/>
              </a:rPr>
              <a:t>have </a:t>
            </a:r>
            <a:r>
              <a:rPr sz="2800" b="1" spc="-4" dirty="0">
                <a:latin typeface="Calibri"/>
                <a:cs typeface="Calibri"/>
              </a:rPr>
              <a:t>27 </a:t>
            </a:r>
            <a:r>
              <a:rPr sz="2800" b="1" spc="-11" dirty="0">
                <a:latin typeface="Calibri"/>
                <a:cs typeface="Calibri"/>
              </a:rPr>
              <a:t>formal</a:t>
            </a:r>
            <a:r>
              <a:rPr sz="2800" b="1" spc="90" dirty="0">
                <a:latin typeface="Calibri"/>
                <a:cs typeface="Calibri"/>
              </a:rPr>
              <a:t> </a:t>
            </a:r>
            <a:r>
              <a:rPr lang="en-US" sz="2800" b="1" spc="90" dirty="0">
                <a:latin typeface="Calibri"/>
                <a:cs typeface="Calibri"/>
              </a:rPr>
              <a:t>a</a:t>
            </a:r>
            <a:r>
              <a:rPr sz="2800" b="1" spc="-4" dirty="0">
                <a:latin typeface="Calibri"/>
                <a:cs typeface="Calibri"/>
              </a:rPr>
              <a:t>mendments.</a:t>
            </a:r>
            <a:endParaRPr sz="2800" dirty="0">
              <a:latin typeface="Calibri"/>
              <a:cs typeface="Calibri"/>
            </a:endParaRPr>
          </a:p>
          <a:p>
            <a:pPr marL="266700" marR="497681" indent="-257175">
              <a:spcBef>
                <a:spcPts val="1590"/>
              </a:spcBef>
              <a:buFont typeface="Arial"/>
              <a:buChar char="•"/>
              <a:tabLst>
                <a:tab pos="266224" algn="l"/>
                <a:tab pos="266700" algn="l"/>
              </a:tabLst>
            </a:pPr>
            <a:r>
              <a:rPr sz="2400" b="1" spc="-8" dirty="0">
                <a:latin typeface="Calibri"/>
                <a:cs typeface="Calibri"/>
              </a:rPr>
              <a:t>Constitution </a:t>
            </a:r>
            <a:r>
              <a:rPr sz="2400" b="1" dirty="0">
                <a:latin typeface="Calibri"/>
                <a:cs typeface="Calibri"/>
              </a:rPr>
              <a:t>should </a:t>
            </a:r>
            <a:r>
              <a:rPr sz="2400" b="1" spc="-4" dirty="0">
                <a:latin typeface="Calibri"/>
                <a:cs typeface="Calibri"/>
              </a:rPr>
              <a:t>not </a:t>
            </a:r>
            <a:r>
              <a:rPr sz="2400" b="1" spc="-8" dirty="0">
                <a:latin typeface="Calibri"/>
                <a:cs typeface="Calibri"/>
              </a:rPr>
              <a:t>change </a:t>
            </a:r>
            <a:r>
              <a:rPr sz="2400" b="1" dirty="0">
                <a:latin typeface="Calibri"/>
                <a:cs typeface="Calibri"/>
              </a:rPr>
              <a:t>as an </a:t>
            </a:r>
            <a:r>
              <a:rPr sz="2400" b="1" spc="-8" dirty="0">
                <a:latin typeface="Calibri"/>
                <a:cs typeface="Calibri"/>
              </a:rPr>
              <a:t>expression </a:t>
            </a:r>
            <a:r>
              <a:rPr sz="2400" b="1" dirty="0">
                <a:latin typeface="Calibri"/>
                <a:cs typeface="Calibri"/>
              </a:rPr>
              <a:t>of basic and </a:t>
            </a:r>
            <a:r>
              <a:rPr sz="2400" b="1" spc="-4" dirty="0">
                <a:latin typeface="Calibri"/>
                <a:cs typeface="Calibri"/>
              </a:rPr>
              <a:t>timeless personal  liberties, but </a:t>
            </a:r>
            <a:r>
              <a:rPr sz="2400" b="1" dirty="0">
                <a:latin typeface="Calibri"/>
                <a:cs typeface="Calibri"/>
              </a:rPr>
              <a:t>should </a:t>
            </a:r>
            <a:r>
              <a:rPr sz="2400" b="1" spc="-4" dirty="0">
                <a:latin typeface="Calibri"/>
                <a:cs typeface="Calibri"/>
              </a:rPr>
              <a:t>adapt </a:t>
            </a:r>
            <a:r>
              <a:rPr sz="2400" b="1" spc="-11" dirty="0">
                <a:latin typeface="Calibri"/>
                <a:cs typeface="Calibri"/>
              </a:rPr>
              <a:t>to </a:t>
            </a:r>
            <a:r>
              <a:rPr sz="2400" b="1" spc="-4" dirty="0">
                <a:latin typeface="Calibri"/>
                <a:cs typeface="Calibri"/>
              </a:rPr>
              <a:t>changing conditions </a:t>
            </a:r>
            <a:r>
              <a:rPr sz="2400" b="1" spc="-8" dirty="0">
                <a:latin typeface="Calibri"/>
                <a:cs typeface="Calibri"/>
              </a:rPr>
              <a:t>(amendment</a:t>
            </a:r>
            <a:r>
              <a:rPr sz="2400" b="1" spc="23" dirty="0">
                <a:latin typeface="Calibri"/>
                <a:cs typeface="Calibri"/>
              </a:rPr>
              <a:t> </a:t>
            </a:r>
            <a:r>
              <a:rPr sz="2400" b="1" spc="-4" dirty="0">
                <a:latin typeface="Calibri"/>
                <a:cs typeface="Calibri"/>
              </a:rPr>
              <a:t>process)</a:t>
            </a:r>
            <a:endParaRPr sz="2400" dirty="0">
              <a:latin typeface="Calibri"/>
              <a:cs typeface="Calibri"/>
            </a:endParaRPr>
          </a:p>
          <a:p>
            <a:pPr marL="266700" marR="172878" indent="-257175">
              <a:spcBef>
                <a:spcPts val="1515"/>
              </a:spcBef>
              <a:buFont typeface="Arial"/>
              <a:buChar char="•"/>
              <a:tabLst>
                <a:tab pos="266224" algn="l"/>
                <a:tab pos="266700" algn="l"/>
                <a:tab pos="2445068" algn="l"/>
              </a:tabLst>
            </a:pPr>
            <a:r>
              <a:rPr sz="2400" b="1" spc="-4" dirty="0">
                <a:latin typeface="Calibri"/>
                <a:cs typeface="Calibri"/>
              </a:rPr>
              <a:t>Legacy </a:t>
            </a:r>
            <a:r>
              <a:rPr sz="2400" b="1" dirty="0">
                <a:latin typeface="Calibri"/>
                <a:cs typeface="Calibri"/>
              </a:rPr>
              <a:t>of</a:t>
            </a:r>
            <a:r>
              <a:rPr sz="2400" b="1" spc="-15" dirty="0">
                <a:latin typeface="Calibri"/>
                <a:cs typeface="Calibri"/>
              </a:rPr>
              <a:t> </a:t>
            </a:r>
            <a:r>
              <a:rPr sz="2400" b="1" spc="-4" dirty="0">
                <a:latin typeface="Calibri"/>
                <a:cs typeface="Calibri"/>
              </a:rPr>
              <a:t>the</a:t>
            </a:r>
            <a:r>
              <a:rPr sz="2400" b="1" spc="8" dirty="0">
                <a:latin typeface="Calibri"/>
                <a:cs typeface="Calibri"/>
              </a:rPr>
              <a:t> </a:t>
            </a:r>
            <a:r>
              <a:rPr sz="2400" b="1" spc="-4" dirty="0">
                <a:latin typeface="Calibri"/>
                <a:cs typeface="Calibri"/>
              </a:rPr>
              <a:t>Articles:</a:t>
            </a:r>
            <a:r>
              <a:rPr lang="en-US" sz="2400" b="1" spc="-4" dirty="0">
                <a:latin typeface="Calibri"/>
                <a:cs typeface="Calibri"/>
              </a:rPr>
              <a:t>  </a:t>
            </a:r>
            <a:r>
              <a:rPr sz="2400" b="1" spc="-4" dirty="0">
                <a:latin typeface="Calibri"/>
                <a:cs typeface="Calibri"/>
              </a:rPr>
              <a:t>Unanimous </a:t>
            </a:r>
            <a:r>
              <a:rPr sz="2400" b="1" spc="-11" dirty="0">
                <a:latin typeface="Calibri"/>
                <a:cs typeface="Calibri"/>
              </a:rPr>
              <a:t>vote to </a:t>
            </a:r>
            <a:r>
              <a:rPr sz="2400" b="1" spc="-4" dirty="0">
                <a:latin typeface="Calibri"/>
                <a:cs typeface="Calibri"/>
              </a:rPr>
              <a:t>amend &gt;&gt; </a:t>
            </a:r>
            <a:r>
              <a:rPr sz="2400" b="1" spc="-8" dirty="0">
                <a:latin typeface="Calibri"/>
                <a:cs typeface="Calibri"/>
              </a:rPr>
              <a:t>impractical </a:t>
            </a:r>
            <a:r>
              <a:rPr sz="2400" b="1" spc="-4" dirty="0">
                <a:latin typeface="Calibri"/>
                <a:cs typeface="Calibri"/>
              </a:rPr>
              <a:t>&gt;&gt; </a:t>
            </a:r>
            <a:r>
              <a:rPr sz="2400" b="1" spc="-8" dirty="0">
                <a:latin typeface="Calibri"/>
                <a:cs typeface="Calibri"/>
              </a:rPr>
              <a:t>desire </a:t>
            </a:r>
            <a:r>
              <a:rPr sz="2400" b="1" spc="-11" dirty="0">
                <a:latin typeface="Calibri"/>
                <a:cs typeface="Calibri"/>
              </a:rPr>
              <a:t>to </a:t>
            </a:r>
            <a:r>
              <a:rPr sz="2400" b="1" spc="-15" dirty="0">
                <a:latin typeface="Calibri"/>
                <a:cs typeface="Calibri"/>
              </a:rPr>
              <a:t>make  </a:t>
            </a:r>
            <a:r>
              <a:rPr sz="2400" b="1" spc="-4" dirty="0">
                <a:latin typeface="Calibri"/>
                <a:cs typeface="Calibri"/>
              </a:rPr>
              <a:t>process </a:t>
            </a:r>
            <a:r>
              <a:rPr sz="2400" b="1" spc="-23" dirty="0">
                <a:latin typeface="Calibri"/>
                <a:cs typeface="Calibri"/>
              </a:rPr>
              <a:t>easier, </a:t>
            </a:r>
            <a:r>
              <a:rPr sz="2400" b="1" dirty="0">
                <a:latin typeface="Calibri"/>
                <a:cs typeface="Calibri"/>
              </a:rPr>
              <a:t>but not </a:t>
            </a:r>
            <a:r>
              <a:rPr sz="2400" b="1" i="1" spc="-11" dirty="0">
                <a:latin typeface="Calibri"/>
                <a:cs typeface="Calibri"/>
              </a:rPr>
              <a:t>too</a:t>
            </a:r>
            <a:r>
              <a:rPr sz="2400" b="1" i="1" spc="8" dirty="0">
                <a:latin typeface="Calibri"/>
                <a:cs typeface="Calibri"/>
              </a:rPr>
              <a:t> </a:t>
            </a:r>
            <a:r>
              <a:rPr sz="2400" b="1" i="1" spc="-8" dirty="0">
                <a:latin typeface="Calibri"/>
                <a:cs typeface="Calibri"/>
              </a:rPr>
              <a:t>easy</a:t>
            </a:r>
            <a:endParaRPr sz="2400" dirty="0">
              <a:latin typeface="Calibri"/>
              <a:cs typeface="Calibri"/>
            </a:endParaRPr>
          </a:p>
          <a:p>
            <a:pPr marL="266700" marR="3810" indent="-257175">
              <a:spcBef>
                <a:spcPts val="1515"/>
              </a:spcBef>
              <a:buFont typeface="Arial"/>
              <a:buChar char="•"/>
              <a:tabLst>
                <a:tab pos="266224" algn="l"/>
                <a:tab pos="266700" algn="l"/>
              </a:tabLst>
            </a:pPr>
            <a:r>
              <a:rPr sz="2400" b="1" spc="-8" dirty="0">
                <a:latin typeface="Calibri"/>
                <a:cs typeface="Calibri"/>
              </a:rPr>
              <a:t>Process </a:t>
            </a:r>
            <a:r>
              <a:rPr sz="2400" b="1" dirty="0">
                <a:latin typeface="Calibri"/>
                <a:cs typeface="Calibri"/>
              </a:rPr>
              <a:t>of </a:t>
            </a:r>
            <a:r>
              <a:rPr sz="2400" b="1" spc="-4" dirty="0">
                <a:latin typeface="Calibri"/>
                <a:cs typeface="Calibri"/>
              </a:rPr>
              <a:t>amending </a:t>
            </a:r>
            <a:r>
              <a:rPr sz="2400" b="1" spc="-8" dirty="0">
                <a:latin typeface="Calibri"/>
                <a:cs typeface="Calibri"/>
              </a:rPr>
              <a:t>reflects </a:t>
            </a:r>
            <a:r>
              <a:rPr lang="en-US" sz="2400" b="1" spc="-11" dirty="0">
                <a:solidFill>
                  <a:srgbClr val="FF0000"/>
                </a:solidFill>
                <a:latin typeface="Calibri"/>
                <a:cs typeface="Calibri"/>
              </a:rPr>
              <a:t>FEDERAL </a:t>
            </a:r>
            <a:r>
              <a:rPr lang="en-US" sz="2400" b="1" spc="-15" dirty="0">
                <a:solidFill>
                  <a:srgbClr val="FF0000"/>
                </a:solidFill>
                <a:latin typeface="Calibri"/>
                <a:cs typeface="Calibri"/>
              </a:rPr>
              <a:t>SYSTEM </a:t>
            </a:r>
            <a:r>
              <a:rPr sz="2400" b="1" spc="-4" dirty="0">
                <a:latin typeface="Calibri"/>
                <a:cs typeface="Calibri"/>
              </a:rPr>
              <a:t>(</a:t>
            </a:r>
            <a:r>
              <a:rPr sz="2400" b="1" spc="-4" dirty="0">
                <a:solidFill>
                  <a:srgbClr val="FF0000"/>
                </a:solidFill>
                <a:latin typeface="Calibri"/>
                <a:cs typeface="Calibri"/>
              </a:rPr>
              <a:t>Congress</a:t>
            </a:r>
            <a:r>
              <a:rPr sz="2400" b="1" spc="-4" dirty="0">
                <a:latin typeface="Calibri"/>
                <a:cs typeface="Calibri"/>
              </a:rPr>
              <a:t> </a:t>
            </a:r>
            <a:r>
              <a:rPr sz="2400" b="1" dirty="0">
                <a:latin typeface="Calibri"/>
                <a:cs typeface="Calibri"/>
              </a:rPr>
              <a:t>and </a:t>
            </a:r>
            <a:r>
              <a:rPr sz="2400" b="1" spc="-4" dirty="0">
                <a:latin typeface="Calibri"/>
                <a:cs typeface="Calibri"/>
              </a:rPr>
              <a:t>the </a:t>
            </a:r>
            <a:r>
              <a:rPr sz="2400" b="1" spc="-11" dirty="0">
                <a:solidFill>
                  <a:srgbClr val="0033CC"/>
                </a:solidFill>
                <a:latin typeface="Calibri"/>
                <a:cs typeface="Calibri"/>
              </a:rPr>
              <a:t>States</a:t>
            </a:r>
            <a:r>
              <a:rPr sz="2400" b="1" spc="-11" dirty="0">
                <a:latin typeface="Calibri"/>
                <a:cs typeface="Calibri"/>
              </a:rPr>
              <a:t> </a:t>
            </a:r>
            <a:r>
              <a:rPr sz="2400" b="1" spc="-8" dirty="0">
                <a:latin typeface="Calibri"/>
                <a:cs typeface="Calibri"/>
              </a:rPr>
              <a:t>are </a:t>
            </a:r>
            <a:r>
              <a:rPr sz="2400" b="1" spc="-11" dirty="0">
                <a:latin typeface="Calibri"/>
                <a:cs typeface="Calibri"/>
              </a:rPr>
              <a:t>involved </a:t>
            </a:r>
            <a:r>
              <a:rPr sz="2400" b="1" dirty="0">
                <a:latin typeface="Calibri"/>
                <a:cs typeface="Calibri"/>
              </a:rPr>
              <a:t>in  </a:t>
            </a:r>
            <a:r>
              <a:rPr sz="2400" b="1" spc="-4" dirty="0">
                <a:latin typeface="Calibri"/>
                <a:cs typeface="Calibri"/>
              </a:rPr>
              <a:t>this</a:t>
            </a:r>
            <a:r>
              <a:rPr sz="2400" b="1" dirty="0">
                <a:latin typeface="Calibri"/>
                <a:cs typeface="Calibri"/>
              </a:rPr>
              <a:t> </a:t>
            </a:r>
            <a:r>
              <a:rPr sz="2400" b="1" spc="-4" dirty="0">
                <a:latin typeface="Calibri"/>
                <a:cs typeface="Calibri"/>
              </a:rPr>
              <a:t>process)</a:t>
            </a:r>
            <a:endParaRPr sz="2400" dirty="0">
              <a:latin typeface="Calibri"/>
              <a:cs typeface="Calibri"/>
            </a:endParaRPr>
          </a:p>
          <a:p>
            <a:pPr marL="266700" marR="436245" indent="-257175">
              <a:spcBef>
                <a:spcPts val="1511"/>
              </a:spcBef>
              <a:buFont typeface="Arial"/>
              <a:buChar char="•"/>
              <a:tabLst>
                <a:tab pos="266224" algn="l"/>
                <a:tab pos="266700" algn="l"/>
              </a:tabLst>
            </a:pPr>
            <a:r>
              <a:rPr sz="2400" b="1" spc="-8" dirty="0">
                <a:solidFill>
                  <a:srgbClr val="FF0000"/>
                </a:solidFill>
                <a:latin typeface="Calibri"/>
                <a:cs typeface="Calibri"/>
              </a:rPr>
              <a:t>First </a:t>
            </a:r>
            <a:r>
              <a:rPr sz="2400" b="1" dirty="0">
                <a:solidFill>
                  <a:srgbClr val="FF0000"/>
                </a:solidFill>
                <a:latin typeface="Calibri"/>
                <a:cs typeface="Calibri"/>
              </a:rPr>
              <a:t>10 </a:t>
            </a:r>
            <a:r>
              <a:rPr sz="2400" b="1" spc="-8" dirty="0">
                <a:solidFill>
                  <a:srgbClr val="FF0000"/>
                </a:solidFill>
                <a:latin typeface="Calibri"/>
                <a:cs typeface="Calibri"/>
              </a:rPr>
              <a:t>formal </a:t>
            </a:r>
            <a:r>
              <a:rPr sz="2400" b="1" spc="-4" dirty="0">
                <a:solidFill>
                  <a:srgbClr val="FF0000"/>
                </a:solidFill>
                <a:latin typeface="Calibri"/>
                <a:cs typeface="Calibri"/>
              </a:rPr>
              <a:t>amendments </a:t>
            </a:r>
            <a:r>
              <a:rPr sz="2400" b="1" dirty="0">
                <a:latin typeface="Calibri"/>
                <a:cs typeface="Calibri"/>
              </a:rPr>
              <a:t>= </a:t>
            </a:r>
            <a:r>
              <a:rPr sz="2400" b="1" dirty="0">
                <a:solidFill>
                  <a:srgbClr val="FF0000"/>
                </a:solidFill>
                <a:latin typeface="Calibri"/>
                <a:cs typeface="Calibri"/>
              </a:rPr>
              <a:t>Bill of </a:t>
            </a:r>
            <a:r>
              <a:rPr sz="2400" b="1" spc="-4" dirty="0">
                <a:solidFill>
                  <a:srgbClr val="FF0000"/>
                </a:solidFill>
                <a:latin typeface="Calibri"/>
                <a:cs typeface="Calibri"/>
              </a:rPr>
              <a:t>Rights </a:t>
            </a:r>
            <a:r>
              <a:rPr sz="2400" b="1" spc="-4" dirty="0">
                <a:latin typeface="Calibri"/>
                <a:cs typeface="Calibri"/>
              </a:rPr>
              <a:t>&gt;&gt; </a:t>
            </a:r>
            <a:r>
              <a:rPr sz="2400" b="1" dirty="0">
                <a:solidFill>
                  <a:srgbClr val="FF0000"/>
                </a:solidFill>
                <a:latin typeface="Calibri"/>
                <a:cs typeface="Calibri"/>
              </a:rPr>
              <a:t>some </a:t>
            </a:r>
            <a:r>
              <a:rPr sz="2400" b="1" spc="-8" dirty="0">
                <a:solidFill>
                  <a:srgbClr val="FF0000"/>
                </a:solidFill>
                <a:latin typeface="Calibri"/>
                <a:cs typeface="Calibri"/>
              </a:rPr>
              <a:t>rights are fundamental </a:t>
            </a:r>
            <a:r>
              <a:rPr sz="2400" b="1" dirty="0">
                <a:solidFill>
                  <a:srgbClr val="FF0000"/>
                </a:solidFill>
                <a:latin typeface="Calibri"/>
                <a:cs typeface="Calibri"/>
              </a:rPr>
              <a:t>and  should </a:t>
            </a:r>
            <a:r>
              <a:rPr sz="2400" b="1" spc="-4" dirty="0">
                <a:solidFill>
                  <a:srgbClr val="FF0000"/>
                </a:solidFill>
                <a:latin typeface="Calibri"/>
                <a:cs typeface="Calibri"/>
              </a:rPr>
              <a:t>not be </a:t>
            </a:r>
            <a:r>
              <a:rPr sz="2400" b="1" dirty="0">
                <a:solidFill>
                  <a:srgbClr val="FF0000"/>
                </a:solidFill>
                <a:latin typeface="Calibri"/>
                <a:cs typeface="Calibri"/>
              </a:rPr>
              <a:t>subject </a:t>
            </a:r>
            <a:r>
              <a:rPr sz="2400" b="1" spc="-11" dirty="0">
                <a:solidFill>
                  <a:srgbClr val="FF0000"/>
                </a:solidFill>
                <a:latin typeface="Calibri"/>
                <a:cs typeface="Calibri"/>
              </a:rPr>
              <a:t>to </a:t>
            </a:r>
            <a:r>
              <a:rPr sz="2400" b="1" spc="-4" dirty="0">
                <a:solidFill>
                  <a:srgbClr val="FF0000"/>
                </a:solidFill>
                <a:latin typeface="Calibri"/>
                <a:cs typeface="Calibri"/>
              </a:rPr>
              <a:t>majoritarian </a:t>
            </a:r>
            <a:r>
              <a:rPr sz="2400" b="1" spc="-8" dirty="0">
                <a:solidFill>
                  <a:srgbClr val="FF0000"/>
                </a:solidFill>
                <a:latin typeface="Calibri"/>
                <a:cs typeface="Calibri"/>
              </a:rPr>
              <a:t>control</a:t>
            </a:r>
            <a:endParaRPr sz="2400" dirty="0">
              <a:solidFill>
                <a:srgbClr val="FF0000"/>
              </a:solidFill>
              <a:latin typeface="Calibri"/>
              <a:cs typeface="Calibri"/>
            </a:endParaRPr>
          </a:p>
        </p:txBody>
      </p:sp>
    </p:spTree>
    <p:extLst>
      <p:ext uri="{BB962C8B-B14F-4D97-AF65-F5344CB8AC3E}">
        <p14:creationId xmlns:p14="http://schemas.microsoft.com/office/powerpoint/2010/main" val="2879281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 y="76200"/>
            <a:ext cx="12115800" cy="474489"/>
          </a:xfrm>
          <a:prstGeom prst="rect">
            <a:avLst/>
          </a:prstGeom>
        </p:spPr>
        <p:txBody>
          <a:bodyPr vert="horz" wrap="square" lIns="0" tIns="12700" rIns="0" bIns="0" rtlCol="0">
            <a:spAutoFit/>
          </a:bodyPr>
          <a:lstStyle/>
          <a:p>
            <a:pPr marL="12700">
              <a:spcBef>
                <a:spcPts val="100"/>
              </a:spcBef>
            </a:pPr>
            <a:r>
              <a:rPr sz="2800" spc="-5" dirty="0"/>
              <a:t>PROPOSING AND RATIFYING </a:t>
            </a:r>
            <a:r>
              <a:rPr sz="2800" dirty="0"/>
              <a:t>FORMAL</a:t>
            </a:r>
            <a:r>
              <a:rPr sz="2800" spc="25" dirty="0"/>
              <a:t> </a:t>
            </a:r>
            <a:r>
              <a:rPr sz="2800" spc="-5" dirty="0"/>
              <a:t>AMENDMENTS</a:t>
            </a:r>
            <a:r>
              <a:rPr lang="en-US" sz="3000" spc="-5" dirty="0"/>
              <a:t>, </a:t>
            </a:r>
            <a:r>
              <a:rPr lang="en-US" sz="1800" spc="-5" dirty="0"/>
              <a:t>AMSCO Pg. 39-40 </a:t>
            </a:r>
            <a:endParaRPr sz="3000" dirty="0"/>
          </a:p>
        </p:txBody>
      </p:sp>
      <p:sp>
        <p:nvSpPr>
          <p:cNvPr id="3" name="object 3"/>
          <p:cNvSpPr txBox="1"/>
          <p:nvPr/>
        </p:nvSpPr>
        <p:spPr>
          <a:xfrm>
            <a:off x="643215" y="969169"/>
            <a:ext cx="7405839" cy="5198859"/>
          </a:xfrm>
          <a:prstGeom prst="rect">
            <a:avLst/>
          </a:prstGeom>
        </p:spPr>
        <p:txBody>
          <a:bodyPr vert="horz" wrap="square" lIns="0" tIns="12700" rIns="0" bIns="0" rtlCol="0">
            <a:spAutoFit/>
          </a:bodyPr>
          <a:lstStyle/>
          <a:p>
            <a:pPr marL="471170" indent="-408305">
              <a:lnSpc>
                <a:spcPts val="3329"/>
              </a:lnSpc>
              <a:spcBef>
                <a:spcPts val="100"/>
              </a:spcBef>
              <a:buAutoNum type="arabicParenR"/>
              <a:tabLst>
                <a:tab pos="471805" algn="l"/>
              </a:tabLst>
            </a:pPr>
            <a:r>
              <a:rPr sz="2350" b="1" spc="-5" dirty="0">
                <a:latin typeface="Calibri"/>
                <a:cs typeface="Calibri"/>
              </a:rPr>
              <a:t>Proposed by 2/3 vote of </a:t>
            </a:r>
            <a:r>
              <a:rPr sz="2350" b="1" spc="-5" dirty="0">
                <a:solidFill>
                  <a:srgbClr val="FF0000"/>
                </a:solidFill>
                <a:latin typeface="Calibri"/>
                <a:cs typeface="Calibri"/>
              </a:rPr>
              <a:t>each house of</a:t>
            </a:r>
            <a:r>
              <a:rPr sz="2350" b="1" dirty="0">
                <a:solidFill>
                  <a:srgbClr val="FF0000"/>
                </a:solidFill>
                <a:latin typeface="Calibri"/>
                <a:cs typeface="Calibri"/>
              </a:rPr>
              <a:t> </a:t>
            </a:r>
            <a:r>
              <a:rPr sz="2350" b="1" spc="-5" dirty="0">
                <a:solidFill>
                  <a:srgbClr val="FF0000"/>
                </a:solidFill>
                <a:latin typeface="Calibri"/>
                <a:cs typeface="Calibri"/>
              </a:rPr>
              <a:t>Congress</a:t>
            </a:r>
            <a:endParaRPr sz="2350" dirty="0">
              <a:solidFill>
                <a:srgbClr val="FF0000"/>
              </a:solidFill>
              <a:latin typeface="Calibri"/>
              <a:cs typeface="Calibri"/>
            </a:endParaRPr>
          </a:p>
          <a:p>
            <a:pPr marL="520065" marR="30480">
              <a:lnSpc>
                <a:spcPts val="3400"/>
              </a:lnSpc>
              <a:spcBef>
                <a:spcPts val="50"/>
              </a:spcBef>
            </a:pPr>
            <a:r>
              <a:rPr sz="2350" dirty="0">
                <a:latin typeface="Wingdings"/>
                <a:cs typeface="Wingdings"/>
              </a:rPr>
              <a:t></a:t>
            </a:r>
            <a:r>
              <a:rPr sz="2350" dirty="0">
                <a:latin typeface="Times New Roman"/>
                <a:cs typeface="Times New Roman"/>
              </a:rPr>
              <a:t> </a:t>
            </a:r>
            <a:r>
              <a:rPr sz="2350" b="1" spc="-5" dirty="0">
                <a:latin typeface="Calibri"/>
                <a:cs typeface="Calibri"/>
              </a:rPr>
              <a:t>Ratiﬁed by 3/4 </a:t>
            </a:r>
            <a:r>
              <a:rPr sz="2350" b="1" dirty="0">
                <a:latin typeface="Calibri"/>
                <a:cs typeface="Calibri"/>
              </a:rPr>
              <a:t>of </a:t>
            </a:r>
            <a:r>
              <a:rPr sz="2350" b="1" spc="-5" dirty="0">
                <a:latin typeface="Calibri"/>
                <a:cs typeface="Calibri"/>
              </a:rPr>
              <a:t>the </a:t>
            </a:r>
            <a:r>
              <a:rPr sz="2350" b="1" spc="-5" dirty="0">
                <a:solidFill>
                  <a:srgbClr val="0033CC"/>
                </a:solidFill>
                <a:latin typeface="Calibri"/>
                <a:cs typeface="Calibri"/>
              </a:rPr>
              <a:t>state legislatures </a:t>
            </a:r>
            <a:r>
              <a:rPr sz="2350" b="1" dirty="0">
                <a:latin typeface="Calibri"/>
                <a:cs typeface="Calibri"/>
              </a:rPr>
              <a:t>– </a:t>
            </a:r>
            <a:r>
              <a:rPr sz="2350" b="1" spc="-5" dirty="0">
                <a:latin typeface="Calibri"/>
                <a:cs typeface="Calibri"/>
              </a:rPr>
              <a:t>used  </a:t>
            </a:r>
            <a:r>
              <a:rPr sz="2350" b="1" dirty="0">
                <a:latin typeface="Calibri"/>
                <a:cs typeface="Calibri"/>
              </a:rPr>
              <a:t>26</a:t>
            </a:r>
            <a:r>
              <a:rPr sz="2350" b="1" spc="-10" dirty="0">
                <a:latin typeface="Calibri"/>
                <a:cs typeface="Calibri"/>
              </a:rPr>
              <a:t> </a:t>
            </a:r>
            <a:r>
              <a:rPr sz="2350" b="1" spc="-5" dirty="0">
                <a:latin typeface="Calibri"/>
                <a:cs typeface="Calibri"/>
              </a:rPr>
              <a:t>times</a:t>
            </a:r>
            <a:endParaRPr sz="2350" dirty="0">
              <a:latin typeface="Calibri"/>
              <a:cs typeface="Calibri"/>
            </a:endParaRPr>
          </a:p>
          <a:p>
            <a:pPr>
              <a:spcBef>
                <a:spcPts val="45"/>
              </a:spcBef>
            </a:pPr>
            <a:endParaRPr sz="2350" dirty="0">
              <a:latin typeface="Times New Roman"/>
              <a:cs typeface="Times New Roman"/>
            </a:endParaRPr>
          </a:p>
          <a:p>
            <a:pPr marL="471170" indent="-408305">
              <a:lnSpc>
                <a:spcPts val="3345"/>
              </a:lnSpc>
              <a:spcBef>
                <a:spcPts val="5"/>
              </a:spcBef>
              <a:buAutoNum type="arabicParenR" startAt="2"/>
              <a:tabLst>
                <a:tab pos="471805" algn="l"/>
              </a:tabLst>
            </a:pPr>
            <a:r>
              <a:rPr sz="2350" b="1" spc="-5" dirty="0">
                <a:latin typeface="Calibri"/>
                <a:cs typeface="Calibri"/>
              </a:rPr>
              <a:t>Proposed by 2/3 vote of each </a:t>
            </a:r>
            <a:r>
              <a:rPr sz="2350" b="1" spc="-5" dirty="0">
                <a:solidFill>
                  <a:srgbClr val="FF0000"/>
                </a:solidFill>
                <a:latin typeface="Calibri"/>
                <a:cs typeface="Calibri"/>
              </a:rPr>
              <a:t>house of</a:t>
            </a:r>
            <a:r>
              <a:rPr sz="2350" b="1" dirty="0">
                <a:solidFill>
                  <a:srgbClr val="FF0000"/>
                </a:solidFill>
                <a:latin typeface="Calibri"/>
                <a:cs typeface="Calibri"/>
              </a:rPr>
              <a:t> </a:t>
            </a:r>
            <a:r>
              <a:rPr sz="2350" b="1" spc="-5" dirty="0">
                <a:solidFill>
                  <a:srgbClr val="FF0000"/>
                </a:solidFill>
                <a:latin typeface="Calibri"/>
                <a:cs typeface="Calibri"/>
              </a:rPr>
              <a:t>Congress</a:t>
            </a:r>
            <a:endParaRPr sz="2350" dirty="0">
              <a:solidFill>
                <a:srgbClr val="FF0000"/>
              </a:solidFill>
              <a:latin typeface="Calibri"/>
              <a:cs typeface="Calibri"/>
            </a:endParaRPr>
          </a:p>
          <a:p>
            <a:pPr marL="520065" marR="122555">
              <a:lnSpc>
                <a:spcPts val="3400"/>
              </a:lnSpc>
              <a:spcBef>
                <a:spcPts val="60"/>
              </a:spcBef>
            </a:pPr>
            <a:r>
              <a:rPr sz="2350" dirty="0">
                <a:latin typeface="Wingdings"/>
                <a:cs typeface="Wingdings"/>
              </a:rPr>
              <a:t></a:t>
            </a:r>
            <a:r>
              <a:rPr sz="2350" dirty="0">
                <a:latin typeface="Times New Roman"/>
                <a:cs typeface="Times New Roman"/>
              </a:rPr>
              <a:t> </a:t>
            </a:r>
            <a:r>
              <a:rPr sz="2350" b="1" spc="-5" dirty="0">
                <a:latin typeface="Calibri"/>
                <a:cs typeface="Calibri"/>
              </a:rPr>
              <a:t>Ratiﬁed by </a:t>
            </a:r>
            <a:r>
              <a:rPr sz="2350" b="1" spc="-5" dirty="0">
                <a:solidFill>
                  <a:srgbClr val="00B050"/>
                </a:solidFill>
                <a:latin typeface="Calibri"/>
                <a:cs typeface="Calibri"/>
              </a:rPr>
              <a:t>special conventions </a:t>
            </a:r>
            <a:r>
              <a:rPr sz="2350" b="1" dirty="0">
                <a:latin typeface="Calibri"/>
                <a:cs typeface="Calibri"/>
              </a:rPr>
              <a:t>in at </a:t>
            </a:r>
            <a:r>
              <a:rPr sz="2350" b="1" spc="-5" dirty="0">
                <a:latin typeface="Calibri"/>
                <a:cs typeface="Calibri"/>
              </a:rPr>
              <a:t>least 3/4  </a:t>
            </a:r>
            <a:r>
              <a:rPr sz="2350" b="1" dirty="0">
                <a:latin typeface="Calibri"/>
                <a:cs typeface="Calibri"/>
              </a:rPr>
              <a:t>of </a:t>
            </a:r>
            <a:r>
              <a:rPr sz="2350" b="1" spc="-5" dirty="0">
                <a:latin typeface="Calibri"/>
                <a:cs typeface="Calibri"/>
              </a:rPr>
              <a:t>the </a:t>
            </a:r>
            <a:r>
              <a:rPr sz="2350" b="1" spc="-5" dirty="0">
                <a:solidFill>
                  <a:srgbClr val="0033CC"/>
                </a:solidFill>
                <a:latin typeface="Calibri"/>
                <a:cs typeface="Calibri"/>
              </a:rPr>
              <a:t>states</a:t>
            </a:r>
            <a:r>
              <a:rPr sz="2350" b="1" spc="-5" dirty="0">
                <a:latin typeface="Calibri"/>
                <a:cs typeface="Calibri"/>
              </a:rPr>
              <a:t> </a:t>
            </a:r>
            <a:r>
              <a:rPr sz="2350" b="1" dirty="0">
                <a:latin typeface="Calibri"/>
                <a:cs typeface="Calibri"/>
              </a:rPr>
              <a:t>– </a:t>
            </a:r>
            <a:r>
              <a:rPr sz="2350" b="1" spc="-5" dirty="0">
                <a:latin typeface="Calibri"/>
                <a:cs typeface="Calibri"/>
              </a:rPr>
              <a:t>used once </a:t>
            </a:r>
            <a:r>
              <a:rPr sz="2350" b="1" dirty="0">
                <a:latin typeface="Calibri"/>
                <a:cs typeface="Calibri"/>
              </a:rPr>
              <a:t>(21</a:t>
            </a:r>
            <a:r>
              <a:rPr sz="2350" b="1" baseline="25525" dirty="0">
                <a:latin typeface="Calibri"/>
                <a:cs typeface="Calibri"/>
              </a:rPr>
              <a:t>st</a:t>
            </a:r>
            <a:r>
              <a:rPr sz="2350" b="1" spc="330" baseline="25525" dirty="0">
                <a:latin typeface="Calibri"/>
                <a:cs typeface="Calibri"/>
              </a:rPr>
              <a:t> </a:t>
            </a:r>
            <a:r>
              <a:rPr sz="2350" b="1" spc="-5" dirty="0">
                <a:latin typeface="Calibri"/>
                <a:cs typeface="Calibri"/>
              </a:rPr>
              <a:t>Amendment)</a:t>
            </a:r>
            <a:endParaRPr sz="2350" dirty="0">
              <a:latin typeface="Calibri"/>
              <a:cs typeface="Calibri"/>
            </a:endParaRPr>
          </a:p>
          <a:p>
            <a:pPr marL="913765" marR="47625" lvl="1" indent="-457200">
              <a:lnSpc>
                <a:spcPct val="100400"/>
              </a:lnSpc>
              <a:spcBef>
                <a:spcPts val="295"/>
              </a:spcBef>
              <a:buFont typeface="Arial"/>
              <a:buChar char="•"/>
              <a:tabLst>
                <a:tab pos="913765" algn="l"/>
                <a:tab pos="914400" algn="l"/>
              </a:tabLst>
            </a:pPr>
            <a:r>
              <a:rPr sz="2350" b="1" dirty="0">
                <a:latin typeface="Calibri"/>
                <a:cs typeface="Calibri"/>
              </a:rPr>
              <a:t>A more directly </a:t>
            </a:r>
            <a:r>
              <a:rPr sz="2350" b="1" spc="-5" dirty="0">
                <a:latin typeface="Calibri"/>
                <a:cs typeface="Calibri"/>
              </a:rPr>
              <a:t>democratic way. People </a:t>
            </a:r>
            <a:r>
              <a:rPr sz="2350" b="1" dirty="0">
                <a:latin typeface="Calibri"/>
                <a:cs typeface="Calibri"/>
              </a:rPr>
              <a:t>elect delegates who </a:t>
            </a:r>
            <a:r>
              <a:rPr sz="2350" b="1" spc="-5" dirty="0">
                <a:latin typeface="Calibri"/>
                <a:cs typeface="Calibri"/>
              </a:rPr>
              <a:t>state </a:t>
            </a:r>
            <a:r>
              <a:rPr sz="2350" b="1" dirty="0">
                <a:latin typeface="Calibri"/>
                <a:cs typeface="Calibri"/>
              </a:rPr>
              <a:t>their  </a:t>
            </a:r>
            <a:r>
              <a:rPr sz="2350" b="1" spc="-5" dirty="0">
                <a:latin typeface="Calibri"/>
                <a:cs typeface="Calibri"/>
              </a:rPr>
              <a:t>positions </a:t>
            </a:r>
            <a:r>
              <a:rPr sz="2350" b="1" dirty="0">
                <a:latin typeface="Calibri"/>
                <a:cs typeface="Calibri"/>
              </a:rPr>
              <a:t>on </a:t>
            </a:r>
            <a:r>
              <a:rPr sz="2350" b="1" spc="-5" dirty="0">
                <a:latin typeface="Calibri"/>
                <a:cs typeface="Calibri"/>
              </a:rPr>
              <a:t>the </a:t>
            </a:r>
            <a:r>
              <a:rPr sz="2350" b="1" dirty="0">
                <a:latin typeface="Calibri"/>
                <a:cs typeface="Calibri"/>
              </a:rPr>
              <a:t>proposed </a:t>
            </a:r>
            <a:r>
              <a:rPr sz="2350" b="1" spc="-5" dirty="0">
                <a:latin typeface="Calibri"/>
                <a:cs typeface="Calibri"/>
              </a:rPr>
              <a:t>amendment. </a:t>
            </a:r>
            <a:r>
              <a:rPr sz="2350" b="1" spc="-5" dirty="0">
                <a:solidFill>
                  <a:srgbClr val="00B050"/>
                </a:solidFill>
                <a:latin typeface="Calibri"/>
                <a:cs typeface="Calibri"/>
              </a:rPr>
              <a:t>Citizens are </a:t>
            </a:r>
            <a:r>
              <a:rPr sz="2350" b="1" dirty="0">
                <a:solidFill>
                  <a:srgbClr val="00B050"/>
                </a:solidFill>
                <a:latin typeface="Calibri"/>
                <a:cs typeface="Calibri"/>
              </a:rPr>
              <a:t>in </a:t>
            </a:r>
            <a:r>
              <a:rPr sz="2350" b="1" spc="-5" dirty="0">
                <a:solidFill>
                  <a:srgbClr val="00B050"/>
                </a:solidFill>
                <a:latin typeface="Calibri"/>
                <a:cs typeface="Calibri"/>
              </a:rPr>
              <a:t>essence casting  </a:t>
            </a:r>
            <a:r>
              <a:rPr sz="2350" b="1" dirty="0">
                <a:solidFill>
                  <a:srgbClr val="00B050"/>
                </a:solidFill>
                <a:latin typeface="Calibri"/>
                <a:cs typeface="Calibri"/>
              </a:rPr>
              <a:t>their </a:t>
            </a:r>
            <a:r>
              <a:rPr sz="2350" b="1" spc="-5" dirty="0">
                <a:solidFill>
                  <a:srgbClr val="00B050"/>
                </a:solidFill>
                <a:latin typeface="Calibri"/>
                <a:cs typeface="Calibri"/>
              </a:rPr>
              <a:t>votes </a:t>
            </a:r>
            <a:r>
              <a:rPr sz="2350" b="1" dirty="0">
                <a:solidFill>
                  <a:srgbClr val="00B050"/>
                </a:solidFill>
                <a:latin typeface="Calibri"/>
                <a:cs typeface="Calibri"/>
              </a:rPr>
              <a:t>on the amendment by </a:t>
            </a:r>
            <a:r>
              <a:rPr sz="2350" b="1" spc="-5" dirty="0">
                <a:solidFill>
                  <a:srgbClr val="00B050"/>
                </a:solidFill>
                <a:latin typeface="Calibri"/>
                <a:cs typeface="Calibri"/>
              </a:rPr>
              <a:t>voting </a:t>
            </a:r>
            <a:r>
              <a:rPr sz="2350" b="1" dirty="0">
                <a:solidFill>
                  <a:srgbClr val="00B050"/>
                </a:solidFill>
                <a:latin typeface="Calibri"/>
                <a:cs typeface="Calibri"/>
              </a:rPr>
              <a:t>for the appropriate</a:t>
            </a:r>
            <a:r>
              <a:rPr sz="2350" b="1" spc="-50" dirty="0">
                <a:solidFill>
                  <a:srgbClr val="00B050"/>
                </a:solidFill>
                <a:latin typeface="Calibri"/>
                <a:cs typeface="Calibri"/>
              </a:rPr>
              <a:t> </a:t>
            </a:r>
            <a:r>
              <a:rPr sz="2350" b="1" spc="-5" dirty="0">
                <a:solidFill>
                  <a:srgbClr val="00B050"/>
                </a:solidFill>
                <a:latin typeface="Calibri"/>
                <a:cs typeface="Calibri"/>
              </a:rPr>
              <a:t>delegates.</a:t>
            </a:r>
            <a:r>
              <a:rPr lang="en-US" sz="2350" b="1" spc="-5" dirty="0">
                <a:solidFill>
                  <a:srgbClr val="00B050"/>
                </a:solidFill>
                <a:latin typeface="Calibri"/>
                <a:cs typeface="Calibri"/>
              </a:rPr>
              <a:t> Example, 21</a:t>
            </a:r>
            <a:r>
              <a:rPr lang="en-US" sz="2350" b="1" spc="-5" baseline="30000" dirty="0">
                <a:solidFill>
                  <a:srgbClr val="00B050"/>
                </a:solidFill>
                <a:latin typeface="Calibri"/>
                <a:cs typeface="Calibri"/>
              </a:rPr>
              <a:t>st</a:t>
            </a:r>
            <a:r>
              <a:rPr lang="en-US" sz="2350" b="1" spc="-5" dirty="0">
                <a:solidFill>
                  <a:srgbClr val="00B050"/>
                </a:solidFill>
                <a:latin typeface="Calibri"/>
                <a:cs typeface="Calibri"/>
              </a:rPr>
              <a:t> Amendment, repeal of Prohibition, 18</a:t>
            </a:r>
            <a:r>
              <a:rPr lang="en-US" sz="2350" b="1" spc="-5" baseline="30000" dirty="0">
                <a:solidFill>
                  <a:srgbClr val="00B050"/>
                </a:solidFill>
                <a:latin typeface="Calibri"/>
                <a:cs typeface="Calibri"/>
              </a:rPr>
              <a:t>th</a:t>
            </a:r>
            <a:r>
              <a:rPr lang="en-US" sz="2350" b="1" spc="-5" dirty="0">
                <a:solidFill>
                  <a:srgbClr val="00B050"/>
                </a:solidFill>
                <a:latin typeface="Calibri"/>
                <a:cs typeface="Calibri"/>
              </a:rPr>
              <a:t> amendment</a:t>
            </a:r>
            <a:endParaRPr sz="2350" dirty="0">
              <a:solidFill>
                <a:srgbClr val="00B050"/>
              </a:solidFill>
              <a:latin typeface="Calibri"/>
              <a:cs typeface="Calibri"/>
            </a:endParaRPr>
          </a:p>
        </p:txBody>
      </p:sp>
      <p:sp>
        <p:nvSpPr>
          <p:cNvPr id="4" name="object 4"/>
          <p:cNvSpPr txBox="1"/>
          <p:nvPr/>
        </p:nvSpPr>
        <p:spPr>
          <a:xfrm>
            <a:off x="10034497" y="6434772"/>
            <a:ext cx="102870" cy="197490"/>
          </a:xfrm>
          <a:prstGeom prst="rect">
            <a:avLst/>
          </a:prstGeom>
        </p:spPr>
        <p:txBody>
          <a:bodyPr vert="horz" wrap="square" lIns="0" tIns="12700" rIns="0" bIns="0" rtlCol="0">
            <a:spAutoFit/>
          </a:bodyPr>
          <a:lstStyle/>
          <a:p>
            <a:pPr marL="12700">
              <a:spcBef>
                <a:spcPts val="100"/>
              </a:spcBef>
            </a:pPr>
            <a:r>
              <a:rPr sz="1200" dirty="0">
                <a:solidFill>
                  <a:srgbClr val="898989"/>
                </a:solidFill>
                <a:latin typeface="Calibri"/>
                <a:cs typeface="Calibri"/>
              </a:rPr>
              <a:t>7</a:t>
            </a:r>
            <a:endParaRPr sz="1200">
              <a:latin typeface="Calibri"/>
              <a:cs typeface="Calibri"/>
            </a:endParaRPr>
          </a:p>
        </p:txBody>
      </p:sp>
      <p:pic>
        <p:nvPicPr>
          <p:cNvPr id="5" name="Picture 4"/>
          <p:cNvPicPr>
            <a:picLocks noChangeAspect="1"/>
          </p:cNvPicPr>
          <p:nvPr/>
        </p:nvPicPr>
        <p:blipFill>
          <a:blip r:embed="rId2"/>
          <a:stretch>
            <a:fillRect/>
          </a:stretch>
        </p:blipFill>
        <p:spPr>
          <a:xfrm>
            <a:off x="8049054" y="685803"/>
            <a:ext cx="2366650" cy="1762125"/>
          </a:xfrm>
          <a:prstGeom prst="rect">
            <a:avLst/>
          </a:prstGeom>
        </p:spPr>
      </p:pic>
      <p:cxnSp>
        <p:nvCxnSpPr>
          <p:cNvPr id="7" name="Straight Connector 6"/>
          <p:cNvCxnSpPr/>
          <p:nvPr/>
        </p:nvCxnSpPr>
        <p:spPr>
          <a:xfrm>
            <a:off x="7848600" y="1905000"/>
            <a:ext cx="1828800"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790973" y="1566862"/>
            <a:ext cx="516167" cy="369332"/>
          </a:xfrm>
          <a:prstGeom prst="rect">
            <a:avLst/>
          </a:prstGeom>
        </p:spPr>
        <p:txBody>
          <a:bodyPr wrap="none">
            <a:spAutoFit/>
          </a:bodyPr>
          <a:lstStyle/>
          <a:p>
            <a:r>
              <a:rPr lang="en-US" b="1" spc="-5" dirty="0">
                <a:cs typeface="Calibri"/>
              </a:rPr>
              <a:t>2/3</a:t>
            </a:r>
            <a:endParaRPr lang="en-US" dirty="0"/>
          </a:p>
        </p:txBody>
      </p:sp>
      <p:pic>
        <p:nvPicPr>
          <p:cNvPr id="9" name="Picture 8"/>
          <p:cNvPicPr>
            <a:picLocks noChangeAspect="1"/>
          </p:cNvPicPr>
          <p:nvPr/>
        </p:nvPicPr>
        <p:blipFill>
          <a:blip r:embed="rId2"/>
          <a:stretch>
            <a:fillRect/>
          </a:stretch>
        </p:blipFill>
        <p:spPr>
          <a:xfrm>
            <a:off x="8222072" y="2588659"/>
            <a:ext cx="2366650" cy="1762125"/>
          </a:xfrm>
          <a:prstGeom prst="rect">
            <a:avLst/>
          </a:prstGeom>
        </p:spPr>
      </p:pic>
      <p:cxnSp>
        <p:nvCxnSpPr>
          <p:cNvPr id="10" name="Straight Connector 9"/>
          <p:cNvCxnSpPr/>
          <p:nvPr/>
        </p:nvCxnSpPr>
        <p:spPr>
          <a:xfrm>
            <a:off x="8001000" y="3733800"/>
            <a:ext cx="1828800"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790972" y="3356094"/>
            <a:ext cx="516167" cy="369332"/>
          </a:xfrm>
          <a:prstGeom prst="rect">
            <a:avLst/>
          </a:prstGeom>
        </p:spPr>
        <p:txBody>
          <a:bodyPr wrap="none">
            <a:spAutoFit/>
          </a:bodyPr>
          <a:lstStyle/>
          <a:p>
            <a:r>
              <a:rPr lang="en-US" b="1" spc="-5" dirty="0">
                <a:cs typeface="Calibri"/>
              </a:rPr>
              <a:t>3/4</a:t>
            </a:r>
            <a:endParaRPr lang="en-US" dirty="0"/>
          </a:p>
        </p:txBody>
      </p:sp>
      <p:sp>
        <p:nvSpPr>
          <p:cNvPr id="12" name="TextBox 11"/>
          <p:cNvSpPr txBox="1"/>
          <p:nvPr/>
        </p:nvSpPr>
        <p:spPr>
          <a:xfrm rot="20156857">
            <a:off x="1276614" y="2596920"/>
            <a:ext cx="6248827" cy="1107996"/>
          </a:xfrm>
          <a:prstGeom prst="rect">
            <a:avLst/>
          </a:prstGeom>
          <a:noFill/>
        </p:spPr>
        <p:txBody>
          <a:bodyPr wrap="none" rtlCol="0">
            <a:spAutoFit/>
          </a:bodyPr>
          <a:lstStyle/>
          <a:p>
            <a:r>
              <a:rPr lang="en-US" sz="6600" b="1" dirty="0">
                <a:solidFill>
                  <a:srgbClr val="FF0000"/>
                </a:solidFill>
                <a:latin typeface="Arial Black" panose="020B0A04020102020204" pitchFamily="34" charset="0"/>
              </a:rPr>
              <a:t>FEDER</a:t>
            </a:r>
            <a:r>
              <a:rPr lang="en-US" sz="6600" b="1" dirty="0">
                <a:solidFill>
                  <a:srgbClr val="0033CC"/>
                </a:solidFill>
                <a:latin typeface="Arial Black" panose="020B0A04020102020204" pitchFamily="34" charset="0"/>
              </a:rPr>
              <a:t>ALISM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1" nodeType="clickEffect">
                                  <p:stCondLst>
                                    <p:cond delay="0"/>
                                  </p:stCondLst>
                                  <p:childTnLst>
                                    <p:anim calcmode="lin" valueType="num">
                                      <p:cBhvr>
                                        <p:cTn id="14" dur="1000"/>
                                        <p:tgtEl>
                                          <p:spTgt spid="12"/>
                                        </p:tgtEl>
                                        <p:attrNameLst>
                                          <p:attrName>ppt_w</p:attrName>
                                        </p:attrNameLst>
                                      </p:cBhvr>
                                      <p:tavLst>
                                        <p:tav tm="0">
                                          <p:val>
                                            <p:strVal val="ppt_w"/>
                                          </p:val>
                                        </p:tav>
                                        <p:tav tm="100000">
                                          <p:val>
                                            <p:fltVal val="0"/>
                                          </p:val>
                                        </p:tav>
                                      </p:tavLst>
                                    </p:anim>
                                    <p:anim calcmode="lin" valueType="num">
                                      <p:cBhvr>
                                        <p:cTn id="15" dur="1000"/>
                                        <p:tgtEl>
                                          <p:spTgt spid="12"/>
                                        </p:tgtEl>
                                        <p:attrNameLst>
                                          <p:attrName>ppt_h</p:attrName>
                                        </p:attrNameLst>
                                      </p:cBhvr>
                                      <p:tavLst>
                                        <p:tav tm="0">
                                          <p:val>
                                            <p:strVal val="ppt_h"/>
                                          </p:val>
                                        </p:tav>
                                        <p:tav tm="100000">
                                          <p:val>
                                            <p:fltVal val="0"/>
                                          </p:val>
                                        </p:tav>
                                      </p:tavLst>
                                    </p:anim>
                                    <p:anim calcmode="lin" valueType="num">
                                      <p:cBhvr>
                                        <p:cTn id="16" dur="1000"/>
                                        <p:tgtEl>
                                          <p:spTgt spid="12"/>
                                        </p:tgtEl>
                                        <p:attrNameLst>
                                          <p:attrName>style.rotation</p:attrName>
                                        </p:attrNameLst>
                                      </p:cBhvr>
                                      <p:tavLst>
                                        <p:tav tm="0">
                                          <p:val>
                                            <p:fltVal val="0"/>
                                          </p:val>
                                        </p:tav>
                                        <p:tav tm="100000">
                                          <p:val>
                                            <p:fltVal val="90"/>
                                          </p:val>
                                        </p:tav>
                                      </p:tavLst>
                                    </p:anim>
                                    <p:animEffect transition="out" filter="fade">
                                      <p:cBhvr>
                                        <p:cTn id="17" dur="1000"/>
                                        <p:tgtEl>
                                          <p:spTgt spid="12"/>
                                        </p:tgtEl>
                                      </p:cBhvr>
                                    </p:animEffect>
                                    <p:set>
                                      <p:cBhvr>
                                        <p:cTn id="18"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8EC993-D823-4650-B92A-0672F8D13E19}"/>
              </a:ext>
            </a:extLst>
          </p:cNvPr>
          <p:cNvSpPr>
            <a:spLocks noGrp="1"/>
          </p:cNvSpPr>
          <p:nvPr>
            <p:ph type="body" idx="1"/>
          </p:nvPr>
        </p:nvSpPr>
        <p:spPr>
          <a:xfrm>
            <a:off x="299479" y="76200"/>
            <a:ext cx="11658600" cy="6463308"/>
          </a:xfrm>
        </p:spPr>
        <p:txBody>
          <a:bodyPr/>
          <a:lstStyle/>
          <a:p>
            <a:r>
              <a:rPr lang="en-US" sz="2400" dirty="0"/>
              <a:t>The Congress, whenever two thirds of both houses shall deem it necessary, shall propose amendments to this Constitution, or, on the application of the legislatures of two thirds of the several states, shall call a convention for proposing amendments, which, in either case, shall be valid to all intents and purposes, as part of this Constitution, when ratified by the legislatures of three fourths of the several states, or by conventions in three</a:t>
            </a:r>
          </a:p>
          <a:p>
            <a:r>
              <a:rPr lang="en-US" sz="2400" dirty="0"/>
              <a:t>fourths thereof, as the one or the other mode of ratification may be proposed by the Congress; provided that no amendment which may be made prior to the year one thousand eight hundred and eight shall in any manner affect the first and fourth clauses in the ninth section of the first article; and that no state, without its consent, shall be deprived of its equal suffrage in the Senate.</a:t>
            </a:r>
          </a:p>
          <a:p>
            <a:endParaRPr lang="en-US" sz="2000" dirty="0"/>
          </a:p>
          <a:p>
            <a:r>
              <a:rPr lang="en-US" sz="2000" dirty="0"/>
              <a:t>—United States Constitution, Article V</a:t>
            </a:r>
          </a:p>
          <a:p>
            <a:endParaRPr lang="en-US" sz="2000" dirty="0"/>
          </a:p>
          <a:p>
            <a:pPr marL="342900" indent="-342900">
              <a:buAutoNum type="arabicPeriod"/>
            </a:pPr>
            <a:r>
              <a:rPr lang="en-US" sz="2000" dirty="0"/>
              <a:t>Which of the following principles is reflected in Article V?</a:t>
            </a:r>
          </a:p>
          <a:p>
            <a:endParaRPr lang="en-US" sz="2000" dirty="0"/>
          </a:p>
          <a:p>
            <a:r>
              <a:rPr lang="en-US" sz="2000" dirty="0"/>
              <a:t>A. checks and balances</a:t>
            </a:r>
          </a:p>
          <a:p>
            <a:r>
              <a:rPr lang="en-US" sz="2000" dirty="0"/>
              <a:t>B. separation of powers</a:t>
            </a:r>
          </a:p>
          <a:p>
            <a:r>
              <a:rPr lang="en-US" sz="2000" dirty="0"/>
              <a:t>C. federalism</a:t>
            </a:r>
          </a:p>
          <a:p>
            <a:r>
              <a:rPr lang="en-US" sz="2000" dirty="0"/>
              <a:t>D. popular sovereignty</a:t>
            </a:r>
          </a:p>
        </p:txBody>
      </p:sp>
      <p:sp>
        <p:nvSpPr>
          <p:cNvPr id="4" name="Oval 3">
            <a:extLst>
              <a:ext uri="{FF2B5EF4-FFF2-40B4-BE49-F238E27FC236}">
                <a16:creationId xmlns:a16="http://schemas.microsoft.com/office/drawing/2014/main" id="{0A7CCC70-B6FB-455C-B0B2-0F92C1BD3F31}"/>
              </a:ext>
            </a:extLst>
          </p:cNvPr>
          <p:cNvSpPr/>
          <p:nvPr/>
        </p:nvSpPr>
        <p:spPr>
          <a:xfrm>
            <a:off x="253376" y="5906310"/>
            <a:ext cx="228600" cy="2286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200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3164205" y="39801"/>
            <a:ext cx="5829300" cy="440505"/>
          </a:xfrm>
          <a:prstGeom prst="rect">
            <a:avLst/>
          </a:prstGeom>
        </p:spPr>
        <p:txBody>
          <a:bodyPr vert="horz" wrap="square" lIns="0" tIns="9525" rIns="0" bIns="0" rtlCol="0">
            <a:spAutoFit/>
          </a:bodyPr>
          <a:lstStyle/>
          <a:p>
            <a:pPr marL="10001" algn="ctr">
              <a:spcBef>
                <a:spcPts val="75"/>
              </a:spcBef>
            </a:pPr>
            <a:r>
              <a:rPr sz="2800" spc="-4" dirty="0"/>
              <a:t>ESSENTIAL QUESTION</a:t>
            </a:r>
            <a:r>
              <a:rPr sz="2800" spc="-71" dirty="0"/>
              <a:t> </a:t>
            </a:r>
            <a:endParaRPr sz="2800" spc="-4" dirty="0"/>
          </a:p>
        </p:txBody>
      </p:sp>
      <p:sp>
        <p:nvSpPr>
          <p:cNvPr id="3" name="object 3"/>
          <p:cNvSpPr txBox="1"/>
          <p:nvPr/>
        </p:nvSpPr>
        <p:spPr>
          <a:xfrm>
            <a:off x="1774984" y="480305"/>
            <a:ext cx="8893016" cy="748762"/>
          </a:xfrm>
          <a:prstGeom prst="rect">
            <a:avLst/>
          </a:prstGeom>
        </p:spPr>
        <p:txBody>
          <a:bodyPr vert="horz" wrap="square" lIns="0" tIns="10001" rIns="0" bIns="0" rtlCol="0">
            <a:spAutoFit/>
          </a:bodyPr>
          <a:lstStyle/>
          <a:p>
            <a:pPr marL="9525" marR="3810">
              <a:spcBef>
                <a:spcPts val="79"/>
              </a:spcBef>
            </a:pPr>
            <a:r>
              <a:rPr sz="2400" b="1" spc="-8" dirty="0">
                <a:latin typeface="Calibri"/>
                <a:cs typeface="Calibri"/>
              </a:rPr>
              <a:t>What </a:t>
            </a:r>
            <a:r>
              <a:rPr sz="2400" b="1" spc="-4" dirty="0">
                <a:latin typeface="Calibri"/>
                <a:cs typeface="Calibri"/>
              </a:rPr>
              <a:t>process </a:t>
            </a:r>
            <a:r>
              <a:rPr sz="2400" b="1" dirty="0">
                <a:latin typeface="Calibri"/>
                <a:cs typeface="Calibri"/>
              </a:rPr>
              <a:t>has </a:t>
            </a:r>
            <a:r>
              <a:rPr sz="2400" b="1" spc="-4" dirty="0">
                <a:latin typeface="Calibri"/>
                <a:cs typeface="Calibri"/>
              </a:rPr>
              <a:t>been used </a:t>
            </a:r>
            <a:r>
              <a:rPr sz="2400" b="1" spc="-15" dirty="0">
                <a:latin typeface="Calibri"/>
                <a:cs typeface="Calibri"/>
              </a:rPr>
              <a:t>to </a:t>
            </a:r>
            <a:r>
              <a:rPr sz="2400" b="1" dirty="0">
                <a:latin typeface="Calibri"/>
                <a:cs typeface="Calibri"/>
              </a:rPr>
              <a:t>pass all </a:t>
            </a:r>
            <a:r>
              <a:rPr sz="2400" b="1" spc="-4" dirty="0">
                <a:latin typeface="Calibri"/>
                <a:cs typeface="Calibri"/>
              </a:rPr>
              <a:t>but </a:t>
            </a:r>
            <a:r>
              <a:rPr sz="2400" b="1" dirty="0">
                <a:latin typeface="Calibri"/>
                <a:cs typeface="Calibri"/>
              </a:rPr>
              <a:t>one of the </a:t>
            </a:r>
            <a:r>
              <a:rPr sz="2400" b="1" spc="-4" dirty="0">
                <a:latin typeface="Calibri"/>
                <a:cs typeface="Calibri"/>
              </a:rPr>
              <a:t>amendments </a:t>
            </a:r>
            <a:r>
              <a:rPr sz="2400" b="1" spc="-15" dirty="0">
                <a:latin typeface="Calibri"/>
                <a:cs typeface="Calibri"/>
              </a:rPr>
              <a:t>to  </a:t>
            </a:r>
            <a:r>
              <a:rPr sz="2400" b="1" dirty="0">
                <a:latin typeface="Calibri"/>
                <a:cs typeface="Calibri"/>
              </a:rPr>
              <a:t>the </a:t>
            </a:r>
            <a:r>
              <a:rPr sz="2400" b="1" spc="-4" dirty="0">
                <a:latin typeface="Calibri"/>
                <a:cs typeface="Calibri"/>
              </a:rPr>
              <a:t>Constitution? How </a:t>
            </a:r>
            <a:r>
              <a:rPr sz="2400" b="1" dirty="0">
                <a:latin typeface="Calibri"/>
                <a:cs typeface="Calibri"/>
              </a:rPr>
              <a:t>does this </a:t>
            </a:r>
            <a:r>
              <a:rPr sz="2400" b="1" spc="-11" dirty="0">
                <a:latin typeface="Calibri"/>
                <a:cs typeface="Calibri"/>
              </a:rPr>
              <a:t>reflect</a:t>
            </a:r>
            <a:r>
              <a:rPr sz="2400" b="1" spc="-41" dirty="0">
                <a:latin typeface="Calibri"/>
                <a:cs typeface="Calibri"/>
              </a:rPr>
              <a:t> </a:t>
            </a:r>
            <a:r>
              <a:rPr sz="2400" b="1" spc="-11" dirty="0">
                <a:latin typeface="Calibri"/>
                <a:cs typeface="Calibri"/>
              </a:rPr>
              <a:t>federalism?</a:t>
            </a:r>
            <a:endParaRPr sz="2400" dirty="0">
              <a:latin typeface="Calibri"/>
              <a:cs typeface="Calibri"/>
            </a:endParaRPr>
          </a:p>
        </p:txBody>
      </p:sp>
      <p:sp>
        <p:nvSpPr>
          <p:cNvPr id="4" name="object 4"/>
          <p:cNvSpPr/>
          <p:nvPr/>
        </p:nvSpPr>
        <p:spPr>
          <a:xfrm>
            <a:off x="2133600" y="1378280"/>
            <a:ext cx="7890510" cy="5327320"/>
          </a:xfrm>
          <a:prstGeom prst="rect">
            <a:avLst/>
          </a:prstGeom>
          <a:blipFill>
            <a:blip r:embed="rId2" cstate="print"/>
            <a:stretch>
              <a:fillRect/>
            </a:stretch>
          </a:blipFill>
        </p:spPr>
        <p:txBody>
          <a:bodyPr wrap="square" lIns="0" tIns="0" rIns="0" bIns="0" rtlCol="0"/>
          <a:lstStyle/>
          <a:p>
            <a:endParaRPr sz="1350"/>
          </a:p>
        </p:txBody>
      </p:sp>
      <p:sp>
        <p:nvSpPr>
          <p:cNvPr id="5" name="object 5"/>
          <p:cNvSpPr txBox="1">
            <a:spLocks noGrp="1"/>
          </p:cNvSpPr>
          <p:nvPr>
            <p:ph type="sldNum" sz="quarter" idx="7"/>
          </p:nvPr>
        </p:nvSpPr>
        <p:spPr>
          <a:xfrm>
            <a:off x="6461760" y="5640705"/>
            <a:ext cx="1577340" cy="147476"/>
          </a:xfrm>
          <a:prstGeom prst="rect">
            <a:avLst/>
          </a:prstGeom>
        </p:spPr>
        <p:txBody>
          <a:bodyPr vert="horz" wrap="square" lIns="0" tIns="0" rIns="0" bIns="0" rtlCol="0">
            <a:spAutoFit/>
          </a:bodyPr>
          <a:lstStyle/>
          <a:p>
            <a:pPr marL="19050">
              <a:lnSpc>
                <a:spcPts val="930"/>
              </a:lnSpc>
            </a:pPr>
            <a:fld id="{81D60167-4931-47E6-BA6A-407CBD079E47}" type="slidenum">
              <a:rPr dirty="0"/>
              <a:pPr marL="19050">
                <a:lnSpc>
                  <a:spcPts val="930"/>
                </a:lnSpc>
              </a:pPr>
              <a:t>48</a:t>
            </a:fld>
            <a:endParaRPr dirty="0"/>
          </a:p>
        </p:txBody>
      </p:sp>
    </p:spTree>
    <p:extLst>
      <p:ext uri="{BB962C8B-B14F-4D97-AF65-F5344CB8AC3E}">
        <p14:creationId xmlns:p14="http://schemas.microsoft.com/office/powerpoint/2010/main" val="18686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05200" y="397415"/>
            <a:ext cx="5978662" cy="428322"/>
          </a:xfrm>
          <a:prstGeom prst="rect">
            <a:avLst/>
          </a:prstGeom>
        </p:spPr>
        <p:txBody>
          <a:bodyPr vert="horz" wrap="square" lIns="0" tIns="12700" rIns="0" bIns="0" rtlCol="0">
            <a:spAutoFit/>
          </a:bodyPr>
          <a:lstStyle/>
          <a:p>
            <a:pPr marL="12700">
              <a:spcBef>
                <a:spcPts val="100"/>
              </a:spcBef>
            </a:pPr>
            <a:r>
              <a:rPr dirty="0"/>
              <a:t>INFORMAL</a:t>
            </a:r>
            <a:r>
              <a:rPr spc="-65" dirty="0"/>
              <a:t> </a:t>
            </a:r>
            <a:r>
              <a:rPr spc="-5" dirty="0"/>
              <a:t>AMENDMENTS</a:t>
            </a:r>
            <a:endParaRPr dirty="0"/>
          </a:p>
        </p:txBody>
      </p:sp>
      <p:sp>
        <p:nvSpPr>
          <p:cNvPr id="3" name="object 3"/>
          <p:cNvSpPr txBox="1"/>
          <p:nvPr/>
        </p:nvSpPr>
        <p:spPr>
          <a:xfrm>
            <a:off x="1752600" y="825737"/>
            <a:ext cx="8483600" cy="6250237"/>
          </a:xfrm>
          <a:prstGeom prst="rect">
            <a:avLst/>
          </a:prstGeom>
        </p:spPr>
        <p:txBody>
          <a:bodyPr vert="horz" wrap="square" lIns="0" tIns="88900" rIns="0" bIns="0" rtlCol="0">
            <a:spAutoFit/>
          </a:bodyPr>
          <a:lstStyle/>
          <a:p>
            <a:pPr marL="355600" indent="-342900">
              <a:spcBef>
                <a:spcPts val="700"/>
              </a:spcBef>
              <a:buFont typeface="Arial"/>
              <a:buChar char="•"/>
              <a:tabLst>
                <a:tab pos="354965" algn="l"/>
                <a:tab pos="355600" algn="l"/>
              </a:tabLst>
            </a:pPr>
            <a:r>
              <a:rPr sz="2800" b="1" spc="-5" dirty="0">
                <a:latin typeface="Calibri"/>
                <a:cs typeface="Calibri"/>
              </a:rPr>
              <a:t>What?</a:t>
            </a:r>
            <a:endParaRPr sz="2800" dirty="0">
              <a:latin typeface="Calibri"/>
              <a:cs typeface="Calibri"/>
            </a:endParaRPr>
          </a:p>
          <a:p>
            <a:pPr marL="748665" marR="5080" lvl="1" indent="-279400">
              <a:lnSpc>
                <a:spcPct val="101499"/>
              </a:lnSpc>
              <a:spcBef>
                <a:spcPts val="475"/>
              </a:spcBef>
              <a:buFont typeface="Arial"/>
              <a:buChar char="–"/>
              <a:tabLst>
                <a:tab pos="755650" algn="l"/>
              </a:tabLst>
            </a:pPr>
            <a:r>
              <a:rPr sz="2400" b="1" spc="-5" dirty="0">
                <a:latin typeface="Calibri"/>
                <a:cs typeface="Calibri"/>
              </a:rPr>
              <a:t>DEFINITION </a:t>
            </a:r>
            <a:r>
              <a:rPr sz="2400" b="1" dirty="0">
                <a:latin typeface="Calibri"/>
                <a:cs typeface="Calibri"/>
              </a:rPr>
              <a:t>- </a:t>
            </a:r>
            <a:r>
              <a:rPr sz="2400" b="1" spc="-5" dirty="0">
                <a:latin typeface="Calibri"/>
                <a:cs typeface="Calibri"/>
              </a:rPr>
              <a:t>Changes </a:t>
            </a:r>
            <a:r>
              <a:rPr sz="2400" b="1" dirty="0">
                <a:latin typeface="Calibri"/>
                <a:cs typeface="Calibri"/>
              </a:rPr>
              <a:t>to </a:t>
            </a:r>
            <a:r>
              <a:rPr sz="2400" b="1" spc="-5" dirty="0">
                <a:latin typeface="Calibri"/>
                <a:cs typeface="Calibri"/>
              </a:rPr>
              <a:t>the Constitution that </a:t>
            </a:r>
            <a:r>
              <a:rPr sz="2400" b="1" u="heavy" dirty="0">
                <a:uFill>
                  <a:solidFill>
                    <a:srgbClr val="000000"/>
                  </a:solidFill>
                </a:uFill>
                <a:latin typeface="Calibri"/>
                <a:cs typeface="Calibri"/>
              </a:rPr>
              <a:t>do </a:t>
            </a:r>
            <a:r>
              <a:rPr sz="2400" b="1" u="heavy" spc="-5" dirty="0">
                <a:uFill>
                  <a:solidFill>
                    <a:srgbClr val="000000"/>
                  </a:solidFill>
                </a:uFill>
                <a:latin typeface="Calibri"/>
                <a:cs typeface="Calibri"/>
              </a:rPr>
              <a:t>not</a:t>
            </a:r>
            <a:r>
              <a:rPr sz="2400" b="1" spc="-5" dirty="0">
                <a:latin typeface="Calibri"/>
                <a:cs typeface="Calibri"/>
              </a:rPr>
              <a:t> involve  </a:t>
            </a:r>
            <a:r>
              <a:rPr sz="2400" b="1" dirty="0">
                <a:latin typeface="Calibri"/>
                <a:cs typeface="Calibri"/>
              </a:rPr>
              <a:t>actually changing the </a:t>
            </a:r>
            <a:r>
              <a:rPr sz="2400" b="1" spc="-5" dirty="0">
                <a:latin typeface="Calibri"/>
                <a:cs typeface="Calibri"/>
              </a:rPr>
              <a:t>wording </a:t>
            </a:r>
            <a:r>
              <a:rPr sz="2400" b="1" dirty="0">
                <a:latin typeface="Calibri"/>
                <a:cs typeface="Calibri"/>
              </a:rPr>
              <a:t>of the</a:t>
            </a:r>
            <a:r>
              <a:rPr sz="2400" b="1" spc="-15" dirty="0">
                <a:latin typeface="Calibri"/>
                <a:cs typeface="Calibri"/>
              </a:rPr>
              <a:t> </a:t>
            </a:r>
            <a:r>
              <a:rPr sz="2400" b="1" spc="-5" dirty="0">
                <a:latin typeface="Calibri"/>
                <a:cs typeface="Calibri"/>
              </a:rPr>
              <a:t>Constitution</a:t>
            </a:r>
            <a:endParaRPr sz="2400" dirty="0">
              <a:latin typeface="Calibri"/>
              <a:cs typeface="Calibri"/>
            </a:endParaRPr>
          </a:p>
          <a:p>
            <a:pPr marL="755650" lvl="1" indent="-286385">
              <a:spcBef>
                <a:spcPts val="495"/>
              </a:spcBef>
              <a:buFont typeface="Arial"/>
              <a:buChar char="–"/>
              <a:tabLst>
                <a:tab pos="755650" algn="l"/>
              </a:tabLst>
            </a:pPr>
            <a:r>
              <a:rPr sz="2400" b="1" spc="-5" dirty="0">
                <a:latin typeface="Calibri"/>
                <a:cs typeface="Calibri"/>
              </a:rPr>
              <a:t>Alters the meaning </a:t>
            </a:r>
            <a:r>
              <a:rPr sz="2400" b="1" dirty="0">
                <a:latin typeface="Calibri"/>
                <a:cs typeface="Calibri"/>
              </a:rPr>
              <a:t>of </a:t>
            </a:r>
            <a:r>
              <a:rPr sz="2400" b="1" spc="-5" dirty="0">
                <a:latin typeface="Calibri"/>
                <a:cs typeface="Calibri"/>
              </a:rPr>
              <a:t>the words already </a:t>
            </a:r>
            <a:r>
              <a:rPr sz="2400" b="1" dirty="0">
                <a:latin typeface="Calibri"/>
                <a:cs typeface="Calibri"/>
              </a:rPr>
              <a:t>in </a:t>
            </a:r>
            <a:r>
              <a:rPr sz="2400" b="1" spc="-5" dirty="0">
                <a:latin typeface="Calibri"/>
                <a:cs typeface="Calibri"/>
              </a:rPr>
              <a:t>the</a:t>
            </a:r>
            <a:r>
              <a:rPr sz="2400" b="1" spc="50" dirty="0">
                <a:latin typeface="Calibri"/>
                <a:cs typeface="Calibri"/>
              </a:rPr>
              <a:t> </a:t>
            </a:r>
            <a:r>
              <a:rPr sz="2400" b="1" spc="-5" dirty="0">
                <a:latin typeface="Calibri"/>
                <a:cs typeface="Calibri"/>
              </a:rPr>
              <a:t>Constitution</a:t>
            </a:r>
            <a:r>
              <a:rPr lang="en-US" sz="2400" b="1" spc="-5" dirty="0">
                <a:latin typeface="Calibri"/>
                <a:cs typeface="Calibri"/>
              </a:rPr>
              <a:t> without amending it</a:t>
            </a:r>
          </a:p>
          <a:p>
            <a:pPr marL="755650" lvl="1" indent="-286385">
              <a:spcBef>
                <a:spcPts val="495"/>
              </a:spcBef>
              <a:buFont typeface="Arial"/>
              <a:buChar char="–"/>
              <a:tabLst>
                <a:tab pos="755650" algn="l"/>
              </a:tabLst>
            </a:pPr>
            <a:r>
              <a:rPr lang="en-US" sz="2400" b="1" spc="-5" dirty="0">
                <a:latin typeface="Calibri"/>
                <a:cs typeface="Calibri"/>
              </a:rPr>
              <a:t>Ex. </a:t>
            </a:r>
            <a:r>
              <a:rPr lang="en-US" sz="2400" b="1" spc="-5" dirty="0">
                <a:solidFill>
                  <a:srgbClr val="FF0000"/>
                </a:solidFill>
                <a:latin typeface="Calibri"/>
                <a:cs typeface="Calibri"/>
              </a:rPr>
              <a:t>Judicial Review</a:t>
            </a:r>
            <a:endParaRPr sz="2400" dirty="0">
              <a:solidFill>
                <a:srgbClr val="FF0000"/>
              </a:solidFill>
              <a:latin typeface="Calibri"/>
              <a:cs typeface="Calibri"/>
            </a:endParaRPr>
          </a:p>
          <a:p>
            <a:pPr marL="355600" indent="-342900">
              <a:buFont typeface="Arial"/>
              <a:buChar char="•"/>
              <a:tabLst>
                <a:tab pos="354965" algn="l"/>
                <a:tab pos="355600" algn="l"/>
              </a:tabLst>
            </a:pPr>
            <a:r>
              <a:rPr sz="2800" b="1" spc="-5" dirty="0">
                <a:latin typeface="Calibri"/>
                <a:cs typeface="Calibri"/>
              </a:rPr>
              <a:t>Why?</a:t>
            </a:r>
            <a:endParaRPr sz="2800" dirty="0">
              <a:latin typeface="Calibri"/>
              <a:cs typeface="Calibri"/>
            </a:endParaRPr>
          </a:p>
          <a:p>
            <a:pPr marL="755650" lvl="1" indent="-286385">
              <a:lnSpc>
                <a:spcPts val="2850"/>
              </a:lnSpc>
              <a:spcBef>
                <a:spcPts val="645"/>
              </a:spcBef>
              <a:buFont typeface="Arial"/>
              <a:buChar char="–"/>
              <a:tabLst>
                <a:tab pos="755650" algn="l"/>
              </a:tabLst>
            </a:pPr>
            <a:r>
              <a:rPr sz="2400" b="1" spc="-5" dirty="0">
                <a:latin typeface="Calibri"/>
                <a:cs typeface="Calibri"/>
              </a:rPr>
              <a:t>“Constitution belongs </a:t>
            </a:r>
            <a:r>
              <a:rPr sz="2400" b="1" dirty="0">
                <a:latin typeface="Calibri"/>
                <a:cs typeface="Calibri"/>
              </a:rPr>
              <a:t>to </a:t>
            </a:r>
            <a:r>
              <a:rPr sz="2400" b="1" spc="-5" dirty="0">
                <a:latin typeface="Calibri"/>
                <a:cs typeface="Calibri"/>
              </a:rPr>
              <a:t>the living, not the dead”</a:t>
            </a:r>
            <a:r>
              <a:rPr sz="2400" b="1" spc="-40" dirty="0">
                <a:latin typeface="Calibri"/>
                <a:cs typeface="Calibri"/>
              </a:rPr>
              <a:t> </a:t>
            </a:r>
            <a:r>
              <a:rPr sz="2400" b="1" spc="-5" dirty="0">
                <a:latin typeface="Calibri"/>
                <a:cs typeface="Calibri"/>
              </a:rPr>
              <a:t>(Jeﬀerson)</a:t>
            </a:r>
            <a:endParaRPr sz="2400" dirty="0">
              <a:latin typeface="Calibri"/>
              <a:cs typeface="Calibri"/>
            </a:endParaRPr>
          </a:p>
          <a:p>
            <a:pPr marL="748665">
              <a:lnSpc>
                <a:spcPts val="2850"/>
              </a:lnSpc>
            </a:pPr>
            <a:r>
              <a:rPr sz="2400" b="1" dirty="0">
                <a:latin typeface="Calibri"/>
                <a:cs typeface="Calibri"/>
              </a:rPr>
              <a:t>– </a:t>
            </a:r>
            <a:r>
              <a:rPr sz="2400" b="1" spc="-5" dirty="0">
                <a:latin typeface="Calibri"/>
                <a:cs typeface="Calibri"/>
              </a:rPr>
              <a:t>gets new blood over </a:t>
            </a:r>
            <a:r>
              <a:rPr sz="2400" b="1" spc="-10" dirty="0">
                <a:latin typeface="Calibri"/>
                <a:cs typeface="Calibri"/>
              </a:rPr>
              <a:t>time </a:t>
            </a:r>
            <a:r>
              <a:rPr sz="2400" b="1" spc="-5" dirty="0">
                <a:latin typeface="Calibri"/>
                <a:cs typeface="Calibri"/>
              </a:rPr>
              <a:t>(laws,</a:t>
            </a:r>
            <a:r>
              <a:rPr sz="2400" b="1" spc="30" dirty="0">
                <a:latin typeface="Calibri"/>
                <a:cs typeface="Calibri"/>
              </a:rPr>
              <a:t> </a:t>
            </a:r>
            <a:r>
              <a:rPr sz="2400" b="1" spc="-5" dirty="0">
                <a:latin typeface="Calibri"/>
                <a:cs typeface="Calibri"/>
              </a:rPr>
              <a:t>amendments)</a:t>
            </a:r>
            <a:endParaRPr sz="2400" dirty="0">
              <a:latin typeface="Calibri"/>
              <a:cs typeface="Calibri"/>
            </a:endParaRPr>
          </a:p>
          <a:p>
            <a:pPr marL="748665" marR="1193800" lvl="1" indent="-279400">
              <a:lnSpc>
                <a:spcPct val="101499"/>
              </a:lnSpc>
              <a:spcBef>
                <a:spcPts val="550"/>
              </a:spcBef>
              <a:buFont typeface="Arial"/>
              <a:buChar char="–"/>
              <a:tabLst>
                <a:tab pos="755650" algn="l"/>
              </a:tabLst>
            </a:pPr>
            <a:r>
              <a:rPr sz="2400" b="1" spc="-5" dirty="0">
                <a:latin typeface="Calibri"/>
                <a:cs typeface="Calibri"/>
              </a:rPr>
              <a:t>Jeﬀerson believed each </a:t>
            </a:r>
            <a:r>
              <a:rPr sz="2400" b="1" spc="-10" dirty="0">
                <a:latin typeface="Calibri"/>
                <a:cs typeface="Calibri"/>
              </a:rPr>
              <a:t>generation </a:t>
            </a:r>
            <a:r>
              <a:rPr sz="2400" b="1" spc="-5" dirty="0">
                <a:latin typeface="Calibri"/>
                <a:cs typeface="Calibri"/>
              </a:rPr>
              <a:t>might need new  </a:t>
            </a:r>
            <a:r>
              <a:rPr sz="2400" b="1" spc="-10" dirty="0">
                <a:latin typeface="Calibri"/>
                <a:cs typeface="Calibri"/>
              </a:rPr>
              <a:t>Constitution.</a:t>
            </a:r>
            <a:endParaRPr sz="2400" dirty="0">
              <a:latin typeface="Calibri"/>
              <a:cs typeface="Calibri"/>
            </a:endParaRPr>
          </a:p>
          <a:p>
            <a:pPr marL="748665" marR="415925" lvl="1" indent="-279400">
              <a:lnSpc>
                <a:spcPct val="101499"/>
              </a:lnSpc>
              <a:spcBef>
                <a:spcPts val="455"/>
              </a:spcBef>
              <a:buFont typeface="Arial"/>
              <a:buChar char="–"/>
              <a:tabLst>
                <a:tab pos="755650" algn="l"/>
              </a:tabLst>
            </a:pPr>
            <a:r>
              <a:rPr sz="2400" b="1" spc="-5" dirty="0">
                <a:latin typeface="Calibri"/>
                <a:cs typeface="Calibri"/>
              </a:rPr>
              <a:t>This hasn’t occurred because of the informal changes that  have allowed the Constitution </a:t>
            </a:r>
            <a:r>
              <a:rPr sz="2400" b="1" dirty="0">
                <a:latin typeface="Calibri"/>
                <a:cs typeface="Calibri"/>
              </a:rPr>
              <a:t>to adapt to </a:t>
            </a:r>
            <a:r>
              <a:rPr sz="2400" b="1" spc="-5" dirty="0">
                <a:latin typeface="Calibri"/>
                <a:cs typeface="Calibri"/>
              </a:rPr>
              <a:t>changing times</a:t>
            </a:r>
            <a:r>
              <a:rPr lang="en-US" sz="2400" b="1" spc="-5" dirty="0">
                <a:cs typeface="Calibri"/>
              </a:rPr>
              <a:t>(especially </a:t>
            </a:r>
            <a:r>
              <a:rPr lang="en-US" sz="2400" b="1" dirty="0">
                <a:cs typeface="Calibri"/>
              </a:rPr>
              <a:t>with </a:t>
            </a:r>
            <a:r>
              <a:rPr lang="en-US" sz="2400" b="1" spc="-5" dirty="0">
                <a:cs typeface="Calibri"/>
              </a:rPr>
              <a:t>Congress’ use of implied</a:t>
            </a:r>
            <a:r>
              <a:rPr lang="en-US" sz="2400" b="1" spc="20" dirty="0">
                <a:cs typeface="Calibri"/>
              </a:rPr>
              <a:t> </a:t>
            </a:r>
            <a:r>
              <a:rPr lang="en-US" sz="2400" b="1" spc="-5" dirty="0">
                <a:cs typeface="Calibri"/>
              </a:rPr>
              <a:t>powers)</a:t>
            </a:r>
            <a:endParaRPr lang="en-US" sz="2400" dirty="0">
              <a:cs typeface="Calibri"/>
            </a:endParaRPr>
          </a:p>
          <a:p>
            <a:pPr marL="469265" marR="415925" lvl="1">
              <a:lnSpc>
                <a:spcPct val="101499"/>
              </a:lnSpc>
              <a:spcBef>
                <a:spcPts val="455"/>
              </a:spcBef>
              <a:tabLst>
                <a:tab pos="755650" algn="l"/>
              </a:tabLst>
            </a:pPr>
            <a:endParaRPr sz="2400" dirty="0">
              <a:latin typeface="Calibri"/>
              <a:cs typeface="Calibri"/>
            </a:endParaRPr>
          </a:p>
        </p:txBody>
      </p:sp>
      <p:sp>
        <p:nvSpPr>
          <p:cNvPr id="5" name="object 5"/>
          <p:cNvSpPr txBox="1"/>
          <p:nvPr/>
        </p:nvSpPr>
        <p:spPr>
          <a:xfrm>
            <a:off x="9957255" y="6434772"/>
            <a:ext cx="180340" cy="197490"/>
          </a:xfrm>
          <a:prstGeom prst="rect">
            <a:avLst/>
          </a:prstGeom>
        </p:spPr>
        <p:txBody>
          <a:bodyPr vert="horz" wrap="square" lIns="0" tIns="12700" rIns="0" bIns="0" rtlCol="0">
            <a:spAutoFit/>
          </a:bodyPr>
          <a:lstStyle/>
          <a:p>
            <a:pPr marL="12700">
              <a:spcBef>
                <a:spcPts val="100"/>
              </a:spcBef>
            </a:pPr>
            <a:r>
              <a:rPr sz="1200" dirty="0">
                <a:solidFill>
                  <a:srgbClr val="898989"/>
                </a:solidFill>
                <a:latin typeface="Calibri"/>
                <a:cs typeface="Calibri"/>
              </a:rPr>
              <a:t>13</a:t>
            </a:r>
            <a:endParaRPr sz="120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0640"/>
            <a:ext cx="12191999" cy="716991"/>
          </a:xfrm>
          <a:prstGeom prst="rect">
            <a:avLst/>
          </a:prstGeom>
        </p:spPr>
        <p:txBody>
          <a:bodyPr vert="horz" wrap="square" lIns="0" tIns="33020" rIns="0" bIns="0" rtlCol="0">
            <a:spAutoFit/>
          </a:bodyPr>
          <a:lstStyle/>
          <a:p>
            <a:pPr marL="227329" marR="5080" indent="-215265" algn="ctr">
              <a:lnSpc>
                <a:spcPts val="2800"/>
              </a:lnSpc>
              <a:spcBef>
                <a:spcPts val="260"/>
              </a:spcBef>
            </a:pPr>
            <a:r>
              <a:rPr lang="en-US" sz="2100" spc="-5" dirty="0">
                <a:solidFill>
                  <a:srgbClr val="FF0000"/>
                </a:solidFill>
              </a:rPr>
              <a:t>1.4 </a:t>
            </a:r>
            <a:r>
              <a:rPr sz="2100" spc="-5" dirty="0"/>
              <a:t>WHY DID WE </a:t>
            </a:r>
            <a:r>
              <a:rPr sz="2100" dirty="0"/>
              <a:t>COME UP </a:t>
            </a:r>
            <a:r>
              <a:rPr sz="2100" spc="-5" dirty="0"/>
              <a:t>WITH </a:t>
            </a:r>
            <a:r>
              <a:rPr sz="2100" dirty="0"/>
              <a:t>THE </a:t>
            </a:r>
            <a:r>
              <a:rPr sz="2100" spc="-5" dirty="0"/>
              <a:t>ARTICLES </a:t>
            </a:r>
            <a:r>
              <a:rPr sz="2100" dirty="0"/>
              <a:t>OF  </a:t>
            </a:r>
            <a:r>
              <a:rPr sz="2100" spc="-5" dirty="0"/>
              <a:t>CONFEDERATION </a:t>
            </a:r>
            <a:r>
              <a:rPr sz="2100" dirty="0"/>
              <a:t>(AND A</a:t>
            </a:r>
            <a:r>
              <a:rPr sz="2100" spc="-5" dirty="0"/>
              <a:t> CONFEDERATION)?</a:t>
            </a:r>
            <a:r>
              <a:rPr lang="en-US" sz="2100" spc="-5" dirty="0"/>
              <a:t> AMSCO pg. 27-31</a:t>
            </a:r>
            <a:endParaRPr sz="2100" dirty="0"/>
          </a:p>
        </p:txBody>
      </p:sp>
      <p:sp>
        <p:nvSpPr>
          <p:cNvPr id="3" name="object 3"/>
          <p:cNvSpPr txBox="1"/>
          <p:nvPr/>
        </p:nvSpPr>
        <p:spPr>
          <a:xfrm>
            <a:off x="76200" y="1167507"/>
            <a:ext cx="12268200" cy="2872581"/>
          </a:xfrm>
          <a:prstGeom prst="rect">
            <a:avLst/>
          </a:prstGeom>
        </p:spPr>
        <p:txBody>
          <a:bodyPr vert="horz" wrap="square" lIns="0" tIns="22860" rIns="0" bIns="0" rtlCol="0">
            <a:spAutoFit/>
          </a:bodyPr>
          <a:lstStyle/>
          <a:p>
            <a:pPr marL="355600" marR="196215" indent="-342900">
              <a:lnSpc>
                <a:spcPts val="2300"/>
              </a:lnSpc>
              <a:spcBef>
                <a:spcPts val="180"/>
              </a:spcBef>
              <a:buFont typeface="Arial"/>
              <a:buChar char="•"/>
              <a:tabLst>
                <a:tab pos="354965" algn="l"/>
                <a:tab pos="355600" algn="l"/>
              </a:tabLst>
            </a:pPr>
            <a:r>
              <a:rPr sz="2400" dirty="0">
                <a:latin typeface="+mj-lt"/>
                <a:cs typeface="Tahoma"/>
              </a:rPr>
              <a:t>After the Declaration of Independence was signed, the 2</a:t>
            </a:r>
            <a:r>
              <a:rPr sz="2400" baseline="26455" dirty="0">
                <a:latin typeface="+mj-lt"/>
                <a:cs typeface="Tahoma"/>
              </a:rPr>
              <a:t>nd </a:t>
            </a:r>
            <a:r>
              <a:rPr sz="2400" dirty="0">
                <a:latin typeface="+mj-lt"/>
                <a:cs typeface="Tahoma"/>
              </a:rPr>
              <a:t>Continental Congress created the  Articles of Confederation on November 15, 1777, but didn’t go into effect until March 1, 1781.  It lasted until 1787 when it was replaced by the Constitution.</a:t>
            </a:r>
          </a:p>
          <a:p>
            <a:pPr marL="1797685">
              <a:spcBef>
                <a:spcPts val="1300"/>
              </a:spcBef>
            </a:pPr>
            <a:r>
              <a:rPr sz="2400" b="1" dirty="0">
                <a:latin typeface="+mj-lt"/>
                <a:cs typeface="Tahoma"/>
              </a:rPr>
              <a:t>LOOK</a:t>
            </a:r>
            <a:r>
              <a:rPr sz="2400" b="1" spc="-15" dirty="0">
                <a:latin typeface="+mj-lt"/>
                <a:cs typeface="Tahoma"/>
              </a:rPr>
              <a:t> </a:t>
            </a:r>
            <a:r>
              <a:rPr sz="2400" b="1" dirty="0">
                <a:latin typeface="+mj-lt"/>
                <a:cs typeface="Tahoma"/>
              </a:rPr>
              <a:t>AT THE NAME OF </a:t>
            </a:r>
            <a:r>
              <a:rPr sz="2400" b="1" spc="-5" dirty="0">
                <a:latin typeface="+mj-lt"/>
                <a:cs typeface="Tahoma"/>
              </a:rPr>
              <a:t>OUR </a:t>
            </a:r>
            <a:r>
              <a:rPr sz="2400" b="1" spc="390" dirty="0">
                <a:latin typeface="+mj-lt"/>
                <a:cs typeface="Tahoma"/>
              </a:rPr>
              <a:t>COUNTRY</a:t>
            </a:r>
            <a:endParaRPr sz="2400" dirty="0">
              <a:latin typeface="+mj-lt"/>
              <a:cs typeface="Wingdings"/>
            </a:endParaRPr>
          </a:p>
          <a:p>
            <a:pPr marL="355600" marR="5080" indent="-342900">
              <a:spcBef>
                <a:spcPts val="1200"/>
              </a:spcBef>
              <a:buFont typeface="Arial"/>
              <a:buChar char="•"/>
              <a:tabLst>
                <a:tab pos="354965" algn="l"/>
                <a:tab pos="355600" algn="l"/>
              </a:tabLst>
            </a:pPr>
            <a:r>
              <a:rPr sz="2400" spc="-5" dirty="0">
                <a:latin typeface="+mj-lt"/>
                <a:cs typeface="Tahoma"/>
              </a:rPr>
              <a:t>Declaration </a:t>
            </a:r>
            <a:r>
              <a:rPr sz="2400" dirty="0">
                <a:latin typeface="+mj-lt"/>
                <a:cs typeface="Tahoma"/>
              </a:rPr>
              <a:t>of </a:t>
            </a:r>
            <a:r>
              <a:rPr sz="2400" spc="-5" dirty="0">
                <a:latin typeface="+mj-lt"/>
                <a:cs typeface="Tahoma"/>
              </a:rPr>
              <a:t>Independence &gt;&gt; Revolutionary </a:t>
            </a:r>
            <a:r>
              <a:rPr sz="2400" spc="-20" dirty="0">
                <a:latin typeface="+mj-lt"/>
                <a:cs typeface="Tahoma"/>
              </a:rPr>
              <a:t>War </a:t>
            </a:r>
            <a:r>
              <a:rPr sz="2400" spc="-5" dirty="0">
                <a:latin typeface="+mj-lt"/>
                <a:cs typeface="Tahoma"/>
              </a:rPr>
              <a:t>&gt;&gt; </a:t>
            </a:r>
            <a:r>
              <a:rPr sz="2400" dirty="0">
                <a:latin typeface="+mj-lt"/>
                <a:cs typeface="Tahoma"/>
              </a:rPr>
              <a:t>Articles of </a:t>
            </a:r>
            <a:r>
              <a:rPr sz="2400" spc="-5" dirty="0">
                <a:latin typeface="+mj-lt"/>
                <a:cs typeface="Tahoma"/>
              </a:rPr>
              <a:t>Confederation </a:t>
            </a:r>
            <a:r>
              <a:rPr sz="2400" dirty="0">
                <a:latin typeface="+mj-lt"/>
                <a:cs typeface="Tahoma"/>
              </a:rPr>
              <a:t>(1781) </a:t>
            </a:r>
            <a:r>
              <a:rPr sz="2400" spc="-5" dirty="0">
                <a:latin typeface="+mj-lt"/>
                <a:cs typeface="Tahoma"/>
              </a:rPr>
              <a:t>and </a:t>
            </a:r>
            <a:r>
              <a:rPr sz="2400" dirty="0">
                <a:latin typeface="+mj-lt"/>
                <a:cs typeface="Tahoma"/>
              </a:rPr>
              <a:t>its weak </a:t>
            </a:r>
            <a:r>
              <a:rPr sz="2400" spc="-5" dirty="0">
                <a:latin typeface="+mj-lt"/>
                <a:cs typeface="Tahoma"/>
              </a:rPr>
              <a:t>central government</a:t>
            </a:r>
            <a:endParaRPr sz="2400" dirty="0">
              <a:latin typeface="+mj-lt"/>
              <a:cs typeface="Tahoma"/>
            </a:endParaRPr>
          </a:p>
          <a:p>
            <a:pPr marL="355600" indent="-342900">
              <a:spcBef>
                <a:spcPts val="1260"/>
              </a:spcBef>
              <a:buFont typeface="Arial"/>
              <a:buChar char="•"/>
              <a:tabLst>
                <a:tab pos="354965" algn="l"/>
                <a:tab pos="355600" algn="l"/>
              </a:tabLst>
            </a:pPr>
            <a:r>
              <a:rPr sz="2400" spc="-10" dirty="0">
                <a:latin typeface="+mj-lt"/>
                <a:cs typeface="Tahoma"/>
              </a:rPr>
              <a:t>U.S. </a:t>
            </a:r>
            <a:r>
              <a:rPr sz="2400" spc="-5" dirty="0">
                <a:latin typeface="+mj-lt"/>
                <a:cs typeface="Tahoma"/>
              </a:rPr>
              <a:t>began </a:t>
            </a:r>
            <a:r>
              <a:rPr sz="2400" dirty="0">
                <a:latin typeface="+mj-lt"/>
                <a:cs typeface="Tahoma"/>
              </a:rPr>
              <a:t>as a </a:t>
            </a:r>
            <a:r>
              <a:rPr sz="2400" spc="-5" dirty="0">
                <a:latin typeface="+mj-lt"/>
                <a:cs typeface="Tahoma"/>
              </a:rPr>
              <a:t>confederation </a:t>
            </a:r>
            <a:r>
              <a:rPr sz="2400" dirty="0">
                <a:latin typeface="+mj-lt"/>
                <a:cs typeface="Tahoma"/>
              </a:rPr>
              <a:t>(a “firm </a:t>
            </a:r>
            <a:r>
              <a:rPr sz="2400" spc="-5" dirty="0">
                <a:latin typeface="+mj-lt"/>
                <a:cs typeface="Tahoma"/>
              </a:rPr>
              <a:t>league </a:t>
            </a:r>
            <a:r>
              <a:rPr sz="2400" dirty="0">
                <a:latin typeface="+mj-lt"/>
                <a:cs typeface="Tahoma"/>
              </a:rPr>
              <a:t>of</a:t>
            </a:r>
            <a:r>
              <a:rPr sz="2400" spc="20" dirty="0">
                <a:latin typeface="+mj-lt"/>
                <a:cs typeface="Tahoma"/>
              </a:rPr>
              <a:t> </a:t>
            </a:r>
            <a:r>
              <a:rPr sz="2400" spc="-5" dirty="0">
                <a:latin typeface="+mj-lt"/>
                <a:cs typeface="Tahoma"/>
              </a:rPr>
              <a:t>friendship”)</a:t>
            </a:r>
            <a:endParaRPr sz="2400" dirty="0">
              <a:latin typeface="+mj-lt"/>
              <a:cs typeface="Tahoma"/>
            </a:endParaRPr>
          </a:p>
        </p:txBody>
      </p:sp>
      <p:sp>
        <p:nvSpPr>
          <p:cNvPr id="4" name="object 4"/>
          <p:cNvSpPr/>
          <p:nvPr/>
        </p:nvSpPr>
        <p:spPr>
          <a:xfrm>
            <a:off x="2133600" y="4040088"/>
            <a:ext cx="3047999" cy="274171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629400" y="4040087"/>
            <a:ext cx="4343400" cy="280992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20123" y="233228"/>
            <a:ext cx="5053965" cy="428322"/>
          </a:xfrm>
          <a:prstGeom prst="rect">
            <a:avLst/>
          </a:prstGeom>
        </p:spPr>
        <p:txBody>
          <a:bodyPr vert="horz" wrap="square" lIns="0" tIns="12700" rIns="0" bIns="0" rtlCol="0">
            <a:spAutoFit/>
          </a:bodyPr>
          <a:lstStyle/>
          <a:p>
            <a:pPr marL="12700">
              <a:spcBef>
                <a:spcPts val="100"/>
              </a:spcBef>
            </a:pPr>
            <a:r>
              <a:rPr dirty="0"/>
              <a:t>INFORMAL</a:t>
            </a:r>
            <a:r>
              <a:rPr spc="-70" dirty="0"/>
              <a:t> </a:t>
            </a:r>
            <a:r>
              <a:rPr spc="-5" dirty="0"/>
              <a:t>AMENDMENTS</a:t>
            </a:r>
          </a:p>
        </p:txBody>
      </p:sp>
      <p:sp>
        <p:nvSpPr>
          <p:cNvPr id="3" name="object 3"/>
          <p:cNvSpPr txBox="1"/>
          <p:nvPr/>
        </p:nvSpPr>
        <p:spPr>
          <a:xfrm>
            <a:off x="1831339" y="1371601"/>
            <a:ext cx="8431530" cy="4089261"/>
          </a:xfrm>
          <a:prstGeom prst="rect">
            <a:avLst/>
          </a:prstGeom>
        </p:spPr>
        <p:txBody>
          <a:bodyPr vert="horz" wrap="square" lIns="0" tIns="127635" rIns="0" bIns="0" rtlCol="0">
            <a:spAutoFit/>
          </a:bodyPr>
          <a:lstStyle/>
          <a:p>
            <a:pPr marL="477520" indent="-465455">
              <a:spcBef>
                <a:spcPts val="1005"/>
              </a:spcBef>
              <a:buAutoNum type="arabicPeriod"/>
              <a:tabLst>
                <a:tab pos="476884" algn="l"/>
                <a:tab pos="478155" algn="l"/>
              </a:tabLst>
            </a:pPr>
            <a:r>
              <a:rPr sz="2500" b="1" spc="-5" dirty="0">
                <a:latin typeface="Calibri"/>
                <a:cs typeface="Calibri"/>
              </a:rPr>
              <a:t>CONGRESSIONAL</a:t>
            </a:r>
            <a:r>
              <a:rPr sz="2500" b="1" spc="-45" dirty="0">
                <a:latin typeface="Calibri"/>
                <a:cs typeface="Calibri"/>
              </a:rPr>
              <a:t> </a:t>
            </a:r>
            <a:r>
              <a:rPr sz="2500" b="1" dirty="0">
                <a:latin typeface="Calibri"/>
                <a:cs typeface="Calibri"/>
              </a:rPr>
              <a:t>ACTIONS</a:t>
            </a:r>
            <a:endParaRPr sz="2500" dirty="0">
              <a:latin typeface="Calibri"/>
              <a:cs typeface="Calibri"/>
            </a:endParaRPr>
          </a:p>
          <a:p>
            <a:pPr marL="748665" marR="829944" lvl="1" indent="-279400">
              <a:lnSpc>
                <a:spcPct val="111900"/>
              </a:lnSpc>
              <a:spcBef>
                <a:spcPts val="430"/>
              </a:spcBef>
              <a:buFont typeface="Arial"/>
              <a:buChar char="–"/>
              <a:tabLst>
                <a:tab pos="755650" algn="l"/>
              </a:tabLst>
            </a:pPr>
            <a:r>
              <a:rPr sz="2500" b="1" spc="-5" dirty="0">
                <a:latin typeface="Calibri"/>
                <a:cs typeface="Calibri"/>
              </a:rPr>
              <a:t>Congress has passed laws that reinterpret and expand  </a:t>
            </a:r>
            <a:r>
              <a:rPr sz="2500" b="1" spc="-10" dirty="0">
                <a:latin typeface="Calibri"/>
                <a:cs typeface="Calibri"/>
              </a:rPr>
              <a:t>Constitutional </a:t>
            </a:r>
            <a:r>
              <a:rPr sz="2500" b="1" spc="-5" dirty="0">
                <a:latin typeface="Calibri"/>
                <a:cs typeface="Calibri"/>
              </a:rPr>
              <a:t>provisions</a:t>
            </a:r>
            <a:endParaRPr sz="2500" dirty="0">
              <a:latin typeface="Calibri"/>
              <a:cs typeface="Calibri"/>
            </a:endParaRPr>
          </a:p>
          <a:p>
            <a:pPr marL="1155700" marR="307975" lvl="2" indent="-228600">
              <a:lnSpc>
                <a:spcPct val="108500"/>
              </a:lnSpc>
              <a:spcBef>
                <a:spcPts val="655"/>
              </a:spcBef>
              <a:buFont typeface="Arial"/>
              <a:buChar char="•"/>
              <a:tabLst>
                <a:tab pos="1155700" algn="l"/>
              </a:tabLst>
            </a:pPr>
            <a:r>
              <a:rPr sz="2500" b="1" dirty="0">
                <a:latin typeface="Calibri"/>
                <a:cs typeface="Calibri"/>
              </a:rPr>
              <a:t>e.g., </a:t>
            </a:r>
            <a:r>
              <a:rPr sz="2500" b="1" spc="-5" dirty="0">
                <a:latin typeface="Calibri"/>
                <a:cs typeface="Calibri"/>
              </a:rPr>
              <a:t>Commerce Clause allows Congress to regulate and  promote interstate </a:t>
            </a:r>
            <a:r>
              <a:rPr sz="2500" b="1" dirty="0">
                <a:latin typeface="Calibri"/>
                <a:cs typeface="Calibri"/>
              </a:rPr>
              <a:t>and </a:t>
            </a:r>
            <a:r>
              <a:rPr sz="2500" b="1" spc="-5" dirty="0">
                <a:latin typeface="Calibri"/>
                <a:cs typeface="Calibri"/>
              </a:rPr>
              <a:t>international</a:t>
            </a:r>
            <a:r>
              <a:rPr sz="2500" b="1" spc="5" dirty="0">
                <a:latin typeface="Calibri"/>
                <a:cs typeface="Calibri"/>
              </a:rPr>
              <a:t> </a:t>
            </a:r>
            <a:r>
              <a:rPr sz="2500" b="1" dirty="0">
                <a:latin typeface="Calibri"/>
                <a:cs typeface="Calibri"/>
              </a:rPr>
              <a:t>commerce</a:t>
            </a:r>
            <a:endParaRPr sz="2500" dirty="0">
              <a:latin typeface="Calibri"/>
              <a:cs typeface="Calibri"/>
            </a:endParaRPr>
          </a:p>
          <a:p>
            <a:pPr marL="1155700" marR="5080" lvl="2" indent="-228600">
              <a:lnSpc>
                <a:spcPct val="109100"/>
              </a:lnSpc>
              <a:spcBef>
                <a:spcPts val="630"/>
              </a:spcBef>
              <a:buFont typeface="Arial"/>
              <a:buChar char="•"/>
              <a:tabLst>
                <a:tab pos="1155700" algn="l"/>
              </a:tabLst>
            </a:pPr>
            <a:r>
              <a:rPr sz="2500" b="1" spc="-5" dirty="0">
                <a:latin typeface="Calibri"/>
                <a:cs typeface="Calibri"/>
              </a:rPr>
              <a:t>Over </a:t>
            </a:r>
            <a:r>
              <a:rPr sz="2500" b="1" spc="-10" dirty="0">
                <a:latin typeface="Calibri"/>
                <a:cs typeface="Calibri"/>
              </a:rPr>
              <a:t>time, </a:t>
            </a:r>
            <a:r>
              <a:rPr sz="2500" b="1" spc="-5" dirty="0">
                <a:latin typeface="Calibri"/>
                <a:cs typeface="Calibri"/>
              </a:rPr>
              <a:t>Congress has passed many laws that deﬁne  </a:t>
            </a:r>
            <a:r>
              <a:rPr sz="2500" b="1" dirty="0">
                <a:latin typeface="Calibri"/>
                <a:cs typeface="Calibri"/>
              </a:rPr>
              <a:t>the Commerce Clause, including </a:t>
            </a:r>
            <a:r>
              <a:rPr sz="2500" b="1" spc="-5" dirty="0">
                <a:latin typeface="Calibri"/>
                <a:cs typeface="Calibri"/>
              </a:rPr>
              <a:t>regulations </a:t>
            </a:r>
            <a:r>
              <a:rPr sz="2500" b="1" dirty="0">
                <a:latin typeface="Calibri"/>
                <a:cs typeface="Calibri"/>
              </a:rPr>
              <a:t>on forms of  </a:t>
            </a:r>
            <a:r>
              <a:rPr sz="2500" b="1" spc="-5" dirty="0">
                <a:latin typeface="Calibri"/>
                <a:cs typeface="Calibri"/>
              </a:rPr>
              <a:t>commerce that didn’t exist in 1789, such as railroad lines,  </a:t>
            </a:r>
            <a:r>
              <a:rPr sz="2500" b="1" dirty="0">
                <a:latin typeface="Calibri"/>
                <a:cs typeface="Calibri"/>
              </a:rPr>
              <a:t>air </a:t>
            </a:r>
            <a:r>
              <a:rPr sz="2500" b="1" spc="-5" dirty="0">
                <a:latin typeface="Calibri"/>
                <a:cs typeface="Calibri"/>
              </a:rPr>
              <a:t>routes, </a:t>
            </a:r>
            <a:r>
              <a:rPr sz="2500" b="1" dirty="0">
                <a:latin typeface="Calibri"/>
                <a:cs typeface="Calibri"/>
              </a:rPr>
              <a:t>and internet</a:t>
            </a:r>
            <a:r>
              <a:rPr sz="2500" b="1" spc="-15" dirty="0">
                <a:latin typeface="Calibri"/>
                <a:cs typeface="Calibri"/>
              </a:rPr>
              <a:t> </a:t>
            </a:r>
            <a:r>
              <a:rPr sz="2500" b="1" dirty="0">
                <a:latin typeface="Calibri"/>
                <a:cs typeface="Calibri"/>
              </a:rPr>
              <a:t>traﬃc</a:t>
            </a:r>
            <a:endParaRPr sz="2500" dirty="0">
              <a:latin typeface="Calibri"/>
              <a:cs typeface="Calibri"/>
            </a:endParaRPr>
          </a:p>
        </p:txBody>
      </p:sp>
      <p:sp>
        <p:nvSpPr>
          <p:cNvPr id="4" name="object 4"/>
          <p:cNvSpPr txBox="1"/>
          <p:nvPr/>
        </p:nvSpPr>
        <p:spPr>
          <a:xfrm>
            <a:off x="9957255" y="6434772"/>
            <a:ext cx="180340" cy="197490"/>
          </a:xfrm>
          <a:prstGeom prst="rect">
            <a:avLst/>
          </a:prstGeom>
        </p:spPr>
        <p:txBody>
          <a:bodyPr vert="horz" wrap="square" lIns="0" tIns="12700" rIns="0" bIns="0" rtlCol="0">
            <a:spAutoFit/>
          </a:bodyPr>
          <a:lstStyle/>
          <a:p>
            <a:pPr marL="12700">
              <a:spcBef>
                <a:spcPts val="100"/>
              </a:spcBef>
            </a:pPr>
            <a:r>
              <a:rPr sz="1200" dirty="0">
                <a:solidFill>
                  <a:srgbClr val="898989"/>
                </a:solidFill>
                <a:latin typeface="Calibri"/>
                <a:cs typeface="Calibri"/>
              </a:rPr>
              <a:t>14</a:t>
            </a:r>
            <a:endParaRPr sz="1200">
              <a:latin typeface="Calibri"/>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81401" y="-23446"/>
            <a:ext cx="5053965" cy="428322"/>
          </a:xfrm>
          <a:prstGeom prst="rect">
            <a:avLst/>
          </a:prstGeom>
        </p:spPr>
        <p:txBody>
          <a:bodyPr vert="horz" wrap="square" lIns="0" tIns="12700" rIns="0" bIns="0" rtlCol="0">
            <a:spAutoFit/>
          </a:bodyPr>
          <a:lstStyle/>
          <a:p>
            <a:pPr marL="12700">
              <a:spcBef>
                <a:spcPts val="100"/>
              </a:spcBef>
            </a:pPr>
            <a:r>
              <a:rPr dirty="0"/>
              <a:t>INFORMAL</a:t>
            </a:r>
            <a:r>
              <a:rPr spc="-70" dirty="0"/>
              <a:t> </a:t>
            </a:r>
            <a:r>
              <a:rPr spc="-5" dirty="0"/>
              <a:t>AMENDMENTS</a:t>
            </a:r>
          </a:p>
        </p:txBody>
      </p:sp>
      <p:sp>
        <p:nvSpPr>
          <p:cNvPr id="3" name="object 3"/>
          <p:cNvSpPr txBox="1"/>
          <p:nvPr/>
        </p:nvSpPr>
        <p:spPr>
          <a:xfrm>
            <a:off x="1600200" y="562766"/>
            <a:ext cx="5943600" cy="5761834"/>
          </a:xfrm>
          <a:prstGeom prst="rect">
            <a:avLst/>
          </a:prstGeom>
        </p:spPr>
        <p:txBody>
          <a:bodyPr vert="horz" wrap="square" lIns="0" tIns="127635" rIns="0" bIns="0" rtlCol="0">
            <a:spAutoFit/>
          </a:bodyPr>
          <a:lstStyle/>
          <a:p>
            <a:pPr marL="477520" indent="-465455">
              <a:spcBef>
                <a:spcPts val="1005"/>
              </a:spcBef>
              <a:buAutoNum type="arabicPeriod" startAt="2"/>
              <a:tabLst>
                <a:tab pos="476884" algn="l"/>
                <a:tab pos="478155" algn="l"/>
              </a:tabLst>
            </a:pPr>
            <a:r>
              <a:rPr sz="2800" b="1" spc="-5" dirty="0">
                <a:latin typeface="Calibri"/>
                <a:cs typeface="Calibri"/>
              </a:rPr>
              <a:t>PRESIDENTIAL</a:t>
            </a:r>
            <a:r>
              <a:rPr sz="2800" b="1" spc="-10" dirty="0">
                <a:latin typeface="Calibri"/>
                <a:cs typeface="Calibri"/>
              </a:rPr>
              <a:t> </a:t>
            </a:r>
            <a:r>
              <a:rPr sz="2800" b="1" dirty="0">
                <a:latin typeface="Calibri"/>
                <a:cs typeface="Calibri"/>
              </a:rPr>
              <a:t>ACTIONS</a:t>
            </a:r>
            <a:endParaRPr sz="2800" dirty="0">
              <a:latin typeface="Calibri"/>
              <a:cs typeface="Calibri"/>
            </a:endParaRPr>
          </a:p>
          <a:p>
            <a:pPr marL="748665" marR="5080" lvl="1" indent="-279400">
              <a:lnSpc>
                <a:spcPct val="111900"/>
              </a:lnSpc>
              <a:spcBef>
                <a:spcPts val="430"/>
              </a:spcBef>
              <a:buFont typeface="Arial"/>
              <a:buChar char="–"/>
              <a:tabLst>
                <a:tab pos="755650" algn="l"/>
              </a:tabLst>
            </a:pPr>
            <a:r>
              <a:rPr sz="2800" b="1" spc="-5" dirty="0">
                <a:latin typeface="Calibri"/>
                <a:cs typeface="Calibri"/>
              </a:rPr>
              <a:t>Executive privilege/executive </a:t>
            </a:r>
            <a:r>
              <a:rPr sz="2800" b="1" dirty="0">
                <a:latin typeface="Calibri"/>
                <a:cs typeface="Calibri"/>
              </a:rPr>
              <a:t>orders  </a:t>
            </a:r>
            <a:r>
              <a:rPr sz="2800" b="1" spc="85" dirty="0">
                <a:latin typeface="Calibri"/>
                <a:cs typeface="Calibri"/>
              </a:rPr>
              <a:t>(la</a:t>
            </a:r>
            <a:r>
              <a:rPr lang="en-US" sz="2800" b="1" spc="85" dirty="0">
                <a:latin typeface="Calibri"/>
                <a:cs typeface="Calibri"/>
              </a:rPr>
              <a:t>tt</a:t>
            </a:r>
            <a:r>
              <a:rPr sz="2800" b="1" spc="85" dirty="0">
                <a:latin typeface="Calibri"/>
                <a:cs typeface="Calibri"/>
              </a:rPr>
              <a:t>er </a:t>
            </a:r>
            <a:r>
              <a:rPr sz="2800" b="1" dirty="0">
                <a:latin typeface="Calibri"/>
                <a:cs typeface="Calibri"/>
              </a:rPr>
              <a:t>has </a:t>
            </a:r>
            <a:r>
              <a:rPr sz="2800" b="1" spc="-5" dirty="0">
                <a:latin typeface="Calibri"/>
                <a:cs typeface="Calibri"/>
              </a:rPr>
              <a:t>the force of</a:t>
            </a:r>
            <a:r>
              <a:rPr sz="2800" b="1" spc="-85" dirty="0">
                <a:latin typeface="Calibri"/>
                <a:cs typeface="Calibri"/>
              </a:rPr>
              <a:t> </a:t>
            </a:r>
            <a:r>
              <a:rPr sz="2800" b="1" spc="-5" dirty="0">
                <a:latin typeface="Calibri"/>
                <a:cs typeface="Calibri"/>
              </a:rPr>
              <a:t>law)</a:t>
            </a:r>
            <a:endParaRPr sz="2800" dirty="0">
              <a:latin typeface="Calibri"/>
              <a:cs typeface="Calibri"/>
            </a:endParaRPr>
          </a:p>
          <a:p>
            <a:pPr marL="748665" marR="425450" lvl="1" indent="-279400">
              <a:lnSpc>
                <a:spcPct val="108500"/>
              </a:lnSpc>
              <a:spcBef>
                <a:spcPts val="2255"/>
              </a:spcBef>
              <a:buFont typeface="Arial"/>
              <a:buChar char="–"/>
              <a:tabLst>
                <a:tab pos="755650" algn="l"/>
              </a:tabLst>
            </a:pPr>
            <a:r>
              <a:rPr sz="2800" b="1" spc="-5" dirty="0">
                <a:latin typeface="Calibri"/>
                <a:cs typeface="Calibri"/>
              </a:rPr>
              <a:t>Executive </a:t>
            </a:r>
            <a:r>
              <a:rPr sz="2800" b="1" dirty="0">
                <a:latin typeface="Calibri"/>
                <a:cs typeface="Calibri"/>
              </a:rPr>
              <a:t>agreements </a:t>
            </a:r>
            <a:r>
              <a:rPr sz="2800" b="1" spc="-5" dirty="0">
                <a:latin typeface="Calibri"/>
                <a:cs typeface="Calibri"/>
              </a:rPr>
              <a:t>with</a:t>
            </a:r>
            <a:r>
              <a:rPr sz="2800" b="1" spc="-70" dirty="0">
                <a:latin typeface="Calibri"/>
                <a:cs typeface="Calibri"/>
              </a:rPr>
              <a:t> </a:t>
            </a:r>
            <a:r>
              <a:rPr sz="2800" b="1" dirty="0">
                <a:latin typeface="Calibri"/>
                <a:cs typeface="Calibri"/>
              </a:rPr>
              <a:t>other  </a:t>
            </a:r>
            <a:r>
              <a:rPr sz="2800" b="1" spc="-5" dirty="0">
                <a:latin typeface="Calibri"/>
                <a:cs typeface="Calibri"/>
              </a:rPr>
              <a:t>countries</a:t>
            </a:r>
            <a:endParaRPr sz="2800" dirty="0">
              <a:latin typeface="Calibri"/>
              <a:cs typeface="Calibri"/>
            </a:endParaRPr>
          </a:p>
          <a:p>
            <a:pPr marL="748665" marR="633095" lvl="1" indent="-279400">
              <a:lnSpc>
                <a:spcPct val="111900"/>
              </a:lnSpc>
              <a:spcBef>
                <a:spcPts val="2150"/>
              </a:spcBef>
              <a:buFont typeface="Arial"/>
              <a:buChar char="–"/>
              <a:tabLst>
                <a:tab pos="755650" algn="l"/>
              </a:tabLst>
            </a:pPr>
            <a:r>
              <a:rPr sz="2800" b="1" spc="-5" dirty="0">
                <a:latin typeface="Calibri"/>
                <a:cs typeface="Calibri"/>
              </a:rPr>
              <a:t>Right </a:t>
            </a:r>
            <a:r>
              <a:rPr sz="2800" b="1" dirty="0">
                <a:latin typeface="Calibri"/>
                <a:cs typeface="Calibri"/>
              </a:rPr>
              <a:t>to </a:t>
            </a:r>
            <a:r>
              <a:rPr sz="2800" b="1" spc="-5" dirty="0">
                <a:latin typeface="Calibri"/>
                <a:cs typeface="Calibri"/>
              </a:rPr>
              <a:t>send </a:t>
            </a:r>
            <a:r>
              <a:rPr sz="2800" b="1" dirty="0">
                <a:latin typeface="Calibri"/>
                <a:cs typeface="Calibri"/>
              </a:rPr>
              <a:t>armed forces</a:t>
            </a:r>
            <a:r>
              <a:rPr sz="2800" b="1" spc="-55" dirty="0">
                <a:latin typeface="Calibri"/>
                <a:cs typeface="Calibri"/>
              </a:rPr>
              <a:t> </a:t>
            </a:r>
            <a:r>
              <a:rPr sz="2800" b="1" spc="-5" dirty="0">
                <a:latin typeface="Calibri"/>
                <a:cs typeface="Calibri"/>
              </a:rPr>
              <a:t>into  hostilities</a:t>
            </a:r>
            <a:endParaRPr sz="2800" dirty="0">
              <a:latin typeface="Calibri"/>
              <a:cs typeface="Calibri"/>
            </a:endParaRPr>
          </a:p>
          <a:p>
            <a:pPr marL="748665" marR="613410" lvl="1" indent="-279400">
              <a:lnSpc>
                <a:spcPct val="109800"/>
              </a:lnSpc>
              <a:spcBef>
                <a:spcPts val="2215"/>
              </a:spcBef>
              <a:buFont typeface="Arial"/>
              <a:buChar char="–"/>
              <a:tabLst>
                <a:tab pos="755650" algn="l"/>
              </a:tabLst>
            </a:pPr>
            <a:r>
              <a:rPr sz="2800" b="1" spc="-5" dirty="0">
                <a:latin typeface="Calibri"/>
                <a:cs typeface="Calibri"/>
              </a:rPr>
              <a:t>Right </a:t>
            </a:r>
            <a:r>
              <a:rPr sz="2800" b="1" dirty="0">
                <a:latin typeface="Calibri"/>
                <a:cs typeface="Calibri"/>
              </a:rPr>
              <a:t>to </a:t>
            </a:r>
            <a:r>
              <a:rPr sz="2800" b="1" spc="-5" dirty="0">
                <a:latin typeface="Calibri"/>
                <a:cs typeface="Calibri"/>
              </a:rPr>
              <a:t>propose legislation </a:t>
            </a:r>
            <a:r>
              <a:rPr sz="2800" b="1" dirty="0">
                <a:latin typeface="Calibri"/>
                <a:cs typeface="Calibri"/>
              </a:rPr>
              <a:t>to  </a:t>
            </a:r>
            <a:r>
              <a:rPr sz="2800" b="1" spc="-5" dirty="0">
                <a:latin typeface="Calibri"/>
                <a:cs typeface="Calibri"/>
              </a:rPr>
              <a:t>Congress and </a:t>
            </a:r>
            <a:r>
              <a:rPr sz="2800" b="1" dirty="0">
                <a:latin typeface="Calibri"/>
                <a:cs typeface="Calibri"/>
              </a:rPr>
              <a:t>work to </a:t>
            </a:r>
            <a:r>
              <a:rPr sz="2800" b="1" spc="-5" dirty="0">
                <a:latin typeface="Calibri"/>
                <a:cs typeface="Calibri"/>
              </a:rPr>
              <a:t>secure </a:t>
            </a:r>
            <a:r>
              <a:rPr sz="2800" b="1" dirty="0">
                <a:latin typeface="Calibri"/>
                <a:cs typeface="Calibri"/>
              </a:rPr>
              <a:t>its  </a:t>
            </a:r>
            <a:r>
              <a:rPr sz="2800" b="1" spc="-5" dirty="0">
                <a:latin typeface="Calibri"/>
                <a:cs typeface="Calibri"/>
              </a:rPr>
              <a:t>passage</a:t>
            </a:r>
            <a:endParaRPr sz="2800" dirty="0">
              <a:latin typeface="Calibri"/>
              <a:cs typeface="Calibri"/>
            </a:endParaRPr>
          </a:p>
        </p:txBody>
      </p:sp>
      <p:sp>
        <p:nvSpPr>
          <p:cNvPr id="4" name="object 4"/>
          <p:cNvSpPr txBox="1"/>
          <p:nvPr/>
        </p:nvSpPr>
        <p:spPr>
          <a:xfrm>
            <a:off x="9957255" y="6434772"/>
            <a:ext cx="180340" cy="197490"/>
          </a:xfrm>
          <a:prstGeom prst="rect">
            <a:avLst/>
          </a:prstGeom>
        </p:spPr>
        <p:txBody>
          <a:bodyPr vert="horz" wrap="square" lIns="0" tIns="12700" rIns="0" bIns="0" rtlCol="0">
            <a:spAutoFit/>
          </a:bodyPr>
          <a:lstStyle/>
          <a:p>
            <a:pPr marL="12700">
              <a:spcBef>
                <a:spcPts val="100"/>
              </a:spcBef>
            </a:pPr>
            <a:r>
              <a:rPr sz="1200" dirty="0">
                <a:solidFill>
                  <a:srgbClr val="898989"/>
                </a:solidFill>
                <a:latin typeface="Calibri"/>
                <a:cs typeface="Calibri"/>
              </a:rPr>
              <a:t>15</a:t>
            </a:r>
            <a:endParaRPr sz="1200">
              <a:latin typeface="Calibri"/>
              <a:cs typeface="Calibri"/>
            </a:endParaRPr>
          </a:p>
        </p:txBody>
      </p:sp>
      <p:sp>
        <p:nvSpPr>
          <p:cNvPr id="5" name="object 5"/>
          <p:cNvSpPr/>
          <p:nvPr/>
        </p:nvSpPr>
        <p:spPr>
          <a:xfrm>
            <a:off x="6817128" y="2060159"/>
            <a:ext cx="3356326" cy="478887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77961" y="0"/>
            <a:ext cx="5059524" cy="428322"/>
          </a:xfrm>
          <a:prstGeom prst="rect">
            <a:avLst/>
          </a:prstGeom>
        </p:spPr>
        <p:txBody>
          <a:bodyPr vert="horz" wrap="square" lIns="0" tIns="12700" rIns="0" bIns="0" rtlCol="0">
            <a:spAutoFit/>
          </a:bodyPr>
          <a:lstStyle/>
          <a:p>
            <a:pPr marL="17780">
              <a:spcBef>
                <a:spcPts val="100"/>
              </a:spcBef>
            </a:pPr>
            <a:r>
              <a:rPr dirty="0"/>
              <a:t>INFORMAL</a:t>
            </a:r>
            <a:r>
              <a:rPr spc="-70" dirty="0"/>
              <a:t> </a:t>
            </a:r>
            <a:r>
              <a:rPr spc="-5" dirty="0"/>
              <a:t>AMENDMENTS</a:t>
            </a:r>
          </a:p>
        </p:txBody>
      </p:sp>
      <p:sp>
        <p:nvSpPr>
          <p:cNvPr id="3" name="object 3"/>
          <p:cNvSpPr txBox="1"/>
          <p:nvPr/>
        </p:nvSpPr>
        <p:spPr>
          <a:xfrm>
            <a:off x="1806233" y="434525"/>
            <a:ext cx="8602980" cy="2993127"/>
          </a:xfrm>
          <a:prstGeom prst="rect">
            <a:avLst/>
          </a:prstGeom>
        </p:spPr>
        <p:txBody>
          <a:bodyPr vert="horz" wrap="square" lIns="0" tIns="152400" rIns="0" bIns="0" rtlCol="0">
            <a:spAutoFit/>
          </a:bodyPr>
          <a:lstStyle/>
          <a:p>
            <a:pPr marL="484505" indent="-472440">
              <a:spcBef>
                <a:spcPts val="1200"/>
              </a:spcBef>
              <a:buAutoNum type="arabicPeriod" startAt="3"/>
              <a:tabLst>
                <a:tab pos="484505" algn="l"/>
                <a:tab pos="485140" algn="l"/>
              </a:tabLst>
            </a:pPr>
            <a:r>
              <a:rPr sz="2400" b="1" spc="-5" dirty="0">
                <a:latin typeface="Calibri"/>
                <a:cs typeface="Calibri"/>
              </a:rPr>
              <a:t>JUDICIAL</a:t>
            </a:r>
            <a:r>
              <a:rPr sz="2400" b="1" spc="-10" dirty="0">
                <a:latin typeface="Calibri"/>
                <a:cs typeface="Calibri"/>
              </a:rPr>
              <a:t> </a:t>
            </a:r>
            <a:r>
              <a:rPr sz="2400" b="1" dirty="0">
                <a:latin typeface="Calibri"/>
                <a:cs typeface="Calibri"/>
              </a:rPr>
              <a:t>ACTIONS</a:t>
            </a:r>
            <a:endParaRPr sz="2400" dirty="0">
              <a:latin typeface="Calibri"/>
              <a:cs typeface="Calibri"/>
            </a:endParaRPr>
          </a:p>
          <a:p>
            <a:pPr marL="755650" lvl="1" indent="-286385">
              <a:spcBef>
                <a:spcPts val="919"/>
              </a:spcBef>
              <a:buFont typeface="Arial"/>
              <a:buChar char="–"/>
              <a:tabLst>
                <a:tab pos="755015" algn="l"/>
                <a:tab pos="755650" algn="l"/>
              </a:tabLst>
            </a:pPr>
            <a:r>
              <a:rPr sz="2000" b="1" spc="-5" dirty="0">
                <a:latin typeface="Calibri"/>
                <a:cs typeface="Calibri"/>
              </a:rPr>
              <a:t>The judiciary has been the most </a:t>
            </a:r>
            <a:r>
              <a:rPr sz="2000" b="1" spc="-10" dirty="0">
                <a:latin typeface="Calibri"/>
                <a:cs typeface="Calibri"/>
              </a:rPr>
              <a:t>inﬂuential </a:t>
            </a:r>
            <a:r>
              <a:rPr sz="2000" b="1" spc="-5" dirty="0">
                <a:latin typeface="Calibri"/>
                <a:cs typeface="Calibri"/>
              </a:rPr>
              <a:t>in interpreting the</a:t>
            </a:r>
            <a:r>
              <a:rPr sz="2000" b="1" spc="85" dirty="0">
                <a:latin typeface="Calibri"/>
                <a:cs typeface="Calibri"/>
              </a:rPr>
              <a:t> </a:t>
            </a:r>
            <a:r>
              <a:rPr sz="2000" b="1" spc="-10" dirty="0">
                <a:latin typeface="Calibri"/>
                <a:cs typeface="Calibri"/>
              </a:rPr>
              <a:t>Constitution</a:t>
            </a:r>
            <a:endParaRPr sz="2000" dirty="0">
              <a:latin typeface="Calibri"/>
              <a:cs typeface="Calibri"/>
            </a:endParaRPr>
          </a:p>
          <a:p>
            <a:pPr marL="748665" marR="425450" lvl="1" indent="-279400">
              <a:lnSpc>
                <a:spcPct val="121700"/>
              </a:lnSpc>
              <a:spcBef>
                <a:spcPts val="2080"/>
              </a:spcBef>
              <a:buFont typeface="Arial"/>
              <a:buChar char="–"/>
              <a:tabLst>
                <a:tab pos="755015" algn="l"/>
                <a:tab pos="755650" algn="l"/>
              </a:tabLst>
            </a:pPr>
            <a:r>
              <a:rPr sz="2000" b="1" spc="-5" dirty="0">
                <a:latin typeface="Calibri"/>
                <a:cs typeface="Calibri"/>
              </a:rPr>
              <a:t>Article </a:t>
            </a:r>
            <a:r>
              <a:rPr sz="2000" b="1" dirty="0">
                <a:latin typeface="Calibri"/>
                <a:cs typeface="Calibri"/>
              </a:rPr>
              <a:t>III deﬁnes the power of the judiciary </a:t>
            </a:r>
            <a:r>
              <a:rPr sz="2000" b="1" spc="-5" dirty="0">
                <a:latin typeface="Calibri"/>
                <a:cs typeface="Calibri"/>
              </a:rPr>
              <a:t>very broadly, </a:t>
            </a:r>
            <a:r>
              <a:rPr sz="2000" b="1" dirty="0">
                <a:latin typeface="Calibri"/>
                <a:cs typeface="Calibri"/>
              </a:rPr>
              <a:t>but does not  </a:t>
            </a:r>
            <a:r>
              <a:rPr sz="2000" b="1" spc="-5" dirty="0">
                <a:latin typeface="Calibri"/>
                <a:cs typeface="Calibri"/>
              </a:rPr>
              <a:t>speciﬁcally mention </a:t>
            </a:r>
            <a:r>
              <a:rPr sz="2000" b="1" dirty="0">
                <a:solidFill>
                  <a:srgbClr val="FF0000"/>
                </a:solidFill>
                <a:latin typeface="Calibri"/>
                <a:cs typeface="Calibri"/>
              </a:rPr>
              <a:t>judicial</a:t>
            </a:r>
            <a:r>
              <a:rPr sz="2000" b="1" spc="5" dirty="0">
                <a:solidFill>
                  <a:srgbClr val="FF0000"/>
                </a:solidFill>
                <a:latin typeface="Calibri"/>
                <a:cs typeface="Calibri"/>
              </a:rPr>
              <a:t> </a:t>
            </a:r>
            <a:r>
              <a:rPr sz="2000" b="1" spc="-5" dirty="0">
                <a:solidFill>
                  <a:srgbClr val="FF0000"/>
                </a:solidFill>
                <a:latin typeface="Calibri"/>
                <a:cs typeface="Calibri"/>
              </a:rPr>
              <a:t>review</a:t>
            </a:r>
            <a:endParaRPr sz="2000" dirty="0">
              <a:solidFill>
                <a:srgbClr val="FF0000"/>
              </a:solidFill>
              <a:latin typeface="Calibri"/>
              <a:cs typeface="Calibri"/>
            </a:endParaRPr>
          </a:p>
          <a:p>
            <a:pPr lvl="1">
              <a:spcBef>
                <a:spcPts val="20"/>
              </a:spcBef>
              <a:buFont typeface="Arial"/>
              <a:buChar char="–"/>
            </a:pPr>
            <a:endParaRPr sz="1950" dirty="0">
              <a:latin typeface="Times New Roman"/>
              <a:cs typeface="Times New Roman"/>
            </a:endParaRPr>
          </a:p>
          <a:p>
            <a:pPr marL="748665" marR="173990" lvl="1" indent="-279400">
              <a:lnSpc>
                <a:spcPct val="117500"/>
              </a:lnSpc>
              <a:buFont typeface="Arial"/>
              <a:buChar char="–"/>
              <a:tabLst>
                <a:tab pos="755015" algn="l"/>
                <a:tab pos="755650" algn="l"/>
              </a:tabLst>
            </a:pPr>
            <a:r>
              <a:rPr sz="2000" b="1" dirty="0">
                <a:latin typeface="Calibri"/>
                <a:cs typeface="Calibri"/>
              </a:rPr>
              <a:t>Supreme Court has changed </a:t>
            </a:r>
            <a:r>
              <a:rPr sz="2000" b="1" spc="-5" dirty="0">
                <a:latin typeface="Calibri"/>
                <a:cs typeface="Calibri"/>
              </a:rPr>
              <a:t>constitutional </a:t>
            </a:r>
            <a:r>
              <a:rPr sz="2000" b="1" spc="-5" dirty="0">
                <a:solidFill>
                  <a:srgbClr val="FF0000"/>
                </a:solidFill>
                <a:latin typeface="Calibri"/>
                <a:cs typeface="Calibri"/>
              </a:rPr>
              <a:t>interpretations</a:t>
            </a:r>
            <a:r>
              <a:rPr sz="2000" b="1" spc="-5" dirty="0">
                <a:latin typeface="Calibri"/>
                <a:cs typeface="Calibri"/>
              </a:rPr>
              <a:t> </a:t>
            </a:r>
            <a:r>
              <a:rPr sz="2000" b="1" dirty="0">
                <a:latin typeface="Calibri"/>
                <a:cs typeface="Calibri"/>
              </a:rPr>
              <a:t>to reﬂect new  </a:t>
            </a:r>
            <a:r>
              <a:rPr sz="2000" b="1" spc="-5" dirty="0">
                <a:latin typeface="Calibri"/>
                <a:cs typeface="Calibri"/>
              </a:rPr>
              <a:t>social </a:t>
            </a:r>
            <a:r>
              <a:rPr sz="2000" b="1" dirty="0">
                <a:latin typeface="Calibri"/>
                <a:cs typeface="Calibri"/>
              </a:rPr>
              <a:t>economic </a:t>
            </a:r>
            <a:r>
              <a:rPr sz="2000" b="1" spc="-5" dirty="0">
                <a:latin typeface="Calibri"/>
                <a:cs typeface="Calibri"/>
              </a:rPr>
              <a:t>conditions (</a:t>
            </a:r>
            <a:r>
              <a:rPr sz="2000" b="1" i="1" spc="-5" dirty="0">
                <a:latin typeface="Calibri"/>
                <a:cs typeface="Calibri"/>
              </a:rPr>
              <a:t>Brown </a:t>
            </a:r>
            <a:r>
              <a:rPr sz="2000" b="1" spc="-5" dirty="0">
                <a:latin typeface="Calibri"/>
                <a:cs typeface="Calibri"/>
              </a:rPr>
              <a:t>v. </a:t>
            </a:r>
            <a:r>
              <a:rPr sz="2000" b="1" i="1" spc="-5" dirty="0">
                <a:latin typeface="Calibri"/>
                <a:cs typeface="Calibri"/>
              </a:rPr>
              <a:t>Board, Texas </a:t>
            </a:r>
            <a:r>
              <a:rPr sz="2000" b="1" spc="-5" dirty="0">
                <a:latin typeface="Calibri"/>
                <a:cs typeface="Calibri"/>
              </a:rPr>
              <a:t>v.</a:t>
            </a:r>
            <a:r>
              <a:rPr sz="2000" b="1" spc="25" dirty="0">
                <a:latin typeface="Calibri"/>
                <a:cs typeface="Calibri"/>
              </a:rPr>
              <a:t> </a:t>
            </a:r>
            <a:r>
              <a:rPr sz="2000" b="1" i="1" spc="-5" dirty="0">
                <a:latin typeface="Calibri"/>
                <a:cs typeface="Calibri"/>
              </a:rPr>
              <a:t>Johnson)</a:t>
            </a:r>
            <a:endParaRPr sz="2000" dirty="0">
              <a:latin typeface="Calibri"/>
              <a:cs typeface="Calibri"/>
            </a:endParaRPr>
          </a:p>
        </p:txBody>
      </p:sp>
      <p:sp>
        <p:nvSpPr>
          <p:cNvPr id="4" name="object 4"/>
          <p:cNvSpPr txBox="1"/>
          <p:nvPr/>
        </p:nvSpPr>
        <p:spPr>
          <a:xfrm>
            <a:off x="9957255" y="6434772"/>
            <a:ext cx="180340" cy="197490"/>
          </a:xfrm>
          <a:prstGeom prst="rect">
            <a:avLst/>
          </a:prstGeom>
        </p:spPr>
        <p:txBody>
          <a:bodyPr vert="horz" wrap="square" lIns="0" tIns="12700" rIns="0" bIns="0" rtlCol="0">
            <a:spAutoFit/>
          </a:bodyPr>
          <a:lstStyle/>
          <a:p>
            <a:pPr marL="12700">
              <a:spcBef>
                <a:spcPts val="100"/>
              </a:spcBef>
            </a:pPr>
            <a:r>
              <a:rPr sz="1200" dirty="0">
                <a:solidFill>
                  <a:srgbClr val="898989"/>
                </a:solidFill>
                <a:latin typeface="Calibri"/>
                <a:cs typeface="Calibri"/>
              </a:rPr>
              <a:t>16</a:t>
            </a:r>
            <a:endParaRPr sz="1200">
              <a:latin typeface="Calibri"/>
              <a:cs typeface="Calibri"/>
            </a:endParaRPr>
          </a:p>
        </p:txBody>
      </p:sp>
      <p:sp>
        <p:nvSpPr>
          <p:cNvPr id="5" name="object 5"/>
          <p:cNvSpPr/>
          <p:nvPr/>
        </p:nvSpPr>
        <p:spPr>
          <a:xfrm>
            <a:off x="3703476" y="3352800"/>
            <a:ext cx="5059524" cy="35052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66237" y="109391"/>
            <a:ext cx="5059524" cy="428322"/>
          </a:xfrm>
          <a:prstGeom prst="rect">
            <a:avLst/>
          </a:prstGeom>
        </p:spPr>
        <p:txBody>
          <a:bodyPr vert="horz" wrap="square" lIns="0" tIns="12700" rIns="0" bIns="0" rtlCol="0">
            <a:spAutoFit/>
          </a:bodyPr>
          <a:lstStyle/>
          <a:p>
            <a:pPr marL="17780">
              <a:spcBef>
                <a:spcPts val="100"/>
              </a:spcBef>
            </a:pPr>
            <a:r>
              <a:rPr dirty="0"/>
              <a:t>INFORMAL</a:t>
            </a:r>
            <a:r>
              <a:rPr spc="-70" dirty="0"/>
              <a:t> </a:t>
            </a:r>
            <a:r>
              <a:rPr spc="-5" dirty="0"/>
              <a:t>AMENDMENTS</a:t>
            </a:r>
          </a:p>
        </p:txBody>
      </p:sp>
      <p:sp>
        <p:nvSpPr>
          <p:cNvPr id="3" name="object 3"/>
          <p:cNvSpPr txBox="1"/>
          <p:nvPr/>
        </p:nvSpPr>
        <p:spPr>
          <a:xfrm>
            <a:off x="457200" y="734060"/>
            <a:ext cx="10667999" cy="1863844"/>
          </a:xfrm>
          <a:prstGeom prst="rect">
            <a:avLst/>
          </a:prstGeom>
        </p:spPr>
        <p:txBody>
          <a:bodyPr vert="horz" wrap="square" lIns="0" tIns="73660" rIns="0" bIns="0" rtlCol="0">
            <a:spAutoFit/>
          </a:bodyPr>
          <a:lstStyle/>
          <a:p>
            <a:pPr marL="484505" indent="-472440">
              <a:spcBef>
                <a:spcPts val="580"/>
              </a:spcBef>
              <a:buAutoNum type="arabicPeriod" startAt="4"/>
              <a:tabLst>
                <a:tab pos="484505" algn="l"/>
                <a:tab pos="485140" algn="l"/>
              </a:tabLst>
            </a:pPr>
            <a:r>
              <a:rPr sz="2400" b="1" spc="-5" dirty="0">
                <a:latin typeface="Calibri"/>
                <a:cs typeface="Calibri"/>
              </a:rPr>
              <a:t>CUSTOM AND</a:t>
            </a:r>
            <a:r>
              <a:rPr sz="2400" b="1" dirty="0">
                <a:latin typeface="Calibri"/>
                <a:cs typeface="Calibri"/>
              </a:rPr>
              <a:t> </a:t>
            </a:r>
            <a:r>
              <a:rPr sz="2400" b="1" spc="-5" dirty="0">
                <a:latin typeface="Calibri"/>
                <a:cs typeface="Calibri"/>
              </a:rPr>
              <a:t>USAGE</a:t>
            </a:r>
            <a:endParaRPr sz="2400" dirty="0">
              <a:latin typeface="Calibri"/>
              <a:cs typeface="Calibri"/>
            </a:endParaRPr>
          </a:p>
          <a:p>
            <a:pPr marL="748665" marR="5080" lvl="1" indent="-279400">
              <a:lnSpc>
                <a:spcPct val="100800"/>
              </a:lnSpc>
              <a:spcBef>
                <a:spcPts val="380"/>
              </a:spcBef>
              <a:buFont typeface="Arial"/>
              <a:buChar char="–"/>
              <a:tabLst>
                <a:tab pos="755015" algn="l"/>
                <a:tab pos="755650" algn="l"/>
              </a:tabLst>
            </a:pPr>
            <a:r>
              <a:rPr sz="2000" b="1" dirty="0">
                <a:latin typeface="Calibri"/>
                <a:cs typeface="Calibri"/>
              </a:rPr>
              <a:t>Has </a:t>
            </a:r>
            <a:r>
              <a:rPr sz="2000" b="1" spc="-5" dirty="0">
                <a:latin typeface="Calibri"/>
                <a:cs typeface="Calibri"/>
              </a:rPr>
              <a:t>democratized </a:t>
            </a:r>
            <a:r>
              <a:rPr sz="2000" b="1" dirty="0">
                <a:latin typeface="Calibri"/>
                <a:cs typeface="Calibri"/>
              </a:rPr>
              <a:t>our </a:t>
            </a:r>
            <a:r>
              <a:rPr sz="2000" b="1" spc="-5" dirty="0">
                <a:latin typeface="Calibri"/>
                <a:cs typeface="Calibri"/>
              </a:rPr>
              <a:t>Constitution (presidential </a:t>
            </a:r>
            <a:r>
              <a:rPr sz="2000" b="1" dirty="0">
                <a:latin typeface="Calibri"/>
                <a:cs typeface="Calibri"/>
              </a:rPr>
              <a:t>and </a:t>
            </a:r>
            <a:r>
              <a:rPr lang="en-US" sz="2000" b="1" spc="-5" dirty="0">
                <a:latin typeface="Calibri"/>
                <a:cs typeface="Calibri"/>
              </a:rPr>
              <a:t>vice-presidential</a:t>
            </a:r>
            <a:r>
              <a:rPr sz="2000" b="1" spc="-5" dirty="0">
                <a:latin typeface="Calibri"/>
                <a:cs typeface="Calibri"/>
              </a:rPr>
              <a:t> TV  debates)</a:t>
            </a:r>
            <a:endParaRPr sz="2000" dirty="0">
              <a:latin typeface="Calibri"/>
              <a:cs typeface="Calibri"/>
            </a:endParaRPr>
          </a:p>
          <a:p>
            <a:pPr lvl="1">
              <a:spcBef>
                <a:spcPts val="25"/>
              </a:spcBef>
            </a:pPr>
            <a:endParaRPr sz="2900" dirty="0">
              <a:latin typeface="Times New Roman"/>
              <a:cs typeface="Times New Roman"/>
            </a:endParaRPr>
          </a:p>
          <a:p>
            <a:pPr marL="748665" marR="277495" lvl="1" indent="-279400">
              <a:lnSpc>
                <a:spcPct val="100800"/>
              </a:lnSpc>
              <a:buFont typeface="Arial"/>
              <a:buChar char="–"/>
              <a:tabLst>
                <a:tab pos="755015" algn="l"/>
                <a:tab pos="755650" algn="l"/>
              </a:tabLst>
            </a:pPr>
            <a:r>
              <a:rPr sz="2000" b="1" dirty="0">
                <a:latin typeface="Calibri"/>
                <a:cs typeface="Calibri"/>
              </a:rPr>
              <a:t>Examples - Cabinet, </a:t>
            </a:r>
            <a:r>
              <a:rPr lang="en-US" sz="2000" b="1" dirty="0">
                <a:latin typeface="Calibri"/>
                <a:cs typeface="Calibri"/>
              </a:rPr>
              <a:t>political </a:t>
            </a:r>
            <a:r>
              <a:rPr sz="2000" b="1" spc="-5" dirty="0">
                <a:latin typeface="Calibri"/>
                <a:cs typeface="Calibri"/>
              </a:rPr>
              <a:t>parties, </a:t>
            </a:r>
            <a:r>
              <a:rPr sz="2000" b="1" spc="55" dirty="0">
                <a:latin typeface="Calibri"/>
                <a:cs typeface="Calibri"/>
              </a:rPr>
              <a:t>commi</a:t>
            </a:r>
            <a:r>
              <a:rPr lang="en-US" sz="2000" b="1" spc="55" dirty="0">
                <a:latin typeface="Calibri"/>
                <a:cs typeface="Calibri"/>
              </a:rPr>
              <a:t>tt</a:t>
            </a:r>
            <a:r>
              <a:rPr sz="2000" b="1" spc="55" dirty="0">
                <a:latin typeface="Calibri"/>
                <a:cs typeface="Calibri"/>
              </a:rPr>
              <a:t>ee </a:t>
            </a:r>
            <a:r>
              <a:rPr sz="2000" b="1" spc="-5" dirty="0">
                <a:latin typeface="Calibri"/>
                <a:cs typeface="Calibri"/>
              </a:rPr>
              <a:t>system </a:t>
            </a:r>
            <a:r>
              <a:rPr sz="2000" b="1" dirty="0">
                <a:latin typeface="Calibri"/>
                <a:cs typeface="Calibri"/>
              </a:rPr>
              <a:t>in </a:t>
            </a:r>
            <a:r>
              <a:rPr sz="2000" b="1" spc="-5" dirty="0">
                <a:latin typeface="Calibri"/>
                <a:cs typeface="Calibri"/>
              </a:rPr>
              <a:t>Congress, senatorial  courtesy, legislative veto, presidential nominating</a:t>
            </a:r>
            <a:r>
              <a:rPr sz="2000" b="1" spc="10" dirty="0">
                <a:latin typeface="Calibri"/>
                <a:cs typeface="Calibri"/>
              </a:rPr>
              <a:t> </a:t>
            </a:r>
            <a:r>
              <a:rPr sz="2000" b="1" spc="-5" dirty="0">
                <a:latin typeface="Calibri"/>
                <a:cs typeface="Calibri"/>
              </a:rPr>
              <a:t>conventions</a:t>
            </a:r>
            <a:endParaRPr sz="2000" dirty="0">
              <a:latin typeface="Calibri"/>
              <a:cs typeface="Calibri"/>
            </a:endParaRPr>
          </a:p>
        </p:txBody>
      </p:sp>
      <p:sp>
        <p:nvSpPr>
          <p:cNvPr id="4" name="object 4"/>
          <p:cNvSpPr txBox="1"/>
          <p:nvPr/>
        </p:nvSpPr>
        <p:spPr>
          <a:xfrm>
            <a:off x="9957255" y="6434772"/>
            <a:ext cx="180340" cy="197490"/>
          </a:xfrm>
          <a:prstGeom prst="rect">
            <a:avLst/>
          </a:prstGeom>
        </p:spPr>
        <p:txBody>
          <a:bodyPr vert="horz" wrap="square" lIns="0" tIns="12700" rIns="0" bIns="0" rtlCol="0">
            <a:spAutoFit/>
          </a:bodyPr>
          <a:lstStyle/>
          <a:p>
            <a:pPr marL="12700">
              <a:spcBef>
                <a:spcPts val="100"/>
              </a:spcBef>
            </a:pPr>
            <a:r>
              <a:rPr sz="1200" dirty="0">
                <a:solidFill>
                  <a:srgbClr val="898989"/>
                </a:solidFill>
                <a:latin typeface="Calibri"/>
                <a:cs typeface="Calibri"/>
              </a:rPr>
              <a:t>17</a:t>
            </a:r>
            <a:endParaRPr sz="1200">
              <a:latin typeface="Calibri"/>
              <a:cs typeface="Calibri"/>
            </a:endParaRPr>
          </a:p>
        </p:txBody>
      </p:sp>
      <p:sp>
        <p:nvSpPr>
          <p:cNvPr id="5" name="object 5"/>
          <p:cNvSpPr/>
          <p:nvPr/>
        </p:nvSpPr>
        <p:spPr>
          <a:xfrm>
            <a:off x="3886203" y="3035434"/>
            <a:ext cx="4944051" cy="370803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947289" y="231183"/>
            <a:ext cx="7114797" cy="563616"/>
          </a:xfrm>
          <a:prstGeom prst="rect">
            <a:avLst/>
          </a:prstGeom>
        </p:spPr>
        <p:txBody>
          <a:bodyPr vert="horz" wrap="square" lIns="0" tIns="9525" rIns="0" bIns="0" rtlCol="0">
            <a:spAutoFit/>
          </a:bodyPr>
          <a:lstStyle/>
          <a:p>
            <a:pPr marL="10001">
              <a:spcBef>
                <a:spcPts val="75"/>
              </a:spcBef>
            </a:pPr>
            <a:r>
              <a:rPr spc="-4" dirty="0"/>
              <a:t>ESSENTIAL QUESTION</a:t>
            </a:r>
            <a:r>
              <a:rPr spc="-71" dirty="0"/>
              <a:t> </a:t>
            </a:r>
            <a:r>
              <a:rPr spc="-4" dirty="0"/>
              <a:t>CFU</a:t>
            </a:r>
          </a:p>
        </p:txBody>
      </p:sp>
      <p:sp>
        <p:nvSpPr>
          <p:cNvPr id="3" name="object 3"/>
          <p:cNvSpPr txBox="1"/>
          <p:nvPr/>
        </p:nvSpPr>
        <p:spPr>
          <a:xfrm>
            <a:off x="1707357" y="1283116"/>
            <a:ext cx="8880158" cy="655468"/>
          </a:xfrm>
          <a:prstGeom prst="rect">
            <a:avLst/>
          </a:prstGeom>
        </p:spPr>
        <p:txBody>
          <a:bodyPr vert="horz" wrap="square" lIns="0" tIns="9049" rIns="0" bIns="0" rtlCol="0">
            <a:spAutoFit/>
          </a:bodyPr>
          <a:lstStyle/>
          <a:p>
            <a:pPr marL="9525" marR="3810">
              <a:spcBef>
                <a:spcPts val="71"/>
              </a:spcBef>
            </a:pPr>
            <a:r>
              <a:rPr sz="2100" b="1" spc="-8" dirty="0">
                <a:latin typeface="Tahoma"/>
                <a:cs typeface="Tahoma"/>
              </a:rPr>
              <a:t>How have </a:t>
            </a:r>
            <a:r>
              <a:rPr sz="2100" b="1" spc="-4" dirty="0">
                <a:latin typeface="Tahoma"/>
                <a:cs typeface="Tahoma"/>
              </a:rPr>
              <a:t>informal </a:t>
            </a:r>
            <a:r>
              <a:rPr sz="2100" b="1" spc="-8" dirty="0">
                <a:latin typeface="Tahoma"/>
                <a:cs typeface="Tahoma"/>
              </a:rPr>
              <a:t>amendments </a:t>
            </a:r>
            <a:r>
              <a:rPr sz="2100" b="1" spc="-4" dirty="0">
                <a:latin typeface="Tahoma"/>
                <a:cs typeface="Tahoma"/>
              </a:rPr>
              <a:t>to the </a:t>
            </a:r>
            <a:r>
              <a:rPr sz="2100" b="1" spc="-8" dirty="0">
                <a:latin typeface="Tahoma"/>
                <a:cs typeface="Tahoma"/>
              </a:rPr>
              <a:t>Constitution </a:t>
            </a:r>
            <a:r>
              <a:rPr sz="2100" b="1" spc="-4" dirty="0">
                <a:latin typeface="Tahoma"/>
                <a:cs typeface="Tahoma"/>
              </a:rPr>
              <a:t>alleviated the  need for a new constitution every</a:t>
            </a:r>
            <a:r>
              <a:rPr sz="2100" b="1" spc="23" dirty="0">
                <a:latin typeface="Tahoma"/>
                <a:cs typeface="Tahoma"/>
              </a:rPr>
              <a:t> </a:t>
            </a:r>
            <a:r>
              <a:rPr sz="2100" b="1" spc="-4" dirty="0">
                <a:latin typeface="Tahoma"/>
                <a:cs typeface="Tahoma"/>
              </a:rPr>
              <a:t>generation?</a:t>
            </a:r>
            <a:endParaRPr sz="2100" dirty="0">
              <a:latin typeface="Tahoma"/>
              <a:cs typeface="Tahoma"/>
            </a:endParaRPr>
          </a:p>
        </p:txBody>
      </p:sp>
      <p:sp>
        <p:nvSpPr>
          <p:cNvPr id="4" name="object 4"/>
          <p:cNvSpPr/>
          <p:nvPr/>
        </p:nvSpPr>
        <p:spPr>
          <a:xfrm>
            <a:off x="6147437" y="3543303"/>
            <a:ext cx="4109085" cy="2076831"/>
          </a:xfrm>
          <a:prstGeom prst="rect">
            <a:avLst/>
          </a:prstGeom>
          <a:blipFill>
            <a:blip r:embed="rId2" cstate="print"/>
            <a:stretch>
              <a:fillRect/>
            </a:stretch>
          </a:blipFill>
        </p:spPr>
        <p:txBody>
          <a:bodyPr wrap="square" lIns="0" tIns="0" rIns="0" bIns="0" rtlCol="0"/>
          <a:lstStyle/>
          <a:p>
            <a:endParaRPr sz="1350"/>
          </a:p>
        </p:txBody>
      </p:sp>
      <p:sp>
        <p:nvSpPr>
          <p:cNvPr id="5" name="object 5"/>
          <p:cNvSpPr/>
          <p:nvPr/>
        </p:nvSpPr>
        <p:spPr>
          <a:xfrm>
            <a:off x="1947289" y="3239708"/>
            <a:ext cx="4005839" cy="2360992"/>
          </a:xfrm>
          <a:prstGeom prst="rect">
            <a:avLst/>
          </a:prstGeom>
          <a:blipFill>
            <a:blip r:embed="rId3" cstate="print"/>
            <a:stretch>
              <a:fillRect/>
            </a:stretch>
          </a:blipFill>
        </p:spPr>
        <p:txBody>
          <a:bodyPr wrap="square" lIns="0" tIns="0" rIns="0" bIns="0" rtlCol="0"/>
          <a:lstStyle/>
          <a:p>
            <a:endParaRPr sz="1350"/>
          </a:p>
        </p:txBody>
      </p:sp>
      <p:sp>
        <p:nvSpPr>
          <p:cNvPr id="6" name="object 6"/>
          <p:cNvSpPr txBox="1">
            <a:spLocks noGrp="1"/>
          </p:cNvSpPr>
          <p:nvPr>
            <p:ph type="sldNum" sz="quarter" idx="7"/>
          </p:nvPr>
        </p:nvSpPr>
        <p:spPr>
          <a:xfrm>
            <a:off x="8763000" y="6482549"/>
            <a:ext cx="1577340" cy="147476"/>
          </a:xfrm>
          <a:prstGeom prst="rect">
            <a:avLst/>
          </a:prstGeom>
        </p:spPr>
        <p:txBody>
          <a:bodyPr vert="horz" wrap="square" lIns="0" tIns="0" rIns="0" bIns="0" rtlCol="0">
            <a:spAutoFit/>
          </a:bodyPr>
          <a:lstStyle/>
          <a:p>
            <a:pPr marL="19050">
              <a:lnSpc>
                <a:spcPts val="930"/>
              </a:lnSpc>
            </a:pPr>
            <a:fld id="{81D60167-4931-47E6-BA6A-407CBD079E47}" type="slidenum">
              <a:rPr dirty="0"/>
              <a:pPr marL="19050">
                <a:lnSpc>
                  <a:spcPts val="930"/>
                </a:lnSpc>
              </a:pPr>
              <a:t>54</a:t>
            </a:fld>
            <a:endParaRPr dirty="0"/>
          </a:p>
        </p:txBody>
      </p:sp>
    </p:spTree>
    <p:extLst>
      <p:ext uri="{BB962C8B-B14F-4D97-AF65-F5344CB8AC3E}">
        <p14:creationId xmlns:p14="http://schemas.microsoft.com/office/powerpoint/2010/main" val="38558813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524000" y="0"/>
            <a:ext cx="9144000" cy="6858000"/>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Tree>
    <p:extLst>
      <p:ext uri="{BB962C8B-B14F-4D97-AF65-F5344CB8AC3E}">
        <p14:creationId xmlns:p14="http://schemas.microsoft.com/office/powerpoint/2010/main" val="20726257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243038"/>
            <a:ext cx="9144000" cy="48006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endParaRPr sz="1350" dirty="0">
              <a:solidFill>
                <a:prstClr val="black"/>
              </a:solidFill>
            </a:endParaRPr>
          </a:p>
        </p:txBody>
      </p:sp>
      <p:sp>
        <p:nvSpPr>
          <p:cNvPr id="3" name="object 3"/>
          <p:cNvSpPr txBox="1">
            <a:spLocks noGrp="1"/>
          </p:cNvSpPr>
          <p:nvPr>
            <p:ph type="title"/>
          </p:nvPr>
        </p:nvSpPr>
        <p:spPr>
          <a:xfrm>
            <a:off x="3810000" y="270510"/>
            <a:ext cx="5487092" cy="425116"/>
          </a:xfrm>
          <a:prstGeom prst="rect">
            <a:avLst/>
          </a:prstGeom>
        </p:spPr>
        <p:txBody>
          <a:bodyPr vert="horz" wrap="square" lIns="0" tIns="9525" rIns="0" bIns="0" rtlCol="0">
            <a:spAutoFit/>
          </a:bodyPr>
          <a:lstStyle/>
          <a:p>
            <a:pPr marL="10001">
              <a:spcBef>
                <a:spcPts val="75"/>
              </a:spcBef>
            </a:pPr>
            <a:r>
              <a:rPr spc="-4" dirty="0"/>
              <a:t>ESSENTIAL QUESTION</a:t>
            </a:r>
            <a:r>
              <a:rPr spc="-71" dirty="0"/>
              <a:t> </a:t>
            </a:r>
            <a:r>
              <a:rPr spc="-4" dirty="0"/>
              <a:t>CFU</a:t>
            </a:r>
          </a:p>
        </p:txBody>
      </p:sp>
      <p:sp>
        <p:nvSpPr>
          <p:cNvPr id="4" name="object 4"/>
          <p:cNvSpPr txBox="1"/>
          <p:nvPr/>
        </p:nvSpPr>
        <p:spPr>
          <a:xfrm>
            <a:off x="76200" y="838200"/>
            <a:ext cx="11887200" cy="6273096"/>
          </a:xfrm>
          <a:prstGeom prst="rect">
            <a:avLst/>
          </a:prstGeom>
        </p:spPr>
        <p:txBody>
          <a:bodyPr vert="horz" wrap="square" lIns="0" tIns="9049" rIns="0" bIns="0" rtlCol="0">
            <a:spAutoFit/>
          </a:bodyPr>
          <a:lstStyle/>
          <a:p>
            <a:pPr marL="9525" marR="294323">
              <a:spcBef>
                <a:spcPts val="71"/>
              </a:spcBef>
            </a:pPr>
            <a:r>
              <a:rPr sz="2100" b="1" spc="-8" dirty="0">
                <a:solidFill>
                  <a:prstClr val="black"/>
                </a:solidFill>
                <a:latin typeface="Tahoma"/>
                <a:cs typeface="Tahoma"/>
              </a:rPr>
              <a:t>Explain how </a:t>
            </a:r>
            <a:r>
              <a:rPr sz="2100" b="1" spc="-4" dirty="0">
                <a:solidFill>
                  <a:prstClr val="black"/>
                </a:solidFill>
                <a:latin typeface="Tahoma"/>
                <a:cs typeface="Tahoma"/>
              </a:rPr>
              <a:t>the </a:t>
            </a:r>
            <a:r>
              <a:rPr sz="2100" b="1" spc="-8" dirty="0">
                <a:solidFill>
                  <a:prstClr val="black"/>
                </a:solidFill>
                <a:latin typeface="Tahoma"/>
                <a:cs typeface="Tahoma"/>
              </a:rPr>
              <a:t>following </a:t>
            </a:r>
            <a:r>
              <a:rPr sz="2100" b="1" spc="-4" dirty="0">
                <a:solidFill>
                  <a:prstClr val="black"/>
                </a:solidFill>
                <a:latin typeface="Tahoma"/>
                <a:cs typeface="Tahoma"/>
              </a:rPr>
              <a:t>compromises were </a:t>
            </a:r>
            <a:r>
              <a:rPr sz="2100" b="1" spc="-8" dirty="0">
                <a:solidFill>
                  <a:prstClr val="black"/>
                </a:solidFill>
                <a:latin typeface="Tahoma"/>
                <a:cs typeface="Tahoma"/>
              </a:rPr>
              <a:t>deemed </a:t>
            </a:r>
            <a:r>
              <a:rPr sz="2100" b="1" spc="-4" dirty="0">
                <a:solidFill>
                  <a:prstClr val="black"/>
                </a:solidFill>
                <a:latin typeface="Tahoma"/>
                <a:cs typeface="Tahoma"/>
              </a:rPr>
              <a:t>necessary  for adoption and </a:t>
            </a:r>
            <a:r>
              <a:rPr sz="2100" b="1" spc="-8" dirty="0">
                <a:solidFill>
                  <a:prstClr val="black"/>
                </a:solidFill>
                <a:latin typeface="Tahoma"/>
                <a:cs typeface="Tahoma"/>
              </a:rPr>
              <a:t>ratification </a:t>
            </a:r>
            <a:r>
              <a:rPr sz="2100" b="1" spc="-4" dirty="0">
                <a:solidFill>
                  <a:prstClr val="black"/>
                </a:solidFill>
                <a:latin typeface="Tahoma"/>
                <a:cs typeface="Tahoma"/>
              </a:rPr>
              <a:t>of the</a:t>
            </a:r>
            <a:r>
              <a:rPr sz="2100" b="1" spc="53" dirty="0">
                <a:solidFill>
                  <a:prstClr val="black"/>
                </a:solidFill>
                <a:latin typeface="Tahoma"/>
                <a:cs typeface="Tahoma"/>
              </a:rPr>
              <a:t> </a:t>
            </a:r>
            <a:r>
              <a:rPr sz="2100" b="1" spc="-4" dirty="0">
                <a:solidFill>
                  <a:prstClr val="black"/>
                </a:solidFill>
                <a:latin typeface="Tahoma"/>
                <a:cs typeface="Tahoma"/>
              </a:rPr>
              <a:t>Constitution.</a:t>
            </a:r>
            <a:endParaRPr sz="2100" dirty="0">
              <a:solidFill>
                <a:prstClr val="black"/>
              </a:solidFill>
              <a:latin typeface="Tahoma"/>
              <a:cs typeface="Tahoma"/>
            </a:endParaRPr>
          </a:p>
          <a:p>
            <a:pPr marL="695325" indent="-342900">
              <a:spcBef>
                <a:spcPts val="506"/>
              </a:spcBef>
              <a:buFont typeface="Arial"/>
              <a:buChar char="–"/>
              <a:tabLst>
                <a:tab pos="694849" algn="l"/>
                <a:tab pos="695325" algn="l"/>
              </a:tabLst>
            </a:pPr>
            <a:r>
              <a:rPr sz="2100" b="1" spc="-8" dirty="0">
                <a:solidFill>
                  <a:prstClr val="black"/>
                </a:solidFill>
                <a:latin typeface="Tahoma"/>
                <a:cs typeface="Tahoma"/>
              </a:rPr>
              <a:t>Great (Connecticut)</a:t>
            </a:r>
            <a:r>
              <a:rPr sz="2100" b="1" spc="15" dirty="0">
                <a:solidFill>
                  <a:prstClr val="black"/>
                </a:solidFill>
                <a:latin typeface="Tahoma"/>
                <a:cs typeface="Tahoma"/>
              </a:rPr>
              <a:t> </a:t>
            </a:r>
            <a:r>
              <a:rPr sz="2100" b="1" spc="-4" dirty="0">
                <a:solidFill>
                  <a:prstClr val="black"/>
                </a:solidFill>
                <a:latin typeface="Tahoma"/>
                <a:cs typeface="Tahoma"/>
              </a:rPr>
              <a:t>Compromise</a:t>
            </a:r>
            <a:endParaRPr sz="2100" dirty="0">
              <a:solidFill>
                <a:prstClr val="black"/>
              </a:solidFill>
              <a:latin typeface="Tahoma"/>
              <a:cs typeface="Tahoma"/>
            </a:endParaRPr>
          </a:p>
          <a:p>
            <a:pPr marL="695325" indent="-342900">
              <a:spcBef>
                <a:spcPts val="503"/>
              </a:spcBef>
              <a:buFont typeface="Arial"/>
              <a:buChar char="–"/>
              <a:tabLst>
                <a:tab pos="694849" algn="l"/>
                <a:tab pos="695325" algn="l"/>
              </a:tabLst>
            </a:pPr>
            <a:r>
              <a:rPr sz="2100" b="1" spc="-8" dirty="0">
                <a:solidFill>
                  <a:prstClr val="black"/>
                </a:solidFill>
                <a:latin typeface="Tahoma"/>
                <a:cs typeface="Tahoma"/>
              </a:rPr>
              <a:t>Electoral</a:t>
            </a:r>
            <a:r>
              <a:rPr sz="2100" b="1" spc="19" dirty="0">
                <a:solidFill>
                  <a:prstClr val="black"/>
                </a:solidFill>
                <a:latin typeface="Tahoma"/>
                <a:cs typeface="Tahoma"/>
              </a:rPr>
              <a:t> </a:t>
            </a:r>
            <a:r>
              <a:rPr sz="2100" b="1" spc="-4" dirty="0">
                <a:solidFill>
                  <a:prstClr val="black"/>
                </a:solidFill>
                <a:latin typeface="Tahoma"/>
                <a:cs typeface="Tahoma"/>
              </a:rPr>
              <a:t>College</a:t>
            </a:r>
            <a:endParaRPr sz="2100" dirty="0">
              <a:solidFill>
                <a:prstClr val="black"/>
              </a:solidFill>
              <a:latin typeface="Tahoma"/>
              <a:cs typeface="Tahoma"/>
            </a:endParaRPr>
          </a:p>
          <a:p>
            <a:pPr marL="695325" indent="-342900">
              <a:spcBef>
                <a:spcPts val="506"/>
              </a:spcBef>
              <a:buFont typeface="Arial"/>
              <a:buChar char="–"/>
              <a:tabLst>
                <a:tab pos="694849" algn="l"/>
                <a:tab pos="695325" algn="l"/>
              </a:tabLst>
            </a:pPr>
            <a:r>
              <a:rPr sz="2100" b="1" spc="-8" dirty="0">
                <a:solidFill>
                  <a:prstClr val="black"/>
                </a:solidFill>
                <a:latin typeface="Tahoma"/>
                <a:cs typeface="Tahoma"/>
              </a:rPr>
              <a:t>Three-fifths</a:t>
            </a:r>
            <a:r>
              <a:rPr sz="2100" b="1" spc="19" dirty="0">
                <a:solidFill>
                  <a:prstClr val="black"/>
                </a:solidFill>
                <a:latin typeface="Tahoma"/>
                <a:cs typeface="Tahoma"/>
              </a:rPr>
              <a:t> </a:t>
            </a:r>
            <a:r>
              <a:rPr sz="2100" b="1" spc="-4" dirty="0">
                <a:solidFill>
                  <a:prstClr val="black"/>
                </a:solidFill>
                <a:latin typeface="Tahoma"/>
                <a:cs typeface="Tahoma"/>
              </a:rPr>
              <a:t>Compromise</a:t>
            </a:r>
            <a:endParaRPr sz="2100" dirty="0">
              <a:solidFill>
                <a:prstClr val="black"/>
              </a:solidFill>
              <a:latin typeface="Tahoma"/>
              <a:cs typeface="Tahoma"/>
            </a:endParaRPr>
          </a:p>
          <a:p>
            <a:pPr marL="695325" indent="-342900">
              <a:spcBef>
                <a:spcPts val="506"/>
              </a:spcBef>
              <a:buFont typeface="Arial"/>
              <a:buChar char="–"/>
              <a:tabLst>
                <a:tab pos="694849" algn="l"/>
                <a:tab pos="695325" algn="l"/>
              </a:tabLst>
            </a:pPr>
            <a:r>
              <a:rPr sz="2100" b="1" spc="-4" dirty="0">
                <a:solidFill>
                  <a:prstClr val="black"/>
                </a:solidFill>
                <a:latin typeface="Tahoma"/>
                <a:cs typeface="Tahoma"/>
              </a:rPr>
              <a:t>Compromise on the importation of</a:t>
            </a:r>
            <a:r>
              <a:rPr sz="2100" b="1" spc="56" dirty="0">
                <a:solidFill>
                  <a:prstClr val="black"/>
                </a:solidFill>
                <a:latin typeface="Tahoma"/>
                <a:cs typeface="Tahoma"/>
              </a:rPr>
              <a:t> </a:t>
            </a:r>
            <a:r>
              <a:rPr sz="2100" b="1" spc="-4" dirty="0">
                <a:solidFill>
                  <a:prstClr val="black"/>
                </a:solidFill>
                <a:latin typeface="Tahoma"/>
                <a:cs typeface="Tahoma"/>
              </a:rPr>
              <a:t>slaves</a:t>
            </a:r>
            <a:endParaRPr sz="2100" dirty="0">
              <a:solidFill>
                <a:prstClr val="black"/>
              </a:solidFill>
              <a:latin typeface="Tahoma"/>
              <a:cs typeface="Tahoma"/>
            </a:endParaRPr>
          </a:p>
          <a:p>
            <a:pPr>
              <a:spcBef>
                <a:spcPts val="34"/>
              </a:spcBef>
            </a:pPr>
            <a:endParaRPr sz="3038" dirty="0">
              <a:solidFill>
                <a:prstClr val="black"/>
              </a:solidFill>
              <a:latin typeface="Times New Roman"/>
              <a:cs typeface="Times New Roman"/>
            </a:endParaRPr>
          </a:p>
          <a:p>
            <a:pPr marL="9525" marR="3810"/>
            <a:r>
              <a:rPr sz="2100" b="1" spc="-8" dirty="0">
                <a:solidFill>
                  <a:prstClr val="black"/>
                </a:solidFill>
                <a:latin typeface="Tahoma"/>
                <a:cs typeface="Tahoma"/>
              </a:rPr>
              <a:t>Explain how </a:t>
            </a:r>
            <a:r>
              <a:rPr sz="2100" b="1" spc="-4" dirty="0">
                <a:solidFill>
                  <a:prstClr val="black"/>
                </a:solidFill>
                <a:latin typeface="Tahoma"/>
                <a:cs typeface="Tahoma"/>
              </a:rPr>
              <a:t>these compromises necessary to secure ratification </a:t>
            </a:r>
            <a:r>
              <a:rPr sz="2100" b="1" spc="-8" dirty="0">
                <a:solidFill>
                  <a:prstClr val="black"/>
                </a:solidFill>
                <a:latin typeface="Tahoma"/>
                <a:cs typeface="Tahoma"/>
              </a:rPr>
              <a:t>of  </a:t>
            </a:r>
            <a:r>
              <a:rPr sz="2100" b="1" spc="-4" dirty="0">
                <a:solidFill>
                  <a:prstClr val="black"/>
                </a:solidFill>
                <a:latin typeface="Tahoma"/>
                <a:cs typeface="Tahoma"/>
              </a:rPr>
              <a:t>the </a:t>
            </a:r>
            <a:r>
              <a:rPr sz="2100" b="1" spc="-8" dirty="0">
                <a:solidFill>
                  <a:prstClr val="black"/>
                </a:solidFill>
                <a:latin typeface="Tahoma"/>
                <a:cs typeface="Tahoma"/>
              </a:rPr>
              <a:t>Constitution left </a:t>
            </a:r>
            <a:r>
              <a:rPr sz="2100" b="1" spc="-4" dirty="0">
                <a:solidFill>
                  <a:prstClr val="black"/>
                </a:solidFill>
                <a:latin typeface="Tahoma"/>
                <a:cs typeface="Tahoma"/>
              </a:rPr>
              <a:t>some matters unresolved that </a:t>
            </a:r>
            <a:r>
              <a:rPr sz="2100" b="1" spc="-8" dirty="0">
                <a:solidFill>
                  <a:prstClr val="black"/>
                </a:solidFill>
                <a:latin typeface="Tahoma"/>
                <a:cs typeface="Tahoma"/>
              </a:rPr>
              <a:t>continue </a:t>
            </a:r>
            <a:r>
              <a:rPr sz="2100" b="1" spc="-4" dirty="0">
                <a:solidFill>
                  <a:prstClr val="black"/>
                </a:solidFill>
                <a:latin typeface="Tahoma"/>
                <a:cs typeface="Tahoma"/>
              </a:rPr>
              <a:t>to  </a:t>
            </a:r>
            <a:r>
              <a:rPr sz="2100" b="1" spc="-8" dirty="0">
                <a:solidFill>
                  <a:prstClr val="black"/>
                </a:solidFill>
                <a:latin typeface="Tahoma"/>
                <a:cs typeface="Tahoma"/>
              </a:rPr>
              <a:t>generate discussion </a:t>
            </a:r>
            <a:r>
              <a:rPr sz="2100" b="1" spc="-4" dirty="0">
                <a:solidFill>
                  <a:prstClr val="black"/>
                </a:solidFill>
                <a:latin typeface="Tahoma"/>
                <a:cs typeface="Tahoma"/>
              </a:rPr>
              <a:t>and debate today </a:t>
            </a:r>
            <a:r>
              <a:rPr sz="2100" b="1" spc="-8" dirty="0">
                <a:solidFill>
                  <a:prstClr val="black"/>
                </a:solidFill>
                <a:latin typeface="Tahoma"/>
                <a:cs typeface="Tahoma"/>
              </a:rPr>
              <a:t>(think </a:t>
            </a:r>
            <a:r>
              <a:rPr sz="2100" b="1" spc="-4" dirty="0">
                <a:solidFill>
                  <a:prstClr val="black"/>
                </a:solidFill>
                <a:latin typeface="Tahoma"/>
                <a:cs typeface="Tahoma"/>
              </a:rPr>
              <a:t>Electoral</a:t>
            </a:r>
            <a:r>
              <a:rPr sz="2100" b="1" spc="124" dirty="0">
                <a:solidFill>
                  <a:prstClr val="black"/>
                </a:solidFill>
                <a:latin typeface="Tahoma"/>
                <a:cs typeface="Tahoma"/>
              </a:rPr>
              <a:t> </a:t>
            </a:r>
            <a:r>
              <a:rPr sz="2100" b="1" spc="-8" dirty="0">
                <a:solidFill>
                  <a:prstClr val="black"/>
                </a:solidFill>
                <a:latin typeface="Tahoma"/>
                <a:cs typeface="Tahoma"/>
              </a:rPr>
              <a:t>College).</a:t>
            </a:r>
            <a:r>
              <a:rPr lang="en-US" sz="2100" b="1" spc="-8" dirty="0">
                <a:solidFill>
                  <a:prstClr val="black"/>
                </a:solidFill>
                <a:latin typeface="Tahoma"/>
                <a:cs typeface="Tahoma"/>
              </a:rPr>
              <a:t> </a:t>
            </a:r>
            <a:r>
              <a:rPr lang="en-US" sz="2400" b="1" i="0" dirty="0">
                <a:effectLst/>
                <a:latin typeface="Arial" panose="020B0604020202020204" pitchFamily="34" charset="0"/>
              </a:rPr>
              <a:t>Identify issues left unresolved by the original Constitution.</a:t>
            </a:r>
          </a:p>
          <a:p>
            <a:pPr marL="9525" marR="3810"/>
            <a:endParaRPr lang="en-US" sz="2400" dirty="0">
              <a:solidFill>
                <a:prstClr val="black"/>
              </a:solidFill>
              <a:latin typeface="Arial" panose="020B0604020202020204" pitchFamily="34" charset="0"/>
              <a:cs typeface="Tahoma"/>
            </a:endParaRPr>
          </a:p>
          <a:p>
            <a:pPr marL="9525" marR="3810"/>
            <a:r>
              <a:rPr lang="en-US" sz="2400" b="0" i="0" dirty="0">
                <a:effectLst/>
                <a:latin typeface="Arial" panose="020B0604020202020204" pitchFamily="34" charset="0"/>
              </a:rPr>
              <a:t>Slavery was allowed to continue, and the slave trade was allowed to continue for 20 years, after which it could be banned (it was).The proper balance between states and the federal government as well as the balance between individual rights and governmental power both continue to be debated today. </a:t>
            </a:r>
            <a:r>
              <a:rPr lang="en-US" sz="2400" dirty="0">
                <a:latin typeface="Arial" panose="020B0604020202020204" pitchFamily="34" charset="0"/>
              </a:rPr>
              <a:t>Patriot Act, Fed gov involvement in public education-NCLB Act. </a:t>
            </a:r>
            <a:r>
              <a:rPr lang="en-US" sz="1400" b="1" i="0" dirty="0">
                <a:solidFill>
                  <a:srgbClr val="0000FF"/>
                </a:solidFill>
                <a:effectLst/>
                <a:latin typeface="Arial" panose="020B0604020202020204" pitchFamily="34" charset="0"/>
              </a:rPr>
              <a:t>From the ULTIMATEREVEIWPACKET.COM</a:t>
            </a:r>
            <a:endParaRPr lang="en-US" sz="3600" b="1" dirty="0">
              <a:solidFill>
                <a:srgbClr val="0000FF"/>
              </a:solidFill>
              <a:latin typeface="Tahoma"/>
              <a:cs typeface="Tahoma"/>
            </a:endParaRPr>
          </a:p>
          <a:p>
            <a:pPr marL="9525" marR="3810"/>
            <a:endParaRPr lang="en-US" sz="2400" b="0" i="0" dirty="0">
              <a:effectLst/>
              <a:latin typeface="Arial" panose="020B0604020202020204" pitchFamily="34" charset="0"/>
            </a:endParaRPr>
          </a:p>
        </p:txBody>
      </p:sp>
      <p:sp>
        <p:nvSpPr>
          <p:cNvPr id="5" name="object 5"/>
          <p:cNvSpPr txBox="1"/>
          <p:nvPr/>
        </p:nvSpPr>
        <p:spPr>
          <a:xfrm>
            <a:off x="10016301" y="5677358"/>
            <a:ext cx="135731" cy="148117"/>
          </a:xfrm>
          <a:prstGeom prst="rect">
            <a:avLst/>
          </a:prstGeom>
        </p:spPr>
        <p:txBody>
          <a:bodyPr vert="horz" wrap="square" lIns="0" tIns="9525" rIns="0" bIns="0" rtlCol="0">
            <a:spAutoFit/>
          </a:bodyPr>
          <a:lstStyle/>
          <a:p>
            <a:pPr marL="9525">
              <a:spcBef>
                <a:spcPts val="75"/>
              </a:spcBef>
            </a:pPr>
            <a:r>
              <a:rPr sz="900" dirty="0">
                <a:solidFill>
                  <a:srgbClr val="888888"/>
                </a:solidFill>
                <a:cs typeface="Calibri"/>
              </a:rPr>
              <a:t>22</a:t>
            </a:r>
            <a:endParaRPr sz="900">
              <a:solidFill>
                <a:prstClr val="black"/>
              </a:solidFill>
              <a:cs typeface="Calibri"/>
            </a:endParaRPr>
          </a:p>
        </p:txBody>
      </p:sp>
    </p:spTree>
    <p:extLst>
      <p:ext uri="{BB962C8B-B14F-4D97-AF65-F5344CB8AC3E}">
        <p14:creationId xmlns:p14="http://schemas.microsoft.com/office/powerpoint/2010/main" val="852095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09887" y="0"/>
            <a:ext cx="6287770" cy="382156"/>
          </a:xfrm>
          <a:prstGeom prst="rect">
            <a:avLst/>
          </a:prstGeom>
        </p:spPr>
        <p:txBody>
          <a:bodyPr vert="horz" wrap="square" lIns="0" tIns="12700" rIns="0" bIns="0" rtlCol="0">
            <a:spAutoFit/>
          </a:bodyPr>
          <a:lstStyle/>
          <a:p>
            <a:pPr marL="12700">
              <a:spcBef>
                <a:spcPts val="100"/>
              </a:spcBef>
            </a:pPr>
            <a:r>
              <a:rPr sz="2400" dirty="0"/>
              <a:t>TO </a:t>
            </a:r>
            <a:r>
              <a:rPr sz="2400" spc="-5" dirty="0"/>
              <a:t>ADOPT OR NOT </a:t>
            </a:r>
            <a:r>
              <a:rPr sz="2400" dirty="0"/>
              <a:t>TO</a:t>
            </a:r>
            <a:r>
              <a:rPr sz="2400" spc="-35" dirty="0"/>
              <a:t> </a:t>
            </a:r>
            <a:r>
              <a:rPr sz="2400" spc="-5" dirty="0"/>
              <a:t>ADOPT?</a:t>
            </a:r>
            <a:endParaRPr sz="2400" dirty="0"/>
          </a:p>
        </p:txBody>
      </p:sp>
      <p:sp>
        <p:nvSpPr>
          <p:cNvPr id="3" name="object 3"/>
          <p:cNvSpPr txBox="1"/>
          <p:nvPr/>
        </p:nvSpPr>
        <p:spPr>
          <a:xfrm>
            <a:off x="228600" y="450824"/>
            <a:ext cx="11887199" cy="6563335"/>
          </a:xfrm>
          <a:prstGeom prst="rect">
            <a:avLst/>
          </a:prstGeom>
        </p:spPr>
        <p:txBody>
          <a:bodyPr vert="horz" wrap="square" lIns="0" tIns="12700" rIns="0" bIns="0" rtlCol="0">
            <a:spAutoFit/>
          </a:bodyPr>
          <a:lstStyle/>
          <a:p>
            <a:pPr marL="1434465">
              <a:spcBef>
                <a:spcPts val="100"/>
              </a:spcBef>
            </a:pPr>
            <a:r>
              <a:rPr lang="en-US" b="1" spc="-5" dirty="0">
                <a:latin typeface="Tahoma"/>
                <a:cs typeface="Tahoma"/>
              </a:rPr>
              <a:t>    </a:t>
            </a:r>
            <a:r>
              <a:rPr b="1" spc="-5" dirty="0">
                <a:latin typeface="Tahoma"/>
                <a:cs typeface="Tahoma"/>
              </a:rPr>
              <a:t>FEDERALISTS </a:t>
            </a:r>
            <a:r>
              <a:rPr b="1" dirty="0">
                <a:latin typeface="Tahoma"/>
                <a:cs typeface="Tahoma"/>
              </a:rPr>
              <a:t>VS.</a:t>
            </a:r>
            <a:r>
              <a:rPr b="1" spc="5" dirty="0">
                <a:latin typeface="Tahoma"/>
                <a:cs typeface="Tahoma"/>
              </a:rPr>
              <a:t> </a:t>
            </a:r>
            <a:r>
              <a:rPr b="1" spc="-5" dirty="0">
                <a:latin typeface="Tahoma"/>
                <a:cs typeface="Tahoma"/>
              </a:rPr>
              <a:t>ANTIFEDERALISTS</a:t>
            </a:r>
            <a:endParaRPr dirty="0">
              <a:latin typeface="Tahoma"/>
              <a:cs typeface="Tahoma"/>
            </a:endParaRPr>
          </a:p>
          <a:p>
            <a:pPr marL="355600" indent="-342900">
              <a:spcBef>
                <a:spcPts val="1540"/>
              </a:spcBef>
              <a:buFont typeface="Arial"/>
              <a:buChar char="•"/>
              <a:tabLst>
                <a:tab pos="354965" algn="l"/>
                <a:tab pos="355600" algn="l"/>
              </a:tabLst>
            </a:pPr>
            <a:r>
              <a:rPr b="1" dirty="0">
                <a:latin typeface="Tahoma"/>
                <a:cs typeface="Tahoma"/>
              </a:rPr>
              <a:t>Main </a:t>
            </a:r>
            <a:r>
              <a:rPr b="1" spc="-5" dirty="0">
                <a:latin typeface="Tahoma"/>
                <a:cs typeface="Tahoma"/>
              </a:rPr>
              <a:t>debate was </a:t>
            </a:r>
            <a:r>
              <a:rPr b="1" dirty="0">
                <a:latin typeface="Tahoma"/>
                <a:cs typeface="Tahoma"/>
              </a:rPr>
              <a:t>primarily </a:t>
            </a:r>
            <a:r>
              <a:rPr b="1" spc="-5" dirty="0">
                <a:latin typeface="Tahoma"/>
                <a:cs typeface="Tahoma"/>
              </a:rPr>
              <a:t>about the scope </a:t>
            </a:r>
            <a:r>
              <a:rPr b="1" dirty="0">
                <a:latin typeface="Tahoma"/>
                <a:cs typeface="Tahoma"/>
              </a:rPr>
              <a:t>of </a:t>
            </a:r>
            <a:r>
              <a:rPr b="1" spc="-5" dirty="0">
                <a:latin typeface="Tahoma"/>
                <a:cs typeface="Tahoma"/>
              </a:rPr>
              <a:t>power </a:t>
            </a:r>
            <a:r>
              <a:rPr b="1" dirty="0">
                <a:latin typeface="Tahoma"/>
                <a:cs typeface="Tahoma"/>
              </a:rPr>
              <a:t>of </a:t>
            </a:r>
            <a:r>
              <a:rPr b="1" spc="-5" dirty="0">
                <a:latin typeface="Tahoma"/>
                <a:cs typeface="Tahoma"/>
              </a:rPr>
              <a:t>the central</a:t>
            </a:r>
            <a:r>
              <a:rPr b="1" spc="50" dirty="0">
                <a:latin typeface="Tahoma"/>
                <a:cs typeface="Tahoma"/>
              </a:rPr>
              <a:t> </a:t>
            </a:r>
            <a:r>
              <a:rPr b="1" spc="-5" dirty="0">
                <a:latin typeface="Tahoma"/>
                <a:cs typeface="Tahoma"/>
              </a:rPr>
              <a:t>government</a:t>
            </a:r>
            <a:endParaRPr dirty="0">
              <a:latin typeface="Tahoma"/>
              <a:cs typeface="Tahoma"/>
            </a:endParaRPr>
          </a:p>
          <a:p>
            <a:pPr marL="749300" marR="755650" lvl="1" indent="-279400">
              <a:lnSpc>
                <a:spcPts val="1660"/>
              </a:lnSpc>
              <a:spcBef>
                <a:spcPts val="325"/>
              </a:spcBef>
              <a:buFont typeface="Arial"/>
              <a:buChar char="–"/>
              <a:tabLst>
                <a:tab pos="755015" algn="l"/>
                <a:tab pos="755650" algn="l"/>
              </a:tabLst>
            </a:pPr>
            <a:r>
              <a:rPr b="1" spc="-5" dirty="0">
                <a:latin typeface="Tahoma"/>
                <a:cs typeface="Tahoma"/>
              </a:rPr>
              <a:t>The Federalists wanted </a:t>
            </a:r>
            <a:r>
              <a:rPr b="1" dirty="0">
                <a:latin typeface="Tahoma"/>
                <a:cs typeface="Tahoma"/>
              </a:rPr>
              <a:t>a </a:t>
            </a:r>
            <a:r>
              <a:rPr b="1" spc="-5" dirty="0">
                <a:latin typeface="Tahoma"/>
                <a:cs typeface="Tahoma"/>
              </a:rPr>
              <a:t>stronger national government and weaker state  governments (balanced relationship between federal and state</a:t>
            </a:r>
            <a:r>
              <a:rPr b="1" spc="125" dirty="0">
                <a:latin typeface="Tahoma"/>
                <a:cs typeface="Tahoma"/>
              </a:rPr>
              <a:t> </a:t>
            </a:r>
            <a:r>
              <a:rPr b="1" spc="-5" dirty="0">
                <a:latin typeface="Tahoma"/>
                <a:cs typeface="Tahoma"/>
              </a:rPr>
              <a:t>governments)</a:t>
            </a:r>
            <a:endParaRPr dirty="0">
              <a:latin typeface="Tahoma"/>
              <a:cs typeface="Tahoma"/>
            </a:endParaRPr>
          </a:p>
          <a:p>
            <a:pPr marL="749300" marR="710565" lvl="1" indent="-279400">
              <a:lnSpc>
                <a:spcPts val="1660"/>
              </a:lnSpc>
              <a:spcBef>
                <a:spcPts val="380"/>
              </a:spcBef>
              <a:buFont typeface="Arial"/>
              <a:buChar char="–"/>
              <a:tabLst>
                <a:tab pos="755015" algn="l"/>
                <a:tab pos="755650" algn="l"/>
              </a:tabLst>
            </a:pPr>
            <a:r>
              <a:rPr b="1" spc="-5" dirty="0">
                <a:latin typeface="Tahoma"/>
                <a:cs typeface="Tahoma"/>
              </a:rPr>
              <a:t>The Anti-federalists wanted </a:t>
            </a:r>
            <a:r>
              <a:rPr b="1" dirty="0">
                <a:latin typeface="Tahoma"/>
                <a:cs typeface="Tahoma"/>
              </a:rPr>
              <a:t>a </a:t>
            </a:r>
            <a:r>
              <a:rPr b="1" spc="-5" dirty="0">
                <a:latin typeface="Tahoma"/>
                <a:cs typeface="Tahoma"/>
              </a:rPr>
              <a:t>weaker national government and stronger state  governments</a:t>
            </a:r>
            <a:endParaRPr dirty="0">
              <a:latin typeface="Tahoma"/>
              <a:cs typeface="Tahoma"/>
            </a:endParaRPr>
          </a:p>
          <a:p>
            <a:pPr marL="355600" indent="-342900">
              <a:buFont typeface="Arial"/>
              <a:buChar char="•"/>
              <a:tabLst>
                <a:tab pos="354965" algn="l"/>
                <a:tab pos="355600" algn="l"/>
              </a:tabLst>
            </a:pPr>
            <a:r>
              <a:rPr b="1" spc="-5" dirty="0">
                <a:latin typeface="Tahoma"/>
                <a:cs typeface="Tahoma"/>
              </a:rPr>
              <a:t>Federalists:</a:t>
            </a:r>
            <a:endParaRPr dirty="0">
              <a:latin typeface="Tahoma"/>
              <a:cs typeface="Tahoma"/>
            </a:endParaRPr>
          </a:p>
          <a:p>
            <a:pPr marL="755650" lvl="1" indent="-285750">
              <a:spcBef>
                <a:spcPts val="420"/>
              </a:spcBef>
              <a:buFont typeface="Arial"/>
              <a:buChar char="–"/>
              <a:tabLst>
                <a:tab pos="755015" algn="l"/>
                <a:tab pos="755650" algn="l"/>
              </a:tabLst>
            </a:pPr>
            <a:r>
              <a:rPr b="1" dirty="0">
                <a:latin typeface="Tahoma"/>
                <a:cs typeface="Tahoma"/>
              </a:rPr>
              <a:t>Views</a:t>
            </a:r>
            <a:endParaRPr dirty="0">
              <a:latin typeface="Tahoma"/>
              <a:cs typeface="Tahoma"/>
            </a:endParaRPr>
          </a:p>
          <a:p>
            <a:pPr marL="1155700" lvl="2" indent="-228600">
              <a:spcBef>
                <a:spcPts val="270"/>
              </a:spcBef>
              <a:buFont typeface="Arial"/>
              <a:buChar char="•"/>
              <a:tabLst>
                <a:tab pos="1155065" algn="l"/>
                <a:tab pos="1155700" algn="l"/>
              </a:tabLst>
            </a:pPr>
            <a:r>
              <a:rPr b="1" spc="-5" dirty="0">
                <a:latin typeface="Tahoma"/>
                <a:cs typeface="Tahoma"/>
              </a:rPr>
              <a:t>Elites most </a:t>
            </a:r>
            <a:r>
              <a:rPr b="1" dirty="0">
                <a:latin typeface="Tahoma"/>
                <a:cs typeface="Tahoma"/>
              </a:rPr>
              <a:t>fit to</a:t>
            </a:r>
            <a:r>
              <a:rPr b="1" spc="5" dirty="0">
                <a:latin typeface="Tahoma"/>
                <a:cs typeface="Tahoma"/>
              </a:rPr>
              <a:t> </a:t>
            </a:r>
            <a:r>
              <a:rPr b="1" spc="-5" dirty="0">
                <a:latin typeface="Tahoma"/>
                <a:cs typeface="Tahoma"/>
              </a:rPr>
              <a:t>govern</a:t>
            </a:r>
            <a:endParaRPr dirty="0">
              <a:latin typeface="Tahoma"/>
              <a:cs typeface="Tahoma"/>
            </a:endParaRPr>
          </a:p>
          <a:p>
            <a:pPr marL="1155700" lvl="2" indent="-228600">
              <a:spcBef>
                <a:spcPts val="260"/>
              </a:spcBef>
              <a:buFont typeface="Arial"/>
              <a:buChar char="•"/>
              <a:tabLst>
                <a:tab pos="1155065" algn="l"/>
                <a:tab pos="1155700" algn="l"/>
              </a:tabLst>
            </a:pPr>
            <a:r>
              <a:rPr b="1" spc="-5" dirty="0">
                <a:latin typeface="Tahoma"/>
                <a:cs typeface="Tahoma"/>
              </a:rPr>
              <a:t>Feared “excesses” </a:t>
            </a:r>
            <a:r>
              <a:rPr b="1" dirty="0">
                <a:latin typeface="Tahoma"/>
                <a:cs typeface="Tahoma"/>
              </a:rPr>
              <a:t>of</a:t>
            </a:r>
            <a:r>
              <a:rPr b="1" spc="5" dirty="0">
                <a:latin typeface="Tahoma"/>
                <a:cs typeface="Tahoma"/>
              </a:rPr>
              <a:t> </a:t>
            </a:r>
            <a:r>
              <a:rPr b="1" spc="-5" dirty="0">
                <a:latin typeface="Tahoma"/>
                <a:cs typeface="Tahoma"/>
              </a:rPr>
              <a:t>democracy</a:t>
            </a:r>
            <a:r>
              <a:rPr lang="en-US" b="1" spc="-5" dirty="0">
                <a:latin typeface="Tahoma"/>
                <a:cs typeface="Tahoma"/>
              </a:rPr>
              <a:t>; </a:t>
            </a:r>
            <a:r>
              <a:rPr lang="en-US" b="1" spc="-5" dirty="0" err="1">
                <a:latin typeface="Tahoma"/>
                <a:cs typeface="Tahoma"/>
              </a:rPr>
              <a:t>mobacracy</a:t>
            </a:r>
            <a:endParaRPr dirty="0">
              <a:latin typeface="Tahoma"/>
              <a:cs typeface="Tahoma"/>
            </a:endParaRPr>
          </a:p>
          <a:p>
            <a:pPr marL="1155700" lvl="2" indent="-228600">
              <a:spcBef>
                <a:spcPts val="260"/>
              </a:spcBef>
              <a:buFont typeface="Arial"/>
              <a:buChar char="•"/>
              <a:tabLst>
                <a:tab pos="1155065" algn="l"/>
                <a:tab pos="1155700" algn="l"/>
              </a:tabLst>
            </a:pPr>
            <a:r>
              <a:rPr b="1" spc="-5" dirty="0">
                <a:latin typeface="Tahoma"/>
                <a:cs typeface="Tahoma"/>
              </a:rPr>
              <a:t>Favored strong central</a:t>
            </a:r>
            <a:r>
              <a:rPr b="1" spc="10" dirty="0">
                <a:latin typeface="Tahoma"/>
                <a:cs typeface="Tahoma"/>
              </a:rPr>
              <a:t> </a:t>
            </a:r>
            <a:r>
              <a:rPr b="1" spc="-5" dirty="0">
                <a:latin typeface="Tahoma"/>
                <a:cs typeface="Tahoma"/>
              </a:rPr>
              <a:t>government</a:t>
            </a:r>
            <a:endParaRPr dirty="0">
              <a:latin typeface="Tahoma"/>
              <a:cs typeface="Tahoma"/>
            </a:endParaRPr>
          </a:p>
          <a:p>
            <a:pPr lvl="2">
              <a:spcBef>
                <a:spcPts val="40"/>
              </a:spcBef>
              <a:buFont typeface="Arial"/>
              <a:buChar char="•"/>
            </a:pPr>
            <a:endParaRPr dirty="0">
              <a:latin typeface="Times New Roman"/>
              <a:cs typeface="Times New Roman"/>
            </a:endParaRPr>
          </a:p>
          <a:p>
            <a:pPr marL="355600" indent="-342900">
              <a:buFont typeface="Arial"/>
              <a:buChar char="•"/>
              <a:tabLst>
                <a:tab pos="354965" algn="l"/>
                <a:tab pos="355600" algn="l"/>
              </a:tabLst>
            </a:pPr>
            <a:r>
              <a:rPr b="1" spc="-5" dirty="0">
                <a:latin typeface="Tahoma"/>
                <a:cs typeface="Tahoma"/>
              </a:rPr>
              <a:t>Antifederalists:</a:t>
            </a:r>
            <a:endParaRPr dirty="0">
              <a:latin typeface="Tahoma"/>
              <a:cs typeface="Tahoma"/>
            </a:endParaRPr>
          </a:p>
          <a:p>
            <a:pPr marL="755650" lvl="1" indent="-285750">
              <a:spcBef>
                <a:spcPts val="320"/>
              </a:spcBef>
              <a:buFont typeface="Arial"/>
              <a:buChar char="–"/>
              <a:tabLst>
                <a:tab pos="755015" algn="l"/>
                <a:tab pos="755650" algn="l"/>
              </a:tabLst>
            </a:pPr>
            <a:r>
              <a:rPr b="1" dirty="0">
                <a:latin typeface="Tahoma"/>
                <a:cs typeface="Tahoma"/>
              </a:rPr>
              <a:t>Views</a:t>
            </a:r>
            <a:endParaRPr dirty="0">
              <a:latin typeface="Tahoma"/>
              <a:cs typeface="Tahoma"/>
            </a:endParaRPr>
          </a:p>
          <a:p>
            <a:pPr marL="1155700" marR="5080" lvl="2" indent="-228600">
              <a:lnSpc>
                <a:spcPts val="1410"/>
              </a:lnSpc>
              <a:spcBef>
                <a:spcPts val="345"/>
              </a:spcBef>
              <a:buFont typeface="Arial"/>
              <a:buChar char="•"/>
              <a:tabLst>
                <a:tab pos="1155065" algn="l"/>
                <a:tab pos="1155700" algn="l"/>
              </a:tabLst>
            </a:pPr>
            <a:r>
              <a:rPr b="1" spc="-5" dirty="0">
                <a:latin typeface="Tahoma"/>
                <a:cs typeface="Tahoma"/>
              </a:rPr>
              <a:t>Feared concentration </a:t>
            </a:r>
            <a:r>
              <a:rPr b="1" dirty="0">
                <a:latin typeface="Tahoma"/>
                <a:cs typeface="Tahoma"/>
              </a:rPr>
              <a:t>of </a:t>
            </a:r>
            <a:r>
              <a:rPr b="1" spc="-5" dirty="0">
                <a:latin typeface="Tahoma"/>
                <a:cs typeface="Tahoma"/>
              </a:rPr>
              <a:t>power </a:t>
            </a:r>
            <a:r>
              <a:rPr b="1" dirty="0">
                <a:latin typeface="Tahoma"/>
                <a:cs typeface="Tahoma"/>
              </a:rPr>
              <a:t>in hands of </a:t>
            </a:r>
            <a:r>
              <a:rPr b="1" spc="-5" dirty="0">
                <a:latin typeface="Tahoma"/>
                <a:cs typeface="Tahoma"/>
              </a:rPr>
              <a:t>elites; Believed </a:t>
            </a:r>
            <a:r>
              <a:rPr b="1" dirty="0">
                <a:latin typeface="Tahoma"/>
                <a:cs typeface="Tahoma"/>
              </a:rPr>
              <a:t>that </a:t>
            </a:r>
            <a:r>
              <a:rPr b="1" spc="-5" dirty="0">
                <a:latin typeface="Tahoma"/>
                <a:cs typeface="Tahoma"/>
              </a:rPr>
              <a:t>government should </a:t>
            </a:r>
            <a:r>
              <a:rPr b="1" dirty="0">
                <a:latin typeface="Tahoma"/>
                <a:cs typeface="Tahoma"/>
              </a:rPr>
              <a:t>be </a:t>
            </a:r>
            <a:r>
              <a:rPr b="1" spc="-5" dirty="0">
                <a:latin typeface="Tahoma"/>
                <a:cs typeface="Tahoma"/>
              </a:rPr>
              <a:t>closer </a:t>
            </a:r>
            <a:r>
              <a:rPr b="1" dirty="0">
                <a:latin typeface="Tahoma"/>
                <a:cs typeface="Tahoma"/>
              </a:rPr>
              <a:t>to  the</a:t>
            </a:r>
            <a:r>
              <a:rPr b="1" spc="-5" dirty="0">
                <a:latin typeface="Tahoma"/>
                <a:cs typeface="Tahoma"/>
              </a:rPr>
              <a:t> people</a:t>
            </a:r>
            <a:endParaRPr dirty="0">
              <a:latin typeface="Tahoma"/>
              <a:cs typeface="Tahoma"/>
            </a:endParaRPr>
          </a:p>
          <a:p>
            <a:pPr marL="1155700" lvl="2" indent="-228600">
              <a:spcBef>
                <a:spcPts val="305"/>
              </a:spcBef>
              <a:buFont typeface="Arial"/>
              <a:buChar char="•"/>
              <a:tabLst>
                <a:tab pos="1155065" algn="l"/>
                <a:tab pos="1155700" algn="l"/>
              </a:tabLst>
            </a:pPr>
            <a:r>
              <a:rPr b="1" spc="-5" dirty="0">
                <a:latin typeface="Tahoma"/>
                <a:cs typeface="Tahoma"/>
              </a:rPr>
              <a:t>Feared strong central government, favored stronger state</a:t>
            </a:r>
            <a:r>
              <a:rPr b="1" spc="50" dirty="0">
                <a:latin typeface="Tahoma"/>
                <a:cs typeface="Tahoma"/>
              </a:rPr>
              <a:t> </a:t>
            </a:r>
            <a:r>
              <a:rPr b="1" spc="-5" dirty="0">
                <a:latin typeface="Tahoma"/>
                <a:cs typeface="Tahoma"/>
              </a:rPr>
              <a:t>governments</a:t>
            </a:r>
            <a:endParaRPr dirty="0">
              <a:latin typeface="Tahoma"/>
              <a:cs typeface="Tahoma"/>
            </a:endParaRPr>
          </a:p>
          <a:p>
            <a:pPr marL="1155700" marR="311785" lvl="2" indent="-228600">
              <a:lnSpc>
                <a:spcPts val="1410"/>
              </a:lnSpc>
              <a:spcBef>
                <a:spcPts val="335"/>
              </a:spcBef>
              <a:buFont typeface="Arial"/>
              <a:buChar char="•"/>
              <a:tabLst>
                <a:tab pos="1155065" algn="l"/>
                <a:tab pos="1155700" algn="l"/>
              </a:tabLst>
            </a:pPr>
            <a:r>
              <a:rPr b="1" spc="-5" dirty="0">
                <a:latin typeface="Tahoma"/>
                <a:cs typeface="Tahoma"/>
              </a:rPr>
              <a:t>Feared </a:t>
            </a:r>
            <a:r>
              <a:rPr b="1" dirty="0">
                <a:latin typeface="Tahoma"/>
                <a:cs typeface="Tahoma"/>
              </a:rPr>
              <a:t>the </a:t>
            </a:r>
            <a:r>
              <a:rPr b="1" spc="-5" dirty="0">
                <a:latin typeface="Tahoma"/>
                <a:cs typeface="Tahoma"/>
              </a:rPr>
              <a:t>lack </a:t>
            </a:r>
            <a:r>
              <a:rPr b="1" dirty="0">
                <a:latin typeface="Tahoma"/>
                <a:cs typeface="Tahoma"/>
              </a:rPr>
              <a:t>of </a:t>
            </a:r>
            <a:r>
              <a:rPr b="1" spc="-5" dirty="0">
                <a:latin typeface="Tahoma"/>
                <a:cs typeface="Tahoma"/>
              </a:rPr>
              <a:t>Bill </a:t>
            </a:r>
            <a:r>
              <a:rPr b="1" dirty="0">
                <a:latin typeface="Tahoma"/>
                <a:cs typeface="Tahoma"/>
              </a:rPr>
              <a:t>of Rights </a:t>
            </a:r>
            <a:r>
              <a:rPr b="1" spc="-5" dirty="0">
                <a:latin typeface="Tahoma"/>
                <a:cs typeface="Tahoma"/>
              </a:rPr>
              <a:t>(which would </a:t>
            </a:r>
            <a:r>
              <a:rPr b="1" dirty="0">
                <a:latin typeface="Tahoma"/>
                <a:cs typeface="Tahoma"/>
              </a:rPr>
              <a:t>be </a:t>
            </a:r>
            <a:r>
              <a:rPr b="1" spc="-5" dirty="0">
                <a:latin typeface="Tahoma"/>
                <a:cs typeface="Tahoma"/>
              </a:rPr>
              <a:t>added later </a:t>
            </a:r>
            <a:r>
              <a:rPr b="1" dirty="0">
                <a:latin typeface="Tahoma"/>
                <a:cs typeface="Tahoma"/>
              </a:rPr>
              <a:t>to </a:t>
            </a:r>
            <a:r>
              <a:rPr b="1" spc="-5" dirty="0">
                <a:latin typeface="Tahoma"/>
                <a:cs typeface="Tahoma"/>
              </a:rPr>
              <a:t>protect </a:t>
            </a:r>
            <a:r>
              <a:rPr b="1" dirty="0">
                <a:latin typeface="Tahoma"/>
                <a:cs typeface="Tahoma"/>
              </a:rPr>
              <a:t>individual </a:t>
            </a:r>
            <a:r>
              <a:rPr b="1" spc="-5" dirty="0">
                <a:latin typeface="Tahoma"/>
                <a:cs typeface="Tahoma"/>
              </a:rPr>
              <a:t>liberty) </a:t>
            </a:r>
            <a:r>
              <a:rPr b="1" dirty="0">
                <a:latin typeface="Tahoma"/>
                <a:cs typeface="Tahoma"/>
              </a:rPr>
              <a:t>–  </a:t>
            </a:r>
            <a:r>
              <a:rPr b="1" spc="-5" dirty="0">
                <a:latin typeface="Tahoma"/>
                <a:cs typeface="Tahoma"/>
              </a:rPr>
              <a:t>their strongest</a:t>
            </a:r>
            <a:r>
              <a:rPr b="1" dirty="0">
                <a:latin typeface="Tahoma"/>
                <a:cs typeface="Tahoma"/>
              </a:rPr>
              <a:t> </a:t>
            </a:r>
            <a:r>
              <a:rPr b="1" spc="-5" dirty="0">
                <a:latin typeface="Tahoma"/>
                <a:cs typeface="Tahoma"/>
              </a:rPr>
              <a:t>argument</a:t>
            </a:r>
            <a:endParaRPr dirty="0">
              <a:latin typeface="Tahoma"/>
              <a:cs typeface="Tahoma"/>
            </a:endParaRPr>
          </a:p>
          <a:p>
            <a:pPr marL="355600" marR="481330" indent="-342900">
              <a:lnSpc>
                <a:spcPts val="1660"/>
              </a:lnSpc>
              <a:spcBef>
                <a:spcPts val="1115"/>
              </a:spcBef>
              <a:buFont typeface="Arial"/>
              <a:buChar char="•"/>
              <a:tabLst>
                <a:tab pos="354965" algn="l"/>
                <a:tab pos="355600" algn="l"/>
              </a:tabLst>
            </a:pPr>
            <a:r>
              <a:rPr b="1" dirty="0">
                <a:latin typeface="Tahoma"/>
                <a:cs typeface="Tahoma"/>
              </a:rPr>
              <a:t>The </a:t>
            </a:r>
            <a:r>
              <a:rPr b="1" i="1" spc="-30" dirty="0">
                <a:latin typeface="Tahoma"/>
                <a:cs typeface="Tahoma"/>
              </a:rPr>
              <a:t>Federalist </a:t>
            </a:r>
            <a:r>
              <a:rPr b="1" spc="-5" dirty="0">
                <a:latin typeface="Tahoma"/>
                <a:cs typeface="Tahoma"/>
              </a:rPr>
              <a:t>essays (written by Alexander Hamilton, James Madison, and John </a:t>
            </a:r>
            <a:r>
              <a:rPr b="1" dirty="0">
                <a:latin typeface="Tahoma"/>
                <a:cs typeface="Tahoma"/>
              </a:rPr>
              <a:t>Jay)  </a:t>
            </a:r>
            <a:r>
              <a:rPr b="1" spc="-5" dirty="0">
                <a:latin typeface="Tahoma"/>
                <a:cs typeface="Tahoma"/>
              </a:rPr>
              <a:t>helped the ratification</a:t>
            </a:r>
            <a:r>
              <a:rPr b="1" spc="10" dirty="0">
                <a:latin typeface="Tahoma"/>
                <a:cs typeface="Tahoma"/>
              </a:rPr>
              <a:t> </a:t>
            </a:r>
            <a:r>
              <a:rPr b="1" spc="-5" dirty="0">
                <a:latin typeface="Tahoma"/>
                <a:cs typeface="Tahoma"/>
              </a:rPr>
              <a:t>process</a:t>
            </a:r>
            <a:endParaRPr dirty="0">
              <a:latin typeface="Tahoma"/>
              <a:cs typeface="Tahoma"/>
            </a:endParaRPr>
          </a:p>
          <a:p>
            <a:pPr marR="143510">
              <a:spcBef>
                <a:spcPts val="680"/>
              </a:spcBef>
            </a:pPr>
            <a:r>
              <a:rPr lang="en-US" b="1" spc="-5" dirty="0">
                <a:latin typeface="Tahoma"/>
                <a:cs typeface="Tahoma"/>
              </a:rPr>
              <a:t>The Anti-Federalist response was written </a:t>
            </a:r>
            <a:r>
              <a:rPr lang="en-US" b="1" dirty="0">
                <a:latin typeface="Tahoma"/>
                <a:cs typeface="Tahoma"/>
              </a:rPr>
              <a:t>in a </a:t>
            </a:r>
            <a:r>
              <a:rPr lang="en-US" b="1" spc="-5" dirty="0">
                <a:latin typeface="Tahoma"/>
                <a:cs typeface="Tahoma"/>
              </a:rPr>
              <a:t>series of essays </a:t>
            </a:r>
            <a:r>
              <a:rPr lang="en-US" b="1" dirty="0">
                <a:latin typeface="Tahoma"/>
                <a:cs typeface="Tahoma"/>
              </a:rPr>
              <a:t>by</a:t>
            </a:r>
            <a:r>
              <a:rPr lang="en-US" b="1" spc="80" dirty="0">
                <a:latin typeface="Tahoma"/>
                <a:cs typeface="Tahoma"/>
              </a:rPr>
              <a:t> </a:t>
            </a:r>
            <a:r>
              <a:rPr lang="en-US" b="1" spc="-10" dirty="0">
                <a:latin typeface="Tahoma"/>
                <a:cs typeface="Tahoma"/>
              </a:rPr>
              <a:t>Brutus</a:t>
            </a:r>
            <a:endParaRPr lang="en-US" b="1" dirty="0">
              <a:latin typeface="Tahoma"/>
              <a:cs typeface="Tahoma"/>
            </a:endParaRPr>
          </a:p>
          <a:p>
            <a:pPr marR="143510" algn="r">
              <a:spcBef>
                <a:spcPts val="680"/>
              </a:spcBef>
            </a:pPr>
            <a:r>
              <a:rPr spc="-25" dirty="0">
                <a:solidFill>
                  <a:srgbClr val="898989"/>
                </a:solidFill>
                <a:latin typeface="Trebuchet MS"/>
                <a:cs typeface="Trebuchet MS"/>
              </a:rPr>
              <a:t>20</a:t>
            </a:r>
            <a:endParaRPr dirty="0">
              <a:latin typeface="Trebuchet MS"/>
              <a:cs typeface="Trebuchet M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2116" y="7725"/>
            <a:ext cx="6934200" cy="440986"/>
          </a:xfrm>
          <a:prstGeom prst="rect">
            <a:avLst/>
          </a:prstGeom>
        </p:spPr>
        <p:txBody>
          <a:bodyPr vert="horz" wrap="square" lIns="0" tIns="10001" rIns="0" bIns="0" rtlCol="0">
            <a:spAutoFit/>
          </a:bodyPr>
          <a:lstStyle/>
          <a:p>
            <a:pPr marL="9525">
              <a:spcBef>
                <a:spcPts val="79"/>
              </a:spcBef>
            </a:pPr>
            <a:r>
              <a:rPr sz="2800" spc="-4" dirty="0"/>
              <a:t>RATIFICATION </a:t>
            </a:r>
            <a:r>
              <a:rPr sz="2800" dirty="0"/>
              <a:t>– THE GREAT</a:t>
            </a:r>
            <a:r>
              <a:rPr sz="2800" spc="-41" dirty="0"/>
              <a:t> </a:t>
            </a:r>
            <a:r>
              <a:rPr sz="2800" spc="-4" dirty="0"/>
              <a:t>DEBATE</a:t>
            </a:r>
            <a:endParaRPr sz="2800" dirty="0"/>
          </a:p>
        </p:txBody>
      </p:sp>
      <p:sp>
        <p:nvSpPr>
          <p:cNvPr id="3" name="object 3"/>
          <p:cNvSpPr txBox="1"/>
          <p:nvPr/>
        </p:nvSpPr>
        <p:spPr>
          <a:xfrm>
            <a:off x="4724400" y="432515"/>
            <a:ext cx="7162800" cy="550792"/>
          </a:xfrm>
          <a:prstGeom prst="rect">
            <a:avLst/>
          </a:prstGeom>
        </p:spPr>
        <p:txBody>
          <a:bodyPr vert="horz" wrap="square" lIns="0" tIns="9525" rIns="0" bIns="0" rtlCol="0">
            <a:spAutoFit/>
          </a:bodyPr>
          <a:lstStyle/>
          <a:p>
            <a:pPr algn="ctr"/>
            <a:endParaRPr sz="1300" dirty="0">
              <a:solidFill>
                <a:prstClr val="black"/>
              </a:solidFill>
              <a:latin typeface="Times New Roman"/>
              <a:cs typeface="Times New Roman"/>
            </a:endParaRPr>
          </a:p>
          <a:p>
            <a:pPr marL="3285649" algn="ctr">
              <a:spcBef>
                <a:spcPts val="1054"/>
              </a:spcBef>
            </a:pPr>
            <a:r>
              <a:rPr sz="1300" b="1" u="sng" spc="-4" dirty="0">
                <a:solidFill>
                  <a:srgbClr val="3C4593"/>
                </a:solidFill>
                <a:uFill>
                  <a:solidFill>
                    <a:srgbClr val="3C4593"/>
                  </a:solidFill>
                </a:uFill>
                <a:latin typeface="Tahoma"/>
                <a:cs typeface="Tahoma"/>
                <a:hlinkClick r:id="rId2"/>
              </a:rPr>
              <a:t>Federalist </a:t>
            </a:r>
            <a:r>
              <a:rPr sz="1300" b="1" u="sng" dirty="0">
                <a:solidFill>
                  <a:srgbClr val="3C4593"/>
                </a:solidFill>
                <a:uFill>
                  <a:solidFill>
                    <a:srgbClr val="3C4593"/>
                  </a:solidFill>
                </a:uFill>
                <a:latin typeface="Tahoma"/>
                <a:cs typeface="Tahoma"/>
                <a:hlinkClick r:id="rId2"/>
              </a:rPr>
              <a:t>versus </a:t>
            </a:r>
            <a:r>
              <a:rPr sz="1300" b="1" u="sng" spc="-4" dirty="0">
                <a:solidFill>
                  <a:srgbClr val="3C4593"/>
                </a:solidFill>
                <a:uFill>
                  <a:solidFill>
                    <a:srgbClr val="3C4593"/>
                  </a:solidFill>
                </a:uFill>
                <a:latin typeface="Tahoma"/>
                <a:cs typeface="Tahoma"/>
                <a:hlinkClick r:id="rId2"/>
              </a:rPr>
              <a:t>Anti-Federalists</a:t>
            </a:r>
            <a:r>
              <a:rPr sz="1300" b="1" u="sng" spc="41" dirty="0">
                <a:solidFill>
                  <a:srgbClr val="3C4593"/>
                </a:solidFill>
                <a:uFill>
                  <a:solidFill>
                    <a:srgbClr val="3C4593"/>
                  </a:solidFill>
                </a:uFill>
                <a:latin typeface="Tahoma"/>
                <a:cs typeface="Tahoma"/>
                <a:hlinkClick r:id="rId2"/>
              </a:rPr>
              <a:t> </a:t>
            </a:r>
            <a:r>
              <a:rPr sz="1300" b="1" u="sng" spc="-4" dirty="0">
                <a:solidFill>
                  <a:srgbClr val="3C4593"/>
                </a:solidFill>
                <a:uFill>
                  <a:solidFill>
                    <a:srgbClr val="3C4593"/>
                  </a:solidFill>
                </a:uFill>
                <a:latin typeface="Tahoma"/>
                <a:cs typeface="Tahoma"/>
                <a:hlinkClick r:id="rId2"/>
              </a:rPr>
              <a:t>(4:44)</a:t>
            </a:r>
            <a:endParaRPr sz="1300" dirty="0">
              <a:solidFill>
                <a:prstClr val="black"/>
              </a:solidFill>
              <a:latin typeface="Tahoma"/>
              <a:cs typeface="Tahoma"/>
            </a:endParaRPr>
          </a:p>
        </p:txBody>
      </p:sp>
      <p:sp>
        <p:nvSpPr>
          <p:cNvPr id="6" name="Rectangle 5"/>
          <p:cNvSpPr/>
          <p:nvPr/>
        </p:nvSpPr>
        <p:spPr>
          <a:xfrm>
            <a:off x="76200" y="1205965"/>
            <a:ext cx="12078419" cy="5016758"/>
          </a:xfrm>
          <a:prstGeom prst="rect">
            <a:avLst/>
          </a:prstGeom>
        </p:spPr>
        <p:txBody>
          <a:bodyPr wrap="square">
            <a:spAutoFit/>
          </a:bodyPr>
          <a:lstStyle/>
          <a:p>
            <a:r>
              <a:rPr lang="en-US" sz="2000" b="1" dirty="0"/>
              <a:t>At stake – individual rights and the role of the national  government in economic development</a:t>
            </a:r>
          </a:p>
          <a:p>
            <a:r>
              <a:rPr lang="en-US" sz="2000" dirty="0"/>
              <a:t>One of the many points of contention between Federalists, who advocated a  strong national government, and Anti-Federalists, who wanted power to remain  with state and local governments, was the Constitution’s lack of a bill of rights  that would place specific limits on government power. Federalists argued that  the Constitution did not need a bill of rights, because the people and the states  kept any powers not given to the federal government. Anti-Federalists held that  a bill of rights was necessary to safeguard individual liberty from the newly created federal government.</a:t>
            </a:r>
          </a:p>
          <a:p>
            <a:endParaRPr lang="en-US" sz="2000" dirty="0"/>
          </a:p>
          <a:p>
            <a:r>
              <a:rPr lang="en-US" sz="2000" dirty="0"/>
              <a:t>Madison, then a member of the U.S. House of Representatives, altered the  Constitution’s text where he thought appropriate. However, several representatives, led by Roger Sherman, objected, saying that Congress had no  authority to change the wording of the Constitution. Therefore, Madison’s  changes were presented as a list of amendments that would follow Article VII.</a:t>
            </a:r>
          </a:p>
          <a:p>
            <a:endParaRPr lang="en-US" sz="2000" dirty="0"/>
          </a:p>
          <a:p>
            <a:r>
              <a:rPr lang="en-US" sz="2000" dirty="0"/>
              <a:t>The House approved 17 amendments. Of these, the Senate approved 12, which  were sent to the states for approval in August 1789. Ten amendments were approved (or ratified). Virginia’s legislature was the final state legislature to ratify the amendments, approving them on December 15, 1791.</a:t>
            </a:r>
          </a:p>
        </p:txBody>
      </p:sp>
      <p:sp>
        <p:nvSpPr>
          <p:cNvPr id="4" name="Rectangle 3"/>
          <p:cNvSpPr/>
          <p:nvPr/>
        </p:nvSpPr>
        <p:spPr>
          <a:xfrm>
            <a:off x="76200" y="655374"/>
            <a:ext cx="5623334" cy="461665"/>
          </a:xfrm>
          <a:prstGeom prst="rect">
            <a:avLst/>
          </a:prstGeom>
        </p:spPr>
        <p:txBody>
          <a:bodyPr wrap="none">
            <a:spAutoFit/>
          </a:bodyPr>
          <a:lstStyle/>
          <a:p>
            <a:r>
              <a:rPr lang="en-US" sz="2400" b="1" dirty="0"/>
              <a:t>BILL OF RIGHTS – THE FINAL COMPROMISE</a:t>
            </a:r>
          </a:p>
        </p:txBody>
      </p:sp>
    </p:spTree>
    <p:extLst>
      <p:ext uri="{BB962C8B-B14F-4D97-AF65-F5344CB8AC3E}">
        <p14:creationId xmlns:p14="http://schemas.microsoft.com/office/powerpoint/2010/main" val="29000471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B672-8403-45A6-BFA6-3F09BD6EC60C}"/>
              </a:ext>
            </a:extLst>
          </p:cNvPr>
          <p:cNvSpPr>
            <a:spLocks noGrp="1"/>
          </p:cNvSpPr>
          <p:nvPr>
            <p:ph type="title"/>
          </p:nvPr>
        </p:nvSpPr>
        <p:spPr>
          <a:xfrm>
            <a:off x="7015537" y="5095940"/>
            <a:ext cx="5023302" cy="338554"/>
          </a:xfrm>
        </p:spPr>
        <p:txBody>
          <a:bodyPr/>
          <a:lstStyle/>
          <a:p>
            <a:pPr algn="ctr"/>
            <a:r>
              <a:rPr lang="en-US" sz="2200" dirty="0">
                <a:solidFill>
                  <a:schemeClr val="bg1"/>
                </a:solidFill>
              </a:rPr>
              <a:t>Alexander Hamilton- a Federalist</a:t>
            </a:r>
          </a:p>
        </p:txBody>
      </p:sp>
      <p:sp>
        <p:nvSpPr>
          <p:cNvPr id="3" name="Text Placeholder 2">
            <a:extLst>
              <a:ext uri="{FF2B5EF4-FFF2-40B4-BE49-F238E27FC236}">
                <a16:creationId xmlns:a16="http://schemas.microsoft.com/office/drawing/2014/main" id="{3C189114-798C-4EA6-B1B3-102B58EC03AF}"/>
              </a:ext>
            </a:extLst>
          </p:cNvPr>
          <p:cNvSpPr>
            <a:spLocks noGrp="1"/>
          </p:cNvSpPr>
          <p:nvPr>
            <p:ph type="body" idx="1"/>
          </p:nvPr>
        </p:nvSpPr>
        <p:spPr>
          <a:xfrm>
            <a:off x="457200" y="51514"/>
            <a:ext cx="7847839" cy="492443"/>
          </a:xfrm>
        </p:spPr>
        <p:txBody>
          <a:bodyPr/>
          <a:lstStyle/>
          <a:p>
            <a:r>
              <a:rPr lang="en-US" sz="3200" b="1" dirty="0">
                <a:solidFill>
                  <a:schemeClr val="bg1"/>
                </a:solidFill>
              </a:rPr>
              <a:t>Why not a Bill of Rights?</a:t>
            </a:r>
          </a:p>
        </p:txBody>
      </p:sp>
      <p:sp>
        <p:nvSpPr>
          <p:cNvPr id="7" name="TextBox 6">
            <a:extLst>
              <a:ext uri="{FF2B5EF4-FFF2-40B4-BE49-F238E27FC236}">
                <a16:creationId xmlns:a16="http://schemas.microsoft.com/office/drawing/2014/main" id="{9448EEC0-ACB7-432E-BC36-0CBC4BB6A723}"/>
              </a:ext>
            </a:extLst>
          </p:cNvPr>
          <p:cNvSpPr txBox="1"/>
          <p:nvPr/>
        </p:nvSpPr>
        <p:spPr>
          <a:xfrm>
            <a:off x="153160" y="580203"/>
            <a:ext cx="6552440" cy="5509200"/>
          </a:xfrm>
          <a:prstGeom prst="rect">
            <a:avLst/>
          </a:prstGeom>
          <a:noFill/>
        </p:spPr>
        <p:txBody>
          <a:bodyPr wrap="square">
            <a:spAutoFit/>
          </a:bodyPr>
          <a:lstStyle/>
          <a:p>
            <a:r>
              <a:rPr lang="en-US" sz="2200" b="1" i="0" u="none" strike="noStrike" baseline="0" dirty="0">
                <a:solidFill>
                  <a:schemeClr val="bg1"/>
                </a:solidFill>
                <a:latin typeface="Minion Pro"/>
              </a:rPr>
              <a:t>I go further, and affirm that bills of rights, in the sense and in the extent in which they are contended for, are not only unnecessary in the proposed constitution, but would even be dangerous. They would contain various exceptions to powers which are not granted; and on this very account, would afford a </a:t>
            </a:r>
            <a:r>
              <a:rPr lang="en-US" sz="2200" b="1" i="0" u="none" strike="noStrike" baseline="0" dirty="0" err="1">
                <a:solidFill>
                  <a:schemeClr val="bg1"/>
                </a:solidFill>
                <a:latin typeface="Minion Pro"/>
              </a:rPr>
              <a:t>colourable</a:t>
            </a:r>
            <a:r>
              <a:rPr lang="en-US" sz="2200" b="1" i="0" u="none" strike="noStrike" baseline="0" dirty="0">
                <a:solidFill>
                  <a:schemeClr val="bg1"/>
                </a:solidFill>
                <a:latin typeface="Minion Pro"/>
              </a:rPr>
              <a:t> pretext to claim more than were granted. For why declare that things shall not be done which there is no power to do? Why for instance, should it be said, that the liberty of the press shall not be restrained, when no power is given by which restrictions may be imposed? I will not contend that such a provision would confer a regulating power; but it is evident that it would furnish, to men disposed to usurp, a plausible </a:t>
            </a:r>
            <a:r>
              <a:rPr lang="en-US" sz="2200" b="1" i="0" u="none" strike="noStrike" baseline="0" dirty="0" err="1">
                <a:solidFill>
                  <a:schemeClr val="bg1"/>
                </a:solidFill>
                <a:latin typeface="Minion Pro"/>
              </a:rPr>
              <a:t>pretence</a:t>
            </a:r>
            <a:r>
              <a:rPr lang="en-US" sz="2200" b="1" i="0" u="none" strike="noStrike" baseline="0" dirty="0">
                <a:solidFill>
                  <a:schemeClr val="bg1"/>
                </a:solidFill>
                <a:latin typeface="Minion Pro"/>
              </a:rPr>
              <a:t> for claiming that power. </a:t>
            </a:r>
          </a:p>
          <a:p>
            <a:r>
              <a:rPr lang="en-US" sz="2200" b="1" i="1" u="none" strike="noStrike" baseline="0" dirty="0">
                <a:solidFill>
                  <a:schemeClr val="bg1"/>
                </a:solidFill>
                <a:latin typeface="Minion Pro"/>
              </a:rPr>
              <a:t>—Alexander Hamilton, The Federalist paper number 84 </a:t>
            </a:r>
            <a:endParaRPr lang="en-US" sz="2200" b="1" i="1" dirty="0">
              <a:solidFill>
                <a:schemeClr val="bg1"/>
              </a:solidFill>
            </a:endParaRPr>
          </a:p>
        </p:txBody>
      </p:sp>
      <p:pic>
        <p:nvPicPr>
          <p:cNvPr id="8" name="Picture 7">
            <a:extLst>
              <a:ext uri="{FF2B5EF4-FFF2-40B4-BE49-F238E27FC236}">
                <a16:creationId xmlns:a16="http://schemas.microsoft.com/office/drawing/2014/main" id="{96B7A513-EFBF-4F75-B531-29F54357A450}"/>
              </a:ext>
            </a:extLst>
          </p:cNvPr>
          <p:cNvPicPr>
            <a:picLocks noChangeAspect="1"/>
          </p:cNvPicPr>
          <p:nvPr/>
        </p:nvPicPr>
        <p:blipFill>
          <a:blip r:embed="rId2"/>
          <a:stretch>
            <a:fillRect/>
          </a:stretch>
        </p:blipFill>
        <p:spPr>
          <a:xfrm>
            <a:off x="7239000" y="228600"/>
            <a:ext cx="4799839" cy="4719364"/>
          </a:xfrm>
          <a:prstGeom prst="rect">
            <a:avLst/>
          </a:prstGeom>
        </p:spPr>
      </p:pic>
    </p:spTree>
    <p:extLst>
      <p:ext uri="{BB962C8B-B14F-4D97-AF65-F5344CB8AC3E}">
        <p14:creationId xmlns:p14="http://schemas.microsoft.com/office/powerpoint/2010/main" val="677385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62200" y="1"/>
            <a:ext cx="8028940" cy="443711"/>
          </a:xfrm>
          <a:prstGeom prst="rect">
            <a:avLst/>
          </a:prstGeom>
        </p:spPr>
        <p:txBody>
          <a:bodyPr vert="horz" wrap="square" lIns="0" tIns="12700" rIns="0" bIns="0" rtlCol="0">
            <a:spAutoFit/>
          </a:bodyPr>
          <a:lstStyle/>
          <a:p>
            <a:pPr marL="12700">
              <a:spcBef>
                <a:spcPts val="100"/>
              </a:spcBef>
            </a:pPr>
            <a:r>
              <a:rPr sz="2800" spc="-5" dirty="0"/>
              <a:t>ARTICLES OF</a:t>
            </a:r>
            <a:r>
              <a:rPr sz="2800" spc="-25" dirty="0"/>
              <a:t> </a:t>
            </a:r>
            <a:r>
              <a:rPr sz="2800" spc="-5" dirty="0"/>
              <a:t>CONFEDERATION</a:t>
            </a:r>
            <a:r>
              <a:rPr lang="en-US" sz="2800" spc="-5" dirty="0"/>
              <a:t> 1776-1787</a:t>
            </a:r>
            <a:endParaRPr sz="2800" dirty="0"/>
          </a:p>
        </p:txBody>
      </p:sp>
      <p:graphicFrame>
        <p:nvGraphicFramePr>
          <p:cNvPr id="3" name="object 3"/>
          <p:cNvGraphicFramePr>
            <a:graphicFrameLocks noGrp="1"/>
          </p:cNvGraphicFramePr>
          <p:nvPr>
            <p:extLst>
              <p:ext uri="{D42A27DB-BD31-4B8C-83A1-F6EECF244321}">
                <p14:modId xmlns:p14="http://schemas.microsoft.com/office/powerpoint/2010/main" val="2803796360"/>
              </p:ext>
            </p:extLst>
          </p:nvPr>
        </p:nvGraphicFramePr>
        <p:xfrm>
          <a:off x="685800" y="1778102"/>
          <a:ext cx="5690870" cy="4851296"/>
        </p:xfrm>
        <a:graphic>
          <a:graphicData uri="http://schemas.openxmlformats.org/drawingml/2006/table">
            <a:tbl>
              <a:tblPr firstRow="1" bandRow="1">
                <a:tableStyleId>{2D5ABB26-0587-4C30-8999-92F81FD0307C}</a:tableStyleId>
              </a:tblPr>
              <a:tblGrid>
                <a:gridCol w="5690870">
                  <a:extLst>
                    <a:ext uri="{9D8B030D-6E8A-4147-A177-3AD203B41FA5}">
                      <a16:colId xmlns:a16="http://schemas.microsoft.com/office/drawing/2014/main" val="20000"/>
                    </a:ext>
                  </a:extLst>
                </a:gridCol>
              </a:tblGrid>
              <a:tr h="367886">
                <a:tc>
                  <a:txBody>
                    <a:bodyPr/>
                    <a:lstStyle/>
                    <a:p>
                      <a:pPr marL="17780" algn="ctr">
                        <a:lnSpc>
                          <a:spcPct val="100000"/>
                        </a:lnSpc>
                        <a:spcBef>
                          <a:spcPts val="270"/>
                        </a:spcBef>
                      </a:pPr>
                      <a:r>
                        <a:rPr sz="1600" b="1" spc="-5" dirty="0">
                          <a:solidFill>
                            <a:srgbClr val="FFFFFF"/>
                          </a:solidFill>
                          <a:latin typeface="Tahoma"/>
                          <a:cs typeface="Tahoma"/>
                        </a:rPr>
                        <a:t>Details </a:t>
                      </a:r>
                      <a:r>
                        <a:rPr sz="1600" b="1" dirty="0">
                          <a:solidFill>
                            <a:srgbClr val="FFFFFF"/>
                          </a:solidFill>
                          <a:latin typeface="Tahoma"/>
                          <a:cs typeface="Tahoma"/>
                        </a:rPr>
                        <a:t>of </a:t>
                      </a:r>
                      <a:r>
                        <a:rPr sz="1600" b="1" spc="-5" dirty="0">
                          <a:solidFill>
                            <a:srgbClr val="FFFFFF"/>
                          </a:solidFill>
                          <a:latin typeface="Tahoma"/>
                          <a:cs typeface="Tahoma"/>
                        </a:rPr>
                        <a:t>the Articles </a:t>
                      </a:r>
                      <a:r>
                        <a:rPr sz="1600" b="1" dirty="0">
                          <a:solidFill>
                            <a:srgbClr val="FFFFFF"/>
                          </a:solidFill>
                          <a:latin typeface="Tahoma"/>
                          <a:cs typeface="Tahoma"/>
                        </a:rPr>
                        <a:t>of</a:t>
                      </a:r>
                      <a:r>
                        <a:rPr sz="1600" b="1" spc="15" dirty="0">
                          <a:solidFill>
                            <a:srgbClr val="FFFFFF"/>
                          </a:solidFill>
                          <a:latin typeface="Tahoma"/>
                          <a:cs typeface="Tahoma"/>
                        </a:rPr>
                        <a:t> </a:t>
                      </a:r>
                      <a:r>
                        <a:rPr sz="1600" b="1" spc="-5" dirty="0">
                          <a:solidFill>
                            <a:srgbClr val="FFFFFF"/>
                          </a:solidFill>
                          <a:latin typeface="Tahoma"/>
                          <a:cs typeface="Tahoma"/>
                        </a:rPr>
                        <a:t>Confederation</a:t>
                      </a:r>
                      <a:endParaRPr sz="1600" dirty="0">
                        <a:latin typeface="Tahoma"/>
                        <a:cs typeface="Tahoma"/>
                      </a:endParaRPr>
                    </a:p>
                  </a:txBody>
                  <a:tcPr marL="0" marR="0" marT="342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6095C9"/>
                    </a:solidFill>
                  </a:tcPr>
                </a:tc>
                <a:extLst>
                  <a:ext uri="{0D108BD9-81ED-4DB2-BD59-A6C34878D82A}">
                    <a16:rowId xmlns:a16="http://schemas.microsoft.com/office/drawing/2014/main" val="10000"/>
                  </a:ext>
                </a:extLst>
              </a:tr>
              <a:tr h="687168">
                <a:tc>
                  <a:txBody>
                    <a:bodyPr/>
                    <a:lstStyle/>
                    <a:p>
                      <a:pPr marL="681355" marR="114300" indent="-541655">
                        <a:lnSpc>
                          <a:spcPts val="1500"/>
                        </a:lnSpc>
                        <a:spcBef>
                          <a:spcPts val="840"/>
                        </a:spcBef>
                      </a:pPr>
                      <a:r>
                        <a:rPr sz="1300" b="1" dirty="0">
                          <a:latin typeface="Tahoma"/>
                          <a:cs typeface="Tahoma"/>
                        </a:rPr>
                        <a:t>A </a:t>
                      </a:r>
                      <a:r>
                        <a:rPr sz="1300" b="1" spc="-5" dirty="0">
                          <a:latin typeface="Tahoma"/>
                          <a:cs typeface="Tahoma"/>
                        </a:rPr>
                        <a:t>very weak central government. </a:t>
                      </a:r>
                      <a:r>
                        <a:rPr sz="1300" b="1" dirty="0">
                          <a:latin typeface="Tahoma"/>
                          <a:cs typeface="Tahoma"/>
                        </a:rPr>
                        <a:t>With a one </a:t>
                      </a:r>
                      <a:r>
                        <a:rPr sz="1300" b="1" spc="-5" dirty="0">
                          <a:latin typeface="Tahoma"/>
                          <a:cs typeface="Tahoma"/>
                        </a:rPr>
                        <a:t>chamber  legislature</a:t>
                      </a:r>
                      <a:r>
                        <a:rPr lang="en-US" sz="1300" b="1" spc="-5" dirty="0">
                          <a:latin typeface="Tahoma"/>
                          <a:cs typeface="Tahoma"/>
                        </a:rPr>
                        <a:t> (</a:t>
                      </a:r>
                      <a:r>
                        <a:rPr lang="en-US" sz="1300" b="1" spc="-5" dirty="0">
                          <a:solidFill>
                            <a:srgbClr val="FF0000"/>
                          </a:solidFill>
                          <a:latin typeface="Tahoma"/>
                          <a:cs typeface="Tahoma"/>
                        </a:rPr>
                        <a:t>unicameral</a:t>
                      </a:r>
                      <a:r>
                        <a:rPr lang="en-US" sz="1300" b="1" spc="-5" dirty="0">
                          <a:latin typeface="Tahoma"/>
                          <a:cs typeface="Tahoma"/>
                        </a:rPr>
                        <a:t>)</a:t>
                      </a:r>
                      <a:r>
                        <a:rPr sz="1300" b="1" spc="-5" dirty="0">
                          <a:latin typeface="Tahoma"/>
                          <a:cs typeface="Tahoma"/>
                        </a:rPr>
                        <a:t>, </a:t>
                      </a:r>
                      <a:r>
                        <a:rPr sz="1300" b="1" dirty="0">
                          <a:latin typeface="Tahoma"/>
                          <a:cs typeface="Tahoma"/>
                        </a:rPr>
                        <a:t>the </a:t>
                      </a:r>
                      <a:r>
                        <a:rPr sz="1300" b="1" spc="-5" dirty="0">
                          <a:latin typeface="Tahoma"/>
                          <a:cs typeface="Tahoma"/>
                        </a:rPr>
                        <a:t>states </a:t>
                      </a:r>
                      <a:r>
                        <a:rPr sz="1300" b="1" dirty="0">
                          <a:latin typeface="Tahoma"/>
                          <a:cs typeface="Tahoma"/>
                        </a:rPr>
                        <a:t>only had one </a:t>
                      </a:r>
                      <a:r>
                        <a:rPr sz="1300" b="1" spc="-5" dirty="0">
                          <a:latin typeface="Tahoma"/>
                          <a:cs typeface="Tahoma"/>
                        </a:rPr>
                        <a:t>vote.</a:t>
                      </a:r>
                      <a:endParaRPr sz="1300" dirty="0">
                        <a:latin typeface="Tahoma"/>
                        <a:cs typeface="Tahoma"/>
                      </a:endParaRPr>
                    </a:p>
                  </a:txBody>
                  <a:tcPr marL="0" marR="0" marT="1066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9E0ED"/>
                    </a:solidFill>
                  </a:tcPr>
                </a:tc>
                <a:extLst>
                  <a:ext uri="{0D108BD9-81ED-4DB2-BD59-A6C34878D82A}">
                    <a16:rowId xmlns:a16="http://schemas.microsoft.com/office/drawing/2014/main" val="10001"/>
                  </a:ext>
                </a:extLst>
              </a:tr>
              <a:tr h="984018">
                <a:tc>
                  <a:txBody>
                    <a:bodyPr/>
                    <a:lstStyle/>
                    <a:p>
                      <a:pPr marL="192405" marR="167005" algn="ctr">
                        <a:lnSpc>
                          <a:spcPct val="99400"/>
                        </a:lnSpc>
                        <a:spcBef>
                          <a:spcPts val="960"/>
                        </a:spcBef>
                      </a:pPr>
                      <a:r>
                        <a:rPr sz="1300" b="1" dirty="0">
                          <a:latin typeface="Tahoma"/>
                          <a:cs typeface="Tahoma"/>
                        </a:rPr>
                        <a:t>National </a:t>
                      </a:r>
                      <a:r>
                        <a:rPr sz="1300" b="1" spc="-5" dirty="0">
                          <a:latin typeface="Tahoma"/>
                          <a:cs typeface="Tahoma"/>
                        </a:rPr>
                        <a:t>regulation </a:t>
                      </a:r>
                      <a:r>
                        <a:rPr sz="1300" b="1" dirty="0">
                          <a:latin typeface="Tahoma"/>
                          <a:cs typeface="Tahoma"/>
                        </a:rPr>
                        <a:t>of </a:t>
                      </a:r>
                      <a:r>
                        <a:rPr sz="1300" b="1" spc="-5" dirty="0">
                          <a:latin typeface="Tahoma"/>
                          <a:cs typeface="Tahoma"/>
                        </a:rPr>
                        <a:t>commerce </a:t>
                      </a:r>
                      <a:r>
                        <a:rPr sz="1300" b="1" dirty="0">
                          <a:latin typeface="Tahoma"/>
                          <a:cs typeface="Tahoma"/>
                        </a:rPr>
                        <a:t>didn’t </a:t>
                      </a:r>
                      <a:r>
                        <a:rPr sz="1300" b="1" spc="-5" dirty="0">
                          <a:latin typeface="Tahoma"/>
                          <a:cs typeface="Tahoma"/>
                        </a:rPr>
                        <a:t>exist. </a:t>
                      </a:r>
                      <a:r>
                        <a:rPr sz="1300" b="1" dirty="0">
                          <a:latin typeface="Tahoma"/>
                          <a:cs typeface="Tahoma"/>
                        </a:rPr>
                        <a:t>This  </a:t>
                      </a:r>
                      <a:r>
                        <a:rPr sz="1300" b="1" spc="-5" dirty="0">
                          <a:latin typeface="Tahoma"/>
                          <a:cs typeface="Tahoma"/>
                        </a:rPr>
                        <a:t>means </a:t>
                      </a:r>
                      <a:r>
                        <a:rPr sz="1300" b="1" dirty="0">
                          <a:latin typeface="Tahoma"/>
                          <a:cs typeface="Tahoma"/>
                        </a:rPr>
                        <a:t>that the </a:t>
                      </a:r>
                      <a:r>
                        <a:rPr sz="1300" b="1" spc="-5" dirty="0">
                          <a:latin typeface="Tahoma"/>
                          <a:cs typeface="Tahoma"/>
                        </a:rPr>
                        <a:t>federal government </a:t>
                      </a:r>
                      <a:r>
                        <a:rPr sz="1300" b="1" dirty="0">
                          <a:latin typeface="Tahoma"/>
                          <a:cs typeface="Tahoma"/>
                        </a:rPr>
                        <a:t>didn’t have </a:t>
                      </a:r>
                      <a:r>
                        <a:rPr sz="1300" b="1" spc="-5" dirty="0">
                          <a:latin typeface="Tahoma"/>
                          <a:cs typeface="Tahoma"/>
                        </a:rPr>
                        <a:t>their  own economic</a:t>
                      </a:r>
                      <a:r>
                        <a:rPr sz="1300" b="1" dirty="0">
                          <a:latin typeface="Tahoma"/>
                          <a:cs typeface="Tahoma"/>
                        </a:rPr>
                        <a:t> </a:t>
                      </a:r>
                      <a:r>
                        <a:rPr sz="1300" b="1" spc="-5" dirty="0">
                          <a:latin typeface="Tahoma"/>
                          <a:cs typeface="Tahoma"/>
                        </a:rPr>
                        <a:t>system.</a:t>
                      </a:r>
                      <a:endParaRPr sz="1300" dirty="0">
                        <a:latin typeface="Tahoma"/>
                        <a:cs typeface="Tahoma"/>
                      </a:endParaRPr>
                    </a:p>
                  </a:txBody>
                  <a:tcPr marL="0" marR="0" marT="12192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F1F6"/>
                    </a:solidFill>
                  </a:tcPr>
                </a:tc>
                <a:extLst>
                  <a:ext uri="{0D108BD9-81ED-4DB2-BD59-A6C34878D82A}">
                    <a16:rowId xmlns:a16="http://schemas.microsoft.com/office/drawing/2014/main" val="10002"/>
                  </a:ext>
                </a:extLst>
              </a:tr>
              <a:tr h="687168">
                <a:tc>
                  <a:txBody>
                    <a:bodyPr/>
                    <a:lstStyle/>
                    <a:p>
                      <a:pPr marL="1525905" marR="257175" indent="-1243965">
                        <a:lnSpc>
                          <a:spcPts val="1500"/>
                        </a:lnSpc>
                        <a:spcBef>
                          <a:spcPts val="840"/>
                        </a:spcBef>
                      </a:pPr>
                      <a:r>
                        <a:rPr sz="1300" b="1" dirty="0">
                          <a:latin typeface="Tahoma"/>
                          <a:cs typeface="Tahoma"/>
                        </a:rPr>
                        <a:t>Taxation </a:t>
                      </a:r>
                      <a:r>
                        <a:rPr sz="1300" b="1" spc="-5" dirty="0">
                          <a:latin typeface="Tahoma"/>
                          <a:cs typeface="Tahoma"/>
                        </a:rPr>
                        <a:t>was dealt with </a:t>
                      </a:r>
                      <a:r>
                        <a:rPr sz="1300" b="1" dirty="0">
                          <a:latin typeface="Tahoma"/>
                          <a:cs typeface="Tahoma"/>
                        </a:rPr>
                        <a:t>among the </a:t>
                      </a:r>
                      <a:r>
                        <a:rPr sz="1300" b="1" spc="-5" dirty="0">
                          <a:latin typeface="Tahoma"/>
                          <a:cs typeface="Tahoma"/>
                        </a:rPr>
                        <a:t>states, </a:t>
                      </a:r>
                      <a:r>
                        <a:rPr sz="1300" b="1" dirty="0">
                          <a:latin typeface="Tahoma"/>
                          <a:cs typeface="Tahoma"/>
                        </a:rPr>
                        <a:t>not the  </a:t>
                      </a:r>
                      <a:r>
                        <a:rPr sz="1300" b="1" spc="-5" dirty="0">
                          <a:latin typeface="Tahoma"/>
                          <a:cs typeface="Tahoma"/>
                        </a:rPr>
                        <a:t>federal government.</a:t>
                      </a:r>
                      <a:endParaRPr sz="1300">
                        <a:latin typeface="Tahoma"/>
                        <a:cs typeface="Tahoma"/>
                      </a:endParaRPr>
                    </a:p>
                  </a:txBody>
                  <a:tcPr marL="0" marR="0" marT="1066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9E0ED"/>
                    </a:solidFill>
                  </a:tcPr>
                </a:tc>
                <a:extLst>
                  <a:ext uri="{0D108BD9-81ED-4DB2-BD59-A6C34878D82A}">
                    <a16:rowId xmlns:a16="http://schemas.microsoft.com/office/drawing/2014/main" val="10003"/>
                  </a:ext>
                </a:extLst>
              </a:tr>
              <a:tr h="687168">
                <a:tc>
                  <a:txBody>
                    <a:bodyPr/>
                    <a:lstStyle/>
                    <a:p>
                      <a:pPr marL="147320" marR="121285" indent="78740">
                        <a:lnSpc>
                          <a:spcPts val="1500"/>
                        </a:lnSpc>
                        <a:spcBef>
                          <a:spcPts val="840"/>
                        </a:spcBef>
                      </a:pPr>
                      <a:r>
                        <a:rPr sz="1300" b="1" spc="-5" dirty="0">
                          <a:latin typeface="Tahoma"/>
                          <a:cs typeface="Tahoma"/>
                        </a:rPr>
                        <a:t>Amendment </a:t>
                      </a:r>
                      <a:r>
                        <a:rPr sz="1300" b="1" dirty="0">
                          <a:latin typeface="Tahoma"/>
                          <a:cs typeface="Tahoma"/>
                        </a:rPr>
                        <a:t>of the </a:t>
                      </a:r>
                      <a:r>
                        <a:rPr sz="1300" b="1" spc="-5" dirty="0">
                          <a:latin typeface="Tahoma"/>
                          <a:cs typeface="Tahoma"/>
                        </a:rPr>
                        <a:t>Articles must require </a:t>
                      </a:r>
                      <a:r>
                        <a:rPr sz="1300" b="1" dirty="0">
                          <a:latin typeface="Tahoma"/>
                          <a:cs typeface="Tahoma"/>
                        </a:rPr>
                        <a:t>unanimous  </a:t>
                      </a:r>
                      <a:r>
                        <a:rPr sz="1300" b="1" spc="-5" dirty="0">
                          <a:latin typeface="Tahoma"/>
                          <a:cs typeface="Tahoma"/>
                        </a:rPr>
                        <a:t>consent. Laws required passage </a:t>
                      </a:r>
                      <a:r>
                        <a:rPr sz="1300" b="1" dirty="0">
                          <a:latin typeface="Tahoma"/>
                          <a:cs typeface="Tahoma"/>
                        </a:rPr>
                        <a:t>by 9 of the 13</a:t>
                      </a:r>
                      <a:r>
                        <a:rPr sz="1300" b="1" spc="30" dirty="0">
                          <a:latin typeface="Tahoma"/>
                          <a:cs typeface="Tahoma"/>
                        </a:rPr>
                        <a:t> </a:t>
                      </a:r>
                      <a:r>
                        <a:rPr sz="1300" b="1" spc="-5" dirty="0">
                          <a:latin typeface="Tahoma"/>
                          <a:cs typeface="Tahoma"/>
                        </a:rPr>
                        <a:t>states.</a:t>
                      </a:r>
                      <a:endParaRPr sz="1300" dirty="0">
                        <a:latin typeface="Tahoma"/>
                        <a:cs typeface="Tahoma"/>
                      </a:endParaRPr>
                    </a:p>
                  </a:txBody>
                  <a:tcPr marL="0" marR="0" marT="1066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F1F6"/>
                    </a:solidFill>
                  </a:tcPr>
                </a:tc>
                <a:extLst>
                  <a:ext uri="{0D108BD9-81ED-4DB2-BD59-A6C34878D82A}">
                    <a16:rowId xmlns:a16="http://schemas.microsoft.com/office/drawing/2014/main" val="10004"/>
                  </a:ext>
                </a:extLst>
              </a:tr>
              <a:tr h="479296">
                <a:tc>
                  <a:txBody>
                    <a:bodyPr/>
                    <a:lstStyle/>
                    <a:p>
                      <a:pPr marL="17780" algn="ctr">
                        <a:lnSpc>
                          <a:spcPct val="100000"/>
                        </a:lnSpc>
                        <a:spcBef>
                          <a:spcPts val="819"/>
                        </a:spcBef>
                      </a:pPr>
                      <a:r>
                        <a:rPr sz="1300" b="1" dirty="0">
                          <a:latin typeface="Tahoma"/>
                          <a:cs typeface="Tahoma"/>
                        </a:rPr>
                        <a:t>No national </a:t>
                      </a:r>
                      <a:r>
                        <a:rPr sz="1300" b="1" spc="-5" dirty="0">
                          <a:latin typeface="Tahoma"/>
                          <a:cs typeface="Tahoma"/>
                        </a:rPr>
                        <a:t>executive </a:t>
                      </a:r>
                      <a:r>
                        <a:rPr sz="1300" b="1" dirty="0">
                          <a:latin typeface="Tahoma"/>
                          <a:cs typeface="Tahoma"/>
                        </a:rPr>
                        <a:t>or </a:t>
                      </a:r>
                      <a:r>
                        <a:rPr sz="1300" b="1" spc="-5" dirty="0">
                          <a:latin typeface="Tahoma"/>
                          <a:cs typeface="Tahoma"/>
                        </a:rPr>
                        <a:t>judicial</a:t>
                      </a:r>
                      <a:r>
                        <a:rPr sz="1300" b="1" dirty="0">
                          <a:latin typeface="Tahoma"/>
                          <a:cs typeface="Tahoma"/>
                        </a:rPr>
                        <a:t> </a:t>
                      </a:r>
                      <a:r>
                        <a:rPr sz="1300" b="1" spc="-5" dirty="0">
                          <a:latin typeface="Tahoma"/>
                          <a:cs typeface="Tahoma"/>
                        </a:rPr>
                        <a:t>branch.</a:t>
                      </a:r>
                      <a:endParaRPr sz="1300">
                        <a:latin typeface="Tahoma"/>
                        <a:cs typeface="Tahoma"/>
                      </a:endParaRPr>
                    </a:p>
                  </a:txBody>
                  <a:tcPr marL="0" marR="0" marT="10413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9E0ED"/>
                    </a:solidFill>
                  </a:tcPr>
                </a:tc>
                <a:extLst>
                  <a:ext uri="{0D108BD9-81ED-4DB2-BD59-A6C34878D82A}">
                    <a16:rowId xmlns:a16="http://schemas.microsoft.com/office/drawing/2014/main" val="10005"/>
                  </a:ext>
                </a:extLst>
              </a:tr>
              <a:tr h="479296">
                <a:tc>
                  <a:txBody>
                    <a:bodyPr/>
                    <a:lstStyle/>
                    <a:p>
                      <a:pPr marL="17780" algn="ctr">
                        <a:lnSpc>
                          <a:spcPct val="100000"/>
                        </a:lnSpc>
                        <a:spcBef>
                          <a:spcPts val="819"/>
                        </a:spcBef>
                      </a:pPr>
                      <a:r>
                        <a:rPr sz="1300" b="1" spc="-5" dirty="0">
                          <a:latin typeface="Tahoma"/>
                          <a:cs typeface="Tahoma"/>
                        </a:rPr>
                        <a:t>Power over </a:t>
                      </a:r>
                      <a:r>
                        <a:rPr sz="1300" b="1" dirty="0">
                          <a:latin typeface="Tahoma"/>
                          <a:cs typeface="Tahoma"/>
                        </a:rPr>
                        <a:t>the </a:t>
                      </a:r>
                      <a:r>
                        <a:rPr sz="1300" b="1" spc="-5" dirty="0">
                          <a:latin typeface="Tahoma"/>
                          <a:cs typeface="Tahoma"/>
                        </a:rPr>
                        <a:t>states was</a:t>
                      </a:r>
                      <a:r>
                        <a:rPr sz="1300" b="1" spc="15" dirty="0">
                          <a:latin typeface="Tahoma"/>
                          <a:cs typeface="Tahoma"/>
                        </a:rPr>
                        <a:t> </a:t>
                      </a:r>
                      <a:r>
                        <a:rPr sz="1300" b="1" spc="-5" dirty="0">
                          <a:latin typeface="Tahoma"/>
                          <a:cs typeface="Tahoma"/>
                        </a:rPr>
                        <a:t>nonexistent.</a:t>
                      </a:r>
                      <a:endParaRPr sz="1300">
                        <a:latin typeface="Tahoma"/>
                        <a:cs typeface="Tahoma"/>
                      </a:endParaRPr>
                    </a:p>
                  </a:txBody>
                  <a:tcPr marL="0" marR="0" marT="10413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F1F6"/>
                    </a:solidFill>
                  </a:tcPr>
                </a:tc>
                <a:extLst>
                  <a:ext uri="{0D108BD9-81ED-4DB2-BD59-A6C34878D82A}">
                    <a16:rowId xmlns:a16="http://schemas.microsoft.com/office/drawing/2014/main" val="10006"/>
                  </a:ext>
                </a:extLst>
              </a:tr>
              <a:tr h="479296">
                <a:tc>
                  <a:txBody>
                    <a:bodyPr/>
                    <a:lstStyle/>
                    <a:p>
                      <a:pPr marL="17780" algn="ctr">
                        <a:lnSpc>
                          <a:spcPct val="100000"/>
                        </a:lnSpc>
                        <a:spcBef>
                          <a:spcPts val="819"/>
                        </a:spcBef>
                      </a:pPr>
                      <a:r>
                        <a:rPr sz="1300" b="1" dirty="0">
                          <a:latin typeface="Tahoma"/>
                          <a:cs typeface="Tahoma"/>
                        </a:rPr>
                        <a:t>No national</a:t>
                      </a:r>
                      <a:r>
                        <a:rPr sz="1300" b="1" spc="-5" dirty="0">
                          <a:latin typeface="Tahoma"/>
                          <a:cs typeface="Tahoma"/>
                        </a:rPr>
                        <a:t> currency.</a:t>
                      </a:r>
                      <a:endParaRPr sz="1300" dirty="0">
                        <a:latin typeface="Tahoma"/>
                        <a:cs typeface="Tahoma"/>
                      </a:endParaRPr>
                    </a:p>
                  </a:txBody>
                  <a:tcPr marL="0" marR="0" marT="10413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9E0ED"/>
                    </a:solidFill>
                  </a:tcPr>
                </a:tc>
                <a:extLst>
                  <a:ext uri="{0D108BD9-81ED-4DB2-BD59-A6C34878D82A}">
                    <a16:rowId xmlns:a16="http://schemas.microsoft.com/office/drawing/2014/main" val="10007"/>
                  </a:ext>
                </a:extLst>
              </a:tr>
            </a:tbl>
          </a:graphicData>
        </a:graphic>
      </p:graphicFrame>
      <p:sp>
        <p:nvSpPr>
          <p:cNvPr id="4" name="object 4"/>
          <p:cNvSpPr/>
          <p:nvPr/>
        </p:nvSpPr>
        <p:spPr>
          <a:xfrm>
            <a:off x="6629400" y="1778102"/>
            <a:ext cx="5181600" cy="5003698"/>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228600" y="533401"/>
            <a:ext cx="11887199" cy="1127168"/>
          </a:xfrm>
          <a:prstGeom prst="rect">
            <a:avLst/>
          </a:prstGeom>
        </p:spPr>
        <p:txBody>
          <a:bodyPr vert="horz" wrap="square" lIns="0" tIns="17145" rIns="0" bIns="0" rtlCol="0">
            <a:spAutoFit/>
          </a:bodyPr>
          <a:lstStyle/>
          <a:p>
            <a:pPr marL="292100" marR="5080" indent="-279400">
              <a:lnSpc>
                <a:spcPct val="118400"/>
              </a:lnSpc>
              <a:spcBef>
                <a:spcPts val="135"/>
              </a:spcBef>
              <a:buFont typeface="Arial"/>
              <a:buChar char="•"/>
              <a:tabLst>
                <a:tab pos="297815" algn="l"/>
                <a:tab pos="298450" algn="l"/>
              </a:tabLst>
            </a:pPr>
            <a:r>
              <a:rPr b="1" spc="-5" dirty="0">
                <a:latin typeface="Tahoma"/>
                <a:cs typeface="Tahoma"/>
              </a:rPr>
              <a:t>“</a:t>
            </a:r>
            <a:r>
              <a:rPr sz="1600" b="1" spc="-5" dirty="0">
                <a:latin typeface="Tahoma"/>
                <a:cs typeface="Tahoma"/>
              </a:rPr>
              <a:t>Each state retains </a:t>
            </a:r>
            <a:r>
              <a:rPr sz="1600" b="1" dirty="0">
                <a:latin typeface="Tahoma"/>
                <a:cs typeface="Tahoma"/>
              </a:rPr>
              <a:t>its </a:t>
            </a:r>
            <a:r>
              <a:rPr sz="1600" b="1" spc="-5" dirty="0">
                <a:solidFill>
                  <a:srgbClr val="FF0000"/>
                </a:solidFill>
                <a:latin typeface="Tahoma"/>
                <a:cs typeface="Tahoma"/>
              </a:rPr>
              <a:t>sovereignty, freedom</a:t>
            </a:r>
            <a:r>
              <a:rPr sz="1600" b="1" spc="-5" dirty="0">
                <a:latin typeface="Tahoma"/>
                <a:cs typeface="Tahoma"/>
              </a:rPr>
              <a:t>, and </a:t>
            </a:r>
            <a:r>
              <a:rPr sz="1600" b="1" spc="-5" dirty="0">
                <a:solidFill>
                  <a:srgbClr val="FF0000"/>
                </a:solidFill>
                <a:latin typeface="Tahoma"/>
                <a:cs typeface="Tahoma"/>
              </a:rPr>
              <a:t>independence</a:t>
            </a:r>
            <a:r>
              <a:rPr sz="1600" b="1" spc="-5" dirty="0">
                <a:latin typeface="Tahoma"/>
                <a:cs typeface="Tahoma"/>
              </a:rPr>
              <a:t>, and every Power,  </a:t>
            </a:r>
            <a:r>
              <a:rPr lang="en-US" sz="1600" b="1" spc="-5" dirty="0">
                <a:solidFill>
                  <a:srgbClr val="FF0000"/>
                </a:solidFill>
                <a:latin typeface="Tahoma"/>
                <a:cs typeface="Tahoma"/>
              </a:rPr>
              <a:t>j</a:t>
            </a:r>
            <a:r>
              <a:rPr sz="1600" b="1" spc="-5" dirty="0">
                <a:solidFill>
                  <a:srgbClr val="FF0000"/>
                </a:solidFill>
                <a:latin typeface="Tahoma"/>
                <a:cs typeface="Tahoma"/>
              </a:rPr>
              <a:t>urisdiction</a:t>
            </a:r>
            <a:r>
              <a:rPr sz="1600" b="1" spc="-5" dirty="0">
                <a:latin typeface="Tahoma"/>
                <a:cs typeface="Tahoma"/>
              </a:rPr>
              <a:t>, and right, which </a:t>
            </a:r>
            <a:r>
              <a:rPr sz="1600" b="1" dirty="0">
                <a:latin typeface="Tahoma"/>
                <a:cs typeface="Tahoma"/>
              </a:rPr>
              <a:t>is </a:t>
            </a:r>
            <a:r>
              <a:rPr sz="1600" b="1" spc="-5" dirty="0">
                <a:latin typeface="Tahoma"/>
                <a:cs typeface="Tahoma"/>
              </a:rPr>
              <a:t>not by this confederation expressly delegated </a:t>
            </a:r>
            <a:r>
              <a:rPr sz="1600" b="1" dirty="0">
                <a:latin typeface="Tahoma"/>
                <a:cs typeface="Tahoma"/>
              </a:rPr>
              <a:t>to </a:t>
            </a:r>
            <a:r>
              <a:rPr sz="1600" b="1" spc="-5" dirty="0">
                <a:latin typeface="Tahoma"/>
                <a:cs typeface="Tahoma"/>
              </a:rPr>
              <a:t>the United  States, </a:t>
            </a:r>
            <a:r>
              <a:rPr sz="1600" b="1" dirty="0">
                <a:latin typeface="Tahoma"/>
                <a:cs typeface="Tahoma"/>
              </a:rPr>
              <a:t>in </a:t>
            </a:r>
            <a:r>
              <a:rPr sz="1600" b="1" spc="-5" dirty="0">
                <a:latin typeface="Tahoma"/>
                <a:cs typeface="Tahoma"/>
              </a:rPr>
              <a:t>Congress</a:t>
            </a:r>
            <a:r>
              <a:rPr sz="1600" b="1" dirty="0">
                <a:latin typeface="Tahoma"/>
                <a:cs typeface="Tahoma"/>
              </a:rPr>
              <a:t> </a:t>
            </a:r>
            <a:r>
              <a:rPr sz="1600" b="1" spc="-5" dirty="0">
                <a:latin typeface="Tahoma"/>
                <a:cs typeface="Tahoma"/>
              </a:rPr>
              <a:t>assembled.”</a:t>
            </a:r>
            <a:endParaRPr sz="1600" dirty="0">
              <a:latin typeface="Tahoma"/>
              <a:cs typeface="Tahoma"/>
            </a:endParaRPr>
          </a:p>
          <a:p>
            <a:pPr marL="292100" indent="-279400">
              <a:buFont typeface="Arial"/>
              <a:buChar char="•"/>
              <a:tabLst>
                <a:tab pos="297815" algn="l"/>
                <a:tab pos="298450" algn="l"/>
              </a:tabLst>
            </a:pPr>
            <a:endParaRPr lang="en-US" sz="1600" b="1" dirty="0">
              <a:latin typeface="Tahoma"/>
              <a:cs typeface="Tahoma"/>
            </a:endParaRPr>
          </a:p>
          <a:p>
            <a:pPr marL="292100" indent="-279400">
              <a:buFont typeface="Arial"/>
              <a:buChar char="•"/>
              <a:tabLst>
                <a:tab pos="297815" algn="l"/>
                <a:tab pos="298450" algn="l"/>
              </a:tabLst>
            </a:pPr>
            <a:r>
              <a:rPr sz="1600" b="1" dirty="0">
                <a:latin typeface="Tahoma"/>
                <a:cs typeface="Tahoma"/>
              </a:rPr>
              <a:t>More </a:t>
            </a:r>
            <a:r>
              <a:rPr sz="1600" b="1" spc="-5" dirty="0">
                <a:latin typeface="Tahoma"/>
                <a:cs typeface="Tahoma"/>
              </a:rPr>
              <a:t>power given </a:t>
            </a:r>
            <a:r>
              <a:rPr sz="1600" b="1" dirty="0">
                <a:latin typeface="Tahoma"/>
                <a:cs typeface="Tahoma"/>
              </a:rPr>
              <a:t>to </a:t>
            </a:r>
            <a:r>
              <a:rPr sz="1600" b="1" spc="-5" dirty="0">
                <a:latin typeface="Tahoma"/>
                <a:cs typeface="Tahoma"/>
              </a:rPr>
              <a:t>the </a:t>
            </a:r>
            <a:r>
              <a:rPr sz="1600" b="1" spc="-5" dirty="0">
                <a:solidFill>
                  <a:srgbClr val="FF0000"/>
                </a:solidFill>
                <a:latin typeface="Tahoma"/>
                <a:cs typeface="Tahoma"/>
              </a:rPr>
              <a:t>states </a:t>
            </a:r>
            <a:r>
              <a:rPr sz="1600" b="1" spc="-5" dirty="0">
                <a:latin typeface="Tahoma"/>
                <a:cs typeface="Tahoma"/>
              </a:rPr>
              <a:t>than the </a:t>
            </a:r>
            <a:r>
              <a:rPr sz="1600" b="1" spc="-5" dirty="0">
                <a:solidFill>
                  <a:srgbClr val="FF0000"/>
                </a:solidFill>
                <a:latin typeface="Tahoma"/>
                <a:cs typeface="Tahoma"/>
              </a:rPr>
              <a:t>national</a:t>
            </a:r>
            <a:r>
              <a:rPr sz="1600" b="1" spc="-5" dirty="0">
                <a:latin typeface="Tahoma"/>
                <a:cs typeface="Tahoma"/>
              </a:rPr>
              <a:t> government and that was </a:t>
            </a:r>
            <a:r>
              <a:rPr sz="1600" b="1" dirty="0">
                <a:latin typeface="Tahoma"/>
                <a:cs typeface="Tahoma"/>
              </a:rPr>
              <a:t>a</a:t>
            </a:r>
            <a:r>
              <a:rPr sz="1600" b="1" spc="120" dirty="0">
                <a:latin typeface="Tahoma"/>
                <a:cs typeface="Tahoma"/>
              </a:rPr>
              <a:t> </a:t>
            </a:r>
            <a:r>
              <a:rPr sz="1600" b="1" spc="-5" dirty="0">
                <a:latin typeface="Tahoma"/>
                <a:cs typeface="Tahoma"/>
              </a:rPr>
              <a:t>problem</a:t>
            </a:r>
            <a:endParaRPr sz="1600" dirty="0">
              <a:latin typeface="Tahoma"/>
              <a:cs typeface="Tahom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06162" y="2408300"/>
            <a:ext cx="5562124" cy="4449700"/>
          </a:xfrm>
          <a:custGeom>
            <a:avLst/>
            <a:gdLst/>
            <a:ahLst/>
            <a:cxnLst/>
            <a:rect l="l" t="t" r="r" b="b"/>
            <a:pathLst>
              <a:path w="7416165" h="4790440">
                <a:moveTo>
                  <a:pt x="7415784" y="0"/>
                </a:moveTo>
                <a:lnTo>
                  <a:pt x="0" y="4789931"/>
                </a:lnTo>
                <a:lnTo>
                  <a:pt x="7415784" y="4789931"/>
                </a:lnTo>
                <a:lnTo>
                  <a:pt x="7415784" y="0"/>
                </a:lnTo>
                <a:close/>
              </a:path>
            </a:pathLst>
          </a:custGeom>
          <a:solidFill>
            <a:srgbClr val="D9D9D9"/>
          </a:solidFill>
        </p:spPr>
        <p:txBody>
          <a:bodyPr wrap="square" lIns="0" tIns="0" rIns="0" bIns="0" rtlCol="0"/>
          <a:lstStyle/>
          <a:p>
            <a:endParaRPr sz="1350">
              <a:solidFill>
                <a:prstClr val="black"/>
              </a:solidFill>
            </a:endParaRPr>
          </a:p>
        </p:txBody>
      </p:sp>
      <p:sp>
        <p:nvSpPr>
          <p:cNvPr id="3" name="object 3"/>
          <p:cNvSpPr/>
          <p:nvPr/>
        </p:nvSpPr>
        <p:spPr>
          <a:xfrm>
            <a:off x="1524001" y="3681602"/>
            <a:ext cx="7370445" cy="3176398"/>
          </a:xfrm>
          <a:custGeom>
            <a:avLst/>
            <a:gdLst/>
            <a:ahLst/>
            <a:cxnLst/>
            <a:rect l="l" t="t" r="r" b="b"/>
            <a:pathLst>
              <a:path w="9827260" h="3092450">
                <a:moveTo>
                  <a:pt x="0" y="0"/>
                </a:moveTo>
                <a:lnTo>
                  <a:pt x="0" y="3092196"/>
                </a:lnTo>
                <a:lnTo>
                  <a:pt x="9826752" y="3092196"/>
                </a:lnTo>
                <a:lnTo>
                  <a:pt x="0" y="0"/>
                </a:lnTo>
                <a:close/>
              </a:path>
            </a:pathLst>
          </a:custGeom>
          <a:solidFill>
            <a:srgbClr val="C4A05A"/>
          </a:solidFill>
        </p:spPr>
        <p:txBody>
          <a:bodyPr wrap="square" lIns="0" tIns="0" rIns="0" bIns="0" rtlCol="0"/>
          <a:lstStyle/>
          <a:p>
            <a:endParaRPr sz="1350">
              <a:solidFill>
                <a:prstClr val="black"/>
              </a:solidFill>
            </a:endParaRPr>
          </a:p>
        </p:txBody>
      </p:sp>
      <p:sp>
        <p:nvSpPr>
          <p:cNvPr id="4" name="object 4"/>
          <p:cNvSpPr/>
          <p:nvPr/>
        </p:nvSpPr>
        <p:spPr>
          <a:xfrm>
            <a:off x="1466654" y="0"/>
            <a:ext cx="9144000" cy="6672176"/>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5" name="object 5"/>
          <p:cNvSpPr/>
          <p:nvPr/>
        </p:nvSpPr>
        <p:spPr>
          <a:xfrm>
            <a:off x="1702118" y="304801"/>
            <a:ext cx="8737283" cy="5869989"/>
          </a:xfrm>
          <a:custGeom>
            <a:avLst/>
            <a:gdLst/>
            <a:ahLst/>
            <a:cxnLst/>
            <a:rect l="l" t="t" r="r" b="b"/>
            <a:pathLst>
              <a:path w="11649710" h="6309359">
                <a:moveTo>
                  <a:pt x="0" y="6309359"/>
                </a:moveTo>
                <a:lnTo>
                  <a:pt x="11649456" y="6309359"/>
                </a:lnTo>
                <a:lnTo>
                  <a:pt x="11649456" y="0"/>
                </a:lnTo>
                <a:lnTo>
                  <a:pt x="0" y="0"/>
                </a:lnTo>
                <a:lnTo>
                  <a:pt x="0" y="6309359"/>
                </a:lnTo>
                <a:close/>
              </a:path>
            </a:pathLst>
          </a:custGeom>
          <a:solidFill>
            <a:srgbClr val="FFFFFF"/>
          </a:solidFill>
        </p:spPr>
        <p:txBody>
          <a:bodyPr wrap="square" lIns="0" tIns="0" rIns="0" bIns="0" rtlCol="0"/>
          <a:lstStyle/>
          <a:p>
            <a:endParaRPr sz="1600">
              <a:solidFill>
                <a:prstClr val="black"/>
              </a:solidFill>
            </a:endParaRPr>
          </a:p>
        </p:txBody>
      </p:sp>
      <p:sp>
        <p:nvSpPr>
          <p:cNvPr id="6" name="object 6"/>
          <p:cNvSpPr txBox="1">
            <a:spLocks noGrp="1"/>
          </p:cNvSpPr>
          <p:nvPr>
            <p:ph type="title"/>
          </p:nvPr>
        </p:nvSpPr>
        <p:spPr>
          <a:xfrm>
            <a:off x="3044190" y="535083"/>
            <a:ext cx="5821204" cy="379431"/>
          </a:xfrm>
          <a:prstGeom prst="rect">
            <a:avLst/>
          </a:prstGeom>
        </p:spPr>
        <p:txBody>
          <a:bodyPr vert="horz" wrap="square" lIns="0" tIns="10001" rIns="0" bIns="0" rtlCol="0">
            <a:spAutoFit/>
          </a:bodyPr>
          <a:lstStyle/>
          <a:p>
            <a:pPr marL="9525">
              <a:spcBef>
                <a:spcPts val="79"/>
              </a:spcBef>
            </a:pPr>
            <a:r>
              <a:rPr sz="2400" spc="-4" dirty="0"/>
              <a:t>FEDERALISTS </a:t>
            </a:r>
            <a:r>
              <a:rPr sz="2400" dirty="0"/>
              <a:t>VS.</a:t>
            </a:r>
            <a:r>
              <a:rPr sz="2400" spc="-8" dirty="0"/>
              <a:t> </a:t>
            </a:r>
            <a:r>
              <a:rPr sz="2400" spc="-4" dirty="0"/>
              <a:t>ANTI-FEDERALISTS</a:t>
            </a:r>
            <a:endParaRPr sz="2400" dirty="0"/>
          </a:p>
        </p:txBody>
      </p:sp>
      <p:sp>
        <p:nvSpPr>
          <p:cNvPr id="7" name="object 7"/>
          <p:cNvSpPr txBox="1"/>
          <p:nvPr/>
        </p:nvSpPr>
        <p:spPr>
          <a:xfrm>
            <a:off x="2057400" y="1223402"/>
            <a:ext cx="7504314" cy="855523"/>
          </a:xfrm>
          <a:prstGeom prst="rect">
            <a:avLst/>
          </a:prstGeom>
        </p:spPr>
        <p:txBody>
          <a:bodyPr vert="horz" wrap="square" lIns="0" tIns="12859" rIns="0" bIns="0" rtlCol="0">
            <a:spAutoFit/>
          </a:bodyPr>
          <a:lstStyle/>
          <a:p>
            <a:pPr marL="9049" marR="3810" algn="ctr">
              <a:lnSpc>
                <a:spcPct val="99800"/>
              </a:lnSpc>
              <a:spcBef>
                <a:spcPts val="101"/>
              </a:spcBef>
            </a:pPr>
            <a:r>
              <a:rPr sz="1875" i="1" spc="-38" dirty="0">
                <a:solidFill>
                  <a:prstClr val="black"/>
                </a:solidFill>
                <a:latin typeface="Tahoma"/>
                <a:cs typeface="Tahoma"/>
              </a:rPr>
              <a:t>Federalist </a:t>
            </a:r>
            <a:r>
              <a:rPr sz="1875" i="1" spc="-45" dirty="0">
                <a:solidFill>
                  <a:prstClr val="black"/>
                </a:solidFill>
                <a:latin typeface="Tahoma"/>
                <a:cs typeface="Tahoma"/>
              </a:rPr>
              <a:t>No. 10 </a:t>
            </a:r>
            <a:r>
              <a:rPr dirty="0">
                <a:solidFill>
                  <a:prstClr val="black"/>
                </a:solidFill>
                <a:latin typeface="Tahoma"/>
                <a:cs typeface="Tahoma"/>
              </a:rPr>
              <a:t>and </a:t>
            </a:r>
            <a:r>
              <a:rPr sz="1875" i="1" spc="-41" dirty="0">
                <a:solidFill>
                  <a:prstClr val="black"/>
                </a:solidFill>
                <a:latin typeface="Tahoma"/>
                <a:cs typeface="Tahoma"/>
              </a:rPr>
              <a:t>Brutus No. 1 </a:t>
            </a:r>
            <a:r>
              <a:rPr spc="-4" dirty="0">
                <a:solidFill>
                  <a:prstClr val="black"/>
                </a:solidFill>
                <a:latin typeface="Tahoma"/>
                <a:cs typeface="Tahoma"/>
              </a:rPr>
              <a:t>show </a:t>
            </a:r>
            <a:r>
              <a:rPr dirty="0">
                <a:solidFill>
                  <a:prstClr val="black"/>
                </a:solidFill>
                <a:latin typeface="Tahoma"/>
                <a:cs typeface="Tahoma"/>
              </a:rPr>
              <a:t>how </a:t>
            </a:r>
            <a:r>
              <a:rPr spc="-4" dirty="0">
                <a:solidFill>
                  <a:prstClr val="black"/>
                </a:solidFill>
                <a:latin typeface="Tahoma"/>
                <a:cs typeface="Tahoma"/>
              </a:rPr>
              <a:t>Federalists  </a:t>
            </a:r>
            <a:r>
              <a:rPr dirty="0">
                <a:solidFill>
                  <a:prstClr val="black"/>
                </a:solidFill>
                <a:latin typeface="Tahoma"/>
                <a:cs typeface="Tahoma"/>
              </a:rPr>
              <a:t>and </a:t>
            </a:r>
            <a:r>
              <a:rPr spc="-4" dirty="0">
                <a:solidFill>
                  <a:prstClr val="black"/>
                </a:solidFill>
                <a:latin typeface="Tahoma"/>
                <a:cs typeface="Tahoma"/>
              </a:rPr>
              <a:t>Anti-Federalists </a:t>
            </a:r>
            <a:r>
              <a:rPr dirty="0">
                <a:solidFill>
                  <a:prstClr val="black"/>
                </a:solidFill>
                <a:latin typeface="Tahoma"/>
                <a:cs typeface="Tahoma"/>
              </a:rPr>
              <a:t>had </a:t>
            </a:r>
            <a:r>
              <a:rPr spc="-4" dirty="0">
                <a:solidFill>
                  <a:prstClr val="black"/>
                </a:solidFill>
                <a:latin typeface="Tahoma"/>
                <a:cs typeface="Tahoma"/>
              </a:rPr>
              <a:t>different </a:t>
            </a:r>
            <a:r>
              <a:rPr dirty="0">
                <a:solidFill>
                  <a:prstClr val="black"/>
                </a:solidFill>
                <a:latin typeface="Tahoma"/>
                <a:cs typeface="Tahoma"/>
              </a:rPr>
              <a:t>opinions on how </a:t>
            </a:r>
            <a:r>
              <a:rPr spc="-4" dirty="0">
                <a:solidFill>
                  <a:prstClr val="black"/>
                </a:solidFill>
                <a:latin typeface="Tahoma"/>
                <a:cs typeface="Tahoma"/>
              </a:rPr>
              <a:t>strong  the federal government should </a:t>
            </a:r>
            <a:r>
              <a:rPr dirty="0">
                <a:solidFill>
                  <a:prstClr val="black"/>
                </a:solidFill>
                <a:latin typeface="Tahoma"/>
                <a:cs typeface="Tahoma"/>
              </a:rPr>
              <a:t>be. (We </a:t>
            </a:r>
            <a:r>
              <a:rPr spc="-4" dirty="0">
                <a:solidFill>
                  <a:prstClr val="black"/>
                </a:solidFill>
                <a:latin typeface="Tahoma"/>
                <a:cs typeface="Tahoma"/>
              </a:rPr>
              <a:t>will </a:t>
            </a:r>
            <a:r>
              <a:rPr dirty="0">
                <a:solidFill>
                  <a:prstClr val="black"/>
                </a:solidFill>
                <a:latin typeface="Tahoma"/>
                <a:cs typeface="Tahoma"/>
              </a:rPr>
              <a:t>look at </a:t>
            </a:r>
            <a:r>
              <a:rPr spc="-4" dirty="0">
                <a:solidFill>
                  <a:prstClr val="black"/>
                </a:solidFill>
                <a:latin typeface="Tahoma"/>
                <a:cs typeface="Tahoma"/>
              </a:rPr>
              <a:t>this </a:t>
            </a:r>
            <a:r>
              <a:rPr dirty="0">
                <a:solidFill>
                  <a:prstClr val="black"/>
                </a:solidFill>
                <a:latin typeface="Tahoma"/>
                <a:cs typeface="Tahoma"/>
              </a:rPr>
              <a:t>in  </a:t>
            </a:r>
            <a:r>
              <a:rPr spc="-4" dirty="0">
                <a:solidFill>
                  <a:prstClr val="black"/>
                </a:solidFill>
                <a:latin typeface="Tahoma"/>
                <a:cs typeface="Tahoma"/>
              </a:rPr>
              <a:t>the </a:t>
            </a:r>
            <a:r>
              <a:rPr dirty="0">
                <a:solidFill>
                  <a:prstClr val="black"/>
                </a:solidFill>
                <a:latin typeface="Tahoma"/>
                <a:cs typeface="Tahoma"/>
              </a:rPr>
              <a:t>next </a:t>
            </a:r>
            <a:r>
              <a:rPr spc="-4" dirty="0">
                <a:solidFill>
                  <a:prstClr val="black"/>
                </a:solidFill>
                <a:latin typeface="Tahoma"/>
                <a:cs typeface="Tahoma"/>
              </a:rPr>
              <a:t>lesson </a:t>
            </a:r>
            <a:r>
              <a:rPr dirty="0">
                <a:solidFill>
                  <a:prstClr val="black"/>
                </a:solidFill>
                <a:latin typeface="Tahoma"/>
                <a:cs typeface="Tahoma"/>
              </a:rPr>
              <a:t>in</a:t>
            </a:r>
            <a:r>
              <a:rPr spc="-4" dirty="0">
                <a:solidFill>
                  <a:prstClr val="black"/>
                </a:solidFill>
                <a:latin typeface="Tahoma"/>
                <a:cs typeface="Tahoma"/>
              </a:rPr>
              <a:t> </a:t>
            </a:r>
            <a:r>
              <a:rPr dirty="0">
                <a:solidFill>
                  <a:prstClr val="black"/>
                </a:solidFill>
                <a:latin typeface="Tahoma"/>
                <a:cs typeface="Tahoma"/>
              </a:rPr>
              <a:t>depth.)</a:t>
            </a:r>
          </a:p>
        </p:txBody>
      </p:sp>
      <p:sp>
        <p:nvSpPr>
          <p:cNvPr id="8" name="object 8"/>
          <p:cNvSpPr txBox="1"/>
          <p:nvPr/>
        </p:nvSpPr>
        <p:spPr>
          <a:xfrm>
            <a:off x="1838559" y="2912945"/>
            <a:ext cx="4249247" cy="3260797"/>
          </a:xfrm>
          <a:prstGeom prst="rect">
            <a:avLst/>
          </a:prstGeom>
        </p:spPr>
        <p:txBody>
          <a:bodyPr vert="horz" wrap="square" lIns="0" tIns="10954" rIns="0" bIns="0" rtlCol="0">
            <a:spAutoFit/>
          </a:bodyPr>
          <a:lstStyle/>
          <a:p>
            <a:pPr marL="9525">
              <a:spcBef>
                <a:spcPts val="86"/>
              </a:spcBef>
            </a:pPr>
            <a:r>
              <a:rPr b="1" i="1" spc="-41" dirty="0">
                <a:solidFill>
                  <a:prstClr val="black"/>
                </a:solidFill>
                <a:latin typeface="Tahoma"/>
                <a:cs typeface="Tahoma"/>
              </a:rPr>
              <a:t>Federalist No.</a:t>
            </a:r>
            <a:r>
              <a:rPr b="1" i="1" spc="-30" dirty="0">
                <a:solidFill>
                  <a:prstClr val="black"/>
                </a:solidFill>
                <a:latin typeface="Tahoma"/>
                <a:cs typeface="Tahoma"/>
              </a:rPr>
              <a:t> </a:t>
            </a:r>
            <a:r>
              <a:rPr b="1" i="1" spc="-45" dirty="0">
                <a:solidFill>
                  <a:prstClr val="black"/>
                </a:solidFill>
                <a:latin typeface="Tahoma"/>
                <a:cs typeface="Tahoma"/>
              </a:rPr>
              <a:t>10:</a:t>
            </a:r>
            <a:endParaRPr dirty="0">
              <a:solidFill>
                <a:prstClr val="black"/>
              </a:solidFill>
              <a:latin typeface="Tahoma"/>
              <a:cs typeface="Tahoma"/>
            </a:endParaRPr>
          </a:p>
          <a:p>
            <a:pPr marL="352425" indent="-233363">
              <a:spcBef>
                <a:spcPts val="1436"/>
              </a:spcBef>
              <a:buClr>
                <a:srgbClr val="223944"/>
              </a:buClr>
              <a:buSzPct val="81250"/>
              <a:buFont typeface="Calibri"/>
              <a:buChar char="●"/>
              <a:tabLst>
                <a:tab pos="351949" algn="l"/>
                <a:tab pos="352425" algn="l"/>
              </a:tabLst>
            </a:pPr>
            <a:r>
              <a:rPr spc="-4" dirty="0">
                <a:solidFill>
                  <a:prstClr val="black"/>
                </a:solidFill>
                <a:latin typeface="Tahoma"/>
                <a:cs typeface="Tahoma"/>
              </a:rPr>
              <a:t>an </a:t>
            </a:r>
            <a:r>
              <a:rPr spc="-8" dirty="0">
                <a:solidFill>
                  <a:prstClr val="black"/>
                </a:solidFill>
                <a:latin typeface="Tahoma"/>
                <a:cs typeface="Tahoma"/>
              </a:rPr>
              <a:t>essay written </a:t>
            </a:r>
            <a:r>
              <a:rPr spc="-4" dirty="0">
                <a:solidFill>
                  <a:prstClr val="black"/>
                </a:solidFill>
                <a:latin typeface="Tahoma"/>
                <a:cs typeface="Tahoma"/>
              </a:rPr>
              <a:t>by James</a:t>
            </a:r>
            <a:r>
              <a:rPr spc="30" dirty="0">
                <a:solidFill>
                  <a:prstClr val="black"/>
                </a:solidFill>
                <a:latin typeface="Tahoma"/>
                <a:cs typeface="Tahoma"/>
              </a:rPr>
              <a:t> </a:t>
            </a:r>
            <a:r>
              <a:rPr spc="-8" dirty="0">
                <a:solidFill>
                  <a:prstClr val="black"/>
                </a:solidFill>
                <a:latin typeface="Tahoma"/>
                <a:cs typeface="Tahoma"/>
              </a:rPr>
              <a:t>Madison</a:t>
            </a:r>
            <a:endParaRPr dirty="0">
              <a:solidFill>
                <a:prstClr val="black"/>
              </a:solidFill>
              <a:latin typeface="Tahoma"/>
              <a:cs typeface="Tahoma"/>
            </a:endParaRPr>
          </a:p>
          <a:p>
            <a:pPr marL="352425" marR="3810" indent="-233363">
              <a:lnSpc>
                <a:spcPct val="114999"/>
              </a:lnSpc>
              <a:buClr>
                <a:srgbClr val="223944"/>
              </a:buClr>
              <a:buSzPct val="81250"/>
              <a:buFont typeface="Calibri"/>
              <a:buChar char="●"/>
              <a:tabLst>
                <a:tab pos="351949" algn="l"/>
                <a:tab pos="352425" algn="l"/>
              </a:tabLst>
            </a:pPr>
            <a:r>
              <a:rPr spc="-4" dirty="0">
                <a:solidFill>
                  <a:prstClr val="black"/>
                </a:solidFill>
                <a:latin typeface="Tahoma"/>
                <a:cs typeface="Tahoma"/>
              </a:rPr>
              <a:t>argued </a:t>
            </a:r>
            <a:r>
              <a:rPr spc="-8" dirty="0">
                <a:solidFill>
                  <a:prstClr val="black"/>
                </a:solidFill>
                <a:latin typeface="Tahoma"/>
                <a:cs typeface="Tahoma"/>
              </a:rPr>
              <a:t>that </a:t>
            </a:r>
            <a:r>
              <a:rPr spc="-4" dirty="0">
                <a:solidFill>
                  <a:prstClr val="black"/>
                </a:solidFill>
                <a:latin typeface="Tahoma"/>
                <a:cs typeface="Tahoma"/>
              </a:rPr>
              <a:t>a </a:t>
            </a:r>
            <a:r>
              <a:rPr spc="-8" dirty="0">
                <a:solidFill>
                  <a:prstClr val="black"/>
                </a:solidFill>
                <a:latin typeface="Tahoma"/>
                <a:cs typeface="Tahoma"/>
              </a:rPr>
              <a:t>strong central  government will control the effects </a:t>
            </a:r>
            <a:r>
              <a:rPr spc="-4" dirty="0">
                <a:solidFill>
                  <a:prstClr val="black"/>
                </a:solidFill>
                <a:latin typeface="Tahoma"/>
                <a:cs typeface="Tahoma"/>
              </a:rPr>
              <a:t>of  </a:t>
            </a:r>
            <a:r>
              <a:rPr spc="-8" dirty="0">
                <a:solidFill>
                  <a:prstClr val="black"/>
                </a:solidFill>
                <a:latin typeface="Tahoma"/>
                <a:cs typeface="Tahoma"/>
              </a:rPr>
              <a:t>factions</a:t>
            </a:r>
            <a:r>
              <a:rPr lang="en-US" spc="-8" dirty="0">
                <a:solidFill>
                  <a:prstClr val="black"/>
                </a:solidFill>
                <a:latin typeface="Tahoma"/>
                <a:cs typeface="Tahoma"/>
              </a:rPr>
              <a:t> (groups)</a:t>
            </a:r>
            <a:r>
              <a:rPr spc="-8" dirty="0">
                <a:solidFill>
                  <a:prstClr val="black"/>
                </a:solidFill>
                <a:latin typeface="Tahoma"/>
                <a:cs typeface="Tahoma"/>
              </a:rPr>
              <a:t> </a:t>
            </a:r>
            <a:r>
              <a:rPr spc="-4" dirty="0">
                <a:solidFill>
                  <a:prstClr val="black"/>
                </a:solidFill>
                <a:latin typeface="Tahoma"/>
                <a:cs typeface="Tahoma"/>
              </a:rPr>
              <a:t>because it is large and pluralist</a:t>
            </a:r>
            <a:endParaRPr dirty="0">
              <a:solidFill>
                <a:prstClr val="black"/>
              </a:solidFill>
              <a:latin typeface="Tahoma"/>
              <a:cs typeface="Tahoma"/>
            </a:endParaRPr>
          </a:p>
          <a:p>
            <a:pPr marL="352425" marR="37148" indent="-233363">
              <a:lnSpc>
                <a:spcPct val="114999"/>
              </a:lnSpc>
              <a:buClr>
                <a:srgbClr val="223944"/>
              </a:buClr>
              <a:buSzPct val="81250"/>
              <a:buFont typeface="Calibri"/>
              <a:buChar char="●"/>
              <a:tabLst>
                <a:tab pos="351949" algn="l"/>
                <a:tab pos="352425" algn="l"/>
              </a:tabLst>
            </a:pPr>
            <a:r>
              <a:rPr spc="-4" dirty="0">
                <a:solidFill>
                  <a:prstClr val="black"/>
                </a:solidFill>
                <a:latin typeface="Tahoma"/>
                <a:cs typeface="Tahoma"/>
              </a:rPr>
              <a:t>argued </a:t>
            </a:r>
            <a:r>
              <a:rPr spc="-8" dirty="0">
                <a:solidFill>
                  <a:prstClr val="black"/>
                </a:solidFill>
                <a:latin typeface="Tahoma"/>
                <a:cs typeface="Tahoma"/>
              </a:rPr>
              <a:t>that </a:t>
            </a:r>
            <a:r>
              <a:rPr spc="-4" dirty="0">
                <a:solidFill>
                  <a:prstClr val="black"/>
                </a:solidFill>
                <a:latin typeface="Tahoma"/>
                <a:cs typeface="Tahoma"/>
              </a:rPr>
              <a:t>a large republic </a:t>
            </a:r>
            <a:r>
              <a:rPr spc="-8" dirty="0">
                <a:solidFill>
                  <a:prstClr val="black"/>
                </a:solidFill>
                <a:latin typeface="Tahoma"/>
                <a:cs typeface="Tahoma"/>
              </a:rPr>
              <a:t>could  control “mischiefs </a:t>
            </a:r>
            <a:r>
              <a:rPr spc="-4" dirty="0">
                <a:solidFill>
                  <a:prstClr val="black"/>
                </a:solidFill>
                <a:latin typeface="Tahoma"/>
                <a:cs typeface="Tahoma"/>
              </a:rPr>
              <a:t>of </a:t>
            </a:r>
            <a:r>
              <a:rPr spc="-8" dirty="0">
                <a:solidFill>
                  <a:prstClr val="black"/>
                </a:solidFill>
                <a:latin typeface="Tahoma"/>
                <a:cs typeface="Tahoma"/>
              </a:rPr>
              <a:t>faction” </a:t>
            </a:r>
            <a:r>
              <a:rPr spc="-4" dirty="0">
                <a:solidFill>
                  <a:prstClr val="black"/>
                </a:solidFill>
                <a:latin typeface="Tahoma"/>
                <a:cs typeface="Tahoma"/>
              </a:rPr>
              <a:t>and  </a:t>
            </a:r>
            <a:r>
              <a:rPr spc="-8" dirty="0">
                <a:solidFill>
                  <a:prstClr val="black"/>
                </a:solidFill>
                <a:latin typeface="Tahoma"/>
                <a:cs typeface="Tahoma"/>
              </a:rPr>
              <a:t>distribute </a:t>
            </a:r>
            <a:r>
              <a:rPr spc="-4" dirty="0">
                <a:solidFill>
                  <a:prstClr val="black"/>
                </a:solidFill>
                <a:latin typeface="Tahoma"/>
                <a:cs typeface="Tahoma"/>
              </a:rPr>
              <a:t>power </a:t>
            </a:r>
            <a:r>
              <a:rPr spc="-8" dirty="0">
                <a:solidFill>
                  <a:prstClr val="black"/>
                </a:solidFill>
                <a:latin typeface="Tahoma"/>
                <a:cs typeface="Tahoma"/>
              </a:rPr>
              <a:t>between the federal  government </a:t>
            </a:r>
            <a:r>
              <a:rPr spc="-4" dirty="0">
                <a:solidFill>
                  <a:prstClr val="black"/>
                </a:solidFill>
                <a:latin typeface="Tahoma"/>
                <a:cs typeface="Tahoma"/>
              </a:rPr>
              <a:t>and </a:t>
            </a:r>
            <a:r>
              <a:rPr spc="-8" dirty="0">
                <a:solidFill>
                  <a:prstClr val="black"/>
                </a:solidFill>
                <a:latin typeface="Tahoma"/>
                <a:cs typeface="Tahoma"/>
              </a:rPr>
              <a:t>the </a:t>
            </a:r>
            <a:r>
              <a:rPr spc="-4" dirty="0">
                <a:solidFill>
                  <a:prstClr val="black"/>
                </a:solidFill>
                <a:latin typeface="Tahoma"/>
                <a:cs typeface="Tahoma"/>
              </a:rPr>
              <a:t>states</a:t>
            </a:r>
            <a:r>
              <a:rPr spc="30" dirty="0">
                <a:solidFill>
                  <a:prstClr val="black"/>
                </a:solidFill>
                <a:latin typeface="Tahoma"/>
                <a:cs typeface="Tahoma"/>
              </a:rPr>
              <a:t> </a:t>
            </a:r>
            <a:r>
              <a:rPr spc="-8" dirty="0">
                <a:solidFill>
                  <a:prstClr val="black"/>
                </a:solidFill>
                <a:latin typeface="Tahoma"/>
                <a:cs typeface="Tahoma"/>
              </a:rPr>
              <a:t>evenly</a:t>
            </a:r>
            <a:endParaRPr dirty="0">
              <a:solidFill>
                <a:prstClr val="black"/>
              </a:solidFill>
              <a:latin typeface="Tahoma"/>
              <a:cs typeface="Tahoma"/>
            </a:endParaRPr>
          </a:p>
        </p:txBody>
      </p:sp>
      <p:sp>
        <p:nvSpPr>
          <p:cNvPr id="9" name="object 9"/>
          <p:cNvSpPr txBox="1"/>
          <p:nvPr/>
        </p:nvSpPr>
        <p:spPr>
          <a:xfrm>
            <a:off x="6106856" y="2980875"/>
            <a:ext cx="1277303" cy="253435"/>
          </a:xfrm>
          <a:prstGeom prst="rect">
            <a:avLst/>
          </a:prstGeom>
        </p:spPr>
        <p:txBody>
          <a:bodyPr vert="horz" wrap="square" lIns="0" tIns="10954" rIns="0" bIns="0" rtlCol="0">
            <a:spAutoFit/>
          </a:bodyPr>
          <a:lstStyle/>
          <a:p>
            <a:pPr marL="9525">
              <a:spcBef>
                <a:spcPts val="86"/>
              </a:spcBef>
            </a:pPr>
            <a:r>
              <a:rPr sz="1575" b="1" i="1" spc="-45" dirty="0">
                <a:solidFill>
                  <a:prstClr val="black"/>
                </a:solidFill>
                <a:latin typeface="Tahoma"/>
                <a:cs typeface="Tahoma"/>
              </a:rPr>
              <a:t>Brutus </a:t>
            </a:r>
            <a:r>
              <a:rPr sz="1575" b="1" i="1" spc="-41" dirty="0">
                <a:solidFill>
                  <a:prstClr val="black"/>
                </a:solidFill>
                <a:latin typeface="Tahoma"/>
                <a:cs typeface="Tahoma"/>
              </a:rPr>
              <a:t>No.</a:t>
            </a:r>
            <a:r>
              <a:rPr sz="1575" b="1" i="1" spc="-94" dirty="0">
                <a:solidFill>
                  <a:prstClr val="black"/>
                </a:solidFill>
                <a:latin typeface="Tahoma"/>
                <a:cs typeface="Tahoma"/>
              </a:rPr>
              <a:t> </a:t>
            </a:r>
            <a:r>
              <a:rPr sz="1575" b="1" i="1" spc="-41" dirty="0">
                <a:solidFill>
                  <a:prstClr val="black"/>
                </a:solidFill>
                <a:latin typeface="Tahoma"/>
                <a:cs typeface="Tahoma"/>
              </a:rPr>
              <a:t>1:</a:t>
            </a:r>
            <a:endParaRPr sz="1575" dirty="0">
              <a:solidFill>
                <a:prstClr val="black"/>
              </a:solidFill>
              <a:latin typeface="Tahoma"/>
              <a:cs typeface="Tahoma"/>
            </a:endParaRPr>
          </a:p>
        </p:txBody>
      </p:sp>
      <p:sp>
        <p:nvSpPr>
          <p:cNvPr id="10" name="object 10"/>
          <p:cNvSpPr txBox="1"/>
          <p:nvPr/>
        </p:nvSpPr>
        <p:spPr>
          <a:xfrm>
            <a:off x="6224247" y="3234309"/>
            <a:ext cx="4164221" cy="2862418"/>
          </a:xfrm>
          <a:prstGeom prst="rect">
            <a:avLst/>
          </a:prstGeom>
        </p:spPr>
        <p:txBody>
          <a:bodyPr vert="horz" wrap="square" lIns="0" tIns="36671" rIns="0" bIns="0" rtlCol="0">
            <a:spAutoFit/>
          </a:bodyPr>
          <a:lstStyle/>
          <a:p>
            <a:pPr marL="242411" indent="-232886">
              <a:spcBef>
                <a:spcPts val="289"/>
              </a:spcBef>
              <a:buClr>
                <a:srgbClr val="223944"/>
              </a:buClr>
              <a:buSzPct val="81250"/>
              <a:buFont typeface="Calibri"/>
              <a:buChar char="●"/>
              <a:tabLst>
                <a:tab pos="242411" algn="l"/>
                <a:tab pos="242888" algn="l"/>
              </a:tabLst>
            </a:pPr>
            <a:r>
              <a:rPr spc="-4" dirty="0">
                <a:solidFill>
                  <a:prstClr val="black"/>
                </a:solidFill>
                <a:latin typeface="Tahoma"/>
                <a:cs typeface="Tahoma"/>
              </a:rPr>
              <a:t>an </a:t>
            </a:r>
            <a:r>
              <a:rPr spc="-8" dirty="0">
                <a:solidFill>
                  <a:prstClr val="black"/>
                </a:solidFill>
                <a:latin typeface="Tahoma"/>
                <a:cs typeface="Tahoma"/>
              </a:rPr>
              <a:t>Anti-Federalist</a:t>
            </a:r>
            <a:r>
              <a:rPr spc="23" dirty="0">
                <a:solidFill>
                  <a:prstClr val="black"/>
                </a:solidFill>
                <a:latin typeface="Tahoma"/>
                <a:cs typeface="Tahoma"/>
              </a:rPr>
              <a:t> </a:t>
            </a:r>
            <a:r>
              <a:rPr spc="-8" dirty="0">
                <a:solidFill>
                  <a:prstClr val="black"/>
                </a:solidFill>
                <a:latin typeface="Tahoma"/>
                <a:cs typeface="Tahoma"/>
              </a:rPr>
              <a:t>essay</a:t>
            </a:r>
            <a:endParaRPr dirty="0">
              <a:solidFill>
                <a:prstClr val="black"/>
              </a:solidFill>
              <a:latin typeface="Tahoma"/>
              <a:cs typeface="Tahoma"/>
            </a:endParaRPr>
          </a:p>
          <a:p>
            <a:pPr marL="242411" marR="3810" indent="-232886">
              <a:lnSpc>
                <a:spcPct val="114999"/>
              </a:lnSpc>
              <a:buClr>
                <a:srgbClr val="223944"/>
              </a:buClr>
              <a:buSzPct val="81250"/>
              <a:buFont typeface="Calibri"/>
              <a:buChar char="●"/>
              <a:tabLst>
                <a:tab pos="242411" algn="l"/>
                <a:tab pos="242888" algn="l"/>
              </a:tabLst>
            </a:pPr>
            <a:r>
              <a:rPr spc="-4" dirty="0">
                <a:solidFill>
                  <a:prstClr val="black"/>
                </a:solidFill>
                <a:latin typeface="Tahoma"/>
                <a:cs typeface="Tahoma"/>
              </a:rPr>
              <a:t>argued against a </a:t>
            </a:r>
            <a:r>
              <a:rPr spc="-8" dirty="0">
                <a:solidFill>
                  <a:prstClr val="black"/>
                </a:solidFill>
                <a:latin typeface="Tahoma"/>
                <a:cs typeface="Tahoma"/>
              </a:rPr>
              <a:t>strong central  government, </a:t>
            </a:r>
            <a:r>
              <a:rPr spc="-4" dirty="0">
                <a:solidFill>
                  <a:prstClr val="black"/>
                </a:solidFill>
                <a:latin typeface="Tahoma"/>
                <a:cs typeface="Tahoma"/>
              </a:rPr>
              <a:t>based </a:t>
            </a:r>
            <a:r>
              <a:rPr spc="-8" dirty="0">
                <a:solidFill>
                  <a:prstClr val="black"/>
                </a:solidFill>
                <a:latin typeface="Tahoma"/>
                <a:cs typeface="Tahoma"/>
              </a:rPr>
              <a:t>on the belief  </a:t>
            </a:r>
            <a:r>
              <a:rPr spc="-4" dirty="0">
                <a:solidFill>
                  <a:prstClr val="black"/>
                </a:solidFill>
                <a:latin typeface="Tahoma"/>
                <a:cs typeface="Tahoma"/>
              </a:rPr>
              <a:t>that </a:t>
            </a:r>
            <a:r>
              <a:rPr spc="-8" dirty="0">
                <a:solidFill>
                  <a:prstClr val="black"/>
                </a:solidFill>
                <a:latin typeface="Tahoma"/>
                <a:cs typeface="Tahoma"/>
              </a:rPr>
              <a:t>it would </a:t>
            </a:r>
            <a:r>
              <a:rPr spc="-4" dirty="0">
                <a:solidFill>
                  <a:prstClr val="black"/>
                </a:solidFill>
                <a:latin typeface="Tahoma"/>
                <a:cs typeface="Tahoma"/>
              </a:rPr>
              <a:t>not be able to meet </a:t>
            </a:r>
            <a:r>
              <a:rPr spc="-8" dirty="0">
                <a:solidFill>
                  <a:prstClr val="black"/>
                </a:solidFill>
                <a:latin typeface="Tahoma"/>
                <a:cs typeface="Tahoma"/>
              </a:rPr>
              <a:t>the  </a:t>
            </a:r>
            <a:r>
              <a:rPr spc="-4" dirty="0">
                <a:solidFill>
                  <a:prstClr val="black"/>
                </a:solidFill>
                <a:latin typeface="Tahoma"/>
                <a:cs typeface="Tahoma"/>
              </a:rPr>
              <a:t>needs of all US</a:t>
            </a:r>
            <a:r>
              <a:rPr spc="4" dirty="0">
                <a:solidFill>
                  <a:prstClr val="black"/>
                </a:solidFill>
                <a:latin typeface="Tahoma"/>
                <a:cs typeface="Tahoma"/>
              </a:rPr>
              <a:t> </a:t>
            </a:r>
            <a:r>
              <a:rPr spc="-8" dirty="0">
                <a:solidFill>
                  <a:prstClr val="black"/>
                </a:solidFill>
                <a:latin typeface="Tahoma"/>
                <a:cs typeface="Tahoma"/>
              </a:rPr>
              <a:t>citizens</a:t>
            </a:r>
            <a:endParaRPr dirty="0">
              <a:solidFill>
                <a:prstClr val="black"/>
              </a:solidFill>
              <a:latin typeface="Tahoma"/>
              <a:cs typeface="Tahoma"/>
            </a:endParaRPr>
          </a:p>
          <a:p>
            <a:pPr marL="242411" marR="33338" indent="-232886">
              <a:lnSpc>
                <a:spcPct val="114999"/>
              </a:lnSpc>
              <a:buClr>
                <a:srgbClr val="223944"/>
              </a:buClr>
              <a:buSzPct val="81250"/>
              <a:buFont typeface="Calibri"/>
              <a:buChar char="●"/>
              <a:tabLst>
                <a:tab pos="242411" algn="l"/>
                <a:tab pos="242888" algn="l"/>
              </a:tabLst>
            </a:pPr>
            <a:r>
              <a:rPr spc="-4" dirty="0">
                <a:solidFill>
                  <a:prstClr val="black"/>
                </a:solidFill>
                <a:latin typeface="Tahoma"/>
                <a:cs typeface="Tahoma"/>
              </a:rPr>
              <a:t>argued </a:t>
            </a:r>
            <a:r>
              <a:rPr spc="-8" dirty="0">
                <a:solidFill>
                  <a:prstClr val="black"/>
                </a:solidFill>
                <a:latin typeface="Tahoma"/>
                <a:cs typeface="Tahoma"/>
              </a:rPr>
              <a:t>that </a:t>
            </a:r>
            <a:r>
              <a:rPr spc="-4" dirty="0">
                <a:solidFill>
                  <a:prstClr val="black"/>
                </a:solidFill>
                <a:latin typeface="Tahoma"/>
                <a:cs typeface="Tahoma"/>
              </a:rPr>
              <a:t>a powerful, </a:t>
            </a:r>
            <a:r>
              <a:rPr spc="-8" dirty="0">
                <a:solidFill>
                  <a:prstClr val="black"/>
                </a:solidFill>
                <a:latin typeface="Tahoma"/>
                <a:cs typeface="Tahoma"/>
              </a:rPr>
              <a:t>centralized  government </a:t>
            </a:r>
            <a:r>
              <a:rPr spc="-4" dirty="0">
                <a:solidFill>
                  <a:prstClr val="black"/>
                </a:solidFill>
                <a:latin typeface="Tahoma"/>
                <a:cs typeface="Tahoma"/>
              </a:rPr>
              <a:t>was </a:t>
            </a:r>
            <a:r>
              <a:rPr spc="-8" dirty="0">
                <a:solidFill>
                  <a:prstClr val="black"/>
                </a:solidFill>
                <a:latin typeface="Tahoma"/>
                <a:cs typeface="Tahoma"/>
              </a:rPr>
              <a:t>too </a:t>
            </a:r>
            <a:r>
              <a:rPr spc="-4" dirty="0">
                <a:solidFill>
                  <a:prstClr val="black"/>
                </a:solidFill>
                <a:latin typeface="Tahoma"/>
                <a:cs typeface="Tahoma"/>
              </a:rPr>
              <a:t>far </a:t>
            </a:r>
            <a:r>
              <a:rPr spc="-8" dirty="0">
                <a:solidFill>
                  <a:prstClr val="black"/>
                </a:solidFill>
                <a:latin typeface="Tahoma"/>
                <a:cs typeface="Tahoma"/>
              </a:rPr>
              <a:t>removed  from </a:t>
            </a:r>
            <a:r>
              <a:rPr spc="-4" dirty="0">
                <a:solidFill>
                  <a:prstClr val="black"/>
                </a:solidFill>
                <a:latin typeface="Tahoma"/>
                <a:cs typeface="Tahoma"/>
              </a:rPr>
              <a:t>individual </a:t>
            </a:r>
            <a:r>
              <a:rPr spc="-8" dirty="0">
                <a:solidFill>
                  <a:prstClr val="black"/>
                </a:solidFill>
                <a:latin typeface="Tahoma"/>
                <a:cs typeface="Tahoma"/>
              </a:rPr>
              <a:t>citizens to </a:t>
            </a:r>
            <a:r>
              <a:rPr spc="-4" dirty="0">
                <a:solidFill>
                  <a:prstClr val="black"/>
                </a:solidFill>
                <a:latin typeface="Tahoma"/>
                <a:cs typeface="Tahoma"/>
              </a:rPr>
              <a:t>meet </a:t>
            </a:r>
            <a:r>
              <a:rPr spc="-8" dirty="0">
                <a:solidFill>
                  <a:prstClr val="black"/>
                </a:solidFill>
                <a:latin typeface="Tahoma"/>
                <a:cs typeface="Tahoma"/>
              </a:rPr>
              <a:t>their  </a:t>
            </a:r>
            <a:r>
              <a:rPr spc="-4" dirty="0">
                <a:solidFill>
                  <a:prstClr val="black"/>
                </a:solidFill>
                <a:latin typeface="Tahoma"/>
                <a:cs typeface="Tahoma"/>
              </a:rPr>
              <a:t>needs</a:t>
            </a:r>
            <a:endParaRPr dirty="0">
              <a:solidFill>
                <a:prstClr val="black"/>
              </a:solidFill>
              <a:latin typeface="Tahoma"/>
              <a:cs typeface="Tahoma"/>
            </a:endParaRPr>
          </a:p>
        </p:txBody>
      </p:sp>
      <p:sp>
        <p:nvSpPr>
          <p:cNvPr id="11" name="object 11"/>
          <p:cNvSpPr/>
          <p:nvPr/>
        </p:nvSpPr>
        <p:spPr>
          <a:xfrm>
            <a:off x="2969895" y="2929508"/>
            <a:ext cx="5969794" cy="0"/>
          </a:xfrm>
          <a:custGeom>
            <a:avLst/>
            <a:gdLst/>
            <a:ahLst/>
            <a:cxnLst/>
            <a:rect l="l" t="t" r="r" b="b"/>
            <a:pathLst>
              <a:path w="7959725">
                <a:moveTo>
                  <a:pt x="0" y="0"/>
                </a:moveTo>
                <a:lnTo>
                  <a:pt x="7959344" y="0"/>
                </a:lnTo>
              </a:path>
            </a:pathLst>
          </a:custGeom>
          <a:ln w="9144">
            <a:solidFill>
              <a:srgbClr val="223944"/>
            </a:solidFill>
          </a:ln>
        </p:spPr>
        <p:txBody>
          <a:bodyPr wrap="square" lIns="0" tIns="0" rIns="0" bIns="0" rtlCol="0"/>
          <a:lstStyle/>
          <a:p>
            <a:endParaRPr sz="1350">
              <a:solidFill>
                <a:prstClr val="black"/>
              </a:solidFill>
            </a:endParaRPr>
          </a:p>
        </p:txBody>
      </p:sp>
    </p:spTree>
    <p:extLst>
      <p:ext uri="{BB962C8B-B14F-4D97-AF65-F5344CB8AC3E}">
        <p14:creationId xmlns:p14="http://schemas.microsoft.com/office/powerpoint/2010/main" val="884244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152401"/>
            <a:ext cx="5995322" cy="415498"/>
          </a:xfrm>
        </p:spPr>
        <p:txBody>
          <a:bodyPr/>
          <a:lstStyle/>
          <a:p>
            <a:r>
              <a:rPr lang="en-US" dirty="0"/>
              <a:t>Federalist v. Anti- Federalist</a:t>
            </a:r>
          </a:p>
        </p:txBody>
      </p:sp>
      <p:sp>
        <p:nvSpPr>
          <p:cNvPr id="4" name="object 4"/>
          <p:cNvSpPr/>
          <p:nvPr/>
        </p:nvSpPr>
        <p:spPr>
          <a:xfrm>
            <a:off x="2209800" y="838200"/>
            <a:ext cx="7391400" cy="5638800"/>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Tree>
    <p:extLst>
      <p:ext uri="{BB962C8B-B14F-4D97-AF65-F5344CB8AC3E}">
        <p14:creationId xmlns:p14="http://schemas.microsoft.com/office/powerpoint/2010/main" val="2875984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019" y="269994"/>
            <a:ext cx="8822245" cy="748762"/>
          </a:xfrm>
          <a:prstGeom prst="rect">
            <a:avLst/>
          </a:prstGeom>
        </p:spPr>
        <p:txBody>
          <a:bodyPr vert="horz" wrap="square" lIns="0" tIns="10001" rIns="0" bIns="0" rtlCol="0">
            <a:spAutoFit/>
          </a:bodyPr>
          <a:lstStyle/>
          <a:p>
            <a:pPr marL="9049" marR="3810" indent="-2381" algn="ctr">
              <a:spcBef>
                <a:spcPts val="79"/>
              </a:spcBef>
            </a:pPr>
            <a:r>
              <a:rPr sz="2400" spc="-4" dirty="0"/>
              <a:t>Conflict </a:t>
            </a:r>
            <a:r>
              <a:rPr sz="2400" dirty="0"/>
              <a:t>would be rectified  by adding a bill </a:t>
            </a:r>
            <a:r>
              <a:rPr sz="2400" spc="-4" dirty="0"/>
              <a:t>of </a:t>
            </a:r>
            <a:r>
              <a:rPr sz="2400" dirty="0"/>
              <a:t>rights</a:t>
            </a:r>
            <a:r>
              <a:rPr sz="2400" spc="-90" dirty="0"/>
              <a:t> </a:t>
            </a:r>
            <a:r>
              <a:rPr sz="2400" dirty="0"/>
              <a:t>to  the</a:t>
            </a:r>
            <a:r>
              <a:rPr sz="2400" spc="-15" dirty="0"/>
              <a:t> </a:t>
            </a:r>
            <a:r>
              <a:rPr sz="2400" dirty="0"/>
              <a:t>Constitution</a:t>
            </a:r>
          </a:p>
        </p:txBody>
      </p:sp>
      <p:sp>
        <p:nvSpPr>
          <p:cNvPr id="4" name="object 4"/>
          <p:cNvSpPr/>
          <p:nvPr/>
        </p:nvSpPr>
        <p:spPr>
          <a:xfrm>
            <a:off x="3766234" y="1219200"/>
            <a:ext cx="5834966" cy="3429000"/>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5" name="object 5"/>
          <p:cNvSpPr txBox="1"/>
          <p:nvPr/>
        </p:nvSpPr>
        <p:spPr>
          <a:xfrm>
            <a:off x="1752600" y="4875314"/>
            <a:ext cx="8915400" cy="645690"/>
          </a:xfrm>
          <a:prstGeom prst="rect">
            <a:avLst/>
          </a:prstGeom>
        </p:spPr>
        <p:txBody>
          <a:bodyPr vert="horz" wrap="square" lIns="0" tIns="9525" rIns="0" bIns="0" rtlCol="0">
            <a:spAutoFit/>
          </a:bodyPr>
          <a:lstStyle/>
          <a:p>
            <a:pPr marL="115729" marR="3810" indent="-106680">
              <a:spcBef>
                <a:spcPts val="75"/>
              </a:spcBef>
            </a:pPr>
            <a:r>
              <a:rPr sz="2400" b="1" spc="-4" dirty="0">
                <a:solidFill>
                  <a:prstClr val="black"/>
                </a:solidFill>
                <a:latin typeface="Tahoma"/>
                <a:cs typeface="Tahoma"/>
              </a:rPr>
              <a:t>The Bill of Rights </a:t>
            </a:r>
            <a:r>
              <a:rPr sz="2400" b="1" dirty="0">
                <a:solidFill>
                  <a:prstClr val="black"/>
                </a:solidFill>
                <a:latin typeface="Tahoma"/>
                <a:cs typeface="Tahoma"/>
              </a:rPr>
              <a:t>was added  to the </a:t>
            </a:r>
            <a:r>
              <a:rPr sz="2400" b="1" spc="-4" dirty="0">
                <a:solidFill>
                  <a:prstClr val="black"/>
                </a:solidFill>
                <a:latin typeface="Tahoma"/>
                <a:cs typeface="Tahoma"/>
              </a:rPr>
              <a:t>Constitution </a:t>
            </a:r>
            <a:r>
              <a:rPr sz="2400" b="1" dirty="0">
                <a:solidFill>
                  <a:prstClr val="black"/>
                </a:solidFill>
                <a:latin typeface="Tahoma"/>
                <a:cs typeface="Tahoma"/>
              </a:rPr>
              <a:t>in</a:t>
            </a:r>
            <a:r>
              <a:rPr sz="2400" b="1" spc="-75" dirty="0">
                <a:solidFill>
                  <a:prstClr val="black"/>
                </a:solidFill>
                <a:latin typeface="Tahoma"/>
                <a:cs typeface="Tahoma"/>
              </a:rPr>
              <a:t> </a:t>
            </a:r>
            <a:r>
              <a:rPr sz="2400" b="1" dirty="0">
                <a:solidFill>
                  <a:prstClr val="black"/>
                </a:solidFill>
                <a:latin typeface="Tahoma"/>
                <a:cs typeface="Tahoma"/>
              </a:rPr>
              <a:t>1791</a:t>
            </a:r>
            <a:endParaRPr sz="2400" dirty="0">
              <a:solidFill>
                <a:prstClr val="black"/>
              </a:solidFill>
              <a:latin typeface="Tahoma"/>
              <a:cs typeface="Tahoma"/>
            </a:endParaRPr>
          </a:p>
          <a:p>
            <a:pPr marR="381476" algn="r">
              <a:spcBef>
                <a:spcPts val="960"/>
              </a:spcBef>
            </a:pPr>
            <a:r>
              <a:rPr sz="900" dirty="0">
                <a:solidFill>
                  <a:srgbClr val="888888"/>
                </a:solidFill>
                <a:cs typeface="Calibri"/>
              </a:rPr>
              <a:t>26</a:t>
            </a:r>
            <a:endParaRPr sz="900" dirty="0">
              <a:solidFill>
                <a:prstClr val="black"/>
              </a:solidFill>
              <a:cs typeface="Calibri"/>
            </a:endParaRPr>
          </a:p>
        </p:txBody>
      </p:sp>
    </p:spTree>
    <p:extLst>
      <p:ext uri="{BB962C8B-B14F-4D97-AF65-F5344CB8AC3E}">
        <p14:creationId xmlns:p14="http://schemas.microsoft.com/office/powerpoint/2010/main" val="902013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16301" y="5677358"/>
            <a:ext cx="135731" cy="148117"/>
          </a:xfrm>
          <a:prstGeom prst="rect">
            <a:avLst/>
          </a:prstGeom>
        </p:spPr>
        <p:txBody>
          <a:bodyPr vert="horz" wrap="square" lIns="0" tIns="9525" rIns="0" bIns="0" rtlCol="0">
            <a:spAutoFit/>
          </a:bodyPr>
          <a:lstStyle/>
          <a:p>
            <a:pPr marL="9525">
              <a:spcBef>
                <a:spcPts val="75"/>
              </a:spcBef>
            </a:pPr>
            <a:r>
              <a:rPr sz="900" dirty="0">
                <a:solidFill>
                  <a:srgbClr val="888888"/>
                </a:solidFill>
                <a:cs typeface="Calibri"/>
              </a:rPr>
              <a:t>27</a:t>
            </a:r>
            <a:endParaRPr sz="900">
              <a:solidFill>
                <a:prstClr val="black"/>
              </a:solidFill>
              <a:cs typeface="Calibri"/>
            </a:endParaRPr>
          </a:p>
        </p:txBody>
      </p:sp>
      <p:sp>
        <p:nvSpPr>
          <p:cNvPr id="3" name="object 3"/>
          <p:cNvSpPr/>
          <p:nvPr/>
        </p:nvSpPr>
        <p:spPr>
          <a:xfrm>
            <a:off x="1119946" y="3048000"/>
            <a:ext cx="2962753" cy="3429659"/>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4" name="object 4"/>
          <p:cNvSpPr/>
          <p:nvPr/>
        </p:nvSpPr>
        <p:spPr>
          <a:xfrm>
            <a:off x="8157615" y="3374805"/>
            <a:ext cx="2904315" cy="3227066"/>
          </a:xfrm>
          <a:prstGeom prst="rect">
            <a:avLst/>
          </a:prstGeom>
          <a:blipFill>
            <a:blip r:embed="rId3" cstate="print"/>
            <a:stretch>
              <a:fillRect/>
            </a:stretch>
          </a:blipFill>
        </p:spPr>
        <p:txBody>
          <a:bodyPr wrap="square" lIns="0" tIns="0" rIns="0" bIns="0" rtlCol="0"/>
          <a:lstStyle/>
          <a:p>
            <a:endParaRPr sz="1350">
              <a:solidFill>
                <a:prstClr val="black"/>
              </a:solidFill>
            </a:endParaRPr>
          </a:p>
        </p:txBody>
      </p:sp>
      <p:sp>
        <p:nvSpPr>
          <p:cNvPr id="5" name="object 5"/>
          <p:cNvSpPr txBox="1"/>
          <p:nvPr/>
        </p:nvSpPr>
        <p:spPr>
          <a:xfrm>
            <a:off x="2286000" y="2615774"/>
            <a:ext cx="2057400" cy="224581"/>
          </a:xfrm>
          <a:prstGeom prst="rect">
            <a:avLst/>
          </a:prstGeom>
        </p:spPr>
        <p:txBody>
          <a:bodyPr vert="horz" wrap="square" lIns="0" tIns="9049" rIns="0" bIns="0" rtlCol="0">
            <a:spAutoFit/>
          </a:bodyPr>
          <a:lstStyle/>
          <a:p>
            <a:pPr marL="245745" marR="3810" indent="-236696">
              <a:spcBef>
                <a:spcPts val="71"/>
              </a:spcBef>
            </a:pPr>
            <a:r>
              <a:rPr sz="1400" b="1" spc="-8" dirty="0">
                <a:solidFill>
                  <a:prstClr val="black"/>
                </a:solidFill>
                <a:latin typeface="Tahoma"/>
                <a:cs typeface="Tahoma"/>
              </a:rPr>
              <a:t>TOO</a:t>
            </a:r>
            <a:r>
              <a:rPr sz="1400" b="1" spc="-41" dirty="0">
                <a:solidFill>
                  <a:prstClr val="black"/>
                </a:solidFill>
                <a:latin typeface="Tahoma"/>
                <a:cs typeface="Tahoma"/>
              </a:rPr>
              <a:t> </a:t>
            </a:r>
            <a:r>
              <a:rPr sz="1400" b="1" spc="-8" dirty="0">
                <a:solidFill>
                  <a:prstClr val="black"/>
                </a:solidFill>
                <a:latin typeface="Tahoma"/>
                <a:cs typeface="Tahoma"/>
              </a:rPr>
              <a:t>STRONG (KING)</a:t>
            </a:r>
            <a:endParaRPr sz="1400" dirty="0">
              <a:solidFill>
                <a:prstClr val="black"/>
              </a:solidFill>
              <a:latin typeface="Tahoma"/>
              <a:cs typeface="Tahoma"/>
            </a:endParaRPr>
          </a:p>
        </p:txBody>
      </p:sp>
      <p:sp>
        <p:nvSpPr>
          <p:cNvPr id="6" name="object 6"/>
          <p:cNvSpPr txBox="1"/>
          <p:nvPr/>
        </p:nvSpPr>
        <p:spPr>
          <a:xfrm>
            <a:off x="7468247" y="2692717"/>
            <a:ext cx="2989230" cy="224581"/>
          </a:xfrm>
          <a:prstGeom prst="rect">
            <a:avLst/>
          </a:prstGeom>
        </p:spPr>
        <p:txBody>
          <a:bodyPr vert="horz" wrap="square" lIns="0" tIns="9049" rIns="0" bIns="0" rtlCol="0">
            <a:spAutoFit/>
          </a:bodyPr>
          <a:lstStyle/>
          <a:p>
            <a:pPr marL="9525" marR="3810" indent="165734">
              <a:spcBef>
                <a:spcPts val="71"/>
              </a:spcBef>
            </a:pPr>
            <a:r>
              <a:rPr sz="1400" b="1" spc="-8" dirty="0">
                <a:solidFill>
                  <a:prstClr val="black"/>
                </a:solidFill>
                <a:latin typeface="Tahoma"/>
                <a:cs typeface="Tahoma"/>
              </a:rPr>
              <a:t>TOO </a:t>
            </a:r>
            <a:r>
              <a:rPr sz="1400" b="1" spc="-4" dirty="0">
                <a:solidFill>
                  <a:prstClr val="black"/>
                </a:solidFill>
                <a:latin typeface="Tahoma"/>
                <a:cs typeface="Tahoma"/>
              </a:rPr>
              <a:t>WEAK  </a:t>
            </a:r>
            <a:r>
              <a:rPr sz="1400" b="1" spc="-8" dirty="0">
                <a:solidFill>
                  <a:prstClr val="black"/>
                </a:solidFill>
                <a:latin typeface="Tahoma"/>
                <a:cs typeface="Tahoma"/>
              </a:rPr>
              <a:t>(ART OF</a:t>
            </a:r>
            <a:r>
              <a:rPr sz="1400" b="1" spc="-23" dirty="0">
                <a:solidFill>
                  <a:prstClr val="black"/>
                </a:solidFill>
                <a:latin typeface="Tahoma"/>
                <a:cs typeface="Tahoma"/>
              </a:rPr>
              <a:t> </a:t>
            </a:r>
            <a:r>
              <a:rPr sz="1400" b="1" spc="-8" dirty="0">
                <a:solidFill>
                  <a:prstClr val="black"/>
                </a:solidFill>
                <a:latin typeface="Tahoma"/>
                <a:cs typeface="Tahoma"/>
              </a:rPr>
              <a:t>CONF)</a:t>
            </a:r>
            <a:endParaRPr sz="1400" dirty="0">
              <a:solidFill>
                <a:prstClr val="black"/>
              </a:solidFill>
              <a:latin typeface="Tahoma"/>
              <a:cs typeface="Tahoma"/>
            </a:endParaRPr>
          </a:p>
        </p:txBody>
      </p:sp>
      <p:sp>
        <p:nvSpPr>
          <p:cNvPr id="7" name="object 7"/>
          <p:cNvSpPr txBox="1"/>
          <p:nvPr/>
        </p:nvSpPr>
        <p:spPr>
          <a:xfrm>
            <a:off x="4494086" y="587379"/>
            <a:ext cx="3143250" cy="495328"/>
          </a:xfrm>
          <a:prstGeom prst="rect">
            <a:avLst/>
          </a:prstGeom>
          <a:solidFill>
            <a:srgbClr val="FFFF00"/>
          </a:solidFill>
        </p:spPr>
        <p:txBody>
          <a:bodyPr vert="horz" wrap="square" lIns="0" tIns="33338" rIns="0" bIns="0" rtlCol="0">
            <a:spAutoFit/>
          </a:bodyPr>
          <a:lstStyle/>
          <a:p>
            <a:pPr marL="1429" algn="ctr">
              <a:spcBef>
                <a:spcPts val="263"/>
              </a:spcBef>
            </a:pPr>
            <a:r>
              <a:rPr sz="1500" b="1" dirty="0">
                <a:solidFill>
                  <a:prstClr val="black"/>
                </a:solidFill>
                <a:latin typeface="Tahoma"/>
                <a:cs typeface="Tahoma"/>
              </a:rPr>
              <a:t>GOLDILOCKS</a:t>
            </a:r>
            <a:endParaRPr sz="1500" dirty="0">
              <a:solidFill>
                <a:prstClr val="black"/>
              </a:solidFill>
              <a:latin typeface="Tahoma"/>
              <a:cs typeface="Tahoma"/>
            </a:endParaRPr>
          </a:p>
          <a:p>
            <a:pPr algn="ctr">
              <a:spcBef>
                <a:spcPts val="4"/>
              </a:spcBef>
            </a:pPr>
            <a:r>
              <a:rPr sz="1500" b="1" dirty="0">
                <a:solidFill>
                  <a:prstClr val="black"/>
                </a:solidFill>
                <a:latin typeface="Tahoma"/>
                <a:cs typeface="Tahoma"/>
              </a:rPr>
              <a:t>OF</a:t>
            </a:r>
            <a:r>
              <a:rPr sz="1500" b="1" spc="-11" dirty="0">
                <a:solidFill>
                  <a:prstClr val="black"/>
                </a:solidFill>
                <a:latin typeface="Tahoma"/>
                <a:cs typeface="Tahoma"/>
              </a:rPr>
              <a:t> </a:t>
            </a:r>
            <a:r>
              <a:rPr sz="1500" b="1" spc="-4" dirty="0">
                <a:solidFill>
                  <a:prstClr val="black"/>
                </a:solidFill>
                <a:latin typeface="Tahoma"/>
                <a:cs typeface="Tahoma"/>
              </a:rPr>
              <a:t>GOVERNMENT</a:t>
            </a:r>
            <a:endParaRPr sz="1500" dirty="0">
              <a:solidFill>
                <a:prstClr val="black"/>
              </a:solidFill>
              <a:latin typeface="Tahoma"/>
              <a:cs typeface="Tahoma"/>
            </a:endParaRPr>
          </a:p>
        </p:txBody>
      </p:sp>
      <p:sp>
        <p:nvSpPr>
          <p:cNvPr id="8" name="object 8"/>
          <p:cNvSpPr/>
          <p:nvPr/>
        </p:nvSpPr>
        <p:spPr>
          <a:xfrm>
            <a:off x="4725047" y="4093254"/>
            <a:ext cx="2743200" cy="2677463"/>
          </a:xfrm>
          <a:prstGeom prst="rect">
            <a:avLst/>
          </a:prstGeom>
          <a:blipFill>
            <a:blip r:embed="rId4" cstate="print"/>
            <a:stretch>
              <a:fillRect/>
            </a:stretch>
          </a:blipFill>
        </p:spPr>
        <p:txBody>
          <a:bodyPr wrap="square" lIns="0" tIns="0" rIns="0" bIns="0" rtlCol="0"/>
          <a:lstStyle/>
          <a:p>
            <a:endParaRPr sz="1350">
              <a:solidFill>
                <a:prstClr val="black"/>
              </a:solidFill>
            </a:endParaRPr>
          </a:p>
        </p:txBody>
      </p:sp>
      <p:sp>
        <p:nvSpPr>
          <p:cNvPr id="9" name="object 9"/>
          <p:cNvSpPr txBox="1"/>
          <p:nvPr/>
        </p:nvSpPr>
        <p:spPr>
          <a:xfrm>
            <a:off x="5458696" y="3714785"/>
            <a:ext cx="1360170" cy="378469"/>
          </a:xfrm>
          <a:prstGeom prst="rect">
            <a:avLst/>
          </a:prstGeom>
        </p:spPr>
        <p:txBody>
          <a:bodyPr vert="horz" wrap="square" lIns="0" tIns="9049" rIns="0" bIns="0" rtlCol="0">
            <a:spAutoFit/>
          </a:bodyPr>
          <a:lstStyle/>
          <a:p>
            <a:pPr marL="9525" marR="3810" indent="204311">
              <a:spcBef>
                <a:spcPts val="71"/>
              </a:spcBef>
            </a:pPr>
            <a:r>
              <a:rPr sz="1200" b="1" spc="-4" dirty="0">
                <a:solidFill>
                  <a:srgbClr val="0000FF"/>
                </a:solidFill>
                <a:latin typeface="Tahoma"/>
                <a:cs typeface="Tahoma"/>
              </a:rPr>
              <a:t>JUST </a:t>
            </a:r>
            <a:r>
              <a:rPr sz="1200" b="1" spc="-8" dirty="0">
                <a:solidFill>
                  <a:srgbClr val="0000FF"/>
                </a:solidFill>
                <a:latin typeface="Tahoma"/>
                <a:cs typeface="Tahoma"/>
              </a:rPr>
              <a:t>RIGHT  (C</a:t>
            </a:r>
            <a:r>
              <a:rPr sz="1200" b="1" spc="-11" dirty="0">
                <a:solidFill>
                  <a:srgbClr val="0000FF"/>
                </a:solidFill>
                <a:latin typeface="Tahoma"/>
                <a:cs typeface="Tahoma"/>
              </a:rPr>
              <a:t>ON</a:t>
            </a:r>
            <a:r>
              <a:rPr sz="1200" b="1" spc="-8" dirty="0">
                <a:solidFill>
                  <a:srgbClr val="0000FF"/>
                </a:solidFill>
                <a:latin typeface="Tahoma"/>
                <a:cs typeface="Tahoma"/>
              </a:rPr>
              <a:t>S</a:t>
            </a:r>
            <a:r>
              <a:rPr sz="1200" b="1" spc="-11" dirty="0">
                <a:solidFill>
                  <a:srgbClr val="0000FF"/>
                </a:solidFill>
                <a:latin typeface="Tahoma"/>
                <a:cs typeface="Tahoma"/>
              </a:rPr>
              <a:t>T</a:t>
            </a:r>
            <a:r>
              <a:rPr sz="1200" b="1" spc="-8" dirty="0">
                <a:solidFill>
                  <a:srgbClr val="0000FF"/>
                </a:solidFill>
                <a:latin typeface="Tahoma"/>
                <a:cs typeface="Tahoma"/>
              </a:rPr>
              <a:t>I</a:t>
            </a:r>
            <a:r>
              <a:rPr sz="1200" b="1" spc="-11" dirty="0">
                <a:solidFill>
                  <a:srgbClr val="0000FF"/>
                </a:solidFill>
                <a:latin typeface="Tahoma"/>
                <a:cs typeface="Tahoma"/>
              </a:rPr>
              <a:t>T</a:t>
            </a:r>
            <a:r>
              <a:rPr sz="1200" b="1" spc="-4" dirty="0">
                <a:solidFill>
                  <a:srgbClr val="0000FF"/>
                </a:solidFill>
                <a:latin typeface="Tahoma"/>
                <a:cs typeface="Tahoma"/>
              </a:rPr>
              <a:t>U</a:t>
            </a:r>
            <a:r>
              <a:rPr sz="1200" b="1" spc="-11" dirty="0">
                <a:solidFill>
                  <a:srgbClr val="0000FF"/>
                </a:solidFill>
                <a:latin typeface="Tahoma"/>
                <a:cs typeface="Tahoma"/>
              </a:rPr>
              <a:t>T</a:t>
            </a:r>
            <a:r>
              <a:rPr sz="1200" b="1" dirty="0">
                <a:solidFill>
                  <a:srgbClr val="0000FF"/>
                </a:solidFill>
                <a:latin typeface="Tahoma"/>
                <a:cs typeface="Tahoma"/>
              </a:rPr>
              <a:t>I</a:t>
            </a:r>
            <a:r>
              <a:rPr sz="1200" b="1" spc="8" dirty="0">
                <a:solidFill>
                  <a:srgbClr val="0000FF"/>
                </a:solidFill>
                <a:latin typeface="Tahoma"/>
                <a:cs typeface="Tahoma"/>
              </a:rPr>
              <a:t>O</a:t>
            </a:r>
            <a:r>
              <a:rPr sz="1200" b="1" spc="-11" dirty="0">
                <a:solidFill>
                  <a:srgbClr val="0000FF"/>
                </a:solidFill>
                <a:latin typeface="Tahoma"/>
                <a:cs typeface="Tahoma"/>
              </a:rPr>
              <a:t>N</a:t>
            </a:r>
            <a:r>
              <a:rPr sz="1200" b="1" spc="-4" dirty="0">
                <a:solidFill>
                  <a:srgbClr val="0000FF"/>
                </a:solidFill>
                <a:latin typeface="Tahoma"/>
                <a:cs typeface="Tahoma"/>
              </a:rPr>
              <a:t>)</a:t>
            </a:r>
            <a:endParaRPr sz="1200" dirty="0">
              <a:solidFill>
                <a:prstClr val="black"/>
              </a:solidFill>
              <a:latin typeface="Tahoma"/>
              <a:cs typeface="Tahoma"/>
            </a:endParaRPr>
          </a:p>
        </p:txBody>
      </p:sp>
      <p:sp>
        <p:nvSpPr>
          <p:cNvPr id="10" name="object 10"/>
          <p:cNvSpPr/>
          <p:nvPr/>
        </p:nvSpPr>
        <p:spPr>
          <a:xfrm>
            <a:off x="5295902" y="4229102"/>
            <a:ext cx="1362551" cy="867251"/>
          </a:xfrm>
          <a:custGeom>
            <a:avLst/>
            <a:gdLst/>
            <a:ahLst/>
            <a:cxnLst/>
            <a:rect l="l" t="t" r="r" b="b"/>
            <a:pathLst>
              <a:path w="1816734" h="1156335">
                <a:moveTo>
                  <a:pt x="1661795" y="0"/>
                </a:moveTo>
                <a:lnTo>
                  <a:pt x="0" y="854710"/>
                </a:lnTo>
                <a:lnTo>
                  <a:pt x="154812" y="1155725"/>
                </a:lnTo>
                <a:lnTo>
                  <a:pt x="1816607" y="301117"/>
                </a:lnTo>
                <a:lnTo>
                  <a:pt x="1661795" y="0"/>
                </a:lnTo>
                <a:close/>
              </a:path>
            </a:pathLst>
          </a:custGeom>
          <a:solidFill>
            <a:srgbClr val="FFFFFF"/>
          </a:solidFill>
        </p:spPr>
        <p:txBody>
          <a:bodyPr wrap="square" lIns="0" tIns="0" rIns="0" bIns="0" rtlCol="0"/>
          <a:lstStyle/>
          <a:p>
            <a:endParaRPr sz="1350">
              <a:solidFill>
                <a:prstClr val="black"/>
              </a:solidFill>
            </a:endParaRPr>
          </a:p>
        </p:txBody>
      </p:sp>
      <p:sp>
        <p:nvSpPr>
          <p:cNvPr id="11" name="object 11"/>
          <p:cNvSpPr/>
          <p:nvPr/>
        </p:nvSpPr>
        <p:spPr>
          <a:xfrm>
            <a:off x="5416487" y="4335875"/>
            <a:ext cx="1101566" cy="652463"/>
          </a:xfrm>
          <a:custGeom>
            <a:avLst/>
            <a:gdLst/>
            <a:ahLst/>
            <a:cxnLst/>
            <a:rect l="l" t="t" r="r" b="b"/>
            <a:pathLst>
              <a:path w="1468754" h="869950">
                <a:moveTo>
                  <a:pt x="88391" y="695197"/>
                </a:moveTo>
                <a:lnTo>
                  <a:pt x="0" y="740663"/>
                </a:lnTo>
                <a:lnTo>
                  <a:pt x="66293" y="869695"/>
                </a:lnTo>
                <a:lnTo>
                  <a:pt x="92328" y="856233"/>
                </a:lnTo>
                <a:lnTo>
                  <a:pt x="64134" y="801496"/>
                </a:lnTo>
                <a:lnTo>
                  <a:pt x="106620" y="779652"/>
                </a:lnTo>
                <a:lnTo>
                  <a:pt x="52958" y="779652"/>
                </a:lnTo>
                <a:lnTo>
                  <a:pt x="37210" y="749045"/>
                </a:lnTo>
                <a:lnTo>
                  <a:pt x="99694" y="717041"/>
                </a:lnTo>
                <a:lnTo>
                  <a:pt x="88391" y="695197"/>
                </a:lnTo>
                <a:close/>
              </a:path>
              <a:path w="1468754" h="869950">
                <a:moveTo>
                  <a:pt x="205231" y="635126"/>
                </a:moveTo>
                <a:lnTo>
                  <a:pt x="109600" y="684275"/>
                </a:lnTo>
                <a:lnTo>
                  <a:pt x="175894" y="813307"/>
                </a:lnTo>
                <a:lnTo>
                  <a:pt x="244392" y="778128"/>
                </a:lnTo>
                <a:lnTo>
                  <a:pt x="190753" y="778128"/>
                </a:lnTo>
                <a:lnTo>
                  <a:pt x="172719" y="743076"/>
                </a:lnTo>
                <a:lnTo>
                  <a:pt x="214993" y="721359"/>
                </a:lnTo>
                <a:lnTo>
                  <a:pt x="161543" y="721359"/>
                </a:lnTo>
                <a:lnTo>
                  <a:pt x="146812" y="692657"/>
                </a:lnTo>
                <a:lnTo>
                  <a:pt x="216407" y="656970"/>
                </a:lnTo>
                <a:lnTo>
                  <a:pt x="205231" y="635126"/>
                </a:lnTo>
                <a:close/>
              </a:path>
              <a:path w="1468754" h="869950">
                <a:moveTo>
                  <a:pt x="106806" y="751966"/>
                </a:moveTo>
                <a:lnTo>
                  <a:pt x="52958" y="779652"/>
                </a:lnTo>
                <a:lnTo>
                  <a:pt x="106620" y="779652"/>
                </a:lnTo>
                <a:lnTo>
                  <a:pt x="117982" y="773810"/>
                </a:lnTo>
                <a:lnTo>
                  <a:pt x="106806" y="751966"/>
                </a:lnTo>
                <a:close/>
              </a:path>
              <a:path w="1468754" h="869950">
                <a:moveTo>
                  <a:pt x="262889" y="741044"/>
                </a:moveTo>
                <a:lnTo>
                  <a:pt x="190753" y="778128"/>
                </a:lnTo>
                <a:lnTo>
                  <a:pt x="244392" y="778128"/>
                </a:lnTo>
                <a:lnTo>
                  <a:pt x="274065" y="762888"/>
                </a:lnTo>
                <a:lnTo>
                  <a:pt x="262889" y="741044"/>
                </a:lnTo>
                <a:close/>
              </a:path>
              <a:path w="1468754" h="869950">
                <a:moveTo>
                  <a:pt x="310054" y="586819"/>
                </a:moveTo>
                <a:lnTo>
                  <a:pt x="230123" y="622299"/>
                </a:lnTo>
                <a:lnTo>
                  <a:pt x="296417" y="751331"/>
                </a:lnTo>
                <a:lnTo>
                  <a:pt x="345439" y="726058"/>
                </a:lnTo>
                <a:lnTo>
                  <a:pt x="352226" y="722368"/>
                </a:lnTo>
                <a:lnTo>
                  <a:pt x="358108" y="718724"/>
                </a:lnTo>
                <a:lnTo>
                  <a:pt x="361667" y="716152"/>
                </a:lnTo>
                <a:lnTo>
                  <a:pt x="311276" y="716152"/>
                </a:lnTo>
                <a:lnTo>
                  <a:pt x="267334" y="630681"/>
                </a:lnTo>
                <a:lnTo>
                  <a:pt x="289687" y="619251"/>
                </a:lnTo>
                <a:lnTo>
                  <a:pt x="297052" y="615949"/>
                </a:lnTo>
                <a:lnTo>
                  <a:pt x="301116" y="614933"/>
                </a:lnTo>
                <a:lnTo>
                  <a:pt x="306450" y="613536"/>
                </a:lnTo>
                <a:lnTo>
                  <a:pt x="311530" y="613409"/>
                </a:lnTo>
                <a:lnTo>
                  <a:pt x="360281" y="613409"/>
                </a:lnTo>
                <a:lnTo>
                  <a:pt x="357411" y="609689"/>
                </a:lnTo>
                <a:lnTo>
                  <a:pt x="322818" y="587771"/>
                </a:lnTo>
                <a:lnTo>
                  <a:pt x="316484" y="586866"/>
                </a:lnTo>
                <a:lnTo>
                  <a:pt x="310054" y="586819"/>
                </a:lnTo>
                <a:close/>
              </a:path>
              <a:path w="1468754" h="869950">
                <a:moveTo>
                  <a:pt x="226313" y="687958"/>
                </a:moveTo>
                <a:lnTo>
                  <a:pt x="161543" y="721359"/>
                </a:lnTo>
                <a:lnTo>
                  <a:pt x="214993" y="721359"/>
                </a:lnTo>
                <a:lnTo>
                  <a:pt x="237489" y="709802"/>
                </a:lnTo>
                <a:lnTo>
                  <a:pt x="226313" y="687958"/>
                </a:lnTo>
                <a:close/>
              </a:path>
              <a:path w="1468754" h="869950">
                <a:moveTo>
                  <a:pt x="360281" y="613409"/>
                </a:moveTo>
                <a:lnTo>
                  <a:pt x="311530" y="613409"/>
                </a:lnTo>
                <a:lnTo>
                  <a:pt x="320928" y="616203"/>
                </a:lnTo>
                <a:lnTo>
                  <a:pt x="325627" y="619124"/>
                </a:lnTo>
                <a:lnTo>
                  <a:pt x="348003" y="652299"/>
                </a:lnTo>
                <a:lnTo>
                  <a:pt x="355345" y="676782"/>
                </a:lnTo>
                <a:lnTo>
                  <a:pt x="355091" y="682116"/>
                </a:lnTo>
                <a:lnTo>
                  <a:pt x="353694" y="686053"/>
                </a:lnTo>
                <a:lnTo>
                  <a:pt x="352170" y="689990"/>
                </a:lnTo>
                <a:lnTo>
                  <a:pt x="349630" y="693673"/>
                </a:lnTo>
                <a:lnTo>
                  <a:pt x="345947" y="696848"/>
                </a:lnTo>
                <a:lnTo>
                  <a:pt x="343153" y="699388"/>
                </a:lnTo>
                <a:lnTo>
                  <a:pt x="338073" y="702436"/>
                </a:lnTo>
                <a:lnTo>
                  <a:pt x="330834" y="706246"/>
                </a:lnTo>
                <a:lnTo>
                  <a:pt x="311276" y="716152"/>
                </a:lnTo>
                <a:lnTo>
                  <a:pt x="361667" y="716152"/>
                </a:lnTo>
                <a:lnTo>
                  <a:pt x="382904" y="677656"/>
                </a:lnTo>
                <a:lnTo>
                  <a:pt x="383004" y="669998"/>
                </a:lnTo>
                <a:lnTo>
                  <a:pt x="382269" y="661923"/>
                </a:lnTo>
                <a:lnTo>
                  <a:pt x="367369" y="623837"/>
                </a:lnTo>
                <a:lnTo>
                  <a:pt x="362437" y="616203"/>
                </a:lnTo>
                <a:lnTo>
                  <a:pt x="360281" y="613409"/>
                </a:lnTo>
                <a:close/>
              </a:path>
              <a:path w="1468754" h="869950">
                <a:moveTo>
                  <a:pt x="455929" y="506094"/>
                </a:moveTo>
                <a:lnTo>
                  <a:pt x="360298" y="555370"/>
                </a:lnTo>
                <a:lnTo>
                  <a:pt x="426592" y="684402"/>
                </a:lnTo>
                <a:lnTo>
                  <a:pt x="494918" y="649223"/>
                </a:lnTo>
                <a:lnTo>
                  <a:pt x="441578" y="649223"/>
                </a:lnTo>
                <a:lnTo>
                  <a:pt x="423417" y="614171"/>
                </a:lnTo>
                <a:lnTo>
                  <a:pt x="465777" y="592327"/>
                </a:lnTo>
                <a:lnTo>
                  <a:pt x="412241" y="592327"/>
                </a:lnTo>
                <a:lnTo>
                  <a:pt x="397509" y="563752"/>
                </a:lnTo>
                <a:lnTo>
                  <a:pt x="467232" y="527938"/>
                </a:lnTo>
                <a:lnTo>
                  <a:pt x="455929" y="506094"/>
                </a:lnTo>
                <a:close/>
              </a:path>
              <a:path w="1468754" h="869950">
                <a:moveTo>
                  <a:pt x="513588" y="612139"/>
                </a:moveTo>
                <a:lnTo>
                  <a:pt x="441578" y="649223"/>
                </a:lnTo>
                <a:lnTo>
                  <a:pt x="494918" y="649223"/>
                </a:lnTo>
                <a:lnTo>
                  <a:pt x="524763" y="633856"/>
                </a:lnTo>
                <a:lnTo>
                  <a:pt x="513588" y="612139"/>
                </a:lnTo>
                <a:close/>
              </a:path>
              <a:path w="1468754" h="869950">
                <a:moveTo>
                  <a:pt x="575055" y="452246"/>
                </a:moveTo>
                <a:lnTo>
                  <a:pt x="535813" y="465073"/>
                </a:lnTo>
                <a:lnTo>
                  <a:pt x="480948" y="493267"/>
                </a:lnTo>
                <a:lnTo>
                  <a:pt x="547369" y="622299"/>
                </a:lnTo>
                <a:lnTo>
                  <a:pt x="573404" y="608837"/>
                </a:lnTo>
                <a:lnTo>
                  <a:pt x="545718" y="554989"/>
                </a:lnTo>
                <a:lnTo>
                  <a:pt x="550926" y="552322"/>
                </a:lnTo>
                <a:lnTo>
                  <a:pt x="557021" y="549274"/>
                </a:lnTo>
                <a:lnTo>
                  <a:pt x="561593" y="547496"/>
                </a:lnTo>
                <a:lnTo>
                  <a:pt x="564895" y="546988"/>
                </a:lnTo>
                <a:lnTo>
                  <a:pt x="568070" y="546607"/>
                </a:lnTo>
                <a:lnTo>
                  <a:pt x="636332" y="546607"/>
                </a:lnTo>
                <a:lnTo>
                  <a:pt x="626647" y="540900"/>
                </a:lnTo>
                <a:lnTo>
                  <a:pt x="619712" y="537114"/>
                </a:lnTo>
                <a:lnTo>
                  <a:pt x="614220" y="534415"/>
                </a:lnTo>
                <a:lnTo>
                  <a:pt x="535051" y="534415"/>
                </a:lnTo>
                <a:lnTo>
                  <a:pt x="518287" y="501649"/>
                </a:lnTo>
                <a:lnTo>
                  <a:pt x="549147" y="485774"/>
                </a:lnTo>
                <a:lnTo>
                  <a:pt x="555625" y="482726"/>
                </a:lnTo>
                <a:lnTo>
                  <a:pt x="557783" y="481837"/>
                </a:lnTo>
                <a:lnTo>
                  <a:pt x="562482" y="480440"/>
                </a:lnTo>
                <a:lnTo>
                  <a:pt x="607374" y="480440"/>
                </a:lnTo>
                <a:lnTo>
                  <a:pt x="605154" y="475106"/>
                </a:lnTo>
                <a:lnTo>
                  <a:pt x="601217" y="467486"/>
                </a:lnTo>
                <a:lnTo>
                  <a:pt x="595883" y="461771"/>
                </a:lnTo>
                <a:lnTo>
                  <a:pt x="582294" y="453770"/>
                </a:lnTo>
                <a:lnTo>
                  <a:pt x="575055" y="452246"/>
                </a:lnTo>
                <a:close/>
              </a:path>
              <a:path w="1468754" h="869950">
                <a:moveTo>
                  <a:pt x="477012" y="559053"/>
                </a:moveTo>
                <a:lnTo>
                  <a:pt x="412241" y="592327"/>
                </a:lnTo>
                <a:lnTo>
                  <a:pt x="465777" y="592327"/>
                </a:lnTo>
                <a:lnTo>
                  <a:pt x="488188" y="580770"/>
                </a:lnTo>
                <a:lnTo>
                  <a:pt x="477012" y="559053"/>
                </a:lnTo>
                <a:close/>
              </a:path>
              <a:path w="1468754" h="869950">
                <a:moveTo>
                  <a:pt x="636332" y="546607"/>
                </a:moveTo>
                <a:lnTo>
                  <a:pt x="568070" y="546607"/>
                </a:lnTo>
                <a:lnTo>
                  <a:pt x="571626" y="546988"/>
                </a:lnTo>
                <a:lnTo>
                  <a:pt x="575437" y="548385"/>
                </a:lnTo>
                <a:lnTo>
                  <a:pt x="579054" y="549858"/>
                </a:lnTo>
                <a:lnTo>
                  <a:pt x="584184" y="552354"/>
                </a:lnTo>
                <a:lnTo>
                  <a:pt x="590813" y="555851"/>
                </a:lnTo>
                <a:lnTo>
                  <a:pt x="632205" y="578611"/>
                </a:lnTo>
                <a:lnTo>
                  <a:pt x="663320" y="562609"/>
                </a:lnTo>
                <a:lnTo>
                  <a:pt x="636332" y="546607"/>
                </a:lnTo>
                <a:close/>
              </a:path>
              <a:path w="1468754" h="869950">
                <a:moveTo>
                  <a:pt x="675766" y="393064"/>
                </a:moveTo>
                <a:lnTo>
                  <a:pt x="648207" y="407288"/>
                </a:lnTo>
                <a:lnTo>
                  <a:pt x="664209" y="562101"/>
                </a:lnTo>
                <a:lnTo>
                  <a:pt x="691895" y="548004"/>
                </a:lnTo>
                <a:lnTo>
                  <a:pt x="687451" y="513206"/>
                </a:lnTo>
                <a:lnTo>
                  <a:pt x="737779" y="487298"/>
                </a:lnTo>
                <a:lnTo>
                  <a:pt x="684276" y="487298"/>
                </a:lnTo>
                <a:lnTo>
                  <a:pt x="677163" y="430529"/>
                </a:lnTo>
                <a:lnTo>
                  <a:pt x="718895" y="430529"/>
                </a:lnTo>
                <a:lnTo>
                  <a:pt x="675766" y="393064"/>
                </a:lnTo>
                <a:close/>
              </a:path>
              <a:path w="1468754" h="869950">
                <a:moveTo>
                  <a:pt x="607374" y="480440"/>
                </a:moveTo>
                <a:lnTo>
                  <a:pt x="566546" y="480440"/>
                </a:lnTo>
                <a:lnTo>
                  <a:pt x="570229" y="481964"/>
                </a:lnTo>
                <a:lnTo>
                  <a:pt x="573913" y="483361"/>
                </a:lnTo>
                <a:lnTo>
                  <a:pt x="576960" y="486282"/>
                </a:lnTo>
                <a:lnTo>
                  <a:pt x="579119" y="490600"/>
                </a:lnTo>
                <a:lnTo>
                  <a:pt x="581151" y="494537"/>
                </a:lnTo>
                <a:lnTo>
                  <a:pt x="581913" y="498220"/>
                </a:lnTo>
                <a:lnTo>
                  <a:pt x="535051" y="534415"/>
                </a:lnTo>
                <a:lnTo>
                  <a:pt x="614220" y="534415"/>
                </a:lnTo>
                <a:lnTo>
                  <a:pt x="589533" y="528573"/>
                </a:lnTo>
                <a:lnTo>
                  <a:pt x="596659" y="522807"/>
                </a:lnTo>
                <a:lnTo>
                  <a:pt x="602249" y="516731"/>
                </a:lnTo>
                <a:lnTo>
                  <a:pt x="606339" y="510321"/>
                </a:lnTo>
                <a:lnTo>
                  <a:pt x="608964" y="503554"/>
                </a:lnTo>
                <a:lnTo>
                  <a:pt x="610084" y="496573"/>
                </a:lnTo>
                <a:lnTo>
                  <a:pt x="609822" y="489521"/>
                </a:lnTo>
                <a:lnTo>
                  <a:pt x="608179" y="482373"/>
                </a:lnTo>
                <a:lnTo>
                  <a:pt x="607374" y="480440"/>
                </a:lnTo>
                <a:close/>
              </a:path>
              <a:path w="1468754" h="869950">
                <a:moveTo>
                  <a:pt x="783516" y="486663"/>
                </a:moveTo>
                <a:lnTo>
                  <a:pt x="739013" y="486663"/>
                </a:lnTo>
                <a:lnTo>
                  <a:pt x="765428" y="510158"/>
                </a:lnTo>
                <a:lnTo>
                  <a:pt x="793750" y="495553"/>
                </a:lnTo>
                <a:lnTo>
                  <a:pt x="783516" y="486663"/>
                </a:lnTo>
                <a:close/>
              </a:path>
              <a:path w="1468754" h="869950">
                <a:moveTo>
                  <a:pt x="763015" y="349503"/>
                </a:moveTo>
                <a:lnTo>
                  <a:pt x="736980" y="362965"/>
                </a:lnTo>
                <a:lnTo>
                  <a:pt x="802766" y="490981"/>
                </a:lnTo>
                <a:lnTo>
                  <a:pt x="871117" y="455802"/>
                </a:lnTo>
                <a:lnTo>
                  <a:pt x="817626" y="455802"/>
                </a:lnTo>
                <a:lnTo>
                  <a:pt x="763015" y="349503"/>
                </a:lnTo>
                <a:close/>
              </a:path>
              <a:path w="1468754" h="869950">
                <a:moveTo>
                  <a:pt x="718895" y="430529"/>
                </a:moveTo>
                <a:lnTo>
                  <a:pt x="677163" y="430529"/>
                </a:lnTo>
                <a:lnTo>
                  <a:pt x="719454" y="469264"/>
                </a:lnTo>
                <a:lnTo>
                  <a:pt x="684276" y="487298"/>
                </a:lnTo>
                <a:lnTo>
                  <a:pt x="737779" y="487298"/>
                </a:lnTo>
                <a:lnTo>
                  <a:pt x="739013" y="486663"/>
                </a:lnTo>
                <a:lnTo>
                  <a:pt x="783516" y="486663"/>
                </a:lnTo>
                <a:lnTo>
                  <a:pt x="718895" y="430529"/>
                </a:lnTo>
                <a:close/>
              </a:path>
              <a:path w="1468754" h="869950">
                <a:moveTo>
                  <a:pt x="882395" y="422528"/>
                </a:moveTo>
                <a:lnTo>
                  <a:pt x="817626" y="455802"/>
                </a:lnTo>
                <a:lnTo>
                  <a:pt x="871117" y="455802"/>
                </a:lnTo>
                <a:lnTo>
                  <a:pt x="893571" y="444245"/>
                </a:lnTo>
                <a:lnTo>
                  <a:pt x="882395" y="422528"/>
                </a:lnTo>
                <a:close/>
              </a:path>
              <a:path w="1468754" h="869950">
                <a:moveTo>
                  <a:pt x="988425" y="236666"/>
                </a:moveTo>
                <a:lnTo>
                  <a:pt x="946775" y="251461"/>
                </a:lnTo>
                <a:lnTo>
                  <a:pt x="918733" y="286337"/>
                </a:lnTo>
                <a:lnTo>
                  <a:pt x="915415" y="305561"/>
                </a:lnTo>
                <a:lnTo>
                  <a:pt x="915912" y="315565"/>
                </a:lnTo>
                <a:lnTo>
                  <a:pt x="930594" y="354599"/>
                </a:lnTo>
                <a:lnTo>
                  <a:pt x="958770" y="381462"/>
                </a:lnTo>
                <a:lnTo>
                  <a:pt x="985773" y="388873"/>
                </a:lnTo>
                <a:lnTo>
                  <a:pt x="995537" y="388544"/>
                </a:lnTo>
                <a:lnTo>
                  <a:pt x="1033182" y="374749"/>
                </a:lnTo>
                <a:lnTo>
                  <a:pt x="1048386" y="362616"/>
                </a:lnTo>
                <a:lnTo>
                  <a:pt x="995902" y="362616"/>
                </a:lnTo>
                <a:lnTo>
                  <a:pt x="987778" y="362259"/>
                </a:lnTo>
                <a:lnTo>
                  <a:pt x="951738" y="330834"/>
                </a:lnTo>
                <a:lnTo>
                  <a:pt x="944022" y="301831"/>
                </a:lnTo>
                <a:lnTo>
                  <a:pt x="945260" y="293496"/>
                </a:lnTo>
                <a:lnTo>
                  <a:pt x="974343" y="264921"/>
                </a:lnTo>
                <a:lnTo>
                  <a:pt x="981582" y="263524"/>
                </a:lnTo>
                <a:lnTo>
                  <a:pt x="1020365" y="263524"/>
                </a:lnTo>
                <a:lnTo>
                  <a:pt x="1029842" y="256158"/>
                </a:lnTo>
                <a:lnTo>
                  <a:pt x="1023006" y="249058"/>
                </a:lnTo>
                <a:lnTo>
                  <a:pt x="1015444" y="243554"/>
                </a:lnTo>
                <a:lnTo>
                  <a:pt x="1007143" y="239621"/>
                </a:lnTo>
                <a:lnTo>
                  <a:pt x="998092" y="237235"/>
                </a:lnTo>
                <a:lnTo>
                  <a:pt x="988425" y="236666"/>
                </a:lnTo>
                <a:close/>
              </a:path>
              <a:path w="1468754" h="869950">
                <a:moveTo>
                  <a:pt x="1062072" y="314705"/>
                </a:moveTo>
                <a:lnTo>
                  <a:pt x="1028826" y="314705"/>
                </a:lnTo>
                <a:lnTo>
                  <a:pt x="1037208" y="331088"/>
                </a:lnTo>
                <a:lnTo>
                  <a:pt x="1034795" y="336168"/>
                </a:lnTo>
                <a:lnTo>
                  <a:pt x="1031493" y="341121"/>
                </a:lnTo>
                <a:lnTo>
                  <a:pt x="1027048" y="346074"/>
                </a:lnTo>
                <a:lnTo>
                  <a:pt x="1022730" y="351027"/>
                </a:lnTo>
                <a:lnTo>
                  <a:pt x="1017777" y="354964"/>
                </a:lnTo>
                <a:lnTo>
                  <a:pt x="1012316" y="357758"/>
                </a:lnTo>
                <a:lnTo>
                  <a:pt x="1004073" y="361116"/>
                </a:lnTo>
                <a:lnTo>
                  <a:pt x="995902" y="362616"/>
                </a:lnTo>
                <a:lnTo>
                  <a:pt x="1048386" y="362616"/>
                </a:lnTo>
                <a:lnTo>
                  <a:pt x="1070355" y="330834"/>
                </a:lnTo>
                <a:lnTo>
                  <a:pt x="1062072" y="314705"/>
                </a:lnTo>
                <a:close/>
              </a:path>
              <a:path w="1468754" h="869950">
                <a:moveTo>
                  <a:pt x="1043939" y="279399"/>
                </a:moveTo>
                <a:lnTo>
                  <a:pt x="987805" y="308355"/>
                </a:lnTo>
                <a:lnTo>
                  <a:pt x="998981" y="330072"/>
                </a:lnTo>
                <a:lnTo>
                  <a:pt x="1028826" y="314705"/>
                </a:lnTo>
                <a:lnTo>
                  <a:pt x="1062072" y="314705"/>
                </a:lnTo>
                <a:lnTo>
                  <a:pt x="1043939" y="279399"/>
                </a:lnTo>
                <a:close/>
              </a:path>
              <a:path w="1468754" h="869950">
                <a:moveTo>
                  <a:pt x="1120520" y="167131"/>
                </a:moveTo>
                <a:lnTo>
                  <a:pt x="1078388" y="184848"/>
                </a:lnTo>
                <a:lnTo>
                  <a:pt x="1054227" y="223392"/>
                </a:lnTo>
                <a:lnTo>
                  <a:pt x="1053392" y="230907"/>
                </a:lnTo>
                <a:lnTo>
                  <a:pt x="1053440" y="233552"/>
                </a:lnTo>
                <a:lnTo>
                  <a:pt x="1064894" y="275589"/>
                </a:lnTo>
                <a:lnTo>
                  <a:pt x="1094345" y="309379"/>
                </a:lnTo>
                <a:lnTo>
                  <a:pt x="1119893" y="318121"/>
                </a:lnTo>
                <a:lnTo>
                  <a:pt x="1133443" y="318087"/>
                </a:lnTo>
                <a:lnTo>
                  <a:pt x="1174468" y="301174"/>
                </a:lnTo>
                <a:lnTo>
                  <a:pt x="1184948" y="291496"/>
                </a:lnTo>
                <a:lnTo>
                  <a:pt x="1134332" y="291496"/>
                </a:lnTo>
                <a:lnTo>
                  <a:pt x="1126446" y="291091"/>
                </a:lnTo>
                <a:lnTo>
                  <a:pt x="1091310" y="260857"/>
                </a:lnTo>
                <a:lnTo>
                  <a:pt x="1082845" y="230907"/>
                </a:lnTo>
                <a:lnTo>
                  <a:pt x="1083944" y="222503"/>
                </a:lnTo>
                <a:lnTo>
                  <a:pt x="1112293" y="194831"/>
                </a:lnTo>
                <a:lnTo>
                  <a:pt x="1120203" y="193341"/>
                </a:lnTo>
                <a:lnTo>
                  <a:pt x="1178468" y="193341"/>
                </a:lnTo>
                <a:lnTo>
                  <a:pt x="1171003" y="184753"/>
                </a:lnTo>
                <a:lnTo>
                  <a:pt x="1159767" y="176061"/>
                </a:lnTo>
                <a:lnTo>
                  <a:pt x="1147317" y="170179"/>
                </a:lnTo>
                <a:lnTo>
                  <a:pt x="1134050" y="167179"/>
                </a:lnTo>
                <a:lnTo>
                  <a:pt x="1120520" y="167131"/>
                </a:lnTo>
                <a:close/>
              </a:path>
              <a:path w="1468754" h="869950">
                <a:moveTo>
                  <a:pt x="1178468" y="193341"/>
                </a:moveTo>
                <a:lnTo>
                  <a:pt x="1120203" y="193341"/>
                </a:lnTo>
                <a:lnTo>
                  <a:pt x="1128017" y="193637"/>
                </a:lnTo>
                <a:lnTo>
                  <a:pt x="1135760" y="195706"/>
                </a:lnTo>
                <a:lnTo>
                  <a:pt x="1162430" y="223773"/>
                </a:lnTo>
                <a:lnTo>
                  <a:pt x="1170914" y="254063"/>
                </a:lnTo>
                <a:lnTo>
                  <a:pt x="1169796" y="262635"/>
                </a:lnTo>
                <a:lnTo>
                  <a:pt x="1142170" y="290139"/>
                </a:lnTo>
                <a:lnTo>
                  <a:pt x="1134332" y="291496"/>
                </a:lnTo>
                <a:lnTo>
                  <a:pt x="1184948" y="291496"/>
                </a:lnTo>
                <a:lnTo>
                  <a:pt x="1192653" y="280652"/>
                </a:lnTo>
                <a:lnTo>
                  <a:pt x="1197864" y="268223"/>
                </a:lnTo>
                <a:lnTo>
                  <a:pt x="1200344" y="254696"/>
                </a:lnTo>
                <a:lnTo>
                  <a:pt x="1199800" y="240585"/>
                </a:lnTo>
                <a:lnTo>
                  <a:pt x="1196256" y="225879"/>
                </a:lnTo>
                <a:lnTo>
                  <a:pt x="1189735" y="210565"/>
                </a:lnTo>
                <a:lnTo>
                  <a:pt x="1181000" y="196254"/>
                </a:lnTo>
                <a:lnTo>
                  <a:pt x="1178468" y="193341"/>
                </a:lnTo>
                <a:close/>
              </a:path>
              <a:path w="1468754" h="869950">
                <a:moveTo>
                  <a:pt x="1020365" y="263524"/>
                </a:moveTo>
                <a:lnTo>
                  <a:pt x="981582" y="263524"/>
                </a:lnTo>
                <a:lnTo>
                  <a:pt x="988440" y="264540"/>
                </a:lnTo>
                <a:lnTo>
                  <a:pt x="995426" y="265683"/>
                </a:lnTo>
                <a:lnTo>
                  <a:pt x="1001394" y="268858"/>
                </a:lnTo>
                <a:lnTo>
                  <a:pt x="1006475" y="274319"/>
                </a:lnTo>
                <a:lnTo>
                  <a:pt x="1020365" y="263524"/>
                </a:lnTo>
                <a:close/>
              </a:path>
              <a:path w="1468754" h="869950">
                <a:moveTo>
                  <a:pt x="1191259" y="128015"/>
                </a:moveTo>
                <a:lnTo>
                  <a:pt x="1162939" y="142493"/>
                </a:lnTo>
                <a:lnTo>
                  <a:pt x="1275460" y="247776"/>
                </a:lnTo>
                <a:lnTo>
                  <a:pt x="1303273" y="233552"/>
                </a:lnTo>
                <a:lnTo>
                  <a:pt x="1299732" y="206755"/>
                </a:lnTo>
                <a:lnTo>
                  <a:pt x="1272920" y="206755"/>
                </a:lnTo>
                <a:lnTo>
                  <a:pt x="1191259" y="128015"/>
                </a:lnTo>
                <a:close/>
              </a:path>
              <a:path w="1468754" h="869950">
                <a:moveTo>
                  <a:pt x="1283080" y="80771"/>
                </a:moveTo>
                <a:lnTo>
                  <a:pt x="1255521" y="94995"/>
                </a:lnTo>
                <a:lnTo>
                  <a:pt x="1272920" y="206755"/>
                </a:lnTo>
                <a:lnTo>
                  <a:pt x="1299732" y="206755"/>
                </a:lnTo>
                <a:lnTo>
                  <a:pt x="1283080" y="80771"/>
                </a:lnTo>
                <a:close/>
              </a:path>
              <a:path w="1468754" h="869950">
                <a:moveTo>
                  <a:pt x="1420178" y="54863"/>
                </a:moveTo>
                <a:lnTo>
                  <a:pt x="1387220" y="54863"/>
                </a:lnTo>
                <a:lnTo>
                  <a:pt x="1442339" y="162051"/>
                </a:lnTo>
                <a:lnTo>
                  <a:pt x="1468373" y="148589"/>
                </a:lnTo>
                <a:lnTo>
                  <a:pt x="1420178" y="54863"/>
                </a:lnTo>
                <a:close/>
              </a:path>
              <a:path w="1468754" h="869950">
                <a:moveTo>
                  <a:pt x="1336009" y="93090"/>
                </a:moveTo>
                <a:lnTo>
                  <a:pt x="1320799" y="93090"/>
                </a:lnTo>
                <a:lnTo>
                  <a:pt x="1323339" y="98043"/>
                </a:lnTo>
                <a:lnTo>
                  <a:pt x="1324228" y="102615"/>
                </a:lnTo>
                <a:lnTo>
                  <a:pt x="1322959" y="110489"/>
                </a:lnTo>
                <a:lnTo>
                  <a:pt x="1320545" y="114553"/>
                </a:lnTo>
                <a:lnTo>
                  <a:pt x="1316354" y="118871"/>
                </a:lnTo>
                <a:lnTo>
                  <a:pt x="1326514" y="126491"/>
                </a:lnTo>
                <a:lnTo>
                  <a:pt x="1330833" y="121919"/>
                </a:lnTo>
                <a:lnTo>
                  <a:pt x="1333881" y="117093"/>
                </a:lnTo>
                <a:lnTo>
                  <a:pt x="1335532" y="112013"/>
                </a:lnTo>
                <a:lnTo>
                  <a:pt x="1337310" y="107060"/>
                </a:lnTo>
                <a:lnTo>
                  <a:pt x="1337817" y="102107"/>
                </a:lnTo>
                <a:lnTo>
                  <a:pt x="1336801" y="97281"/>
                </a:lnTo>
                <a:lnTo>
                  <a:pt x="1336009" y="93090"/>
                </a:lnTo>
                <a:close/>
              </a:path>
              <a:path w="1468754" h="869950">
                <a:moveTo>
                  <a:pt x="1320926" y="61721"/>
                </a:moveTo>
                <a:lnTo>
                  <a:pt x="1296162" y="74421"/>
                </a:lnTo>
                <a:lnTo>
                  <a:pt x="1308862" y="99186"/>
                </a:lnTo>
                <a:lnTo>
                  <a:pt x="1320799" y="93090"/>
                </a:lnTo>
                <a:lnTo>
                  <a:pt x="1336009" y="93090"/>
                </a:lnTo>
                <a:lnTo>
                  <a:pt x="1335913" y="92582"/>
                </a:lnTo>
                <a:lnTo>
                  <a:pt x="1333626" y="86613"/>
                </a:lnTo>
                <a:lnTo>
                  <a:pt x="1320926" y="61721"/>
                </a:lnTo>
                <a:close/>
              </a:path>
              <a:path w="1468754" h="869950">
                <a:moveTo>
                  <a:pt x="1440179" y="0"/>
                </a:moveTo>
                <a:lnTo>
                  <a:pt x="1337690" y="52704"/>
                </a:lnTo>
                <a:lnTo>
                  <a:pt x="1348866" y="74548"/>
                </a:lnTo>
                <a:lnTo>
                  <a:pt x="1387220" y="54863"/>
                </a:lnTo>
                <a:lnTo>
                  <a:pt x="1420178" y="54863"/>
                </a:lnTo>
                <a:lnTo>
                  <a:pt x="1413256" y="41401"/>
                </a:lnTo>
                <a:lnTo>
                  <a:pt x="1451483" y="21716"/>
                </a:lnTo>
                <a:lnTo>
                  <a:pt x="1440179" y="0"/>
                </a:lnTo>
                <a:close/>
              </a:path>
            </a:pathLst>
          </a:custGeom>
          <a:solidFill>
            <a:srgbClr val="FF0000"/>
          </a:solidFill>
        </p:spPr>
        <p:txBody>
          <a:bodyPr wrap="square" lIns="0" tIns="0" rIns="0" bIns="0" rtlCol="0"/>
          <a:lstStyle/>
          <a:p>
            <a:endParaRPr sz="1350">
              <a:solidFill>
                <a:prstClr val="black"/>
              </a:solidFill>
            </a:endParaRPr>
          </a:p>
        </p:txBody>
      </p:sp>
    </p:spTree>
    <p:extLst>
      <p:ext uri="{BB962C8B-B14F-4D97-AF65-F5344CB8AC3E}">
        <p14:creationId xmlns:p14="http://schemas.microsoft.com/office/powerpoint/2010/main" val="25019673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859447" y="670525"/>
            <a:ext cx="1212723" cy="1452557"/>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3" name="object 3"/>
          <p:cNvSpPr/>
          <p:nvPr/>
        </p:nvSpPr>
        <p:spPr>
          <a:xfrm>
            <a:off x="8956725" y="887203"/>
            <a:ext cx="1212723" cy="1212723"/>
          </a:xfrm>
          <a:prstGeom prst="rect">
            <a:avLst/>
          </a:prstGeom>
          <a:blipFill>
            <a:blip r:embed="rId3" cstate="print"/>
            <a:stretch>
              <a:fillRect/>
            </a:stretch>
          </a:blipFill>
        </p:spPr>
        <p:txBody>
          <a:bodyPr wrap="square" lIns="0" tIns="0" rIns="0" bIns="0" rtlCol="0"/>
          <a:lstStyle/>
          <a:p>
            <a:endParaRPr sz="1350">
              <a:solidFill>
                <a:prstClr val="black"/>
              </a:solidFill>
            </a:endParaRPr>
          </a:p>
        </p:txBody>
      </p:sp>
      <p:graphicFrame>
        <p:nvGraphicFramePr>
          <p:cNvPr id="4" name="object 4"/>
          <p:cNvGraphicFramePr>
            <a:graphicFrameLocks noGrp="1"/>
          </p:cNvGraphicFramePr>
          <p:nvPr>
            <p:extLst>
              <p:ext uri="{D42A27DB-BD31-4B8C-83A1-F6EECF244321}">
                <p14:modId xmlns:p14="http://schemas.microsoft.com/office/powerpoint/2010/main" val="3628568080"/>
              </p:ext>
            </p:extLst>
          </p:nvPr>
        </p:nvGraphicFramePr>
        <p:xfrm>
          <a:off x="-1" y="2194216"/>
          <a:ext cx="12191999" cy="4706712"/>
        </p:xfrm>
        <a:graphic>
          <a:graphicData uri="http://schemas.openxmlformats.org/drawingml/2006/table">
            <a:tbl>
              <a:tblPr firstRow="1" bandRow="1">
                <a:tableStyleId>{2D5ABB26-0587-4C30-8999-92F81FD0307C}</a:tableStyleId>
              </a:tblPr>
              <a:tblGrid>
                <a:gridCol w="2736883">
                  <a:extLst>
                    <a:ext uri="{9D8B030D-6E8A-4147-A177-3AD203B41FA5}">
                      <a16:colId xmlns:a16="http://schemas.microsoft.com/office/drawing/2014/main" val="20000"/>
                    </a:ext>
                  </a:extLst>
                </a:gridCol>
                <a:gridCol w="4308569">
                  <a:extLst>
                    <a:ext uri="{9D8B030D-6E8A-4147-A177-3AD203B41FA5}">
                      <a16:colId xmlns:a16="http://schemas.microsoft.com/office/drawing/2014/main" val="20001"/>
                    </a:ext>
                  </a:extLst>
                </a:gridCol>
                <a:gridCol w="5146547">
                  <a:extLst>
                    <a:ext uri="{9D8B030D-6E8A-4147-A177-3AD203B41FA5}">
                      <a16:colId xmlns:a16="http://schemas.microsoft.com/office/drawing/2014/main" val="20002"/>
                    </a:ext>
                  </a:extLst>
                </a:gridCol>
              </a:tblGrid>
              <a:tr h="404902">
                <a:tc>
                  <a:txBody>
                    <a:bodyPr/>
                    <a:lstStyle/>
                    <a:p>
                      <a:pPr algn="ctr">
                        <a:lnSpc>
                          <a:spcPct val="100000"/>
                        </a:lnSpc>
                        <a:spcBef>
                          <a:spcPts val="260"/>
                        </a:spcBef>
                      </a:pPr>
                      <a:r>
                        <a:rPr sz="1800" b="1" spc="-5" dirty="0">
                          <a:solidFill>
                            <a:srgbClr val="FFFFFF"/>
                          </a:solidFill>
                          <a:latin typeface="Tahoma"/>
                          <a:cs typeface="Tahoma"/>
                        </a:rPr>
                        <a:t>DESCRIPTION</a:t>
                      </a:r>
                      <a:endParaRPr sz="1800" dirty="0">
                        <a:latin typeface="Tahoma"/>
                        <a:cs typeface="Tahoma"/>
                      </a:endParaRPr>
                    </a:p>
                  </a:txBody>
                  <a:tcPr marL="0" marR="0" marT="24765" marB="0">
                    <a:lnL w="6350">
                      <a:solidFill>
                        <a:srgbClr val="FFFFFF"/>
                      </a:solidFill>
                      <a:prstDash val="solid"/>
                    </a:lnL>
                    <a:lnR w="12700">
                      <a:solidFill>
                        <a:srgbClr val="FFFFFF"/>
                      </a:solidFill>
                      <a:prstDash val="solid"/>
                    </a:lnR>
                    <a:lnT w="12700">
                      <a:solidFill>
                        <a:srgbClr val="FFFFFF"/>
                      </a:solidFill>
                      <a:prstDash val="solid"/>
                    </a:lnT>
                    <a:solidFill>
                      <a:srgbClr val="5B9BD4"/>
                    </a:solidFill>
                  </a:tcPr>
                </a:tc>
                <a:tc>
                  <a:txBody>
                    <a:bodyPr/>
                    <a:lstStyle/>
                    <a:p>
                      <a:pPr algn="ctr">
                        <a:lnSpc>
                          <a:spcPct val="100000"/>
                        </a:lnSpc>
                        <a:spcBef>
                          <a:spcPts val="260"/>
                        </a:spcBef>
                      </a:pPr>
                      <a:r>
                        <a:rPr sz="1800" b="1" spc="-5" dirty="0">
                          <a:solidFill>
                            <a:srgbClr val="FFFFFF"/>
                          </a:solidFill>
                          <a:latin typeface="Tahoma"/>
                          <a:cs typeface="Tahoma"/>
                        </a:rPr>
                        <a:t>FEDERALIST</a:t>
                      </a:r>
                      <a:endParaRPr sz="1800">
                        <a:latin typeface="Tahoma"/>
                        <a:cs typeface="Tahoma"/>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solidFill>
                      <a:srgbClr val="5B9BD4"/>
                    </a:solidFill>
                  </a:tcPr>
                </a:tc>
                <a:tc>
                  <a:txBody>
                    <a:bodyPr/>
                    <a:lstStyle/>
                    <a:p>
                      <a:pPr marL="4445" algn="ctr">
                        <a:lnSpc>
                          <a:spcPct val="100000"/>
                        </a:lnSpc>
                        <a:spcBef>
                          <a:spcPts val="260"/>
                        </a:spcBef>
                      </a:pPr>
                      <a:r>
                        <a:rPr sz="1800" b="1" spc="-5" dirty="0">
                          <a:solidFill>
                            <a:srgbClr val="FFFFFF"/>
                          </a:solidFill>
                          <a:latin typeface="Tahoma"/>
                          <a:cs typeface="Tahoma"/>
                        </a:rPr>
                        <a:t>ANTI-FEDERALIST</a:t>
                      </a:r>
                      <a:endParaRPr sz="1800" dirty="0">
                        <a:latin typeface="Tahoma"/>
                        <a:cs typeface="Tahoma"/>
                      </a:endParaRPr>
                    </a:p>
                  </a:txBody>
                  <a:tcPr marL="0" marR="0" marT="24765" marB="0">
                    <a:lnL w="12700">
                      <a:solidFill>
                        <a:srgbClr val="FFFFFF"/>
                      </a:solidFill>
                      <a:prstDash val="solid"/>
                    </a:lnL>
                    <a:lnR w="6350">
                      <a:solidFill>
                        <a:srgbClr val="FFFFFF"/>
                      </a:solidFill>
                      <a:prstDash val="solid"/>
                    </a:lnR>
                    <a:lnT w="12700">
                      <a:solidFill>
                        <a:srgbClr val="FFFFFF"/>
                      </a:solidFill>
                      <a:prstDash val="solid"/>
                    </a:lnT>
                    <a:solidFill>
                      <a:srgbClr val="5B9BD4"/>
                    </a:solidFill>
                  </a:tcPr>
                </a:tc>
                <a:extLst>
                  <a:ext uri="{0D108BD9-81ED-4DB2-BD59-A6C34878D82A}">
                    <a16:rowId xmlns:a16="http://schemas.microsoft.com/office/drawing/2014/main" val="10000"/>
                  </a:ext>
                </a:extLst>
              </a:tr>
              <a:tr h="1360724">
                <a:tc>
                  <a:txBody>
                    <a:bodyPr/>
                    <a:lstStyle/>
                    <a:p>
                      <a:pPr algn="ctr">
                        <a:lnSpc>
                          <a:spcPct val="100000"/>
                        </a:lnSpc>
                        <a:spcBef>
                          <a:spcPts val="1460"/>
                        </a:spcBef>
                      </a:pPr>
                      <a:r>
                        <a:rPr sz="1600" b="1" spc="-5" dirty="0">
                          <a:latin typeface="Tahoma"/>
                          <a:cs typeface="Tahoma"/>
                        </a:rPr>
                        <a:t>Leaders</a:t>
                      </a:r>
                      <a:endParaRPr sz="1600" dirty="0">
                        <a:latin typeface="Tahoma"/>
                        <a:cs typeface="Tahoma"/>
                      </a:endParaRPr>
                    </a:p>
                  </a:txBody>
                  <a:tcPr marL="0" marR="0" marT="139065" marB="0">
                    <a:lnL w="6350">
                      <a:solidFill>
                        <a:srgbClr val="FFFFFF"/>
                      </a:solidFill>
                      <a:prstDash val="solid"/>
                    </a:lnL>
                    <a:lnR w="12700">
                      <a:solidFill>
                        <a:srgbClr val="FFFFFF"/>
                      </a:solidFill>
                      <a:prstDash val="solid"/>
                    </a:lnR>
                    <a:lnB w="12700">
                      <a:solidFill>
                        <a:srgbClr val="FFFFFF"/>
                      </a:solidFill>
                      <a:prstDash val="solid"/>
                    </a:lnB>
                    <a:solidFill>
                      <a:srgbClr val="D2DEEE"/>
                    </a:solidFill>
                  </a:tcPr>
                </a:tc>
                <a:tc>
                  <a:txBody>
                    <a:bodyPr/>
                    <a:lstStyle/>
                    <a:p>
                      <a:pPr marL="1956435" marR="287020" indent="-1664970" algn="l">
                        <a:lnSpc>
                          <a:spcPct val="100000"/>
                        </a:lnSpc>
                        <a:spcBef>
                          <a:spcPts val="500"/>
                        </a:spcBef>
                      </a:pPr>
                      <a:r>
                        <a:rPr sz="1600" b="1" spc="-5" dirty="0">
                          <a:latin typeface="Tahoma"/>
                          <a:cs typeface="Tahoma"/>
                        </a:rPr>
                        <a:t>James Madison, Alexander Hamilton, and  John Jay</a:t>
                      </a:r>
                      <a:endParaRPr sz="1600" dirty="0">
                        <a:latin typeface="Tahoma"/>
                        <a:cs typeface="Tahoma"/>
                      </a:endParaRPr>
                    </a:p>
                  </a:txBody>
                  <a:tcPr marL="0" marR="0" marT="47625" marB="0">
                    <a:lnL w="12700">
                      <a:solidFill>
                        <a:srgbClr val="FFFFFF"/>
                      </a:solidFill>
                      <a:prstDash val="solid"/>
                    </a:lnL>
                    <a:lnR w="12700">
                      <a:solidFill>
                        <a:srgbClr val="FFFFFF"/>
                      </a:solidFill>
                      <a:prstDash val="solid"/>
                    </a:lnR>
                    <a:lnB w="12700">
                      <a:solidFill>
                        <a:srgbClr val="FFFFFF"/>
                      </a:solidFill>
                      <a:prstDash val="solid"/>
                    </a:lnB>
                    <a:solidFill>
                      <a:srgbClr val="D2DEEE"/>
                    </a:solidFill>
                  </a:tcPr>
                </a:tc>
                <a:tc>
                  <a:txBody>
                    <a:bodyPr/>
                    <a:lstStyle/>
                    <a:p>
                      <a:pPr marL="1845310" marR="646430" indent="-1190625">
                        <a:lnSpc>
                          <a:spcPct val="100000"/>
                        </a:lnSpc>
                        <a:spcBef>
                          <a:spcPts val="500"/>
                        </a:spcBef>
                      </a:pPr>
                      <a:r>
                        <a:rPr sz="1600" b="1" spc="-10" dirty="0">
                          <a:latin typeface="Tahoma"/>
                          <a:cs typeface="Tahoma"/>
                        </a:rPr>
                        <a:t>Patrick </a:t>
                      </a:r>
                      <a:r>
                        <a:rPr sz="1600" b="1" spc="-5" dirty="0">
                          <a:latin typeface="Tahoma"/>
                          <a:cs typeface="Tahoma"/>
                        </a:rPr>
                        <a:t>Henry, Richard </a:t>
                      </a:r>
                      <a:r>
                        <a:rPr sz="1600" b="1" spc="-10" dirty="0">
                          <a:latin typeface="Tahoma"/>
                          <a:cs typeface="Tahoma"/>
                        </a:rPr>
                        <a:t>Henry Lee </a:t>
                      </a:r>
                      <a:r>
                        <a:rPr sz="1600" b="1" spc="-5" dirty="0">
                          <a:latin typeface="Tahoma"/>
                          <a:cs typeface="Tahoma"/>
                        </a:rPr>
                        <a:t>and  </a:t>
                      </a:r>
                      <a:r>
                        <a:rPr sz="1600" b="1" spc="-10" dirty="0">
                          <a:latin typeface="Tahoma"/>
                          <a:cs typeface="Tahoma"/>
                        </a:rPr>
                        <a:t>George</a:t>
                      </a:r>
                      <a:r>
                        <a:rPr sz="1600" b="1" spc="20" dirty="0">
                          <a:latin typeface="Tahoma"/>
                          <a:cs typeface="Tahoma"/>
                        </a:rPr>
                        <a:t> </a:t>
                      </a:r>
                      <a:r>
                        <a:rPr sz="1600" b="1" spc="-10" dirty="0">
                          <a:latin typeface="Tahoma"/>
                          <a:cs typeface="Tahoma"/>
                        </a:rPr>
                        <a:t>Mason</a:t>
                      </a:r>
                      <a:endParaRPr sz="1600">
                        <a:latin typeface="Tahoma"/>
                        <a:cs typeface="Tahoma"/>
                      </a:endParaRPr>
                    </a:p>
                  </a:txBody>
                  <a:tcPr marL="0" marR="0" marT="47625" marB="0">
                    <a:lnL w="12700">
                      <a:solidFill>
                        <a:srgbClr val="FFFFFF"/>
                      </a:solidFill>
                      <a:prstDash val="solid"/>
                    </a:lnL>
                    <a:lnR w="6350">
                      <a:solidFill>
                        <a:srgbClr val="FFFFFF"/>
                      </a:solidFill>
                      <a:prstDash val="solid"/>
                    </a:lnR>
                    <a:lnB w="12700">
                      <a:solidFill>
                        <a:srgbClr val="FFFFFF"/>
                      </a:solidFill>
                      <a:prstDash val="solid"/>
                    </a:lnB>
                    <a:solidFill>
                      <a:srgbClr val="D2DEEE"/>
                    </a:solidFill>
                  </a:tcPr>
                </a:tc>
                <a:extLst>
                  <a:ext uri="{0D108BD9-81ED-4DB2-BD59-A6C34878D82A}">
                    <a16:rowId xmlns:a16="http://schemas.microsoft.com/office/drawing/2014/main" val="10001"/>
                  </a:ext>
                </a:extLst>
              </a:tr>
              <a:tr h="1121782">
                <a:tc>
                  <a:txBody>
                    <a:bodyPr/>
                    <a:lstStyle/>
                    <a:p>
                      <a:pPr algn="ctr">
                        <a:lnSpc>
                          <a:spcPct val="100000"/>
                        </a:lnSpc>
                        <a:spcBef>
                          <a:spcPts val="1235"/>
                        </a:spcBef>
                      </a:pPr>
                      <a:r>
                        <a:rPr sz="1600" b="1" spc="-10" dirty="0">
                          <a:latin typeface="Tahoma"/>
                          <a:cs typeface="Tahoma"/>
                        </a:rPr>
                        <a:t>Backgrounds</a:t>
                      </a:r>
                      <a:endParaRPr sz="1600" dirty="0">
                        <a:latin typeface="Tahoma"/>
                        <a:cs typeface="Tahoma"/>
                      </a:endParaRPr>
                    </a:p>
                  </a:txBody>
                  <a:tcPr marL="0" marR="0" marT="117634" marB="0">
                    <a:lnL w="635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1724660" marR="243204" indent="-1475740">
                        <a:lnSpc>
                          <a:spcPct val="100000"/>
                        </a:lnSpc>
                        <a:spcBef>
                          <a:spcPts val="275"/>
                        </a:spcBef>
                      </a:pPr>
                      <a:r>
                        <a:rPr sz="1600" b="1" spc="-10" dirty="0">
                          <a:latin typeface="Tahoma"/>
                          <a:cs typeface="Tahoma"/>
                        </a:rPr>
                        <a:t>Large </a:t>
                      </a:r>
                      <a:r>
                        <a:rPr sz="1600" b="1" spc="-5" dirty="0">
                          <a:latin typeface="Tahoma"/>
                          <a:cs typeface="Tahoma"/>
                        </a:rPr>
                        <a:t>landowners, wealth merchants, and  professionals</a:t>
                      </a:r>
                      <a:endParaRPr sz="1600">
                        <a:latin typeface="Tahoma"/>
                        <a:cs typeface="Tahoma"/>
                      </a:endParaRPr>
                    </a:p>
                  </a:txBody>
                  <a:tcPr marL="0" marR="0" marT="2619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3175" algn="ctr">
                        <a:lnSpc>
                          <a:spcPct val="100000"/>
                        </a:lnSpc>
                        <a:spcBef>
                          <a:spcPts val="1235"/>
                        </a:spcBef>
                      </a:pPr>
                      <a:r>
                        <a:rPr sz="1600" b="1" spc="-10" dirty="0">
                          <a:latin typeface="Tahoma"/>
                          <a:cs typeface="Tahoma"/>
                        </a:rPr>
                        <a:t>Smaller </a:t>
                      </a:r>
                      <a:r>
                        <a:rPr sz="1600" b="1" spc="-5" dirty="0">
                          <a:latin typeface="Tahoma"/>
                          <a:cs typeface="Tahoma"/>
                        </a:rPr>
                        <a:t>farmers, </a:t>
                      </a:r>
                      <a:r>
                        <a:rPr sz="1600" b="1" spc="-10" dirty="0">
                          <a:latin typeface="Tahoma"/>
                          <a:cs typeface="Tahoma"/>
                        </a:rPr>
                        <a:t>shopkeepers, </a:t>
                      </a:r>
                      <a:r>
                        <a:rPr sz="1600" b="1" spc="-5" dirty="0">
                          <a:latin typeface="Tahoma"/>
                          <a:cs typeface="Tahoma"/>
                        </a:rPr>
                        <a:t>and</a:t>
                      </a:r>
                      <a:r>
                        <a:rPr sz="1600" b="1" spc="170" dirty="0">
                          <a:latin typeface="Tahoma"/>
                          <a:cs typeface="Tahoma"/>
                        </a:rPr>
                        <a:t> </a:t>
                      </a:r>
                      <a:r>
                        <a:rPr sz="1600" b="1" spc="-5" dirty="0">
                          <a:latin typeface="Tahoma"/>
                          <a:cs typeface="Tahoma"/>
                        </a:rPr>
                        <a:t>laborers</a:t>
                      </a:r>
                      <a:endParaRPr sz="1600">
                        <a:latin typeface="Tahoma"/>
                        <a:cs typeface="Tahoma"/>
                      </a:endParaRPr>
                    </a:p>
                  </a:txBody>
                  <a:tcPr marL="0" marR="0" marT="117634" marB="0">
                    <a:lnL w="12700">
                      <a:solidFill>
                        <a:srgbClr val="FFFFFF"/>
                      </a:solidFill>
                      <a:prstDash val="solid"/>
                    </a:lnL>
                    <a:lnR w="635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2"/>
                  </a:ext>
                </a:extLst>
              </a:tr>
              <a:tr h="1819304">
                <a:tc>
                  <a:txBody>
                    <a:bodyPr/>
                    <a:lstStyle/>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marL="635635" marR="485140" indent="-146685">
                        <a:lnSpc>
                          <a:spcPct val="100000"/>
                        </a:lnSpc>
                        <a:spcBef>
                          <a:spcPts val="1160"/>
                        </a:spcBef>
                      </a:pPr>
                      <a:r>
                        <a:rPr sz="1600" b="1" spc="-5" dirty="0">
                          <a:latin typeface="Tahoma"/>
                          <a:cs typeface="Tahoma"/>
                        </a:rPr>
                        <a:t>Government  Preferred</a:t>
                      </a:r>
                      <a:endParaRPr sz="1600" dirty="0">
                        <a:latin typeface="Tahoma"/>
                        <a:cs typeface="Tahoma"/>
                      </a:endParaRPr>
                    </a:p>
                  </a:txBody>
                  <a:tcPr marL="0" marR="0" marT="0" marB="0">
                    <a:lnL w="6350">
                      <a:solidFill>
                        <a:srgbClr val="FFFFFF"/>
                      </a:solidFill>
                      <a:prstDash val="solid"/>
                    </a:lnL>
                    <a:lnR w="12700">
                      <a:solidFill>
                        <a:srgbClr val="FFFFFF"/>
                      </a:solidFill>
                      <a:prstDash val="solid"/>
                    </a:lnR>
                    <a:lnT w="12700">
                      <a:solidFill>
                        <a:srgbClr val="FFFFFF"/>
                      </a:solidFill>
                      <a:prstDash val="solid"/>
                    </a:lnT>
                    <a:solidFill>
                      <a:srgbClr val="D2DEEE"/>
                    </a:solidFill>
                  </a:tcPr>
                </a:tc>
                <a:tc>
                  <a:txBody>
                    <a:bodyPr/>
                    <a:lstStyle/>
                    <a:p>
                      <a:pPr marL="411480" indent="-342900">
                        <a:lnSpc>
                          <a:spcPct val="100000"/>
                        </a:lnSpc>
                        <a:spcBef>
                          <a:spcPts val="725"/>
                        </a:spcBef>
                        <a:buFont typeface="Arial"/>
                        <a:buChar char="•"/>
                        <a:tabLst>
                          <a:tab pos="411480" algn="l"/>
                          <a:tab pos="412115" algn="l"/>
                        </a:tabLst>
                      </a:pPr>
                      <a:r>
                        <a:rPr sz="1600" b="1" spc="-5" dirty="0">
                          <a:latin typeface="Tahoma"/>
                          <a:cs typeface="Tahoma"/>
                        </a:rPr>
                        <a:t>Weaker state</a:t>
                      </a:r>
                      <a:r>
                        <a:rPr sz="1600" b="1" spc="45" dirty="0">
                          <a:latin typeface="Tahoma"/>
                          <a:cs typeface="Tahoma"/>
                        </a:rPr>
                        <a:t> </a:t>
                      </a:r>
                      <a:r>
                        <a:rPr sz="1600" b="1" spc="-5" dirty="0">
                          <a:latin typeface="Tahoma"/>
                          <a:cs typeface="Tahoma"/>
                        </a:rPr>
                        <a:t>gov’t</a:t>
                      </a:r>
                      <a:endParaRPr sz="1600" dirty="0">
                        <a:latin typeface="Tahoma"/>
                        <a:cs typeface="Tahoma"/>
                      </a:endParaRPr>
                    </a:p>
                    <a:p>
                      <a:pPr marL="411480" indent="-342900">
                        <a:lnSpc>
                          <a:spcPct val="100000"/>
                        </a:lnSpc>
                        <a:buFont typeface="Arial"/>
                        <a:buChar char="•"/>
                        <a:tabLst>
                          <a:tab pos="411480" algn="l"/>
                          <a:tab pos="412115" algn="l"/>
                        </a:tabLst>
                      </a:pPr>
                      <a:r>
                        <a:rPr sz="1600" b="1" spc="-5" dirty="0">
                          <a:latin typeface="Tahoma"/>
                          <a:cs typeface="Tahoma"/>
                        </a:rPr>
                        <a:t>Strong </a:t>
                      </a:r>
                      <a:r>
                        <a:rPr sz="1600" b="1" spc="-10" dirty="0">
                          <a:latin typeface="Tahoma"/>
                          <a:cs typeface="Tahoma"/>
                        </a:rPr>
                        <a:t>national</a:t>
                      </a:r>
                      <a:r>
                        <a:rPr sz="1600" b="1" spc="75" dirty="0">
                          <a:latin typeface="Tahoma"/>
                          <a:cs typeface="Tahoma"/>
                        </a:rPr>
                        <a:t> </a:t>
                      </a:r>
                      <a:r>
                        <a:rPr sz="1600" b="1" spc="-5" dirty="0">
                          <a:latin typeface="Tahoma"/>
                          <a:cs typeface="Tahoma"/>
                        </a:rPr>
                        <a:t>gov’t</a:t>
                      </a:r>
                      <a:endParaRPr sz="1600" dirty="0">
                        <a:latin typeface="Tahoma"/>
                        <a:cs typeface="Tahoma"/>
                      </a:endParaRPr>
                    </a:p>
                    <a:p>
                      <a:pPr marL="411480" indent="-342900">
                        <a:lnSpc>
                          <a:spcPct val="100000"/>
                        </a:lnSpc>
                        <a:spcBef>
                          <a:spcPts val="5"/>
                        </a:spcBef>
                        <a:buFont typeface="Arial"/>
                        <a:buChar char="•"/>
                        <a:tabLst>
                          <a:tab pos="411480" algn="l"/>
                          <a:tab pos="412115" algn="l"/>
                        </a:tabLst>
                      </a:pPr>
                      <a:r>
                        <a:rPr sz="1600" b="1" spc="-10" dirty="0">
                          <a:latin typeface="Tahoma"/>
                          <a:cs typeface="Tahoma"/>
                        </a:rPr>
                        <a:t>Indirect </a:t>
                      </a:r>
                      <a:r>
                        <a:rPr sz="1600" b="1" spc="-5" dirty="0">
                          <a:latin typeface="Tahoma"/>
                          <a:cs typeface="Tahoma"/>
                        </a:rPr>
                        <a:t>election of</a:t>
                      </a:r>
                      <a:r>
                        <a:rPr sz="1600" b="1" spc="100" dirty="0">
                          <a:latin typeface="Tahoma"/>
                          <a:cs typeface="Tahoma"/>
                        </a:rPr>
                        <a:t> </a:t>
                      </a:r>
                      <a:r>
                        <a:rPr sz="1600" b="1" spc="-10" dirty="0">
                          <a:latin typeface="Tahoma"/>
                          <a:cs typeface="Tahoma"/>
                        </a:rPr>
                        <a:t>officials</a:t>
                      </a:r>
                      <a:endParaRPr sz="1600" dirty="0">
                        <a:latin typeface="Tahoma"/>
                        <a:cs typeface="Tahoma"/>
                      </a:endParaRPr>
                    </a:p>
                    <a:p>
                      <a:pPr marL="411480" indent="-342900">
                        <a:lnSpc>
                          <a:spcPct val="100000"/>
                        </a:lnSpc>
                        <a:buFont typeface="Arial"/>
                        <a:buChar char="•"/>
                        <a:tabLst>
                          <a:tab pos="411480" algn="l"/>
                          <a:tab pos="412115" algn="l"/>
                        </a:tabLst>
                      </a:pPr>
                      <a:r>
                        <a:rPr sz="1600" b="1" spc="-10" dirty="0">
                          <a:latin typeface="Tahoma"/>
                          <a:cs typeface="Tahoma"/>
                        </a:rPr>
                        <a:t>Longer</a:t>
                      </a:r>
                      <a:r>
                        <a:rPr sz="1600" b="1" spc="20" dirty="0">
                          <a:latin typeface="Tahoma"/>
                          <a:cs typeface="Tahoma"/>
                        </a:rPr>
                        <a:t> </a:t>
                      </a:r>
                      <a:r>
                        <a:rPr sz="1600" b="1" spc="-5" dirty="0">
                          <a:latin typeface="Tahoma"/>
                          <a:cs typeface="Tahoma"/>
                        </a:rPr>
                        <a:t>terms</a:t>
                      </a:r>
                      <a:endParaRPr sz="1600" dirty="0">
                        <a:latin typeface="Tahoma"/>
                        <a:cs typeface="Tahoma"/>
                      </a:endParaRPr>
                    </a:p>
                    <a:p>
                      <a:pPr marL="411480" indent="-342900">
                        <a:lnSpc>
                          <a:spcPct val="100000"/>
                        </a:lnSpc>
                        <a:buFont typeface="Arial"/>
                        <a:buChar char="•"/>
                        <a:tabLst>
                          <a:tab pos="411480" algn="l"/>
                          <a:tab pos="412115" algn="l"/>
                        </a:tabLst>
                      </a:pPr>
                      <a:r>
                        <a:rPr sz="1600" b="1" spc="-10" dirty="0">
                          <a:latin typeface="Tahoma"/>
                          <a:cs typeface="Tahoma"/>
                        </a:rPr>
                        <a:t>Gov’t </a:t>
                      </a:r>
                      <a:r>
                        <a:rPr sz="1600" b="1" spc="-5" dirty="0">
                          <a:latin typeface="Tahoma"/>
                          <a:cs typeface="Tahoma"/>
                        </a:rPr>
                        <a:t>by the</a:t>
                      </a:r>
                      <a:r>
                        <a:rPr sz="1600" b="1" spc="40" dirty="0">
                          <a:latin typeface="Tahoma"/>
                          <a:cs typeface="Tahoma"/>
                        </a:rPr>
                        <a:t> </a:t>
                      </a:r>
                      <a:r>
                        <a:rPr sz="1600" b="1" spc="-5" dirty="0">
                          <a:latin typeface="Tahoma"/>
                          <a:cs typeface="Tahoma"/>
                        </a:rPr>
                        <a:t>elite</a:t>
                      </a:r>
                      <a:endParaRPr sz="1600" dirty="0">
                        <a:latin typeface="Tahoma"/>
                        <a:cs typeface="Tahoma"/>
                      </a:endParaRPr>
                    </a:p>
                    <a:p>
                      <a:pPr marL="411480" marR="626745" indent="-342900">
                        <a:lnSpc>
                          <a:spcPct val="100000"/>
                        </a:lnSpc>
                        <a:buFont typeface="Arial"/>
                        <a:buChar char="•"/>
                        <a:tabLst>
                          <a:tab pos="411480" algn="l"/>
                          <a:tab pos="412115" algn="l"/>
                        </a:tabLst>
                      </a:pPr>
                      <a:r>
                        <a:rPr sz="1600" b="1" spc="-10" dirty="0">
                          <a:latin typeface="Tahoma"/>
                          <a:cs typeface="Tahoma"/>
                        </a:rPr>
                        <a:t>Expected few </a:t>
                      </a:r>
                      <a:r>
                        <a:rPr sz="1600" b="1" spc="-5" dirty="0">
                          <a:latin typeface="Tahoma"/>
                          <a:cs typeface="Tahoma"/>
                        </a:rPr>
                        <a:t>violations of individual  liberties</a:t>
                      </a:r>
                      <a:endParaRPr sz="1600" dirty="0">
                        <a:latin typeface="Tahoma"/>
                        <a:cs typeface="Tahoma"/>
                      </a:endParaRPr>
                    </a:p>
                  </a:txBody>
                  <a:tcPr marL="0" marR="0" marT="69056" marB="0">
                    <a:lnL w="12700">
                      <a:solidFill>
                        <a:srgbClr val="FFFFFF"/>
                      </a:solidFill>
                      <a:prstDash val="solid"/>
                    </a:lnL>
                    <a:lnR w="12700">
                      <a:solidFill>
                        <a:srgbClr val="FFFFFF"/>
                      </a:solidFill>
                      <a:prstDash val="solid"/>
                    </a:lnR>
                    <a:lnT w="12700">
                      <a:solidFill>
                        <a:srgbClr val="FFFFFF"/>
                      </a:solidFill>
                      <a:prstDash val="solid"/>
                    </a:lnT>
                    <a:solidFill>
                      <a:srgbClr val="D2DEEE"/>
                    </a:solidFill>
                  </a:tcPr>
                </a:tc>
                <a:tc>
                  <a:txBody>
                    <a:bodyPr/>
                    <a:lstStyle/>
                    <a:p>
                      <a:pPr marL="412115" indent="-342900">
                        <a:lnSpc>
                          <a:spcPct val="100000"/>
                        </a:lnSpc>
                        <a:spcBef>
                          <a:spcPts val="725"/>
                        </a:spcBef>
                        <a:buFont typeface="Arial"/>
                        <a:buChar char="•"/>
                        <a:tabLst>
                          <a:tab pos="412115" algn="l"/>
                          <a:tab pos="412750" algn="l"/>
                        </a:tabLst>
                      </a:pPr>
                      <a:r>
                        <a:rPr sz="1600" b="1" spc="-5" dirty="0">
                          <a:latin typeface="Tahoma"/>
                          <a:cs typeface="Tahoma"/>
                        </a:rPr>
                        <a:t>Strong state</a:t>
                      </a:r>
                      <a:r>
                        <a:rPr sz="1600" b="1" spc="55" dirty="0">
                          <a:latin typeface="Tahoma"/>
                          <a:cs typeface="Tahoma"/>
                        </a:rPr>
                        <a:t> </a:t>
                      </a:r>
                      <a:r>
                        <a:rPr sz="1600" b="1" spc="-5" dirty="0">
                          <a:latin typeface="Tahoma"/>
                          <a:cs typeface="Tahoma"/>
                        </a:rPr>
                        <a:t>gov’t</a:t>
                      </a:r>
                      <a:endParaRPr sz="1600" dirty="0">
                        <a:latin typeface="Tahoma"/>
                        <a:cs typeface="Tahoma"/>
                      </a:endParaRPr>
                    </a:p>
                    <a:p>
                      <a:pPr marL="412115" indent="-342900">
                        <a:lnSpc>
                          <a:spcPct val="100000"/>
                        </a:lnSpc>
                        <a:buFont typeface="Arial"/>
                        <a:buChar char="•"/>
                        <a:tabLst>
                          <a:tab pos="412115" algn="l"/>
                          <a:tab pos="412750" algn="l"/>
                        </a:tabLst>
                      </a:pPr>
                      <a:r>
                        <a:rPr sz="1600" b="1" spc="-5" dirty="0">
                          <a:latin typeface="Tahoma"/>
                          <a:cs typeface="Tahoma"/>
                        </a:rPr>
                        <a:t>Weak </a:t>
                      </a:r>
                      <a:r>
                        <a:rPr sz="1600" b="1" spc="-10" dirty="0">
                          <a:latin typeface="Tahoma"/>
                          <a:cs typeface="Tahoma"/>
                        </a:rPr>
                        <a:t>national</a:t>
                      </a:r>
                      <a:r>
                        <a:rPr sz="1600" b="1" spc="60" dirty="0">
                          <a:latin typeface="Tahoma"/>
                          <a:cs typeface="Tahoma"/>
                        </a:rPr>
                        <a:t> </a:t>
                      </a:r>
                      <a:r>
                        <a:rPr sz="1600" b="1" spc="-5" dirty="0">
                          <a:latin typeface="Tahoma"/>
                          <a:cs typeface="Tahoma"/>
                        </a:rPr>
                        <a:t>gov’t</a:t>
                      </a:r>
                      <a:endParaRPr sz="1600" dirty="0">
                        <a:latin typeface="Tahoma"/>
                        <a:cs typeface="Tahoma"/>
                      </a:endParaRPr>
                    </a:p>
                    <a:p>
                      <a:pPr marL="412115" indent="-342900">
                        <a:lnSpc>
                          <a:spcPct val="100000"/>
                        </a:lnSpc>
                        <a:spcBef>
                          <a:spcPts val="5"/>
                        </a:spcBef>
                        <a:buFont typeface="Arial"/>
                        <a:buChar char="•"/>
                        <a:tabLst>
                          <a:tab pos="412115" algn="l"/>
                          <a:tab pos="412750" algn="l"/>
                        </a:tabLst>
                      </a:pPr>
                      <a:r>
                        <a:rPr sz="1600" b="1" spc="-5" dirty="0">
                          <a:latin typeface="Tahoma"/>
                          <a:cs typeface="Tahoma"/>
                        </a:rPr>
                        <a:t>Direct election of</a:t>
                      </a:r>
                      <a:r>
                        <a:rPr sz="1600" b="1" spc="80" dirty="0">
                          <a:latin typeface="Tahoma"/>
                          <a:cs typeface="Tahoma"/>
                        </a:rPr>
                        <a:t> </a:t>
                      </a:r>
                      <a:r>
                        <a:rPr sz="1600" b="1" spc="-10" dirty="0">
                          <a:latin typeface="Tahoma"/>
                          <a:cs typeface="Tahoma"/>
                        </a:rPr>
                        <a:t>officials</a:t>
                      </a:r>
                      <a:endParaRPr sz="1600" dirty="0">
                        <a:latin typeface="Tahoma"/>
                        <a:cs typeface="Tahoma"/>
                      </a:endParaRPr>
                    </a:p>
                    <a:p>
                      <a:pPr marL="412115" indent="-342900">
                        <a:lnSpc>
                          <a:spcPct val="100000"/>
                        </a:lnSpc>
                        <a:buFont typeface="Arial"/>
                        <a:buChar char="•"/>
                        <a:tabLst>
                          <a:tab pos="412115" algn="l"/>
                          <a:tab pos="412750" algn="l"/>
                        </a:tabLst>
                      </a:pPr>
                      <a:r>
                        <a:rPr sz="1600" b="1" spc="-10" dirty="0">
                          <a:latin typeface="Tahoma"/>
                          <a:cs typeface="Tahoma"/>
                        </a:rPr>
                        <a:t>Shorter</a:t>
                      </a:r>
                      <a:r>
                        <a:rPr sz="1600" b="1" spc="30" dirty="0">
                          <a:latin typeface="Tahoma"/>
                          <a:cs typeface="Tahoma"/>
                        </a:rPr>
                        <a:t> </a:t>
                      </a:r>
                      <a:r>
                        <a:rPr sz="1600" b="1" spc="-5" dirty="0">
                          <a:latin typeface="Tahoma"/>
                          <a:cs typeface="Tahoma"/>
                        </a:rPr>
                        <a:t>terms</a:t>
                      </a:r>
                      <a:endParaRPr sz="1600" dirty="0">
                        <a:latin typeface="Tahoma"/>
                        <a:cs typeface="Tahoma"/>
                      </a:endParaRPr>
                    </a:p>
                    <a:p>
                      <a:pPr marL="412115" indent="-342900">
                        <a:lnSpc>
                          <a:spcPct val="100000"/>
                        </a:lnSpc>
                        <a:buFont typeface="Arial"/>
                        <a:buChar char="•"/>
                        <a:tabLst>
                          <a:tab pos="412115" algn="l"/>
                          <a:tab pos="412750" algn="l"/>
                        </a:tabLst>
                      </a:pPr>
                      <a:r>
                        <a:rPr sz="1600" b="1" spc="-5" dirty="0">
                          <a:latin typeface="Tahoma"/>
                          <a:cs typeface="Tahoma"/>
                        </a:rPr>
                        <a:t>Rule by the </a:t>
                      </a:r>
                      <a:r>
                        <a:rPr sz="1600" b="1" spc="-10" dirty="0">
                          <a:latin typeface="Tahoma"/>
                          <a:cs typeface="Tahoma"/>
                        </a:rPr>
                        <a:t>common</a:t>
                      </a:r>
                      <a:r>
                        <a:rPr sz="1600" b="1" spc="70" dirty="0">
                          <a:latin typeface="Tahoma"/>
                          <a:cs typeface="Tahoma"/>
                        </a:rPr>
                        <a:t> </a:t>
                      </a:r>
                      <a:r>
                        <a:rPr sz="1600" b="1" spc="-5" dirty="0">
                          <a:latin typeface="Tahoma"/>
                          <a:cs typeface="Tahoma"/>
                        </a:rPr>
                        <a:t>man</a:t>
                      </a:r>
                      <a:endParaRPr sz="1600" dirty="0">
                        <a:latin typeface="Tahoma"/>
                        <a:cs typeface="Tahoma"/>
                      </a:endParaRPr>
                    </a:p>
                    <a:p>
                      <a:pPr marL="412115" marR="694690" indent="-342900">
                        <a:lnSpc>
                          <a:spcPct val="100000"/>
                        </a:lnSpc>
                        <a:buFont typeface="Arial"/>
                        <a:buChar char="•"/>
                        <a:tabLst>
                          <a:tab pos="412115" algn="l"/>
                          <a:tab pos="412750" algn="l"/>
                        </a:tabLst>
                      </a:pPr>
                      <a:r>
                        <a:rPr sz="1600" b="1" spc="-5" dirty="0">
                          <a:latin typeface="Tahoma"/>
                          <a:cs typeface="Tahoma"/>
                        </a:rPr>
                        <a:t>Strengthened </a:t>
                      </a:r>
                      <a:r>
                        <a:rPr sz="1600" b="1" spc="-10" dirty="0">
                          <a:latin typeface="Tahoma"/>
                          <a:cs typeface="Tahoma"/>
                        </a:rPr>
                        <a:t>protections for </a:t>
                      </a:r>
                      <a:r>
                        <a:rPr sz="1600" b="1" spc="-5" dirty="0">
                          <a:latin typeface="Tahoma"/>
                          <a:cs typeface="Tahoma"/>
                        </a:rPr>
                        <a:t>individual  liberties</a:t>
                      </a:r>
                      <a:endParaRPr sz="1600" dirty="0">
                        <a:latin typeface="Tahoma"/>
                        <a:cs typeface="Tahoma"/>
                      </a:endParaRPr>
                    </a:p>
                  </a:txBody>
                  <a:tcPr marL="0" marR="0" marT="69056" marB="0">
                    <a:lnL w="12700">
                      <a:solidFill>
                        <a:srgbClr val="FFFFFF"/>
                      </a:solidFill>
                      <a:prstDash val="solid"/>
                    </a:lnL>
                    <a:lnR w="6350">
                      <a:solidFill>
                        <a:srgbClr val="FFFFFF"/>
                      </a:solidFill>
                      <a:prstDash val="solid"/>
                    </a:lnR>
                    <a:lnT w="12700">
                      <a:solidFill>
                        <a:srgbClr val="FFFFFF"/>
                      </a:solidFill>
                      <a:prstDash val="solid"/>
                    </a:lnT>
                    <a:solidFill>
                      <a:srgbClr val="D2DEEE"/>
                    </a:solidFill>
                  </a:tcPr>
                </a:tc>
                <a:extLst>
                  <a:ext uri="{0D108BD9-81ED-4DB2-BD59-A6C34878D82A}">
                    <a16:rowId xmlns:a16="http://schemas.microsoft.com/office/drawing/2014/main" val="10003"/>
                  </a:ext>
                </a:extLst>
              </a:tr>
            </a:tbl>
          </a:graphicData>
        </a:graphic>
      </p:graphicFrame>
      <p:sp>
        <p:nvSpPr>
          <p:cNvPr id="5" name="object 5"/>
          <p:cNvSpPr txBox="1"/>
          <p:nvPr/>
        </p:nvSpPr>
        <p:spPr>
          <a:xfrm>
            <a:off x="4448579" y="1387830"/>
            <a:ext cx="1200150" cy="588623"/>
          </a:xfrm>
          <a:prstGeom prst="rect">
            <a:avLst/>
          </a:prstGeom>
          <a:ln w="12192">
            <a:solidFill>
              <a:srgbClr val="000000"/>
            </a:solidFill>
          </a:ln>
        </p:spPr>
        <p:txBody>
          <a:bodyPr vert="horz" wrap="square" lIns="0" tIns="34290" rIns="0" bIns="0" rtlCol="0">
            <a:spAutoFit/>
          </a:bodyPr>
          <a:lstStyle/>
          <a:p>
            <a:pPr marL="222409" marR="208121" indent="-9525" algn="just">
              <a:spcBef>
                <a:spcPts val="270"/>
              </a:spcBef>
            </a:pPr>
            <a:r>
              <a:rPr sz="1200" b="1" spc="-4" dirty="0">
                <a:solidFill>
                  <a:prstClr val="black"/>
                </a:solidFill>
                <a:latin typeface="Tahoma"/>
                <a:cs typeface="Tahoma"/>
              </a:rPr>
              <a:t>Ale</a:t>
            </a:r>
            <a:r>
              <a:rPr sz="1200" b="1" spc="-11" dirty="0">
                <a:solidFill>
                  <a:prstClr val="black"/>
                </a:solidFill>
                <a:latin typeface="Tahoma"/>
                <a:cs typeface="Tahoma"/>
              </a:rPr>
              <a:t>x</a:t>
            </a:r>
            <a:r>
              <a:rPr sz="1200" b="1" spc="-4" dirty="0">
                <a:solidFill>
                  <a:prstClr val="black"/>
                </a:solidFill>
                <a:latin typeface="Tahoma"/>
                <a:cs typeface="Tahoma"/>
              </a:rPr>
              <a:t>an</a:t>
            </a:r>
            <a:r>
              <a:rPr sz="1200" b="1" dirty="0">
                <a:solidFill>
                  <a:prstClr val="black"/>
                </a:solidFill>
                <a:latin typeface="Tahoma"/>
                <a:cs typeface="Tahoma"/>
              </a:rPr>
              <a:t>d</a:t>
            </a:r>
            <a:r>
              <a:rPr sz="1200" b="1" spc="-4" dirty="0">
                <a:solidFill>
                  <a:prstClr val="black"/>
                </a:solidFill>
                <a:latin typeface="Tahoma"/>
                <a:cs typeface="Tahoma"/>
              </a:rPr>
              <a:t>er  Hamilton  </a:t>
            </a:r>
            <a:r>
              <a:rPr sz="1200" b="1" spc="-8" dirty="0">
                <a:solidFill>
                  <a:srgbClr val="FF0000"/>
                </a:solidFill>
                <a:latin typeface="Tahoma"/>
                <a:cs typeface="Tahoma"/>
              </a:rPr>
              <a:t>Feder</a:t>
            </a:r>
            <a:r>
              <a:rPr sz="1200" b="1" dirty="0">
                <a:solidFill>
                  <a:srgbClr val="FF0000"/>
                </a:solidFill>
                <a:latin typeface="Tahoma"/>
                <a:cs typeface="Tahoma"/>
              </a:rPr>
              <a:t>a</a:t>
            </a:r>
            <a:r>
              <a:rPr sz="1200" b="1" spc="-4" dirty="0">
                <a:solidFill>
                  <a:srgbClr val="FF0000"/>
                </a:solidFill>
                <a:latin typeface="Tahoma"/>
                <a:cs typeface="Tahoma"/>
              </a:rPr>
              <a:t>li</a:t>
            </a:r>
            <a:r>
              <a:rPr sz="1200" b="1" spc="-11" dirty="0">
                <a:solidFill>
                  <a:srgbClr val="FF0000"/>
                </a:solidFill>
                <a:latin typeface="Tahoma"/>
                <a:cs typeface="Tahoma"/>
              </a:rPr>
              <a:t>s</a:t>
            </a:r>
            <a:r>
              <a:rPr sz="1200" b="1" spc="-4" dirty="0">
                <a:solidFill>
                  <a:srgbClr val="FF0000"/>
                </a:solidFill>
                <a:latin typeface="Tahoma"/>
                <a:cs typeface="Tahoma"/>
              </a:rPr>
              <a:t>t</a:t>
            </a:r>
            <a:endParaRPr sz="1200" dirty="0">
              <a:solidFill>
                <a:prstClr val="black"/>
              </a:solidFill>
              <a:latin typeface="Tahoma"/>
              <a:cs typeface="Tahoma"/>
            </a:endParaRPr>
          </a:p>
        </p:txBody>
      </p:sp>
      <p:sp>
        <p:nvSpPr>
          <p:cNvPr id="6" name="object 6"/>
          <p:cNvSpPr/>
          <p:nvPr/>
        </p:nvSpPr>
        <p:spPr>
          <a:xfrm>
            <a:off x="3977013" y="1475522"/>
            <a:ext cx="406718" cy="147161"/>
          </a:xfrm>
          <a:custGeom>
            <a:avLst/>
            <a:gdLst/>
            <a:ahLst/>
            <a:cxnLst/>
            <a:rect l="l" t="t" r="r" b="b"/>
            <a:pathLst>
              <a:path w="542289" h="196214">
                <a:moveTo>
                  <a:pt x="75580" y="26753"/>
                </a:moveTo>
                <a:lnTo>
                  <a:pt x="69482" y="45675"/>
                </a:lnTo>
                <a:lnTo>
                  <a:pt x="535813" y="195961"/>
                </a:lnTo>
                <a:lnTo>
                  <a:pt x="541909" y="177037"/>
                </a:lnTo>
                <a:lnTo>
                  <a:pt x="75580" y="26753"/>
                </a:lnTo>
                <a:close/>
              </a:path>
              <a:path w="542289" h="196214">
                <a:moveTo>
                  <a:pt x="84200" y="0"/>
                </a:moveTo>
                <a:lnTo>
                  <a:pt x="0" y="12826"/>
                </a:lnTo>
                <a:lnTo>
                  <a:pt x="60833" y="72516"/>
                </a:lnTo>
                <a:lnTo>
                  <a:pt x="69482" y="45675"/>
                </a:lnTo>
                <a:lnTo>
                  <a:pt x="57404" y="41783"/>
                </a:lnTo>
                <a:lnTo>
                  <a:pt x="63500" y="22860"/>
                </a:lnTo>
                <a:lnTo>
                  <a:pt x="76834" y="22860"/>
                </a:lnTo>
                <a:lnTo>
                  <a:pt x="84200" y="0"/>
                </a:lnTo>
                <a:close/>
              </a:path>
              <a:path w="542289" h="196214">
                <a:moveTo>
                  <a:pt x="63500" y="22860"/>
                </a:moveTo>
                <a:lnTo>
                  <a:pt x="57404" y="41783"/>
                </a:lnTo>
                <a:lnTo>
                  <a:pt x="69482" y="45675"/>
                </a:lnTo>
                <a:lnTo>
                  <a:pt x="75580" y="26753"/>
                </a:lnTo>
                <a:lnTo>
                  <a:pt x="63500" y="22860"/>
                </a:lnTo>
                <a:close/>
              </a:path>
              <a:path w="542289" h="196214">
                <a:moveTo>
                  <a:pt x="76834" y="22860"/>
                </a:moveTo>
                <a:lnTo>
                  <a:pt x="63500" y="22860"/>
                </a:lnTo>
                <a:lnTo>
                  <a:pt x="75580" y="26753"/>
                </a:lnTo>
                <a:lnTo>
                  <a:pt x="76834" y="22860"/>
                </a:lnTo>
                <a:close/>
              </a:path>
            </a:pathLst>
          </a:custGeom>
          <a:solidFill>
            <a:srgbClr val="000000"/>
          </a:solidFill>
        </p:spPr>
        <p:txBody>
          <a:bodyPr wrap="square" lIns="0" tIns="0" rIns="0" bIns="0" rtlCol="0"/>
          <a:lstStyle/>
          <a:p>
            <a:endParaRPr sz="1350">
              <a:solidFill>
                <a:prstClr val="black"/>
              </a:solidFill>
            </a:endParaRPr>
          </a:p>
        </p:txBody>
      </p:sp>
      <p:sp>
        <p:nvSpPr>
          <p:cNvPr id="7" name="object 7"/>
          <p:cNvSpPr txBox="1"/>
          <p:nvPr/>
        </p:nvSpPr>
        <p:spPr>
          <a:xfrm>
            <a:off x="7007907" y="1330910"/>
            <a:ext cx="1359217" cy="588623"/>
          </a:xfrm>
          <a:prstGeom prst="rect">
            <a:avLst/>
          </a:prstGeom>
          <a:ln w="12192">
            <a:solidFill>
              <a:srgbClr val="000000"/>
            </a:solidFill>
          </a:ln>
        </p:spPr>
        <p:txBody>
          <a:bodyPr vert="horz" wrap="square" lIns="0" tIns="34290" rIns="0" bIns="0" rtlCol="0">
            <a:spAutoFit/>
          </a:bodyPr>
          <a:lstStyle/>
          <a:p>
            <a:pPr algn="ctr">
              <a:spcBef>
                <a:spcPts val="270"/>
              </a:spcBef>
            </a:pPr>
            <a:r>
              <a:rPr sz="1200" b="1" spc="-8" dirty="0">
                <a:solidFill>
                  <a:prstClr val="black"/>
                </a:solidFill>
                <a:latin typeface="Tahoma"/>
                <a:cs typeface="Tahoma"/>
              </a:rPr>
              <a:t>Patrick</a:t>
            </a:r>
            <a:endParaRPr sz="1200" dirty="0">
              <a:solidFill>
                <a:prstClr val="black"/>
              </a:solidFill>
              <a:latin typeface="Tahoma"/>
              <a:cs typeface="Tahoma"/>
            </a:endParaRPr>
          </a:p>
          <a:p>
            <a:pPr marL="476" algn="ctr"/>
            <a:r>
              <a:rPr sz="1200" b="1" spc="-8" dirty="0">
                <a:solidFill>
                  <a:prstClr val="black"/>
                </a:solidFill>
                <a:latin typeface="Tahoma"/>
                <a:cs typeface="Tahoma"/>
              </a:rPr>
              <a:t>Henry</a:t>
            </a:r>
            <a:endParaRPr sz="1200" dirty="0">
              <a:solidFill>
                <a:prstClr val="black"/>
              </a:solidFill>
              <a:latin typeface="Tahoma"/>
              <a:cs typeface="Tahoma"/>
            </a:endParaRPr>
          </a:p>
          <a:p>
            <a:pPr marL="953" algn="ctr"/>
            <a:r>
              <a:rPr sz="1200" b="1" spc="-4" dirty="0">
                <a:solidFill>
                  <a:srgbClr val="FF0000"/>
                </a:solidFill>
                <a:latin typeface="Tahoma"/>
                <a:cs typeface="Tahoma"/>
              </a:rPr>
              <a:t>Anti-Federalist</a:t>
            </a:r>
            <a:endParaRPr sz="1200" dirty="0">
              <a:solidFill>
                <a:prstClr val="black"/>
              </a:solidFill>
              <a:latin typeface="Tahoma"/>
              <a:cs typeface="Tahoma"/>
            </a:endParaRPr>
          </a:p>
        </p:txBody>
      </p:sp>
      <p:sp>
        <p:nvSpPr>
          <p:cNvPr id="8" name="object 8"/>
          <p:cNvSpPr/>
          <p:nvPr/>
        </p:nvSpPr>
        <p:spPr>
          <a:xfrm>
            <a:off x="8546120" y="1327577"/>
            <a:ext cx="345757" cy="145733"/>
          </a:xfrm>
          <a:custGeom>
            <a:avLst/>
            <a:gdLst/>
            <a:ahLst/>
            <a:cxnLst/>
            <a:rect l="l" t="t" r="r" b="b"/>
            <a:pathLst>
              <a:path w="461009" h="194310">
                <a:moveTo>
                  <a:pt x="386103" y="26400"/>
                </a:moveTo>
                <a:lnTo>
                  <a:pt x="0" y="175640"/>
                </a:lnTo>
                <a:lnTo>
                  <a:pt x="7111" y="194055"/>
                </a:lnTo>
                <a:lnTo>
                  <a:pt x="393223" y="44859"/>
                </a:lnTo>
                <a:lnTo>
                  <a:pt x="386103" y="26400"/>
                </a:lnTo>
                <a:close/>
              </a:path>
              <a:path w="461009" h="194310">
                <a:moveTo>
                  <a:pt x="448256" y="21844"/>
                </a:moveTo>
                <a:lnTo>
                  <a:pt x="397890" y="21844"/>
                </a:lnTo>
                <a:lnTo>
                  <a:pt x="405129" y="40259"/>
                </a:lnTo>
                <a:lnTo>
                  <a:pt x="393223" y="44859"/>
                </a:lnTo>
                <a:lnTo>
                  <a:pt x="403351" y="71120"/>
                </a:lnTo>
                <a:lnTo>
                  <a:pt x="448256" y="21844"/>
                </a:lnTo>
                <a:close/>
              </a:path>
              <a:path w="461009" h="194310">
                <a:moveTo>
                  <a:pt x="397890" y="21844"/>
                </a:moveTo>
                <a:lnTo>
                  <a:pt x="386103" y="26400"/>
                </a:lnTo>
                <a:lnTo>
                  <a:pt x="393223" y="44859"/>
                </a:lnTo>
                <a:lnTo>
                  <a:pt x="405129" y="40259"/>
                </a:lnTo>
                <a:lnTo>
                  <a:pt x="397890" y="21844"/>
                </a:lnTo>
                <a:close/>
              </a:path>
              <a:path w="461009" h="194310">
                <a:moveTo>
                  <a:pt x="375919" y="0"/>
                </a:moveTo>
                <a:lnTo>
                  <a:pt x="386103" y="26400"/>
                </a:lnTo>
                <a:lnTo>
                  <a:pt x="397890" y="21844"/>
                </a:lnTo>
                <a:lnTo>
                  <a:pt x="448256" y="21844"/>
                </a:lnTo>
                <a:lnTo>
                  <a:pt x="460755" y="8127"/>
                </a:lnTo>
                <a:lnTo>
                  <a:pt x="375919" y="0"/>
                </a:lnTo>
                <a:close/>
              </a:path>
            </a:pathLst>
          </a:custGeom>
          <a:solidFill>
            <a:srgbClr val="000000"/>
          </a:solidFill>
        </p:spPr>
        <p:txBody>
          <a:bodyPr wrap="square" lIns="0" tIns="0" rIns="0" bIns="0" rtlCol="0"/>
          <a:lstStyle/>
          <a:p>
            <a:endParaRPr sz="1350">
              <a:solidFill>
                <a:prstClr val="black"/>
              </a:solidFill>
            </a:endParaRPr>
          </a:p>
        </p:txBody>
      </p:sp>
      <p:sp>
        <p:nvSpPr>
          <p:cNvPr id="9" name="object 9"/>
          <p:cNvSpPr txBox="1"/>
          <p:nvPr/>
        </p:nvSpPr>
        <p:spPr>
          <a:xfrm>
            <a:off x="152400" y="480628"/>
            <a:ext cx="12191999" cy="287098"/>
          </a:xfrm>
          <a:prstGeom prst="rect">
            <a:avLst/>
          </a:prstGeom>
        </p:spPr>
        <p:txBody>
          <a:bodyPr vert="horz" wrap="square" lIns="0" tIns="10001" rIns="0" bIns="0" rtlCol="0">
            <a:spAutoFit/>
          </a:bodyPr>
          <a:lstStyle/>
          <a:p>
            <a:pPr marL="9525" marR="3810">
              <a:spcBef>
                <a:spcPts val="79"/>
              </a:spcBef>
            </a:pPr>
            <a:r>
              <a:rPr b="1" spc="-4" dirty="0">
                <a:solidFill>
                  <a:prstClr val="black"/>
                </a:solidFill>
                <a:latin typeface="Tahoma"/>
                <a:cs typeface="Tahoma"/>
              </a:rPr>
              <a:t>Explain </a:t>
            </a:r>
            <a:r>
              <a:rPr b="1" dirty="0">
                <a:solidFill>
                  <a:prstClr val="black"/>
                </a:solidFill>
                <a:latin typeface="Tahoma"/>
                <a:cs typeface="Tahoma"/>
              </a:rPr>
              <a:t>how the Federalists and Anti-Federalists each felt about  </a:t>
            </a:r>
            <a:r>
              <a:rPr b="1" spc="-4" dirty="0">
                <a:solidFill>
                  <a:prstClr val="black"/>
                </a:solidFill>
                <a:latin typeface="Tahoma"/>
                <a:cs typeface="Tahoma"/>
              </a:rPr>
              <a:t>ratification </a:t>
            </a:r>
            <a:r>
              <a:rPr b="1" dirty="0">
                <a:solidFill>
                  <a:prstClr val="black"/>
                </a:solidFill>
                <a:latin typeface="Tahoma"/>
                <a:cs typeface="Tahoma"/>
              </a:rPr>
              <a:t>of </a:t>
            </a:r>
            <a:r>
              <a:rPr b="1" spc="-4" dirty="0">
                <a:solidFill>
                  <a:prstClr val="black"/>
                </a:solidFill>
                <a:latin typeface="Tahoma"/>
                <a:cs typeface="Tahoma"/>
              </a:rPr>
              <a:t>the </a:t>
            </a:r>
            <a:r>
              <a:rPr b="1" dirty="0">
                <a:solidFill>
                  <a:prstClr val="black"/>
                </a:solidFill>
                <a:latin typeface="Tahoma"/>
                <a:cs typeface="Tahoma"/>
              </a:rPr>
              <a:t>new</a:t>
            </a:r>
            <a:r>
              <a:rPr lang="en-US" b="1" spc="-8" dirty="0">
                <a:solidFill>
                  <a:prstClr val="black"/>
                </a:solidFill>
                <a:latin typeface="Tahoma"/>
                <a:cs typeface="Tahoma"/>
              </a:rPr>
              <a:t> </a:t>
            </a:r>
            <a:r>
              <a:rPr b="1" spc="-4" dirty="0">
                <a:solidFill>
                  <a:prstClr val="black"/>
                </a:solidFill>
                <a:latin typeface="Tahoma"/>
                <a:cs typeface="Tahoma"/>
              </a:rPr>
              <a:t>constitution.</a:t>
            </a:r>
            <a:endParaRPr dirty="0">
              <a:solidFill>
                <a:prstClr val="black"/>
              </a:solidFill>
              <a:latin typeface="Tahoma"/>
              <a:cs typeface="Tahoma"/>
            </a:endParaRPr>
          </a:p>
        </p:txBody>
      </p:sp>
      <p:sp>
        <p:nvSpPr>
          <p:cNvPr id="10" name="object 10"/>
          <p:cNvSpPr/>
          <p:nvPr/>
        </p:nvSpPr>
        <p:spPr>
          <a:xfrm>
            <a:off x="1552122" y="11179"/>
            <a:ext cx="9144000" cy="48006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endParaRPr sz="1350">
              <a:solidFill>
                <a:prstClr val="black"/>
              </a:solidFill>
            </a:endParaRPr>
          </a:p>
        </p:txBody>
      </p:sp>
      <p:sp>
        <p:nvSpPr>
          <p:cNvPr id="11" name="object 11"/>
          <p:cNvSpPr txBox="1">
            <a:spLocks noGrp="1"/>
          </p:cNvSpPr>
          <p:nvPr>
            <p:ph type="title"/>
          </p:nvPr>
        </p:nvSpPr>
        <p:spPr>
          <a:xfrm>
            <a:off x="3307531" y="38651"/>
            <a:ext cx="6172892" cy="425116"/>
          </a:xfrm>
          <a:prstGeom prst="rect">
            <a:avLst/>
          </a:prstGeom>
        </p:spPr>
        <p:txBody>
          <a:bodyPr vert="horz" wrap="square" lIns="0" tIns="9525" rIns="0" bIns="0" rtlCol="0">
            <a:spAutoFit/>
          </a:bodyPr>
          <a:lstStyle/>
          <a:p>
            <a:pPr marL="10001">
              <a:spcBef>
                <a:spcPts val="75"/>
              </a:spcBef>
            </a:pPr>
            <a:r>
              <a:rPr spc="-4" dirty="0"/>
              <a:t>ESSENTIAL QUESTION</a:t>
            </a:r>
            <a:r>
              <a:rPr spc="-71" dirty="0"/>
              <a:t> </a:t>
            </a:r>
            <a:r>
              <a:rPr spc="-4" dirty="0"/>
              <a:t>CFU</a:t>
            </a:r>
          </a:p>
        </p:txBody>
      </p:sp>
    </p:spTree>
    <p:extLst>
      <p:ext uri="{BB962C8B-B14F-4D97-AF65-F5344CB8AC3E}">
        <p14:creationId xmlns:p14="http://schemas.microsoft.com/office/powerpoint/2010/main" val="24103449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6C4B3-F568-45D1-B709-A2C755E1FD3C}"/>
              </a:ext>
            </a:extLst>
          </p:cNvPr>
          <p:cNvSpPr>
            <a:spLocks noGrp="1"/>
          </p:cNvSpPr>
          <p:nvPr>
            <p:ph type="title"/>
          </p:nvPr>
        </p:nvSpPr>
        <p:spPr/>
        <p:txBody>
          <a:bodyPr/>
          <a:lstStyle/>
          <a:p>
            <a:r>
              <a:rPr lang="en-US" dirty="0"/>
              <a:t>Practice FRQ</a:t>
            </a:r>
          </a:p>
        </p:txBody>
      </p:sp>
      <p:sp>
        <p:nvSpPr>
          <p:cNvPr id="3" name="Text Placeholder 2">
            <a:extLst>
              <a:ext uri="{FF2B5EF4-FFF2-40B4-BE49-F238E27FC236}">
                <a16:creationId xmlns:a16="http://schemas.microsoft.com/office/drawing/2014/main" id="{E0415AE9-8865-4A2A-B3E4-2D7F01F6BE5C}"/>
              </a:ext>
            </a:extLst>
          </p:cNvPr>
          <p:cNvSpPr>
            <a:spLocks noGrp="1"/>
          </p:cNvSpPr>
          <p:nvPr>
            <p:ph type="body" idx="1"/>
          </p:nvPr>
        </p:nvSpPr>
        <p:spPr>
          <a:xfrm>
            <a:off x="152400" y="1219227"/>
            <a:ext cx="11810999" cy="4216539"/>
          </a:xfrm>
        </p:spPr>
        <p:txBody>
          <a:bodyPr/>
          <a:lstStyle/>
          <a:p>
            <a:pPr marL="266700" marR="269558" indent="-257175">
              <a:buFontTx/>
              <a:buAutoNum type="arabicPeriod"/>
              <a:tabLst>
                <a:tab pos="266700" algn="l"/>
              </a:tabLst>
            </a:pPr>
            <a:r>
              <a:rPr lang="en-US" sz="3200" b="1" dirty="0"/>
              <a:t>The framers of the Constitution devised a federal system of government that affected the relationship between the national and state governments. </a:t>
            </a:r>
          </a:p>
          <a:p>
            <a:pPr marL="9525" marR="269558">
              <a:tabLst>
                <a:tab pos="266700" algn="l"/>
              </a:tabLst>
            </a:pPr>
            <a:r>
              <a:rPr lang="en-US" sz="3200" b="1" dirty="0"/>
              <a:t>             (a) Compare state sovereignty under the Articles of Confederation and under the Constitution.</a:t>
            </a:r>
          </a:p>
          <a:p>
            <a:pPr marL="9525" marR="269558">
              <a:tabLst>
                <a:tab pos="266700" algn="l"/>
              </a:tabLst>
            </a:pPr>
            <a:endParaRPr lang="en-US" sz="3200" b="1" dirty="0"/>
          </a:p>
          <a:p>
            <a:pPr marL="9525" marR="269558">
              <a:tabLst>
                <a:tab pos="266700" algn="l"/>
              </a:tabLst>
            </a:pPr>
            <a:endParaRPr lang="en-US" sz="3200" b="1" dirty="0"/>
          </a:p>
          <a:p>
            <a:pPr marL="9525" marR="269558">
              <a:tabLst>
                <a:tab pos="266700" algn="l"/>
              </a:tabLst>
            </a:pPr>
            <a:r>
              <a:rPr lang="en-US" sz="3200" b="1" dirty="0"/>
              <a:t>PPT continues….. </a:t>
            </a:r>
            <a:endParaRPr lang="en-US" sz="3200" b="1" dirty="0">
              <a:solidFill>
                <a:prstClr val="black"/>
              </a:solidFill>
              <a:cs typeface="Calibri"/>
            </a:endParaRPr>
          </a:p>
          <a:p>
            <a:endParaRPr lang="en-US" dirty="0"/>
          </a:p>
        </p:txBody>
      </p:sp>
    </p:spTree>
    <p:extLst>
      <p:ext uri="{BB962C8B-B14F-4D97-AF65-F5344CB8AC3E}">
        <p14:creationId xmlns:p14="http://schemas.microsoft.com/office/powerpoint/2010/main" val="19928702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D3206-D98A-454E-9918-65DFCD11F8E0}"/>
              </a:ext>
            </a:extLst>
          </p:cNvPr>
          <p:cNvSpPr>
            <a:spLocks noGrp="1"/>
          </p:cNvSpPr>
          <p:nvPr>
            <p:ph type="title"/>
          </p:nvPr>
        </p:nvSpPr>
        <p:spPr>
          <a:xfrm>
            <a:off x="1752600" y="86277"/>
            <a:ext cx="7290722" cy="481519"/>
          </a:xfrm>
        </p:spPr>
        <p:txBody>
          <a:bodyPr/>
          <a:lstStyle/>
          <a:p>
            <a:r>
              <a:rPr lang="en-US" dirty="0">
                <a:solidFill>
                  <a:srgbClr val="FF0000"/>
                </a:solidFill>
              </a:rPr>
              <a:t>Types of Governments- define each term</a:t>
            </a:r>
          </a:p>
        </p:txBody>
      </p:sp>
      <p:sp>
        <p:nvSpPr>
          <p:cNvPr id="3" name="Text Placeholder 2">
            <a:extLst>
              <a:ext uri="{FF2B5EF4-FFF2-40B4-BE49-F238E27FC236}">
                <a16:creationId xmlns:a16="http://schemas.microsoft.com/office/drawing/2014/main" id="{DA94CAFC-B4E5-4A8F-926D-2873BCAF3E94}"/>
              </a:ext>
            </a:extLst>
          </p:cNvPr>
          <p:cNvSpPr>
            <a:spLocks noGrp="1"/>
          </p:cNvSpPr>
          <p:nvPr>
            <p:ph type="body" idx="1"/>
          </p:nvPr>
        </p:nvSpPr>
        <p:spPr>
          <a:xfrm>
            <a:off x="228600" y="762000"/>
            <a:ext cx="11734800" cy="6032421"/>
          </a:xfrm>
        </p:spPr>
        <p:txBody>
          <a:bodyPr/>
          <a:lstStyle/>
          <a:p>
            <a:r>
              <a:rPr lang="en-US" sz="2800" b="1" dirty="0"/>
              <a:t>Dictatorship				Oligarchy</a:t>
            </a:r>
          </a:p>
          <a:p>
            <a:r>
              <a:rPr lang="en-US" sz="2800" b="1" dirty="0"/>
              <a:t>Despot(ism)				Anarchy</a:t>
            </a:r>
          </a:p>
          <a:p>
            <a:r>
              <a:rPr lang="en-US" sz="2800" b="1" dirty="0"/>
              <a:t>Tyrant				Theocracy</a:t>
            </a:r>
          </a:p>
          <a:p>
            <a:r>
              <a:rPr lang="en-US" sz="2800" b="1" dirty="0"/>
              <a:t>Totalitarian</a:t>
            </a:r>
          </a:p>
          <a:p>
            <a:r>
              <a:rPr lang="en-US" sz="2800" b="1" dirty="0"/>
              <a:t>Autocracy (Autocratic)</a:t>
            </a:r>
          </a:p>
          <a:p>
            <a:r>
              <a:rPr lang="en-US" sz="2800" b="1" dirty="0"/>
              <a:t>Authoritarianism</a:t>
            </a:r>
          </a:p>
          <a:p>
            <a:endParaRPr lang="en-US" sz="2800" b="1" dirty="0"/>
          </a:p>
          <a:p>
            <a:r>
              <a:rPr lang="en-US" sz="2800" b="1" dirty="0" err="1"/>
              <a:t>Krytocracy</a:t>
            </a:r>
            <a:endParaRPr lang="en-US" sz="2800" b="1" dirty="0"/>
          </a:p>
          <a:p>
            <a:r>
              <a:rPr lang="en-US" sz="2800" b="1" dirty="0"/>
              <a:t>Plutocracy</a:t>
            </a:r>
          </a:p>
          <a:p>
            <a:r>
              <a:rPr lang="en-US" sz="2800" b="1" dirty="0"/>
              <a:t>Kleptocracy</a:t>
            </a:r>
          </a:p>
          <a:p>
            <a:endParaRPr lang="en-US" sz="2800" b="1" dirty="0"/>
          </a:p>
          <a:p>
            <a:r>
              <a:rPr lang="en-US" sz="2800" b="1" dirty="0"/>
              <a:t>Monarchy</a:t>
            </a:r>
          </a:p>
          <a:p>
            <a:r>
              <a:rPr lang="en-US" sz="2800" b="1" dirty="0"/>
              <a:t>Republic (Representative Democracy)</a:t>
            </a:r>
          </a:p>
          <a:p>
            <a:r>
              <a:rPr lang="en-US" sz="2800" b="1" dirty="0"/>
              <a:t>Democracy</a:t>
            </a:r>
          </a:p>
        </p:txBody>
      </p:sp>
    </p:spTree>
    <p:extLst>
      <p:ext uri="{BB962C8B-B14F-4D97-AF65-F5344CB8AC3E}">
        <p14:creationId xmlns:p14="http://schemas.microsoft.com/office/powerpoint/2010/main" val="33273979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 y="0"/>
            <a:ext cx="12077700" cy="751488"/>
          </a:xfrm>
          <a:prstGeom prst="rect">
            <a:avLst/>
          </a:prstGeom>
        </p:spPr>
        <p:txBody>
          <a:bodyPr vert="horz" wrap="square" lIns="0" tIns="33020" rIns="0" bIns="0" rtlCol="0">
            <a:spAutoFit/>
          </a:bodyPr>
          <a:lstStyle/>
          <a:p>
            <a:pPr marL="1809114" marR="5080" indent="-1797050" algn="ctr">
              <a:lnSpc>
                <a:spcPts val="2800"/>
              </a:lnSpc>
              <a:spcBef>
                <a:spcPts val="260"/>
              </a:spcBef>
            </a:pPr>
            <a:r>
              <a:rPr dirty="0"/>
              <a:t>Even today, </a:t>
            </a:r>
            <a:r>
              <a:rPr spc="-5" dirty="0"/>
              <a:t>some </a:t>
            </a:r>
            <a:r>
              <a:rPr dirty="0"/>
              <a:t>of the issues at the heart of the debates at</a:t>
            </a:r>
            <a:r>
              <a:rPr spc="-95" dirty="0"/>
              <a:t> </a:t>
            </a:r>
            <a:r>
              <a:rPr dirty="0"/>
              <a:t>the  </a:t>
            </a:r>
            <a:r>
              <a:rPr spc="-10" dirty="0"/>
              <a:t>Constitutional </a:t>
            </a:r>
            <a:r>
              <a:rPr spc="-5" dirty="0"/>
              <a:t>Convention still exist.</a:t>
            </a:r>
          </a:p>
        </p:txBody>
      </p:sp>
      <p:sp>
        <p:nvSpPr>
          <p:cNvPr id="3" name="object 3"/>
          <p:cNvSpPr txBox="1"/>
          <p:nvPr/>
        </p:nvSpPr>
        <p:spPr>
          <a:xfrm>
            <a:off x="45720" y="1066159"/>
            <a:ext cx="9113522" cy="5682966"/>
          </a:xfrm>
          <a:prstGeom prst="rect">
            <a:avLst/>
          </a:prstGeom>
        </p:spPr>
        <p:txBody>
          <a:bodyPr vert="horz" wrap="square" lIns="0" tIns="89535" rIns="0" bIns="0" rtlCol="0">
            <a:spAutoFit/>
          </a:bodyPr>
          <a:lstStyle/>
          <a:p>
            <a:pPr marL="202565">
              <a:spcBef>
                <a:spcPts val="705"/>
              </a:spcBef>
            </a:pPr>
            <a:r>
              <a:rPr sz="3200" b="1" spc="-5" dirty="0">
                <a:latin typeface="Calibri"/>
                <a:cs typeface="Calibri"/>
              </a:rPr>
              <a:t>GOVERNMENT SURVEILLANCE</a:t>
            </a:r>
            <a:endParaRPr sz="3200" dirty="0">
              <a:latin typeface="Calibri"/>
              <a:cs typeface="Calibri"/>
            </a:endParaRPr>
          </a:p>
          <a:p>
            <a:pPr marL="12700" marR="73025">
              <a:lnSpc>
                <a:spcPct val="114599"/>
              </a:lnSpc>
              <a:spcBef>
                <a:spcPts val="30"/>
              </a:spcBef>
            </a:pPr>
            <a:r>
              <a:rPr sz="2000" b="1" spc="-5" dirty="0">
                <a:latin typeface="Calibri"/>
                <a:cs typeface="Calibri"/>
              </a:rPr>
              <a:t>USA PATRIOT </a:t>
            </a:r>
            <a:r>
              <a:rPr sz="2000" b="1" dirty="0">
                <a:latin typeface="Calibri"/>
                <a:cs typeface="Calibri"/>
              </a:rPr>
              <a:t>ACT </a:t>
            </a:r>
            <a:r>
              <a:rPr sz="2000" b="1" spc="-5" dirty="0">
                <a:latin typeface="Calibri"/>
                <a:cs typeface="Calibri"/>
              </a:rPr>
              <a:t>(</a:t>
            </a:r>
            <a:r>
              <a:rPr sz="2000" b="1" spc="-5" dirty="0">
                <a:solidFill>
                  <a:srgbClr val="FF0000"/>
                </a:solidFill>
                <a:latin typeface="Calibri"/>
                <a:cs typeface="Calibri"/>
              </a:rPr>
              <a:t>U</a:t>
            </a:r>
            <a:r>
              <a:rPr sz="2000" spc="-5" dirty="0">
                <a:latin typeface="Calibri"/>
                <a:cs typeface="Calibri"/>
              </a:rPr>
              <a:t>niting </a:t>
            </a:r>
            <a:r>
              <a:rPr sz="2000" dirty="0">
                <a:latin typeface="Calibri"/>
                <a:cs typeface="Calibri"/>
              </a:rPr>
              <a:t>and </a:t>
            </a:r>
            <a:r>
              <a:rPr sz="2000" b="1" spc="-5" dirty="0">
                <a:latin typeface="Calibri"/>
                <a:cs typeface="Calibri"/>
              </a:rPr>
              <a:t>S</a:t>
            </a:r>
            <a:r>
              <a:rPr sz="2000" spc="-5" dirty="0">
                <a:latin typeface="Calibri"/>
                <a:cs typeface="Calibri"/>
              </a:rPr>
              <a:t>trengthening </a:t>
            </a:r>
            <a:r>
              <a:rPr sz="2000" b="1" spc="-5" dirty="0">
                <a:solidFill>
                  <a:srgbClr val="FF0000"/>
                </a:solidFill>
                <a:latin typeface="Calibri"/>
                <a:cs typeface="Calibri"/>
              </a:rPr>
              <a:t>A</a:t>
            </a:r>
            <a:r>
              <a:rPr sz="2000" spc="-5" dirty="0">
                <a:latin typeface="Calibri"/>
                <a:cs typeface="Calibri"/>
              </a:rPr>
              <a:t>merica </a:t>
            </a:r>
            <a:r>
              <a:rPr sz="2000" dirty="0">
                <a:latin typeface="Calibri"/>
                <a:cs typeface="Calibri"/>
              </a:rPr>
              <a:t>by </a:t>
            </a:r>
            <a:r>
              <a:rPr sz="2000" b="1" spc="-5" dirty="0">
                <a:solidFill>
                  <a:srgbClr val="FF0000"/>
                </a:solidFill>
                <a:latin typeface="Calibri"/>
                <a:cs typeface="Calibri"/>
              </a:rPr>
              <a:t>P</a:t>
            </a:r>
            <a:r>
              <a:rPr sz="2000" spc="-5" dirty="0">
                <a:latin typeface="Calibri"/>
                <a:cs typeface="Calibri"/>
              </a:rPr>
              <a:t>roviding </a:t>
            </a:r>
            <a:r>
              <a:rPr sz="2000" b="1" spc="-5" dirty="0">
                <a:solidFill>
                  <a:srgbClr val="FF0000"/>
                </a:solidFill>
                <a:latin typeface="Calibri"/>
                <a:cs typeface="Calibri"/>
              </a:rPr>
              <a:t>A</a:t>
            </a:r>
            <a:r>
              <a:rPr sz="2000" spc="-5" dirty="0">
                <a:latin typeface="Calibri"/>
                <a:cs typeface="Calibri"/>
              </a:rPr>
              <a:t>ppropriate </a:t>
            </a:r>
            <a:r>
              <a:rPr sz="2000" b="1" spc="-5" dirty="0">
                <a:solidFill>
                  <a:srgbClr val="FF0000"/>
                </a:solidFill>
                <a:latin typeface="Calibri"/>
                <a:cs typeface="Calibri"/>
              </a:rPr>
              <a:t>T</a:t>
            </a:r>
            <a:r>
              <a:rPr sz="2000" spc="-5" dirty="0">
                <a:latin typeface="Calibri"/>
                <a:cs typeface="Calibri"/>
              </a:rPr>
              <a:t>ools </a:t>
            </a:r>
            <a:r>
              <a:rPr sz="2000" b="1" spc="-5" dirty="0">
                <a:solidFill>
                  <a:srgbClr val="FF0000"/>
                </a:solidFill>
                <a:latin typeface="Calibri"/>
                <a:cs typeface="Calibri"/>
              </a:rPr>
              <a:t>R</a:t>
            </a:r>
            <a:r>
              <a:rPr sz="2000" spc="-5" dirty="0">
                <a:latin typeface="Calibri"/>
                <a:cs typeface="Calibri"/>
              </a:rPr>
              <a:t>equired </a:t>
            </a:r>
            <a:r>
              <a:rPr sz="2000" dirty="0">
                <a:latin typeface="Calibri"/>
                <a:cs typeface="Calibri"/>
              </a:rPr>
              <a:t>to </a:t>
            </a:r>
            <a:r>
              <a:rPr sz="2000" b="1" spc="-5" dirty="0">
                <a:solidFill>
                  <a:srgbClr val="FF0000"/>
                </a:solidFill>
                <a:latin typeface="Calibri"/>
                <a:cs typeface="Calibri"/>
              </a:rPr>
              <a:t>I</a:t>
            </a:r>
            <a:r>
              <a:rPr sz="2000" spc="-5" dirty="0">
                <a:latin typeface="Calibri"/>
                <a:cs typeface="Calibri"/>
              </a:rPr>
              <a:t>ntercept </a:t>
            </a:r>
            <a:r>
              <a:rPr sz="2000" dirty="0">
                <a:latin typeface="Calibri"/>
                <a:cs typeface="Calibri"/>
              </a:rPr>
              <a:t>and</a:t>
            </a:r>
            <a:r>
              <a:rPr lang="en-US" sz="2000" dirty="0">
                <a:latin typeface="Calibri"/>
                <a:cs typeface="Calibri"/>
              </a:rPr>
              <a:t> </a:t>
            </a:r>
            <a:r>
              <a:rPr sz="2000" b="1" spc="-5" dirty="0">
                <a:solidFill>
                  <a:srgbClr val="FF0000"/>
                </a:solidFill>
                <a:latin typeface="Calibri"/>
                <a:cs typeface="Calibri"/>
              </a:rPr>
              <a:t>O</a:t>
            </a:r>
            <a:r>
              <a:rPr sz="2000" spc="-5" dirty="0">
                <a:latin typeface="Calibri"/>
                <a:cs typeface="Calibri"/>
              </a:rPr>
              <a:t>bstruct </a:t>
            </a:r>
            <a:r>
              <a:rPr sz="2000" b="1" spc="-5" dirty="0">
                <a:solidFill>
                  <a:srgbClr val="FF0000"/>
                </a:solidFill>
                <a:latin typeface="Calibri"/>
                <a:cs typeface="Calibri"/>
              </a:rPr>
              <a:t>T</a:t>
            </a:r>
            <a:r>
              <a:rPr sz="2000" spc="-5" dirty="0">
                <a:latin typeface="Calibri"/>
                <a:cs typeface="Calibri"/>
              </a:rPr>
              <a:t>errorism</a:t>
            </a:r>
            <a:r>
              <a:rPr sz="2000" b="1" spc="-5" dirty="0">
                <a:latin typeface="Calibri"/>
                <a:cs typeface="Calibri"/>
              </a:rPr>
              <a:t>) </a:t>
            </a:r>
            <a:r>
              <a:rPr sz="2000" b="1" dirty="0">
                <a:latin typeface="Calibri"/>
                <a:cs typeface="Calibri"/>
              </a:rPr>
              <a:t>-</a:t>
            </a:r>
            <a:r>
              <a:rPr sz="2000" b="1" spc="10" dirty="0">
                <a:latin typeface="Calibri"/>
                <a:cs typeface="Calibri"/>
              </a:rPr>
              <a:t> </a:t>
            </a:r>
            <a:r>
              <a:rPr sz="2000" b="1" spc="-5" dirty="0">
                <a:latin typeface="Calibri"/>
                <a:cs typeface="Calibri"/>
              </a:rPr>
              <a:t>2001</a:t>
            </a:r>
            <a:endParaRPr sz="2000" dirty="0">
              <a:latin typeface="Calibri"/>
              <a:cs typeface="Calibri"/>
            </a:endParaRPr>
          </a:p>
          <a:p>
            <a:pPr marL="330200" marR="109855" indent="-317500">
              <a:lnSpc>
                <a:spcPct val="114799"/>
              </a:lnSpc>
              <a:spcBef>
                <a:spcPts val="1260"/>
              </a:spcBef>
              <a:buSzPct val="86666"/>
              <a:buFont typeface="Calibri"/>
              <a:buChar char="●"/>
              <a:tabLst>
                <a:tab pos="323215" algn="l"/>
                <a:tab pos="323850" algn="l"/>
              </a:tabLst>
            </a:pPr>
            <a:r>
              <a:rPr sz="2000" b="1" spc="-5" dirty="0">
                <a:latin typeface="Calibri"/>
                <a:cs typeface="Calibri"/>
              </a:rPr>
              <a:t>The law covered intelligence gathering and sharing by </a:t>
            </a:r>
            <a:r>
              <a:rPr sz="2000" b="1" spc="-10" dirty="0">
                <a:latin typeface="Calibri"/>
                <a:cs typeface="Calibri"/>
              </a:rPr>
              <a:t>executive  </a:t>
            </a:r>
            <a:r>
              <a:rPr sz="2000" b="1" spc="-5" dirty="0">
                <a:latin typeface="Calibri"/>
                <a:cs typeface="Calibri"/>
              </a:rPr>
              <a:t>branch agencies, </a:t>
            </a:r>
            <a:r>
              <a:rPr sz="2000" b="1" dirty="0">
                <a:latin typeface="Calibri"/>
                <a:cs typeface="Calibri"/>
              </a:rPr>
              <a:t>points of criminal procedure, and border  </a:t>
            </a:r>
            <a:r>
              <a:rPr sz="2000" b="1" spc="-5" dirty="0">
                <a:latin typeface="Calibri"/>
                <a:cs typeface="Calibri"/>
              </a:rPr>
              <a:t>protection. </a:t>
            </a:r>
            <a:r>
              <a:rPr sz="2000" b="1" dirty="0">
                <a:latin typeface="Calibri"/>
                <a:cs typeface="Calibri"/>
              </a:rPr>
              <a:t>It also widened </a:t>
            </a:r>
            <a:r>
              <a:rPr sz="2000" b="1" spc="-5" dirty="0">
                <a:latin typeface="Calibri"/>
                <a:cs typeface="Calibri"/>
              </a:rPr>
              <a:t>authority </a:t>
            </a:r>
            <a:r>
              <a:rPr sz="2000" b="1" dirty="0">
                <a:latin typeface="Calibri"/>
                <a:cs typeface="Calibri"/>
              </a:rPr>
              <a:t>on </a:t>
            </a:r>
            <a:r>
              <a:rPr sz="2000" b="1" spc="-5" dirty="0">
                <a:latin typeface="Calibri"/>
                <a:cs typeface="Calibri"/>
              </a:rPr>
              <a:t>tapping suspects’  phones.</a:t>
            </a:r>
            <a:endParaRPr sz="2000" dirty="0">
              <a:latin typeface="Calibri"/>
              <a:cs typeface="Calibri"/>
            </a:endParaRPr>
          </a:p>
          <a:p>
            <a:pPr marL="330200" marR="208915" indent="-317500">
              <a:lnSpc>
                <a:spcPct val="111100"/>
              </a:lnSpc>
              <a:spcBef>
                <a:spcPts val="100"/>
              </a:spcBef>
              <a:buSzPct val="86666"/>
              <a:buFont typeface="Calibri"/>
              <a:buChar char="●"/>
              <a:tabLst>
                <a:tab pos="323215" algn="l"/>
                <a:tab pos="323850" algn="l"/>
              </a:tabLst>
            </a:pPr>
            <a:r>
              <a:rPr sz="2000" b="1" dirty="0">
                <a:latin typeface="Calibri"/>
                <a:cs typeface="Calibri"/>
              </a:rPr>
              <a:t>Soon, people </a:t>
            </a:r>
            <a:r>
              <a:rPr sz="2000" b="1" spc="-5" dirty="0">
                <a:latin typeface="Calibri"/>
                <a:cs typeface="Calibri"/>
              </a:rPr>
              <a:t>began </a:t>
            </a:r>
            <a:r>
              <a:rPr sz="2000" b="1" dirty="0">
                <a:latin typeface="Calibri"/>
                <a:cs typeface="Calibri"/>
              </a:rPr>
              <a:t>to </a:t>
            </a:r>
            <a:r>
              <a:rPr sz="2000" b="1" spc="-5" dirty="0">
                <a:latin typeface="Calibri"/>
                <a:cs typeface="Calibri"/>
              </a:rPr>
              <a:t>question </a:t>
            </a:r>
            <a:r>
              <a:rPr sz="2000" b="1" dirty="0">
                <a:latin typeface="Calibri"/>
                <a:cs typeface="Calibri"/>
              </a:rPr>
              <a:t>the law's </a:t>
            </a:r>
            <a:r>
              <a:rPr sz="2000" b="1" spc="-5" dirty="0">
                <a:latin typeface="Calibri"/>
                <a:cs typeface="Calibri"/>
              </a:rPr>
              <a:t>constitutionality </a:t>
            </a:r>
            <a:r>
              <a:rPr sz="2000" b="1" dirty="0">
                <a:latin typeface="Calibri"/>
                <a:cs typeface="Calibri"/>
              </a:rPr>
              <a:t>and  its </a:t>
            </a:r>
            <a:r>
              <a:rPr sz="2000" b="1" spc="-5" dirty="0">
                <a:latin typeface="Calibri"/>
                <a:cs typeface="Calibri"/>
              </a:rPr>
              <a:t>threat </a:t>
            </a:r>
            <a:r>
              <a:rPr sz="2000" b="1" dirty="0">
                <a:latin typeface="Calibri"/>
                <a:cs typeface="Calibri"/>
              </a:rPr>
              <a:t>to civil </a:t>
            </a:r>
            <a:r>
              <a:rPr sz="2000" b="1" spc="-5" dirty="0">
                <a:latin typeface="Calibri"/>
                <a:cs typeface="Calibri"/>
              </a:rPr>
              <a:t>liberties.</a:t>
            </a:r>
            <a:endParaRPr sz="2000" dirty="0">
              <a:latin typeface="Calibri"/>
              <a:cs typeface="Calibri"/>
            </a:endParaRPr>
          </a:p>
          <a:p>
            <a:pPr marL="330200" marR="5080" indent="-317500">
              <a:lnSpc>
                <a:spcPct val="114799"/>
              </a:lnSpc>
              <a:spcBef>
                <a:spcPts val="35"/>
              </a:spcBef>
              <a:buSzPct val="86666"/>
              <a:buFont typeface="Calibri"/>
              <a:buChar char="●"/>
              <a:tabLst>
                <a:tab pos="323215" algn="l"/>
                <a:tab pos="323850" algn="l"/>
              </a:tabLst>
            </a:pPr>
            <a:r>
              <a:rPr sz="2000" b="1" dirty="0">
                <a:latin typeface="Calibri"/>
                <a:cs typeface="Calibri"/>
              </a:rPr>
              <a:t>Some of the most </a:t>
            </a:r>
            <a:r>
              <a:rPr sz="2000" b="1" spc="-5" dirty="0">
                <a:latin typeface="Calibri"/>
                <a:cs typeface="Calibri"/>
              </a:rPr>
              <a:t>controversial </a:t>
            </a:r>
            <a:r>
              <a:rPr sz="2000" b="1" dirty="0">
                <a:latin typeface="Calibri"/>
                <a:cs typeface="Calibri"/>
              </a:rPr>
              <a:t>parts of the Patriot Act surround  issues of </a:t>
            </a:r>
            <a:r>
              <a:rPr sz="2000" b="1" spc="-5" dirty="0">
                <a:latin typeface="Calibri"/>
                <a:cs typeface="Calibri"/>
              </a:rPr>
              <a:t>privacy </a:t>
            </a:r>
            <a:r>
              <a:rPr sz="2000" b="1" dirty="0">
                <a:latin typeface="Calibri"/>
                <a:cs typeface="Calibri"/>
              </a:rPr>
              <a:t>and </a:t>
            </a:r>
            <a:r>
              <a:rPr sz="2000" b="1" spc="-5" dirty="0">
                <a:latin typeface="Calibri"/>
                <a:cs typeface="Calibri"/>
              </a:rPr>
              <a:t>government surveillance. </a:t>
            </a:r>
            <a:r>
              <a:rPr sz="2000" b="1" dirty="0">
                <a:latin typeface="Calibri"/>
                <a:cs typeface="Calibri"/>
              </a:rPr>
              <a:t>The </a:t>
            </a:r>
            <a:r>
              <a:rPr sz="2000" b="1" spc="-5" dirty="0">
                <a:latin typeface="Calibri"/>
                <a:cs typeface="Calibri"/>
              </a:rPr>
              <a:t>Fourth  </a:t>
            </a:r>
            <a:r>
              <a:rPr sz="2000" b="1" dirty="0">
                <a:latin typeface="Calibri"/>
                <a:cs typeface="Calibri"/>
              </a:rPr>
              <a:t>Amendment to the U.S. </a:t>
            </a:r>
            <a:r>
              <a:rPr sz="2000" b="1" spc="-5" dirty="0">
                <a:latin typeface="Calibri"/>
                <a:cs typeface="Calibri"/>
              </a:rPr>
              <a:t>Constitution </a:t>
            </a:r>
            <a:r>
              <a:rPr sz="2000" b="1" dirty="0">
                <a:latin typeface="Calibri"/>
                <a:cs typeface="Calibri"/>
              </a:rPr>
              <a:t>protects the "right of the  people to be </a:t>
            </a:r>
            <a:r>
              <a:rPr sz="2000" b="1" spc="-5" dirty="0">
                <a:latin typeface="Calibri"/>
                <a:cs typeface="Calibri"/>
              </a:rPr>
              <a:t>secure </a:t>
            </a:r>
            <a:r>
              <a:rPr sz="2000" b="1" dirty="0">
                <a:latin typeface="Calibri"/>
                <a:cs typeface="Calibri"/>
              </a:rPr>
              <a:t>in </a:t>
            </a:r>
            <a:r>
              <a:rPr sz="2000" b="1" spc="-5" dirty="0">
                <a:latin typeface="Calibri"/>
                <a:cs typeface="Calibri"/>
              </a:rPr>
              <a:t>their persons, houses, papers, </a:t>
            </a:r>
            <a:r>
              <a:rPr sz="2000" b="1" dirty="0">
                <a:latin typeface="Calibri"/>
                <a:cs typeface="Calibri"/>
              </a:rPr>
              <a:t>and </a:t>
            </a:r>
            <a:r>
              <a:rPr sz="2000" b="1" spc="-5" dirty="0">
                <a:latin typeface="Calibri"/>
                <a:cs typeface="Calibri"/>
              </a:rPr>
              <a:t>eﬀects,  </a:t>
            </a:r>
            <a:r>
              <a:rPr sz="2000" b="1" dirty="0">
                <a:latin typeface="Calibri"/>
                <a:cs typeface="Calibri"/>
              </a:rPr>
              <a:t>against unreasonable </a:t>
            </a:r>
            <a:r>
              <a:rPr sz="2000" b="1" spc="-5" dirty="0">
                <a:latin typeface="Calibri"/>
                <a:cs typeface="Calibri"/>
              </a:rPr>
              <a:t>searches </a:t>
            </a:r>
            <a:r>
              <a:rPr sz="2000" b="1" dirty="0">
                <a:latin typeface="Calibri"/>
                <a:cs typeface="Calibri"/>
              </a:rPr>
              <a:t>and </a:t>
            </a:r>
            <a:r>
              <a:rPr sz="2000" b="1" spc="-5" dirty="0">
                <a:latin typeface="Calibri"/>
                <a:cs typeface="Calibri"/>
              </a:rPr>
              <a:t>seizures </a:t>
            </a:r>
            <a:r>
              <a:rPr sz="2000" b="1" dirty="0">
                <a:latin typeface="Calibri"/>
                <a:cs typeface="Calibri"/>
              </a:rPr>
              <a:t>. . . </a:t>
            </a:r>
            <a:r>
              <a:rPr sz="2000" b="1" spc="-5" dirty="0">
                <a:latin typeface="Calibri"/>
                <a:cs typeface="Calibri"/>
              </a:rPr>
              <a:t>." </a:t>
            </a:r>
            <a:r>
              <a:rPr sz="2000" b="1" dirty="0">
                <a:latin typeface="Calibri"/>
                <a:cs typeface="Calibri"/>
              </a:rPr>
              <a:t>It requires law-  enforcement oﬃcers to obtain warrants before </a:t>
            </a:r>
            <a:r>
              <a:rPr sz="2000" b="1" spc="-5" dirty="0">
                <a:latin typeface="Calibri"/>
                <a:cs typeface="Calibri"/>
              </a:rPr>
              <a:t>making </a:t>
            </a:r>
            <a:r>
              <a:rPr sz="2000" b="1" dirty="0">
                <a:latin typeface="Calibri"/>
                <a:cs typeface="Calibri"/>
              </a:rPr>
              <a:t>most  searches.</a:t>
            </a:r>
            <a:endParaRPr sz="2000" dirty="0">
              <a:latin typeface="Calibri"/>
              <a:cs typeface="Calibri"/>
            </a:endParaRPr>
          </a:p>
          <a:p>
            <a:pPr marL="330200" marR="638810" indent="-317500">
              <a:lnSpc>
                <a:spcPct val="116700"/>
              </a:lnSpc>
              <a:buSzPct val="86666"/>
              <a:buFont typeface="Calibri"/>
              <a:buChar char="●"/>
              <a:tabLst>
                <a:tab pos="323215" algn="l"/>
                <a:tab pos="323850" algn="l"/>
              </a:tabLst>
            </a:pPr>
            <a:r>
              <a:rPr sz="2000" b="1" spc="-5" dirty="0">
                <a:latin typeface="Calibri"/>
                <a:cs typeface="Calibri"/>
              </a:rPr>
              <a:t>Does the government have the right to collect phone and  </a:t>
            </a:r>
            <a:r>
              <a:rPr sz="2000" b="1" dirty="0">
                <a:latin typeface="Calibri"/>
                <a:cs typeface="Calibri"/>
              </a:rPr>
              <a:t>internet data from</a:t>
            </a:r>
            <a:r>
              <a:rPr sz="2000" b="1" spc="-10" dirty="0">
                <a:latin typeface="Calibri"/>
                <a:cs typeface="Calibri"/>
              </a:rPr>
              <a:t> </a:t>
            </a:r>
            <a:r>
              <a:rPr sz="2000" b="1" dirty="0">
                <a:latin typeface="Calibri"/>
                <a:cs typeface="Calibri"/>
              </a:rPr>
              <a:t>individuals?</a:t>
            </a:r>
            <a:endParaRPr sz="2000" dirty="0">
              <a:latin typeface="Calibri"/>
              <a:cs typeface="Calibri"/>
            </a:endParaRPr>
          </a:p>
        </p:txBody>
      </p:sp>
      <p:sp>
        <p:nvSpPr>
          <p:cNvPr id="4" name="object 4"/>
          <p:cNvSpPr/>
          <p:nvPr/>
        </p:nvSpPr>
        <p:spPr>
          <a:xfrm>
            <a:off x="9173969" y="4280612"/>
            <a:ext cx="2957584" cy="257738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250682" y="979325"/>
            <a:ext cx="2895598" cy="319612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F6FFE-E1F3-4EBA-86ED-1B649C2120AC}"/>
              </a:ext>
            </a:extLst>
          </p:cNvPr>
          <p:cNvSpPr>
            <a:spLocks noGrp="1"/>
          </p:cNvSpPr>
          <p:nvPr>
            <p:ph type="title"/>
          </p:nvPr>
        </p:nvSpPr>
        <p:spPr>
          <a:xfrm>
            <a:off x="2590800" y="76200"/>
            <a:ext cx="6233923" cy="415498"/>
          </a:xfrm>
        </p:spPr>
        <p:txBody>
          <a:bodyPr/>
          <a:lstStyle/>
          <a:p>
            <a:r>
              <a:rPr lang="en-US" dirty="0"/>
              <a:t>Constitutional Debates Today </a:t>
            </a:r>
          </a:p>
        </p:txBody>
      </p:sp>
      <p:sp>
        <p:nvSpPr>
          <p:cNvPr id="3" name="Text Placeholder 2">
            <a:extLst>
              <a:ext uri="{FF2B5EF4-FFF2-40B4-BE49-F238E27FC236}">
                <a16:creationId xmlns:a16="http://schemas.microsoft.com/office/drawing/2014/main" id="{EF54E86A-EBA0-43B0-B226-E6EE5BB4E9C7}"/>
              </a:ext>
            </a:extLst>
          </p:cNvPr>
          <p:cNvSpPr>
            <a:spLocks noGrp="1"/>
          </p:cNvSpPr>
          <p:nvPr>
            <p:ph type="body" idx="1"/>
          </p:nvPr>
        </p:nvSpPr>
        <p:spPr>
          <a:xfrm>
            <a:off x="189390" y="491698"/>
            <a:ext cx="12039600" cy="1538883"/>
          </a:xfrm>
        </p:spPr>
        <p:txBody>
          <a:bodyPr/>
          <a:lstStyle/>
          <a:p>
            <a:r>
              <a:rPr lang="en-US" sz="2000" dirty="0"/>
              <a:t>The debate over the role of the central government, the powers of state governments, and the rights of individuals remains at the heart of present-day constitutional issues about democracy and governmental power, as represented by:</a:t>
            </a:r>
          </a:p>
          <a:p>
            <a:pPr marL="285750" indent="-285750">
              <a:buFont typeface="Arial" panose="020B0604020202020204" pitchFamily="34" charset="0"/>
              <a:buChar char="•"/>
            </a:pPr>
            <a:r>
              <a:rPr lang="en-US" sz="2000" dirty="0"/>
              <a:t>Debates about government surveillance resulting from the federal government’s response to the 9/11 attacks</a:t>
            </a:r>
          </a:p>
          <a:p>
            <a:pPr marL="285750" indent="-285750">
              <a:buFont typeface="Arial" panose="020B0604020202020204" pitchFamily="34" charset="0"/>
              <a:buChar char="•"/>
            </a:pPr>
            <a:r>
              <a:rPr lang="en-US" sz="2000" dirty="0"/>
              <a:t>The debate about the role of the federal government in public school education</a:t>
            </a:r>
          </a:p>
        </p:txBody>
      </p:sp>
      <p:sp>
        <p:nvSpPr>
          <p:cNvPr id="5" name="TextBox 4">
            <a:extLst>
              <a:ext uri="{FF2B5EF4-FFF2-40B4-BE49-F238E27FC236}">
                <a16:creationId xmlns:a16="http://schemas.microsoft.com/office/drawing/2014/main" id="{3F13CDCF-92D8-4D2D-9770-3BEAE0E52808}"/>
              </a:ext>
            </a:extLst>
          </p:cNvPr>
          <p:cNvSpPr txBox="1"/>
          <p:nvPr/>
        </p:nvSpPr>
        <p:spPr>
          <a:xfrm>
            <a:off x="37730" y="2047597"/>
            <a:ext cx="12192000" cy="4770537"/>
          </a:xfrm>
          <a:prstGeom prst="rect">
            <a:avLst/>
          </a:prstGeom>
          <a:noFill/>
        </p:spPr>
        <p:txBody>
          <a:bodyPr wrap="square">
            <a:spAutoFit/>
          </a:bodyPr>
          <a:lstStyle/>
          <a:p>
            <a:r>
              <a:rPr lang="en-US" sz="1900" b="1" dirty="0"/>
              <a:t>PATRIOT ACT, 2001</a:t>
            </a:r>
          </a:p>
          <a:p>
            <a:r>
              <a:rPr lang="en-US" sz="1900" dirty="0"/>
              <a:t>Some argue that the </a:t>
            </a:r>
            <a:r>
              <a:rPr lang="en-US" sz="1900" b="1" dirty="0"/>
              <a:t>fourth</a:t>
            </a:r>
            <a:r>
              <a:rPr lang="en-US" sz="1900" dirty="0"/>
              <a:t> amendment, which says the government cannot conduct a search without obtaining a warrant and showing probable cause to believe that the person has committed or will commit a crime has been violated.</a:t>
            </a:r>
          </a:p>
          <a:p>
            <a:endParaRPr lang="en-US" sz="1900" dirty="0"/>
          </a:p>
          <a:p>
            <a:r>
              <a:rPr lang="en-US" sz="1900" dirty="0"/>
              <a:t>Also, violates the </a:t>
            </a:r>
            <a:r>
              <a:rPr lang="en-US" sz="1900" b="1" dirty="0"/>
              <a:t>first </a:t>
            </a:r>
            <a:r>
              <a:rPr lang="en-US" sz="1900" dirty="0"/>
              <a:t>amendment by effectively authorizing the FBI to launch investigations of American citizens in part for exercising their freedom of speech. </a:t>
            </a:r>
          </a:p>
          <a:p>
            <a:endParaRPr lang="en-US" sz="1900" dirty="0"/>
          </a:p>
          <a:p>
            <a:r>
              <a:rPr lang="en-US" sz="1900" b="1" dirty="0"/>
              <a:t>No Child Left Behind Act, 2002- The increasing role of the federal gov in education, a policy mostly left to the states</a:t>
            </a:r>
          </a:p>
          <a:p>
            <a:r>
              <a:rPr lang="en-US" sz="1900" dirty="0"/>
              <a:t>NCLB  called for improvements in teaching methods, testing to measure progress, and sanctions for underperforming schools. </a:t>
            </a:r>
          </a:p>
          <a:p>
            <a:endParaRPr lang="en-US" sz="1900" dirty="0"/>
          </a:p>
          <a:p>
            <a:r>
              <a:rPr lang="en-US" sz="1900" b="1" i="0" dirty="0">
                <a:effectLst/>
                <a:latin typeface="+mj-lt"/>
              </a:rPr>
              <a:t>The Healthy, Hunger-Free Kids Act </a:t>
            </a:r>
            <a:r>
              <a:rPr lang="en-US" sz="1900" b="0" i="0" dirty="0">
                <a:effectLst/>
                <a:latin typeface="+mj-lt"/>
              </a:rPr>
              <a:t>changed nutrition standards for the National School Lunch Program by requiring that schools serve more fruits, vegetables, whole grains and fat-free and/or low-fat milk more frequently and less starchy vegetables or foods high in sodium and trans fat (including vending machines).  School districts faced loss of federal tax money (grants) for school lunches if they refused.</a:t>
            </a:r>
          </a:p>
          <a:p>
            <a:r>
              <a:rPr lang="en-US" sz="1900" b="1" dirty="0">
                <a:latin typeface="+mj-lt"/>
              </a:rPr>
              <a:t>ESSA Act- Every Student Succeed Act- </a:t>
            </a:r>
            <a:r>
              <a:rPr lang="en-US" sz="1900" dirty="0">
                <a:latin typeface="+mj-lt"/>
              </a:rPr>
              <a:t>(replaced NCLB)- gave more power to the states over education.</a:t>
            </a:r>
            <a:endParaRPr lang="en-US" sz="1900" b="1" dirty="0">
              <a:latin typeface="+mj-lt"/>
            </a:endParaRPr>
          </a:p>
        </p:txBody>
      </p:sp>
    </p:spTree>
    <p:extLst>
      <p:ext uri="{BB962C8B-B14F-4D97-AF65-F5344CB8AC3E}">
        <p14:creationId xmlns:p14="http://schemas.microsoft.com/office/powerpoint/2010/main" val="34453461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1" y="0"/>
            <a:ext cx="12070079" cy="751488"/>
          </a:xfrm>
          <a:prstGeom prst="rect">
            <a:avLst/>
          </a:prstGeom>
        </p:spPr>
        <p:txBody>
          <a:bodyPr vert="horz" wrap="square" lIns="0" tIns="33020" rIns="0" bIns="0" rtlCol="0">
            <a:spAutoFit/>
          </a:bodyPr>
          <a:lstStyle/>
          <a:p>
            <a:pPr marL="1809114" marR="5080" indent="-1797050" algn="ctr">
              <a:lnSpc>
                <a:spcPts val="2800"/>
              </a:lnSpc>
              <a:spcBef>
                <a:spcPts val="260"/>
              </a:spcBef>
            </a:pPr>
            <a:r>
              <a:rPr dirty="0"/>
              <a:t>Even today, </a:t>
            </a:r>
            <a:r>
              <a:rPr spc="-5" dirty="0"/>
              <a:t>some </a:t>
            </a:r>
            <a:r>
              <a:rPr dirty="0"/>
              <a:t>of the issues at the heart of the debates at</a:t>
            </a:r>
            <a:r>
              <a:rPr spc="-95" dirty="0"/>
              <a:t> </a:t>
            </a:r>
            <a:r>
              <a:rPr dirty="0"/>
              <a:t>the  </a:t>
            </a:r>
            <a:r>
              <a:rPr spc="-10" dirty="0"/>
              <a:t>Constitutional </a:t>
            </a:r>
            <a:r>
              <a:rPr spc="-5" dirty="0"/>
              <a:t>Convention still exist.</a:t>
            </a:r>
          </a:p>
        </p:txBody>
      </p:sp>
      <p:sp>
        <p:nvSpPr>
          <p:cNvPr id="3" name="object 3"/>
          <p:cNvSpPr/>
          <p:nvPr/>
        </p:nvSpPr>
        <p:spPr>
          <a:xfrm>
            <a:off x="7086600" y="838200"/>
            <a:ext cx="5120640" cy="601980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06681" y="1063908"/>
            <a:ext cx="6934200" cy="5411353"/>
          </a:xfrm>
          <a:prstGeom prst="rect">
            <a:avLst/>
          </a:prstGeom>
        </p:spPr>
        <p:txBody>
          <a:bodyPr vert="horz" wrap="square" lIns="0" tIns="12700" rIns="0" bIns="0" rtlCol="0">
            <a:spAutoFit/>
          </a:bodyPr>
          <a:lstStyle/>
          <a:p>
            <a:pPr marL="392430">
              <a:lnSpc>
                <a:spcPts val="3820"/>
              </a:lnSpc>
              <a:spcBef>
                <a:spcPts val="100"/>
              </a:spcBef>
            </a:pPr>
            <a:r>
              <a:rPr sz="3200" b="1" spc="-5" dirty="0">
                <a:latin typeface="Calibri"/>
                <a:cs typeface="Calibri"/>
              </a:rPr>
              <a:t>PUBLIC</a:t>
            </a:r>
            <a:r>
              <a:rPr sz="3200" b="1" spc="-10" dirty="0">
                <a:latin typeface="Calibri"/>
                <a:cs typeface="Calibri"/>
              </a:rPr>
              <a:t> </a:t>
            </a:r>
            <a:r>
              <a:rPr sz="3200" b="1" spc="-5" dirty="0">
                <a:latin typeface="Calibri"/>
                <a:cs typeface="Calibri"/>
              </a:rPr>
              <a:t>EDUCATION</a:t>
            </a:r>
            <a:endParaRPr sz="3200" dirty="0">
              <a:latin typeface="Calibri"/>
              <a:cs typeface="Calibri"/>
            </a:endParaRPr>
          </a:p>
          <a:p>
            <a:pPr marL="12700">
              <a:lnSpc>
                <a:spcPts val="2380"/>
              </a:lnSpc>
            </a:pPr>
            <a:r>
              <a:rPr sz="2200" b="1" dirty="0">
                <a:latin typeface="Calibri"/>
                <a:cs typeface="Calibri"/>
              </a:rPr>
              <a:t>No Child </a:t>
            </a:r>
            <a:r>
              <a:rPr sz="2200" b="1" spc="105" dirty="0">
                <a:latin typeface="Calibri"/>
                <a:cs typeface="Calibri"/>
              </a:rPr>
              <a:t>Lev </a:t>
            </a:r>
            <a:r>
              <a:rPr sz="2200" b="1" spc="-5" dirty="0">
                <a:latin typeface="Calibri"/>
                <a:cs typeface="Calibri"/>
              </a:rPr>
              <a:t>Behind </a:t>
            </a:r>
            <a:r>
              <a:rPr sz="2200" b="1" dirty="0">
                <a:latin typeface="Calibri"/>
                <a:cs typeface="Calibri"/>
              </a:rPr>
              <a:t>Act –</a:t>
            </a:r>
            <a:r>
              <a:rPr sz="2200" b="1" spc="-125" dirty="0">
                <a:latin typeface="Calibri"/>
                <a:cs typeface="Calibri"/>
              </a:rPr>
              <a:t> </a:t>
            </a:r>
            <a:r>
              <a:rPr sz="2200" b="1" spc="-5" dirty="0">
                <a:latin typeface="Calibri"/>
                <a:cs typeface="Calibri"/>
              </a:rPr>
              <a:t>2001</a:t>
            </a:r>
            <a:endParaRPr sz="2200" dirty="0">
              <a:latin typeface="Calibri"/>
              <a:cs typeface="Calibri"/>
            </a:endParaRPr>
          </a:p>
          <a:p>
            <a:pPr>
              <a:spcBef>
                <a:spcPts val="5"/>
              </a:spcBef>
            </a:pPr>
            <a:endParaRPr sz="2200" dirty="0">
              <a:latin typeface="Times New Roman"/>
              <a:cs typeface="Times New Roman"/>
            </a:endParaRPr>
          </a:p>
          <a:p>
            <a:pPr marL="292100" marR="5080" indent="-279400">
              <a:lnSpc>
                <a:spcPts val="1900"/>
              </a:lnSpc>
              <a:buFont typeface="Arial"/>
              <a:buChar char="•"/>
              <a:tabLst>
                <a:tab pos="297815" algn="l"/>
                <a:tab pos="298450" algn="l"/>
              </a:tabLst>
            </a:pPr>
            <a:r>
              <a:rPr sz="2200" b="1" dirty="0">
                <a:latin typeface="Calibri"/>
                <a:cs typeface="Calibri"/>
              </a:rPr>
              <a:t>An act to close the </a:t>
            </a:r>
            <a:r>
              <a:rPr sz="2200" b="1" spc="-5" dirty="0">
                <a:latin typeface="Calibri"/>
                <a:cs typeface="Calibri"/>
              </a:rPr>
              <a:t>achievement </a:t>
            </a:r>
            <a:r>
              <a:rPr sz="2200" b="1" dirty="0">
                <a:latin typeface="Calibri"/>
                <a:cs typeface="Calibri"/>
              </a:rPr>
              <a:t>gap with  accountability, ﬂexibility, and choice, </a:t>
            </a:r>
            <a:r>
              <a:rPr sz="2200" b="1" spc="-5" dirty="0">
                <a:latin typeface="Calibri"/>
                <a:cs typeface="Calibri"/>
              </a:rPr>
              <a:t>so</a:t>
            </a:r>
            <a:r>
              <a:rPr sz="2200" b="1" spc="-105" dirty="0">
                <a:latin typeface="Calibri"/>
                <a:cs typeface="Calibri"/>
              </a:rPr>
              <a:t> </a:t>
            </a:r>
            <a:r>
              <a:rPr sz="2200" b="1" dirty="0">
                <a:latin typeface="Calibri"/>
                <a:cs typeface="Calibri"/>
              </a:rPr>
              <a:t>that  no child is </a:t>
            </a:r>
            <a:r>
              <a:rPr sz="2200" b="1" spc="85" dirty="0">
                <a:latin typeface="Calibri"/>
                <a:cs typeface="Calibri"/>
              </a:rPr>
              <a:t>lev</a:t>
            </a:r>
            <a:r>
              <a:rPr sz="2200" b="1" spc="-10" dirty="0">
                <a:latin typeface="Calibri"/>
                <a:cs typeface="Calibri"/>
              </a:rPr>
              <a:t> </a:t>
            </a:r>
            <a:r>
              <a:rPr sz="2200" b="1" dirty="0">
                <a:latin typeface="Calibri"/>
                <a:cs typeface="Calibri"/>
              </a:rPr>
              <a:t>behind.</a:t>
            </a:r>
            <a:endParaRPr sz="2200" dirty="0">
              <a:latin typeface="Calibri"/>
              <a:cs typeface="Calibri"/>
            </a:endParaRPr>
          </a:p>
          <a:p>
            <a:pPr>
              <a:spcBef>
                <a:spcPts val="45"/>
              </a:spcBef>
              <a:buFont typeface="Arial"/>
              <a:buChar char="•"/>
            </a:pPr>
            <a:endParaRPr sz="2200" dirty="0">
              <a:latin typeface="Times New Roman"/>
              <a:cs typeface="Times New Roman"/>
            </a:endParaRPr>
          </a:p>
          <a:p>
            <a:pPr marL="292100" marR="95250" indent="-279400">
              <a:lnSpc>
                <a:spcPts val="1900"/>
              </a:lnSpc>
              <a:buFont typeface="Arial"/>
              <a:buChar char="•"/>
              <a:tabLst>
                <a:tab pos="297815" algn="l"/>
                <a:tab pos="298450" algn="l"/>
              </a:tabLst>
            </a:pPr>
            <a:r>
              <a:rPr sz="2200" b="1" dirty="0">
                <a:latin typeface="Calibri"/>
                <a:cs typeface="Calibri"/>
              </a:rPr>
              <a:t>States must adopt </a:t>
            </a:r>
            <a:r>
              <a:rPr sz="2200" b="1" spc="-5" dirty="0">
                <a:latin typeface="Calibri"/>
                <a:cs typeface="Calibri"/>
              </a:rPr>
              <a:t>education</a:t>
            </a:r>
            <a:r>
              <a:rPr sz="2200" b="1" spc="-70" dirty="0">
                <a:latin typeface="Calibri"/>
                <a:cs typeface="Calibri"/>
              </a:rPr>
              <a:t> </a:t>
            </a:r>
            <a:r>
              <a:rPr sz="2200" b="1" dirty="0">
                <a:latin typeface="Calibri"/>
                <a:cs typeface="Calibri"/>
              </a:rPr>
              <a:t>accountability  standards. States must annually test  students. </a:t>
            </a:r>
            <a:r>
              <a:rPr sz="2200" b="1" spc="-5" dirty="0">
                <a:latin typeface="Calibri"/>
                <a:cs typeface="Calibri"/>
              </a:rPr>
              <a:t>Sanctions </a:t>
            </a:r>
            <a:r>
              <a:rPr sz="2200" b="1" dirty="0">
                <a:latin typeface="Calibri"/>
                <a:cs typeface="Calibri"/>
              </a:rPr>
              <a:t>against schools that</a:t>
            </a:r>
            <a:r>
              <a:rPr sz="2200" b="1" spc="-60" dirty="0">
                <a:latin typeface="Calibri"/>
                <a:cs typeface="Calibri"/>
              </a:rPr>
              <a:t> </a:t>
            </a:r>
            <a:r>
              <a:rPr sz="2200" b="1" dirty="0">
                <a:latin typeface="Calibri"/>
                <a:cs typeface="Calibri"/>
              </a:rPr>
              <a:t>fail  to meet adequate yearly</a:t>
            </a:r>
            <a:r>
              <a:rPr sz="2200" b="1" spc="-25" dirty="0">
                <a:latin typeface="Calibri"/>
                <a:cs typeface="Calibri"/>
              </a:rPr>
              <a:t> </a:t>
            </a:r>
            <a:r>
              <a:rPr sz="2200" b="1" spc="-5" dirty="0">
                <a:latin typeface="Calibri"/>
                <a:cs typeface="Calibri"/>
              </a:rPr>
              <a:t>progress.</a:t>
            </a:r>
            <a:endParaRPr sz="2200" dirty="0">
              <a:latin typeface="Calibri"/>
              <a:cs typeface="Calibri"/>
            </a:endParaRPr>
          </a:p>
          <a:p>
            <a:pPr>
              <a:spcBef>
                <a:spcPts val="45"/>
              </a:spcBef>
              <a:buFont typeface="Arial"/>
              <a:buChar char="•"/>
            </a:pPr>
            <a:endParaRPr sz="2200" dirty="0">
              <a:latin typeface="Times New Roman"/>
              <a:cs typeface="Times New Roman"/>
            </a:endParaRPr>
          </a:p>
          <a:p>
            <a:pPr marL="292100" marR="147955" indent="-279400">
              <a:lnSpc>
                <a:spcPts val="1900"/>
              </a:lnSpc>
              <a:buFont typeface="Arial"/>
              <a:buChar char="•"/>
              <a:tabLst>
                <a:tab pos="297815" algn="l"/>
                <a:tab pos="298450" algn="l"/>
              </a:tabLst>
            </a:pPr>
            <a:r>
              <a:rPr sz="2200" b="1" dirty="0">
                <a:latin typeface="Calibri"/>
                <a:cs typeface="Calibri"/>
              </a:rPr>
              <a:t>NCLB </a:t>
            </a:r>
            <a:r>
              <a:rPr sz="2200" b="1" spc="-5" dirty="0">
                <a:latin typeface="Calibri"/>
                <a:cs typeface="Calibri"/>
              </a:rPr>
              <a:t>was criticized </a:t>
            </a:r>
            <a:r>
              <a:rPr sz="2200" b="1" dirty="0">
                <a:latin typeface="Calibri"/>
                <a:cs typeface="Calibri"/>
              </a:rPr>
              <a:t>for </a:t>
            </a:r>
            <a:r>
              <a:rPr sz="2200" b="1" spc="-5" dirty="0">
                <a:latin typeface="Calibri"/>
                <a:cs typeface="Calibri"/>
              </a:rPr>
              <a:t>growing </a:t>
            </a:r>
            <a:r>
              <a:rPr sz="2200" b="1" dirty="0">
                <a:latin typeface="Calibri"/>
                <a:cs typeface="Calibri"/>
              </a:rPr>
              <a:t>the federal  </a:t>
            </a:r>
            <a:r>
              <a:rPr sz="2200" b="1" spc="-5" dirty="0">
                <a:latin typeface="Calibri"/>
                <a:cs typeface="Calibri"/>
              </a:rPr>
              <a:t>footprint in K-12</a:t>
            </a:r>
            <a:r>
              <a:rPr sz="2200" b="1" dirty="0">
                <a:latin typeface="Calibri"/>
                <a:cs typeface="Calibri"/>
              </a:rPr>
              <a:t> </a:t>
            </a:r>
            <a:r>
              <a:rPr sz="2200" b="1" spc="-10" dirty="0">
                <a:latin typeface="Calibri"/>
                <a:cs typeface="Calibri"/>
              </a:rPr>
              <a:t>education.</a:t>
            </a:r>
            <a:endParaRPr sz="2200" dirty="0">
              <a:latin typeface="Calibri"/>
              <a:cs typeface="Calibri"/>
            </a:endParaRPr>
          </a:p>
          <a:p>
            <a:pPr>
              <a:spcBef>
                <a:spcPts val="15"/>
              </a:spcBef>
              <a:buFont typeface="Arial"/>
              <a:buChar char="•"/>
            </a:pPr>
            <a:endParaRPr sz="2200" dirty="0">
              <a:latin typeface="Times New Roman"/>
              <a:cs typeface="Times New Roman"/>
            </a:endParaRPr>
          </a:p>
          <a:p>
            <a:pPr marL="292100" marR="128270" indent="-279400">
              <a:lnSpc>
                <a:spcPct val="104200"/>
              </a:lnSpc>
              <a:buFont typeface="Arial"/>
              <a:buChar char="•"/>
              <a:tabLst>
                <a:tab pos="297815" algn="l"/>
                <a:tab pos="298450" algn="l"/>
              </a:tabLst>
            </a:pPr>
            <a:r>
              <a:rPr sz="2200" b="1" spc="-5" dirty="0">
                <a:latin typeface="Calibri"/>
                <a:cs typeface="Calibri"/>
              </a:rPr>
              <a:t>Education </a:t>
            </a:r>
            <a:r>
              <a:rPr sz="2200" b="1" dirty="0">
                <a:latin typeface="Calibri"/>
                <a:cs typeface="Calibri"/>
              </a:rPr>
              <a:t>advocates also claim the law</a:t>
            </a:r>
            <a:r>
              <a:rPr sz="2200" b="1" spc="-65" dirty="0">
                <a:latin typeface="Calibri"/>
                <a:cs typeface="Calibri"/>
              </a:rPr>
              <a:t> </a:t>
            </a:r>
            <a:r>
              <a:rPr sz="2200" b="1" dirty="0">
                <a:latin typeface="Calibri"/>
                <a:cs typeface="Calibri"/>
              </a:rPr>
              <a:t>has  been</a:t>
            </a:r>
            <a:r>
              <a:rPr sz="2200" b="1" spc="-5" dirty="0">
                <a:latin typeface="Calibri"/>
                <a:cs typeface="Calibri"/>
              </a:rPr>
              <a:t> </a:t>
            </a:r>
            <a:r>
              <a:rPr sz="2200" b="1" dirty="0">
                <a:latin typeface="Calibri"/>
                <a:cs typeface="Calibri"/>
              </a:rPr>
              <a:t>underfunded.</a:t>
            </a:r>
            <a:endParaRPr sz="2200" dirty="0">
              <a:latin typeface="Calibri"/>
              <a:cs typeface="Calibri"/>
            </a:endParaRPr>
          </a:p>
          <a:p>
            <a:pPr>
              <a:spcBef>
                <a:spcPts val="5"/>
              </a:spcBef>
              <a:buFont typeface="Arial"/>
              <a:buChar char="•"/>
            </a:pPr>
            <a:endParaRPr sz="2200" dirty="0">
              <a:latin typeface="Times New Roman"/>
              <a:cs typeface="Times New Roman"/>
            </a:endParaRPr>
          </a:p>
          <a:p>
            <a:pPr marL="292100" marR="67945" indent="-279400">
              <a:lnSpc>
                <a:spcPts val="1900"/>
              </a:lnSpc>
              <a:buFont typeface="Arial"/>
              <a:buChar char="•"/>
              <a:tabLst>
                <a:tab pos="297815" algn="l"/>
                <a:tab pos="298450" algn="l"/>
              </a:tabLst>
            </a:pPr>
            <a:r>
              <a:rPr sz="2200" b="1" spc="-5" dirty="0">
                <a:latin typeface="Calibri"/>
                <a:cs typeface="Calibri"/>
              </a:rPr>
              <a:t>Does the federal government have the right  </a:t>
            </a:r>
            <a:r>
              <a:rPr sz="2200" b="1" dirty="0">
                <a:latin typeface="Calibri"/>
                <a:cs typeface="Calibri"/>
              </a:rPr>
              <a:t>to play a role in </a:t>
            </a:r>
            <a:r>
              <a:rPr sz="2200" b="1" spc="-5" dirty="0">
                <a:latin typeface="Calibri"/>
                <a:cs typeface="Calibri"/>
              </a:rPr>
              <a:t>education </a:t>
            </a:r>
            <a:r>
              <a:rPr sz="2200" b="1" dirty="0">
                <a:latin typeface="Calibri"/>
                <a:cs typeface="Calibri"/>
              </a:rPr>
              <a:t>in</a:t>
            </a:r>
            <a:r>
              <a:rPr sz="2200" b="1" spc="-25" dirty="0">
                <a:latin typeface="Calibri"/>
                <a:cs typeface="Calibri"/>
              </a:rPr>
              <a:t> </a:t>
            </a:r>
            <a:r>
              <a:rPr sz="2200" b="1" dirty="0">
                <a:latin typeface="Calibri"/>
                <a:cs typeface="Calibri"/>
              </a:rPr>
              <a:t>America?</a:t>
            </a:r>
            <a:endParaRPr sz="2200" dirty="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0"/>
            <a:ext cx="5595378" cy="307777"/>
          </a:xfrm>
        </p:spPr>
        <p:txBody>
          <a:bodyPr/>
          <a:lstStyle/>
          <a:p>
            <a:r>
              <a:rPr lang="en-US" dirty="0"/>
              <a:t>Problems with the Articles of Confederation</a:t>
            </a:r>
          </a:p>
        </p:txBody>
      </p:sp>
      <p:sp>
        <p:nvSpPr>
          <p:cNvPr id="4" name="object 4"/>
          <p:cNvSpPr/>
          <p:nvPr/>
        </p:nvSpPr>
        <p:spPr>
          <a:xfrm>
            <a:off x="1676400" y="381000"/>
            <a:ext cx="8763000" cy="64770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999131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bg1">
                <a:lumMod val="85000"/>
              </a:schemeClr>
            </a:gs>
            <a:gs pos="83000">
              <a:schemeClr val="bg1">
                <a:lumMod val="75000"/>
              </a:schemeClr>
            </a:gs>
            <a:gs pos="100000">
              <a:schemeClr val="bg1">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6FF7-60FA-42B8-A4F3-177450EC68B1}"/>
              </a:ext>
            </a:extLst>
          </p:cNvPr>
          <p:cNvSpPr>
            <a:spLocks noGrp="1"/>
          </p:cNvSpPr>
          <p:nvPr>
            <p:ph type="title"/>
          </p:nvPr>
        </p:nvSpPr>
        <p:spPr>
          <a:xfrm>
            <a:off x="0" y="5680"/>
            <a:ext cx="12192000" cy="494320"/>
          </a:xfrm>
          <a:gradFill>
            <a:gsLst>
              <a:gs pos="0">
                <a:schemeClr val="bg1">
                  <a:lumMod val="50000"/>
                </a:schemeClr>
              </a:gs>
              <a:gs pos="35000">
                <a:schemeClr val="bg1">
                  <a:lumMod val="65000"/>
                </a:schemeClr>
              </a:gs>
              <a:gs pos="100000">
                <a:schemeClr val="bg1">
                  <a:lumMod val="85000"/>
                </a:schemeClr>
              </a:gs>
            </a:gsLst>
            <a:lin ang="16200000" scaled="1"/>
          </a:gradFill>
        </p:spPr>
        <p:txBody>
          <a:bodyPr/>
          <a:lstStyle/>
          <a:p>
            <a:pPr algn="ctr"/>
            <a:r>
              <a:rPr lang="en-US" sz="2800" dirty="0"/>
              <a:t>TOPIC 1.6 Principles of American Government, </a:t>
            </a:r>
            <a:r>
              <a:rPr lang="en-US" dirty="0"/>
              <a:t>AMSCO pg. 45-50</a:t>
            </a:r>
            <a:endParaRPr lang="en-US" sz="2800" dirty="0"/>
          </a:p>
        </p:txBody>
      </p:sp>
      <p:sp>
        <p:nvSpPr>
          <p:cNvPr id="3" name="Text Placeholder 2">
            <a:extLst>
              <a:ext uri="{FF2B5EF4-FFF2-40B4-BE49-F238E27FC236}">
                <a16:creationId xmlns:a16="http://schemas.microsoft.com/office/drawing/2014/main" id="{0C19505D-19E1-4A61-BB3B-B2371AC02EF4}"/>
              </a:ext>
            </a:extLst>
          </p:cNvPr>
          <p:cNvSpPr>
            <a:spLocks noGrp="1"/>
          </p:cNvSpPr>
          <p:nvPr>
            <p:ph type="body" idx="1"/>
          </p:nvPr>
        </p:nvSpPr>
        <p:spPr>
          <a:xfrm>
            <a:off x="65502" y="1282960"/>
            <a:ext cx="2296698" cy="2144019"/>
          </a:xfrm>
        </p:spPr>
        <p:txBody>
          <a:bodyPr/>
          <a:lstStyle/>
          <a:p>
            <a:r>
              <a:rPr lang="en-US" sz="2000" dirty="0"/>
              <a:t>Explain the constitutional principles of separation of powers and “checks and balances.”</a:t>
            </a:r>
          </a:p>
        </p:txBody>
      </p:sp>
      <p:sp>
        <p:nvSpPr>
          <p:cNvPr id="5" name="TextBox 4">
            <a:extLst>
              <a:ext uri="{FF2B5EF4-FFF2-40B4-BE49-F238E27FC236}">
                <a16:creationId xmlns:a16="http://schemas.microsoft.com/office/drawing/2014/main" id="{A9F0E294-A345-44E8-ADCE-1DE245B0AF7B}"/>
              </a:ext>
            </a:extLst>
          </p:cNvPr>
          <p:cNvSpPr txBox="1"/>
          <p:nvPr/>
        </p:nvSpPr>
        <p:spPr>
          <a:xfrm>
            <a:off x="2009954" y="1285554"/>
            <a:ext cx="10182043" cy="1200329"/>
          </a:xfrm>
          <a:prstGeom prst="rect">
            <a:avLst/>
          </a:prstGeom>
          <a:noFill/>
        </p:spPr>
        <p:txBody>
          <a:bodyPr wrap="square">
            <a:spAutoFit/>
          </a:bodyPr>
          <a:lstStyle/>
          <a:p>
            <a:r>
              <a:rPr lang="en-US" sz="2400" dirty="0"/>
              <a:t>The specific and separate powers delegated to Congress, the president, and the courts allow each branch to check and balance the power of the other branches, ensuring no none branch becomes too powerful.</a:t>
            </a:r>
          </a:p>
        </p:txBody>
      </p:sp>
      <p:sp>
        <p:nvSpPr>
          <p:cNvPr id="8" name="TextBox 7">
            <a:extLst>
              <a:ext uri="{FF2B5EF4-FFF2-40B4-BE49-F238E27FC236}">
                <a16:creationId xmlns:a16="http://schemas.microsoft.com/office/drawing/2014/main" id="{33F61E3C-9C62-4F45-A555-797619C52F11}"/>
              </a:ext>
            </a:extLst>
          </p:cNvPr>
          <p:cNvSpPr txBox="1"/>
          <p:nvPr/>
        </p:nvSpPr>
        <p:spPr>
          <a:xfrm>
            <a:off x="1960713" y="2601241"/>
            <a:ext cx="10196117" cy="769441"/>
          </a:xfrm>
          <a:prstGeom prst="rect">
            <a:avLst/>
          </a:prstGeom>
          <a:noFill/>
        </p:spPr>
        <p:txBody>
          <a:bodyPr wrap="square">
            <a:spAutoFit/>
          </a:bodyPr>
          <a:lstStyle/>
          <a:p>
            <a:r>
              <a:rPr lang="en-US" sz="2200" b="1" dirty="0"/>
              <a:t>Federalist No. 51 </a:t>
            </a:r>
            <a:r>
              <a:rPr lang="en-US" sz="2200" dirty="0"/>
              <a:t>explains how constitutional provisions of separation of powers and checks and balances control abuses by majorities.</a:t>
            </a:r>
          </a:p>
        </p:txBody>
      </p:sp>
      <p:sp>
        <p:nvSpPr>
          <p:cNvPr id="11" name="TextBox 10">
            <a:extLst>
              <a:ext uri="{FF2B5EF4-FFF2-40B4-BE49-F238E27FC236}">
                <a16:creationId xmlns:a16="http://schemas.microsoft.com/office/drawing/2014/main" id="{8E6A8647-5EC7-5EC5-639B-D3AFB670BE10}"/>
              </a:ext>
            </a:extLst>
          </p:cNvPr>
          <p:cNvSpPr txBox="1"/>
          <p:nvPr/>
        </p:nvSpPr>
        <p:spPr>
          <a:xfrm>
            <a:off x="0" y="472977"/>
            <a:ext cx="12156830" cy="769441"/>
          </a:xfrm>
          <a:prstGeom prst="rect">
            <a:avLst/>
          </a:prstGeom>
          <a:noFill/>
        </p:spPr>
        <p:txBody>
          <a:bodyPr wrap="square">
            <a:spAutoFit/>
          </a:bodyPr>
          <a:lstStyle/>
          <a:p>
            <a:r>
              <a:rPr lang="en-US" sz="2200" dirty="0"/>
              <a:t>The Constitution created a competitive policy-making process to ensure the people’s will is represented and that freedom is preserved</a:t>
            </a:r>
          </a:p>
        </p:txBody>
      </p:sp>
      <p:cxnSp>
        <p:nvCxnSpPr>
          <p:cNvPr id="13" name="Straight Connector 12">
            <a:extLst>
              <a:ext uri="{FF2B5EF4-FFF2-40B4-BE49-F238E27FC236}">
                <a16:creationId xmlns:a16="http://schemas.microsoft.com/office/drawing/2014/main" id="{C452C5C8-9E0C-1CD0-274B-EDD1B6D4EBC6}"/>
              </a:ext>
            </a:extLst>
          </p:cNvPr>
          <p:cNvCxnSpPr>
            <a:cxnSpLocks/>
          </p:cNvCxnSpPr>
          <p:nvPr/>
        </p:nvCxnSpPr>
        <p:spPr>
          <a:xfrm>
            <a:off x="1981200" y="1346793"/>
            <a:ext cx="0" cy="5310782"/>
          </a:xfrm>
          <a:prstGeom prst="line">
            <a:avLst/>
          </a:prstGeom>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D74BE6B8-14DB-A0B7-CBAA-F9B83F119462}"/>
              </a:ext>
            </a:extLst>
          </p:cNvPr>
          <p:cNvSpPr txBox="1"/>
          <p:nvPr/>
        </p:nvSpPr>
        <p:spPr>
          <a:xfrm>
            <a:off x="2016937" y="3758481"/>
            <a:ext cx="10196116" cy="769441"/>
          </a:xfrm>
          <a:prstGeom prst="rect">
            <a:avLst/>
          </a:prstGeom>
          <a:noFill/>
        </p:spPr>
        <p:txBody>
          <a:bodyPr wrap="square">
            <a:spAutoFit/>
          </a:bodyPr>
          <a:lstStyle/>
          <a:p>
            <a:r>
              <a:rPr lang="en-US" sz="2200" dirty="0"/>
              <a:t>Separation of powers and checks and balances creates multiple access points for stakeholders and institutions to influence public policy. </a:t>
            </a:r>
          </a:p>
        </p:txBody>
      </p:sp>
      <p:sp>
        <p:nvSpPr>
          <p:cNvPr id="18" name="TextBox 17">
            <a:extLst>
              <a:ext uri="{FF2B5EF4-FFF2-40B4-BE49-F238E27FC236}">
                <a16:creationId xmlns:a16="http://schemas.microsoft.com/office/drawing/2014/main" id="{5CDF6D5D-2051-49DD-1270-99C084F23CED}"/>
              </a:ext>
            </a:extLst>
          </p:cNvPr>
          <p:cNvSpPr txBox="1"/>
          <p:nvPr/>
        </p:nvSpPr>
        <p:spPr>
          <a:xfrm>
            <a:off x="1993062" y="4681427"/>
            <a:ext cx="9970301" cy="769441"/>
          </a:xfrm>
          <a:prstGeom prst="rect">
            <a:avLst/>
          </a:prstGeom>
          <a:noFill/>
        </p:spPr>
        <p:txBody>
          <a:bodyPr wrap="square">
            <a:spAutoFit/>
          </a:bodyPr>
          <a:lstStyle/>
          <a:p>
            <a:r>
              <a:rPr lang="en-US" sz="2200" dirty="0"/>
              <a:t>Impeachment, removal, and other legal actions taken against public officials deemed to have abused their power reflect the purpose of checks and balances.</a:t>
            </a:r>
          </a:p>
        </p:txBody>
      </p:sp>
      <p:sp>
        <p:nvSpPr>
          <p:cNvPr id="20" name="TextBox 19">
            <a:extLst>
              <a:ext uri="{FF2B5EF4-FFF2-40B4-BE49-F238E27FC236}">
                <a16:creationId xmlns:a16="http://schemas.microsoft.com/office/drawing/2014/main" id="{6CD8357E-DD69-4C01-236B-E5B2899969A2}"/>
              </a:ext>
            </a:extLst>
          </p:cNvPr>
          <p:cNvSpPr txBox="1"/>
          <p:nvPr/>
        </p:nvSpPr>
        <p:spPr>
          <a:xfrm>
            <a:off x="2362200" y="5500124"/>
            <a:ext cx="7839730" cy="1107996"/>
          </a:xfrm>
          <a:prstGeom prst="rect">
            <a:avLst/>
          </a:prstGeom>
          <a:noFill/>
        </p:spPr>
        <p:txBody>
          <a:bodyPr wrap="square">
            <a:spAutoFit/>
          </a:bodyPr>
          <a:lstStyle/>
          <a:p>
            <a:r>
              <a:rPr lang="en-US" sz="2200" b="1" dirty="0"/>
              <a:t>REQUIRED FOUNDATIONAL DOCUMENTS</a:t>
            </a:r>
          </a:p>
          <a:p>
            <a:pPr marL="285750" indent="-285750">
              <a:buFont typeface="Arial" panose="020B0604020202020204" pitchFamily="34" charset="0"/>
              <a:buChar char="•"/>
            </a:pPr>
            <a:r>
              <a:rPr lang="en-US" sz="2200" dirty="0"/>
              <a:t>Federalist No. 51</a:t>
            </a:r>
          </a:p>
          <a:p>
            <a:pPr marL="285750" indent="-285750">
              <a:buFont typeface="Arial" panose="020B0604020202020204" pitchFamily="34" charset="0"/>
              <a:buChar char="•"/>
            </a:pPr>
            <a:r>
              <a:rPr lang="en-US" sz="2200" dirty="0"/>
              <a:t>The Constitution of the United States</a:t>
            </a:r>
          </a:p>
        </p:txBody>
      </p:sp>
      <p:sp>
        <p:nvSpPr>
          <p:cNvPr id="7" name="TextBox 6">
            <a:extLst>
              <a:ext uri="{FF2B5EF4-FFF2-40B4-BE49-F238E27FC236}">
                <a16:creationId xmlns:a16="http://schemas.microsoft.com/office/drawing/2014/main" id="{8B8FE984-9A2A-4ECB-ADAD-54ADE4D9C534}"/>
              </a:ext>
            </a:extLst>
          </p:cNvPr>
          <p:cNvSpPr txBox="1"/>
          <p:nvPr/>
        </p:nvSpPr>
        <p:spPr>
          <a:xfrm>
            <a:off x="115019" y="3698122"/>
            <a:ext cx="2094781" cy="2862322"/>
          </a:xfrm>
          <a:prstGeom prst="rect">
            <a:avLst/>
          </a:prstGeom>
          <a:noFill/>
        </p:spPr>
        <p:txBody>
          <a:bodyPr wrap="square">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Explain the effects of separation of powers and</a:t>
            </a:r>
          </a:p>
          <a:p>
            <a:r>
              <a:rPr lang="en-US" sz="2000" b="1" dirty="0">
                <a:latin typeface="Tahoma" panose="020B0604030504040204" pitchFamily="34" charset="0"/>
                <a:ea typeface="Tahoma" panose="020B0604030504040204" pitchFamily="34" charset="0"/>
                <a:cs typeface="Tahoma" panose="020B0604030504040204" pitchFamily="34" charset="0"/>
              </a:rPr>
              <a:t>checks and balances for the U.S. political system.</a:t>
            </a:r>
          </a:p>
        </p:txBody>
      </p:sp>
    </p:spTree>
    <p:extLst>
      <p:ext uri="{BB962C8B-B14F-4D97-AF65-F5344CB8AC3E}">
        <p14:creationId xmlns:p14="http://schemas.microsoft.com/office/powerpoint/2010/main" val="39576153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bg1">
                <a:lumMod val="85000"/>
              </a:schemeClr>
            </a:gs>
            <a:gs pos="83000">
              <a:schemeClr val="bg1">
                <a:lumMod val="75000"/>
              </a:schemeClr>
            </a:gs>
            <a:gs pos="100000">
              <a:schemeClr val="bg1">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6FF7-60FA-42B8-A4F3-177450EC68B1}"/>
              </a:ext>
            </a:extLst>
          </p:cNvPr>
          <p:cNvSpPr>
            <a:spLocks noGrp="1"/>
          </p:cNvSpPr>
          <p:nvPr>
            <p:ph type="title"/>
          </p:nvPr>
        </p:nvSpPr>
        <p:spPr>
          <a:xfrm>
            <a:off x="0" y="5680"/>
            <a:ext cx="12192000" cy="494320"/>
          </a:xfrm>
          <a:gradFill>
            <a:gsLst>
              <a:gs pos="0">
                <a:schemeClr val="bg1">
                  <a:lumMod val="50000"/>
                </a:schemeClr>
              </a:gs>
              <a:gs pos="35000">
                <a:schemeClr val="bg1">
                  <a:lumMod val="65000"/>
                </a:schemeClr>
              </a:gs>
              <a:gs pos="100000">
                <a:schemeClr val="bg1">
                  <a:lumMod val="85000"/>
                </a:schemeClr>
              </a:gs>
            </a:gsLst>
            <a:lin ang="16200000" scaled="1"/>
          </a:gradFill>
        </p:spPr>
        <p:txBody>
          <a:bodyPr/>
          <a:lstStyle/>
          <a:p>
            <a:pPr algn="ctr"/>
            <a:r>
              <a:rPr lang="en-US" sz="2800" dirty="0"/>
              <a:t>TOPIC 1.6 Principles of American Government, </a:t>
            </a:r>
            <a:r>
              <a:rPr lang="en-US" dirty="0"/>
              <a:t>AMSCO pg. 45-50</a:t>
            </a:r>
            <a:endParaRPr lang="en-US" sz="2800" dirty="0"/>
          </a:p>
        </p:txBody>
      </p:sp>
      <p:sp>
        <p:nvSpPr>
          <p:cNvPr id="11" name="TextBox 10">
            <a:extLst>
              <a:ext uri="{FF2B5EF4-FFF2-40B4-BE49-F238E27FC236}">
                <a16:creationId xmlns:a16="http://schemas.microsoft.com/office/drawing/2014/main" id="{8E6A8647-5EC7-5EC5-639B-D3AFB670BE10}"/>
              </a:ext>
            </a:extLst>
          </p:cNvPr>
          <p:cNvSpPr txBox="1"/>
          <p:nvPr/>
        </p:nvSpPr>
        <p:spPr>
          <a:xfrm>
            <a:off x="0" y="472977"/>
            <a:ext cx="12156830" cy="769441"/>
          </a:xfrm>
          <a:prstGeom prst="rect">
            <a:avLst/>
          </a:prstGeom>
          <a:noFill/>
        </p:spPr>
        <p:txBody>
          <a:bodyPr wrap="square">
            <a:spAutoFit/>
          </a:bodyPr>
          <a:lstStyle/>
          <a:p>
            <a:r>
              <a:rPr lang="en-US" sz="2200" dirty="0"/>
              <a:t>The Constitution created a competitive policy-making process to ensure the people’s will is represented and that freedom is preserved</a:t>
            </a:r>
          </a:p>
        </p:txBody>
      </p:sp>
      <p:cxnSp>
        <p:nvCxnSpPr>
          <p:cNvPr id="13" name="Straight Connector 12">
            <a:extLst>
              <a:ext uri="{FF2B5EF4-FFF2-40B4-BE49-F238E27FC236}">
                <a16:creationId xmlns:a16="http://schemas.microsoft.com/office/drawing/2014/main" id="{C452C5C8-9E0C-1CD0-274B-EDD1B6D4EBC6}"/>
              </a:ext>
            </a:extLst>
          </p:cNvPr>
          <p:cNvCxnSpPr>
            <a:cxnSpLocks/>
          </p:cNvCxnSpPr>
          <p:nvPr/>
        </p:nvCxnSpPr>
        <p:spPr>
          <a:xfrm>
            <a:off x="1981200" y="1346793"/>
            <a:ext cx="0" cy="5310782"/>
          </a:xfrm>
          <a:prstGeom prst="line">
            <a:avLst/>
          </a:prstGeom>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D74BE6B8-14DB-A0B7-CBAA-F9B83F119462}"/>
              </a:ext>
            </a:extLst>
          </p:cNvPr>
          <p:cNvSpPr txBox="1"/>
          <p:nvPr/>
        </p:nvSpPr>
        <p:spPr>
          <a:xfrm>
            <a:off x="2113472" y="1475970"/>
            <a:ext cx="10196116" cy="769441"/>
          </a:xfrm>
          <a:prstGeom prst="rect">
            <a:avLst/>
          </a:prstGeom>
          <a:noFill/>
        </p:spPr>
        <p:txBody>
          <a:bodyPr wrap="square">
            <a:spAutoFit/>
          </a:bodyPr>
          <a:lstStyle/>
          <a:p>
            <a:r>
              <a:rPr lang="en-US" sz="2200" dirty="0"/>
              <a:t>Separation of powers and checks and balances creates multiple access points for stakeholders and institutions to influence public policy. </a:t>
            </a:r>
          </a:p>
        </p:txBody>
      </p:sp>
      <p:sp>
        <p:nvSpPr>
          <p:cNvPr id="18" name="TextBox 17">
            <a:extLst>
              <a:ext uri="{FF2B5EF4-FFF2-40B4-BE49-F238E27FC236}">
                <a16:creationId xmlns:a16="http://schemas.microsoft.com/office/drawing/2014/main" id="{5CDF6D5D-2051-49DD-1270-99C084F23CED}"/>
              </a:ext>
            </a:extLst>
          </p:cNvPr>
          <p:cNvSpPr txBox="1"/>
          <p:nvPr/>
        </p:nvSpPr>
        <p:spPr>
          <a:xfrm>
            <a:off x="2117785" y="2576329"/>
            <a:ext cx="9970301" cy="1446550"/>
          </a:xfrm>
          <a:prstGeom prst="rect">
            <a:avLst/>
          </a:prstGeom>
          <a:noFill/>
        </p:spPr>
        <p:txBody>
          <a:bodyPr wrap="square">
            <a:spAutoFit/>
          </a:bodyPr>
          <a:lstStyle/>
          <a:p>
            <a:r>
              <a:rPr lang="en-US" sz="2200" dirty="0"/>
              <a:t>Checks and balances and separation of powers allow legal actions to be taken against public officials deemed to have abused their power.  Those legal actions include the process of impeachment (the House formally charges an official with abuse of power or misconduct) and removal (if the official is convicted in a Senate impeachment trial).</a:t>
            </a:r>
          </a:p>
        </p:txBody>
      </p:sp>
      <p:sp>
        <p:nvSpPr>
          <p:cNvPr id="20" name="TextBox 19">
            <a:extLst>
              <a:ext uri="{FF2B5EF4-FFF2-40B4-BE49-F238E27FC236}">
                <a16:creationId xmlns:a16="http://schemas.microsoft.com/office/drawing/2014/main" id="{6CD8357E-DD69-4C01-236B-E5B2899969A2}"/>
              </a:ext>
            </a:extLst>
          </p:cNvPr>
          <p:cNvSpPr txBox="1"/>
          <p:nvPr/>
        </p:nvSpPr>
        <p:spPr>
          <a:xfrm>
            <a:off x="2362200" y="5500124"/>
            <a:ext cx="7839730" cy="1107996"/>
          </a:xfrm>
          <a:prstGeom prst="rect">
            <a:avLst/>
          </a:prstGeom>
          <a:noFill/>
        </p:spPr>
        <p:txBody>
          <a:bodyPr wrap="square">
            <a:spAutoFit/>
          </a:bodyPr>
          <a:lstStyle/>
          <a:p>
            <a:r>
              <a:rPr lang="en-US" sz="2200" b="1" dirty="0"/>
              <a:t>REQUIRED FOUNDATIONAL DOCUMENTS</a:t>
            </a:r>
          </a:p>
          <a:p>
            <a:pPr marL="285750" indent="-285750">
              <a:buFont typeface="Arial" panose="020B0604020202020204" pitchFamily="34" charset="0"/>
              <a:buChar char="•"/>
            </a:pPr>
            <a:r>
              <a:rPr lang="en-US" sz="2200" dirty="0"/>
              <a:t>Federalist No. 51</a:t>
            </a:r>
          </a:p>
          <a:p>
            <a:pPr marL="285750" indent="-285750">
              <a:buFont typeface="Arial" panose="020B0604020202020204" pitchFamily="34" charset="0"/>
              <a:buChar char="•"/>
            </a:pPr>
            <a:r>
              <a:rPr lang="en-US" sz="2200" dirty="0"/>
              <a:t>The Constitution of the United States</a:t>
            </a:r>
          </a:p>
        </p:txBody>
      </p:sp>
      <p:sp>
        <p:nvSpPr>
          <p:cNvPr id="7" name="TextBox 6">
            <a:extLst>
              <a:ext uri="{FF2B5EF4-FFF2-40B4-BE49-F238E27FC236}">
                <a16:creationId xmlns:a16="http://schemas.microsoft.com/office/drawing/2014/main" id="{8B8FE984-9A2A-4ECB-ADAD-54ADE4D9C534}"/>
              </a:ext>
            </a:extLst>
          </p:cNvPr>
          <p:cNvSpPr txBox="1"/>
          <p:nvPr/>
        </p:nvSpPr>
        <p:spPr>
          <a:xfrm>
            <a:off x="23004" y="1584902"/>
            <a:ext cx="2094781" cy="2862322"/>
          </a:xfrm>
          <a:prstGeom prst="rect">
            <a:avLst/>
          </a:prstGeom>
          <a:noFill/>
        </p:spPr>
        <p:txBody>
          <a:bodyPr wrap="square">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Explain the effects of separation of powers and</a:t>
            </a:r>
          </a:p>
          <a:p>
            <a:r>
              <a:rPr lang="en-US" sz="2000" b="1" dirty="0">
                <a:latin typeface="Tahoma" panose="020B0604030504040204" pitchFamily="34" charset="0"/>
                <a:ea typeface="Tahoma" panose="020B0604030504040204" pitchFamily="34" charset="0"/>
                <a:cs typeface="Tahoma" panose="020B0604030504040204" pitchFamily="34" charset="0"/>
              </a:rPr>
              <a:t>checks and balances for the U.S. political system.</a:t>
            </a:r>
          </a:p>
        </p:txBody>
      </p:sp>
    </p:spTree>
    <p:extLst>
      <p:ext uri="{BB962C8B-B14F-4D97-AF65-F5344CB8AC3E}">
        <p14:creationId xmlns:p14="http://schemas.microsoft.com/office/powerpoint/2010/main" val="20374558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bg>
      <p:bgPr>
        <a:gradFill>
          <a:gsLst>
            <a:gs pos="0">
              <a:schemeClr val="accent1">
                <a:lumMod val="5000"/>
                <a:lumOff val="95000"/>
              </a:schemeClr>
            </a:gs>
            <a:gs pos="74000">
              <a:schemeClr val="bg1">
                <a:lumMod val="85000"/>
              </a:schemeClr>
            </a:gs>
            <a:gs pos="83000">
              <a:schemeClr val="bg1">
                <a:lumMod val="75000"/>
              </a:schemeClr>
            </a:gs>
            <a:gs pos="100000">
              <a:schemeClr val="bg1">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6FF7-60FA-42B8-A4F3-177450EC68B1}"/>
              </a:ext>
            </a:extLst>
          </p:cNvPr>
          <p:cNvSpPr>
            <a:spLocks noGrp="1"/>
          </p:cNvSpPr>
          <p:nvPr>
            <p:ph type="title"/>
          </p:nvPr>
        </p:nvSpPr>
        <p:spPr>
          <a:xfrm>
            <a:off x="0" y="5680"/>
            <a:ext cx="12192000" cy="494320"/>
          </a:xfrm>
          <a:gradFill>
            <a:gsLst>
              <a:gs pos="0">
                <a:schemeClr val="bg1">
                  <a:lumMod val="50000"/>
                </a:schemeClr>
              </a:gs>
              <a:gs pos="35000">
                <a:schemeClr val="bg1">
                  <a:lumMod val="65000"/>
                </a:schemeClr>
              </a:gs>
              <a:gs pos="100000">
                <a:schemeClr val="bg1">
                  <a:lumMod val="85000"/>
                </a:schemeClr>
              </a:gs>
            </a:gsLst>
            <a:lin ang="16200000" scaled="1"/>
          </a:gradFill>
        </p:spPr>
        <p:txBody>
          <a:bodyPr/>
          <a:lstStyle/>
          <a:p>
            <a:pPr algn="ctr"/>
            <a:r>
              <a:rPr lang="en-US" sz="2800" dirty="0"/>
              <a:t>TOPIC 1.6 Principles of American Government, </a:t>
            </a:r>
            <a:r>
              <a:rPr lang="en-US" dirty="0"/>
              <a:t>AMSCO pg. 45-50</a:t>
            </a:r>
            <a:endParaRPr lang="en-US" sz="2800" dirty="0"/>
          </a:p>
        </p:txBody>
      </p:sp>
      <p:sp>
        <p:nvSpPr>
          <p:cNvPr id="3" name="Text Placeholder 2">
            <a:extLst>
              <a:ext uri="{FF2B5EF4-FFF2-40B4-BE49-F238E27FC236}">
                <a16:creationId xmlns:a16="http://schemas.microsoft.com/office/drawing/2014/main" id="{0C19505D-19E1-4A61-BB3B-B2371AC02EF4}"/>
              </a:ext>
            </a:extLst>
          </p:cNvPr>
          <p:cNvSpPr>
            <a:spLocks noGrp="1"/>
          </p:cNvSpPr>
          <p:nvPr>
            <p:ph type="body" idx="1"/>
          </p:nvPr>
        </p:nvSpPr>
        <p:spPr>
          <a:xfrm>
            <a:off x="65501" y="1589781"/>
            <a:ext cx="3134899" cy="1146800"/>
          </a:xfrm>
        </p:spPr>
        <p:txBody>
          <a:bodyPr/>
          <a:lstStyle/>
          <a:p>
            <a:r>
              <a:rPr lang="en-US" sz="2000" dirty="0"/>
              <a:t>Explain the constitutional principles of separation of powers and “checks and balances.”</a:t>
            </a:r>
          </a:p>
        </p:txBody>
      </p:sp>
      <p:sp>
        <p:nvSpPr>
          <p:cNvPr id="5" name="TextBox 4">
            <a:extLst>
              <a:ext uri="{FF2B5EF4-FFF2-40B4-BE49-F238E27FC236}">
                <a16:creationId xmlns:a16="http://schemas.microsoft.com/office/drawing/2014/main" id="{A9F0E294-A345-44E8-ADCE-1DE245B0AF7B}"/>
              </a:ext>
            </a:extLst>
          </p:cNvPr>
          <p:cNvSpPr txBox="1"/>
          <p:nvPr/>
        </p:nvSpPr>
        <p:spPr>
          <a:xfrm>
            <a:off x="3469331" y="1192214"/>
            <a:ext cx="8722669" cy="1200329"/>
          </a:xfrm>
          <a:prstGeom prst="rect">
            <a:avLst/>
          </a:prstGeom>
          <a:noFill/>
        </p:spPr>
        <p:txBody>
          <a:bodyPr wrap="square">
            <a:spAutoFit/>
          </a:bodyPr>
          <a:lstStyle/>
          <a:p>
            <a:r>
              <a:rPr lang="en-US" sz="2400" dirty="0"/>
              <a:t>The powers allocated to Congress, the president, and the courts demonstrate the separation of powers and checks and balances features of the Constitution.</a:t>
            </a:r>
          </a:p>
        </p:txBody>
      </p:sp>
      <p:sp>
        <p:nvSpPr>
          <p:cNvPr id="8" name="TextBox 7">
            <a:extLst>
              <a:ext uri="{FF2B5EF4-FFF2-40B4-BE49-F238E27FC236}">
                <a16:creationId xmlns:a16="http://schemas.microsoft.com/office/drawing/2014/main" id="{33F61E3C-9C62-4F45-A555-797619C52F11}"/>
              </a:ext>
            </a:extLst>
          </p:cNvPr>
          <p:cNvSpPr txBox="1"/>
          <p:nvPr/>
        </p:nvSpPr>
        <p:spPr>
          <a:xfrm>
            <a:off x="3496831" y="2379032"/>
            <a:ext cx="8519203" cy="769441"/>
          </a:xfrm>
          <a:prstGeom prst="rect">
            <a:avLst/>
          </a:prstGeom>
          <a:noFill/>
        </p:spPr>
        <p:txBody>
          <a:bodyPr wrap="square">
            <a:spAutoFit/>
          </a:bodyPr>
          <a:lstStyle/>
          <a:p>
            <a:r>
              <a:rPr lang="en-US" sz="2200" b="1" dirty="0"/>
              <a:t>Federalist No. 51 </a:t>
            </a:r>
            <a:r>
              <a:rPr lang="en-US" sz="2200" dirty="0"/>
              <a:t>explains how constitutional provisions of separation of powers and checks and balances control abuses by majorities.</a:t>
            </a:r>
          </a:p>
        </p:txBody>
      </p:sp>
      <p:sp>
        <p:nvSpPr>
          <p:cNvPr id="11" name="TextBox 10">
            <a:extLst>
              <a:ext uri="{FF2B5EF4-FFF2-40B4-BE49-F238E27FC236}">
                <a16:creationId xmlns:a16="http://schemas.microsoft.com/office/drawing/2014/main" id="{8E6A8647-5EC7-5EC5-639B-D3AFB670BE10}"/>
              </a:ext>
            </a:extLst>
          </p:cNvPr>
          <p:cNvSpPr txBox="1"/>
          <p:nvPr/>
        </p:nvSpPr>
        <p:spPr>
          <a:xfrm>
            <a:off x="0" y="472977"/>
            <a:ext cx="12156830" cy="769441"/>
          </a:xfrm>
          <a:prstGeom prst="rect">
            <a:avLst/>
          </a:prstGeom>
          <a:noFill/>
        </p:spPr>
        <p:txBody>
          <a:bodyPr wrap="square">
            <a:spAutoFit/>
          </a:bodyPr>
          <a:lstStyle/>
          <a:p>
            <a:r>
              <a:rPr lang="en-US" sz="2200" dirty="0"/>
              <a:t>The Constitution created a competitive policy-making process to ensure the people’s will is represented and that freedom is preserved</a:t>
            </a:r>
          </a:p>
        </p:txBody>
      </p:sp>
      <p:cxnSp>
        <p:nvCxnSpPr>
          <p:cNvPr id="13" name="Straight Connector 12">
            <a:extLst>
              <a:ext uri="{FF2B5EF4-FFF2-40B4-BE49-F238E27FC236}">
                <a16:creationId xmlns:a16="http://schemas.microsoft.com/office/drawing/2014/main" id="{C452C5C8-9E0C-1CD0-274B-EDD1B6D4EBC6}"/>
              </a:ext>
            </a:extLst>
          </p:cNvPr>
          <p:cNvCxnSpPr>
            <a:cxnSpLocks/>
          </p:cNvCxnSpPr>
          <p:nvPr/>
        </p:nvCxnSpPr>
        <p:spPr>
          <a:xfrm>
            <a:off x="3436958" y="1242418"/>
            <a:ext cx="0" cy="5310782"/>
          </a:xfrm>
          <a:prstGeom prst="line">
            <a:avLst/>
          </a:prstGeom>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D74BE6B8-14DB-A0B7-CBAA-F9B83F119462}"/>
              </a:ext>
            </a:extLst>
          </p:cNvPr>
          <p:cNvSpPr txBox="1"/>
          <p:nvPr/>
        </p:nvSpPr>
        <p:spPr>
          <a:xfrm>
            <a:off x="3539770" y="3155530"/>
            <a:ext cx="8584505" cy="769441"/>
          </a:xfrm>
          <a:prstGeom prst="rect">
            <a:avLst/>
          </a:prstGeom>
          <a:noFill/>
        </p:spPr>
        <p:txBody>
          <a:bodyPr wrap="square">
            <a:spAutoFit/>
          </a:bodyPr>
          <a:lstStyle/>
          <a:p>
            <a:r>
              <a:rPr lang="en-US" sz="2200" dirty="0"/>
              <a:t>Multiple access points for stakeholders and institutions to influence public policy flows from the separation of powers and checks and balances</a:t>
            </a:r>
          </a:p>
        </p:txBody>
      </p:sp>
      <p:sp>
        <p:nvSpPr>
          <p:cNvPr id="18" name="TextBox 17">
            <a:extLst>
              <a:ext uri="{FF2B5EF4-FFF2-40B4-BE49-F238E27FC236}">
                <a16:creationId xmlns:a16="http://schemas.microsoft.com/office/drawing/2014/main" id="{5CDF6D5D-2051-49DD-1270-99C084F23CED}"/>
              </a:ext>
            </a:extLst>
          </p:cNvPr>
          <p:cNvSpPr txBox="1"/>
          <p:nvPr/>
        </p:nvSpPr>
        <p:spPr>
          <a:xfrm>
            <a:off x="3605073" y="4285087"/>
            <a:ext cx="8586927" cy="1107996"/>
          </a:xfrm>
          <a:prstGeom prst="rect">
            <a:avLst/>
          </a:prstGeom>
          <a:noFill/>
        </p:spPr>
        <p:txBody>
          <a:bodyPr wrap="square">
            <a:spAutoFit/>
          </a:bodyPr>
          <a:lstStyle/>
          <a:p>
            <a:r>
              <a:rPr lang="en-US" sz="2200" dirty="0"/>
              <a:t>Impeachment, removal, and other legal actions taken against public officials deemed to have abused their power reflect the purpose of checks and balances.</a:t>
            </a:r>
          </a:p>
        </p:txBody>
      </p:sp>
      <p:sp>
        <p:nvSpPr>
          <p:cNvPr id="20" name="TextBox 19">
            <a:extLst>
              <a:ext uri="{FF2B5EF4-FFF2-40B4-BE49-F238E27FC236}">
                <a16:creationId xmlns:a16="http://schemas.microsoft.com/office/drawing/2014/main" id="{6CD8357E-DD69-4C01-236B-E5B2899969A2}"/>
              </a:ext>
            </a:extLst>
          </p:cNvPr>
          <p:cNvSpPr txBox="1"/>
          <p:nvPr/>
        </p:nvSpPr>
        <p:spPr>
          <a:xfrm>
            <a:off x="3770043" y="5741732"/>
            <a:ext cx="7839730" cy="1107996"/>
          </a:xfrm>
          <a:prstGeom prst="rect">
            <a:avLst/>
          </a:prstGeom>
          <a:noFill/>
        </p:spPr>
        <p:txBody>
          <a:bodyPr wrap="square">
            <a:spAutoFit/>
          </a:bodyPr>
          <a:lstStyle/>
          <a:p>
            <a:r>
              <a:rPr lang="en-US" sz="2200" b="1" dirty="0"/>
              <a:t>REQUIRED FOUNDATIONAL DOCUMENTS</a:t>
            </a:r>
          </a:p>
          <a:p>
            <a:pPr marL="285750" indent="-285750">
              <a:buFont typeface="Arial" panose="020B0604020202020204" pitchFamily="34" charset="0"/>
              <a:buChar char="•"/>
            </a:pPr>
            <a:r>
              <a:rPr lang="en-US" sz="2200" dirty="0"/>
              <a:t>Federalist No. 51</a:t>
            </a:r>
          </a:p>
          <a:p>
            <a:pPr marL="285750" indent="-285750">
              <a:buFont typeface="Arial" panose="020B0604020202020204" pitchFamily="34" charset="0"/>
              <a:buChar char="•"/>
            </a:pPr>
            <a:r>
              <a:rPr lang="en-US" sz="2200" dirty="0"/>
              <a:t>The Constitution of the United States</a:t>
            </a:r>
          </a:p>
        </p:txBody>
      </p:sp>
    </p:spTree>
    <p:extLst>
      <p:ext uri="{BB962C8B-B14F-4D97-AF65-F5344CB8AC3E}">
        <p14:creationId xmlns:p14="http://schemas.microsoft.com/office/powerpoint/2010/main" val="24095804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0"/>
            <a:ext cx="11734799" cy="689932"/>
          </a:xfrm>
          <a:prstGeom prst="rect">
            <a:avLst/>
          </a:prstGeom>
        </p:spPr>
        <p:txBody>
          <a:bodyPr vert="horz" wrap="square" lIns="0" tIns="12700" rIns="0" bIns="0" rtlCol="0">
            <a:spAutoFit/>
          </a:bodyPr>
          <a:lstStyle/>
          <a:p>
            <a:pPr marL="12700">
              <a:spcBef>
                <a:spcPts val="100"/>
              </a:spcBef>
            </a:pPr>
            <a:r>
              <a:rPr lang="it-IT" b="1" spc="-5" dirty="0">
                <a:solidFill>
                  <a:srgbClr val="0070C0"/>
                </a:solidFill>
              </a:rPr>
              <a:t>Madisonian’s</a:t>
            </a:r>
            <a:r>
              <a:rPr lang="it-IT" b="1" spc="-45" dirty="0">
                <a:solidFill>
                  <a:srgbClr val="0070C0"/>
                </a:solidFill>
              </a:rPr>
              <a:t> 3 Part </a:t>
            </a:r>
            <a:r>
              <a:rPr lang="it-IT" b="1" spc="-5" dirty="0">
                <a:solidFill>
                  <a:srgbClr val="0070C0"/>
                </a:solidFill>
              </a:rPr>
              <a:t>MODEL In Preventing Tyranny</a:t>
            </a:r>
            <a:endParaRPr lang="it-IT" dirty="0">
              <a:solidFill>
                <a:srgbClr val="0070C0"/>
              </a:solidFill>
              <a:latin typeface="Calibri"/>
              <a:cs typeface="Calibri"/>
            </a:endParaRPr>
          </a:p>
        </p:txBody>
      </p:sp>
      <p:sp>
        <p:nvSpPr>
          <p:cNvPr id="3" name="object 3"/>
          <p:cNvSpPr/>
          <p:nvPr/>
        </p:nvSpPr>
        <p:spPr>
          <a:xfrm>
            <a:off x="533400" y="800100"/>
            <a:ext cx="10972800" cy="5257800"/>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4" name="object 4"/>
          <p:cNvSpPr txBox="1"/>
          <p:nvPr/>
        </p:nvSpPr>
        <p:spPr>
          <a:xfrm>
            <a:off x="10034497" y="6434772"/>
            <a:ext cx="102870" cy="197490"/>
          </a:xfrm>
          <a:prstGeom prst="rect">
            <a:avLst/>
          </a:prstGeom>
        </p:spPr>
        <p:txBody>
          <a:bodyPr vert="horz" wrap="square" lIns="0" tIns="12700" rIns="0" bIns="0" rtlCol="0">
            <a:spAutoFit/>
          </a:bodyPr>
          <a:lstStyle/>
          <a:p>
            <a:pPr marL="12700">
              <a:spcBef>
                <a:spcPts val="100"/>
              </a:spcBef>
            </a:pPr>
            <a:r>
              <a:rPr sz="1200" dirty="0">
                <a:solidFill>
                  <a:srgbClr val="898989"/>
                </a:solidFill>
                <a:latin typeface="Calibri"/>
                <a:cs typeface="Calibri"/>
              </a:rPr>
              <a:t>9</a:t>
            </a:r>
            <a:endParaRPr sz="1200">
              <a:solidFill>
                <a:prstClr val="black"/>
              </a:solidFill>
              <a:latin typeface="Calibri"/>
              <a:cs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4B2E-64BB-352B-7588-3F80012442B3}"/>
              </a:ext>
            </a:extLst>
          </p:cNvPr>
          <p:cNvSpPr>
            <a:spLocks noGrp="1"/>
          </p:cNvSpPr>
          <p:nvPr>
            <p:ph type="title"/>
          </p:nvPr>
        </p:nvSpPr>
        <p:spPr>
          <a:xfrm>
            <a:off x="3505201" y="106816"/>
            <a:ext cx="3733800" cy="381000"/>
          </a:xfrm>
        </p:spPr>
        <p:txBody>
          <a:bodyPr/>
          <a:lstStyle/>
          <a:p>
            <a:r>
              <a:rPr lang="en-US" sz="2400" dirty="0"/>
              <a:t>Separation of Powers</a:t>
            </a:r>
          </a:p>
        </p:txBody>
      </p:sp>
      <p:sp>
        <p:nvSpPr>
          <p:cNvPr id="4" name="TextBox 3">
            <a:extLst>
              <a:ext uri="{FF2B5EF4-FFF2-40B4-BE49-F238E27FC236}">
                <a16:creationId xmlns:a16="http://schemas.microsoft.com/office/drawing/2014/main" id="{73EEF901-DF74-1CC1-28A5-689F16733FE4}"/>
              </a:ext>
            </a:extLst>
          </p:cNvPr>
          <p:cNvSpPr txBox="1"/>
          <p:nvPr/>
        </p:nvSpPr>
        <p:spPr>
          <a:xfrm>
            <a:off x="-76200" y="1894013"/>
            <a:ext cx="3393831" cy="1569660"/>
          </a:xfrm>
          <a:prstGeom prst="rect">
            <a:avLst/>
          </a:prstGeom>
          <a:noFill/>
        </p:spPr>
        <p:txBody>
          <a:bodyPr wrap="square">
            <a:spAutoFit/>
          </a:bodyPr>
          <a:lstStyle/>
          <a:p>
            <a:pPr marL="457200" indent="-457200">
              <a:buAutoNum type="arabicPeriod"/>
            </a:pPr>
            <a:r>
              <a:rPr lang="en-US" sz="2400" b="1" dirty="0"/>
              <a:t>Three Branches of Government</a:t>
            </a:r>
          </a:p>
          <a:p>
            <a:pPr marL="457200" indent="-457200">
              <a:buAutoNum type="arabicPeriod"/>
            </a:pPr>
            <a:r>
              <a:rPr lang="en-US" sz="2400" b="1" dirty="0"/>
              <a:t>Separation of Powers</a:t>
            </a:r>
          </a:p>
          <a:p>
            <a:pPr marL="457200" indent="-457200">
              <a:buAutoNum type="arabicPeriod"/>
            </a:pPr>
            <a:r>
              <a:rPr lang="en-US" sz="2400" b="1" dirty="0"/>
              <a:t>Checks &amp; Balances</a:t>
            </a:r>
            <a:endParaRPr lang="en-US" sz="2400" dirty="0"/>
          </a:p>
        </p:txBody>
      </p:sp>
      <p:sp>
        <p:nvSpPr>
          <p:cNvPr id="5" name="object 4">
            <a:extLst>
              <a:ext uri="{FF2B5EF4-FFF2-40B4-BE49-F238E27FC236}">
                <a16:creationId xmlns:a16="http://schemas.microsoft.com/office/drawing/2014/main" id="{7E7EF92F-CBC8-809E-71F2-8F8150CE2206}"/>
              </a:ext>
            </a:extLst>
          </p:cNvPr>
          <p:cNvSpPr/>
          <p:nvPr/>
        </p:nvSpPr>
        <p:spPr>
          <a:xfrm>
            <a:off x="3733800" y="914400"/>
            <a:ext cx="8153400" cy="5218689"/>
          </a:xfrm>
          <a:prstGeom prst="rect">
            <a:avLst/>
          </a:prstGeom>
          <a:blipFill>
            <a:blip r:embed="rId2" cstate="print"/>
            <a:stretch>
              <a:fillRect/>
            </a:stretch>
          </a:blipFill>
        </p:spPr>
        <p:txBody>
          <a:bodyPr wrap="square" lIns="0" tIns="0" rIns="0" bIns="0" rtlCol="0"/>
          <a:lstStyle/>
          <a:p>
            <a:endParaRPr/>
          </a:p>
        </p:txBody>
      </p:sp>
      <p:sp>
        <p:nvSpPr>
          <p:cNvPr id="6" name="Arrow: Right 5">
            <a:extLst>
              <a:ext uri="{FF2B5EF4-FFF2-40B4-BE49-F238E27FC236}">
                <a16:creationId xmlns:a16="http://schemas.microsoft.com/office/drawing/2014/main" id="{CA52D5D9-4FDD-30AC-2085-5D17CD72C92B}"/>
              </a:ext>
            </a:extLst>
          </p:cNvPr>
          <p:cNvSpPr/>
          <p:nvPr/>
        </p:nvSpPr>
        <p:spPr>
          <a:xfrm>
            <a:off x="2800119" y="2105989"/>
            <a:ext cx="915563" cy="2487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144DC83F-31CA-4FF5-0E56-4C63B9E735EB}"/>
              </a:ext>
            </a:extLst>
          </p:cNvPr>
          <p:cNvSpPr/>
          <p:nvPr/>
        </p:nvSpPr>
        <p:spPr>
          <a:xfrm>
            <a:off x="2888900" y="2971800"/>
            <a:ext cx="915563" cy="2487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9043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219E36-2A98-4FE0-9435-D9192DCAF55E}"/>
              </a:ext>
            </a:extLst>
          </p:cNvPr>
          <p:cNvGrpSpPr/>
          <p:nvPr/>
        </p:nvGrpSpPr>
        <p:grpSpPr>
          <a:xfrm>
            <a:off x="76200" y="0"/>
            <a:ext cx="10984136" cy="7411590"/>
            <a:chOff x="202405" y="-463222"/>
            <a:chExt cx="10268786" cy="7411590"/>
          </a:xfrm>
          <a:solidFill>
            <a:schemeClr val="tx2">
              <a:lumMod val="40000"/>
              <a:lumOff val="60000"/>
            </a:schemeClr>
          </a:solidFill>
        </p:grpSpPr>
        <p:pic>
          <p:nvPicPr>
            <p:cNvPr id="5" name="Picture 2" descr=" ">
              <a:extLst>
                <a:ext uri="{FF2B5EF4-FFF2-40B4-BE49-F238E27FC236}">
                  <a16:creationId xmlns:a16="http://schemas.microsoft.com/office/drawing/2014/main" id="{EC656D04-6D49-45AC-A7F8-6E4FF3AA1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99968"/>
              <a:ext cx="8298657" cy="6248400"/>
            </a:xfrm>
            <a:prstGeom prst="rect">
              <a:avLst/>
            </a:prstGeom>
            <a:grpFill/>
          </p:spPr>
        </p:pic>
        <p:sp>
          <p:nvSpPr>
            <p:cNvPr id="7" name="Title 1">
              <a:extLst>
                <a:ext uri="{FF2B5EF4-FFF2-40B4-BE49-F238E27FC236}">
                  <a16:creationId xmlns:a16="http://schemas.microsoft.com/office/drawing/2014/main" id="{30A1AF92-F39F-44CE-AF77-2E38456A148B}"/>
                </a:ext>
              </a:extLst>
            </p:cNvPr>
            <p:cNvSpPr txBox="1">
              <a:spLocks/>
            </p:cNvSpPr>
            <p:nvPr/>
          </p:nvSpPr>
          <p:spPr>
            <a:xfrm>
              <a:off x="202405" y="-463222"/>
              <a:ext cx="8619728" cy="430887"/>
            </a:xfrm>
            <a:prstGeom prst="rect">
              <a:avLst/>
            </a:prstGeom>
            <a:grpFill/>
          </p:spPr>
          <p:txBody>
            <a:bodyPr wrap="square" lIns="0" tIns="0" rIns="0" bIns="0">
              <a:spAutoFit/>
            </a:bodyPr>
            <a:lstStyle>
              <a:lvl1pPr>
                <a:defRPr sz="4400" b="0" i="0">
                  <a:solidFill>
                    <a:schemeClr val="tx1"/>
                  </a:solidFill>
                  <a:latin typeface="Calibri"/>
                  <a:ea typeface="+mj-ea"/>
                  <a:cs typeface="Calibri"/>
                </a:defRPr>
              </a:lvl1pPr>
            </a:lstStyle>
            <a:p>
              <a:r>
                <a:rPr lang="en-US" sz="2800" b="1" kern="0" dirty="0"/>
                <a:t>The Congress: Bi-Cameral, Federalist 51</a:t>
              </a:r>
            </a:p>
          </p:txBody>
        </p:sp>
        <p:sp>
          <p:nvSpPr>
            <p:cNvPr id="9" name="Title 1">
              <a:extLst>
                <a:ext uri="{FF2B5EF4-FFF2-40B4-BE49-F238E27FC236}">
                  <a16:creationId xmlns:a16="http://schemas.microsoft.com/office/drawing/2014/main" id="{1BD6AF5D-9935-4139-B58C-89DCA0D4FAAD}"/>
                </a:ext>
              </a:extLst>
            </p:cNvPr>
            <p:cNvSpPr txBox="1">
              <a:spLocks/>
            </p:cNvSpPr>
            <p:nvPr/>
          </p:nvSpPr>
          <p:spPr>
            <a:xfrm>
              <a:off x="256083" y="1487273"/>
              <a:ext cx="1843087" cy="307777"/>
            </a:xfrm>
            <a:prstGeom prst="rect">
              <a:avLst/>
            </a:prstGeom>
            <a:grpFill/>
          </p:spPr>
          <p:txBody>
            <a:bodyPr wrap="square" lIns="0" tIns="0" rIns="0" bIns="0">
              <a:spAutoFit/>
            </a:bodyPr>
            <a:lstStyle>
              <a:lvl1pPr>
                <a:defRPr sz="4400" b="0" i="0">
                  <a:solidFill>
                    <a:schemeClr val="tx1"/>
                  </a:solidFill>
                  <a:latin typeface="Calibri"/>
                  <a:ea typeface="+mj-ea"/>
                  <a:cs typeface="Calibri"/>
                </a:defRPr>
              </a:lvl1pPr>
            </a:lstStyle>
            <a:p>
              <a:r>
                <a:rPr lang="en-US" sz="2000" b="1" kern="0" dirty="0"/>
                <a:t>The Senate</a:t>
              </a:r>
            </a:p>
          </p:txBody>
        </p:sp>
        <p:cxnSp>
          <p:nvCxnSpPr>
            <p:cNvPr id="10" name="Straight Arrow Connector 9">
              <a:extLst>
                <a:ext uri="{FF2B5EF4-FFF2-40B4-BE49-F238E27FC236}">
                  <a16:creationId xmlns:a16="http://schemas.microsoft.com/office/drawing/2014/main" id="{A1575B09-6016-4FEA-8AB0-AAD6D6AD3B74}"/>
                </a:ext>
              </a:extLst>
            </p:cNvPr>
            <p:cNvCxnSpPr/>
            <p:nvPr/>
          </p:nvCxnSpPr>
          <p:spPr>
            <a:xfrm>
              <a:off x="1752600" y="1791208"/>
              <a:ext cx="609600" cy="570992"/>
            </a:xfrm>
            <a:prstGeom prst="straightConnector1">
              <a:avLst/>
            </a:prstGeom>
            <a:grpFill/>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58ED74E-6273-4C72-BEE9-A60851B2C846}"/>
                </a:ext>
              </a:extLst>
            </p:cNvPr>
            <p:cNvCxnSpPr/>
            <p:nvPr/>
          </p:nvCxnSpPr>
          <p:spPr>
            <a:xfrm flipH="1">
              <a:off x="6991657" y="3429000"/>
              <a:ext cx="323543" cy="921133"/>
            </a:xfrm>
            <a:prstGeom prst="straightConnector1">
              <a:avLst/>
            </a:prstGeom>
            <a:grpFill/>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00D0C0E-2016-4560-A9C4-AA3CF5998EF0}"/>
                </a:ext>
              </a:extLst>
            </p:cNvPr>
            <p:cNvSpPr txBox="1">
              <a:spLocks/>
            </p:cNvSpPr>
            <p:nvPr/>
          </p:nvSpPr>
          <p:spPr>
            <a:xfrm>
              <a:off x="6508791" y="3119509"/>
              <a:ext cx="3962400" cy="307777"/>
            </a:xfrm>
            <a:prstGeom prst="rect">
              <a:avLst/>
            </a:prstGeom>
            <a:grpFill/>
          </p:spPr>
          <p:txBody>
            <a:bodyPr wrap="square" lIns="0" tIns="0" rIns="0" bIns="0">
              <a:spAutoFit/>
            </a:bodyPr>
            <a:lstStyle>
              <a:lvl1pPr>
                <a:defRPr sz="4400" b="0" i="0">
                  <a:solidFill>
                    <a:schemeClr val="tx1"/>
                  </a:solidFill>
                  <a:latin typeface="Calibri"/>
                  <a:ea typeface="+mj-ea"/>
                  <a:cs typeface="Calibri"/>
                </a:defRPr>
              </a:lvl1pPr>
            </a:lstStyle>
            <a:p>
              <a:r>
                <a:rPr lang="en-US" sz="2000" b="1" kern="0" dirty="0"/>
                <a:t>The House of Representatives</a:t>
              </a:r>
            </a:p>
          </p:txBody>
        </p:sp>
      </p:grpSp>
      <p:pic>
        <p:nvPicPr>
          <p:cNvPr id="12" name="Picture 11">
            <a:extLst>
              <a:ext uri="{FF2B5EF4-FFF2-40B4-BE49-F238E27FC236}">
                <a16:creationId xmlns:a16="http://schemas.microsoft.com/office/drawing/2014/main" id="{50D45063-9C8E-470A-BE19-750CB980F743}"/>
              </a:ext>
            </a:extLst>
          </p:cNvPr>
          <p:cNvPicPr>
            <a:picLocks noChangeAspect="1"/>
          </p:cNvPicPr>
          <p:nvPr/>
        </p:nvPicPr>
        <p:blipFill>
          <a:blip r:embed="rId3"/>
          <a:stretch>
            <a:fillRect/>
          </a:stretch>
        </p:blipFill>
        <p:spPr>
          <a:xfrm rot="20365713">
            <a:off x="861227" y="4851846"/>
            <a:ext cx="2441085" cy="1892164"/>
          </a:xfrm>
          <a:prstGeom prst="rect">
            <a:avLst/>
          </a:prstGeom>
        </p:spPr>
      </p:pic>
      <p:sp>
        <p:nvSpPr>
          <p:cNvPr id="2" name="Title 1">
            <a:extLst>
              <a:ext uri="{FF2B5EF4-FFF2-40B4-BE49-F238E27FC236}">
                <a16:creationId xmlns:a16="http://schemas.microsoft.com/office/drawing/2014/main" id="{A1B058BD-0155-4F87-AE41-C8DC1BF4CCD9}"/>
              </a:ext>
            </a:extLst>
          </p:cNvPr>
          <p:cNvSpPr>
            <a:spLocks noGrp="1"/>
          </p:cNvSpPr>
          <p:nvPr>
            <p:ph type="title"/>
          </p:nvPr>
        </p:nvSpPr>
        <p:spPr>
          <a:xfrm>
            <a:off x="133617" y="514218"/>
            <a:ext cx="12039600" cy="1384995"/>
          </a:xfrm>
        </p:spPr>
        <p:txBody>
          <a:bodyPr/>
          <a:lstStyle/>
          <a:p>
            <a:r>
              <a:rPr lang="en-US" sz="1800" dirty="0"/>
              <a:t>In republican government, the legislative authority necessarily </a:t>
            </a:r>
            <a:r>
              <a:rPr lang="en-US" sz="1800" dirty="0">
                <a:solidFill>
                  <a:srgbClr val="FF0000"/>
                </a:solidFill>
              </a:rPr>
              <a:t>predominates</a:t>
            </a:r>
            <a:r>
              <a:rPr lang="en-US" sz="1800" dirty="0"/>
              <a:t>. The remedy for this inconveniency is to </a:t>
            </a:r>
            <a:r>
              <a:rPr lang="en-US" sz="1800" dirty="0">
                <a:solidFill>
                  <a:srgbClr val="FF0000"/>
                </a:solidFill>
              </a:rPr>
              <a:t>divide</a:t>
            </a:r>
            <a:r>
              <a:rPr lang="en-US" sz="1800" dirty="0"/>
              <a:t> </a:t>
            </a:r>
            <a:r>
              <a:rPr lang="en-US" sz="1800" dirty="0">
                <a:solidFill>
                  <a:srgbClr val="0070C0"/>
                </a:solidFill>
              </a:rPr>
              <a:t>the legislature into different branches; and to render them, by different modes of election and different principles of action, as little connected with each other as the nature of their common functions and their common dependence on the society will admit </a:t>
            </a:r>
            <a:r>
              <a:rPr lang="en-US" sz="1800" dirty="0"/>
              <a:t>…  James Madison, Federalist No. 51</a:t>
            </a:r>
          </a:p>
        </p:txBody>
      </p:sp>
      <p:sp>
        <p:nvSpPr>
          <p:cNvPr id="3" name="TextBox 2">
            <a:extLst>
              <a:ext uri="{FF2B5EF4-FFF2-40B4-BE49-F238E27FC236}">
                <a16:creationId xmlns:a16="http://schemas.microsoft.com/office/drawing/2014/main" id="{467D465E-D367-BC63-1B8D-056FF53F5D06}"/>
              </a:ext>
            </a:extLst>
          </p:cNvPr>
          <p:cNvSpPr txBox="1"/>
          <p:nvPr/>
        </p:nvSpPr>
        <p:spPr>
          <a:xfrm>
            <a:off x="5791201" y="1797784"/>
            <a:ext cx="6299840" cy="1323439"/>
          </a:xfrm>
          <a:prstGeom prst="rect">
            <a:avLst/>
          </a:prstGeom>
          <a:noFill/>
        </p:spPr>
        <p:txBody>
          <a:bodyPr wrap="square" rtlCol="0">
            <a:spAutoFit/>
          </a:bodyPr>
          <a:lstStyle/>
          <a:p>
            <a:r>
              <a:rPr lang="en-US" sz="2000" b="1" dirty="0"/>
              <a:t>According to Madison the legislative Branch would be the strongest branch, making It bi-cameral would serve as a check within the </a:t>
            </a:r>
            <a:r>
              <a:rPr lang="en-US" sz="2000" b="1" dirty="0" err="1"/>
              <a:t>the</a:t>
            </a:r>
            <a:r>
              <a:rPr lang="en-US" sz="2000" b="1" dirty="0"/>
              <a:t> branch, leading to slower more deliberate legislative process </a:t>
            </a:r>
          </a:p>
        </p:txBody>
      </p:sp>
    </p:spTree>
    <p:extLst>
      <p:ext uri="{BB962C8B-B14F-4D97-AF65-F5344CB8AC3E}">
        <p14:creationId xmlns:p14="http://schemas.microsoft.com/office/powerpoint/2010/main" val="155263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73147"/>
            <a:ext cx="12192000" cy="505267"/>
          </a:xfrm>
          <a:prstGeom prst="rect">
            <a:avLst/>
          </a:prstGeom>
          <a:solidFill>
            <a:schemeClr val="accent2">
              <a:lumMod val="40000"/>
              <a:lumOff val="60000"/>
            </a:schemeClr>
          </a:solidFill>
        </p:spPr>
        <p:txBody>
          <a:bodyPr vert="horz" wrap="square" lIns="0" tIns="12700" rIns="0" bIns="0" rtlCol="0">
            <a:spAutoFit/>
          </a:bodyPr>
          <a:lstStyle/>
          <a:p>
            <a:pPr marL="12700" algn="ctr">
              <a:spcBef>
                <a:spcPts val="100"/>
              </a:spcBef>
            </a:pPr>
            <a:r>
              <a:rPr sz="3200" b="1" spc="-5" dirty="0"/>
              <a:t>SEPARATION </a:t>
            </a:r>
            <a:r>
              <a:rPr sz="3200" b="1" dirty="0"/>
              <a:t>OF</a:t>
            </a:r>
            <a:r>
              <a:rPr sz="3200" b="1" spc="-25" dirty="0"/>
              <a:t> </a:t>
            </a:r>
            <a:r>
              <a:rPr sz="3200" b="1" spc="-5" dirty="0"/>
              <a:t>POWERS</a:t>
            </a:r>
          </a:p>
        </p:txBody>
      </p:sp>
      <p:sp>
        <p:nvSpPr>
          <p:cNvPr id="3" name="object 3"/>
          <p:cNvSpPr txBox="1"/>
          <p:nvPr/>
        </p:nvSpPr>
        <p:spPr>
          <a:xfrm>
            <a:off x="152400" y="429124"/>
            <a:ext cx="11887200" cy="6428876"/>
          </a:xfrm>
          <a:prstGeom prst="rect">
            <a:avLst/>
          </a:prstGeom>
        </p:spPr>
        <p:txBody>
          <a:bodyPr vert="horz" wrap="square" lIns="0" tIns="13970" rIns="0" bIns="0" rtlCol="0">
            <a:spAutoFit/>
          </a:bodyPr>
          <a:lstStyle/>
          <a:p>
            <a:pPr marL="12700" marR="6350">
              <a:lnSpc>
                <a:spcPct val="99400"/>
              </a:lnSpc>
              <a:spcBef>
                <a:spcPts val="110"/>
              </a:spcBef>
            </a:pPr>
            <a:r>
              <a:rPr sz="2200" b="1" spc="30" dirty="0">
                <a:solidFill>
                  <a:prstClr val="black"/>
                </a:solidFill>
                <a:latin typeface="Calibri"/>
                <a:cs typeface="Calibri"/>
              </a:rPr>
              <a:t>A</a:t>
            </a:r>
            <a:r>
              <a:rPr lang="en-US" sz="2200" b="1" spc="30" dirty="0">
                <a:solidFill>
                  <a:prstClr val="black"/>
                </a:solidFill>
                <a:latin typeface="Calibri"/>
                <a:cs typeface="Calibri"/>
              </a:rPr>
              <a:t>ft</a:t>
            </a:r>
            <a:r>
              <a:rPr sz="2200" b="1" spc="30" dirty="0">
                <a:solidFill>
                  <a:prstClr val="black"/>
                </a:solidFill>
                <a:latin typeface="Calibri"/>
                <a:cs typeface="Calibri"/>
              </a:rPr>
              <a:t>er </a:t>
            </a:r>
            <a:r>
              <a:rPr sz="2200" b="1" dirty="0">
                <a:solidFill>
                  <a:prstClr val="black"/>
                </a:solidFill>
                <a:latin typeface="Calibri"/>
                <a:cs typeface="Calibri"/>
              </a:rPr>
              <a:t>the </a:t>
            </a:r>
            <a:r>
              <a:rPr sz="2200" b="1" spc="-5" dirty="0">
                <a:solidFill>
                  <a:prstClr val="black"/>
                </a:solidFill>
                <a:latin typeface="Calibri"/>
                <a:cs typeface="Calibri"/>
              </a:rPr>
              <a:t>Revolutionary </a:t>
            </a:r>
            <a:r>
              <a:rPr sz="2200" b="1" dirty="0">
                <a:solidFill>
                  <a:prstClr val="black"/>
                </a:solidFill>
                <a:latin typeface="Calibri"/>
                <a:cs typeface="Calibri"/>
              </a:rPr>
              <a:t>War, the writers of the </a:t>
            </a:r>
            <a:r>
              <a:rPr sz="2200" b="1" spc="-5" dirty="0">
                <a:solidFill>
                  <a:prstClr val="black"/>
                </a:solidFill>
                <a:latin typeface="Calibri"/>
                <a:cs typeface="Calibri"/>
              </a:rPr>
              <a:t>Constitution knew  </a:t>
            </a:r>
            <a:r>
              <a:rPr sz="2200" b="1" dirty="0">
                <a:solidFill>
                  <a:prstClr val="black"/>
                </a:solidFill>
                <a:latin typeface="Calibri"/>
                <a:cs typeface="Calibri"/>
              </a:rPr>
              <a:t>that the </a:t>
            </a:r>
            <a:r>
              <a:rPr sz="2200" b="1" spc="-5" dirty="0">
                <a:solidFill>
                  <a:prstClr val="black"/>
                </a:solidFill>
                <a:latin typeface="Calibri"/>
                <a:cs typeface="Calibri"/>
              </a:rPr>
              <a:t>best system </a:t>
            </a:r>
            <a:r>
              <a:rPr sz="2200" b="1" dirty="0">
                <a:solidFill>
                  <a:prstClr val="black"/>
                </a:solidFill>
                <a:latin typeface="Calibri"/>
                <a:cs typeface="Calibri"/>
              </a:rPr>
              <a:t>of </a:t>
            </a:r>
            <a:r>
              <a:rPr sz="2200" b="1" spc="-5" dirty="0">
                <a:solidFill>
                  <a:prstClr val="black"/>
                </a:solidFill>
                <a:latin typeface="Calibri"/>
                <a:cs typeface="Calibri"/>
              </a:rPr>
              <a:t>government would </a:t>
            </a:r>
            <a:r>
              <a:rPr sz="2200" b="1" dirty="0">
                <a:solidFill>
                  <a:prstClr val="black"/>
                </a:solidFill>
                <a:latin typeface="Calibri"/>
                <a:cs typeface="Calibri"/>
              </a:rPr>
              <a:t>involve a </a:t>
            </a:r>
            <a:r>
              <a:rPr sz="2200" b="1" spc="-5" dirty="0">
                <a:solidFill>
                  <a:prstClr val="black"/>
                </a:solidFill>
                <a:latin typeface="Calibri"/>
                <a:cs typeface="Calibri"/>
              </a:rPr>
              <a:t>separation </a:t>
            </a:r>
            <a:r>
              <a:rPr sz="2200" b="1" dirty="0">
                <a:solidFill>
                  <a:prstClr val="black"/>
                </a:solidFill>
                <a:latin typeface="Calibri"/>
                <a:cs typeface="Calibri"/>
              </a:rPr>
              <a:t>of  </a:t>
            </a:r>
            <a:r>
              <a:rPr sz="2200" b="1" spc="-5" dirty="0">
                <a:solidFill>
                  <a:prstClr val="black"/>
                </a:solidFill>
                <a:latin typeface="Calibri"/>
                <a:cs typeface="Calibri"/>
              </a:rPr>
              <a:t>powers.</a:t>
            </a:r>
            <a:r>
              <a:rPr lang="en-US" sz="2200" b="1" dirty="0">
                <a:solidFill>
                  <a:prstClr val="black"/>
                </a:solidFill>
                <a:cs typeface="Calibri"/>
              </a:rPr>
              <a:t> They </a:t>
            </a:r>
            <a:r>
              <a:rPr lang="en-US" sz="2200" b="1" spc="-5" dirty="0">
                <a:solidFill>
                  <a:prstClr val="black"/>
                </a:solidFill>
                <a:cs typeface="Calibri"/>
              </a:rPr>
              <a:t>gave the </a:t>
            </a:r>
            <a:r>
              <a:rPr lang="en-US" sz="2200" b="1" dirty="0">
                <a:solidFill>
                  <a:prstClr val="black"/>
                </a:solidFill>
                <a:cs typeface="Calibri"/>
              </a:rPr>
              <a:t>new government </a:t>
            </a:r>
            <a:r>
              <a:rPr lang="en-US" sz="2200" b="1" spc="-5" dirty="0">
                <a:solidFill>
                  <a:prstClr val="black"/>
                </a:solidFill>
                <a:cs typeface="Calibri"/>
              </a:rPr>
              <a:t>three branches.</a:t>
            </a:r>
            <a:r>
              <a:rPr sz="2200" b="1" spc="-5" dirty="0">
                <a:solidFill>
                  <a:prstClr val="black"/>
                </a:solidFill>
                <a:latin typeface="Calibri"/>
                <a:cs typeface="Calibri"/>
              </a:rPr>
              <a:t> </a:t>
            </a:r>
            <a:r>
              <a:rPr lang="en-US" sz="2200" b="1" spc="-5" dirty="0">
                <a:solidFill>
                  <a:prstClr val="black"/>
                </a:solidFill>
                <a:latin typeface="Calibri"/>
                <a:cs typeface="Calibri"/>
              </a:rPr>
              <a:t>The framers assigned the legislative, executive, and judicial branches distinct responsibilities to </a:t>
            </a:r>
            <a:r>
              <a:rPr lang="en-US" sz="2200" b="1" spc="-5" dirty="0">
                <a:solidFill>
                  <a:srgbClr val="FF0000"/>
                </a:solidFill>
                <a:latin typeface="Calibri"/>
                <a:cs typeface="Calibri"/>
              </a:rPr>
              <a:t>dilute power </a:t>
            </a:r>
            <a:r>
              <a:rPr lang="en-US" sz="2200" b="1" spc="-5" dirty="0">
                <a:solidFill>
                  <a:prstClr val="black"/>
                </a:solidFill>
                <a:latin typeface="Calibri"/>
                <a:cs typeface="Calibri"/>
              </a:rPr>
              <a:t>among the </a:t>
            </a:r>
            <a:r>
              <a:rPr lang="en-US" sz="2200" b="1" spc="-5" dirty="0">
                <a:solidFill>
                  <a:srgbClr val="FF0000"/>
                </a:solidFill>
                <a:latin typeface="Calibri"/>
                <a:cs typeface="Calibri"/>
              </a:rPr>
              <a:t>three branches</a:t>
            </a:r>
            <a:r>
              <a:rPr lang="en-US" sz="2200" b="1" spc="-5" dirty="0">
                <a:solidFill>
                  <a:prstClr val="black"/>
                </a:solidFill>
                <a:latin typeface="Calibri"/>
                <a:cs typeface="Calibri"/>
              </a:rPr>
              <a:t>. </a:t>
            </a:r>
            <a:r>
              <a:rPr sz="2200" b="1" spc="-5" dirty="0">
                <a:solidFill>
                  <a:prstClr val="black"/>
                </a:solidFill>
                <a:latin typeface="Calibri"/>
                <a:cs typeface="Calibri"/>
              </a:rPr>
              <a:t>Each </a:t>
            </a:r>
            <a:r>
              <a:rPr sz="2200" b="1" dirty="0">
                <a:solidFill>
                  <a:srgbClr val="FF0000"/>
                </a:solidFill>
                <a:latin typeface="Calibri"/>
                <a:cs typeface="Calibri"/>
              </a:rPr>
              <a:t>one</a:t>
            </a:r>
            <a:r>
              <a:rPr sz="2200" b="1" dirty="0">
                <a:solidFill>
                  <a:prstClr val="black"/>
                </a:solidFill>
                <a:latin typeface="Calibri"/>
                <a:cs typeface="Calibri"/>
              </a:rPr>
              <a:t> </a:t>
            </a:r>
            <a:r>
              <a:rPr sz="2200" b="1" spc="-5" dirty="0">
                <a:solidFill>
                  <a:prstClr val="black"/>
                </a:solidFill>
                <a:latin typeface="Calibri"/>
                <a:cs typeface="Calibri"/>
              </a:rPr>
              <a:t>would have its own </a:t>
            </a:r>
            <a:r>
              <a:rPr sz="2200" b="1" spc="-5" dirty="0">
                <a:solidFill>
                  <a:srgbClr val="FF0000"/>
                </a:solidFill>
                <a:latin typeface="Calibri"/>
                <a:cs typeface="Calibri"/>
              </a:rPr>
              <a:t>jobs</a:t>
            </a:r>
            <a:r>
              <a:rPr sz="2200" b="1" spc="-5" dirty="0">
                <a:solidFill>
                  <a:prstClr val="black"/>
                </a:solidFill>
                <a:latin typeface="Calibri"/>
                <a:cs typeface="Calibri"/>
              </a:rPr>
              <a:t> and </a:t>
            </a:r>
            <a:r>
              <a:rPr sz="2200" b="1" spc="-5" dirty="0">
                <a:solidFill>
                  <a:srgbClr val="FF0000"/>
                </a:solidFill>
                <a:latin typeface="Calibri"/>
                <a:cs typeface="Calibri"/>
              </a:rPr>
              <a:t>responsibilities</a:t>
            </a:r>
            <a:r>
              <a:rPr sz="2200" b="1" spc="-5" dirty="0">
                <a:solidFill>
                  <a:prstClr val="black"/>
                </a:solidFill>
                <a:latin typeface="Calibri"/>
                <a:cs typeface="Calibri"/>
              </a:rPr>
              <a:t>. The three branches of  </a:t>
            </a:r>
            <a:r>
              <a:rPr sz="2200" b="1" dirty="0">
                <a:solidFill>
                  <a:prstClr val="black"/>
                </a:solidFill>
                <a:latin typeface="Calibri"/>
                <a:cs typeface="Calibri"/>
              </a:rPr>
              <a:t>the U.S. </a:t>
            </a:r>
            <a:r>
              <a:rPr sz="2200" b="1" spc="-5" dirty="0">
                <a:solidFill>
                  <a:prstClr val="black"/>
                </a:solidFill>
                <a:latin typeface="Calibri"/>
                <a:cs typeface="Calibri"/>
              </a:rPr>
              <a:t>government </a:t>
            </a:r>
            <a:r>
              <a:rPr sz="2200" b="1" dirty="0">
                <a:solidFill>
                  <a:prstClr val="black"/>
                </a:solidFill>
                <a:latin typeface="Calibri"/>
                <a:cs typeface="Calibri"/>
              </a:rPr>
              <a:t>are the </a:t>
            </a:r>
            <a:r>
              <a:rPr sz="2200" b="1" spc="-5" dirty="0">
                <a:solidFill>
                  <a:prstClr val="black"/>
                </a:solidFill>
                <a:latin typeface="Calibri"/>
                <a:cs typeface="Calibri"/>
              </a:rPr>
              <a:t>legislative, executive, </a:t>
            </a:r>
            <a:r>
              <a:rPr sz="2200" b="1" dirty="0">
                <a:solidFill>
                  <a:prstClr val="black"/>
                </a:solidFill>
                <a:latin typeface="Calibri"/>
                <a:cs typeface="Calibri"/>
              </a:rPr>
              <a:t>and judicial. </a:t>
            </a:r>
            <a:r>
              <a:rPr sz="2200" b="1" spc="-5" dirty="0">
                <a:solidFill>
                  <a:prstClr val="black"/>
                </a:solidFill>
                <a:latin typeface="Calibri"/>
                <a:cs typeface="Calibri"/>
              </a:rPr>
              <a:t>The  Constitution describes the </a:t>
            </a:r>
            <a:r>
              <a:rPr sz="2200" b="1" spc="-10" dirty="0">
                <a:solidFill>
                  <a:prstClr val="black"/>
                </a:solidFill>
                <a:latin typeface="Calibri"/>
                <a:cs typeface="Calibri"/>
              </a:rPr>
              <a:t>duties </a:t>
            </a:r>
            <a:r>
              <a:rPr sz="2200" b="1" spc="-5" dirty="0">
                <a:solidFill>
                  <a:prstClr val="black"/>
                </a:solidFill>
                <a:latin typeface="Calibri"/>
                <a:cs typeface="Calibri"/>
              </a:rPr>
              <a:t>that each branch has and the </a:t>
            </a:r>
            <a:r>
              <a:rPr sz="2200" b="1" spc="-10" dirty="0">
                <a:solidFill>
                  <a:prstClr val="black"/>
                </a:solidFill>
                <a:latin typeface="Calibri"/>
                <a:cs typeface="Calibri"/>
              </a:rPr>
              <a:t>titles  </a:t>
            </a:r>
            <a:r>
              <a:rPr sz="2200" b="1" dirty="0">
                <a:solidFill>
                  <a:prstClr val="black"/>
                </a:solidFill>
                <a:latin typeface="Calibri"/>
                <a:cs typeface="Calibri"/>
              </a:rPr>
              <a:t>of </a:t>
            </a:r>
            <a:r>
              <a:rPr sz="2200" b="1" spc="-5" dirty="0">
                <a:solidFill>
                  <a:prstClr val="black"/>
                </a:solidFill>
                <a:latin typeface="Calibri"/>
                <a:cs typeface="Calibri"/>
              </a:rPr>
              <a:t>the </a:t>
            </a:r>
            <a:r>
              <a:rPr sz="2200" b="1" dirty="0">
                <a:solidFill>
                  <a:prstClr val="black"/>
                </a:solidFill>
                <a:latin typeface="Calibri"/>
                <a:cs typeface="Calibri"/>
              </a:rPr>
              <a:t>people who </a:t>
            </a:r>
            <a:r>
              <a:rPr sz="2200" b="1" spc="-5" dirty="0">
                <a:solidFill>
                  <a:prstClr val="black"/>
                </a:solidFill>
                <a:latin typeface="Calibri"/>
                <a:cs typeface="Calibri"/>
              </a:rPr>
              <a:t>carry </a:t>
            </a:r>
            <a:r>
              <a:rPr sz="2200" b="1" dirty="0">
                <a:solidFill>
                  <a:prstClr val="black"/>
                </a:solidFill>
                <a:latin typeface="Calibri"/>
                <a:cs typeface="Calibri"/>
              </a:rPr>
              <a:t>out </a:t>
            </a:r>
            <a:r>
              <a:rPr sz="2200" b="1" spc="-5" dirty="0">
                <a:solidFill>
                  <a:prstClr val="black"/>
                </a:solidFill>
                <a:latin typeface="Calibri"/>
                <a:cs typeface="Calibri"/>
              </a:rPr>
              <a:t>these</a:t>
            </a:r>
            <a:r>
              <a:rPr sz="2200" b="1" dirty="0">
                <a:solidFill>
                  <a:prstClr val="black"/>
                </a:solidFill>
                <a:latin typeface="Calibri"/>
                <a:cs typeface="Calibri"/>
              </a:rPr>
              <a:t> </a:t>
            </a:r>
            <a:r>
              <a:rPr sz="2200" b="1" spc="-5" dirty="0">
                <a:solidFill>
                  <a:prstClr val="black"/>
                </a:solidFill>
                <a:latin typeface="Calibri"/>
                <a:cs typeface="Calibri"/>
              </a:rPr>
              <a:t>duties.</a:t>
            </a:r>
            <a:endParaRPr sz="2200" dirty="0">
              <a:solidFill>
                <a:prstClr val="black"/>
              </a:solidFill>
              <a:latin typeface="Calibri"/>
              <a:cs typeface="Calibri"/>
            </a:endParaRPr>
          </a:p>
          <a:p>
            <a:pPr>
              <a:spcBef>
                <a:spcPts val="20"/>
              </a:spcBef>
            </a:pPr>
            <a:endParaRPr sz="2200" dirty="0">
              <a:solidFill>
                <a:prstClr val="black"/>
              </a:solidFill>
              <a:latin typeface="Times New Roman"/>
              <a:cs typeface="Times New Roman"/>
            </a:endParaRPr>
          </a:p>
          <a:p>
            <a:pPr marL="12700" marR="105410">
              <a:lnSpc>
                <a:spcPct val="100200"/>
              </a:lnSpc>
            </a:pPr>
            <a:r>
              <a:rPr sz="2200" b="1" dirty="0">
                <a:solidFill>
                  <a:prstClr val="black"/>
                </a:solidFill>
                <a:latin typeface="Calibri"/>
                <a:cs typeface="Calibri"/>
              </a:rPr>
              <a:t>The </a:t>
            </a:r>
            <a:r>
              <a:rPr sz="2200" b="1" spc="-5" dirty="0">
                <a:solidFill>
                  <a:prstClr val="black"/>
                </a:solidFill>
                <a:latin typeface="Calibri"/>
                <a:cs typeface="Calibri"/>
              </a:rPr>
              <a:t>legislative </a:t>
            </a:r>
            <a:r>
              <a:rPr sz="2200" b="1" dirty="0">
                <a:solidFill>
                  <a:prstClr val="black"/>
                </a:solidFill>
                <a:latin typeface="Calibri"/>
                <a:cs typeface="Calibri"/>
              </a:rPr>
              <a:t>branch makes laws for the </a:t>
            </a:r>
            <a:r>
              <a:rPr sz="2200" b="1" spc="-5" dirty="0">
                <a:solidFill>
                  <a:prstClr val="black"/>
                </a:solidFill>
                <a:latin typeface="Calibri"/>
                <a:cs typeface="Calibri"/>
              </a:rPr>
              <a:t>nation. </a:t>
            </a:r>
            <a:r>
              <a:rPr sz="2200" b="1" dirty="0">
                <a:solidFill>
                  <a:prstClr val="black"/>
                </a:solidFill>
                <a:latin typeface="Calibri"/>
                <a:cs typeface="Calibri"/>
              </a:rPr>
              <a:t>In the United  States the </a:t>
            </a:r>
            <a:r>
              <a:rPr sz="2200" b="1" spc="-5" dirty="0">
                <a:solidFill>
                  <a:prstClr val="black"/>
                </a:solidFill>
                <a:latin typeface="Calibri"/>
                <a:cs typeface="Calibri"/>
              </a:rPr>
              <a:t>legislative </a:t>
            </a:r>
            <a:r>
              <a:rPr sz="2200" b="1" dirty="0">
                <a:solidFill>
                  <a:prstClr val="black"/>
                </a:solidFill>
                <a:latin typeface="Calibri"/>
                <a:cs typeface="Calibri"/>
              </a:rPr>
              <a:t>branch is called </a:t>
            </a:r>
            <a:r>
              <a:rPr sz="2200" b="1" spc="-5" dirty="0">
                <a:solidFill>
                  <a:prstClr val="black"/>
                </a:solidFill>
                <a:latin typeface="Calibri"/>
                <a:cs typeface="Calibri"/>
              </a:rPr>
              <a:t>Congress. Congress </a:t>
            </a:r>
            <a:r>
              <a:rPr sz="2200" b="1" dirty="0">
                <a:solidFill>
                  <a:prstClr val="black"/>
                </a:solidFill>
                <a:latin typeface="Calibri"/>
                <a:cs typeface="Calibri"/>
              </a:rPr>
              <a:t>i</a:t>
            </a:r>
            <a:r>
              <a:rPr lang="en-US" sz="2200" b="1" dirty="0">
                <a:solidFill>
                  <a:prstClr val="black"/>
                </a:solidFill>
                <a:latin typeface="Calibri"/>
                <a:cs typeface="Calibri"/>
              </a:rPr>
              <a:t>s</a:t>
            </a:r>
            <a:r>
              <a:rPr sz="2200" b="1" dirty="0">
                <a:solidFill>
                  <a:prstClr val="black"/>
                </a:solidFill>
                <a:latin typeface="Calibri"/>
                <a:cs typeface="Calibri"/>
              </a:rPr>
              <a:t> bicameral, it has two parts – the House of </a:t>
            </a:r>
            <a:r>
              <a:rPr sz="2200" b="1" spc="-5" dirty="0">
                <a:solidFill>
                  <a:prstClr val="black"/>
                </a:solidFill>
                <a:latin typeface="Calibri"/>
                <a:cs typeface="Calibri"/>
              </a:rPr>
              <a:t>Representatives </a:t>
            </a:r>
            <a:r>
              <a:rPr sz="2200" b="1" dirty="0">
                <a:solidFill>
                  <a:prstClr val="black"/>
                </a:solidFill>
                <a:latin typeface="Calibri"/>
                <a:cs typeface="Calibri"/>
              </a:rPr>
              <a:t>and</a:t>
            </a:r>
            <a:r>
              <a:rPr sz="2200" b="1" spc="-45" dirty="0">
                <a:solidFill>
                  <a:prstClr val="black"/>
                </a:solidFill>
                <a:latin typeface="Calibri"/>
                <a:cs typeface="Calibri"/>
              </a:rPr>
              <a:t> </a:t>
            </a:r>
            <a:r>
              <a:rPr sz="2200" b="1" dirty="0">
                <a:solidFill>
                  <a:prstClr val="black"/>
                </a:solidFill>
                <a:latin typeface="Calibri"/>
                <a:cs typeface="Calibri"/>
              </a:rPr>
              <a:t>the  Senate.</a:t>
            </a:r>
            <a:endParaRPr sz="2200" dirty="0">
              <a:solidFill>
                <a:prstClr val="black"/>
              </a:solidFill>
              <a:latin typeface="Calibri"/>
              <a:cs typeface="Calibri"/>
            </a:endParaRPr>
          </a:p>
          <a:p>
            <a:pPr>
              <a:spcBef>
                <a:spcPts val="10"/>
              </a:spcBef>
            </a:pPr>
            <a:endParaRPr sz="2200" dirty="0">
              <a:solidFill>
                <a:prstClr val="black"/>
              </a:solidFill>
              <a:latin typeface="Times New Roman"/>
              <a:cs typeface="Times New Roman"/>
            </a:endParaRPr>
          </a:p>
          <a:p>
            <a:pPr marL="12700" marR="5080">
              <a:lnSpc>
                <a:spcPct val="99800"/>
              </a:lnSpc>
            </a:pPr>
            <a:r>
              <a:rPr sz="2200" b="1" dirty="0">
                <a:solidFill>
                  <a:prstClr val="black"/>
                </a:solidFill>
                <a:latin typeface="Calibri"/>
                <a:cs typeface="Calibri"/>
              </a:rPr>
              <a:t>The </a:t>
            </a:r>
            <a:r>
              <a:rPr sz="2200" b="1" spc="-5" dirty="0">
                <a:solidFill>
                  <a:prstClr val="black"/>
                </a:solidFill>
                <a:latin typeface="Calibri"/>
                <a:cs typeface="Calibri"/>
              </a:rPr>
              <a:t>executive </a:t>
            </a:r>
            <a:r>
              <a:rPr sz="2200" b="1" dirty="0">
                <a:solidFill>
                  <a:prstClr val="black"/>
                </a:solidFill>
                <a:latin typeface="Calibri"/>
                <a:cs typeface="Calibri"/>
              </a:rPr>
              <a:t>branch makes sure that the laws of the country are  obeyed. The </a:t>
            </a:r>
            <a:r>
              <a:rPr sz="2200" b="1" spc="-5" dirty="0">
                <a:solidFill>
                  <a:prstClr val="black"/>
                </a:solidFill>
                <a:latin typeface="Calibri"/>
                <a:cs typeface="Calibri"/>
              </a:rPr>
              <a:t>President </a:t>
            </a:r>
            <a:r>
              <a:rPr sz="2200" b="1" dirty="0">
                <a:solidFill>
                  <a:prstClr val="black"/>
                </a:solidFill>
                <a:latin typeface="Calibri"/>
                <a:cs typeface="Calibri"/>
              </a:rPr>
              <a:t>is </a:t>
            </a:r>
            <a:r>
              <a:rPr sz="2200" b="1" spc="-5" dirty="0">
                <a:solidFill>
                  <a:prstClr val="black"/>
                </a:solidFill>
                <a:latin typeface="Calibri"/>
                <a:cs typeface="Calibri"/>
              </a:rPr>
              <a:t>the </a:t>
            </a:r>
            <a:r>
              <a:rPr sz="2200" b="1" dirty="0">
                <a:solidFill>
                  <a:prstClr val="black"/>
                </a:solidFill>
                <a:latin typeface="Calibri"/>
                <a:cs typeface="Calibri"/>
              </a:rPr>
              <a:t>head of </a:t>
            </a:r>
            <a:r>
              <a:rPr sz="2200" b="1" spc="-5" dirty="0">
                <a:solidFill>
                  <a:prstClr val="black"/>
                </a:solidFill>
                <a:latin typeface="Calibri"/>
                <a:cs typeface="Calibri"/>
              </a:rPr>
              <a:t>the executive branch. He </a:t>
            </a:r>
            <a:r>
              <a:rPr sz="2200" b="1" dirty="0">
                <a:solidFill>
                  <a:prstClr val="black"/>
                </a:solidFill>
                <a:latin typeface="Calibri"/>
                <a:cs typeface="Calibri"/>
              </a:rPr>
              <a:t>is  also </a:t>
            </a:r>
            <a:r>
              <a:rPr sz="2200" b="1" spc="-5" dirty="0">
                <a:solidFill>
                  <a:prstClr val="black"/>
                </a:solidFill>
                <a:latin typeface="Calibri"/>
                <a:cs typeface="Calibri"/>
              </a:rPr>
              <a:t>known </a:t>
            </a:r>
            <a:r>
              <a:rPr sz="2200" b="1" dirty="0">
                <a:solidFill>
                  <a:prstClr val="black"/>
                </a:solidFill>
                <a:latin typeface="Calibri"/>
                <a:cs typeface="Calibri"/>
              </a:rPr>
              <a:t>as the Chief </a:t>
            </a:r>
            <a:r>
              <a:rPr sz="2200" b="1" spc="-5" dirty="0">
                <a:solidFill>
                  <a:prstClr val="black"/>
                </a:solidFill>
                <a:latin typeface="Calibri"/>
                <a:cs typeface="Calibri"/>
              </a:rPr>
              <a:t>Executive </a:t>
            </a:r>
            <a:r>
              <a:rPr sz="2200" b="1" dirty="0">
                <a:solidFill>
                  <a:prstClr val="black"/>
                </a:solidFill>
                <a:latin typeface="Calibri"/>
                <a:cs typeface="Calibri"/>
              </a:rPr>
              <a:t>of the country. The </a:t>
            </a:r>
            <a:r>
              <a:rPr sz="2200" b="1" spc="-5" dirty="0">
                <a:solidFill>
                  <a:prstClr val="black"/>
                </a:solidFill>
                <a:latin typeface="Calibri"/>
                <a:cs typeface="Calibri"/>
              </a:rPr>
              <a:t>executive  branch </a:t>
            </a:r>
            <a:r>
              <a:rPr sz="2200" b="1" dirty="0">
                <a:solidFill>
                  <a:prstClr val="black"/>
                </a:solidFill>
                <a:latin typeface="Calibri"/>
                <a:cs typeface="Calibri"/>
              </a:rPr>
              <a:t>is very large </a:t>
            </a:r>
            <a:r>
              <a:rPr sz="2200" b="1" spc="-5" dirty="0">
                <a:solidFill>
                  <a:prstClr val="black"/>
                </a:solidFill>
                <a:latin typeface="Calibri"/>
                <a:cs typeface="Calibri"/>
              </a:rPr>
              <a:t>because </a:t>
            </a:r>
            <a:r>
              <a:rPr sz="2200" b="1" dirty="0">
                <a:solidFill>
                  <a:prstClr val="black"/>
                </a:solidFill>
                <a:latin typeface="Calibri"/>
                <a:cs typeface="Calibri"/>
              </a:rPr>
              <a:t>many people and groups </a:t>
            </a:r>
            <a:r>
              <a:rPr sz="2200" b="1" spc="-5" dirty="0">
                <a:solidFill>
                  <a:prstClr val="black"/>
                </a:solidFill>
                <a:latin typeface="Calibri"/>
                <a:cs typeface="Calibri"/>
              </a:rPr>
              <a:t>are </a:t>
            </a:r>
            <a:r>
              <a:rPr sz="2200" b="1" dirty="0">
                <a:solidFill>
                  <a:prstClr val="black"/>
                </a:solidFill>
                <a:latin typeface="Calibri"/>
                <a:cs typeface="Calibri"/>
              </a:rPr>
              <a:t>needed </a:t>
            </a:r>
            <a:r>
              <a:rPr sz="2200" b="1" spc="-5" dirty="0">
                <a:solidFill>
                  <a:prstClr val="black"/>
                </a:solidFill>
                <a:latin typeface="Calibri"/>
                <a:cs typeface="Calibri"/>
              </a:rPr>
              <a:t>to  </a:t>
            </a:r>
            <a:r>
              <a:rPr sz="2200" b="1" dirty="0">
                <a:solidFill>
                  <a:prstClr val="black"/>
                </a:solidFill>
                <a:latin typeface="Calibri"/>
                <a:cs typeface="Calibri"/>
              </a:rPr>
              <a:t>help </a:t>
            </a:r>
            <a:r>
              <a:rPr sz="2200" b="1" spc="-5" dirty="0">
                <a:solidFill>
                  <a:prstClr val="black"/>
                </a:solidFill>
                <a:latin typeface="Calibri"/>
                <a:cs typeface="Calibri"/>
              </a:rPr>
              <a:t>the President. </a:t>
            </a:r>
            <a:r>
              <a:rPr sz="2200" b="1" dirty="0">
                <a:solidFill>
                  <a:prstClr val="black"/>
                </a:solidFill>
                <a:latin typeface="Calibri"/>
                <a:cs typeface="Calibri"/>
              </a:rPr>
              <a:t>The Vice </a:t>
            </a:r>
            <a:r>
              <a:rPr sz="2200" b="1" spc="-5" dirty="0">
                <a:solidFill>
                  <a:prstClr val="black"/>
                </a:solidFill>
                <a:latin typeface="Calibri"/>
                <a:cs typeface="Calibri"/>
              </a:rPr>
              <a:t>President </a:t>
            </a:r>
            <a:r>
              <a:rPr sz="2200" b="1" dirty="0">
                <a:solidFill>
                  <a:prstClr val="black"/>
                </a:solidFill>
                <a:latin typeface="Calibri"/>
                <a:cs typeface="Calibri"/>
              </a:rPr>
              <a:t>is </a:t>
            </a:r>
            <a:r>
              <a:rPr sz="2200" b="1" spc="-5" dirty="0">
                <a:solidFill>
                  <a:prstClr val="black"/>
                </a:solidFill>
                <a:latin typeface="Calibri"/>
                <a:cs typeface="Calibri"/>
              </a:rPr>
              <a:t>the President’s </a:t>
            </a:r>
            <a:r>
              <a:rPr sz="2200" b="1" dirty="0">
                <a:solidFill>
                  <a:prstClr val="black"/>
                </a:solidFill>
                <a:latin typeface="Calibri"/>
                <a:cs typeface="Calibri"/>
              </a:rPr>
              <a:t>main  helper. </a:t>
            </a:r>
            <a:r>
              <a:rPr sz="2200" b="1" spc="-5" dirty="0">
                <a:solidFill>
                  <a:prstClr val="black"/>
                </a:solidFill>
                <a:latin typeface="Calibri"/>
                <a:cs typeface="Calibri"/>
              </a:rPr>
              <a:t>Others </a:t>
            </a:r>
            <a:r>
              <a:rPr sz="2200" b="1" dirty="0">
                <a:solidFill>
                  <a:prstClr val="black"/>
                </a:solidFill>
                <a:latin typeface="Calibri"/>
                <a:cs typeface="Calibri"/>
              </a:rPr>
              <a:t>who assist </a:t>
            </a:r>
            <a:r>
              <a:rPr sz="2200" b="1" spc="-5" dirty="0">
                <a:solidFill>
                  <a:prstClr val="black"/>
                </a:solidFill>
                <a:latin typeface="Calibri"/>
                <a:cs typeface="Calibri"/>
              </a:rPr>
              <a:t>are the President’s</a:t>
            </a:r>
            <a:r>
              <a:rPr sz="2200" b="1" spc="10" dirty="0">
                <a:solidFill>
                  <a:prstClr val="black"/>
                </a:solidFill>
                <a:latin typeface="Calibri"/>
                <a:cs typeface="Calibri"/>
              </a:rPr>
              <a:t> </a:t>
            </a:r>
            <a:r>
              <a:rPr sz="2200" b="1" spc="-5" dirty="0">
                <a:solidFill>
                  <a:prstClr val="black"/>
                </a:solidFill>
                <a:latin typeface="Calibri"/>
                <a:cs typeface="Calibri"/>
              </a:rPr>
              <a:t>Cabinet.</a:t>
            </a:r>
            <a:endParaRPr sz="2200" dirty="0">
              <a:solidFill>
                <a:prstClr val="black"/>
              </a:solidFill>
              <a:latin typeface="Calibri"/>
              <a:cs typeface="Calibri"/>
            </a:endParaRPr>
          </a:p>
          <a:p>
            <a:pPr>
              <a:spcBef>
                <a:spcPts val="15"/>
              </a:spcBef>
            </a:pPr>
            <a:endParaRPr sz="2200" dirty="0">
              <a:solidFill>
                <a:prstClr val="black"/>
              </a:solidFill>
              <a:latin typeface="Times New Roman"/>
              <a:cs typeface="Times New Roman"/>
            </a:endParaRPr>
          </a:p>
          <a:p>
            <a:pPr marL="12700" marR="108585">
              <a:lnSpc>
                <a:spcPct val="100800"/>
              </a:lnSpc>
            </a:pPr>
            <a:r>
              <a:rPr sz="2200" b="1" spc="-5" dirty="0">
                <a:solidFill>
                  <a:prstClr val="black"/>
                </a:solidFill>
                <a:latin typeface="Calibri"/>
                <a:cs typeface="Calibri"/>
              </a:rPr>
              <a:t>The judicial branch answers </a:t>
            </a:r>
            <a:r>
              <a:rPr sz="2200" b="1" spc="-10" dirty="0">
                <a:solidFill>
                  <a:prstClr val="black"/>
                </a:solidFill>
                <a:latin typeface="Calibri"/>
                <a:cs typeface="Calibri"/>
              </a:rPr>
              <a:t>questions </a:t>
            </a:r>
            <a:r>
              <a:rPr sz="2200" b="1" spc="-5" dirty="0">
                <a:solidFill>
                  <a:prstClr val="black"/>
                </a:solidFill>
                <a:latin typeface="Calibri"/>
                <a:cs typeface="Calibri"/>
              </a:rPr>
              <a:t>about the meaning of laws  </a:t>
            </a:r>
            <a:r>
              <a:rPr sz="2200" b="1" dirty="0">
                <a:solidFill>
                  <a:prstClr val="black"/>
                </a:solidFill>
                <a:latin typeface="Calibri"/>
                <a:cs typeface="Calibri"/>
              </a:rPr>
              <a:t>and </a:t>
            </a:r>
            <a:r>
              <a:rPr sz="2200" b="1" spc="-5" dirty="0">
                <a:solidFill>
                  <a:prstClr val="black"/>
                </a:solidFill>
                <a:latin typeface="Calibri"/>
                <a:cs typeface="Calibri"/>
              </a:rPr>
              <a:t>whether </a:t>
            </a:r>
            <a:r>
              <a:rPr sz="2200" b="1" dirty="0">
                <a:solidFill>
                  <a:prstClr val="black"/>
                </a:solidFill>
                <a:latin typeface="Calibri"/>
                <a:cs typeface="Calibri"/>
              </a:rPr>
              <a:t>or not they follow the </a:t>
            </a:r>
            <a:r>
              <a:rPr sz="2200" b="1" spc="-5" dirty="0">
                <a:solidFill>
                  <a:prstClr val="black"/>
                </a:solidFill>
                <a:latin typeface="Calibri"/>
                <a:cs typeface="Calibri"/>
              </a:rPr>
              <a:t>constitution. The highest </a:t>
            </a:r>
            <a:r>
              <a:rPr sz="2200" b="1" dirty="0">
                <a:solidFill>
                  <a:prstClr val="black"/>
                </a:solidFill>
                <a:latin typeface="Calibri"/>
                <a:cs typeface="Calibri"/>
              </a:rPr>
              <a:t>court  in </a:t>
            </a:r>
            <a:r>
              <a:rPr sz="2200" b="1" spc="-5" dirty="0">
                <a:solidFill>
                  <a:prstClr val="black"/>
                </a:solidFill>
                <a:latin typeface="Calibri"/>
                <a:cs typeface="Calibri"/>
              </a:rPr>
              <a:t>the </a:t>
            </a:r>
            <a:r>
              <a:rPr sz="2200" b="1" dirty="0">
                <a:solidFill>
                  <a:prstClr val="black"/>
                </a:solidFill>
                <a:latin typeface="Calibri"/>
                <a:cs typeface="Calibri"/>
              </a:rPr>
              <a:t>judicial </a:t>
            </a:r>
            <a:r>
              <a:rPr sz="2200" b="1" spc="-5" dirty="0">
                <a:solidFill>
                  <a:prstClr val="black"/>
                </a:solidFill>
                <a:latin typeface="Calibri"/>
                <a:cs typeface="Calibri"/>
              </a:rPr>
              <a:t>branch </a:t>
            </a:r>
            <a:r>
              <a:rPr sz="2200" b="1" dirty="0">
                <a:solidFill>
                  <a:prstClr val="black"/>
                </a:solidFill>
                <a:latin typeface="Calibri"/>
                <a:cs typeface="Calibri"/>
              </a:rPr>
              <a:t>is </a:t>
            </a:r>
            <a:r>
              <a:rPr sz="2200" b="1" spc="-5" dirty="0">
                <a:solidFill>
                  <a:prstClr val="black"/>
                </a:solidFill>
                <a:latin typeface="Calibri"/>
                <a:cs typeface="Calibri"/>
              </a:rPr>
              <a:t>called the Supreme Court. Nine judges, </a:t>
            </a:r>
            <a:r>
              <a:rPr sz="2200" b="1" dirty="0">
                <a:solidFill>
                  <a:prstClr val="black"/>
                </a:solidFill>
                <a:latin typeface="Calibri"/>
                <a:cs typeface="Calibri"/>
              </a:rPr>
              <a:t>or  </a:t>
            </a:r>
            <a:r>
              <a:rPr sz="2200" b="1" spc="-5" dirty="0">
                <a:solidFill>
                  <a:prstClr val="black"/>
                </a:solidFill>
                <a:latin typeface="Calibri"/>
                <a:cs typeface="Calibri"/>
              </a:rPr>
              <a:t>justices, </a:t>
            </a:r>
            <a:r>
              <a:rPr sz="2200" b="1" dirty="0">
                <a:solidFill>
                  <a:prstClr val="black"/>
                </a:solidFill>
                <a:latin typeface="Calibri"/>
                <a:cs typeface="Calibri"/>
              </a:rPr>
              <a:t>make decisions about laws and other court </a:t>
            </a:r>
            <a:r>
              <a:rPr sz="2200" b="1" spc="30" dirty="0">
                <a:solidFill>
                  <a:prstClr val="black"/>
                </a:solidFill>
                <a:latin typeface="Calibri"/>
                <a:cs typeface="Calibri"/>
              </a:rPr>
              <a:t>m</a:t>
            </a:r>
            <a:r>
              <a:rPr lang="en-US" sz="2200" b="1" spc="30" dirty="0">
                <a:solidFill>
                  <a:prstClr val="black"/>
                </a:solidFill>
                <a:latin typeface="Calibri"/>
                <a:cs typeface="Calibri"/>
              </a:rPr>
              <a:t>att</a:t>
            </a:r>
            <a:r>
              <a:rPr sz="2200" b="1" spc="30" dirty="0">
                <a:solidFill>
                  <a:prstClr val="black"/>
                </a:solidFill>
                <a:latin typeface="Calibri"/>
                <a:cs typeface="Calibri"/>
              </a:rPr>
              <a:t>ers. </a:t>
            </a:r>
            <a:r>
              <a:rPr sz="2200" b="1" dirty="0">
                <a:solidFill>
                  <a:prstClr val="black"/>
                </a:solidFill>
                <a:latin typeface="Calibri"/>
                <a:cs typeface="Calibri"/>
              </a:rPr>
              <a:t>The  head of </a:t>
            </a:r>
            <a:r>
              <a:rPr sz="2200" b="1" spc="-5" dirty="0">
                <a:solidFill>
                  <a:prstClr val="black"/>
                </a:solidFill>
                <a:latin typeface="Calibri"/>
                <a:cs typeface="Calibri"/>
              </a:rPr>
              <a:t>the Supreme </a:t>
            </a:r>
            <a:r>
              <a:rPr sz="2200" b="1" dirty="0">
                <a:solidFill>
                  <a:prstClr val="black"/>
                </a:solidFill>
                <a:latin typeface="Calibri"/>
                <a:cs typeface="Calibri"/>
              </a:rPr>
              <a:t>Court is </a:t>
            </a:r>
            <a:r>
              <a:rPr sz="2200" b="1" spc="-5" dirty="0">
                <a:solidFill>
                  <a:prstClr val="black"/>
                </a:solidFill>
                <a:latin typeface="Calibri"/>
                <a:cs typeface="Calibri"/>
              </a:rPr>
              <a:t>called the </a:t>
            </a:r>
            <a:r>
              <a:rPr sz="2200" b="1" dirty="0">
                <a:solidFill>
                  <a:prstClr val="black"/>
                </a:solidFill>
                <a:latin typeface="Calibri"/>
                <a:cs typeface="Calibri"/>
              </a:rPr>
              <a:t>Chief</a:t>
            </a:r>
            <a:r>
              <a:rPr sz="2200" b="1" spc="10" dirty="0">
                <a:solidFill>
                  <a:prstClr val="black"/>
                </a:solidFill>
                <a:latin typeface="Calibri"/>
                <a:cs typeface="Calibri"/>
              </a:rPr>
              <a:t> </a:t>
            </a:r>
            <a:r>
              <a:rPr sz="2200" b="1" spc="-5" dirty="0">
                <a:solidFill>
                  <a:prstClr val="black"/>
                </a:solidFill>
                <a:latin typeface="Calibri"/>
                <a:cs typeface="Calibri"/>
              </a:rPr>
              <a:t>Justice.</a:t>
            </a:r>
            <a:endParaRPr sz="2200" dirty="0">
              <a:solidFill>
                <a:prstClr val="black"/>
              </a:solidFill>
              <a:latin typeface="Calibri"/>
              <a:cs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8000"/>
          </a:xfrm>
          <a:custGeom>
            <a:avLst/>
            <a:gdLst/>
            <a:ahLst/>
            <a:cxnLst/>
            <a:rect l="l" t="t" r="r" b="b"/>
            <a:pathLst>
              <a:path w="9144000" h="6858000">
                <a:moveTo>
                  <a:pt x="0" y="0"/>
                </a:moveTo>
                <a:lnTo>
                  <a:pt x="9143998" y="0"/>
                </a:lnTo>
                <a:lnTo>
                  <a:pt x="9143998" y="6857998"/>
                </a:lnTo>
                <a:lnTo>
                  <a:pt x="0" y="6857998"/>
                </a:lnTo>
                <a:lnTo>
                  <a:pt x="0" y="0"/>
                </a:lnTo>
                <a:close/>
              </a:path>
            </a:pathLst>
          </a:custGeom>
          <a:solidFill>
            <a:srgbClr val="C5D7EA"/>
          </a:solidFill>
        </p:spPr>
        <p:txBody>
          <a:bodyPr wrap="square" lIns="0" tIns="0" rIns="0" bIns="0" rtlCol="0"/>
          <a:lstStyle/>
          <a:p>
            <a:endParaRPr>
              <a:solidFill>
                <a:prstClr val="black"/>
              </a:solidFill>
              <a:latin typeface="Calibri"/>
            </a:endParaRPr>
          </a:p>
        </p:txBody>
      </p:sp>
      <p:sp>
        <p:nvSpPr>
          <p:cNvPr id="3" name="object 3"/>
          <p:cNvSpPr/>
          <p:nvPr/>
        </p:nvSpPr>
        <p:spPr>
          <a:xfrm>
            <a:off x="381000" y="762000"/>
            <a:ext cx="11277600" cy="5447034"/>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4" name="object 4"/>
          <p:cNvSpPr txBox="1"/>
          <p:nvPr/>
        </p:nvSpPr>
        <p:spPr>
          <a:xfrm>
            <a:off x="9957255" y="6434772"/>
            <a:ext cx="180340" cy="197490"/>
          </a:xfrm>
          <a:prstGeom prst="rect">
            <a:avLst/>
          </a:prstGeom>
        </p:spPr>
        <p:txBody>
          <a:bodyPr vert="horz" wrap="square" lIns="0" tIns="12700" rIns="0" bIns="0" rtlCol="0">
            <a:spAutoFit/>
          </a:bodyPr>
          <a:lstStyle/>
          <a:p>
            <a:pPr marL="12700">
              <a:spcBef>
                <a:spcPts val="100"/>
              </a:spcBef>
            </a:pPr>
            <a:r>
              <a:rPr sz="1200" dirty="0">
                <a:solidFill>
                  <a:srgbClr val="898989"/>
                </a:solidFill>
                <a:latin typeface="Calibri"/>
                <a:cs typeface="Calibri"/>
              </a:rPr>
              <a:t>11</a:t>
            </a:r>
            <a:endParaRPr sz="1200">
              <a:solidFill>
                <a:prstClr val="black"/>
              </a:solidFill>
              <a:latin typeface="Calibri"/>
              <a:cs typeface="Calibri"/>
            </a:endParaRPr>
          </a:p>
        </p:txBody>
      </p:sp>
      <p:sp>
        <p:nvSpPr>
          <p:cNvPr id="5" name="TextBox 4">
            <a:extLst>
              <a:ext uri="{FF2B5EF4-FFF2-40B4-BE49-F238E27FC236}">
                <a16:creationId xmlns:a16="http://schemas.microsoft.com/office/drawing/2014/main" id="{B03DC706-19EF-4962-8D49-5D66BD5A169E}"/>
              </a:ext>
            </a:extLst>
          </p:cNvPr>
          <p:cNvSpPr txBox="1"/>
          <p:nvPr/>
        </p:nvSpPr>
        <p:spPr>
          <a:xfrm>
            <a:off x="1526221" y="32551"/>
            <a:ext cx="3047181" cy="584775"/>
          </a:xfrm>
          <a:prstGeom prst="rect">
            <a:avLst/>
          </a:prstGeom>
          <a:noFill/>
        </p:spPr>
        <p:txBody>
          <a:bodyPr wrap="none" rtlCol="0">
            <a:spAutoFit/>
          </a:bodyPr>
          <a:lstStyle/>
          <a:p>
            <a:r>
              <a:rPr lang="en-US" sz="3200" b="1" dirty="0"/>
              <a:t>Federalist No. 51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55178"/>
            <a:ext cx="12192000" cy="342017"/>
          </a:xfrm>
          <a:prstGeom prst="rect">
            <a:avLst/>
          </a:prstGeom>
        </p:spPr>
        <p:txBody>
          <a:bodyPr vert="horz" wrap="square" lIns="0" tIns="33020" rIns="0" bIns="0" rtlCol="0">
            <a:spAutoFit/>
          </a:bodyPr>
          <a:lstStyle/>
          <a:p>
            <a:pPr marL="12700" marR="5080" indent="868680" algn="ctr">
              <a:lnSpc>
                <a:spcPts val="2400"/>
              </a:lnSpc>
              <a:spcBef>
                <a:spcPts val="260"/>
              </a:spcBef>
            </a:pPr>
            <a:r>
              <a:rPr sz="2300" b="1" dirty="0"/>
              <a:t>WHAT WAS ONE OF </a:t>
            </a:r>
            <a:r>
              <a:rPr sz="2300" b="1" spc="-5" dirty="0"/>
              <a:t>MADISON'S THREE  AUXILIARY PRECAUTIONS TO PREVENT</a:t>
            </a:r>
            <a:r>
              <a:rPr sz="2300" b="1" spc="30" dirty="0"/>
              <a:t> </a:t>
            </a:r>
            <a:r>
              <a:rPr sz="2300" b="1" spc="-5" dirty="0"/>
              <a:t>TYRANNY?</a:t>
            </a:r>
            <a:endParaRPr sz="2300" dirty="0"/>
          </a:p>
        </p:txBody>
      </p:sp>
      <p:sp>
        <p:nvSpPr>
          <p:cNvPr id="3" name="object 3"/>
          <p:cNvSpPr txBox="1"/>
          <p:nvPr/>
        </p:nvSpPr>
        <p:spPr>
          <a:xfrm>
            <a:off x="152400" y="397195"/>
            <a:ext cx="12115800" cy="5527411"/>
          </a:xfrm>
          <a:prstGeom prst="rect">
            <a:avLst/>
          </a:prstGeom>
        </p:spPr>
        <p:txBody>
          <a:bodyPr vert="horz" wrap="square" lIns="0" tIns="243840" rIns="0" bIns="0" rtlCol="0">
            <a:spAutoFit/>
          </a:bodyPr>
          <a:lstStyle/>
          <a:p>
            <a:pPr marL="12700">
              <a:spcBef>
                <a:spcPts val="1920"/>
              </a:spcBef>
            </a:pPr>
            <a:r>
              <a:rPr sz="2800" b="1" dirty="0">
                <a:solidFill>
                  <a:srgbClr val="0070C0"/>
                </a:solidFill>
                <a:latin typeface="Calibri"/>
                <a:cs typeface="Calibri"/>
              </a:rPr>
              <a:t>CHECKS </a:t>
            </a:r>
            <a:r>
              <a:rPr sz="2800" b="1" spc="-5" dirty="0">
                <a:solidFill>
                  <a:srgbClr val="0070C0"/>
                </a:solidFill>
                <a:latin typeface="Calibri"/>
                <a:cs typeface="Calibri"/>
              </a:rPr>
              <a:t>AND BALANCES</a:t>
            </a:r>
            <a:r>
              <a:rPr lang="en-US" sz="2800" b="1" spc="-5" dirty="0">
                <a:solidFill>
                  <a:srgbClr val="0070C0"/>
                </a:solidFill>
                <a:latin typeface="Calibri"/>
                <a:cs typeface="Calibri"/>
              </a:rPr>
              <a:t>- The ability of each branch to limit each other’s powers</a:t>
            </a:r>
            <a:endParaRPr sz="2800" dirty="0">
              <a:solidFill>
                <a:srgbClr val="0070C0"/>
              </a:solidFill>
              <a:latin typeface="Calibri"/>
              <a:cs typeface="Calibri"/>
            </a:endParaRPr>
          </a:p>
          <a:p>
            <a:pPr marL="102235" indent="-90170">
              <a:spcBef>
                <a:spcPts val="1300"/>
              </a:spcBef>
              <a:buSzPct val="95000"/>
              <a:buFont typeface="Arial"/>
              <a:buChar char="•"/>
              <a:tabLst>
                <a:tab pos="102870" algn="l"/>
              </a:tabLst>
            </a:pPr>
            <a:r>
              <a:rPr sz="2200" b="1" spc="-5" dirty="0">
                <a:solidFill>
                  <a:prstClr val="black"/>
                </a:solidFill>
                <a:latin typeface="Calibri"/>
                <a:cs typeface="Calibri"/>
              </a:rPr>
              <a:t>Power struggles among three branches (especially Congress and the</a:t>
            </a:r>
            <a:r>
              <a:rPr sz="2200" b="1" spc="-15" dirty="0">
                <a:solidFill>
                  <a:prstClr val="black"/>
                </a:solidFill>
                <a:latin typeface="Calibri"/>
                <a:cs typeface="Calibri"/>
              </a:rPr>
              <a:t> </a:t>
            </a:r>
            <a:r>
              <a:rPr sz="2200" b="1" spc="-5" dirty="0">
                <a:solidFill>
                  <a:prstClr val="black"/>
                </a:solidFill>
                <a:latin typeface="Calibri"/>
                <a:cs typeface="Calibri"/>
              </a:rPr>
              <a:t>president)</a:t>
            </a:r>
            <a:r>
              <a:rPr lang="en-US" sz="2200" b="1" spc="-5" dirty="0">
                <a:solidFill>
                  <a:prstClr val="black"/>
                </a:solidFill>
                <a:latin typeface="Calibri"/>
                <a:cs typeface="Calibri"/>
              </a:rPr>
              <a:t>- interactions among the branches.</a:t>
            </a:r>
            <a:endParaRPr sz="2200" dirty="0">
              <a:solidFill>
                <a:prstClr val="black"/>
              </a:solidFill>
              <a:latin typeface="Calibri"/>
              <a:cs typeface="Calibri"/>
            </a:endParaRPr>
          </a:p>
          <a:p>
            <a:pPr marL="12700" marR="5080">
              <a:lnSpc>
                <a:spcPct val="100299"/>
              </a:lnSpc>
              <a:spcBef>
                <a:spcPts val="1889"/>
              </a:spcBef>
              <a:buSzPct val="95000"/>
              <a:buFont typeface="Arial"/>
              <a:buChar char="•"/>
              <a:tabLst>
                <a:tab pos="102870" algn="l"/>
              </a:tabLst>
            </a:pPr>
            <a:r>
              <a:rPr sz="2200" b="1" dirty="0">
                <a:solidFill>
                  <a:prstClr val="black"/>
                </a:solidFill>
                <a:latin typeface="Calibri"/>
                <a:cs typeface="Calibri"/>
              </a:rPr>
              <a:t>A majority of the </a:t>
            </a:r>
            <a:r>
              <a:rPr sz="2200" b="1" spc="-5" dirty="0">
                <a:solidFill>
                  <a:prstClr val="black"/>
                </a:solidFill>
                <a:latin typeface="Calibri"/>
                <a:cs typeface="Calibri"/>
              </a:rPr>
              <a:t>voters </a:t>
            </a:r>
            <a:r>
              <a:rPr sz="2200" b="1" dirty="0">
                <a:solidFill>
                  <a:prstClr val="black"/>
                </a:solidFill>
                <a:latin typeface="Calibri"/>
                <a:cs typeface="Calibri"/>
              </a:rPr>
              <a:t>can win control </a:t>
            </a:r>
            <a:r>
              <a:rPr sz="2200" b="1" spc="-5" dirty="0">
                <a:solidFill>
                  <a:prstClr val="black"/>
                </a:solidFill>
                <a:latin typeface="Calibri"/>
                <a:cs typeface="Calibri"/>
              </a:rPr>
              <a:t>over </a:t>
            </a:r>
            <a:r>
              <a:rPr sz="2200" b="1" dirty="0">
                <a:solidFill>
                  <a:prstClr val="black"/>
                </a:solidFill>
                <a:latin typeface="Calibri"/>
                <a:cs typeface="Calibri"/>
              </a:rPr>
              <a:t>only part of the </a:t>
            </a:r>
            <a:r>
              <a:rPr sz="2200" b="1" spc="-5" dirty="0">
                <a:solidFill>
                  <a:prstClr val="black"/>
                </a:solidFill>
                <a:latin typeface="Calibri"/>
                <a:cs typeface="Calibri"/>
              </a:rPr>
              <a:t>government </a:t>
            </a:r>
            <a:r>
              <a:rPr sz="2200" b="1" dirty="0">
                <a:solidFill>
                  <a:prstClr val="black"/>
                </a:solidFill>
                <a:latin typeface="Calibri"/>
                <a:cs typeface="Calibri"/>
              </a:rPr>
              <a:t>at one  </a:t>
            </a:r>
            <a:r>
              <a:rPr sz="2200" b="1" spc="-5" dirty="0">
                <a:solidFill>
                  <a:prstClr val="black"/>
                </a:solidFill>
                <a:latin typeface="Calibri"/>
                <a:cs typeface="Calibri"/>
              </a:rPr>
              <a:t>time. </a:t>
            </a:r>
            <a:r>
              <a:rPr sz="2200" b="1" dirty="0">
                <a:solidFill>
                  <a:prstClr val="black"/>
                </a:solidFill>
                <a:latin typeface="Calibri"/>
                <a:cs typeface="Calibri"/>
              </a:rPr>
              <a:t>Staggering of terms within each branch</a:t>
            </a:r>
            <a:r>
              <a:rPr sz="2200" b="1" spc="-5" dirty="0">
                <a:solidFill>
                  <a:prstClr val="black"/>
                </a:solidFill>
                <a:latin typeface="Calibri"/>
                <a:cs typeface="Calibri"/>
              </a:rPr>
              <a:t>, e.g. midterm congressional  elections </a:t>
            </a:r>
            <a:r>
              <a:rPr sz="2200" b="1" dirty="0">
                <a:solidFill>
                  <a:prstClr val="black"/>
                </a:solidFill>
                <a:latin typeface="Calibri"/>
                <a:cs typeface="Calibri"/>
              </a:rPr>
              <a:t>can </a:t>
            </a:r>
            <a:r>
              <a:rPr sz="2200" b="1" spc="-5" dirty="0">
                <a:solidFill>
                  <a:prstClr val="black"/>
                </a:solidFill>
                <a:latin typeface="Calibri"/>
                <a:cs typeface="Calibri"/>
              </a:rPr>
              <a:t>serve </a:t>
            </a:r>
            <a:r>
              <a:rPr sz="2200" b="1" dirty="0">
                <a:solidFill>
                  <a:prstClr val="black"/>
                </a:solidFill>
                <a:latin typeface="Calibri"/>
                <a:cs typeface="Calibri"/>
              </a:rPr>
              <a:t>as a check of the</a:t>
            </a:r>
            <a:r>
              <a:rPr sz="2200" b="1" spc="5" dirty="0">
                <a:solidFill>
                  <a:prstClr val="black"/>
                </a:solidFill>
                <a:latin typeface="Calibri"/>
                <a:cs typeface="Calibri"/>
              </a:rPr>
              <a:t> </a:t>
            </a:r>
            <a:r>
              <a:rPr sz="2200" b="1" spc="-5" dirty="0">
                <a:solidFill>
                  <a:prstClr val="black"/>
                </a:solidFill>
                <a:latin typeface="Calibri"/>
                <a:cs typeface="Calibri"/>
              </a:rPr>
              <a:t>executive.</a:t>
            </a:r>
            <a:endParaRPr sz="2200" dirty="0">
              <a:solidFill>
                <a:prstClr val="black"/>
              </a:solidFill>
              <a:latin typeface="Calibri"/>
              <a:cs typeface="Calibri"/>
            </a:endParaRPr>
          </a:p>
          <a:p>
            <a:pPr marL="102235" indent="-90170">
              <a:spcBef>
                <a:spcPts val="1880"/>
              </a:spcBef>
              <a:buSzPct val="95000"/>
              <a:buFont typeface="Arial"/>
              <a:buChar char="•"/>
              <a:tabLst>
                <a:tab pos="102870" algn="l"/>
              </a:tabLst>
            </a:pPr>
            <a:r>
              <a:rPr sz="2200" b="1" dirty="0">
                <a:solidFill>
                  <a:prstClr val="black"/>
                </a:solidFill>
                <a:latin typeface="Calibri"/>
                <a:cs typeface="Calibri"/>
              </a:rPr>
              <a:t>Independent </a:t>
            </a:r>
            <a:r>
              <a:rPr sz="2200" b="1" spc="-5" dirty="0">
                <a:solidFill>
                  <a:prstClr val="black"/>
                </a:solidFill>
                <a:latin typeface="Calibri"/>
                <a:cs typeface="Calibri"/>
              </a:rPr>
              <a:t>national </a:t>
            </a:r>
            <a:r>
              <a:rPr sz="2200" b="1" dirty="0">
                <a:solidFill>
                  <a:prstClr val="black"/>
                </a:solidFill>
                <a:latin typeface="Calibri"/>
                <a:cs typeface="Calibri"/>
              </a:rPr>
              <a:t>courts </a:t>
            </a:r>
            <a:r>
              <a:rPr sz="2200" b="1" spc="-5" dirty="0">
                <a:solidFill>
                  <a:prstClr val="black"/>
                </a:solidFill>
                <a:latin typeface="Calibri"/>
                <a:cs typeface="Calibri"/>
              </a:rPr>
              <a:t>are</a:t>
            </a:r>
            <a:r>
              <a:rPr sz="2200" b="1" dirty="0">
                <a:solidFill>
                  <a:prstClr val="black"/>
                </a:solidFill>
                <a:latin typeface="Calibri"/>
                <a:cs typeface="Calibri"/>
              </a:rPr>
              <a:t> provided</a:t>
            </a:r>
            <a:endParaRPr sz="2200" dirty="0">
              <a:solidFill>
                <a:prstClr val="black"/>
              </a:solidFill>
              <a:latin typeface="Calibri"/>
              <a:cs typeface="Calibri"/>
            </a:endParaRPr>
          </a:p>
          <a:p>
            <a:pPr marL="12700" marR="411480">
              <a:lnSpc>
                <a:spcPct val="98300"/>
              </a:lnSpc>
              <a:spcBef>
                <a:spcPts val="2039"/>
              </a:spcBef>
              <a:buSzPct val="95000"/>
              <a:buFont typeface="Arial"/>
              <a:buChar char="•"/>
              <a:tabLst>
                <a:tab pos="102870" algn="l"/>
              </a:tabLst>
            </a:pPr>
            <a:r>
              <a:rPr sz="2200" b="1" spc="-10" dirty="0">
                <a:solidFill>
                  <a:prstClr val="black"/>
                </a:solidFill>
                <a:latin typeface="Calibri"/>
                <a:cs typeface="Calibri"/>
              </a:rPr>
              <a:t>Political </a:t>
            </a:r>
            <a:r>
              <a:rPr sz="2200" b="1" spc="-5" dirty="0">
                <a:solidFill>
                  <a:prstClr val="black"/>
                </a:solidFill>
                <a:latin typeface="Calibri"/>
                <a:cs typeface="Calibri"/>
              </a:rPr>
              <a:t>independence within each branch: no branch is dependent upon the  </a:t>
            </a:r>
            <a:r>
              <a:rPr sz="2200" b="1" dirty="0">
                <a:solidFill>
                  <a:prstClr val="black"/>
                </a:solidFill>
                <a:latin typeface="Calibri"/>
                <a:cs typeface="Calibri"/>
              </a:rPr>
              <a:t>other </a:t>
            </a:r>
            <a:r>
              <a:rPr sz="2200" b="1" spc="-5" dirty="0">
                <a:solidFill>
                  <a:prstClr val="black"/>
                </a:solidFill>
                <a:latin typeface="Calibri"/>
                <a:cs typeface="Calibri"/>
              </a:rPr>
              <a:t>two </a:t>
            </a:r>
            <a:r>
              <a:rPr sz="2200" b="1" dirty="0">
                <a:solidFill>
                  <a:prstClr val="black"/>
                </a:solidFill>
                <a:latin typeface="Calibri"/>
                <a:cs typeface="Calibri"/>
              </a:rPr>
              <a:t>for </a:t>
            </a:r>
            <a:r>
              <a:rPr sz="2200" b="1" spc="-5" dirty="0">
                <a:solidFill>
                  <a:prstClr val="black"/>
                </a:solidFill>
                <a:latin typeface="Calibri"/>
                <a:cs typeface="Calibri"/>
              </a:rPr>
              <a:t>election (exception: </a:t>
            </a:r>
            <a:r>
              <a:rPr sz="2200" b="1" dirty="0">
                <a:solidFill>
                  <a:prstClr val="black"/>
                </a:solidFill>
                <a:latin typeface="Calibri"/>
                <a:cs typeface="Calibri"/>
              </a:rPr>
              <a:t>judges </a:t>
            </a:r>
            <a:r>
              <a:rPr sz="2200" b="1" spc="-5" dirty="0">
                <a:solidFill>
                  <a:prstClr val="black"/>
                </a:solidFill>
                <a:latin typeface="Calibri"/>
                <a:cs typeface="Calibri"/>
              </a:rPr>
              <a:t>are appointed </a:t>
            </a:r>
            <a:r>
              <a:rPr sz="2200" b="1" dirty="0">
                <a:solidFill>
                  <a:prstClr val="black"/>
                </a:solidFill>
                <a:latin typeface="Calibri"/>
                <a:cs typeface="Calibri"/>
              </a:rPr>
              <a:t>by </a:t>
            </a:r>
            <a:r>
              <a:rPr sz="2200" b="1" spc="-5" dirty="0">
                <a:solidFill>
                  <a:prstClr val="black"/>
                </a:solidFill>
                <a:latin typeface="Calibri"/>
                <a:cs typeface="Calibri"/>
              </a:rPr>
              <a:t>President</a:t>
            </a:r>
            <a:r>
              <a:rPr lang="en-US" sz="2200" b="1" spc="-5" dirty="0">
                <a:solidFill>
                  <a:prstClr val="black"/>
                </a:solidFill>
                <a:latin typeface="Calibri"/>
                <a:cs typeface="Calibri"/>
              </a:rPr>
              <a:t> and confirmed in the Senate</a:t>
            </a:r>
            <a:r>
              <a:rPr sz="2200" b="1" spc="-5" dirty="0">
                <a:solidFill>
                  <a:prstClr val="black"/>
                </a:solidFill>
                <a:latin typeface="Calibri"/>
                <a:cs typeface="Calibri"/>
              </a:rPr>
              <a:t>) </a:t>
            </a:r>
            <a:r>
              <a:rPr sz="2200" b="1" dirty="0">
                <a:solidFill>
                  <a:prstClr val="black"/>
                </a:solidFill>
                <a:latin typeface="Calibri"/>
                <a:cs typeface="Calibri"/>
              </a:rPr>
              <a:t>and </a:t>
            </a:r>
            <a:r>
              <a:rPr sz="2200" b="1" spc="-5" dirty="0">
                <a:solidFill>
                  <a:prstClr val="black"/>
                </a:solidFill>
                <a:latin typeface="Calibri"/>
                <a:cs typeface="Calibri"/>
              </a:rPr>
              <a:t>continuance in oﬃce (life terms for judges </a:t>
            </a:r>
            <a:r>
              <a:rPr sz="2200" b="1" spc="-5" dirty="0">
                <a:solidFill>
                  <a:srgbClr val="FF0000"/>
                </a:solidFill>
                <a:latin typeface="Calibri"/>
                <a:cs typeface="Calibri"/>
              </a:rPr>
              <a:t>ameliorate</a:t>
            </a:r>
            <a:r>
              <a:rPr sz="2200" b="1" spc="-5" dirty="0">
                <a:solidFill>
                  <a:prstClr val="black"/>
                </a:solidFill>
                <a:latin typeface="Calibri"/>
                <a:cs typeface="Calibri"/>
              </a:rPr>
              <a:t> presidential</a:t>
            </a:r>
            <a:r>
              <a:rPr sz="2200" b="1" spc="60" dirty="0">
                <a:solidFill>
                  <a:prstClr val="black"/>
                </a:solidFill>
                <a:latin typeface="Calibri"/>
                <a:cs typeface="Calibri"/>
              </a:rPr>
              <a:t> </a:t>
            </a:r>
            <a:r>
              <a:rPr sz="2200" b="1" spc="-5" dirty="0">
                <a:solidFill>
                  <a:prstClr val="black"/>
                </a:solidFill>
                <a:latin typeface="Calibri"/>
                <a:cs typeface="Calibri"/>
              </a:rPr>
              <a:t>inﬂuence)</a:t>
            </a:r>
            <a:endParaRPr lang="en-US" sz="2200" b="1" spc="-5" dirty="0">
              <a:solidFill>
                <a:prstClr val="black"/>
              </a:solidFill>
              <a:latin typeface="Calibri"/>
              <a:cs typeface="Calibri"/>
            </a:endParaRPr>
          </a:p>
          <a:p>
            <a:pPr marL="12700" marR="411480">
              <a:lnSpc>
                <a:spcPct val="98300"/>
              </a:lnSpc>
              <a:spcBef>
                <a:spcPts val="2039"/>
              </a:spcBef>
              <a:buSzPct val="95000"/>
              <a:tabLst>
                <a:tab pos="102870" algn="l"/>
              </a:tabLst>
            </a:pPr>
            <a:r>
              <a:rPr lang="en-US" sz="2200" b="1" dirty="0">
                <a:latin typeface="Calibri"/>
                <a:cs typeface="Calibri"/>
              </a:rPr>
              <a:t>The U S constitution establishes a system of checks and balances among branches of government and allocates power between federal and state governments. This system is based on the rule of law and the balance between majority rule and minority rights.</a:t>
            </a:r>
            <a:endParaRPr sz="2200" b="1" dirty="0">
              <a:latin typeface="Calibri"/>
              <a:cs typeface="Calibri"/>
            </a:endParaRPr>
          </a:p>
        </p:txBody>
      </p:sp>
      <p:sp>
        <p:nvSpPr>
          <p:cNvPr id="4" name="object 4"/>
          <p:cNvSpPr txBox="1"/>
          <p:nvPr/>
        </p:nvSpPr>
        <p:spPr>
          <a:xfrm>
            <a:off x="9957255" y="6434772"/>
            <a:ext cx="180340" cy="197490"/>
          </a:xfrm>
          <a:prstGeom prst="rect">
            <a:avLst/>
          </a:prstGeom>
        </p:spPr>
        <p:txBody>
          <a:bodyPr vert="horz" wrap="square" lIns="0" tIns="12700" rIns="0" bIns="0" rtlCol="0">
            <a:spAutoFit/>
          </a:bodyPr>
          <a:lstStyle/>
          <a:p>
            <a:pPr marL="12700">
              <a:spcBef>
                <a:spcPts val="100"/>
              </a:spcBef>
            </a:pPr>
            <a:r>
              <a:rPr sz="1200" dirty="0">
                <a:solidFill>
                  <a:srgbClr val="898989"/>
                </a:solidFill>
                <a:latin typeface="Calibri"/>
                <a:cs typeface="Calibri"/>
              </a:rPr>
              <a:t>14</a:t>
            </a:r>
            <a:endParaRPr sz="1200">
              <a:solidFill>
                <a:prstClr val="black"/>
              </a:solidFill>
              <a:latin typeface="Calibri"/>
              <a:cs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rgbClr val="723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if men were angels no government would be necessary">
            <a:extLst>
              <a:ext uri="{FF2B5EF4-FFF2-40B4-BE49-F238E27FC236}">
                <a16:creationId xmlns:a16="http://schemas.microsoft.com/office/drawing/2014/main" id="{16B3E07A-A5FD-43E9-8A84-0B5AF3C00A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6601" y="1506983"/>
            <a:ext cx="8178799" cy="38440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8A36B5-BBEA-4941-8F07-1A264B1E0884}"/>
              </a:ext>
            </a:extLst>
          </p:cNvPr>
          <p:cNvSpPr txBox="1"/>
          <p:nvPr/>
        </p:nvSpPr>
        <p:spPr>
          <a:xfrm>
            <a:off x="2006601" y="609600"/>
            <a:ext cx="3047181" cy="584775"/>
          </a:xfrm>
          <a:prstGeom prst="rect">
            <a:avLst/>
          </a:prstGeom>
          <a:noFill/>
        </p:spPr>
        <p:txBody>
          <a:bodyPr wrap="none" rtlCol="0">
            <a:spAutoFit/>
          </a:bodyPr>
          <a:lstStyle/>
          <a:p>
            <a:r>
              <a:rPr lang="en-US" sz="3200" b="1" dirty="0"/>
              <a:t>Federalist No. 51</a:t>
            </a:r>
          </a:p>
        </p:txBody>
      </p:sp>
    </p:spTree>
    <p:extLst>
      <p:ext uri="{BB962C8B-B14F-4D97-AF65-F5344CB8AC3E}">
        <p14:creationId xmlns:p14="http://schemas.microsoft.com/office/powerpoint/2010/main" val="1295160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168"/>
            <a:ext cx="12192000" cy="6841831"/>
          </a:xfrm>
          <a:prstGeom prst="rect">
            <a:avLst/>
          </a:prstGeom>
          <a:blipFill>
            <a:blip r:embed="rId2" cstate="print">
              <a:alphaModFix/>
            </a:blip>
            <a:stretch>
              <a:fillRect/>
            </a:stretch>
          </a:blipFill>
        </p:spPr>
        <p:txBody>
          <a:bodyPr wrap="square" lIns="0" tIns="0" rIns="0" bIns="0" rtlCol="0"/>
          <a:lstStyle/>
          <a:p>
            <a:endParaRPr/>
          </a:p>
        </p:txBody>
      </p:sp>
      <p:sp>
        <p:nvSpPr>
          <p:cNvPr id="4" name="object 4"/>
          <p:cNvSpPr/>
          <p:nvPr/>
        </p:nvSpPr>
        <p:spPr>
          <a:xfrm>
            <a:off x="0" y="-24702"/>
            <a:ext cx="12184380" cy="6923569"/>
          </a:xfrm>
          <a:custGeom>
            <a:avLst/>
            <a:gdLst/>
            <a:ahLst/>
            <a:cxnLst/>
            <a:rect l="l" t="t" r="r" b="b"/>
            <a:pathLst>
              <a:path w="9144000" h="5694045">
                <a:moveTo>
                  <a:pt x="0" y="0"/>
                </a:moveTo>
                <a:lnTo>
                  <a:pt x="9144000" y="0"/>
                </a:lnTo>
                <a:lnTo>
                  <a:pt x="9144000" y="5693864"/>
                </a:lnTo>
                <a:lnTo>
                  <a:pt x="0" y="5693864"/>
                </a:lnTo>
                <a:lnTo>
                  <a:pt x="0" y="0"/>
                </a:lnTo>
                <a:close/>
              </a:path>
            </a:pathLst>
          </a:custGeom>
          <a:solidFill>
            <a:srgbClr val="323232">
              <a:alpha val="58039"/>
            </a:srgbClr>
          </a:solidFill>
        </p:spPr>
        <p:txBody>
          <a:bodyPr wrap="square" lIns="0" tIns="0" rIns="0" bIns="0" rtlCol="0"/>
          <a:lstStyle/>
          <a:p>
            <a:endParaRPr sz="1400" dirty="0"/>
          </a:p>
        </p:txBody>
      </p:sp>
      <p:sp>
        <p:nvSpPr>
          <p:cNvPr id="5" name="object 5"/>
          <p:cNvSpPr/>
          <p:nvPr/>
        </p:nvSpPr>
        <p:spPr>
          <a:xfrm>
            <a:off x="0" y="-9525"/>
            <a:ext cx="12192000" cy="6856893"/>
          </a:xfrm>
          <a:custGeom>
            <a:avLst/>
            <a:gdLst/>
            <a:ahLst/>
            <a:cxnLst/>
            <a:rect l="l" t="t" r="r" b="b"/>
            <a:pathLst>
              <a:path w="9144000" h="5694045">
                <a:moveTo>
                  <a:pt x="0" y="0"/>
                </a:moveTo>
                <a:lnTo>
                  <a:pt x="9143993" y="0"/>
                </a:lnTo>
                <a:lnTo>
                  <a:pt x="9143993" y="5693856"/>
                </a:lnTo>
                <a:lnTo>
                  <a:pt x="0" y="5693856"/>
                </a:lnTo>
                <a:lnTo>
                  <a:pt x="0" y="0"/>
                </a:lnTo>
                <a:close/>
              </a:path>
            </a:pathLst>
          </a:custGeom>
          <a:ln w="25399">
            <a:solidFill>
              <a:srgbClr val="000000"/>
            </a:solidFill>
          </a:ln>
        </p:spPr>
        <p:txBody>
          <a:bodyPr wrap="square" lIns="0" tIns="0" rIns="0" bIns="0" rtlCol="0"/>
          <a:lstStyle/>
          <a:p>
            <a:endParaRPr/>
          </a:p>
        </p:txBody>
      </p:sp>
      <p:sp>
        <p:nvSpPr>
          <p:cNvPr id="6" name="object 6"/>
          <p:cNvSpPr txBox="1"/>
          <p:nvPr/>
        </p:nvSpPr>
        <p:spPr>
          <a:xfrm>
            <a:off x="0" y="631677"/>
            <a:ext cx="12192000" cy="5399555"/>
          </a:xfrm>
          <a:prstGeom prst="rect">
            <a:avLst/>
          </a:prstGeom>
        </p:spPr>
        <p:txBody>
          <a:bodyPr vert="horz" wrap="square" lIns="0" tIns="13335" rIns="0" bIns="0" rtlCol="0">
            <a:spAutoFit/>
          </a:bodyPr>
          <a:lstStyle/>
          <a:p>
            <a:pPr marL="292100" marR="5080" indent="-279400">
              <a:lnSpc>
                <a:spcPct val="99700"/>
              </a:lnSpc>
              <a:spcBef>
                <a:spcPts val="105"/>
              </a:spcBef>
              <a:buFont typeface="Arial"/>
              <a:buChar char="•"/>
              <a:tabLst>
                <a:tab pos="297815" algn="l"/>
                <a:tab pos="298450" algn="l"/>
              </a:tabLst>
            </a:pPr>
            <a:r>
              <a:rPr sz="2200" b="1" spc="-5" dirty="0">
                <a:solidFill>
                  <a:srgbClr val="FFFFFF"/>
                </a:solidFill>
                <a:latin typeface="Tahoma"/>
                <a:cs typeface="Tahoma"/>
              </a:rPr>
              <a:t>The national government under </a:t>
            </a:r>
            <a:r>
              <a:rPr sz="2200" b="1" dirty="0">
                <a:solidFill>
                  <a:srgbClr val="FFFFFF"/>
                </a:solidFill>
                <a:latin typeface="Tahoma"/>
                <a:cs typeface="Tahoma"/>
              </a:rPr>
              <a:t>the Articles also </a:t>
            </a:r>
            <a:r>
              <a:rPr sz="2200" b="1" spc="-5" dirty="0">
                <a:solidFill>
                  <a:srgbClr val="FFFFFF"/>
                </a:solidFill>
                <a:latin typeface="Tahoma"/>
                <a:cs typeface="Tahoma"/>
              </a:rPr>
              <a:t>lacked </a:t>
            </a:r>
            <a:r>
              <a:rPr sz="2200" b="1" dirty="0">
                <a:solidFill>
                  <a:srgbClr val="FFFFFF"/>
                </a:solidFill>
                <a:latin typeface="Tahoma"/>
                <a:cs typeface="Tahoma"/>
              </a:rPr>
              <a:t>the power to </a:t>
            </a:r>
            <a:r>
              <a:rPr sz="2200" b="1" spc="-5" dirty="0">
                <a:solidFill>
                  <a:srgbClr val="FFFFFF"/>
                </a:solidFill>
                <a:latin typeface="Tahoma"/>
                <a:cs typeface="Tahoma"/>
              </a:rPr>
              <a:t>raise an army </a:t>
            </a:r>
            <a:r>
              <a:rPr sz="2200" b="1" dirty="0">
                <a:solidFill>
                  <a:srgbClr val="FFFFFF"/>
                </a:solidFill>
                <a:latin typeface="Tahoma"/>
                <a:cs typeface="Tahoma"/>
              </a:rPr>
              <a:t>or </a:t>
            </a:r>
            <a:r>
              <a:rPr sz="2200" b="1" spc="-30" dirty="0">
                <a:solidFill>
                  <a:srgbClr val="FFFFFF"/>
                </a:solidFill>
                <a:latin typeface="Tahoma"/>
                <a:cs typeface="Tahoma"/>
              </a:rPr>
              <a:t>navy. </a:t>
            </a:r>
            <a:r>
              <a:rPr sz="2200" b="1" spc="-10" dirty="0">
                <a:solidFill>
                  <a:srgbClr val="FFFFFF"/>
                </a:solidFill>
                <a:latin typeface="Tahoma"/>
                <a:cs typeface="Tahoma"/>
              </a:rPr>
              <a:t>Fears </a:t>
            </a:r>
            <a:r>
              <a:rPr sz="2200" b="1" dirty="0">
                <a:solidFill>
                  <a:srgbClr val="FFFFFF"/>
                </a:solidFill>
                <a:latin typeface="Tahoma"/>
                <a:cs typeface="Tahoma"/>
              </a:rPr>
              <a:t>of a  </a:t>
            </a:r>
            <a:r>
              <a:rPr sz="2200" b="1" spc="-5" dirty="0">
                <a:solidFill>
                  <a:srgbClr val="FFFFFF"/>
                </a:solidFill>
                <a:latin typeface="Tahoma"/>
                <a:cs typeface="Tahoma"/>
              </a:rPr>
              <a:t>standing army in </a:t>
            </a:r>
            <a:r>
              <a:rPr sz="2200" b="1" dirty="0">
                <a:solidFill>
                  <a:srgbClr val="FFFFFF"/>
                </a:solidFill>
                <a:latin typeface="Tahoma"/>
                <a:cs typeface="Tahoma"/>
              </a:rPr>
              <a:t>the </a:t>
            </a:r>
            <a:r>
              <a:rPr sz="2200" b="1" spc="-5" dirty="0">
                <a:solidFill>
                  <a:srgbClr val="FFFFFF"/>
                </a:solidFill>
                <a:latin typeface="Tahoma"/>
                <a:cs typeface="Tahoma"/>
              </a:rPr>
              <a:t>employ </a:t>
            </a:r>
            <a:r>
              <a:rPr sz="2200" b="1" dirty="0">
                <a:solidFill>
                  <a:srgbClr val="FFFFFF"/>
                </a:solidFill>
                <a:latin typeface="Tahoma"/>
                <a:cs typeface="Tahoma"/>
              </a:rPr>
              <a:t>of a </a:t>
            </a:r>
            <a:r>
              <a:rPr sz="2200" b="1" spc="-5" dirty="0">
                <a:solidFill>
                  <a:srgbClr val="FFFFFF"/>
                </a:solidFill>
                <a:latin typeface="Tahoma"/>
                <a:cs typeface="Tahoma"/>
              </a:rPr>
              <a:t>tyrannical government had led </a:t>
            </a:r>
            <a:r>
              <a:rPr sz="2200" b="1" dirty="0">
                <a:solidFill>
                  <a:srgbClr val="FFFFFF"/>
                </a:solidFill>
                <a:latin typeface="Tahoma"/>
                <a:cs typeface="Tahoma"/>
              </a:rPr>
              <a:t>the writers of the Articles of </a:t>
            </a:r>
            <a:r>
              <a:rPr sz="2200" b="1" spc="-5" dirty="0">
                <a:solidFill>
                  <a:srgbClr val="FFFFFF"/>
                </a:solidFill>
                <a:latin typeface="Tahoma"/>
                <a:cs typeface="Tahoma"/>
              </a:rPr>
              <a:t>Confederation </a:t>
            </a:r>
            <a:r>
              <a:rPr sz="2200" b="1" dirty="0">
                <a:solidFill>
                  <a:srgbClr val="FFFFFF"/>
                </a:solidFill>
                <a:latin typeface="Tahoma"/>
                <a:cs typeface="Tahoma"/>
              </a:rPr>
              <a:t>to  </a:t>
            </a:r>
            <a:r>
              <a:rPr sz="2200" b="1" spc="-5" dirty="0">
                <a:solidFill>
                  <a:srgbClr val="FFFFFF"/>
                </a:solidFill>
                <a:latin typeface="Tahoma"/>
                <a:cs typeface="Tahoma"/>
              </a:rPr>
              <a:t>leave defense largely </a:t>
            </a:r>
            <a:r>
              <a:rPr sz="2200" b="1" dirty="0">
                <a:solidFill>
                  <a:srgbClr val="FFFFFF"/>
                </a:solidFill>
                <a:latin typeface="Tahoma"/>
                <a:cs typeface="Tahoma"/>
              </a:rPr>
              <a:t>to the states. </a:t>
            </a:r>
            <a:r>
              <a:rPr sz="2200" b="1" spc="-5" dirty="0">
                <a:solidFill>
                  <a:srgbClr val="FFFFFF"/>
                </a:solidFill>
                <a:latin typeface="Tahoma"/>
                <a:cs typeface="Tahoma"/>
              </a:rPr>
              <a:t>Although </a:t>
            </a:r>
            <a:r>
              <a:rPr sz="2200" b="1" dirty="0">
                <a:solidFill>
                  <a:srgbClr val="FFFFFF"/>
                </a:solidFill>
                <a:latin typeface="Tahoma"/>
                <a:cs typeface="Tahoma"/>
              </a:rPr>
              <a:t>the </a:t>
            </a:r>
            <a:r>
              <a:rPr sz="2200" b="1" spc="-5" dirty="0">
                <a:solidFill>
                  <a:srgbClr val="FFFFFF"/>
                </a:solidFill>
                <a:latin typeface="Tahoma"/>
                <a:cs typeface="Tahoma"/>
              </a:rPr>
              <a:t>central government could declare war and agree </a:t>
            </a:r>
            <a:r>
              <a:rPr sz="2200" b="1" dirty="0">
                <a:solidFill>
                  <a:srgbClr val="FFFFFF"/>
                </a:solidFill>
                <a:latin typeface="Tahoma"/>
                <a:cs typeface="Tahoma"/>
              </a:rPr>
              <a:t>to peace, it  </a:t>
            </a:r>
            <a:r>
              <a:rPr sz="2200" b="1" spc="-5" dirty="0">
                <a:solidFill>
                  <a:srgbClr val="FFFFFF"/>
                </a:solidFill>
                <a:latin typeface="Tahoma"/>
                <a:cs typeface="Tahoma"/>
              </a:rPr>
              <a:t>had </a:t>
            </a:r>
            <a:r>
              <a:rPr sz="2200" b="1" dirty="0">
                <a:solidFill>
                  <a:srgbClr val="FFFFFF"/>
                </a:solidFill>
                <a:latin typeface="Tahoma"/>
                <a:cs typeface="Tahoma"/>
              </a:rPr>
              <a:t>to </a:t>
            </a:r>
            <a:r>
              <a:rPr sz="2200" b="1" spc="-5" dirty="0">
                <a:solidFill>
                  <a:srgbClr val="FFFFFF"/>
                </a:solidFill>
                <a:latin typeface="Tahoma"/>
                <a:cs typeface="Tahoma"/>
              </a:rPr>
              <a:t>depend upon </a:t>
            </a:r>
            <a:r>
              <a:rPr sz="2200" b="1" dirty="0">
                <a:solidFill>
                  <a:srgbClr val="FFFFFF"/>
                </a:solidFill>
                <a:latin typeface="Tahoma"/>
                <a:cs typeface="Tahoma"/>
              </a:rPr>
              <a:t>the states to </a:t>
            </a:r>
            <a:r>
              <a:rPr sz="2200" b="1" spc="-5" dirty="0">
                <a:solidFill>
                  <a:srgbClr val="FFFFFF"/>
                </a:solidFill>
                <a:latin typeface="Tahoma"/>
                <a:cs typeface="Tahoma"/>
              </a:rPr>
              <a:t>provide soldiers. If </a:t>
            </a:r>
            <a:r>
              <a:rPr sz="2200" b="1" dirty="0">
                <a:solidFill>
                  <a:srgbClr val="FFFFFF"/>
                </a:solidFill>
                <a:latin typeface="Tahoma"/>
                <a:cs typeface="Tahoma"/>
              </a:rPr>
              <a:t>state </a:t>
            </a:r>
            <a:r>
              <a:rPr sz="2200" b="1" spc="-5" dirty="0">
                <a:solidFill>
                  <a:srgbClr val="FFFFFF"/>
                </a:solidFill>
                <a:latin typeface="Tahoma"/>
                <a:cs typeface="Tahoma"/>
              </a:rPr>
              <a:t>governors </a:t>
            </a:r>
            <a:r>
              <a:rPr sz="2200" b="1" dirty="0">
                <a:solidFill>
                  <a:srgbClr val="FFFFFF"/>
                </a:solidFill>
                <a:latin typeface="Tahoma"/>
                <a:cs typeface="Tahoma"/>
              </a:rPr>
              <a:t>chose not to </a:t>
            </a:r>
            <a:r>
              <a:rPr sz="2200" b="1" spc="-5" dirty="0">
                <a:solidFill>
                  <a:srgbClr val="FFFFFF"/>
                </a:solidFill>
                <a:latin typeface="Tahoma"/>
                <a:cs typeface="Tahoma"/>
              </a:rPr>
              <a:t>honor </a:t>
            </a:r>
            <a:r>
              <a:rPr sz="2200" b="1" dirty="0">
                <a:solidFill>
                  <a:srgbClr val="FFFFFF"/>
                </a:solidFill>
                <a:latin typeface="Tahoma"/>
                <a:cs typeface="Tahoma"/>
              </a:rPr>
              <a:t>the </a:t>
            </a:r>
            <a:r>
              <a:rPr sz="2200" b="1" spc="-5" dirty="0">
                <a:solidFill>
                  <a:srgbClr val="FFFFFF"/>
                </a:solidFill>
                <a:latin typeface="Tahoma"/>
                <a:cs typeface="Tahoma"/>
              </a:rPr>
              <a:t>national  </a:t>
            </a:r>
            <a:r>
              <a:rPr sz="2200" b="1" spc="-10" dirty="0">
                <a:solidFill>
                  <a:srgbClr val="FFFFFF"/>
                </a:solidFill>
                <a:latin typeface="Tahoma"/>
                <a:cs typeface="Tahoma"/>
              </a:rPr>
              <a:t>government’s </a:t>
            </a:r>
            <a:r>
              <a:rPr sz="2200" b="1" spc="-5" dirty="0">
                <a:solidFill>
                  <a:srgbClr val="FFFFFF"/>
                </a:solidFill>
                <a:latin typeface="Tahoma"/>
                <a:cs typeface="Tahoma"/>
              </a:rPr>
              <a:t>request, </a:t>
            </a:r>
            <a:r>
              <a:rPr sz="2200" b="1" dirty="0">
                <a:solidFill>
                  <a:srgbClr val="FFFFFF"/>
                </a:solidFill>
                <a:latin typeface="Tahoma"/>
                <a:cs typeface="Tahoma"/>
              </a:rPr>
              <a:t>the </a:t>
            </a:r>
            <a:r>
              <a:rPr sz="2200" b="1" spc="-5" dirty="0">
                <a:solidFill>
                  <a:srgbClr val="FFFFFF"/>
                </a:solidFill>
                <a:latin typeface="Tahoma"/>
                <a:cs typeface="Tahoma"/>
              </a:rPr>
              <a:t>country would </a:t>
            </a:r>
            <a:r>
              <a:rPr sz="2200" b="1" dirty="0">
                <a:solidFill>
                  <a:srgbClr val="FFFFFF"/>
                </a:solidFill>
                <a:latin typeface="Tahoma"/>
                <a:cs typeface="Tahoma"/>
              </a:rPr>
              <a:t>lack </a:t>
            </a:r>
            <a:r>
              <a:rPr sz="2200" b="1" spc="-5" dirty="0">
                <a:solidFill>
                  <a:srgbClr val="FFFFFF"/>
                </a:solidFill>
                <a:latin typeface="Tahoma"/>
                <a:cs typeface="Tahoma"/>
              </a:rPr>
              <a:t>an </a:t>
            </a:r>
            <a:r>
              <a:rPr sz="2200" b="1" dirty="0">
                <a:solidFill>
                  <a:srgbClr val="FFFFFF"/>
                </a:solidFill>
                <a:latin typeface="Tahoma"/>
                <a:cs typeface="Tahoma"/>
              </a:rPr>
              <a:t>adequate</a:t>
            </a:r>
            <a:r>
              <a:rPr sz="2200" b="1" spc="35" dirty="0">
                <a:solidFill>
                  <a:srgbClr val="FFFFFF"/>
                </a:solidFill>
                <a:latin typeface="Tahoma"/>
                <a:cs typeface="Tahoma"/>
              </a:rPr>
              <a:t> </a:t>
            </a:r>
            <a:r>
              <a:rPr sz="2200" b="1" spc="-5" dirty="0">
                <a:solidFill>
                  <a:srgbClr val="FFFFFF"/>
                </a:solidFill>
                <a:latin typeface="Tahoma"/>
                <a:cs typeface="Tahoma"/>
              </a:rPr>
              <a:t>defense.</a:t>
            </a:r>
            <a:endParaRPr sz="2200" b="1" dirty="0">
              <a:latin typeface="Tahoma"/>
              <a:cs typeface="Tahoma"/>
            </a:endParaRPr>
          </a:p>
          <a:p>
            <a:pPr>
              <a:spcBef>
                <a:spcPts val="10"/>
              </a:spcBef>
              <a:buClr>
                <a:srgbClr val="FFFFFF"/>
              </a:buClr>
              <a:buFont typeface="Arial"/>
              <a:buChar char="•"/>
            </a:pPr>
            <a:endParaRPr sz="2200" b="1" dirty="0">
              <a:latin typeface="Times New Roman"/>
              <a:cs typeface="Times New Roman"/>
            </a:endParaRPr>
          </a:p>
          <a:p>
            <a:pPr marL="292100" marR="31750" indent="-279400">
              <a:buFont typeface="Arial"/>
              <a:buChar char="•"/>
              <a:tabLst>
                <a:tab pos="297815" algn="l"/>
                <a:tab pos="298450" algn="l"/>
              </a:tabLst>
            </a:pPr>
            <a:r>
              <a:rPr sz="2200" b="1" spc="-5" dirty="0">
                <a:solidFill>
                  <a:srgbClr val="FFFFFF"/>
                </a:solidFill>
                <a:latin typeface="Tahoma"/>
                <a:cs typeface="Tahoma"/>
              </a:rPr>
              <a:t>The weaknesses </a:t>
            </a:r>
            <a:r>
              <a:rPr sz="2200" b="1" dirty="0">
                <a:solidFill>
                  <a:srgbClr val="FFFFFF"/>
                </a:solidFill>
                <a:latin typeface="Tahoma"/>
                <a:cs typeface="Tahoma"/>
              </a:rPr>
              <a:t>of the Articles of </a:t>
            </a:r>
            <a:r>
              <a:rPr sz="2200" b="1" spc="-5" dirty="0">
                <a:solidFill>
                  <a:srgbClr val="FFFFFF"/>
                </a:solidFill>
                <a:latin typeface="Tahoma"/>
                <a:cs typeface="Tahoma"/>
              </a:rPr>
              <a:t>Confederation became apparent </a:t>
            </a:r>
            <a:r>
              <a:rPr sz="2200" b="1" dirty="0">
                <a:solidFill>
                  <a:srgbClr val="FFFFFF"/>
                </a:solidFill>
                <a:latin typeface="Tahoma"/>
                <a:cs typeface="Tahoma"/>
              </a:rPr>
              <a:t>as a </a:t>
            </a:r>
            <a:r>
              <a:rPr sz="2200" b="1" spc="-5" dirty="0">
                <a:solidFill>
                  <a:srgbClr val="FFFFFF"/>
                </a:solidFill>
                <a:latin typeface="Tahoma"/>
                <a:cs typeface="Tahoma"/>
              </a:rPr>
              <a:t>result </a:t>
            </a:r>
            <a:r>
              <a:rPr sz="2200" b="1" dirty="0">
                <a:solidFill>
                  <a:srgbClr val="FFFFFF"/>
                </a:solidFill>
                <a:latin typeface="Tahoma"/>
                <a:cs typeface="Tahoma"/>
              </a:rPr>
              <a:t>of </a:t>
            </a:r>
            <a:r>
              <a:rPr sz="2200" b="1" spc="-5" dirty="0">
                <a:solidFill>
                  <a:srgbClr val="FFFFFF"/>
                </a:solidFill>
                <a:latin typeface="Tahoma"/>
                <a:cs typeface="Tahoma"/>
              </a:rPr>
              <a:t>Shays’ Rebellion. </a:t>
            </a:r>
            <a:r>
              <a:rPr sz="2200" b="1" spc="-10" dirty="0">
                <a:solidFill>
                  <a:srgbClr val="FFFFFF"/>
                </a:solidFill>
                <a:latin typeface="Tahoma"/>
                <a:cs typeface="Tahoma"/>
              </a:rPr>
              <a:t>In </a:t>
            </a:r>
            <a:r>
              <a:rPr sz="2200" b="1" spc="-5" dirty="0">
                <a:solidFill>
                  <a:srgbClr val="FFFFFF"/>
                </a:solidFill>
                <a:latin typeface="Tahoma"/>
                <a:cs typeface="Tahoma"/>
              </a:rPr>
              <a:t>1786,  farmers in </a:t>
            </a:r>
            <a:r>
              <a:rPr sz="2200" b="1" dirty="0">
                <a:solidFill>
                  <a:srgbClr val="FFFFFF"/>
                </a:solidFill>
                <a:latin typeface="Tahoma"/>
                <a:cs typeface="Tahoma"/>
              </a:rPr>
              <a:t>western </a:t>
            </a:r>
            <a:r>
              <a:rPr sz="2200" b="1" spc="-5" dirty="0">
                <a:solidFill>
                  <a:srgbClr val="FFFFFF"/>
                </a:solidFill>
                <a:latin typeface="Tahoma"/>
                <a:cs typeface="Tahoma"/>
              </a:rPr>
              <a:t>Massachusetts were heavily in debt, facing imprisonment and </a:t>
            </a:r>
            <a:r>
              <a:rPr sz="2200" b="1" dirty="0">
                <a:solidFill>
                  <a:srgbClr val="FFFFFF"/>
                </a:solidFill>
                <a:latin typeface="Tahoma"/>
                <a:cs typeface="Tahoma"/>
              </a:rPr>
              <a:t>the loss of their </a:t>
            </a:r>
            <a:r>
              <a:rPr sz="2200" b="1" spc="-5" dirty="0">
                <a:solidFill>
                  <a:srgbClr val="FFFFFF"/>
                </a:solidFill>
                <a:latin typeface="Tahoma"/>
                <a:cs typeface="Tahoma"/>
              </a:rPr>
              <a:t>lands. Many  </a:t>
            </a:r>
            <a:r>
              <a:rPr sz="2200" b="1" dirty="0">
                <a:solidFill>
                  <a:srgbClr val="FFFFFF"/>
                </a:solidFill>
                <a:latin typeface="Tahoma"/>
                <a:cs typeface="Tahoma"/>
              </a:rPr>
              <a:t>of them </a:t>
            </a:r>
            <a:r>
              <a:rPr sz="2200" b="1" spc="-5" dirty="0">
                <a:solidFill>
                  <a:srgbClr val="FFFFFF"/>
                </a:solidFill>
                <a:latin typeface="Tahoma"/>
                <a:cs typeface="Tahoma"/>
              </a:rPr>
              <a:t>were veterans, who </a:t>
            </a:r>
            <a:r>
              <a:rPr sz="2200" b="1" dirty="0">
                <a:solidFill>
                  <a:srgbClr val="FFFFFF"/>
                </a:solidFill>
                <a:latin typeface="Tahoma"/>
                <a:cs typeface="Tahoma"/>
              </a:rPr>
              <a:t>owed </a:t>
            </a:r>
            <a:r>
              <a:rPr sz="2200" b="1" spc="-5" dirty="0">
                <a:solidFill>
                  <a:srgbClr val="FFFFFF"/>
                </a:solidFill>
                <a:latin typeface="Tahoma"/>
                <a:cs typeface="Tahoma"/>
              </a:rPr>
              <a:t>taxes </a:t>
            </a:r>
            <a:r>
              <a:rPr sz="2200" b="1" dirty="0">
                <a:solidFill>
                  <a:srgbClr val="FFFFFF"/>
                </a:solidFill>
                <a:latin typeface="Tahoma"/>
                <a:cs typeface="Tahoma"/>
              </a:rPr>
              <a:t>that </a:t>
            </a:r>
            <a:r>
              <a:rPr sz="2200" b="1" spc="-5" dirty="0">
                <a:solidFill>
                  <a:srgbClr val="FFFFFF"/>
                </a:solidFill>
                <a:latin typeface="Tahoma"/>
                <a:cs typeface="Tahoma"/>
              </a:rPr>
              <a:t>had gone unpaid while </a:t>
            </a:r>
            <a:r>
              <a:rPr sz="2200" b="1" dirty="0">
                <a:solidFill>
                  <a:srgbClr val="FFFFFF"/>
                </a:solidFill>
                <a:latin typeface="Tahoma"/>
                <a:cs typeface="Tahoma"/>
              </a:rPr>
              <a:t>they </a:t>
            </a:r>
            <a:r>
              <a:rPr sz="2200" b="1" spc="-5" dirty="0">
                <a:solidFill>
                  <a:srgbClr val="FFFFFF"/>
                </a:solidFill>
                <a:latin typeface="Tahoma"/>
                <a:cs typeface="Tahoma"/>
              </a:rPr>
              <a:t>were </a:t>
            </a:r>
            <a:r>
              <a:rPr sz="2200" b="1" spc="-10" dirty="0">
                <a:solidFill>
                  <a:srgbClr val="FFFFFF"/>
                </a:solidFill>
                <a:latin typeface="Tahoma"/>
                <a:cs typeface="Tahoma"/>
              </a:rPr>
              <a:t>away </a:t>
            </a:r>
            <a:r>
              <a:rPr sz="2200" b="1" spc="-5" dirty="0">
                <a:solidFill>
                  <a:srgbClr val="FFFFFF"/>
                </a:solidFill>
                <a:latin typeface="Tahoma"/>
                <a:cs typeface="Tahoma"/>
              </a:rPr>
              <a:t>fighting </a:t>
            </a:r>
            <a:r>
              <a:rPr sz="2200" b="1" dirty="0">
                <a:solidFill>
                  <a:srgbClr val="FFFFFF"/>
                </a:solidFill>
                <a:latin typeface="Tahoma"/>
                <a:cs typeface="Tahoma"/>
              </a:rPr>
              <a:t>the British  </a:t>
            </a:r>
            <a:r>
              <a:rPr sz="2200" b="1" spc="-5" dirty="0">
                <a:solidFill>
                  <a:srgbClr val="FFFFFF"/>
                </a:solidFill>
                <a:latin typeface="Tahoma"/>
                <a:cs typeface="Tahoma"/>
              </a:rPr>
              <a:t>during </a:t>
            </a:r>
            <a:r>
              <a:rPr sz="2200" b="1" dirty="0">
                <a:solidFill>
                  <a:srgbClr val="FFFFFF"/>
                </a:solidFill>
                <a:latin typeface="Tahoma"/>
                <a:cs typeface="Tahoma"/>
              </a:rPr>
              <a:t>the </a:t>
            </a:r>
            <a:r>
              <a:rPr sz="2200" b="1" spc="-10" dirty="0">
                <a:solidFill>
                  <a:srgbClr val="FFFFFF"/>
                </a:solidFill>
                <a:latin typeface="Tahoma"/>
                <a:cs typeface="Tahoma"/>
              </a:rPr>
              <a:t>Revolution. </a:t>
            </a:r>
            <a:r>
              <a:rPr sz="2200" b="1" spc="-5" dirty="0">
                <a:solidFill>
                  <a:srgbClr val="FFFFFF"/>
                </a:solidFill>
                <a:latin typeface="Tahoma"/>
                <a:cs typeface="Tahoma"/>
              </a:rPr>
              <a:t>The Continental Congress had promised </a:t>
            </a:r>
            <a:r>
              <a:rPr sz="2200" b="1" dirty="0">
                <a:solidFill>
                  <a:srgbClr val="FFFFFF"/>
                </a:solidFill>
                <a:latin typeface="Tahoma"/>
                <a:cs typeface="Tahoma"/>
              </a:rPr>
              <a:t>to </a:t>
            </a:r>
            <a:r>
              <a:rPr sz="2200" b="1" spc="-5" dirty="0">
                <a:solidFill>
                  <a:srgbClr val="FFFFFF"/>
                </a:solidFill>
                <a:latin typeface="Tahoma"/>
                <a:cs typeface="Tahoma"/>
              </a:rPr>
              <a:t>pay </a:t>
            </a:r>
            <a:r>
              <a:rPr sz="2200" b="1" dirty="0">
                <a:solidFill>
                  <a:srgbClr val="FFFFFF"/>
                </a:solidFill>
                <a:latin typeface="Tahoma"/>
                <a:cs typeface="Tahoma"/>
              </a:rPr>
              <a:t>them </a:t>
            </a:r>
            <a:r>
              <a:rPr sz="2200" b="1" spc="-5" dirty="0">
                <a:solidFill>
                  <a:srgbClr val="FFFFFF"/>
                </a:solidFill>
                <a:latin typeface="Tahoma"/>
                <a:cs typeface="Tahoma"/>
              </a:rPr>
              <a:t>for </a:t>
            </a:r>
            <a:r>
              <a:rPr sz="2200" b="1" dirty="0">
                <a:solidFill>
                  <a:srgbClr val="FFFFFF"/>
                </a:solidFill>
                <a:latin typeface="Tahoma"/>
                <a:cs typeface="Tahoma"/>
              </a:rPr>
              <a:t>their </a:t>
            </a:r>
            <a:r>
              <a:rPr sz="2200" b="1" spc="-5" dirty="0">
                <a:solidFill>
                  <a:srgbClr val="FFFFFF"/>
                </a:solidFill>
                <a:latin typeface="Tahoma"/>
                <a:cs typeface="Tahoma"/>
              </a:rPr>
              <a:t>service, but </a:t>
            </a:r>
            <a:r>
              <a:rPr sz="2200" b="1" dirty="0">
                <a:solidFill>
                  <a:srgbClr val="FFFFFF"/>
                </a:solidFill>
                <a:latin typeface="Tahoma"/>
                <a:cs typeface="Tahoma"/>
              </a:rPr>
              <a:t>the </a:t>
            </a:r>
            <a:r>
              <a:rPr sz="2200" b="1" spc="-5" dirty="0">
                <a:solidFill>
                  <a:srgbClr val="FFFFFF"/>
                </a:solidFill>
                <a:latin typeface="Tahoma"/>
                <a:cs typeface="Tahoma"/>
              </a:rPr>
              <a:t>national  government did </a:t>
            </a:r>
            <a:r>
              <a:rPr sz="2200" b="1" dirty="0">
                <a:solidFill>
                  <a:srgbClr val="FFFFFF"/>
                </a:solidFill>
                <a:latin typeface="Tahoma"/>
                <a:cs typeface="Tahoma"/>
              </a:rPr>
              <a:t>not </a:t>
            </a:r>
            <a:r>
              <a:rPr sz="2200" b="1" spc="-10" dirty="0">
                <a:solidFill>
                  <a:srgbClr val="FFFFFF"/>
                </a:solidFill>
                <a:latin typeface="Tahoma"/>
                <a:cs typeface="Tahoma"/>
              </a:rPr>
              <a:t>have </a:t>
            </a:r>
            <a:r>
              <a:rPr sz="2200" b="1" spc="-5" dirty="0">
                <a:solidFill>
                  <a:srgbClr val="FFFFFF"/>
                </a:solidFill>
                <a:latin typeface="Tahoma"/>
                <a:cs typeface="Tahoma"/>
              </a:rPr>
              <a:t>sufficient </a:t>
            </a:r>
            <a:r>
              <a:rPr sz="2200" b="1" spc="-25" dirty="0">
                <a:solidFill>
                  <a:srgbClr val="FFFFFF"/>
                </a:solidFill>
                <a:latin typeface="Tahoma"/>
                <a:cs typeface="Tahoma"/>
              </a:rPr>
              <a:t>money. Moreover, </a:t>
            </a:r>
            <a:r>
              <a:rPr sz="2200" b="1" dirty="0">
                <a:solidFill>
                  <a:srgbClr val="FFFFFF"/>
                </a:solidFill>
                <a:latin typeface="Tahoma"/>
                <a:cs typeface="Tahoma"/>
              </a:rPr>
              <a:t>the </a:t>
            </a:r>
            <a:r>
              <a:rPr sz="2200" b="1" spc="-5" dirty="0">
                <a:solidFill>
                  <a:srgbClr val="FFFFFF"/>
                </a:solidFill>
                <a:latin typeface="Tahoma"/>
                <a:cs typeface="Tahoma"/>
              </a:rPr>
              <a:t>farmers were unable </a:t>
            </a:r>
            <a:r>
              <a:rPr sz="2200" b="1" dirty="0">
                <a:solidFill>
                  <a:srgbClr val="FFFFFF"/>
                </a:solidFill>
                <a:latin typeface="Tahoma"/>
                <a:cs typeface="Tahoma"/>
              </a:rPr>
              <a:t>to </a:t>
            </a:r>
            <a:r>
              <a:rPr sz="2200" b="1" spc="-5" dirty="0">
                <a:solidFill>
                  <a:srgbClr val="FFFFFF"/>
                </a:solidFill>
                <a:latin typeface="Tahoma"/>
                <a:cs typeface="Tahoma"/>
              </a:rPr>
              <a:t>meet </a:t>
            </a:r>
            <a:r>
              <a:rPr sz="2200" b="1" dirty="0">
                <a:solidFill>
                  <a:srgbClr val="FFFFFF"/>
                </a:solidFill>
                <a:latin typeface="Tahoma"/>
                <a:cs typeface="Tahoma"/>
              </a:rPr>
              <a:t>the </a:t>
            </a:r>
            <a:r>
              <a:rPr sz="2200" b="1" spc="-5" dirty="0">
                <a:solidFill>
                  <a:srgbClr val="FFFFFF"/>
                </a:solidFill>
                <a:latin typeface="Tahoma"/>
                <a:cs typeface="Tahoma"/>
              </a:rPr>
              <a:t>onerous </a:t>
            </a:r>
            <a:r>
              <a:rPr sz="2200" b="1" dirty="0">
                <a:solidFill>
                  <a:srgbClr val="FFFFFF"/>
                </a:solidFill>
                <a:latin typeface="Tahoma"/>
                <a:cs typeface="Tahoma"/>
              </a:rPr>
              <a:t>new tax  </a:t>
            </a:r>
            <a:r>
              <a:rPr sz="2200" b="1" spc="-5" dirty="0">
                <a:solidFill>
                  <a:srgbClr val="FFFFFF"/>
                </a:solidFill>
                <a:latin typeface="Tahoma"/>
                <a:cs typeface="Tahoma"/>
              </a:rPr>
              <a:t>burden Massachusetts imposed in order </a:t>
            </a:r>
            <a:r>
              <a:rPr sz="2200" b="1" dirty="0">
                <a:solidFill>
                  <a:srgbClr val="FFFFFF"/>
                </a:solidFill>
                <a:latin typeface="Tahoma"/>
                <a:cs typeface="Tahoma"/>
              </a:rPr>
              <a:t>to </a:t>
            </a:r>
            <a:r>
              <a:rPr sz="2200" b="1" spc="-5" dirty="0">
                <a:solidFill>
                  <a:srgbClr val="FFFFFF"/>
                </a:solidFill>
                <a:latin typeface="Tahoma"/>
                <a:cs typeface="Tahoma"/>
              </a:rPr>
              <a:t>pay </a:t>
            </a:r>
            <a:r>
              <a:rPr sz="2200" b="1" dirty="0">
                <a:solidFill>
                  <a:srgbClr val="FFFFFF"/>
                </a:solidFill>
                <a:latin typeface="Tahoma"/>
                <a:cs typeface="Tahoma"/>
              </a:rPr>
              <a:t>its </a:t>
            </a:r>
            <a:r>
              <a:rPr sz="2200" b="1" spc="-5" dirty="0">
                <a:solidFill>
                  <a:srgbClr val="FFFFFF"/>
                </a:solidFill>
                <a:latin typeface="Tahoma"/>
                <a:cs typeface="Tahoma"/>
              </a:rPr>
              <a:t>own </a:t>
            </a:r>
            <a:r>
              <a:rPr sz="2200" b="1" dirty="0">
                <a:solidFill>
                  <a:srgbClr val="FFFFFF"/>
                </a:solidFill>
                <a:latin typeface="Tahoma"/>
                <a:cs typeface="Tahoma"/>
              </a:rPr>
              <a:t>debts </a:t>
            </a:r>
            <a:r>
              <a:rPr sz="2200" b="1" spc="-5" dirty="0">
                <a:solidFill>
                  <a:srgbClr val="FFFFFF"/>
                </a:solidFill>
                <a:latin typeface="Tahoma"/>
                <a:cs typeface="Tahoma"/>
              </a:rPr>
              <a:t>from </a:t>
            </a:r>
            <a:r>
              <a:rPr sz="2200" b="1" dirty="0">
                <a:solidFill>
                  <a:srgbClr val="FFFFFF"/>
                </a:solidFill>
                <a:latin typeface="Tahoma"/>
                <a:cs typeface="Tahoma"/>
              </a:rPr>
              <a:t>the</a:t>
            </a:r>
            <a:r>
              <a:rPr sz="2200" b="1" spc="60" dirty="0">
                <a:solidFill>
                  <a:srgbClr val="FFFFFF"/>
                </a:solidFill>
                <a:latin typeface="Tahoma"/>
                <a:cs typeface="Tahoma"/>
              </a:rPr>
              <a:t> </a:t>
            </a:r>
            <a:r>
              <a:rPr sz="2200" b="1" spc="-10" dirty="0">
                <a:solidFill>
                  <a:srgbClr val="FFFFFF"/>
                </a:solidFill>
                <a:latin typeface="Tahoma"/>
                <a:cs typeface="Tahoma"/>
              </a:rPr>
              <a:t>Revolution.</a:t>
            </a:r>
            <a:endParaRPr sz="2200" b="1" dirty="0">
              <a:latin typeface="Tahoma"/>
              <a:cs typeface="Tahoma"/>
            </a:endParaRPr>
          </a:p>
          <a:p>
            <a:pPr>
              <a:spcBef>
                <a:spcPts val="5"/>
              </a:spcBef>
              <a:buClr>
                <a:srgbClr val="FFFFFF"/>
              </a:buClr>
              <a:buFont typeface="Arial"/>
              <a:buChar char="•"/>
            </a:pPr>
            <a:endParaRPr sz="2000" b="1" dirty="0">
              <a:latin typeface="Times New Roman"/>
              <a:cs typeface="Times New Roman"/>
            </a:endParaRPr>
          </a:p>
        </p:txBody>
      </p:sp>
      <p:sp>
        <p:nvSpPr>
          <p:cNvPr id="3" name="object 3"/>
          <p:cNvSpPr txBox="1">
            <a:spLocks noGrp="1"/>
          </p:cNvSpPr>
          <p:nvPr>
            <p:ph type="title"/>
          </p:nvPr>
        </p:nvSpPr>
        <p:spPr>
          <a:xfrm>
            <a:off x="3200400" y="-9525"/>
            <a:ext cx="5482590" cy="382156"/>
          </a:xfrm>
          <a:prstGeom prst="rect">
            <a:avLst/>
          </a:prstGeom>
        </p:spPr>
        <p:txBody>
          <a:bodyPr vert="horz" wrap="square" lIns="0" tIns="12700" rIns="0" bIns="0" rtlCol="0">
            <a:spAutoFit/>
          </a:bodyPr>
          <a:lstStyle/>
          <a:p>
            <a:pPr marL="12700" algn="ctr">
              <a:spcBef>
                <a:spcPts val="100"/>
              </a:spcBef>
            </a:pPr>
            <a:r>
              <a:rPr sz="2400" dirty="0">
                <a:solidFill>
                  <a:schemeClr val="bg1"/>
                </a:solidFill>
              </a:rPr>
              <a:t>SHAYS'</a:t>
            </a:r>
            <a:r>
              <a:rPr sz="2400" spc="-70" dirty="0">
                <a:solidFill>
                  <a:schemeClr val="bg1"/>
                </a:solidFill>
              </a:rPr>
              <a:t> </a:t>
            </a:r>
            <a:r>
              <a:rPr sz="2400" spc="-5" dirty="0">
                <a:solidFill>
                  <a:schemeClr val="bg1"/>
                </a:solidFill>
              </a:rPr>
              <a:t>REBELLION</a:t>
            </a:r>
            <a:r>
              <a:rPr lang="en-US" sz="2400" spc="-5" dirty="0">
                <a:solidFill>
                  <a:schemeClr val="bg1"/>
                </a:solidFill>
              </a:rPr>
              <a:t> August 1786</a:t>
            </a:r>
            <a:endParaRPr sz="2400" dirty="0">
              <a:solidFill>
                <a:schemeClr val="bg1"/>
              </a:solidFill>
            </a:endParaRPr>
          </a:p>
        </p:txBody>
      </p:sp>
    </p:spTree>
    <p:extLst>
      <p:ext uri="{BB962C8B-B14F-4D97-AF65-F5344CB8AC3E}">
        <p14:creationId xmlns:p14="http://schemas.microsoft.com/office/powerpoint/2010/main" val="42779600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farm2.staticflickr.com/1151/539852012_0b86210586_o.jpg"/>
          <p:cNvPicPr>
            <a:picLocks noChangeAspect="1" noChangeArrowheads="1"/>
          </p:cNvPicPr>
          <p:nvPr/>
        </p:nvPicPr>
        <p:blipFill rotWithShape="1">
          <a:blip r:embed="rId2">
            <a:extLst>
              <a:ext uri="{28A0092B-C50C-407E-A947-70E740481C1C}">
                <a14:useLocalDpi xmlns:a14="http://schemas.microsoft.com/office/drawing/2010/main" val="0"/>
              </a:ext>
            </a:extLst>
          </a:blip>
          <a:srcRect b="9266"/>
          <a:stretch/>
        </p:blipFill>
        <p:spPr bwMode="auto">
          <a:xfrm>
            <a:off x="1524000" y="0"/>
            <a:ext cx="917027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4419600"/>
            <a:ext cx="9170276" cy="1143000"/>
          </a:xfrm>
          <a:solidFill>
            <a:schemeClr val="dk1">
              <a:alpha val="67000"/>
            </a:schemeClr>
          </a:solidFill>
          <a:ln>
            <a:noFill/>
          </a:ln>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6000" b="1" dirty="0"/>
              <a:t>Impeachment</a:t>
            </a:r>
          </a:p>
        </p:txBody>
      </p:sp>
      <p:sp>
        <p:nvSpPr>
          <p:cNvPr id="6" name="Rectangle 5"/>
          <p:cNvSpPr/>
          <p:nvPr/>
        </p:nvSpPr>
        <p:spPr>
          <a:xfrm>
            <a:off x="8437196" y="6550224"/>
            <a:ext cx="223080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85000"/>
                  </a:prstClr>
                </a:solidFill>
                <a:effectLst/>
                <a:uLnTx/>
                <a:uFillTx/>
                <a:latin typeface="Calibri"/>
                <a:ea typeface="+mn-ea"/>
                <a:cs typeface="+mn-cs"/>
              </a:rPr>
              <a:t>Photo Credit:  </a:t>
            </a:r>
            <a:r>
              <a:rPr kumimoji="0" lang="en-US" sz="1400" b="1" i="0" u="none" strike="noStrike" kern="1200" cap="none" spc="0" normalizeH="0" baseline="0" noProof="0" dirty="0">
                <a:ln>
                  <a:noFill/>
                </a:ln>
                <a:solidFill>
                  <a:prstClr val="white">
                    <a:lumMod val="85000"/>
                  </a:prstClr>
                </a:solidFill>
                <a:effectLst/>
                <a:uLnTx/>
                <a:uFillTx/>
                <a:latin typeface="Calibri"/>
                <a:ea typeface="+mn-ea"/>
                <a:cs typeface="+mn-cs"/>
                <a:hlinkClick r:id="rId3"/>
              </a:rPr>
              <a:t>Nancy Lehrer</a:t>
            </a:r>
            <a:endParaRPr kumimoji="0" lang="en-US" sz="14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sp>
        <p:nvSpPr>
          <p:cNvPr id="7" name="object 2">
            <a:extLst>
              <a:ext uri="{FF2B5EF4-FFF2-40B4-BE49-F238E27FC236}">
                <a16:creationId xmlns:a16="http://schemas.microsoft.com/office/drawing/2014/main" id="{17F8E4E1-BA74-412B-A650-7A56AB89F34C}"/>
              </a:ext>
            </a:extLst>
          </p:cNvPr>
          <p:cNvSpPr txBox="1">
            <a:spLocks/>
          </p:cNvSpPr>
          <p:nvPr/>
        </p:nvSpPr>
        <p:spPr>
          <a:xfrm>
            <a:off x="0" y="228600"/>
            <a:ext cx="12192000" cy="413126"/>
          </a:xfrm>
          <a:prstGeom prst="rect">
            <a:avLst/>
          </a:prstGeom>
        </p:spPr>
        <p:txBody>
          <a:bodyPr vert="horz" wrap="square" lIns="0" tIns="33020" rIns="0" bIns="0" rtlCol="0">
            <a:spAutoFit/>
          </a:bodyPr>
          <a:lstStyle>
            <a:lvl1pPr>
              <a:defRPr sz="4400" b="0" i="0">
                <a:solidFill>
                  <a:schemeClr val="tx1"/>
                </a:solidFill>
                <a:latin typeface="Calibri"/>
                <a:ea typeface="+mj-ea"/>
                <a:cs typeface="Calibri"/>
              </a:defRPr>
            </a:lvl1pPr>
          </a:lstStyle>
          <a:p>
            <a:pPr marL="12700" marR="5080" lvl="0" indent="868680" algn="ctr" defTabSz="914400" eaLnBrk="1" fontAlgn="auto" latinLnBrk="0" hangingPunct="1">
              <a:lnSpc>
                <a:spcPts val="2400"/>
              </a:lnSpc>
              <a:spcBef>
                <a:spcPts val="260"/>
              </a:spcBef>
              <a:spcAft>
                <a:spcPts val="0"/>
              </a:spcAft>
              <a:buClrTx/>
              <a:buSzTx/>
              <a:buFontTx/>
              <a:buNone/>
              <a:tabLst/>
              <a:defRPr/>
            </a:pPr>
            <a:r>
              <a:rPr kumimoji="0" lang="en-US" b="1" i="0" u="none" strike="noStrike" kern="0" cap="none" spc="0" normalizeH="0" baseline="0" noProof="0" dirty="0">
                <a:ln>
                  <a:noFill/>
                </a:ln>
                <a:solidFill>
                  <a:schemeClr val="bg1"/>
                </a:solidFill>
                <a:effectLst/>
                <a:uLnTx/>
                <a:uFillTx/>
                <a:latin typeface="Calibri"/>
                <a:ea typeface="+mj-ea"/>
                <a:cs typeface="Calibri"/>
              </a:rPr>
              <a:t>CHECKS </a:t>
            </a:r>
            <a:r>
              <a:rPr kumimoji="0" lang="en-US" b="1" i="0" u="none" strike="noStrike" kern="0" cap="none" spc="-5" normalizeH="0" baseline="0" noProof="0" dirty="0">
                <a:ln>
                  <a:noFill/>
                </a:ln>
                <a:solidFill>
                  <a:schemeClr val="bg1"/>
                </a:solidFill>
                <a:effectLst/>
                <a:uLnTx/>
                <a:uFillTx/>
                <a:latin typeface="Calibri"/>
                <a:ea typeface="+mj-ea"/>
                <a:cs typeface="Calibri"/>
              </a:rPr>
              <a:t>AND BALANCES</a:t>
            </a:r>
            <a:endParaRPr kumimoji="0" lang="en-US" sz="4000" b="0" i="0" u="none" strike="noStrike" kern="0" cap="none" spc="0" normalizeH="0" baseline="0" noProof="0" dirty="0">
              <a:ln>
                <a:noFill/>
              </a:ln>
              <a:solidFill>
                <a:schemeClr val="bg1"/>
              </a:solidFill>
              <a:effectLst/>
              <a:uLnTx/>
              <a:uFillTx/>
              <a:latin typeface="Calibri"/>
              <a:ea typeface="+mj-ea"/>
              <a:cs typeface="Calibri"/>
            </a:endParaRPr>
          </a:p>
        </p:txBody>
      </p:sp>
    </p:spTree>
    <p:extLst>
      <p:ext uri="{BB962C8B-B14F-4D97-AF65-F5344CB8AC3E}">
        <p14:creationId xmlns:p14="http://schemas.microsoft.com/office/powerpoint/2010/main" val="9636241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B135A-F3DC-4875-B7DF-A059679EA5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A7C6D3-7BE7-4C5B-BCE3-33D7DC2BFFC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54B9AD80-2351-419E-83E3-0C831196D226}"/>
              </a:ext>
            </a:extLst>
          </p:cNvPr>
          <p:cNvSpPr>
            <a:spLocks noGrp="1"/>
          </p:cNvSpPr>
          <p:nvPr>
            <p:ph sz="half" idx="2"/>
          </p:nvPr>
        </p:nvSpPr>
        <p:spPr/>
        <p:txBody>
          <a:bodyPr/>
          <a:lstStyle/>
          <a:p>
            <a:endParaRPr lang="en-US"/>
          </a:p>
        </p:txBody>
      </p:sp>
      <p:sp>
        <p:nvSpPr>
          <p:cNvPr id="6" name="TextBox 5">
            <a:extLst>
              <a:ext uri="{FF2B5EF4-FFF2-40B4-BE49-F238E27FC236}">
                <a16:creationId xmlns:a16="http://schemas.microsoft.com/office/drawing/2014/main" id="{39AD9304-C253-40F3-B249-822647208D9F}"/>
              </a:ext>
            </a:extLst>
          </p:cNvPr>
          <p:cNvSpPr txBox="1"/>
          <p:nvPr/>
        </p:nvSpPr>
        <p:spPr>
          <a:xfrm>
            <a:off x="-11134" y="0"/>
            <a:ext cx="12101534" cy="3816429"/>
          </a:xfrm>
          <a:prstGeom prst="rect">
            <a:avLst/>
          </a:prstGeom>
          <a:solidFill>
            <a:schemeClr val="accent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Impeach- to be accused of a crime.  The </a:t>
            </a:r>
            <a:r>
              <a:rPr kumimoji="0" lang="en-US" sz="3200" b="1" i="0" u="none" strike="noStrike" kern="1200" cap="none" spc="0" normalizeH="0" baseline="0" noProof="0" dirty="0">
                <a:ln>
                  <a:noFill/>
                </a:ln>
                <a:solidFill>
                  <a:srgbClr val="FFFF00"/>
                </a:solidFill>
                <a:effectLst/>
                <a:uLnTx/>
                <a:uFillTx/>
                <a:latin typeface="Calibri"/>
                <a:ea typeface="+mn-ea"/>
                <a:cs typeface="+mn-cs"/>
              </a:rPr>
              <a:t>House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Representatives </a:t>
            </a:r>
            <a:r>
              <a:rPr kumimoji="0" lang="en-US" sz="3200" b="0" i="0" u="none" strike="noStrike" kern="1200" cap="none" spc="0" normalizeH="0" baseline="0" noProof="0" dirty="0">
                <a:ln>
                  <a:noFill/>
                </a:ln>
                <a:solidFill>
                  <a:prstClr val="white"/>
                </a:solidFill>
                <a:effectLst/>
                <a:uLnTx/>
                <a:uFillTx/>
                <a:latin typeface="Calibri"/>
                <a:ea typeface="+mn-ea"/>
                <a:cs typeface="+mn-cs"/>
              </a:rPr>
              <a:t>holds vote to determine if a crime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has been committed-</a:t>
            </a:r>
            <a:r>
              <a:rPr kumimoji="0" lang="en-US" sz="3200" b="1" i="0" u="none" strike="noStrike" kern="1200" cap="none" spc="0" normalizeH="0" baseline="0" noProof="0" dirty="0">
                <a:ln>
                  <a:noFill/>
                </a:ln>
                <a:solidFill>
                  <a:srgbClr val="FFFF00"/>
                </a:solidFill>
                <a:effectLst/>
                <a:uLnTx/>
                <a:uFillTx/>
                <a:latin typeface="Calibri"/>
                <a:ea typeface="+mn-ea"/>
                <a:cs typeface="+mn-cs"/>
              </a:rPr>
              <a:t>INDICTMENT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If the House votes yes, the trial is held in the </a:t>
            </a:r>
            <a:r>
              <a:rPr kumimoji="0" lang="en-US" sz="3200" b="1" i="0" u="none" strike="noStrike" kern="1200" cap="none" spc="0" normalizeH="0" baseline="0" noProof="0" dirty="0">
                <a:ln>
                  <a:noFill/>
                </a:ln>
                <a:solidFill>
                  <a:srgbClr val="FFFF00"/>
                </a:solidFill>
                <a:effectLst/>
                <a:uLnTx/>
                <a:uFillTx/>
                <a:latin typeface="Calibri"/>
                <a:ea typeface="+mn-ea"/>
                <a:cs typeface="+mn-cs"/>
              </a:rPr>
              <a:t>Senate with the Chief Justice presiding</a:t>
            </a:r>
            <a:r>
              <a:rPr kumimoji="0" lang="en-US" sz="3200" b="0" i="0" u="none" strike="noStrike" kern="1200" cap="none" spc="0" normalizeH="0" baseline="0" noProof="0" dirty="0">
                <a:ln>
                  <a:noFill/>
                </a:ln>
                <a:solidFill>
                  <a:schemeClr val="bg1"/>
                </a:solidFill>
                <a:effectLst/>
                <a:uLnTx/>
                <a:uFillTx/>
                <a:latin typeface="Calibri"/>
                <a:ea typeface="+mn-ea"/>
                <a:cs typeface="+mn-cs"/>
              </a:rPr>
              <a:t>. Senators are the jury.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If the majority in the Senate votes yes, the President is removed from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0293F"/>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F23FDF6-CEFE-4D29-B8C4-01C0FF8D8840}"/>
              </a:ext>
            </a:extLst>
          </p:cNvPr>
          <p:cNvPicPr>
            <a:picLocks noChangeAspect="1"/>
          </p:cNvPicPr>
          <p:nvPr/>
        </p:nvPicPr>
        <p:blipFill>
          <a:blip r:embed="rId2"/>
          <a:stretch>
            <a:fillRect/>
          </a:stretch>
        </p:blipFill>
        <p:spPr>
          <a:xfrm>
            <a:off x="-101600" y="3429000"/>
            <a:ext cx="12192000" cy="3590432"/>
          </a:xfrm>
          <a:prstGeom prst="rect">
            <a:avLst/>
          </a:prstGeom>
        </p:spPr>
      </p:pic>
      <p:pic>
        <p:nvPicPr>
          <p:cNvPr id="8" name="Picture 7">
            <a:extLst>
              <a:ext uri="{FF2B5EF4-FFF2-40B4-BE49-F238E27FC236}">
                <a16:creationId xmlns:a16="http://schemas.microsoft.com/office/drawing/2014/main" id="{0192CE09-9197-4464-9D11-D5732C69DF3F}"/>
              </a:ext>
            </a:extLst>
          </p:cNvPr>
          <p:cNvPicPr>
            <a:picLocks noChangeAspect="1"/>
          </p:cNvPicPr>
          <p:nvPr/>
        </p:nvPicPr>
        <p:blipFill>
          <a:blip r:embed="rId3"/>
          <a:stretch>
            <a:fillRect/>
          </a:stretch>
        </p:blipFill>
        <p:spPr>
          <a:xfrm>
            <a:off x="10437937" y="-94396"/>
            <a:ext cx="1652463" cy="1652463"/>
          </a:xfrm>
          <a:prstGeom prst="rect">
            <a:avLst/>
          </a:prstGeom>
        </p:spPr>
      </p:pic>
    </p:spTree>
    <p:extLst>
      <p:ext uri="{BB962C8B-B14F-4D97-AF65-F5344CB8AC3E}">
        <p14:creationId xmlns:p14="http://schemas.microsoft.com/office/powerpoint/2010/main" val="30660494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66562" y="0"/>
            <a:ext cx="6220237" cy="443711"/>
          </a:xfrm>
          <a:prstGeom prst="rect">
            <a:avLst/>
          </a:prstGeom>
        </p:spPr>
        <p:txBody>
          <a:bodyPr vert="horz" wrap="square" lIns="0" tIns="12700" rIns="0" bIns="0" rtlCol="0">
            <a:spAutoFit/>
          </a:bodyPr>
          <a:lstStyle/>
          <a:p>
            <a:pPr marL="12700" algn="ctr">
              <a:lnSpc>
                <a:spcPct val="100000"/>
              </a:lnSpc>
              <a:spcBef>
                <a:spcPts val="100"/>
              </a:spcBef>
            </a:pPr>
            <a:r>
              <a:rPr sz="2800" dirty="0">
                <a:solidFill>
                  <a:srgbClr val="000000"/>
                </a:solidFill>
              </a:rPr>
              <a:t>IMPEACHMENT</a:t>
            </a:r>
            <a:endParaRPr sz="2800" dirty="0"/>
          </a:p>
        </p:txBody>
      </p:sp>
      <p:sp>
        <p:nvSpPr>
          <p:cNvPr id="3" name="object 3"/>
          <p:cNvSpPr txBox="1"/>
          <p:nvPr/>
        </p:nvSpPr>
        <p:spPr>
          <a:xfrm>
            <a:off x="0" y="469111"/>
            <a:ext cx="8525042" cy="2821285"/>
          </a:xfrm>
          <a:prstGeom prst="rect">
            <a:avLst/>
          </a:prstGeom>
        </p:spPr>
        <p:txBody>
          <a:bodyPr vert="horz" wrap="square" lIns="0" tIns="63500" rIns="0" bIns="0" rtlCol="0">
            <a:spAutoFit/>
          </a:bodyPr>
          <a:lstStyle/>
          <a:p>
            <a:pPr marL="292100" marR="5080" lvl="0" indent="-279400" algn="l" defTabSz="914400" rtl="0" eaLnBrk="1" fontAlgn="auto" latinLnBrk="0" hangingPunct="1">
              <a:lnSpc>
                <a:spcPts val="2500"/>
              </a:lnSpc>
              <a:spcBef>
                <a:spcPts val="500"/>
              </a:spcBef>
              <a:spcAft>
                <a:spcPts val="0"/>
              </a:spcAft>
              <a:buClr>
                <a:srgbClr val="4F81BD"/>
              </a:buClr>
              <a:buSzPct val="114583"/>
              <a:buFont typeface="DejaVu Sans"/>
              <a:buChar char="•"/>
              <a:tabLst>
                <a:tab pos="298450" algn="l"/>
              </a:tabLst>
              <a:defRPr/>
            </a:pPr>
            <a:r>
              <a:rPr kumimoji="0" sz="2400" b="1" i="0" u="none" strike="noStrike" kern="1200" cap="none" spc="0" normalizeH="0" baseline="0" noProof="0" dirty="0">
                <a:ln>
                  <a:noFill/>
                </a:ln>
                <a:solidFill>
                  <a:srgbClr val="262626"/>
                </a:solidFill>
                <a:effectLst/>
                <a:uLnTx/>
                <a:uFillTx/>
                <a:latin typeface="DejaVu Sans"/>
                <a:ea typeface="+mn-ea"/>
                <a:cs typeface="DejaVu Sans"/>
              </a:rPr>
              <a:t>The vice president secedes if the president leaves oﬃce due to  death or resignation or convicted of impeachment</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812165" marR="295910" lvl="1" indent="-342900" algn="l" defTabSz="914400" rtl="0" eaLnBrk="1" fontAlgn="auto" latinLnBrk="0" hangingPunct="1">
              <a:lnSpc>
                <a:spcPts val="2220"/>
              </a:lnSpc>
              <a:spcBef>
                <a:spcPts val="1045"/>
              </a:spcBef>
              <a:spcAft>
                <a:spcPts val="0"/>
              </a:spcAft>
              <a:buClr>
                <a:srgbClr val="4F81BD"/>
              </a:buClr>
              <a:buSzPct val="115000"/>
              <a:buFont typeface="Wingdings" panose="05000000000000000000" pitchFamily="2" charset="2"/>
              <a:buChar char="§"/>
              <a:tabLst>
                <a:tab pos="755015" algn="l"/>
                <a:tab pos="755650" algn="l"/>
              </a:tabLst>
              <a:defRPr/>
            </a:pPr>
            <a:r>
              <a:rPr kumimoji="0" sz="2000" b="1" i="0" u="none" strike="noStrike" kern="1200" cap="none" spc="0" normalizeH="0" baseline="0" noProof="0" dirty="0">
                <a:ln>
                  <a:noFill/>
                </a:ln>
                <a:solidFill>
                  <a:srgbClr val="262626"/>
                </a:solidFill>
                <a:effectLst/>
                <a:uLnTx/>
                <a:uFillTx/>
                <a:latin typeface="DejaVu Sans"/>
                <a:ea typeface="+mn-ea"/>
                <a:cs typeface="DejaVu Sans"/>
              </a:rPr>
              <a:t>Impeachment is investigated by the House, tried by the Senate with  the Chief Justice presiding.</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812165" marR="438784" lvl="1" indent="-342900" algn="l" defTabSz="914400" rtl="0" eaLnBrk="1" fontAlgn="auto" latinLnBrk="0" hangingPunct="1">
              <a:lnSpc>
                <a:spcPts val="2350"/>
              </a:lnSpc>
              <a:spcBef>
                <a:spcPts val="900"/>
              </a:spcBef>
              <a:spcAft>
                <a:spcPts val="0"/>
              </a:spcAft>
              <a:buClr>
                <a:srgbClr val="4F81BD"/>
              </a:buClr>
              <a:buSzPct val="115000"/>
              <a:buFont typeface="Wingdings" panose="05000000000000000000" pitchFamily="2" charset="2"/>
              <a:buChar char="§"/>
              <a:tabLst>
                <a:tab pos="755015" algn="l"/>
                <a:tab pos="755650" algn="l"/>
              </a:tabLst>
              <a:defRPr/>
            </a:pPr>
            <a:r>
              <a:rPr kumimoji="0" sz="2000" b="1" i="0" u="none" strike="noStrike" kern="1200" cap="none" spc="0" normalizeH="0" baseline="0" noProof="0" dirty="0">
                <a:ln>
                  <a:noFill/>
                </a:ln>
                <a:solidFill>
                  <a:srgbClr val="262626"/>
                </a:solidFill>
                <a:effectLst/>
                <a:uLnTx/>
                <a:uFillTx/>
                <a:latin typeface="DejaVu Sans"/>
                <a:ea typeface="+mn-ea"/>
                <a:cs typeface="DejaVu Sans"/>
              </a:rPr>
              <a:t>Only t</a:t>
            </a:r>
            <a:r>
              <a:rPr kumimoji="0" lang="en-US" sz="2000" b="1" i="0" u="none" strike="noStrike" kern="1200" cap="none" spc="0" normalizeH="0" baseline="0" noProof="0" dirty="0">
                <a:ln>
                  <a:noFill/>
                </a:ln>
                <a:solidFill>
                  <a:srgbClr val="262626"/>
                </a:solidFill>
                <a:effectLst/>
                <a:uLnTx/>
                <a:uFillTx/>
                <a:latin typeface="DejaVu Sans"/>
                <a:ea typeface="+mn-ea"/>
                <a:cs typeface="DejaVu Sans"/>
              </a:rPr>
              <a:t>hree</a:t>
            </a:r>
            <a:r>
              <a:rPr kumimoji="0" sz="2000" b="1" i="0" u="none" strike="noStrike" kern="1200" cap="none" spc="0" normalizeH="0" baseline="0" noProof="0" dirty="0">
                <a:ln>
                  <a:noFill/>
                </a:ln>
                <a:solidFill>
                  <a:srgbClr val="262626"/>
                </a:solidFill>
                <a:effectLst/>
                <a:uLnTx/>
                <a:uFillTx/>
                <a:latin typeface="DejaVu Sans"/>
                <a:ea typeface="+mn-ea"/>
                <a:cs typeface="DejaVu Sans"/>
              </a:rPr>
              <a:t> presidents have been impeached: Andrew Johnson</a:t>
            </a:r>
            <a:r>
              <a:rPr kumimoji="0" lang="en-US" sz="2000" b="1" i="0" u="none" strike="noStrike" kern="1200" cap="none" spc="0" normalizeH="0" baseline="0" noProof="0" dirty="0">
                <a:ln>
                  <a:noFill/>
                </a:ln>
                <a:solidFill>
                  <a:srgbClr val="262626"/>
                </a:solidFill>
                <a:effectLst/>
                <a:uLnTx/>
                <a:uFillTx/>
                <a:latin typeface="DejaVu Sans"/>
                <a:ea typeface="+mn-ea"/>
                <a:cs typeface="DejaVu Sans"/>
              </a:rPr>
              <a:t>, </a:t>
            </a:r>
            <a:r>
              <a:rPr kumimoji="0" sz="2000" b="1" i="0" u="none" strike="noStrike" kern="1200" cap="none" spc="0" normalizeH="0" baseline="0" noProof="0" dirty="0">
                <a:ln>
                  <a:noFill/>
                </a:ln>
                <a:solidFill>
                  <a:srgbClr val="262626"/>
                </a:solidFill>
                <a:effectLst/>
                <a:uLnTx/>
                <a:uFillTx/>
                <a:latin typeface="DejaVu Sans"/>
                <a:ea typeface="+mn-ea"/>
                <a:cs typeface="DejaVu Sans"/>
              </a:rPr>
              <a:t>Bill</a:t>
            </a:r>
            <a:r>
              <a:rPr kumimoji="0" lang="en-US" sz="2000" b="1" i="0" u="none" strike="noStrike" kern="1200" cap="none" spc="0" normalizeH="0" baseline="0" noProof="0" dirty="0">
                <a:ln>
                  <a:noFill/>
                </a:ln>
                <a:solidFill>
                  <a:srgbClr val="262626"/>
                </a:solidFill>
                <a:effectLst/>
                <a:uLnTx/>
                <a:uFillTx/>
                <a:latin typeface="DejaVu Sans"/>
                <a:ea typeface="+mn-ea"/>
                <a:cs typeface="DejaVu Sans"/>
              </a:rPr>
              <a:t> </a:t>
            </a:r>
            <a:r>
              <a:rPr kumimoji="0" sz="2000" b="1" i="0" u="none" strike="noStrike" kern="1200" cap="none" spc="0" normalizeH="0" baseline="0" noProof="0" dirty="0">
                <a:ln>
                  <a:noFill/>
                </a:ln>
                <a:solidFill>
                  <a:srgbClr val="262626"/>
                </a:solidFill>
                <a:effectLst/>
                <a:uLnTx/>
                <a:uFillTx/>
                <a:latin typeface="DejaVu Sans"/>
                <a:ea typeface="+mn-ea"/>
                <a:cs typeface="DejaVu Sans"/>
              </a:rPr>
              <a:t>Clinton</a:t>
            </a:r>
            <a:r>
              <a:rPr kumimoji="0" lang="en-US" sz="2000" b="1" i="0" u="none" strike="noStrike" kern="1200" cap="none" spc="0" normalizeH="0" baseline="0" noProof="0" dirty="0">
                <a:ln>
                  <a:noFill/>
                </a:ln>
                <a:solidFill>
                  <a:srgbClr val="262626"/>
                </a:solidFill>
                <a:effectLst/>
                <a:uLnTx/>
                <a:uFillTx/>
                <a:latin typeface="DejaVu Sans"/>
                <a:ea typeface="+mn-ea"/>
                <a:cs typeface="DejaVu Sans"/>
              </a:rPr>
              <a:t> &amp; Donald Trump</a:t>
            </a:r>
            <a:r>
              <a:rPr kumimoji="0" sz="2000" b="1" i="0" u="none" strike="noStrike" kern="1200" cap="none" spc="0" normalizeH="0" baseline="0" noProof="0" dirty="0">
                <a:ln>
                  <a:noFill/>
                </a:ln>
                <a:solidFill>
                  <a:srgbClr val="262626"/>
                </a:solidFill>
                <a:effectLst/>
                <a:uLnTx/>
                <a:uFillTx/>
                <a:latin typeface="DejaVu Sans"/>
                <a:ea typeface="+mn-ea"/>
                <a:cs typeface="DejaVu Sans"/>
              </a:rPr>
              <a:t> (neither was convicted)</a:t>
            </a:r>
            <a:r>
              <a:rPr kumimoji="0" sz="2200" b="1" i="0" u="none" strike="noStrike" kern="1200" cap="none" spc="0" normalizeH="0" baseline="0" noProof="0" dirty="0">
                <a:ln>
                  <a:noFill/>
                </a:ln>
                <a:solidFill>
                  <a:srgbClr val="323232"/>
                </a:solidFill>
                <a:effectLst/>
                <a:uLnTx/>
                <a:uFillTx/>
                <a:latin typeface="DejaVu Sans"/>
                <a:ea typeface="+mn-ea"/>
                <a:cs typeface="DejaVu Sans"/>
              </a:rPr>
              <a:t>.</a:t>
            </a: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4" name="object 4"/>
          <p:cNvSpPr/>
          <p:nvPr/>
        </p:nvSpPr>
        <p:spPr>
          <a:xfrm>
            <a:off x="16055" y="3580305"/>
            <a:ext cx="2870200" cy="329039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object 5"/>
          <p:cNvGrpSpPr/>
          <p:nvPr/>
        </p:nvGrpSpPr>
        <p:grpSpPr>
          <a:xfrm>
            <a:off x="3404156" y="1108648"/>
            <a:ext cx="8576057" cy="5856803"/>
            <a:chOff x="3345918" y="921749"/>
            <a:chExt cx="8576057" cy="5856803"/>
          </a:xfrm>
        </p:grpSpPr>
        <p:sp>
          <p:nvSpPr>
            <p:cNvPr id="6" name="object 6"/>
            <p:cNvSpPr/>
            <p:nvPr/>
          </p:nvSpPr>
          <p:spPr>
            <a:xfrm>
              <a:off x="8466804" y="921749"/>
              <a:ext cx="3455171" cy="269787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345918" y="3541920"/>
              <a:ext cx="2265642" cy="323663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p:cNvPicPr>
            <a:picLocks noChangeAspect="1"/>
          </p:cNvPicPr>
          <p:nvPr/>
        </p:nvPicPr>
        <p:blipFill>
          <a:blip r:embed="rId5"/>
          <a:stretch>
            <a:fillRect/>
          </a:stretch>
        </p:blipFill>
        <p:spPr>
          <a:xfrm>
            <a:off x="6705600" y="4082690"/>
            <a:ext cx="4796216" cy="2697872"/>
          </a:xfrm>
          <a:prstGeom prst="rect">
            <a:avLst/>
          </a:prstGeom>
        </p:spPr>
      </p:pic>
      <p:grpSp>
        <p:nvGrpSpPr>
          <p:cNvPr id="41" name="Group 40">
            <a:extLst>
              <a:ext uri="{FF2B5EF4-FFF2-40B4-BE49-F238E27FC236}">
                <a16:creationId xmlns:a16="http://schemas.microsoft.com/office/drawing/2014/main" id="{EFE5AF96-956F-2AF6-E529-2B9037D62568}"/>
              </a:ext>
            </a:extLst>
          </p:cNvPr>
          <p:cNvGrpSpPr/>
          <p:nvPr/>
        </p:nvGrpSpPr>
        <p:grpSpPr>
          <a:xfrm>
            <a:off x="6802700" y="5706628"/>
            <a:ext cx="1589040" cy="643680"/>
            <a:chOff x="6802700" y="5706628"/>
            <a:chExt cx="1589040" cy="643680"/>
          </a:xfrm>
        </p:grpSpPr>
        <mc:AlternateContent xmlns:mc="http://schemas.openxmlformats.org/markup-compatibility/2006" xmlns:p14="http://schemas.microsoft.com/office/powerpoint/2010/main">
          <mc:Choice Requires="p14">
            <p:contentPart p14:bwMode="auto" r:id="rId6">
              <p14:nvContentPartPr>
                <p14:cNvPr id="28" name="Ink 27">
                  <a:extLst>
                    <a:ext uri="{FF2B5EF4-FFF2-40B4-BE49-F238E27FC236}">
                      <a16:creationId xmlns:a16="http://schemas.microsoft.com/office/drawing/2014/main" id="{0967B99A-AAD2-3808-9A47-6E11A4823821}"/>
                    </a:ext>
                  </a:extLst>
                </p14:cNvPr>
                <p14:cNvContentPartPr/>
                <p14:nvPr/>
              </p14:nvContentPartPr>
              <p14:xfrm>
                <a:off x="7022300" y="5953228"/>
                <a:ext cx="7560" cy="397080"/>
              </p14:xfrm>
            </p:contentPart>
          </mc:Choice>
          <mc:Fallback xmlns="">
            <p:pic>
              <p:nvPicPr>
                <p:cNvPr id="28" name="Ink 27">
                  <a:extLst>
                    <a:ext uri="{FF2B5EF4-FFF2-40B4-BE49-F238E27FC236}">
                      <a16:creationId xmlns:a16="http://schemas.microsoft.com/office/drawing/2014/main" id="{0967B99A-AAD2-3808-9A47-6E11A4823821}"/>
                    </a:ext>
                  </a:extLst>
                </p:cNvPr>
                <p:cNvPicPr/>
                <p:nvPr/>
              </p:nvPicPr>
              <p:blipFill>
                <a:blip r:embed="rId7"/>
                <a:stretch>
                  <a:fillRect/>
                </a:stretch>
              </p:blipFill>
              <p:spPr>
                <a:xfrm>
                  <a:off x="7004660" y="5935228"/>
                  <a:ext cx="43200" cy="432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9" name="Ink 28">
                  <a:extLst>
                    <a:ext uri="{FF2B5EF4-FFF2-40B4-BE49-F238E27FC236}">
                      <a16:creationId xmlns:a16="http://schemas.microsoft.com/office/drawing/2014/main" id="{5C059E8A-45B9-E1F2-A141-1C7B6E5D787D}"/>
                    </a:ext>
                  </a:extLst>
                </p14:cNvPr>
                <p14:cNvContentPartPr/>
                <p14:nvPr/>
              </p14:nvContentPartPr>
              <p14:xfrm>
                <a:off x="6802700" y="5881948"/>
                <a:ext cx="437040" cy="123480"/>
              </p14:xfrm>
            </p:contentPart>
          </mc:Choice>
          <mc:Fallback xmlns="">
            <p:pic>
              <p:nvPicPr>
                <p:cNvPr id="29" name="Ink 28">
                  <a:extLst>
                    <a:ext uri="{FF2B5EF4-FFF2-40B4-BE49-F238E27FC236}">
                      <a16:creationId xmlns:a16="http://schemas.microsoft.com/office/drawing/2014/main" id="{5C059E8A-45B9-E1F2-A141-1C7B6E5D787D}"/>
                    </a:ext>
                  </a:extLst>
                </p:cNvPr>
                <p:cNvPicPr/>
                <p:nvPr/>
              </p:nvPicPr>
              <p:blipFill>
                <a:blip r:embed="rId9"/>
                <a:stretch>
                  <a:fillRect/>
                </a:stretch>
              </p:blipFill>
              <p:spPr>
                <a:xfrm>
                  <a:off x="6784700" y="5863948"/>
                  <a:ext cx="47268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 name="Ink 29">
                  <a:extLst>
                    <a:ext uri="{FF2B5EF4-FFF2-40B4-BE49-F238E27FC236}">
                      <a16:creationId xmlns:a16="http://schemas.microsoft.com/office/drawing/2014/main" id="{BE9D85AF-3D1F-F9BD-CBDC-0BA2BE77D3BC}"/>
                    </a:ext>
                  </a:extLst>
                </p14:cNvPr>
                <p14:cNvContentPartPr/>
                <p14:nvPr/>
              </p14:nvContentPartPr>
              <p14:xfrm>
                <a:off x="7191500" y="5971588"/>
                <a:ext cx="254880" cy="297720"/>
              </p14:xfrm>
            </p:contentPart>
          </mc:Choice>
          <mc:Fallback xmlns="">
            <p:pic>
              <p:nvPicPr>
                <p:cNvPr id="30" name="Ink 29">
                  <a:extLst>
                    <a:ext uri="{FF2B5EF4-FFF2-40B4-BE49-F238E27FC236}">
                      <a16:creationId xmlns:a16="http://schemas.microsoft.com/office/drawing/2014/main" id="{BE9D85AF-3D1F-F9BD-CBDC-0BA2BE77D3BC}"/>
                    </a:ext>
                  </a:extLst>
                </p:cNvPr>
                <p:cNvPicPr/>
                <p:nvPr/>
              </p:nvPicPr>
              <p:blipFill>
                <a:blip r:embed="rId11"/>
                <a:stretch>
                  <a:fillRect/>
                </a:stretch>
              </p:blipFill>
              <p:spPr>
                <a:xfrm>
                  <a:off x="7173860" y="5953948"/>
                  <a:ext cx="29052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1" name="Ink 30">
                  <a:extLst>
                    <a:ext uri="{FF2B5EF4-FFF2-40B4-BE49-F238E27FC236}">
                      <a16:creationId xmlns:a16="http://schemas.microsoft.com/office/drawing/2014/main" id="{AF3FB411-9E80-D103-0D0A-8192BD814156}"/>
                    </a:ext>
                  </a:extLst>
                </p14:cNvPr>
                <p14:cNvContentPartPr/>
                <p14:nvPr/>
              </p14:nvContentPartPr>
              <p14:xfrm>
                <a:off x="7581020" y="5998588"/>
                <a:ext cx="45000" cy="216360"/>
              </p14:xfrm>
            </p:contentPart>
          </mc:Choice>
          <mc:Fallback xmlns="">
            <p:pic>
              <p:nvPicPr>
                <p:cNvPr id="31" name="Ink 30">
                  <a:extLst>
                    <a:ext uri="{FF2B5EF4-FFF2-40B4-BE49-F238E27FC236}">
                      <a16:creationId xmlns:a16="http://schemas.microsoft.com/office/drawing/2014/main" id="{AF3FB411-9E80-D103-0D0A-8192BD814156}"/>
                    </a:ext>
                  </a:extLst>
                </p:cNvPr>
                <p:cNvPicPr/>
                <p:nvPr/>
              </p:nvPicPr>
              <p:blipFill>
                <a:blip r:embed="rId13"/>
                <a:stretch>
                  <a:fillRect/>
                </a:stretch>
              </p:blipFill>
              <p:spPr>
                <a:xfrm>
                  <a:off x="7563020" y="5980588"/>
                  <a:ext cx="8064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3" name="Ink 32">
                  <a:extLst>
                    <a:ext uri="{FF2B5EF4-FFF2-40B4-BE49-F238E27FC236}">
                      <a16:creationId xmlns:a16="http://schemas.microsoft.com/office/drawing/2014/main" id="{AAE0170E-F27E-7EAE-16FE-A74FEED2BBC2}"/>
                    </a:ext>
                  </a:extLst>
                </p14:cNvPr>
                <p14:cNvContentPartPr/>
                <p14:nvPr/>
              </p14:nvContentPartPr>
              <p14:xfrm>
                <a:off x="7574180" y="5894908"/>
                <a:ext cx="360" cy="360"/>
              </p14:xfrm>
            </p:contentPart>
          </mc:Choice>
          <mc:Fallback xmlns="">
            <p:pic>
              <p:nvPicPr>
                <p:cNvPr id="33" name="Ink 32">
                  <a:extLst>
                    <a:ext uri="{FF2B5EF4-FFF2-40B4-BE49-F238E27FC236}">
                      <a16:creationId xmlns:a16="http://schemas.microsoft.com/office/drawing/2014/main" id="{AAE0170E-F27E-7EAE-16FE-A74FEED2BBC2}"/>
                    </a:ext>
                  </a:extLst>
                </p:cNvPr>
                <p:cNvPicPr/>
                <p:nvPr/>
              </p:nvPicPr>
              <p:blipFill>
                <a:blip r:embed="rId15"/>
                <a:stretch>
                  <a:fillRect/>
                </a:stretch>
              </p:blipFill>
              <p:spPr>
                <a:xfrm>
                  <a:off x="7556540" y="587690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5" name="Ink 34">
                  <a:extLst>
                    <a:ext uri="{FF2B5EF4-FFF2-40B4-BE49-F238E27FC236}">
                      <a16:creationId xmlns:a16="http://schemas.microsoft.com/office/drawing/2014/main" id="{57DF6FC3-EF32-8E73-9024-082AD3417673}"/>
                    </a:ext>
                  </a:extLst>
                </p14:cNvPr>
                <p14:cNvContentPartPr/>
                <p14:nvPr/>
              </p14:nvContentPartPr>
              <p14:xfrm>
                <a:off x="7755620" y="5945308"/>
                <a:ext cx="198000" cy="248760"/>
              </p14:xfrm>
            </p:contentPart>
          </mc:Choice>
          <mc:Fallback xmlns="">
            <p:pic>
              <p:nvPicPr>
                <p:cNvPr id="35" name="Ink 34">
                  <a:extLst>
                    <a:ext uri="{FF2B5EF4-FFF2-40B4-BE49-F238E27FC236}">
                      <a16:creationId xmlns:a16="http://schemas.microsoft.com/office/drawing/2014/main" id="{57DF6FC3-EF32-8E73-9024-082AD3417673}"/>
                    </a:ext>
                  </a:extLst>
                </p:cNvPr>
                <p:cNvPicPr/>
                <p:nvPr/>
              </p:nvPicPr>
              <p:blipFill>
                <a:blip r:embed="rId17"/>
                <a:stretch>
                  <a:fillRect/>
                </a:stretch>
              </p:blipFill>
              <p:spPr>
                <a:xfrm>
                  <a:off x="7737620" y="5927308"/>
                  <a:ext cx="2336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6" name="Ink 35">
                  <a:extLst>
                    <a:ext uri="{FF2B5EF4-FFF2-40B4-BE49-F238E27FC236}">
                      <a16:creationId xmlns:a16="http://schemas.microsoft.com/office/drawing/2014/main" id="{89DC7CA5-F293-5AD7-3267-43132116CD88}"/>
                    </a:ext>
                  </a:extLst>
                </p14:cNvPr>
                <p14:cNvContentPartPr/>
                <p14:nvPr/>
              </p14:nvContentPartPr>
              <p14:xfrm>
                <a:off x="8003660" y="5878708"/>
                <a:ext cx="208800" cy="308880"/>
              </p14:xfrm>
            </p:contentPart>
          </mc:Choice>
          <mc:Fallback xmlns="">
            <p:pic>
              <p:nvPicPr>
                <p:cNvPr id="36" name="Ink 35">
                  <a:extLst>
                    <a:ext uri="{FF2B5EF4-FFF2-40B4-BE49-F238E27FC236}">
                      <a16:creationId xmlns:a16="http://schemas.microsoft.com/office/drawing/2014/main" id="{89DC7CA5-F293-5AD7-3267-43132116CD88}"/>
                    </a:ext>
                  </a:extLst>
                </p:cNvPr>
                <p:cNvPicPr/>
                <p:nvPr/>
              </p:nvPicPr>
              <p:blipFill>
                <a:blip r:embed="rId19"/>
                <a:stretch>
                  <a:fillRect/>
                </a:stretch>
              </p:blipFill>
              <p:spPr>
                <a:xfrm>
                  <a:off x="7985660" y="5861068"/>
                  <a:ext cx="24444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8" name="Ink 37">
                  <a:extLst>
                    <a:ext uri="{FF2B5EF4-FFF2-40B4-BE49-F238E27FC236}">
                      <a16:creationId xmlns:a16="http://schemas.microsoft.com/office/drawing/2014/main" id="{FCE46503-A00F-B6DC-DAC1-90EE94C7D611}"/>
                    </a:ext>
                  </a:extLst>
                </p14:cNvPr>
                <p14:cNvContentPartPr/>
                <p14:nvPr/>
              </p14:nvContentPartPr>
              <p14:xfrm>
                <a:off x="8333060" y="5706628"/>
                <a:ext cx="55080" cy="362160"/>
              </p14:xfrm>
            </p:contentPart>
          </mc:Choice>
          <mc:Fallback xmlns="">
            <p:pic>
              <p:nvPicPr>
                <p:cNvPr id="38" name="Ink 37">
                  <a:extLst>
                    <a:ext uri="{FF2B5EF4-FFF2-40B4-BE49-F238E27FC236}">
                      <a16:creationId xmlns:a16="http://schemas.microsoft.com/office/drawing/2014/main" id="{FCE46503-A00F-B6DC-DAC1-90EE94C7D611}"/>
                    </a:ext>
                  </a:extLst>
                </p:cNvPr>
                <p:cNvPicPr/>
                <p:nvPr/>
              </p:nvPicPr>
              <p:blipFill>
                <a:blip r:embed="rId21"/>
                <a:stretch>
                  <a:fillRect/>
                </a:stretch>
              </p:blipFill>
              <p:spPr>
                <a:xfrm>
                  <a:off x="8315060" y="5688628"/>
                  <a:ext cx="90720" cy="397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0" name="Ink 39">
                  <a:extLst>
                    <a:ext uri="{FF2B5EF4-FFF2-40B4-BE49-F238E27FC236}">
                      <a16:creationId xmlns:a16="http://schemas.microsoft.com/office/drawing/2014/main" id="{A9388E5C-F3CD-D2B1-22E3-4C1AA1141E1B}"/>
                    </a:ext>
                  </a:extLst>
                </p14:cNvPr>
                <p14:cNvContentPartPr/>
                <p14:nvPr/>
              </p14:nvContentPartPr>
              <p14:xfrm>
                <a:off x="8391380" y="6199468"/>
                <a:ext cx="360" cy="360"/>
              </p14:xfrm>
            </p:contentPart>
          </mc:Choice>
          <mc:Fallback xmlns="">
            <p:pic>
              <p:nvPicPr>
                <p:cNvPr id="40" name="Ink 39">
                  <a:extLst>
                    <a:ext uri="{FF2B5EF4-FFF2-40B4-BE49-F238E27FC236}">
                      <a16:creationId xmlns:a16="http://schemas.microsoft.com/office/drawing/2014/main" id="{A9388E5C-F3CD-D2B1-22E3-4C1AA1141E1B}"/>
                    </a:ext>
                  </a:extLst>
                </p:cNvPr>
                <p:cNvPicPr/>
                <p:nvPr/>
              </p:nvPicPr>
              <p:blipFill>
                <a:blip r:embed="rId15"/>
                <a:stretch>
                  <a:fillRect/>
                </a:stretch>
              </p:blipFill>
              <p:spPr>
                <a:xfrm>
                  <a:off x="8373740" y="6181468"/>
                  <a:ext cx="36000" cy="36000"/>
                </a:xfrm>
                <a:prstGeom prst="rect">
                  <a:avLst/>
                </a:prstGeom>
              </p:spPr>
            </p:pic>
          </mc:Fallback>
        </mc:AlternateContent>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6719" y="533401"/>
            <a:ext cx="8768867" cy="932467"/>
          </a:xfrm>
          <a:prstGeom prst="rect">
            <a:avLst/>
          </a:prstGeom>
        </p:spPr>
        <p:txBody>
          <a:bodyPr vert="horz" wrap="square" lIns="0" tIns="9049" rIns="0" bIns="0" rtlCol="0">
            <a:spAutoFit/>
          </a:bodyPr>
          <a:lstStyle/>
          <a:p>
            <a:pPr marL="2711768" marR="3810" indent="-2702719">
              <a:spcBef>
                <a:spcPts val="71"/>
              </a:spcBef>
            </a:pPr>
            <a:r>
              <a:rPr spc="-8" dirty="0"/>
              <a:t>CHECKS </a:t>
            </a:r>
            <a:r>
              <a:rPr spc="-4" dirty="0"/>
              <a:t>AND </a:t>
            </a:r>
            <a:r>
              <a:rPr spc="-8" dirty="0"/>
              <a:t>BALANCES OF THE THREE  BRANCHES</a:t>
            </a:r>
          </a:p>
        </p:txBody>
      </p:sp>
      <p:graphicFrame>
        <p:nvGraphicFramePr>
          <p:cNvPr id="3" name="object 3"/>
          <p:cNvGraphicFramePr>
            <a:graphicFrameLocks noGrp="1"/>
          </p:cNvGraphicFramePr>
          <p:nvPr>
            <p:extLst>
              <p:ext uri="{D42A27DB-BD31-4B8C-83A1-F6EECF244321}">
                <p14:modId xmlns:p14="http://schemas.microsoft.com/office/powerpoint/2010/main" val="3961047867"/>
              </p:ext>
            </p:extLst>
          </p:nvPr>
        </p:nvGraphicFramePr>
        <p:xfrm>
          <a:off x="2286000" y="2166939"/>
          <a:ext cx="7543800" cy="3644265"/>
        </p:xfrm>
        <a:graphic>
          <a:graphicData uri="http://schemas.openxmlformats.org/drawingml/2006/table">
            <a:tbl>
              <a:tblPr firstRow="1" bandRow="1">
                <a:tableStyleId>{2D5ABB26-0587-4C30-8999-92F81FD0307C}</a:tableStyleId>
              </a:tblPr>
              <a:tblGrid>
                <a:gridCol w="7543800">
                  <a:extLst>
                    <a:ext uri="{9D8B030D-6E8A-4147-A177-3AD203B41FA5}">
                      <a16:colId xmlns:a16="http://schemas.microsoft.com/office/drawing/2014/main" val="20000"/>
                    </a:ext>
                  </a:extLst>
                </a:gridCol>
              </a:tblGrid>
              <a:tr h="1097756">
                <a:tc>
                  <a:txBody>
                    <a:bodyPr/>
                    <a:lstStyle/>
                    <a:p>
                      <a:pPr algn="ctr">
                        <a:lnSpc>
                          <a:spcPts val="2835"/>
                        </a:lnSpc>
                      </a:pPr>
                      <a:r>
                        <a:rPr sz="1900" b="1" i="1" spc="-70" dirty="0">
                          <a:latin typeface="Tahoma"/>
                          <a:cs typeface="Tahoma"/>
                        </a:rPr>
                        <a:t>LEGISLATIVE </a:t>
                      </a:r>
                      <a:r>
                        <a:rPr sz="1900" b="1" i="1" spc="-75" dirty="0">
                          <a:latin typeface="Tahoma"/>
                          <a:cs typeface="Tahoma"/>
                        </a:rPr>
                        <a:t>OVER</a:t>
                      </a:r>
                      <a:r>
                        <a:rPr sz="1900" b="1" i="1" spc="15" dirty="0">
                          <a:latin typeface="Tahoma"/>
                          <a:cs typeface="Tahoma"/>
                        </a:rPr>
                        <a:t> </a:t>
                      </a:r>
                      <a:r>
                        <a:rPr sz="1900" b="1" i="1" spc="-70" dirty="0">
                          <a:latin typeface="Tahoma"/>
                          <a:cs typeface="Tahoma"/>
                        </a:rPr>
                        <a:t>EXECUTIVE</a:t>
                      </a:r>
                      <a:endParaRPr sz="1900">
                        <a:latin typeface="Tahoma"/>
                        <a:cs typeface="Tahoma"/>
                      </a:endParaRPr>
                    </a:p>
                    <a:p>
                      <a:pPr marL="1905" algn="ctr">
                        <a:lnSpc>
                          <a:spcPts val="2930"/>
                        </a:lnSpc>
                      </a:pPr>
                      <a:r>
                        <a:rPr sz="1900" b="1" i="1" spc="-65" dirty="0">
                          <a:latin typeface="Tahoma"/>
                          <a:cs typeface="Tahoma"/>
                        </a:rPr>
                        <a:t>-Congress </a:t>
                      </a:r>
                      <a:r>
                        <a:rPr sz="1900" b="1" i="1" spc="-60" dirty="0">
                          <a:latin typeface="Tahoma"/>
                          <a:cs typeface="Tahoma"/>
                        </a:rPr>
                        <a:t>over</a:t>
                      </a:r>
                      <a:r>
                        <a:rPr sz="1900" b="1" i="1" spc="10" dirty="0">
                          <a:latin typeface="Tahoma"/>
                          <a:cs typeface="Tahoma"/>
                        </a:rPr>
                        <a:t> </a:t>
                      </a:r>
                      <a:r>
                        <a:rPr sz="1900" b="1" i="1" spc="-55" dirty="0">
                          <a:latin typeface="Tahoma"/>
                          <a:cs typeface="Tahoma"/>
                        </a:rPr>
                        <a:t>President-</a:t>
                      </a:r>
                      <a:endParaRPr sz="1900">
                        <a:latin typeface="Tahoma"/>
                        <a:cs typeface="Tahoma"/>
                      </a:endParaRPr>
                    </a:p>
                    <a:p>
                      <a:pPr marL="1905" algn="ctr">
                        <a:lnSpc>
                          <a:spcPts val="2870"/>
                        </a:lnSpc>
                      </a:pPr>
                      <a:r>
                        <a:rPr sz="1800" b="1" spc="-5" dirty="0">
                          <a:solidFill>
                            <a:srgbClr val="FF0000"/>
                          </a:solidFill>
                          <a:latin typeface="Tahoma"/>
                          <a:cs typeface="Tahoma"/>
                        </a:rPr>
                        <a:t>(Top-Left)</a:t>
                      </a:r>
                      <a:endParaRPr sz="1800">
                        <a:latin typeface="Tahoma"/>
                        <a:cs typeface="Tahoma"/>
                      </a:endParaRPr>
                    </a:p>
                  </a:txBody>
                  <a:tcPr marL="0" marR="0" marT="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2538413">
                <a:tc>
                  <a:txBody>
                    <a:bodyPr/>
                    <a:lstStyle/>
                    <a:p>
                      <a:pPr>
                        <a:lnSpc>
                          <a:spcPct val="100000"/>
                        </a:lnSpc>
                        <a:spcBef>
                          <a:spcPts val="15"/>
                        </a:spcBef>
                      </a:pPr>
                      <a:endParaRPr sz="2200" dirty="0">
                        <a:latin typeface="Times New Roman"/>
                        <a:cs typeface="Times New Roman"/>
                      </a:endParaRPr>
                    </a:p>
                    <a:p>
                      <a:pPr marL="706755" indent="-443865">
                        <a:lnSpc>
                          <a:spcPct val="100000"/>
                        </a:lnSpc>
                        <a:buAutoNum type="arabicPeriod"/>
                        <a:tabLst>
                          <a:tab pos="707390" algn="l"/>
                        </a:tabLst>
                      </a:pPr>
                      <a:r>
                        <a:rPr sz="2100" b="1" spc="-5" dirty="0">
                          <a:latin typeface="Tahoma"/>
                          <a:cs typeface="Tahoma"/>
                        </a:rPr>
                        <a:t>refuse to </a:t>
                      </a:r>
                      <a:r>
                        <a:rPr sz="2100" b="1" spc="-10" dirty="0">
                          <a:latin typeface="Tahoma"/>
                          <a:cs typeface="Tahoma"/>
                        </a:rPr>
                        <a:t>confirm Pres.</a:t>
                      </a:r>
                      <a:r>
                        <a:rPr sz="2100" b="1" spc="40" dirty="0">
                          <a:latin typeface="Tahoma"/>
                          <a:cs typeface="Tahoma"/>
                        </a:rPr>
                        <a:t> </a:t>
                      </a:r>
                      <a:r>
                        <a:rPr lang="en-US" sz="2100" b="1" spc="-5" dirty="0">
                          <a:latin typeface="Tahoma"/>
                          <a:cs typeface="Tahoma"/>
                        </a:rPr>
                        <a:t>A</a:t>
                      </a:r>
                      <a:r>
                        <a:rPr sz="2100" b="1" spc="-5" dirty="0">
                          <a:latin typeface="Tahoma"/>
                          <a:cs typeface="Tahoma"/>
                        </a:rPr>
                        <a:t>ppointments</a:t>
                      </a:r>
                      <a:r>
                        <a:rPr lang="en-US" sz="2100" b="1" spc="-5" dirty="0">
                          <a:latin typeface="Tahoma"/>
                          <a:cs typeface="Tahoma"/>
                        </a:rPr>
                        <a:t>- </a:t>
                      </a:r>
                      <a:r>
                        <a:rPr lang="en-US" sz="2100" b="1" spc="-5" dirty="0">
                          <a:solidFill>
                            <a:srgbClr val="FF0000"/>
                          </a:solidFill>
                          <a:latin typeface="Tahoma"/>
                          <a:cs typeface="Tahoma"/>
                        </a:rPr>
                        <a:t>the Senate</a:t>
                      </a:r>
                      <a:endParaRPr sz="2100" dirty="0">
                        <a:solidFill>
                          <a:srgbClr val="FF0000"/>
                        </a:solidFill>
                        <a:latin typeface="Tahoma"/>
                        <a:cs typeface="Tahoma"/>
                      </a:endParaRPr>
                    </a:p>
                    <a:p>
                      <a:pPr marL="706755" indent="-443865">
                        <a:lnSpc>
                          <a:spcPct val="100000"/>
                        </a:lnSpc>
                        <a:spcBef>
                          <a:spcPts val="1200"/>
                        </a:spcBef>
                        <a:buAutoNum type="arabicPeriod"/>
                        <a:tabLst>
                          <a:tab pos="707390" algn="l"/>
                        </a:tabLst>
                      </a:pPr>
                      <a:r>
                        <a:rPr sz="2100" b="1" spc="-5" dirty="0">
                          <a:latin typeface="Tahoma"/>
                          <a:cs typeface="Tahoma"/>
                        </a:rPr>
                        <a:t>refuse to ratify</a:t>
                      </a:r>
                      <a:r>
                        <a:rPr sz="2100" b="1" spc="30" dirty="0">
                          <a:latin typeface="Tahoma"/>
                          <a:cs typeface="Tahoma"/>
                        </a:rPr>
                        <a:t> </a:t>
                      </a:r>
                      <a:r>
                        <a:rPr sz="2100" b="1" spc="-5" dirty="0">
                          <a:latin typeface="Tahoma"/>
                          <a:cs typeface="Tahoma"/>
                        </a:rPr>
                        <a:t>treaties</a:t>
                      </a:r>
                      <a:endParaRPr sz="2100" dirty="0">
                        <a:latin typeface="Tahoma"/>
                        <a:cs typeface="Tahoma"/>
                      </a:endParaRPr>
                    </a:p>
                    <a:p>
                      <a:pPr marL="706755" indent="-443865">
                        <a:lnSpc>
                          <a:spcPct val="100000"/>
                        </a:lnSpc>
                        <a:spcBef>
                          <a:spcPts val="1200"/>
                        </a:spcBef>
                        <a:buAutoNum type="arabicPeriod"/>
                        <a:tabLst>
                          <a:tab pos="707390" algn="l"/>
                        </a:tabLst>
                      </a:pPr>
                      <a:r>
                        <a:rPr sz="2100" b="1" spc="-10" dirty="0">
                          <a:latin typeface="Tahoma"/>
                          <a:cs typeface="Tahoma"/>
                        </a:rPr>
                        <a:t>declare</a:t>
                      </a:r>
                      <a:r>
                        <a:rPr sz="2100" b="1" spc="20" dirty="0">
                          <a:latin typeface="Tahoma"/>
                          <a:cs typeface="Tahoma"/>
                        </a:rPr>
                        <a:t> </a:t>
                      </a:r>
                      <a:r>
                        <a:rPr sz="2100" b="1" spc="-10" dirty="0">
                          <a:latin typeface="Tahoma"/>
                          <a:cs typeface="Tahoma"/>
                        </a:rPr>
                        <a:t>war</a:t>
                      </a:r>
                      <a:endParaRPr sz="2100" dirty="0">
                        <a:latin typeface="Tahoma"/>
                        <a:cs typeface="Tahoma"/>
                      </a:endParaRPr>
                    </a:p>
                    <a:p>
                      <a:pPr marL="706755" indent="-443865">
                        <a:lnSpc>
                          <a:spcPct val="100000"/>
                        </a:lnSpc>
                        <a:spcBef>
                          <a:spcPts val="1205"/>
                        </a:spcBef>
                        <a:buAutoNum type="arabicPeriod"/>
                        <a:tabLst>
                          <a:tab pos="707390" algn="l"/>
                        </a:tabLst>
                      </a:pPr>
                      <a:r>
                        <a:rPr sz="2100" b="1" spc="-10" dirty="0">
                          <a:latin typeface="Tahoma"/>
                          <a:cs typeface="Tahoma"/>
                        </a:rPr>
                        <a:t>impeach </a:t>
                      </a:r>
                      <a:r>
                        <a:rPr sz="2100" b="1" spc="-5" dirty="0">
                          <a:latin typeface="Tahoma"/>
                          <a:cs typeface="Tahoma"/>
                        </a:rPr>
                        <a:t>and remove the </a:t>
                      </a:r>
                      <a:r>
                        <a:rPr sz="2100" b="1" spc="-10" dirty="0">
                          <a:latin typeface="Tahoma"/>
                          <a:cs typeface="Tahoma"/>
                        </a:rPr>
                        <a:t>Pres. </a:t>
                      </a:r>
                      <a:r>
                        <a:rPr sz="2100" b="1" spc="-5" dirty="0">
                          <a:latin typeface="Tahoma"/>
                          <a:cs typeface="Tahoma"/>
                        </a:rPr>
                        <a:t>and</a:t>
                      </a:r>
                      <a:r>
                        <a:rPr sz="2100" b="1" spc="100" dirty="0">
                          <a:latin typeface="Tahoma"/>
                          <a:cs typeface="Tahoma"/>
                        </a:rPr>
                        <a:t> </a:t>
                      </a:r>
                      <a:r>
                        <a:rPr sz="2100" b="1" spc="-5" dirty="0">
                          <a:latin typeface="Tahoma"/>
                          <a:cs typeface="Tahoma"/>
                        </a:rPr>
                        <a:t>V.P.</a:t>
                      </a:r>
                      <a:endParaRPr sz="2100" dirty="0">
                        <a:latin typeface="Tahoma"/>
                        <a:cs typeface="Tahoma"/>
                      </a:endParaRPr>
                    </a:p>
                    <a:p>
                      <a:pPr marL="706755" indent="-443865">
                        <a:lnSpc>
                          <a:spcPct val="100000"/>
                        </a:lnSpc>
                        <a:spcBef>
                          <a:spcPts val="1200"/>
                        </a:spcBef>
                        <a:buAutoNum type="arabicPeriod"/>
                        <a:tabLst>
                          <a:tab pos="707390" algn="l"/>
                        </a:tabLst>
                      </a:pPr>
                      <a:r>
                        <a:rPr sz="2100" b="1" spc="-10" dirty="0">
                          <a:latin typeface="Tahoma"/>
                          <a:cs typeface="Tahoma"/>
                        </a:rPr>
                        <a:t>override </a:t>
                      </a:r>
                      <a:r>
                        <a:rPr sz="2100" b="1" spc="-5" dirty="0">
                          <a:latin typeface="Tahoma"/>
                          <a:cs typeface="Tahoma"/>
                        </a:rPr>
                        <a:t>a </a:t>
                      </a:r>
                      <a:r>
                        <a:rPr sz="2100" b="1" spc="-10" dirty="0">
                          <a:latin typeface="Tahoma"/>
                          <a:cs typeface="Tahoma"/>
                        </a:rPr>
                        <a:t>Pres.</a:t>
                      </a:r>
                      <a:r>
                        <a:rPr sz="2100" b="1" spc="40" dirty="0">
                          <a:latin typeface="Tahoma"/>
                          <a:cs typeface="Tahoma"/>
                        </a:rPr>
                        <a:t> </a:t>
                      </a:r>
                      <a:r>
                        <a:rPr sz="2100" b="1" spc="-5" dirty="0">
                          <a:latin typeface="Tahoma"/>
                          <a:cs typeface="Tahoma"/>
                        </a:rPr>
                        <a:t>Veto</a:t>
                      </a:r>
                      <a:endParaRPr sz="2100" dirty="0">
                        <a:latin typeface="Tahoma"/>
                        <a:cs typeface="Tahoma"/>
                      </a:endParaRPr>
                    </a:p>
                  </a:txBody>
                  <a:tcPr marL="0" marR="0" marT="142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394067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27734" y="1024223"/>
            <a:ext cx="8540267" cy="936634"/>
          </a:xfrm>
          <a:prstGeom prst="rect">
            <a:avLst/>
          </a:prstGeom>
        </p:spPr>
        <p:txBody>
          <a:bodyPr vert="horz" wrap="square" lIns="0" tIns="38576" rIns="0" bIns="0" rtlCol="0">
            <a:spAutoFit/>
          </a:bodyPr>
          <a:lstStyle/>
          <a:p>
            <a:pPr marL="2711768" marR="3810" indent="-2702719">
              <a:lnSpc>
                <a:spcPts val="3458"/>
              </a:lnSpc>
              <a:spcBef>
                <a:spcPts val="304"/>
              </a:spcBef>
            </a:pPr>
            <a:r>
              <a:rPr spc="-8" dirty="0"/>
              <a:t>CHECKS </a:t>
            </a:r>
            <a:r>
              <a:rPr spc="-4" dirty="0"/>
              <a:t>AND </a:t>
            </a:r>
            <a:r>
              <a:rPr spc="-8" dirty="0"/>
              <a:t>BALANCES OF THE THREE  BRANCHES</a:t>
            </a:r>
          </a:p>
        </p:txBody>
      </p:sp>
      <p:graphicFrame>
        <p:nvGraphicFramePr>
          <p:cNvPr id="3" name="object 3"/>
          <p:cNvGraphicFramePr>
            <a:graphicFrameLocks noGrp="1"/>
          </p:cNvGraphicFramePr>
          <p:nvPr/>
        </p:nvGraphicFramePr>
        <p:xfrm>
          <a:off x="2833688" y="2338387"/>
          <a:ext cx="6515100" cy="3423046"/>
        </p:xfrm>
        <a:graphic>
          <a:graphicData uri="http://schemas.openxmlformats.org/drawingml/2006/table">
            <a:tbl>
              <a:tblPr firstRow="1" bandRow="1">
                <a:tableStyleId>{2D5ABB26-0587-4C30-8999-92F81FD0307C}</a:tableStyleId>
              </a:tblPr>
              <a:tblGrid>
                <a:gridCol w="6515100">
                  <a:extLst>
                    <a:ext uri="{9D8B030D-6E8A-4147-A177-3AD203B41FA5}">
                      <a16:colId xmlns:a16="http://schemas.microsoft.com/office/drawing/2014/main" val="20000"/>
                    </a:ext>
                  </a:extLst>
                </a:gridCol>
              </a:tblGrid>
              <a:tr h="1097756">
                <a:tc>
                  <a:txBody>
                    <a:bodyPr/>
                    <a:lstStyle/>
                    <a:p>
                      <a:pPr algn="ctr">
                        <a:lnSpc>
                          <a:spcPts val="2835"/>
                        </a:lnSpc>
                      </a:pPr>
                      <a:r>
                        <a:rPr sz="1900" b="1" i="1" spc="-70" dirty="0">
                          <a:latin typeface="Tahoma"/>
                          <a:cs typeface="Tahoma"/>
                        </a:rPr>
                        <a:t>LEGISLATIVE </a:t>
                      </a:r>
                      <a:r>
                        <a:rPr sz="1900" b="1" i="1" spc="-75" dirty="0">
                          <a:latin typeface="Tahoma"/>
                          <a:cs typeface="Tahoma"/>
                        </a:rPr>
                        <a:t>OVER</a:t>
                      </a:r>
                      <a:r>
                        <a:rPr sz="1900" b="1" i="1" spc="15" dirty="0">
                          <a:latin typeface="Tahoma"/>
                          <a:cs typeface="Tahoma"/>
                        </a:rPr>
                        <a:t> </a:t>
                      </a:r>
                      <a:r>
                        <a:rPr sz="1900" b="1" i="1" spc="-70" dirty="0">
                          <a:latin typeface="Tahoma"/>
                          <a:cs typeface="Tahoma"/>
                        </a:rPr>
                        <a:t>JUDICIAL</a:t>
                      </a:r>
                      <a:endParaRPr sz="1900" dirty="0">
                        <a:latin typeface="Tahoma"/>
                        <a:cs typeface="Tahoma"/>
                      </a:endParaRPr>
                    </a:p>
                    <a:p>
                      <a:pPr marL="1905" algn="ctr">
                        <a:lnSpc>
                          <a:spcPts val="2930"/>
                        </a:lnSpc>
                      </a:pPr>
                      <a:r>
                        <a:rPr sz="1900" b="1" i="1" spc="-65" dirty="0">
                          <a:latin typeface="Tahoma"/>
                          <a:cs typeface="Tahoma"/>
                        </a:rPr>
                        <a:t>-Congress </a:t>
                      </a:r>
                      <a:r>
                        <a:rPr sz="1900" b="1" i="1" spc="-60" dirty="0">
                          <a:latin typeface="Tahoma"/>
                          <a:cs typeface="Tahoma"/>
                        </a:rPr>
                        <a:t>over </a:t>
                      </a:r>
                      <a:r>
                        <a:rPr sz="1900" b="1" i="1" spc="-70" dirty="0">
                          <a:latin typeface="Tahoma"/>
                          <a:cs typeface="Tahoma"/>
                        </a:rPr>
                        <a:t>Supreme</a:t>
                      </a:r>
                      <a:r>
                        <a:rPr sz="1900" b="1" i="1" spc="25" dirty="0">
                          <a:latin typeface="Tahoma"/>
                          <a:cs typeface="Tahoma"/>
                        </a:rPr>
                        <a:t> </a:t>
                      </a:r>
                      <a:r>
                        <a:rPr sz="1900" b="1" i="1" spc="-55" dirty="0">
                          <a:latin typeface="Tahoma"/>
                          <a:cs typeface="Tahoma"/>
                        </a:rPr>
                        <a:t>Court-</a:t>
                      </a:r>
                      <a:endParaRPr sz="1900" dirty="0">
                        <a:latin typeface="Tahoma"/>
                        <a:cs typeface="Tahoma"/>
                      </a:endParaRPr>
                    </a:p>
                    <a:p>
                      <a:pPr marL="1270" algn="ctr">
                        <a:lnSpc>
                          <a:spcPts val="2870"/>
                        </a:lnSpc>
                      </a:pPr>
                      <a:r>
                        <a:rPr sz="1800" b="1" spc="-5" dirty="0">
                          <a:solidFill>
                            <a:srgbClr val="FF0000"/>
                          </a:solidFill>
                          <a:latin typeface="Tahoma"/>
                          <a:cs typeface="Tahoma"/>
                        </a:rPr>
                        <a:t>(Top-Right)</a:t>
                      </a:r>
                      <a:endParaRPr sz="1800" dirty="0">
                        <a:latin typeface="Tahoma"/>
                        <a:cs typeface="Tahoma"/>
                      </a:endParaRPr>
                    </a:p>
                  </a:txBody>
                  <a:tcPr marL="0" marR="0" marT="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2325290">
                <a:tc>
                  <a:txBody>
                    <a:bodyPr/>
                    <a:lstStyle/>
                    <a:p>
                      <a:pPr>
                        <a:lnSpc>
                          <a:spcPct val="100000"/>
                        </a:lnSpc>
                      </a:pPr>
                      <a:endParaRPr sz="1900" dirty="0">
                        <a:latin typeface="Times New Roman"/>
                        <a:cs typeface="Times New Roman"/>
                      </a:endParaRPr>
                    </a:p>
                    <a:p>
                      <a:pPr marL="653415" indent="-378460">
                        <a:lnSpc>
                          <a:spcPct val="100000"/>
                        </a:lnSpc>
                        <a:buAutoNum type="arabicPeriod"/>
                        <a:tabLst>
                          <a:tab pos="654050" algn="l"/>
                        </a:tabLst>
                      </a:pPr>
                      <a:r>
                        <a:rPr sz="1800" b="1" spc="-5" dirty="0">
                          <a:latin typeface="Tahoma"/>
                          <a:cs typeface="Tahoma"/>
                        </a:rPr>
                        <a:t>propose </a:t>
                      </a:r>
                      <a:r>
                        <a:rPr sz="1800" b="1" dirty="0">
                          <a:latin typeface="Tahoma"/>
                          <a:cs typeface="Tahoma"/>
                        </a:rPr>
                        <a:t>amendments to </a:t>
                      </a:r>
                      <a:r>
                        <a:rPr sz="1800" b="1" spc="-5" dirty="0">
                          <a:latin typeface="Tahoma"/>
                          <a:cs typeface="Tahoma"/>
                        </a:rPr>
                        <a:t>overturn Court</a:t>
                      </a:r>
                      <a:r>
                        <a:rPr sz="1800" b="1" spc="-35" dirty="0">
                          <a:latin typeface="Tahoma"/>
                          <a:cs typeface="Tahoma"/>
                        </a:rPr>
                        <a:t> </a:t>
                      </a:r>
                      <a:r>
                        <a:rPr sz="1800" b="1" spc="-5" dirty="0">
                          <a:latin typeface="Tahoma"/>
                          <a:cs typeface="Tahoma"/>
                        </a:rPr>
                        <a:t>decisions</a:t>
                      </a:r>
                      <a:endParaRPr sz="1800" dirty="0">
                        <a:latin typeface="Tahoma"/>
                        <a:cs typeface="Tahoma"/>
                      </a:endParaRPr>
                    </a:p>
                    <a:p>
                      <a:pPr>
                        <a:lnSpc>
                          <a:spcPct val="100000"/>
                        </a:lnSpc>
                        <a:spcBef>
                          <a:spcPts val="5"/>
                        </a:spcBef>
                        <a:buFont typeface="Tahoma"/>
                        <a:buAutoNum type="arabicPeriod"/>
                      </a:pPr>
                      <a:endParaRPr sz="1900" dirty="0">
                        <a:latin typeface="Times New Roman"/>
                        <a:cs typeface="Times New Roman"/>
                      </a:endParaRPr>
                    </a:p>
                    <a:p>
                      <a:pPr marL="653415" indent="-378460">
                        <a:lnSpc>
                          <a:spcPct val="100000"/>
                        </a:lnSpc>
                        <a:buAutoNum type="arabicPeriod"/>
                        <a:tabLst>
                          <a:tab pos="654050" algn="l"/>
                        </a:tabLst>
                      </a:pPr>
                      <a:r>
                        <a:rPr sz="1800" b="1" dirty="0">
                          <a:latin typeface="Tahoma"/>
                          <a:cs typeface="Tahoma"/>
                        </a:rPr>
                        <a:t>impeach and remove </a:t>
                      </a:r>
                      <a:r>
                        <a:rPr sz="1800" b="1" spc="-5" dirty="0">
                          <a:latin typeface="Tahoma"/>
                          <a:cs typeface="Tahoma"/>
                        </a:rPr>
                        <a:t>federal</a:t>
                      </a:r>
                      <a:r>
                        <a:rPr sz="1800" b="1" spc="-45" dirty="0">
                          <a:latin typeface="Tahoma"/>
                          <a:cs typeface="Tahoma"/>
                        </a:rPr>
                        <a:t> </a:t>
                      </a:r>
                      <a:r>
                        <a:rPr sz="1800" b="1" spc="-5" dirty="0">
                          <a:latin typeface="Tahoma"/>
                          <a:cs typeface="Tahoma"/>
                        </a:rPr>
                        <a:t>judges</a:t>
                      </a:r>
                      <a:endParaRPr sz="1800" dirty="0">
                        <a:latin typeface="Tahoma"/>
                        <a:cs typeface="Tahoma"/>
                      </a:endParaRPr>
                    </a:p>
                    <a:p>
                      <a:pPr>
                        <a:lnSpc>
                          <a:spcPct val="100000"/>
                        </a:lnSpc>
                        <a:spcBef>
                          <a:spcPts val="10"/>
                        </a:spcBef>
                        <a:buFont typeface="Tahoma"/>
                        <a:buAutoNum type="arabicPeriod"/>
                      </a:pPr>
                      <a:endParaRPr sz="1900" dirty="0">
                        <a:latin typeface="Times New Roman"/>
                        <a:cs typeface="Times New Roman"/>
                      </a:endParaRPr>
                    </a:p>
                    <a:p>
                      <a:pPr marL="653415" indent="-378460">
                        <a:lnSpc>
                          <a:spcPct val="100000"/>
                        </a:lnSpc>
                        <a:buAutoNum type="arabicPeriod"/>
                        <a:tabLst>
                          <a:tab pos="654050" algn="l"/>
                        </a:tabLst>
                      </a:pPr>
                      <a:r>
                        <a:rPr sz="1800" b="1" dirty="0">
                          <a:latin typeface="Tahoma"/>
                          <a:cs typeface="Tahoma"/>
                        </a:rPr>
                        <a:t>refuse to </a:t>
                      </a:r>
                      <a:r>
                        <a:rPr sz="1800" b="1" spc="-10" dirty="0">
                          <a:latin typeface="Tahoma"/>
                          <a:cs typeface="Tahoma"/>
                        </a:rPr>
                        <a:t>confirm </a:t>
                      </a:r>
                      <a:r>
                        <a:rPr sz="1800" b="1" spc="-5" dirty="0">
                          <a:latin typeface="Tahoma"/>
                          <a:cs typeface="Tahoma"/>
                        </a:rPr>
                        <a:t>Supreme </a:t>
                      </a:r>
                      <a:r>
                        <a:rPr sz="1800" b="1" spc="-10" dirty="0">
                          <a:latin typeface="Tahoma"/>
                          <a:cs typeface="Tahoma"/>
                        </a:rPr>
                        <a:t>Court</a:t>
                      </a:r>
                      <a:r>
                        <a:rPr sz="1800" b="1" spc="-15" dirty="0">
                          <a:latin typeface="Tahoma"/>
                          <a:cs typeface="Tahoma"/>
                        </a:rPr>
                        <a:t> </a:t>
                      </a:r>
                      <a:r>
                        <a:rPr sz="1800" b="1" spc="-5" dirty="0">
                          <a:latin typeface="Tahoma"/>
                          <a:cs typeface="Tahoma"/>
                        </a:rPr>
                        <a:t>judges</a:t>
                      </a:r>
                      <a:endParaRPr sz="1800" dirty="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185604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27734" y="1024223"/>
            <a:ext cx="8540267" cy="936634"/>
          </a:xfrm>
          <a:prstGeom prst="rect">
            <a:avLst/>
          </a:prstGeom>
        </p:spPr>
        <p:txBody>
          <a:bodyPr vert="horz" wrap="square" lIns="0" tIns="38576" rIns="0" bIns="0" rtlCol="0">
            <a:spAutoFit/>
          </a:bodyPr>
          <a:lstStyle/>
          <a:p>
            <a:pPr marL="2711768" marR="3810" indent="-2702719">
              <a:lnSpc>
                <a:spcPts val="3458"/>
              </a:lnSpc>
              <a:spcBef>
                <a:spcPts val="304"/>
              </a:spcBef>
            </a:pPr>
            <a:r>
              <a:rPr spc="-8" dirty="0"/>
              <a:t>CHECKS </a:t>
            </a:r>
            <a:r>
              <a:rPr spc="-4" dirty="0"/>
              <a:t>AND </a:t>
            </a:r>
            <a:r>
              <a:rPr spc="-8" dirty="0"/>
              <a:t>BALANCES OF THE THREE  BRANCHES</a:t>
            </a:r>
          </a:p>
        </p:txBody>
      </p:sp>
      <p:graphicFrame>
        <p:nvGraphicFramePr>
          <p:cNvPr id="3" name="object 3"/>
          <p:cNvGraphicFramePr>
            <a:graphicFrameLocks noGrp="1"/>
          </p:cNvGraphicFramePr>
          <p:nvPr/>
        </p:nvGraphicFramePr>
        <p:xfrm>
          <a:off x="2776538" y="2128839"/>
          <a:ext cx="6572250" cy="3705225"/>
        </p:xfrm>
        <a:graphic>
          <a:graphicData uri="http://schemas.openxmlformats.org/drawingml/2006/table">
            <a:tbl>
              <a:tblPr firstRow="1" bandRow="1">
                <a:tableStyleId>{2D5ABB26-0587-4C30-8999-92F81FD0307C}</a:tableStyleId>
              </a:tblPr>
              <a:tblGrid>
                <a:gridCol w="6572250">
                  <a:extLst>
                    <a:ext uri="{9D8B030D-6E8A-4147-A177-3AD203B41FA5}">
                      <a16:colId xmlns:a16="http://schemas.microsoft.com/office/drawing/2014/main" val="20000"/>
                    </a:ext>
                  </a:extLst>
                </a:gridCol>
              </a:tblGrid>
              <a:tr h="1097471">
                <a:tc>
                  <a:txBody>
                    <a:bodyPr/>
                    <a:lstStyle/>
                    <a:p>
                      <a:pPr algn="ctr">
                        <a:lnSpc>
                          <a:spcPts val="2835"/>
                        </a:lnSpc>
                      </a:pPr>
                      <a:r>
                        <a:rPr sz="1900" b="1" i="1" spc="-70" dirty="0">
                          <a:latin typeface="Tahoma"/>
                          <a:cs typeface="Tahoma"/>
                        </a:rPr>
                        <a:t>EXECUTIVE </a:t>
                      </a:r>
                      <a:r>
                        <a:rPr sz="1900" b="1" i="1" spc="-75" dirty="0">
                          <a:latin typeface="Tahoma"/>
                          <a:cs typeface="Tahoma"/>
                        </a:rPr>
                        <a:t>OVER</a:t>
                      </a:r>
                      <a:r>
                        <a:rPr sz="1900" b="1" i="1" spc="10" dirty="0">
                          <a:latin typeface="Tahoma"/>
                          <a:cs typeface="Tahoma"/>
                        </a:rPr>
                        <a:t> </a:t>
                      </a:r>
                      <a:r>
                        <a:rPr sz="1900" b="1" i="1" spc="-70" dirty="0">
                          <a:latin typeface="Tahoma"/>
                          <a:cs typeface="Tahoma"/>
                        </a:rPr>
                        <a:t>LEGISLATIVE</a:t>
                      </a:r>
                      <a:endParaRPr sz="1900">
                        <a:latin typeface="Tahoma"/>
                        <a:cs typeface="Tahoma"/>
                      </a:endParaRPr>
                    </a:p>
                    <a:p>
                      <a:pPr marL="635" algn="ctr">
                        <a:lnSpc>
                          <a:spcPts val="2930"/>
                        </a:lnSpc>
                      </a:pPr>
                      <a:r>
                        <a:rPr sz="1900" b="1" i="1" spc="-60" dirty="0">
                          <a:latin typeface="Tahoma"/>
                          <a:cs typeface="Tahoma"/>
                        </a:rPr>
                        <a:t>-President over</a:t>
                      </a:r>
                      <a:r>
                        <a:rPr sz="1900" b="1" i="1" spc="-15" dirty="0">
                          <a:latin typeface="Tahoma"/>
                          <a:cs typeface="Tahoma"/>
                        </a:rPr>
                        <a:t> </a:t>
                      </a:r>
                      <a:r>
                        <a:rPr sz="1900" b="1" i="1" spc="-60" dirty="0">
                          <a:latin typeface="Tahoma"/>
                          <a:cs typeface="Tahoma"/>
                        </a:rPr>
                        <a:t>Congress-</a:t>
                      </a:r>
                      <a:endParaRPr sz="1900">
                        <a:latin typeface="Tahoma"/>
                        <a:cs typeface="Tahoma"/>
                      </a:endParaRPr>
                    </a:p>
                    <a:p>
                      <a:pPr algn="ctr">
                        <a:lnSpc>
                          <a:spcPts val="2870"/>
                        </a:lnSpc>
                      </a:pPr>
                      <a:r>
                        <a:rPr sz="1800" b="1" spc="-5" dirty="0">
                          <a:solidFill>
                            <a:srgbClr val="FF0000"/>
                          </a:solidFill>
                          <a:latin typeface="Tahoma"/>
                          <a:cs typeface="Tahoma"/>
                        </a:rPr>
                        <a:t>(Middle-Left)</a:t>
                      </a:r>
                      <a:endParaRPr sz="1800">
                        <a:latin typeface="Tahoma"/>
                        <a:cs typeface="Tahoma"/>
                      </a:endParaRPr>
                    </a:p>
                  </a:txBody>
                  <a:tcPr marL="0" marR="0" marT="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2607754">
                <a:tc>
                  <a:txBody>
                    <a:bodyPr/>
                    <a:lstStyle/>
                    <a:p>
                      <a:pPr>
                        <a:lnSpc>
                          <a:spcPct val="100000"/>
                        </a:lnSpc>
                      </a:pPr>
                      <a:endParaRPr sz="1900">
                        <a:latin typeface="Times New Roman"/>
                        <a:cs typeface="Times New Roman"/>
                      </a:endParaRPr>
                    </a:p>
                    <a:p>
                      <a:pPr marL="697230" indent="-377825">
                        <a:lnSpc>
                          <a:spcPct val="100000"/>
                        </a:lnSpc>
                        <a:buAutoNum type="arabicPeriod"/>
                        <a:tabLst>
                          <a:tab pos="697865" algn="l"/>
                        </a:tabLst>
                      </a:pPr>
                      <a:r>
                        <a:rPr sz="1800" b="1" dirty="0">
                          <a:latin typeface="Tahoma"/>
                          <a:cs typeface="Tahoma"/>
                        </a:rPr>
                        <a:t>veto acts </a:t>
                      </a:r>
                      <a:r>
                        <a:rPr sz="1800" b="1" spc="-5" dirty="0">
                          <a:latin typeface="Tahoma"/>
                          <a:cs typeface="Tahoma"/>
                        </a:rPr>
                        <a:t>of</a:t>
                      </a:r>
                      <a:r>
                        <a:rPr sz="1800" b="1" spc="-20" dirty="0">
                          <a:latin typeface="Tahoma"/>
                          <a:cs typeface="Tahoma"/>
                        </a:rPr>
                        <a:t> </a:t>
                      </a:r>
                      <a:r>
                        <a:rPr sz="1800" b="1" spc="-5" dirty="0">
                          <a:latin typeface="Tahoma"/>
                          <a:cs typeface="Tahoma"/>
                        </a:rPr>
                        <a:t>Congress</a:t>
                      </a:r>
                      <a:endParaRPr sz="1800">
                        <a:latin typeface="Tahoma"/>
                        <a:cs typeface="Tahoma"/>
                      </a:endParaRPr>
                    </a:p>
                    <a:p>
                      <a:pPr>
                        <a:lnSpc>
                          <a:spcPct val="100000"/>
                        </a:lnSpc>
                        <a:spcBef>
                          <a:spcPts val="5"/>
                        </a:spcBef>
                        <a:buFont typeface="Tahoma"/>
                        <a:buAutoNum type="arabicPeriod"/>
                      </a:pPr>
                      <a:endParaRPr sz="1900">
                        <a:latin typeface="Times New Roman"/>
                        <a:cs typeface="Times New Roman"/>
                      </a:endParaRPr>
                    </a:p>
                    <a:p>
                      <a:pPr marL="697230" indent="-377825">
                        <a:lnSpc>
                          <a:spcPct val="100000"/>
                        </a:lnSpc>
                        <a:buAutoNum type="arabicPeriod"/>
                        <a:tabLst>
                          <a:tab pos="697865" algn="l"/>
                        </a:tabLst>
                      </a:pPr>
                      <a:r>
                        <a:rPr sz="1800" b="1" dirty="0">
                          <a:latin typeface="Tahoma"/>
                          <a:cs typeface="Tahoma"/>
                        </a:rPr>
                        <a:t>suggest laws </a:t>
                      </a:r>
                      <a:r>
                        <a:rPr sz="1800" b="1" spc="-5" dirty="0">
                          <a:latin typeface="Tahoma"/>
                          <a:cs typeface="Tahoma"/>
                        </a:rPr>
                        <a:t>or</a:t>
                      </a:r>
                      <a:r>
                        <a:rPr sz="1800" b="1" spc="-15" dirty="0">
                          <a:latin typeface="Tahoma"/>
                          <a:cs typeface="Tahoma"/>
                        </a:rPr>
                        <a:t> </a:t>
                      </a:r>
                      <a:r>
                        <a:rPr sz="1800" b="1" spc="-5" dirty="0">
                          <a:latin typeface="Tahoma"/>
                          <a:cs typeface="Tahoma"/>
                        </a:rPr>
                        <a:t>policies</a:t>
                      </a:r>
                      <a:endParaRPr sz="1800">
                        <a:latin typeface="Tahoma"/>
                        <a:cs typeface="Tahoma"/>
                      </a:endParaRPr>
                    </a:p>
                    <a:p>
                      <a:pPr>
                        <a:lnSpc>
                          <a:spcPct val="100000"/>
                        </a:lnSpc>
                        <a:spcBef>
                          <a:spcPts val="5"/>
                        </a:spcBef>
                        <a:buFont typeface="Tahoma"/>
                        <a:buAutoNum type="arabicPeriod"/>
                      </a:pPr>
                      <a:endParaRPr sz="1900">
                        <a:latin typeface="Times New Roman"/>
                        <a:cs typeface="Times New Roman"/>
                      </a:endParaRPr>
                    </a:p>
                    <a:p>
                      <a:pPr marL="697230" indent="-377825">
                        <a:lnSpc>
                          <a:spcPct val="100000"/>
                        </a:lnSpc>
                        <a:buAutoNum type="arabicPeriod"/>
                        <a:tabLst>
                          <a:tab pos="697865" algn="l"/>
                        </a:tabLst>
                      </a:pPr>
                      <a:r>
                        <a:rPr sz="1800" b="1" dirty="0">
                          <a:latin typeface="Tahoma"/>
                          <a:cs typeface="Tahoma"/>
                        </a:rPr>
                        <a:t>send </a:t>
                      </a:r>
                      <a:r>
                        <a:rPr sz="1800" b="1" spc="-5" dirty="0">
                          <a:latin typeface="Tahoma"/>
                          <a:cs typeface="Tahoma"/>
                        </a:rPr>
                        <a:t>troops</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349543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81300" y="2057400"/>
            <a:ext cx="6629400" cy="0"/>
          </a:xfrm>
          <a:custGeom>
            <a:avLst/>
            <a:gdLst/>
            <a:ahLst/>
            <a:cxnLst/>
            <a:rect l="l" t="t" r="r" b="b"/>
            <a:pathLst>
              <a:path w="8839200">
                <a:moveTo>
                  <a:pt x="0" y="0"/>
                </a:moveTo>
                <a:lnTo>
                  <a:pt x="8839200" y="0"/>
                </a:lnTo>
              </a:path>
            </a:pathLst>
          </a:custGeom>
          <a:ln w="12700">
            <a:solidFill>
              <a:srgbClr val="000000"/>
            </a:solidFill>
          </a:ln>
        </p:spPr>
        <p:txBody>
          <a:bodyPr wrap="square" lIns="0" tIns="0" rIns="0" bIns="0" rtlCol="0"/>
          <a:lstStyle/>
          <a:p>
            <a:endParaRPr sz="1350">
              <a:solidFill>
                <a:prstClr val="black"/>
              </a:solidFill>
              <a:latin typeface="Calibri"/>
            </a:endParaRPr>
          </a:p>
        </p:txBody>
      </p:sp>
      <p:graphicFrame>
        <p:nvGraphicFramePr>
          <p:cNvPr id="3" name="object 3"/>
          <p:cNvGraphicFramePr>
            <a:graphicFrameLocks noGrp="1"/>
          </p:cNvGraphicFramePr>
          <p:nvPr/>
        </p:nvGraphicFramePr>
        <p:xfrm>
          <a:off x="2776538" y="2410012"/>
          <a:ext cx="6629400" cy="3031144"/>
        </p:xfrm>
        <a:graphic>
          <a:graphicData uri="http://schemas.openxmlformats.org/drawingml/2006/table">
            <a:tbl>
              <a:tblPr firstRow="1" bandRow="1">
                <a:tableStyleId>{2D5ABB26-0587-4C30-8999-92F81FD0307C}</a:tableStyleId>
              </a:tblPr>
              <a:tblGrid>
                <a:gridCol w="6629400">
                  <a:extLst>
                    <a:ext uri="{9D8B030D-6E8A-4147-A177-3AD203B41FA5}">
                      <a16:colId xmlns:a16="http://schemas.microsoft.com/office/drawing/2014/main" val="20000"/>
                    </a:ext>
                  </a:extLst>
                </a:gridCol>
              </a:tblGrid>
              <a:tr h="1110713">
                <a:tc>
                  <a:txBody>
                    <a:bodyPr/>
                    <a:lstStyle/>
                    <a:p>
                      <a:pPr algn="ctr">
                        <a:lnSpc>
                          <a:spcPts val="2940"/>
                        </a:lnSpc>
                        <a:spcBef>
                          <a:spcPts val="30"/>
                        </a:spcBef>
                      </a:pPr>
                      <a:r>
                        <a:rPr sz="1900" b="1" i="1" spc="-70" dirty="0">
                          <a:latin typeface="Tahoma"/>
                          <a:cs typeface="Tahoma"/>
                        </a:rPr>
                        <a:t>EXECUTIVE </a:t>
                      </a:r>
                      <a:r>
                        <a:rPr sz="1900" b="1" i="1" spc="-75" dirty="0">
                          <a:latin typeface="Tahoma"/>
                          <a:cs typeface="Tahoma"/>
                        </a:rPr>
                        <a:t>OVER</a:t>
                      </a:r>
                      <a:r>
                        <a:rPr sz="1900" b="1" i="1" spc="10" dirty="0">
                          <a:latin typeface="Tahoma"/>
                          <a:cs typeface="Tahoma"/>
                        </a:rPr>
                        <a:t> </a:t>
                      </a:r>
                      <a:r>
                        <a:rPr sz="1900" b="1" i="1" spc="-70" dirty="0">
                          <a:latin typeface="Tahoma"/>
                          <a:cs typeface="Tahoma"/>
                        </a:rPr>
                        <a:t>JUDICIAL</a:t>
                      </a:r>
                      <a:endParaRPr sz="1900">
                        <a:latin typeface="Tahoma"/>
                        <a:cs typeface="Tahoma"/>
                      </a:endParaRPr>
                    </a:p>
                    <a:p>
                      <a:pPr marL="635" algn="ctr">
                        <a:lnSpc>
                          <a:spcPts val="2930"/>
                        </a:lnSpc>
                      </a:pPr>
                      <a:r>
                        <a:rPr sz="1900" b="1" i="1" spc="-60" dirty="0">
                          <a:latin typeface="Tahoma"/>
                          <a:cs typeface="Tahoma"/>
                        </a:rPr>
                        <a:t>-President over </a:t>
                      </a:r>
                      <a:r>
                        <a:rPr sz="1900" b="1" i="1" spc="-70" dirty="0">
                          <a:latin typeface="Tahoma"/>
                          <a:cs typeface="Tahoma"/>
                        </a:rPr>
                        <a:t>Supreme</a:t>
                      </a:r>
                      <a:r>
                        <a:rPr sz="1900" b="1" i="1" dirty="0">
                          <a:latin typeface="Tahoma"/>
                          <a:cs typeface="Tahoma"/>
                        </a:rPr>
                        <a:t> </a:t>
                      </a:r>
                      <a:r>
                        <a:rPr sz="1900" b="1" i="1" spc="-55" dirty="0">
                          <a:latin typeface="Tahoma"/>
                          <a:cs typeface="Tahoma"/>
                        </a:rPr>
                        <a:t>Court-</a:t>
                      </a:r>
                      <a:endParaRPr sz="1900">
                        <a:latin typeface="Tahoma"/>
                        <a:cs typeface="Tahoma"/>
                      </a:endParaRPr>
                    </a:p>
                    <a:p>
                      <a:pPr algn="ctr">
                        <a:lnSpc>
                          <a:spcPts val="2870"/>
                        </a:lnSpc>
                      </a:pPr>
                      <a:r>
                        <a:rPr sz="1800" b="1" spc="-5" dirty="0">
                          <a:solidFill>
                            <a:srgbClr val="FF0000"/>
                          </a:solidFill>
                          <a:latin typeface="Tahoma"/>
                          <a:cs typeface="Tahoma"/>
                        </a:rPr>
                        <a:t>(Middle-Right)</a:t>
                      </a:r>
                      <a:endParaRPr sz="1800">
                        <a:latin typeface="Tahoma"/>
                        <a:cs typeface="Tahoma"/>
                      </a:endParaRPr>
                    </a:p>
                  </a:txBody>
                  <a:tcPr marL="0" marR="0" marT="2858" marB="0">
                    <a:lnB w="12700">
                      <a:solidFill>
                        <a:srgbClr val="000000"/>
                      </a:solidFill>
                      <a:prstDash val="solid"/>
                    </a:lnB>
                  </a:tcPr>
                </a:tc>
                <a:extLst>
                  <a:ext uri="{0D108BD9-81ED-4DB2-BD59-A6C34878D82A}">
                    <a16:rowId xmlns:a16="http://schemas.microsoft.com/office/drawing/2014/main" val="10000"/>
                  </a:ext>
                </a:extLst>
              </a:tr>
              <a:tr h="1920431">
                <a:tc>
                  <a:txBody>
                    <a:bodyPr/>
                    <a:lstStyle/>
                    <a:p>
                      <a:pPr>
                        <a:lnSpc>
                          <a:spcPct val="100000"/>
                        </a:lnSpc>
                      </a:pPr>
                      <a:endParaRPr sz="1900">
                        <a:latin typeface="Times New Roman"/>
                        <a:cs typeface="Times New Roman"/>
                      </a:endParaRPr>
                    </a:p>
                    <a:p>
                      <a:pPr marL="652780" indent="-377825">
                        <a:lnSpc>
                          <a:spcPct val="100000"/>
                        </a:lnSpc>
                        <a:buAutoNum type="arabicPeriod"/>
                        <a:tabLst>
                          <a:tab pos="653415" algn="l"/>
                        </a:tabLst>
                      </a:pPr>
                      <a:r>
                        <a:rPr sz="1800" b="1" spc="-5" dirty="0">
                          <a:latin typeface="Tahoma"/>
                          <a:cs typeface="Tahoma"/>
                        </a:rPr>
                        <a:t>appoints federal</a:t>
                      </a:r>
                      <a:r>
                        <a:rPr sz="1800" b="1" spc="-10" dirty="0">
                          <a:latin typeface="Tahoma"/>
                          <a:cs typeface="Tahoma"/>
                        </a:rPr>
                        <a:t> </a:t>
                      </a:r>
                      <a:r>
                        <a:rPr sz="1800" b="1" spc="-5" dirty="0">
                          <a:latin typeface="Tahoma"/>
                          <a:cs typeface="Tahoma"/>
                        </a:rPr>
                        <a:t>judges</a:t>
                      </a:r>
                      <a:endParaRPr sz="1800">
                        <a:latin typeface="Tahoma"/>
                        <a:cs typeface="Tahoma"/>
                      </a:endParaRPr>
                    </a:p>
                    <a:p>
                      <a:pPr>
                        <a:lnSpc>
                          <a:spcPct val="100000"/>
                        </a:lnSpc>
                        <a:spcBef>
                          <a:spcPts val="5"/>
                        </a:spcBef>
                        <a:buFont typeface="Tahoma"/>
                        <a:buAutoNum type="arabicPeriod"/>
                      </a:pPr>
                      <a:endParaRPr sz="1900">
                        <a:latin typeface="Times New Roman"/>
                        <a:cs typeface="Times New Roman"/>
                      </a:endParaRPr>
                    </a:p>
                    <a:p>
                      <a:pPr marL="652780" indent="-377825">
                        <a:lnSpc>
                          <a:spcPct val="100000"/>
                        </a:lnSpc>
                        <a:buAutoNum type="arabicPeriod"/>
                        <a:tabLst>
                          <a:tab pos="653415" algn="l"/>
                        </a:tabLst>
                      </a:pPr>
                      <a:r>
                        <a:rPr sz="1800" b="1" dirty="0">
                          <a:latin typeface="Tahoma"/>
                          <a:cs typeface="Tahoma"/>
                        </a:rPr>
                        <a:t>pardon federal</a:t>
                      </a:r>
                      <a:r>
                        <a:rPr sz="1800" b="1" spc="-20" dirty="0">
                          <a:latin typeface="Tahoma"/>
                          <a:cs typeface="Tahoma"/>
                        </a:rPr>
                        <a:t> </a:t>
                      </a:r>
                      <a:r>
                        <a:rPr sz="1800" b="1" spc="-5" dirty="0">
                          <a:latin typeface="Tahoma"/>
                          <a:cs typeface="Tahoma"/>
                        </a:rPr>
                        <a:t>offenders</a:t>
                      </a:r>
                      <a:endParaRPr sz="1800">
                        <a:latin typeface="Tahoma"/>
                        <a:cs typeface="Tahoma"/>
                      </a:endParaRPr>
                    </a:p>
                    <a:p>
                      <a:pPr>
                        <a:lnSpc>
                          <a:spcPct val="100000"/>
                        </a:lnSpc>
                        <a:spcBef>
                          <a:spcPts val="20"/>
                        </a:spcBef>
                        <a:buFont typeface="Tahoma"/>
                        <a:buAutoNum type="arabicPeriod"/>
                      </a:pPr>
                      <a:endParaRPr sz="1900">
                        <a:latin typeface="Times New Roman"/>
                        <a:cs typeface="Times New Roman"/>
                      </a:endParaRPr>
                    </a:p>
                    <a:p>
                      <a:pPr marL="652780" indent="-377825">
                        <a:lnSpc>
                          <a:spcPct val="100000"/>
                        </a:lnSpc>
                        <a:buAutoNum type="arabicPeriod"/>
                        <a:tabLst>
                          <a:tab pos="653415" algn="l"/>
                        </a:tabLst>
                      </a:pPr>
                      <a:r>
                        <a:rPr sz="1800" b="1" spc="-5" dirty="0">
                          <a:latin typeface="Tahoma"/>
                          <a:cs typeface="Tahoma"/>
                        </a:rPr>
                        <a:t>can </a:t>
                      </a:r>
                      <a:r>
                        <a:rPr sz="1800" b="1" spc="-5" dirty="0">
                          <a:latin typeface="MS PGothic"/>
                          <a:cs typeface="MS PGothic"/>
                        </a:rPr>
                        <a:t>“</a:t>
                      </a:r>
                      <a:r>
                        <a:rPr sz="1800" b="1" spc="-5" dirty="0">
                          <a:latin typeface="Tahoma"/>
                          <a:cs typeface="Tahoma"/>
                        </a:rPr>
                        <a:t>refuse</a:t>
                      </a:r>
                      <a:r>
                        <a:rPr sz="1800" b="1" spc="-5" dirty="0">
                          <a:latin typeface="MS PGothic"/>
                          <a:cs typeface="MS PGothic"/>
                        </a:rPr>
                        <a:t>” </a:t>
                      </a:r>
                      <a:r>
                        <a:rPr sz="1800" b="1" dirty="0">
                          <a:latin typeface="Tahoma"/>
                          <a:cs typeface="Tahoma"/>
                        </a:rPr>
                        <a:t>to </a:t>
                      </a:r>
                      <a:r>
                        <a:rPr sz="1800" b="1" spc="-5" dirty="0">
                          <a:latin typeface="Tahoma"/>
                          <a:cs typeface="Tahoma"/>
                        </a:rPr>
                        <a:t>enforce judicial</a:t>
                      </a:r>
                      <a:r>
                        <a:rPr sz="1800" b="1" spc="-15" dirty="0">
                          <a:latin typeface="Tahoma"/>
                          <a:cs typeface="Tahoma"/>
                        </a:rPr>
                        <a:t> </a:t>
                      </a:r>
                      <a:r>
                        <a:rPr sz="1800" b="1" spc="-5" dirty="0">
                          <a:latin typeface="Tahoma"/>
                          <a:cs typeface="Tahoma"/>
                        </a:rPr>
                        <a:t>rulings</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bl>
          </a:graphicData>
        </a:graphic>
      </p:graphicFrame>
      <p:sp>
        <p:nvSpPr>
          <p:cNvPr id="4" name="object 4"/>
          <p:cNvSpPr txBox="1">
            <a:spLocks noGrp="1"/>
          </p:cNvSpPr>
          <p:nvPr>
            <p:ph type="title"/>
          </p:nvPr>
        </p:nvSpPr>
        <p:spPr>
          <a:xfrm>
            <a:off x="2127734" y="1024224"/>
            <a:ext cx="8235467" cy="932467"/>
          </a:xfrm>
          <a:prstGeom prst="rect">
            <a:avLst/>
          </a:prstGeom>
        </p:spPr>
        <p:txBody>
          <a:bodyPr vert="horz" wrap="square" lIns="0" tIns="9049" rIns="0" bIns="0" rtlCol="0">
            <a:spAutoFit/>
          </a:bodyPr>
          <a:lstStyle/>
          <a:p>
            <a:pPr marL="2711768" marR="3810" indent="-2702719">
              <a:spcBef>
                <a:spcPts val="71"/>
              </a:spcBef>
            </a:pPr>
            <a:r>
              <a:rPr spc="-8" dirty="0"/>
              <a:t>CHECKS </a:t>
            </a:r>
            <a:r>
              <a:rPr spc="-4" dirty="0"/>
              <a:t>AND </a:t>
            </a:r>
            <a:r>
              <a:rPr spc="-8" dirty="0"/>
              <a:t>BALANCES OF THE THREE  BRANCHES</a:t>
            </a:r>
          </a:p>
        </p:txBody>
      </p:sp>
    </p:spTree>
    <p:extLst>
      <p:ext uri="{BB962C8B-B14F-4D97-AF65-F5344CB8AC3E}">
        <p14:creationId xmlns:p14="http://schemas.microsoft.com/office/powerpoint/2010/main" val="28797572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838450" y="2114550"/>
            <a:ext cx="6515100" cy="0"/>
          </a:xfrm>
          <a:custGeom>
            <a:avLst/>
            <a:gdLst/>
            <a:ahLst/>
            <a:cxnLst/>
            <a:rect l="l" t="t" r="r" b="b"/>
            <a:pathLst>
              <a:path w="8686800">
                <a:moveTo>
                  <a:pt x="0" y="0"/>
                </a:moveTo>
                <a:lnTo>
                  <a:pt x="8686800" y="0"/>
                </a:lnTo>
              </a:path>
            </a:pathLst>
          </a:custGeom>
          <a:ln w="12700">
            <a:solidFill>
              <a:srgbClr val="000000"/>
            </a:solidFill>
          </a:ln>
        </p:spPr>
        <p:txBody>
          <a:bodyPr wrap="square" lIns="0" tIns="0" rIns="0" bIns="0" rtlCol="0"/>
          <a:lstStyle/>
          <a:p>
            <a:endParaRPr sz="1350">
              <a:solidFill>
                <a:prstClr val="black"/>
              </a:solidFill>
              <a:latin typeface="Calibri"/>
            </a:endParaRPr>
          </a:p>
        </p:txBody>
      </p:sp>
      <p:graphicFrame>
        <p:nvGraphicFramePr>
          <p:cNvPr id="3" name="object 3"/>
          <p:cNvGraphicFramePr>
            <a:graphicFrameLocks noGrp="1"/>
          </p:cNvGraphicFramePr>
          <p:nvPr/>
        </p:nvGraphicFramePr>
        <p:xfrm>
          <a:off x="2833688" y="2375724"/>
          <a:ext cx="6515100" cy="2817783"/>
        </p:xfrm>
        <a:graphic>
          <a:graphicData uri="http://schemas.openxmlformats.org/drawingml/2006/table">
            <a:tbl>
              <a:tblPr firstRow="1" bandRow="1">
                <a:tableStyleId>{2D5ABB26-0587-4C30-8999-92F81FD0307C}</a:tableStyleId>
              </a:tblPr>
              <a:tblGrid>
                <a:gridCol w="6515100">
                  <a:extLst>
                    <a:ext uri="{9D8B030D-6E8A-4147-A177-3AD203B41FA5}">
                      <a16:colId xmlns:a16="http://schemas.microsoft.com/office/drawing/2014/main" val="20000"/>
                    </a:ext>
                  </a:extLst>
                </a:gridCol>
              </a:tblGrid>
              <a:tr h="1110427">
                <a:tc>
                  <a:txBody>
                    <a:bodyPr/>
                    <a:lstStyle/>
                    <a:p>
                      <a:pPr algn="ctr">
                        <a:lnSpc>
                          <a:spcPts val="2940"/>
                        </a:lnSpc>
                        <a:spcBef>
                          <a:spcPts val="30"/>
                        </a:spcBef>
                      </a:pPr>
                      <a:r>
                        <a:rPr sz="1900" b="1" i="1" spc="-70" dirty="0">
                          <a:latin typeface="Tahoma"/>
                          <a:cs typeface="Tahoma"/>
                        </a:rPr>
                        <a:t>JUDICIAL </a:t>
                      </a:r>
                      <a:r>
                        <a:rPr sz="1900" b="1" i="1" spc="-75" dirty="0">
                          <a:latin typeface="Tahoma"/>
                          <a:cs typeface="Tahoma"/>
                        </a:rPr>
                        <a:t>OVER</a:t>
                      </a:r>
                      <a:r>
                        <a:rPr sz="1900" b="1" i="1" spc="-10" dirty="0">
                          <a:latin typeface="Tahoma"/>
                          <a:cs typeface="Tahoma"/>
                        </a:rPr>
                        <a:t> </a:t>
                      </a:r>
                      <a:r>
                        <a:rPr sz="1900" b="1" i="1" spc="-70" dirty="0">
                          <a:latin typeface="Tahoma"/>
                          <a:cs typeface="Tahoma"/>
                        </a:rPr>
                        <a:t>LEGISLATIVE</a:t>
                      </a:r>
                      <a:endParaRPr sz="1900">
                        <a:latin typeface="Tahoma"/>
                        <a:cs typeface="Tahoma"/>
                      </a:endParaRPr>
                    </a:p>
                    <a:p>
                      <a:pPr marL="1905" algn="ctr">
                        <a:lnSpc>
                          <a:spcPts val="2930"/>
                        </a:lnSpc>
                      </a:pPr>
                      <a:r>
                        <a:rPr sz="1900" b="1" i="1" spc="-65" dirty="0">
                          <a:latin typeface="Tahoma"/>
                          <a:cs typeface="Tahoma"/>
                        </a:rPr>
                        <a:t>-Supreme Court </a:t>
                      </a:r>
                      <a:r>
                        <a:rPr sz="1900" b="1" i="1" spc="-60" dirty="0">
                          <a:latin typeface="Tahoma"/>
                          <a:cs typeface="Tahoma"/>
                        </a:rPr>
                        <a:t>over</a:t>
                      </a:r>
                      <a:r>
                        <a:rPr sz="1900" b="1" i="1" spc="30" dirty="0">
                          <a:latin typeface="Tahoma"/>
                          <a:cs typeface="Tahoma"/>
                        </a:rPr>
                        <a:t> </a:t>
                      </a:r>
                      <a:r>
                        <a:rPr sz="1900" b="1" i="1" spc="-60" dirty="0">
                          <a:latin typeface="Tahoma"/>
                          <a:cs typeface="Tahoma"/>
                        </a:rPr>
                        <a:t>Congress-</a:t>
                      </a:r>
                      <a:endParaRPr sz="1900">
                        <a:latin typeface="Tahoma"/>
                        <a:cs typeface="Tahoma"/>
                      </a:endParaRPr>
                    </a:p>
                    <a:p>
                      <a:pPr algn="ctr">
                        <a:lnSpc>
                          <a:spcPts val="2870"/>
                        </a:lnSpc>
                      </a:pPr>
                      <a:r>
                        <a:rPr sz="1800" b="1" spc="-5" dirty="0">
                          <a:solidFill>
                            <a:srgbClr val="FF0000"/>
                          </a:solidFill>
                          <a:latin typeface="Tahoma"/>
                          <a:cs typeface="Tahoma"/>
                        </a:rPr>
                        <a:t>(Bottom-Left)</a:t>
                      </a:r>
                      <a:endParaRPr sz="1800">
                        <a:latin typeface="Tahoma"/>
                        <a:cs typeface="Tahoma"/>
                      </a:endParaRPr>
                    </a:p>
                  </a:txBody>
                  <a:tcPr marL="0" marR="0" marT="2858" marB="0">
                    <a:lnB w="12700">
                      <a:solidFill>
                        <a:srgbClr val="000000"/>
                      </a:solidFill>
                      <a:prstDash val="solid"/>
                    </a:lnB>
                  </a:tcPr>
                </a:tc>
                <a:extLst>
                  <a:ext uri="{0D108BD9-81ED-4DB2-BD59-A6C34878D82A}">
                    <a16:rowId xmlns:a16="http://schemas.microsoft.com/office/drawing/2014/main" val="10000"/>
                  </a:ext>
                </a:extLst>
              </a:tr>
              <a:tr h="1707356">
                <a:tc>
                  <a:txBody>
                    <a:bodyPr/>
                    <a:lstStyle/>
                    <a:p>
                      <a:pPr>
                        <a:lnSpc>
                          <a:spcPct val="100000"/>
                        </a:lnSpc>
                      </a:pPr>
                      <a:endParaRPr sz="1900">
                        <a:latin typeface="Times New Roman"/>
                        <a:cs typeface="Times New Roman"/>
                      </a:endParaRPr>
                    </a:p>
                    <a:p>
                      <a:pPr marL="485140" indent="-377825">
                        <a:lnSpc>
                          <a:spcPct val="100000"/>
                        </a:lnSpc>
                        <a:buAutoNum type="arabicPeriod"/>
                        <a:tabLst>
                          <a:tab pos="485775" algn="l"/>
                        </a:tabLst>
                      </a:pPr>
                      <a:r>
                        <a:rPr sz="1800" b="1" spc="-5" dirty="0">
                          <a:latin typeface="Tahoma"/>
                          <a:cs typeface="Tahoma"/>
                        </a:rPr>
                        <a:t>appointed </a:t>
                      </a:r>
                      <a:r>
                        <a:rPr sz="1800" b="1" spc="-10" dirty="0">
                          <a:latin typeface="Tahoma"/>
                          <a:cs typeface="Tahoma"/>
                        </a:rPr>
                        <a:t>for</a:t>
                      </a:r>
                      <a:r>
                        <a:rPr sz="1800" b="1" spc="15" dirty="0">
                          <a:latin typeface="Tahoma"/>
                          <a:cs typeface="Tahoma"/>
                        </a:rPr>
                        <a:t> </a:t>
                      </a:r>
                      <a:r>
                        <a:rPr sz="1800" b="1" spc="-5" dirty="0">
                          <a:latin typeface="Tahoma"/>
                          <a:cs typeface="Tahoma"/>
                        </a:rPr>
                        <a:t>life</a:t>
                      </a:r>
                      <a:endParaRPr sz="1800">
                        <a:latin typeface="Tahoma"/>
                        <a:cs typeface="Tahoma"/>
                      </a:endParaRPr>
                    </a:p>
                    <a:p>
                      <a:pPr>
                        <a:lnSpc>
                          <a:spcPct val="100000"/>
                        </a:lnSpc>
                        <a:spcBef>
                          <a:spcPts val="5"/>
                        </a:spcBef>
                        <a:buFont typeface="Tahoma"/>
                        <a:buAutoNum type="arabicPeriod"/>
                      </a:pPr>
                      <a:endParaRPr sz="1900">
                        <a:latin typeface="Times New Roman"/>
                        <a:cs typeface="Times New Roman"/>
                      </a:endParaRPr>
                    </a:p>
                    <a:p>
                      <a:pPr marL="485140" indent="-377825">
                        <a:lnSpc>
                          <a:spcPct val="100000"/>
                        </a:lnSpc>
                        <a:buAutoNum type="arabicPeriod"/>
                        <a:tabLst>
                          <a:tab pos="485775" algn="l"/>
                        </a:tabLst>
                      </a:pPr>
                      <a:r>
                        <a:rPr sz="1800" b="1" spc="-5" dirty="0">
                          <a:latin typeface="Tahoma"/>
                          <a:cs typeface="Tahoma"/>
                        </a:rPr>
                        <a:t>declare </a:t>
                      </a:r>
                      <a:r>
                        <a:rPr sz="1800" b="1" dirty="0">
                          <a:latin typeface="Tahoma"/>
                          <a:cs typeface="Tahoma"/>
                        </a:rPr>
                        <a:t>acts </a:t>
                      </a:r>
                      <a:r>
                        <a:rPr sz="1800" b="1" spc="-5" dirty="0">
                          <a:latin typeface="Tahoma"/>
                          <a:cs typeface="Tahoma"/>
                        </a:rPr>
                        <a:t>of Congress unconstitutional</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bl>
          </a:graphicData>
        </a:graphic>
      </p:graphicFrame>
      <p:sp>
        <p:nvSpPr>
          <p:cNvPr id="4" name="object 4"/>
          <p:cNvSpPr txBox="1">
            <a:spLocks noGrp="1"/>
          </p:cNvSpPr>
          <p:nvPr>
            <p:ph type="title"/>
          </p:nvPr>
        </p:nvSpPr>
        <p:spPr>
          <a:xfrm>
            <a:off x="2328978" y="989648"/>
            <a:ext cx="7530465" cy="932467"/>
          </a:xfrm>
          <a:prstGeom prst="rect">
            <a:avLst/>
          </a:prstGeom>
        </p:spPr>
        <p:txBody>
          <a:bodyPr vert="horz" wrap="square" lIns="0" tIns="9049" rIns="0" bIns="0" rtlCol="0">
            <a:spAutoFit/>
          </a:bodyPr>
          <a:lstStyle/>
          <a:p>
            <a:pPr marL="2711768" marR="3810" indent="-2702719">
              <a:spcBef>
                <a:spcPts val="71"/>
              </a:spcBef>
            </a:pPr>
            <a:r>
              <a:rPr spc="-8" dirty="0"/>
              <a:t>CHECKS </a:t>
            </a:r>
            <a:r>
              <a:rPr spc="-4" dirty="0"/>
              <a:t>AND </a:t>
            </a:r>
            <a:r>
              <a:rPr spc="-8" dirty="0"/>
              <a:t>BALANCES OF THE THREE  BRANCHES</a:t>
            </a:r>
          </a:p>
        </p:txBody>
      </p:sp>
    </p:spTree>
    <p:extLst>
      <p:ext uri="{BB962C8B-B14F-4D97-AF65-F5344CB8AC3E}">
        <p14:creationId xmlns:p14="http://schemas.microsoft.com/office/powerpoint/2010/main" val="24844348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776538" y="2318573"/>
          <a:ext cx="6572250" cy="2522508"/>
        </p:xfrm>
        <a:graphic>
          <a:graphicData uri="http://schemas.openxmlformats.org/drawingml/2006/table">
            <a:tbl>
              <a:tblPr firstRow="1" bandRow="1">
                <a:tableStyleId>{2D5ABB26-0587-4C30-8999-92F81FD0307C}</a:tableStyleId>
              </a:tblPr>
              <a:tblGrid>
                <a:gridCol w="6572250">
                  <a:extLst>
                    <a:ext uri="{9D8B030D-6E8A-4147-A177-3AD203B41FA5}">
                      <a16:colId xmlns:a16="http://schemas.microsoft.com/office/drawing/2014/main" val="20000"/>
                    </a:ext>
                  </a:extLst>
                </a:gridCol>
              </a:tblGrid>
              <a:tr h="1110427">
                <a:tc>
                  <a:txBody>
                    <a:bodyPr/>
                    <a:lstStyle/>
                    <a:p>
                      <a:pPr algn="ctr">
                        <a:lnSpc>
                          <a:spcPts val="2940"/>
                        </a:lnSpc>
                        <a:spcBef>
                          <a:spcPts val="30"/>
                        </a:spcBef>
                      </a:pPr>
                      <a:r>
                        <a:rPr sz="1900" b="1" i="1" spc="-70" dirty="0">
                          <a:latin typeface="Tahoma"/>
                          <a:cs typeface="Tahoma"/>
                        </a:rPr>
                        <a:t>JUDICIAL </a:t>
                      </a:r>
                      <a:r>
                        <a:rPr sz="1900" b="1" i="1" spc="-75" dirty="0">
                          <a:latin typeface="Tahoma"/>
                          <a:cs typeface="Tahoma"/>
                        </a:rPr>
                        <a:t>OVER</a:t>
                      </a:r>
                      <a:r>
                        <a:rPr sz="1900" b="1" i="1" spc="-10" dirty="0">
                          <a:latin typeface="Tahoma"/>
                          <a:cs typeface="Tahoma"/>
                        </a:rPr>
                        <a:t> </a:t>
                      </a:r>
                      <a:r>
                        <a:rPr sz="1900" b="1" i="1" spc="-70" dirty="0">
                          <a:latin typeface="Tahoma"/>
                          <a:cs typeface="Tahoma"/>
                        </a:rPr>
                        <a:t>EXECUTIVE</a:t>
                      </a:r>
                      <a:endParaRPr sz="1900">
                        <a:latin typeface="Tahoma"/>
                        <a:cs typeface="Tahoma"/>
                      </a:endParaRPr>
                    </a:p>
                    <a:p>
                      <a:pPr marL="1905" algn="ctr">
                        <a:lnSpc>
                          <a:spcPts val="2930"/>
                        </a:lnSpc>
                      </a:pPr>
                      <a:r>
                        <a:rPr sz="1900" b="1" i="1" spc="-65" dirty="0">
                          <a:latin typeface="Tahoma"/>
                          <a:cs typeface="Tahoma"/>
                        </a:rPr>
                        <a:t>-Supreme Court </a:t>
                      </a:r>
                      <a:r>
                        <a:rPr sz="1900" b="1" i="1" spc="-60" dirty="0">
                          <a:latin typeface="Tahoma"/>
                          <a:cs typeface="Tahoma"/>
                        </a:rPr>
                        <a:t>over</a:t>
                      </a:r>
                      <a:r>
                        <a:rPr sz="1900" b="1" i="1" spc="25" dirty="0">
                          <a:latin typeface="Tahoma"/>
                          <a:cs typeface="Tahoma"/>
                        </a:rPr>
                        <a:t> </a:t>
                      </a:r>
                      <a:r>
                        <a:rPr sz="1900" b="1" i="1" spc="-55" dirty="0">
                          <a:latin typeface="Tahoma"/>
                          <a:cs typeface="Tahoma"/>
                        </a:rPr>
                        <a:t>President-</a:t>
                      </a:r>
                      <a:endParaRPr sz="1900">
                        <a:latin typeface="Tahoma"/>
                        <a:cs typeface="Tahoma"/>
                      </a:endParaRPr>
                    </a:p>
                    <a:p>
                      <a:pPr algn="ctr">
                        <a:lnSpc>
                          <a:spcPts val="2870"/>
                        </a:lnSpc>
                      </a:pPr>
                      <a:r>
                        <a:rPr sz="1800" b="1" spc="-5" dirty="0">
                          <a:solidFill>
                            <a:srgbClr val="FF0000"/>
                          </a:solidFill>
                          <a:latin typeface="Tahoma"/>
                          <a:cs typeface="Tahoma"/>
                        </a:rPr>
                        <a:t>(Bottom-Right)</a:t>
                      </a:r>
                      <a:endParaRPr sz="1800">
                        <a:latin typeface="Tahoma"/>
                        <a:cs typeface="Tahoma"/>
                      </a:endParaRPr>
                    </a:p>
                  </a:txBody>
                  <a:tcPr marL="0" marR="0" marT="2858" marB="0">
                    <a:lnB w="12700">
                      <a:solidFill>
                        <a:srgbClr val="000000"/>
                      </a:solidFill>
                      <a:prstDash val="solid"/>
                    </a:lnB>
                  </a:tcPr>
                </a:tc>
                <a:extLst>
                  <a:ext uri="{0D108BD9-81ED-4DB2-BD59-A6C34878D82A}">
                    <a16:rowId xmlns:a16="http://schemas.microsoft.com/office/drawing/2014/main" val="10000"/>
                  </a:ext>
                </a:extLst>
              </a:tr>
              <a:tr h="1412081">
                <a:tc>
                  <a:txBody>
                    <a:bodyPr/>
                    <a:lstStyle/>
                    <a:p>
                      <a:pPr>
                        <a:lnSpc>
                          <a:spcPct val="100000"/>
                        </a:lnSpc>
                      </a:pPr>
                      <a:endParaRPr sz="1900">
                        <a:latin typeface="Times New Roman"/>
                        <a:cs typeface="Times New Roman"/>
                      </a:endParaRPr>
                    </a:p>
                    <a:p>
                      <a:pPr marL="652780" indent="-377825">
                        <a:lnSpc>
                          <a:spcPct val="100000"/>
                        </a:lnSpc>
                        <a:buAutoNum type="arabicPeriod"/>
                        <a:tabLst>
                          <a:tab pos="653415" algn="l"/>
                        </a:tabLst>
                      </a:pPr>
                      <a:r>
                        <a:rPr sz="1800" b="1" spc="-5" dirty="0">
                          <a:latin typeface="Tahoma"/>
                          <a:cs typeface="Tahoma"/>
                        </a:rPr>
                        <a:t>appointed </a:t>
                      </a:r>
                      <a:r>
                        <a:rPr sz="1800" b="1" spc="-10" dirty="0">
                          <a:latin typeface="Tahoma"/>
                          <a:cs typeface="Tahoma"/>
                        </a:rPr>
                        <a:t>for</a:t>
                      </a:r>
                      <a:r>
                        <a:rPr sz="1800" b="1" spc="5" dirty="0">
                          <a:latin typeface="Tahoma"/>
                          <a:cs typeface="Tahoma"/>
                        </a:rPr>
                        <a:t> </a:t>
                      </a:r>
                      <a:r>
                        <a:rPr sz="1800" b="1" spc="-5" dirty="0">
                          <a:latin typeface="Tahoma"/>
                          <a:cs typeface="Tahoma"/>
                        </a:rPr>
                        <a:t>life</a:t>
                      </a:r>
                      <a:endParaRPr sz="1800">
                        <a:latin typeface="Tahoma"/>
                        <a:cs typeface="Tahoma"/>
                      </a:endParaRPr>
                    </a:p>
                    <a:p>
                      <a:pPr>
                        <a:lnSpc>
                          <a:spcPct val="100000"/>
                        </a:lnSpc>
                        <a:spcBef>
                          <a:spcPts val="5"/>
                        </a:spcBef>
                        <a:buFont typeface="Tahoma"/>
                        <a:buAutoNum type="arabicPeriod"/>
                      </a:pPr>
                      <a:endParaRPr sz="1900">
                        <a:latin typeface="Times New Roman"/>
                        <a:cs typeface="Times New Roman"/>
                      </a:endParaRPr>
                    </a:p>
                    <a:p>
                      <a:pPr marL="652780" indent="-377825">
                        <a:lnSpc>
                          <a:spcPct val="100000"/>
                        </a:lnSpc>
                        <a:buAutoNum type="arabicPeriod"/>
                        <a:tabLst>
                          <a:tab pos="653415" algn="l"/>
                        </a:tabLst>
                      </a:pPr>
                      <a:r>
                        <a:rPr sz="1800" b="1" spc="-5" dirty="0">
                          <a:latin typeface="Tahoma"/>
                          <a:cs typeface="Tahoma"/>
                        </a:rPr>
                        <a:t>declare executive acts</a:t>
                      </a:r>
                      <a:r>
                        <a:rPr sz="1800" b="1" spc="5" dirty="0">
                          <a:latin typeface="Tahoma"/>
                          <a:cs typeface="Tahoma"/>
                        </a:rPr>
                        <a:t> </a:t>
                      </a:r>
                      <a:r>
                        <a:rPr sz="1800" b="1" spc="-5" dirty="0">
                          <a:latin typeface="Tahoma"/>
                          <a:cs typeface="Tahoma"/>
                        </a:rPr>
                        <a:t>unconstitutional</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bl>
          </a:graphicData>
        </a:graphic>
      </p:graphicFrame>
      <p:sp>
        <p:nvSpPr>
          <p:cNvPr id="3" name="object 3"/>
          <p:cNvSpPr txBox="1">
            <a:spLocks noGrp="1"/>
          </p:cNvSpPr>
          <p:nvPr>
            <p:ph type="title"/>
          </p:nvPr>
        </p:nvSpPr>
        <p:spPr>
          <a:xfrm>
            <a:off x="2127734" y="1024224"/>
            <a:ext cx="8540267" cy="932467"/>
          </a:xfrm>
          <a:prstGeom prst="rect">
            <a:avLst/>
          </a:prstGeom>
        </p:spPr>
        <p:txBody>
          <a:bodyPr vert="horz" wrap="square" lIns="0" tIns="9049" rIns="0" bIns="0" rtlCol="0">
            <a:spAutoFit/>
          </a:bodyPr>
          <a:lstStyle/>
          <a:p>
            <a:pPr marL="2711768" marR="3810" indent="-2702719">
              <a:spcBef>
                <a:spcPts val="71"/>
              </a:spcBef>
            </a:pPr>
            <a:r>
              <a:rPr spc="-8" dirty="0"/>
              <a:t>CHECKS </a:t>
            </a:r>
            <a:r>
              <a:rPr spc="-4" dirty="0"/>
              <a:t>AND </a:t>
            </a:r>
            <a:r>
              <a:rPr spc="-8" dirty="0"/>
              <a:t>BALANCES OF THE THREE  BRANCHES</a:t>
            </a:r>
          </a:p>
        </p:txBody>
      </p:sp>
    </p:spTree>
    <p:extLst>
      <p:ext uri="{BB962C8B-B14F-4D97-AF65-F5344CB8AC3E}">
        <p14:creationId xmlns:p14="http://schemas.microsoft.com/office/powerpoint/2010/main" val="19363765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3200400" y="228600"/>
            <a:ext cx="6630092" cy="425116"/>
          </a:xfrm>
          <a:prstGeom prst="rect">
            <a:avLst/>
          </a:prstGeom>
        </p:spPr>
        <p:txBody>
          <a:bodyPr vert="horz" wrap="square" lIns="0" tIns="9525" rIns="0" bIns="0" rtlCol="0">
            <a:spAutoFit/>
          </a:bodyPr>
          <a:lstStyle/>
          <a:p>
            <a:pPr marL="10001">
              <a:spcBef>
                <a:spcPts val="75"/>
              </a:spcBef>
            </a:pPr>
            <a:r>
              <a:rPr spc="-4" dirty="0"/>
              <a:t>ESSENTIAL QUESTION</a:t>
            </a:r>
          </a:p>
        </p:txBody>
      </p:sp>
      <p:sp>
        <p:nvSpPr>
          <p:cNvPr id="3" name="object 3"/>
          <p:cNvSpPr txBox="1"/>
          <p:nvPr/>
        </p:nvSpPr>
        <p:spPr>
          <a:xfrm>
            <a:off x="1752600" y="900065"/>
            <a:ext cx="8686800" cy="655468"/>
          </a:xfrm>
          <a:prstGeom prst="rect">
            <a:avLst/>
          </a:prstGeom>
        </p:spPr>
        <p:txBody>
          <a:bodyPr vert="horz" wrap="square" lIns="0" tIns="9049" rIns="0" bIns="0" rtlCol="0">
            <a:spAutoFit/>
          </a:bodyPr>
          <a:lstStyle/>
          <a:p>
            <a:pPr marL="9525" marR="3810">
              <a:spcBef>
                <a:spcPts val="71"/>
              </a:spcBef>
            </a:pPr>
            <a:r>
              <a:rPr lang="en-US" sz="2100" b="1" spc="-11" dirty="0">
                <a:solidFill>
                  <a:prstClr val="black"/>
                </a:solidFill>
                <a:latin typeface="Calibri"/>
                <a:cs typeface="Calibri"/>
              </a:rPr>
              <a:t>E</a:t>
            </a:r>
            <a:r>
              <a:rPr sz="2100" b="1" spc="-11" dirty="0">
                <a:solidFill>
                  <a:prstClr val="black"/>
                </a:solidFill>
                <a:latin typeface="Calibri"/>
                <a:cs typeface="Calibri"/>
              </a:rPr>
              <a:t>xplain</a:t>
            </a:r>
            <a:r>
              <a:rPr lang="en-US" sz="2100" b="1" spc="-11" dirty="0">
                <a:solidFill>
                  <a:prstClr val="black"/>
                </a:solidFill>
                <a:latin typeface="Calibri"/>
                <a:cs typeface="Calibri"/>
              </a:rPr>
              <a:t> how </a:t>
            </a:r>
            <a:r>
              <a:rPr lang="en-US" sz="2100" b="1" i="1" spc="-15" dirty="0">
                <a:solidFill>
                  <a:prstClr val="black"/>
                </a:solidFill>
                <a:cs typeface="Calibri"/>
              </a:rPr>
              <a:t>Federalist </a:t>
            </a:r>
            <a:r>
              <a:rPr lang="en-US" sz="2100" b="1" i="1" spc="-8" dirty="0">
                <a:solidFill>
                  <a:prstClr val="black"/>
                </a:solidFill>
                <a:cs typeface="Calibri"/>
              </a:rPr>
              <a:t>No. </a:t>
            </a:r>
            <a:r>
              <a:rPr lang="en-US" sz="2100" b="1" i="1" spc="-4" dirty="0">
                <a:solidFill>
                  <a:prstClr val="black"/>
                </a:solidFill>
                <a:cs typeface="Calibri"/>
              </a:rPr>
              <a:t>51 </a:t>
            </a:r>
            <a:r>
              <a:rPr sz="2100" b="1" spc="-8" dirty="0">
                <a:solidFill>
                  <a:prstClr val="black"/>
                </a:solidFill>
                <a:latin typeface="Calibri"/>
                <a:cs typeface="Calibri"/>
              </a:rPr>
              <a:t>constitutional provisions </a:t>
            </a:r>
            <a:r>
              <a:rPr sz="2100" b="1" spc="-4" dirty="0">
                <a:solidFill>
                  <a:prstClr val="black"/>
                </a:solidFill>
                <a:latin typeface="Calibri"/>
                <a:cs typeface="Calibri"/>
              </a:rPr>
              <a:t>of  </a:t>
            </a:r>
            <a:r>
              <a:rPr sz="2100" b="1" spc="-11" dirty="0">
                <a:solidFill>
                  <a:prstClr val="black"/>
                </a:solidFill>
                <a:latin typeface="Calibri"/>
                <a:cs typeface="Calibri"/>
              </a:rPr>
              <a:t>separation </a:t>
            </a:r>
            <a:r>
              <a:rPr sz="2100" b="1" spc="-4" dirty="0">
                <a:solidFill>
                  <a:prstClr val="black"/>
                </a:solidFill>
                <a:latin typeface="Calibri"/>
                <a:cs typeface="Calibri"/>
              </a:rPr>
              <a:t>of </a:t>
            </a:r>
            <a:r>
              <a:rPr sz="2100" b="1" spc="-11" dirty="0">
                <a:solidFill>
                  <a:prstClr val="black"/>
                </a:solidFill>
                <a:latin typeface="Calibri"/>
                <a:cs typeface="Calibri"/>
              </a:rPr>
              <a:t>powers </a:t>
            </a:r>
            <a:r>
              <a:rPr sz="2100" b="1" spc="-4" dirty="0">
                <a:solidFill>
                  <a:prstClr val="black"/>
                </a:solidFill>
                <a:latin typeface="Calibri"/>
                <a:cs typeface="Calibri"/>
              </a:rPr>
              <a:t>and checks and balances </a:t>
            </a:r>
            <a:r>
              <a:rPr sz="2100" b="1" spc="-8" dirty="0">
                <a:solidFill>
                  <a:prstClr val="black"/>
                </a:solidFill>
                <a:latin typeface="Calibri"/>
                <a:cs typeface="Calibri"/>
              </a:rPr>
              <a:t>would </a:t>
            </a:r>
            <a:r>
              <a:rPr sz="2100" b="1" spc="-11" dirty="0">
                <a:solidFill>
                  <a:prstClr val="black"/>
                </a:solidFill>
                <a:latin typeface="Calibri"/>
                <a:cs typeface="Calibri"/>
              </a:rPr>
              <a:t>control </a:t>
            </a:r>
            <a:r>
              <a:rPr sz="2100" b="1" spc="-4" dirty="0">
                <a:solidFill>
                  <a:prstClr val="black"/>
                </a:solidFill>
                <a:latin typeface="Calibri"/>
                <a:cs typeface="Calibri"/>
              </a:rPr>
              <a:t>abuses </a:t>
            </a:r>
            <a:r>
              <a:rPr sz="2100" b="1" spc="-8" dirty="0">
                <a:solidFill>
                  <a:prstClr val="black"/>
                </a:solidFill>
                <a:latin typeface="Calibri"/>
                <a:cs typeface="Calibri"/>
              </a:rPr>
              <a:t>by  </a:t>
            </a:r>
            <a:r>
              <a:rPr sz="2100" b="1" spc="-4" dirty="0">
                <a:solidFill>
                  <a:prstClr val="black"/>
                </a:solidFill>
                <a:latin typeface="Calibri"/>
                <a:cs typeface="Calibri"/>
              </a:rPr>
              <a:t>majorities?</a:t>
            </a:r>
            <a:endParaRPr sz="2100" dirty="0">
              <a:solidFill>
                <a:prstClr val="black"/>
              </a:solidFill>
              <a:latin typeface="Calibri"/>
              <a:cs typeface="Calibri"/>
            </a:endParaRPr>
          </a:p>
        </p:txBody>
      </p:sp>
      <p:sp>
        <p:nvSpPr>
          <p:cNvPr id="4" name="object 4"/>
          <p:cNvSpPr txBox="1"/>
          <p:nvPr/>
        </p:nvSpPr>
        <p:spPr>
          <a:xfrm>
            <a:off x="10016301" y="5677358"/>
            <a:ext cx="135731" cy="148117"/>
          </a:xfrm>
          <a:prstGeom prst="rect">
            <a:avLst/>
          </a:prstGeom>
        </p:spPr>
        <p:txBody>
          <a:bodyPr vert="horz" wrap="square" lIns="0" tIns="9525" rIns="0" bIns="0" rtlCol="0">
            <a:spAutoFit/>
          </a:bodyPr>
          <a:lstStyle/>
          <a:p>
            <a:pPr marL="9525">
              <a:spcBef>
                <a:spcPts val="75"/>
              </a:spcBef>
            </a:pPr>
            <a:r>
              <a:rPr sz="900" dirty="0">
                <a:solidFill>
                  <a:srgbClr val="888888"/>
                </a:solidFill>
                <a:latin typeface="Calibri"/>
                <a:cs typeface="Calibri"/>
              </a:rPr>
              <a:t>25</a:t>
            </a:r>
            <a:endParaRPr sz="900">
              <a:solidFill>
                <a:prstClr val="black"/>
              </a:solidFill>
              <a:latin typeface="Calibri"/>
              <a:cs typeface="Calibri"/>
            </a:endParaRPr>
          </a:p>
        </p:txBody>
      </p:sp>
      <p:sp>
        <p:nvSpPr>
          <p:cNvPr id="5" name="object 5"/>
          <p:cNvSpPr/>
          <p:nvPr/>
        </p:nvSpPr>
        <p:spPr>
          <a:xfrm>
            <a:off x="3200401" y="1878699"/>
            <a:ext cx="6188869" cy="4888412"/>
          </a:xfrm>
          <a:prstGeom prst="rect">
            <a:avLst/>
          </a:prstGeom>
          <a:blipFill>
            <a:blip r:embed="rId2" cstate="print"/>
            <a:stretch>
              <a:fillRect/>
            </a:stretch>
          </a:blipFill>
        </p:spPr>
        <p:txBody>
          <a:bodyPr wrap="square" lIns="0" tIns="0" rIns="0" bIns="0" rtlCol="0"/>
          <a:lstStyle/>
          <a:p>
            <a:endParaRPr sz="1350">
              <a:solidFill>
                <a:prstClr val="black"/>
              </a:solidFill>
              <a:latin typeface="Calibri"/>
            </a:endParaRPr>
          </a:p>
        </p:txBody>
      </p:sp>
      <p:sp>
        <p:nvSpPr>
          <p:cNvPr id="7" name="object 3">
            <a:extLst>
              <a:ext uri="{FF2B5EF4-FFF2-40B4-BE49-F238E27FC236}">
                <a16:creationId xmlns:a16="http://schemas.microsoft.com/office/drawing/2014/main" id="{9E615EB9-06D3-4FE3-B6B3-000EB86E815C}"/>
              </a:ext>
            </a:extLst>
          </p:cNvPr>
          <p:cNvSpPr/>
          <p:nvPr/>
        </p:nvSpPr>
        <p:spPr>
          <a:xfrm>
            <a:off x="838200" y="1878699"/>
            <a:ext cx="10515600" cy="4827518"/>
          </a:xfrm>
          <a:prstGeom prst="rect">
            <a:avLst/>
          </a:prstGeom>
          <a:blipFill>
            <a:blip r:embed="rId3" cstate="print"/>
            <a:stretch>
              <a:fillRect/>
            </a:stretch>
          </a:blipFill>
        </p:spPr>
        <p:txBody>
          <a:bodyPr wrap="square" lIns="0" tIns="0" rIns="0" bIns="0" rtlCol="0"/>
          <a:lstStyle/>
          <a:p>
            <a:endParaRPr dirty="0">
              <a:solidFill>
                <a:prstClr val="black"/>
              </a:solidFill>
              <a:latin typeface="Calibri"/>
            </a:endParaRPr>
          </a:p>
        </p:txBody>
      </p:sp>
    </p:spTree>
    <p:extLst>
      <p:ext uri="{BB962C8B-B14F-4D97-AF65-F5344CB8AC3E}">
        <p14:creationId xmlns:p14="http://schemas.microsoft.com/office/powerpoint/2010/main" val="282694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00443"/>
            <a:ext cx="12203592" cy="654692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795" y="-9525"/>
            <a:ext cx="12203593" cy="6904247"/>
          </a:xfrm>
          <a:custGeom>
            <a:avLst/>
            <a:gdLst/>
            <a:ahLst/>
            <a:cxnLst/>
            <a:rect l="l" t="t" r="r" b="b"/>
            <a:pathLst>
              <a:path w="9144000" h="5694045">
                <a:moveTo>
                  <a:pt x="0" y="0"/>
                </a:moveTo>
                <a:lnTo>
                  <a:pt x="9144000" y="0"/>
                </a:lnTo>
                <a:lnTo>
                  <a:pt x="9144000" y="5693864"/>
                </a:lnTo>
                <a:lnTo>
                  <a:pt x="0" y="5693864"/>
                </a:lnTo>
                <a:lnTo>
                  <a:pt x="0" y="0"/>
                </a:lnTo>
                <a:close/>
              </a:path>
            </a:pathLst>
          </a:custGeom>
          <a:solidFill>
            <a:srgbClr val="323232">
              <a:alpha val="58039"/>
            </a:srgbClr>
          </a:solidFill>
        </p:spPr>
        <p:txBody>
          <a:bodyPr wrap="square" lIns="0" tIns="0" rIns="0" bIns="0" rtlCol="0"/>
          <a:lstStyle/>
          <a:p>
            <a:endParaRPr sz="1400"/>
          </a:p>
        </p:txBody>
      </p:sp>
      <p:sp>
        <p:nvSpPr>
          <p:cNvPr id="5" name="object 5"/>
          <p:cNvSpPr/>
          <p:nvPr/>
        </p:nvSpPr>
        <p:spPr>
          <a:xfrm>
            <a:off x="0" y="333007"/>
            <a:ext cx="12203592" cy="6514361"/>
          </a:xfrm>
          <a:custGeom>
            <a:avLst/>
            <a:gdLst/>
            <a:ahLst/>
            <a:cxnLst/>
            <a:rect l="l" t="t" r="r" b="b"/>
            <a:pathLst>
              <a:path w="9144000" h="5694045">
                <a:moveTo>
                  <a:pt x="0" y="0"/>
                </a:moveTo>
                <a:lnTo>
                  <a:pt x="9143993" y="0"/>
                </a:lnTo>
                <a:lnTo>
                  <a:pt x="9143993" y="5693856"/>
                </a:lnTo>
                <a:lnTo>
                  <a:pt x="0" y="5693856"/>
                </a:lnTo>
                <a:lnTo>
                  <a:pt x="0" y="0"/>
                </a:lnTo>
                <a:close/>
              </a:path>
            </a:pathLst>
          </a:custGeom>
          <a:ln w="25399">
            <a:solidFill>
              <a:srgbClr val="000000"/>
            </a:solidFill>
          </a:ln>
        </p:spPr>
        <p:txBody>
          <a:bodyPr wrap="square" lIns="0" tIns="0" rIns="0" bIns="0" rtlCol="0"/>
          <a:lstStyle/>
          <a:p>
            <a:endParaRPr/>
          </a:p>
        </p:txBody>
      </p:sp>
      <p:sp>
        <p:nvSpPr>
          <p:cNvPr id="6" name="object 6"/>
          <p:cNvSpPr txBox="1"/>
          <p:nvPr/>
        </p:nvSpPr>
        <p:spPr>
          <a:xfrm>
            <a:off x="0" y="600070"/>
            <a:ext cx="12192000" cy="5862952"/>
          </a:xfrm>
          <a:prstGeom prst="rect">
            <a:avLst/>
          </a:prstGeom>
        </p:spPr>
        <p:txBody>
          <a:bodyPr vert="horz" wrap="square" lIns="0" tIns="13335" rIns="0" bIns="0" rtlCol="0">
            <a:spAutoFit/>
          </a:bodyPr>
          <a:lstStyle/>
          <a:p>
            <a:pPr marL="292100" marR="100330" indent="-279400">
              <a:lnSpc>
                <a:spcPct val="99200"/>
              </a:lnSpc>
              <a:buFont typeface="Arial"/>
              <a:buChar char="•"/>
              <a:tabLst>
                <a:tab pos="297815" algn="l"/>
                <a:tab pos="298450" algn="l"/>
              </a:tabLst>
            </a:pPr>
            <a:r>
              <a:rPr sz="2400" b="1" spc="-5" dirty="0">
                <a:solidFill>
                  <a:srgbClr val="FFFFFF"/>
                </a:solidFill>
                <a:latin typeface="Tahoma"/>
                <a:cs typeface="Tahoma"/>
              </a:rPr>
              <a:t>Led by Daniel Shays, </a:t>
            </a:r>
            <a:r>
              <a:rPr sz="2400" b="1" dirty="0">
                <a:solidFill>
                  <a:srgbClr val="FFFFFF"/>
                </a:solidFill>
                <a:latin typeface="Tahoma"/>
                <a:cs typeface="Tahoma"/>
              </a:rPr>
              <a:t>the </a:t>
            </a:r>
            <a:r>
              <a:rPr sz="2400" b="1" spc="-5" dirty="0">
                <a:solidFill>
                  <a:srgbClr val="FFFFFF"/>
                </a:solidFill>
                <a:latin typeface="Tahoma"/>
                <a:cs typeface="Tahoma"/>
              </a:rPr>
              <a:t>indebted farmers marched </a:t>
            </a:r>
            <a:r>
              <a:rPr sz="2400" b="1" dirty="0">
                <a:solidFill>
                  <a:srgbClr val="FFFFFF"/>
                </a:solidFill>
                <a:latin typeface="Tahoma"/>
                <a:cs typeface="Tahoma"/>
              </a:rPr>
              <a:t>to a </a:t>
            </a:r>
            <a:r>
              <a:rPr sz="2400" b="1" spc="-5" dirty="0">
                <a:solidFill>
                  <a:srgbClr val="FFFFFF"/>
                </a:solidFill>
                <a:latin typeface="Tahoma"/>
                <a:cs typeface="Tahoma"/>
              </a:rPr>
              <a:t>local courthouse demanding </a:t>
            </a:r>
            <a:r>
              <a:rPr sz="2400" b="1" spc="-20" dirty="0">
                <a:solidFill>
                  <a:srgbClr val="FFFFFF"/>
                </a:solidFill>
                <a:latin typeface="Tahoma"/>
                <a:cs typeface="Tahoma"/>
              </a:rPr>
              <a:t>relief. </a:t>
            </a:r>
            <a:r>
              <a:rPr sz="2400" b="1" spc="-15" dirty="0">
                <a:solidFill>
                  <a:srgbClr val="FFFFFF"/>
                </a:solidFill>
                <a:latin typeface="Tahoma"/>
                <a:cs typeface="Tahoma"/>
              </a:rPr>
              <a:t>Faced </a:t>
            </a:r>
            <a:r>
              <a:rPr sz="2400" b="1" spc="-5" dirty="0">
                <a:solidFill>
                  <a:srgbClr val="FFFFFF"/>
                </a:solidFill>
                <a:latin typeface="Tahoma"/>
                <a:cs typeface="Tahoma"/>
              </a:rPr>
              <a:t>with </a:t>
            </a:r>
            <a:r>
              <a:rPr sz="2400" b="1" dirty="0">
                <a:solidFill>
                  <a:srgbClr val="FFFFFF"/>
                </a:solidFill>
                <a:latin typeface="Tahoma"/>
                <a:cs typeface="Tahoma"/>
              </a:rPr>
              <a:t>the  </a:t>
            </a:r>
            <a:r>
              <a:rPr sz="2400" b="1" spc="-5" dirty="0">
                <a:solidFill>
                  <a:srgbClr val="FFFFFF"/>
                </a:solidFill>
                <a:latin typeface="Tahoma"/>
                <a:cs typeface="Tahoma"/>
              </a:rPr>
              <a:t>refusal </a:t>
            </a:r>
            <a:r>
              <a:rPr sz="2400" b="1" dirty="0">
                <a:solidFill>
                  <a:srgbClr val="FFFFFF"/>
                </a:solidFill>
                <a:latin typeface="Tahoma"/>
                <a:cs typeface="Tahoma"/>
              </a:rPr>
              <a:t>of </a:t>
            </a:r>
            <a:r>
              <a:rPr sz="2400" b="1" spc="-10" dirty="0">
                <a:solidFill>
                  <a:srgbClr val="FFFFFF"/>
                </a:solidFill>
                <a:latin typeface="Tahoma"/>
                <a:cs typeface="Tahoma"/>
              </a:rPr>
              <a:t>many </a:t>
            </a:r>
            <a:r>
              <a:rPr sz="2400" b="1" spc="-5" dirty="0">
                <a:solidFill>
                  <a:srgbClr val="FFFFFF"/>
                </a:solidFill>
                <a:latin typeface="Tahoma"/>
                <a:cs typeface="Tahoma"/>
              </a:rPr>
              <a:t>Massachusetts militiamen </a:t>
            </a:r>
            <a:r>
              <a:rPr sz="2400" b="1" dirty="0">
                <a:solidFill>
                  <a:srgbClr val="FFFFFF"/>
                </a:solidFill>
                <a:latin typeface="Tahoma"/>
                <a:cs typeface="Tahoma"/>
              </a:rPr>
              <a:t>to </a:t>
            </a:r>
            <a:r>
              <a:rPr sz="2400" b="1" spc="-5" dirty="0">
                <a:solidFill>
                  <a:srgbClr val="FFFFFF"/>
                </a:solidFill>
                <a:latin typeface="Tahoma"/>
                <a:cs typeface="Tahoma"/>
              </a:rPr>
              <a:t>arrest </a:t>
            </a:r>
            <a:r>
              <a:rPr sz="2400" b="1" dirty="0">
                <a:solidFill>
                  <a:srgbClr val="FFFFFF"/>
                </a:solidFill>
                <a:latin typeface="Tahoma"/>
                <a:cs typeface="Tahoma"/>
              </a:rPr>
              <a:t>the </a:t>
            </a:r>
            <a:r>
              <a:rPr sz="2400" b="1" spc="-5" dirty="0">
                <a:solidFill>
                  <a:srgbClr val="FFFFFF"/>
                </a:solidFill>
                <a:latin typeface="Tahoma"/>
                <a:cs typeface="Tahoma"/>
              </a:rPr>
              <a:t>rebels, with whom </a:t>
            </a:r>
            <a:r>
              <a:rPr sz="2400" b="1" dirty="0">
                <a:solidFill>
                  <a:srgbClr val="FFFFFF"/>
                </a:solidFill>
                <a:latin typeface="Tahoma"/>
                <a:cs typeface="Tahoma"/>
              </a:rPr>
              <a:t>they </a:t>
            </a:r>
            <a:r>
              <a:rPr sz="2400" b="1" spc="-5" dirty="0">
                <a:solidFill>
                  <a:srgbClr val="FFFFFF"/>
                </a:solidFill>
                <a:latin typeface="Tahoma"/>
                <a:cs typeface="Tahoma"/>
              </a:rPr>
              <a:t>sympathized, </a:t>
            </a:r>
            <a:r>
              <a:rPr sz="2400" b="1" dirty="0">
                <a:solidFill>
                  <a:srgbClr val="FFFFFF"/>
                </a:solidFill>
                <a:latin typeface="Tahoma"/>
                <a:cs typeface="Tahoma"/>
              </a:rPr>
              <a:t>the </a:t>
            </a:r>
            <a:r>
              <a:rPr sz="2400" b="1" spc="-5" dirty="0">
                <a:solidFill>
                  <a:srgbClr val="FFFFFF"/>
                </a:solidFill>
                <a:latin typeface="Tahoma"/>
                <a:cs typeface="Tahoma"/>
              </a:rPr>
              <a:t>governor </a:t>
            </a:r>
            <a:r>
              <a:rPr sz="2400" b="1" dirty="0">
                <a:solidFill>
                  <a:srgbClr val="FFFFFF"/>
                </a:solidFill>
                <a:latin typeface="Tahoma"/>
                <a:cs typeface="Tahoma"/>
              </a:rPr>
              <a:t>of  </a:t>
            </a:r>
            <a:r>
              <a:rPr sz="2400" b="1" spc="-5" dirty="0">
                <a:solidFill>
                  <a:srgbClr val="FFFFFF"/>
                </a:solidFill>
                <a:latin typeface="Tahoma"/>
                <a:cs typeface="Tahoma"/>
              </a:rPr>
              <a:t>Massachusetts called upon </a:t>
            </a:r>
            <a:r>
              <a:rPr sz="2400" b="1" dirty="0">
                <a:solidFill>
                  <a:srgbClr val="FFFFFF"/>
                </a:solidFill>
                <a:latin typeface="Tahoma"/>
                <a:cs typeface="Tahoma"/>
              </a:rPr>
              <a:t>the </a:t>
            </a:r>
            <a:r>
              <a:rPr sz="2400" b="1" spc="-5" dirty="0">
                <a:solidFill>
                  <a:srgbClr val="FFFFFF"/>
                </a:solidFill>
                <a:latin typeface="Tahoma"/>
                <a:cs typeface="Tahoma"/>
              </a:rPr>
              <a:t>national government for aid, but none was forthcoming. The uprising was  finally brought </a:t>
            </a:r>
            <a:r>
              <a:rPr sz="2400" b="1" dirty="0">
                <a:solidFill>
                  <a:srgbClr val="FFFFFF"/>
                </a:solidFill>
                <a:latin typeface="Tahoma"/>
                <a:cs typeface="Tahoma"/>
              </a:rPr>
              <a:t>to </a:t>
            </a:r>
            <a:r>
              <a:rPr sz="2400" b="1" spc="-5" dirty="0">
                <a:solidFill>
                  <a:srgbClr val="FFFFFF"/>
                </a:solidFill>
                <a:latin typeface="Tahoma"/>
                <a:cs typeface="Tahoma"/>
              </a:rPr>
              <a:t>an end </a:t>
            </a:r>
            <a:r>
              <a:rPr sz="2400" b="1" dirty="0">
                <a:solidFill>
                  <a:srgbClr val="FFFFFF"/>
                </a:solidFill>
                <a:latin typeface="Tahoma"/>
                <a:cs typeface="Tahoma"/>
              </a:rPr>
              <a:t>the </a:t>
            </a:r>
            <a:r>
              <a:rPr sz="2400" b="1" spc="-5" dirty="0">
                <a:solidFill>
                  <a:srgbClr val="FFFFFF"/>
                </a:solidFill>
                <a:latin typeface="Tahoma"/>
                <a:cs typeface="Tahoma"/>
              </a:rPr>
              <a:t>following year by </a:t>
            </a:r>
            <a:r>
              <a:rPr sz="2400" b="1" dirty="0">
                <a:solidFill>
                  <a:srgbClr val="FFFFFF"/>
                </a:solidFill>
                <a:latin typeface="Tahoma"/>
                <a:cs typeface="Tahoma"/>
              </a:rPr>
              <a:t>a </a:t>
            </a:r>
            <a:r>
              <a:rPr sz="2400" b="1" spc="-5" dirty="0">
                <a:solidFill>
                  <a:srgbClr val="FFFFFF"/>
                </a:solidFill>
                <a:latin typeface="Tahoma"/>
                <a:cs typeface="Tahoma"/>
              </a:rPr>
              <a:t>privately funded</a:t>
            </a:r>
            <a:r>
              <a:rPr sz="2400" b="1" spc="50" dirty="0">
                <a:solidFill>
                  <a:srgbClr val="FFFFFF"/>
                </a:solidFill>
                <a:latin typeface="Tahoma"/>
                <a:cs typeface="Tahoma"/>
              </a:rPr>
              <a:t> </a:t>
            </a:r>
            <a:r>
              <a:rPr sz="2400" b="1" spc="-5" dirty="0">
                <a:solidFill>
                  <a:srgbClr val="FFFFFF"/>
                </a:solidFill>
                <a:latin typeface="Tahoma"/>
                <a:cs typeface="Tahoma"/>
              </a:rPr>
              <a:t>militia.</a:t>
            </a:r>
            <a:endParaRPr sz="2400" b="1" dirty="0">
              <a:latin typeface="Tahoma"/>
              <a:cs typeface="Tahoma"/>
            </a:endParaRPr>
          </a:p>
          <a:p>
            <a:pPr>
              <a:spcBef>
                <a:spcPts val="10"/>
              </a:spcBef>
              <a:buClr>
                <a:srgbClr val="FFFFFF"/>
              </a:buClr>
              <a:buFont typeface="Arial"/>
              <a:buChar char="•"/>
            </a:pPr>
            <a:endParaRPr sz="2400" b="1" dirty="0">
              <a:latin typeface="Times New Roman"/>
              <a:cs typeface="Times New Roman"/>
            </a:endParaRPr>
          </a:p>
          <a:p>
            <a:pPr marL="292100" marR="36195" indent="-279400">
              <a:lnSpc>
                <a:spcPct val="99200"/>
              </a:lnSpc>
              <a:buFont typeface="Arial"/>
              <a:buChar char="•"/>
              <a:tabLst>
                <a:tab pos="297815" algn="l"/>
                <a:tab pos="298450" algn="l"/>
              </a:tabLst>
            </a:pPr>
            <a:r>
              <a:rPr sz="2400" b="1" spc="-5" dirty="0">
                <a:solidFill>
                  <a:srgbClr val="FFFFFF"/>
                </a:solidFill>
                <a:latin typeface="Tahoma"/>
                <a:cs typeface="Tahoma"/>
              </a:rPr>
              <a:t>Shays’ Rebellion brought home </a:t>
            </a:r>
            <a:r>
              <a:rPr sz="2400" b="1" dirty="0">
                <a:solidFill>
                  <a:srgbClr val="FFFFFF"/>
                </a:solidFill>
                <a:latin typeface="Tahoma"/>
                <a:cs typeface="Tahoma"/>
              </a:rPr>
              <a:t>the </a:t>
            </a:r>
            <a:r>
              <a:rPr sz="2400" b="1" spc="-5" dirty="0">
                <a:solidFill>
                  <a:srgbClr val="FFFFFF"/>
                </a:solidFill>
                <a:latin typeface="Tahoma"/>
                <a:cs typeface="Tahoma"/>
              </a:rPr>
              <a:t>weaknesses </a:t>
            </a:r>
            <a:r>
              <a:rPr sz="2400" b="1" dirty="0">
                <a:solidFill>
                  <a:srgbClr val="FFFFFF"/>
                </a:solidFill>
                <a:latin typeface="Tahoma"/>
                <a:cs typeface="Tahoma"/>
              </a:rPr>
              <a:t>of the Articles of </a:t>
            </a:r>
            <a:r>
              <a:rPr sz="2400" b="1" spc="-5" dirty="0">
                <a:solidFill>
                  <a:srgbClr val="FFFFFF"/>
                </a:solidFill>
                <a:latin typeface="Tahoma"/>
                <a:cs typeface="Tahoma"/>
              </a:rPr>
              <a:t>Confederation. The </a:t>
            </a:r>
            <a:r>
              <a:rPr sz="2400" b="1" spc="-10" dirty="0">
                <a:solidFill>
                  <a:srgbClr val="FFFFFF"/>
                </a:solidFill>
                <a:latin typeface="Tahoma"/>
                <a:cs typeface="Tahoma"/>
              </a:rPr>
              <a:t>U.S. </a:t>
            </a:r>
            <a:r>
              <a:rPr sz="2400" b="1" spc="-5" dirty="0">
                <a:solidFill>
                  <a:srgbClr val="FFFFFF"/>
                </a:solidFill>
                <a:latin typeface="Tahoma"/>
                <a:cs typeface="Tahoma"/>
              </a:rPr>
              <a:t>government had  both failed </a:t>
            </a:r>
            <a:r>
              <a:rPr sz="2400" b="1" dirty="0">
                <a:solidFill>
                  <a:srgbClr val="FFFFFF"/>
                </a:solidFill>
                <a:latin typeface="Tahoma"/>
                <a:cs typeface="Tahoma"/>
              </a:rPr>
              <a:t>to </a:t>
            </a:r>
            <a:r>
              <a:rPr sz="2400" b="1" spc="-5" dirty="0">
                <a:solidFill>
                  <a:srgbClr val="FFFFFF"/>
                </a:solidFill>
                <a:latin typeface="Tahoma"/>
                <a:cs typeface="Tahoma"/>
              </a:rPr>
              <a:t>pay </a:t>
            </a:r>
            <a:r>
              <a:rPr sz="2400" b="1" dirty="0">
                <a:solidFill>
                  <a:srgbClr val="FFFFFF"/>
                </a:solidFill>
                <a:latin typeface="Tahoma"/>
                <a:cs typeface="Tahoma"/>
              </a:rPr>
              <a:t>its </a:t>
            </a:r>
            <a:r>
              <a:rPr sz="2400" b="1" spc="-5" dirty="0">
                <a:solidFill>
                  <a:srgbClr val="FFFFFF"/>
                </a:solidFill>
                <a:latin typeface="Tahoma"/>
                <a:cs typeface="Tahoma"/>
              </a:rPr>
              <a:t>veterans and failed </a:t>
            </a:r>
            <a:r>
              <a:rPr sz="2400" b="1" dirty="0">
                <a:solidFill>
                  <a:srgbClr val="FFFFFF"/>
                </a:solidFill>
                <a:latin typeface="Tahoma"/>
                <a:cs typeface="Tahoma"/>
              </a:rPr>
              <a:t>to </a:t>
            </a:r>
            <a:r>
              <a:rPr sz="2400" b="1" spc="-5" dirty="0">
                <a:solidFill>
                  <a:srgbClr val="FFFFFF"/>
                </a:solidFill>
                <a:latin typeface="Tahoma"/>
                <a:cs typeface="Tahoma"/>
              </a:rPr>
              <a:t>raise </a:t>
            </a:r>
            <a:r>
              <a:rPr sz="2400" b="1" dirty="0">
                <a:solidFill>
                  <a:srgbClr val="FFFFFF"/>
                </a:solidFill>
                <a:latin typeface="Tahoma"/>
                <a:cs typeface="Tahoma"/>
              </a:rPr>
              <a:t>a </a:t>
            </a:r>
            <a:r>
              <a:rPr sz="2400" b="1" spc="-5" dirty="0">
                <a:solidFill>
                  <a:srgbClr val="FFFFFF"/>
                </a:solidFill>
                <a:latin typeface="Tahoma"/>
                <a:cs typeface="Tahoma"/>
              </a:rPr>
              <a:t>militia in order </a:t>
            </a:r>
            <a:r>
              <a:rPr sz="2400" b="1" dirty="0">
                <a:solidFill>
                  <a:srgbClr val="FFFFFF"/>
                </a:solidFill>
                <a:latin typeface="Tahoma"/>
                <a:cs typeface="Tahoma"/>
              </a:rPr>
              <a:t>to </a:t>
            </a:r>
            <a:r>
              <a:rPr sz="2400" b="1" spc="-5" dirty="0">
                <a:solidFill>
                  <a:srgbClr val="FFFFFF"/>
                </a:solidFill>
                <a:latin typeface="Tahoma"/>
                <a:cs typeface="Tahoma"/>
              </a:rPr>
              <a:t>put down </a:t>
            </a:r>
            <a:r>
              <a:rPr sz="2400" b="1" dirty="0">
                <a:solidFill>
                  <a:srgbClr val="FFFFFF"/>
                </a:solidFill>
                <a:latin typeface="Tahoma"/>
                <a:cs typeface="Tahoma"/>
              </a:rPr>
              <a:t>a </a:t>
            </a:r>
            <a:r>
              <a:rPr sz="2400" b="1" spc="-5" dirty="0">
                <a:solidFill>
                  <a:srgbClr val="FFFFFF"/>
                </a:solidFill>
                <a:latin typeface="Tahoma"/>
                <a:cs typeface="Tahoma"/>
              </a:rPr>
              <a:t>rebellion. It had become  </a:t>
            </a:r>
            <a:r>
              <a:rPr sz="2400" b="1" dirty="0">
                <a:solidFill>
                  <a:srgbClr val="FFFFFF"/>
                </a:solidFill>
                <a:latin typeface="Tahoma"/>
                <a:cs typeface="Tahoma"/>
              </a:rPr>
              <a:t>clear the </a:t>
            </a:r>
            <a:r>
              <a:rPr sz="2400" b="1" spc="-10" dirty="0">
                <a:solidFill>
                  <a:srgbClr val="FFFFFF"/>
                </a:solidFill>
                <a:latin typeface="Tahoma"/>
                <a:cs typeface="Tahoma"/>
              </a:rPr>
              <a:t>U.S. government’s </a:t>
            </a:r>
            <a:r>
              <a:rPr sz="2400" b="1" spc="-5" dirty="0">
                <a:solidFill>
                  <a:srgbClr val="FFFFFF"/>
                </a:solidFill>
                <a:latin typeface="Tahoma"/>
                <a:cs typeface="Tahoma"/>
              </a:rPr>
              <a:t>inability </a:t>
            </a:r>
            <a:r>
              <a:rPr sz="2400" b="1" dirty="0">
                <a:solidFill>
                  <a:srgbClr val="FFFFFF"/>
                </a:solidFill>
                <a:latin typeface="Tahoma"/>
                <a:cs typeface="Tahoma"/>
              </a:rPr>
              <a:t>to </a:t>
            </a:r>
            <a:r>
              <a:rPr sz="2400" b="1" spc="-5" dirty="0">
                <a:solidFill>
                  <a:srgbClr val="FFFFFF"/>
                </a:solidFill>
                <a:latin typeface="Tahoma"/>
                <a:cs typeface="Tahoma"/>
              </a:rPr>
              <a:t>impose taxes, regulate commerce, </a:t>
            </a:r>
            <a:r>
              <a:rPr sz="2400" b="1" dirty="0">
                <a:solidFill>
                  <a:srgbClr val="FFFFFF"/>
                </a:solidFill>
                <a:latin typeface="Tahoma"/>
                <a:cs typeface="Tahoma"/>
              </a:rPr>
              <a:t>or </a:t>
            </a:r>
            <a:r>
              <a:rPr sz="2400" b="1" spc="-5" dirty="0">
                <a:solidFill>
                  <a:srgbClr val="FFFFFF"/>
                </a:solidFill>
                <a:latin typeface="Tahoma"/>
                <a:cs typeface="Tahoma"/>
              </a:rPr>
              <a:t>raise an army hindered </a:t>
            </a:r>
            <a:r>
              <a:rPr sz="2400" b="1" dirty="0">
                <a:solidFill>
                  <a:srgbClr val="FFFFFF"/>
                </a:solidFill>
                <a:latin typeface="Tahoma"/>
                <a:cs typeface="Tahoma"/>
              </a:rPr>
              <a:t>its </a:t>
            </a:r>
            <a:r>
              <a:rPr sz="2400" b="1" spc="-5" dirty="0">
                <a:solidFill>
                  <a:srgbClr val="FFFFFF"/>
                </a:solidFill>
                <a:latin typeface="Tahoma"/>
                <a:cs typeface="Tahoma"/>
              </a:rPr>
              <a:t>ability  </a:t>
            </a:r>
            <a:r>
              <a:rPr sz="2400" b="1" dirty="0">
                <a:solidFill>
                  <a:srgbClr val="FFFFFF"/>
                </a:solidFill>
                <a:latin typeface="Tahoma"/>
                <a:cs typeface="Tahoma"/>
              </a:rPr>
              <a:t>to </a:t>
            </a:r>
            <a:r>
              <a:rPr sz="2400" b="1" spc="-5" dirty="0">
                <a:solidFill>
                  <a:srgbClr val="FFFFFF"/>
                </a:solidFill>
                <a:latin typeface="Tahoma"/>
                <a:cs typeface="Tahoma"/>
              </a:rPr>
              <a:t>defend </a:t>
            </a:r>
            <a:r>
              <a:rPr sz="2400" b="1" dirty="0">
                <a:solidFill>
                  <a:srgbClr val="FFFFFF"/>
                </a:solidFill>
                <a:latin typeface="Tahoma"/>
                <a:cs typeface="Tahoma"/>
              </a:rPr>
              <a:t>the </a:t>
            </a:r>
            <a:r>
              <a:rPr sz="2400" b="1" spc="-5" dirty="0">
                <a:solidFill>
                  <a:srgbClr val="FFFFFF"/>
                </a:solidFill>
                <a:latin typeface="Tahoma"/>
                <a:cs typeface="Tahoma"/>
              </a:rPr>
              <a:t>nation </a:t>
            </a:r>
            <a:r>
              <a:rPr sz="2400" b="1" dirty="0">
                <a:solidFill>
                  <a:srgbClr val="FFFFFF"/>
                </a:solidFill>
                <a:latin typeface="Tahoma"/>
                <a:cs typeface="Tahoma"/>
              </a:rPr>
              <a:t>or </a:t>
            </a:r>
            <a:r>
              <a:rPr sz="2400" b="1" spc="-5" dirty="0">
                <a:solidFill>
                  <a:srgbClr val="FFFFFF"/>
                </a:solidFill>
                <a:latin typeface="Tahoma"/>
                <a:cs typeface="Tahoma"/>
              </a:rPr>
              <a:t>pay </a:t>
            </a:r>
            <a:r>
              <a:rPr sz="2400" b="1" dirty="0">
                <a:solidFill>
                  <a:srgbClr val="FFFFFF"/>
                </a:solidFill>
                <a:latin typeface="Tahoma"/>
                <a:cs typeface="Tahoma"/>
              </a:rPr>
              <a:t>its</a:t>
            </a:r>
            <a:r>
              <a:rPr sz="2400" b="1" spc="10" dirty="0">
                <a:solidFill>
                  <a:srgbClr val="FFFFFF"/>
                </a:solidFill>
                <a:latin typeface="Tahoma"/>
                <a:cs typeface="Tahoma"/>
              </a:rPr>
              <a:t> </a:t>
            </a:r>
            <a:r>
              <a:rPr sz="2400" b="1" dirty="0">
                <a:solidFill>
                  <a:srgbClr val="FFFFFF"/>
                </a:solidFill>
                <a:latin typeface="Tahoma"/>
                <a:cs typeface="Tahoma"/>
              </a:rPr>
              <a:t>debts.</a:t>
            </a:r>
            <a:endParaRPr sz="2400" b="1" dirty="0">
              <a:latin typeface="Tahoma"/>
              <a:cs typeface="Tahoma"/>
            </a:endParaRPr>
          </a:p>
          <a:p>
            <a:pPr>
              <a:spcBef>
                <a:spcPts val="30"/>
              </a:spcBef>
              <a:buClr>
                <a:srgbClr val="FFFFFF"/>
              </a:buClr>
              <a:buFont typeface="Arial"/>
              <a:buChar char="•"/>
            </a:pPr>
            <a:endParaRPr sz="2400" b="1" dirty="0">
              <a:latin typeface="Times New Roman"/>
              <a:cs typeface="Times New Roman"/>
            </a:endParaRPr>
          </a:p>
          <a:p>
            <a:pPr marL="292100" marR="640080" indent="-279400">
              <a:lnSpc>
                <a:spcPct val="101200"/>
              </a:lnSpc>
              <a:spcBef>
                <a:spcPts val="5"/>
              </a:spcBef>
              <a:buFont typeface="Arial"/>
              <a:buChar char="•"/>
              <a:tabLst>
                <a:tab pos="297815" algn="l"/>
                <a:tab pos="298450" algn="l"/>
              </a:tabLst>
            </a:pPr>
            <a:r>
              <a:rPr sz="2400" b="1" spc="-75" dirty="0">
                <a:solidFill>
                  <a:srgbClr val="FFFFFF"/>
                </a:solidFill>
                <a:latin typeface="Tahoma"/>
                <a:cs typeface="Tahoma"/>
              </a:rPr>
              <a:t>To </a:t>
            </a:r>
            <a:r>
              <a:rPr sz="2400" b="1" spc="-5" dirty="0">
                <a:solidFill>
                  <a:srgbClr val="FFFFFF"/>
                </a:solidFill>
                <a:latin typeface="Tahoma"/>
                <a:cs typeface="Tahoma"/>
              </a:rPr>
              <a:t>find </a:t>
            </a:r>
            <a:r>
              <a:rPr sz="2400" b="1" dirty="0">
                <a:solidFill>
                  <a:srgbClr val="FFFFFF"/>
                </a:solidFill>
                <a:latin typeface="Tahoma"/>
                <a:cs typeface="Tahoma"/>
              </a:rPr>
              <a:t>a </a:t>
            </a:r>
            <a:r>
              <a:rPr sz="2400" b="1" spc="-5" dirty="0">
                <a:solidFill>
                  <a:srgbClr val="FFFFFF"/>
                </a:solidFill>
                <a:latin typeface="Tahoma"/>
                <a:cs typeface="Tahoma"/>
              </a:rPr>
              <a:t>solution, members </a:t>
            </a:r>
            <a:r>
              <a:rPr sz="2400" b="1" dirty="0">
                <a:solidFill>
                  <a:srgbClr val="FFFFFF"/>
                </a:solidFill>
                <a:latin typeface="Tahoma"/>
                <a:cs typeface="Tahoma"/>
              </a:rPr>
              <a:t>of </a:t>
            </a:r>
            <a:r>
              <a:rPr sz="2400" b="1" spc="-5" dirty="0">
                <a:solidFill>
                  <a:srgbClr val="FFFFFF"/>
                </a:solidFill>
                <a:latin typeface="Tahoma"/>
                <a:cs typeface="Tahoma"/>
              </a:rPr>
              <a:t>Congress called for </a:t>
            </a:r>
            <a:r>
              <a:rPr sz="2400" b="1" dirty="0">
                <a:solidFill>
                  <a:srgbClr val="FFFFFF"/>
                </a:solidFill>
                <a:latin typeface="Tahoma"/>
                <a:cs typeface="Tahoma"/>
              </a:rPr>
              <a:t>a </a:t>
            </a:r>
            <a:r>
              <a:rPr sz="2400" b="1" spc="-5" dirty="0">
                <a:solidFill>
                  <a:srgbClr val="FFFFFF"/>
                </a:solidFill>
                <a:latin typeface="Tahoma"/>
                <a:cs typeface="Tahoma"/>
              </a:rPr>
              <a:t>revision </a:t>
            </a:r>
            <a:r>
              <a:rPr sz="2400" b="1" dirty="0">
                <a:solidFill>
                  <a:srgbClr val="FFFFFF"/>
                </a:solidFill>
                <a:latin typeface="Tahoma"/>
                <a:cs typeface="Tahoma"/>
              </a:rPr>
              <a:t>of the Articles of </a:t>
            </a:r>
            <a:r>
              <a:rPr sz="2400" b="1" spc="-5" dirty="0">
                <a:solidFill>
                  <a:srgbClr val="FFFFFF"/>
                </a:solidFill>
                <a:latin typeface="Tahoma"/>
                <a:cs typeface="Tahoma"/>
              </a:rPr>
              <a:t>Confederation. </a:t>
            </a:r>
            <a:r>
              <a:rPr sz="2400" b="1" spc="-10" dirty="0">
                <a:solidFill>
                  <a:srgbClr val="FFFFFF"/>
                </a:solidFill>
                <a:latin typeface="Tahoma"/>
                <a:cs typeface="Tahoma"/>
              </a:rPr>
              <a:t>In </a:t>
            </a:r>
            <a:r>
              <a:rPr sz="2400" b="1" spc="-25" dirty="0">
                <a:solidFill>
                  <a:srgbClr val="FFFFFF"/>
                </a:solidFill>
                <a:latin typeface="Tahoma"/>
                <a:cs typeface="Tahoma"/>
              </a:rPr>
              <a:t>1787,  </a:t>
            </a:r>
            <a:r>
              <a:rPr sz="2400" b="1" dirty="0">
                <a:solidFill>
                  <a:srgbClr val="FFFFFF"/>
                </a:solidFill>
                <a:latin typeface="Tahoma"/>
                <a:cs typeface="Tahoma"/>
              </a:rPr>
              <a:t>delegates </a:t>
            </a:r>
            <a:r>
              <a:rPr sz="2400" b="1" spc="-5" dirty="0">
                <a:solidFill>
                  <a:srgbClr val="FFFFFF"/>
                </a:solidFill>
                <a:latin typeface="Tahoma"/>
                <a:cs typeface="Tahoma"/>
              </a:rPr>
              <a:t>from </a:t>
            </a:r>
            <a:r>
              <a:rPr sz="2400" b="1" dirty="0">
                <a:solidFill>
                  <a:srgbClr val="FFFFFF"/>
                </a:solidFill>
                <a:latin typeface="Tahoma"/>
                <a:cs typeface="Tahoma"/>
              </a:rPr>
              <a:t>12 of the 13 states </a:t>
            </a:r>
            <a:r>
              <a:rPr sz="2400" b="1" spc="-5" dirty="0">
                <a:solidFill>
                  <a:srgbClr val="FFFFFF"/>
                </a:solidFill>
                <a:latin typeface="Tahoma"/>
                <a:cs typeface="Tahoma"/>
              </a:rPr>
              <a:t>met in Philadelphia </a:t>
            </a:r>
            <a:r>
              <a:rPr sz="2400" b="1" dirty="0">
                <a:solidFill>
                  <a:srgbClr val="FFFFFF"/>
                </a:solidFill>
                <a:latin typeface="Tahoma"/>
                <a:cs typeface="Tahoma"/>
              </a:rPr>
              <a:t>to </a:t>
            </a:r>
            <a:r>
              <a:rPr sz="2400" b="1" spc="-5" dirty="0">
                <a:solidFill>
                  <a:srgbClr val="FFFFFF"/>
                </a:solidFill>
                <a:latin typeface="Tahoma"/>
                <a:cs typeface="Tahoma"/>
              </a:rPr>
              <a:t>craft </a:t>
            </a:r>
            <a:r>
              <a:rPr sz="2400" b="1" dirty="0">
                <a:solidFill>
                  <a:srgbClr val="FFFFFF"/>
                </a:solidFill>
                <a:latin typeface="Tahoma"/>
                <a:cs typeface="Tahoma"/>
              </a:rPr>
              <a:t>a new</a:t>
            </a:r>
            <a:r>
              <a:rPr sz="2400" b="1" spc="35" dirty="0">
                <a:solidFill>
                  <a:srgbClr val="FFFFFF"/>
                </a:solidFill>
                <a:latin typeface="Tahoma"/>
                <a:cs typeface="Tahoma"/>
              </a:rPr>
              <a:t> </a:t>
            </a:r>
            <a:r>
              <a:rPr sz="2400" b="1" spc="-5" dirty="0">
                <a:solidFill>
                  <a:srgbClr val="FFFFFF"/>
                </a:solidFill>
                <a:latin typeface="Tahoma"/>
                <a:cs typeface="Tahoma"/>
              </a:rPr>
              <a:t>Constitution.</a:t>
            </a:r>
            <a:endParaRPr sz="2400" b="1" dirty="0">
              <a:latin typeface="Tahoma"/>
              <a:cs typeface="Tahoma"/>
            </a:endParaRPr>
          </a:p>
        </p:txBody>
      </p:sp>
      <p:sp>
        <p:nvSpPr>
          <p:cNvPr id="3" name="object 3"/>
          <p:cNvSpPr txBox="1">
            <a:spLocks noGrp="1"/>
          </p:cNvSpPr>
          <p:nvPr>
            <p:ph type="title"/>
          </p:nvPr>
        </p:nvSpPr>
        <p:spPr>
          <a:xfrm>
            <a:off x="3200400" y="-9525"/>
            <a:ext cx="5482590" cy="320601"/>
          </a:xfrm>
          <a:prstGeom prst="rect">
            <a:avLst/>
          </a:prstGeom>
        </p:spPr>
        <p:txBody>
          <a:bodyPr vert="horz" wrap="square" lIns="0" tIns="12700" rIns="0" bIns="0" rtlCol="0">
            <a:spAutoFit/>
          </a:bodyPr>
          <a:lstStyle/>
          <a:p>
            <a:pPr marL="12700" algn="ctr">
              <a:spcBef>
                <a:spcPts val="100"/>
              </a:spcBef>
            </a:pPr>
            <a:r>
              <a:rPr dirty="0">
                <a:solidFill>
                  <a:schemeClr val="bg1"/>
                </a:solidFill>
              </a:rPr>
              <a:t>SHAYS'</a:t>
            </a:r>
            <a:r>
              <a:rPr spc="-70" dirty="0">
                <a:solidFill>
                  <a:schemeClr val="bg1"/>
                </a:solidFill>
              </a:rPr>
              <a:t> </a:t>
            </a:r>
            <a:r>
              <a:rPr spc="-5" dirty="0">
                <a:solidFill>
                  <a:schemeClr val="bg1"/>
                </a:solidFill>
              </a:rPr>
              <a:t>REBELLION</a:t>
            </a:r>
            <a:r>
              <a:rPr lang="en-US" spc="-5" dirty="0">
                <a:solidFill>
                  <a:schemeClr val="bg1"/>
                </a:solidFill>
              </a:rPr>
              <a:t>  August, 1786</a:t>
            </a:r>
            <a:endParaRPr dirty="0">
              <a:solidFill>
                <a:schemeClr val="bg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69590" y="0"/>
            <a:ext cx="6052820" cy="566822"/>
          </a:xfrm>
          <a:prstGeom prst="rect">
            <a:avLst/>
          </a:prstGeom>
        </p:spPr>
        <p:txBody>
          <a:bodyPr vert="horz" wrap="square" lIns="0" tIns="12700" rIns="0" bIns="0" rtlCol="0">
            <a:spAutoFit/>
          </a:bodyPr>
          <a:lstStyle/>
          <a:p>
            <a:pPr marL="12700" algn="ctr">
              <a:spcBef>
                <a:spcPts val="100"/>
              </a:spcBef>
            </a:pPr>
            <a:r>
              <a:rPr sz="3600" b="1" dirty="0"/>
              <a:t>CHECKS </a:t>
            </a:r>
            <a:r>
              <a:rPr sz="3600" b="1" spc="-5" dirty="0"/>
              <a:t>AND</a:t>
            </a:r>
            <a:r>
              <a:rPr sz="3600" b="1" spc="-65" dirty="0"/>
              <a:t> </a:t>
            </a:r>
            <a:r>
              <a:rPr sz="3600" b="1" spc="-5" dirty="0"/>
              <a:t>BALANCES</a:t>
            </a:r>
            <a:endParaRPr sz="3600" dirty="0"/>
          </a:p>
        </p:txBody>
      </p:sp>
      <p:sp>
        <p:nvSpPr>
          <p:cNvPr id="3" name="object 3"/>
          <p:cNvSpPr/>
          <p:nvPr/>
        </p:nvSpPr>
        <p:spPr>
          <a:xfrm>
            <a:off x="685800" y="567562"/>
            <a:ext cx="10820400" cy="6291178"/>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06601" y="2067600"/>
            <a:ext cx="5561965" cy="4790440"/>
          </a:xfrm>
          <a:custGeom>
            <a:avLst/>
            <a:gdLst/>
            <a:ahLst/>
            <a:cxnLst/>
            <a:rect l="l" t="t" r="r" b="b"/>
            <a:pathLst>
              <a:path w="5561965" h="4790440">
                <a:moveTo>
                  <a:pt x="5561398" y="0"/>
                </a:moveTo>
                <a:lnTo>
                  <a:pt x="0" y="4790399"/>
                </a:lnTo>
                <a:lnTo>
                  <a:pt x="5561398" y="4790399"/>
                </a:lnTo>
                <a:lnTo>
                  <a:pt x="5561398" y="0"/>
                </a:lnTo>
                <a:close/>
              </a:path>
            </a:pathLst>
          </a:custGeom>
          <a:solidFill>
            <a:srgbClr val="E0E0E0"/>
          </a:solidFill>
        </p:spPr>
        <p:txBody>
          <a:bodyPr wrap="square" lIns="0" tIns="0" rIns="0" bIns="0" rtlCol="0"/>
          <a:lstStyle/>
          <a:p>
            <a:endParaRPr>
              <a:solidFill>
                <a:prstClr val="black"/>
              </a:solidFill>
              <a:latin typeface="Calibri"/>
            </a:endParaRPr>
          </a:p>
        </p:txBody>
      </p:sp>
      <p:sp>
        <p:nvSpPr>
          <p:cNvPr id="3" name="object 3"/>
          <p:cNvSpPr/>
          <p:nvPr/>
        </p:nvSpPr>
        <p:spPr>
          <a:xfrm>
            <a:off x="1524032" y="3766000"/>
            <a:ext cx="7370445" cy="3092450"/>
          </a:xfrm>
          <a:custGeom>
            <a:avLst/>
            <a:gdLst/>
            <a:ahLst/>
            <a:cxnLst/>
            <a:rect l="l" t="t" r="r" b="b"/>
            <a:pathLst>
              <a:path w="7370445" h="3092450">
                <a:moveTo>
                  <a:pt x="0" y="0"/>
                </a:moveTo>
                <a:lnTo>
                  <a:pt x="0" y="3091998"/>
                </a:lnTo>
                <a:lnTo>
                  <a:pt x="7370398" y="3091998"/>
                </a:lnTo>
                <a:lnTo>
                  <a:pt x="0" y="0"/>
                </a:lnTo>
                <a:close/>
              </a:path>
            </a:pathLst>
          </a:custGeom>
          <a:solidFill>
            <a:srgbClr val="CFAF6D"/>
          </a:solidFill>
        </p:spPr>
        <p:txBody>
          <a:bodyPr wrap="square" lIns="0" tIns="0" rIns="0" bIns="0" rtlCol="0"/>
          <a:lstStyle/>
          <a:p>
            <a:endParaRPr>
              <a:solidFill>
                <a:prstClr val="black"/>
              </a:solidFill>
              <a:latin typeface="Calibri"/>
            </a:endParaRPr>
          </a:p>
        </p:txBody>
      </p:sp>
      <p:sp>
        <p:nvSpPr>
          <p:cNvPr id="4" name="object 4"/>
          <p:cNvSpPr/>
          <p:nvPr/>
        </p:nvSpPr>
        <p:spPr>
          <a:xfrm>
            <a:off x="1524000" y="12470"/>
            <a:ext cx="9143998" cy="6833061"/>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5" name="object 5"/>
          <p:cNvSpPr/>
          <p:nvPr/>
        </p:nvSpPr>
        <p:spPr>
          <a:xfrm>
            <a:off x="1727225" y="275000"/>
            <a:ext cx="8737600" cy="6308090"/>
          </a:xfrm>
          <a:custGeom>
            <a:avLst/>
            <a:gdLst/>
            <a:ahLst/>
            <a:cxnLst/>
            <a:rect l="l" t="t" r="r" b="b"/>
            <a:pathLst>
              <a:path w="8737600" h="6308090">
                <a:moveTo>
                  <a:pt x="0" y="0"/>
                </a:moveTo>
                <a:lnTo>
                  <a:pt x="8737498" y="0"/>
                </a:lnTo>
                <a:lnTo>
                  <a:pt x="8737498" y="6307999"/>
                </a:lnTo>
                <a:lnTo>
                  <a:pt x="0" y="63079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6" name="object 6"/>
          <p:cNvSpPr txBox="1">
            <a:spLocks noGrp="1"/>
          </p:cNvSpPr>
          <p:nvPr>
            <p:ph type="title"/>
          </p:nvPr>
        </p:nvSpPr>
        <p:spPr>
          <a:xfrm>
            <a:off x="3252469" y="372177"/>
            <a:ext cx="5687060" cy="1136208"/>
          </a:xfrm>
          <a:prstGeom prst="rect">
            <a:avLst/>
          </a:prstGeom>
        </p:spPr>
        <p:txBody>
          <a:bodyPr vert="horz" wrap="square" lIns="0" tIns="33020" rIns="0" bIns="0" rtlCol="0">
            <a:spAutoFit/>
          </a:bodyPr>
          <a:lstStyle/>
          <a:p>
            <a:pPr marL="582930" marR="5080" indent="-570865">
              <a:lnSpc>
                <a:spcPts val="4300"/>
              </a:lnSpc>
              <a:spcBef>
                <a:spcPts val="260"/>
              </a:spcBef>
            </a:pPr>
            <a:r>
              <a:rPr sz="3600" b="1" spc="-5" dirty="0"/>
              <a:t>SEPARATION </a:t>
            </a:r>
            <a:r>
              <a:rPr sz="3600" b="1" dirty="0"/>
              <a:t>OF </a:t>
            </a:r>
            <a:r>
              <a:rPr sz="3600" b="1" spc="-5" dirty="0"/>
              <a:t>POWERS and  </a:t>
            </a:r>
            <a:r>
              <a:rPr sz="3600" b="1" dirty="0"/>
              <a:t>CHECKS </a:t>
            </a:r>
            <a:r>
              <a:rPr sz="3600" b="1" spc="-5" dirty="0"/>
              <a:t>AND</a:t>
            </a:r>
            <a:r>
              <a:rPr sz="3600" b="1" spc="-20" dirty="0"/>
              <a:t> </a:t>
            </a:r>
            <a:r>
              <a:rPr sz="3600" b="1" spc="-5" dirty="0"/>
              <a:t>BALANCES</a:t>
            </a:r>
            <a:endParaRPr sz="3600" dirty="0"/>
          </a:p>
        </p:txBody>
      </p:sp>
      <p:sp>
        <p:nvSpPr>
          <p:cNvPr id="7" name="object 7"/>
          <p:cNvSpPr txBox="1"/>
          <p:nvPr/>
        </p:nvSpPr>
        <p:spPr>
          <a:xfrm>
            <a:off x="2297705" y="2098027"/>
            <a:ext cx="3376295" cy="2817181"/>
          </a:xfrm>
          <a:prstGeom prst="rect">
            <a:avLst/>
          </a:prstGeom>
        </p:spPr>
        <p:txBody>
          <a:bodyPr vert="horz" wrap="square" lIns="0" tIns="12700" rIns="0" bIns="0" rtlCol="0">
            <a:spAutoFit/>
          </a:bodyPr>
          <a:lstStyle/>
          <a:p>
            <a:pPr marL="12700">
              <a:spcBef>
                <a:spcPts val="100"/>
              </a:spcBef>
            </a:pPr>
            <a:r>
              <a:rPr sz="2400" b="1" spc="-5" dirty="0">
                <a:solidFill>
                  <a:srgbClr val="233A44"/>
                </a:solidFill>
                <a:latin typeface="Calibri"/>
                <a:cs typeface="Calibri"/>
              </a:rPr>
              <a:t>Separation </a:t>
            </a:r>
            <a:r>
              <a:rPr sz="2400" b="1" dirty="0">
                <a:solidFill>
                  <a:srgbClr val="233A44"/>
                </a:solidFill>
                <a:latin typeface="Calibri"/>
                <a:cs typeface="Calibri"/>
              </a:rPr>
              <a:t>of </a:t>
            </a:r>
            <a:r>
              <a:rPr sz="2400" b="1" spc="-5" dirty="0">
                <a:solidFill>
                  <a:srgbClr val="233A44"/>
                </a:solidFill>
                <a:latin typeface="Calibri"/>
                <a:cs typeface="Calibri"/>
              </a:rPr>
              <a:t>Powers:</a:t>
            </a:r>
            <a:endParaRPr sz="2400" dirty="0">
              <a:solidFill>
                <a:prstClr val="black"/>
              </a:solidFill>
              <a:latin typeface="Calibri"/>
              <a:cs typeface="Calibri"/>
            </a:endParaRPr>
          </a:p>
          <a:p>
            <a:pPr marL="12700" marR="5080">
              <a:lnSpc>
                <a:spcPct val="114599"/>
              </a:lnSpc>
              <a:spcBef>
                <a:spcPts val="1560"/>
              </a:spcBef>
            </a:pPr>
            <a:r>
              <a:rPr b="1" spc="-5" dirty="0">
                <a:solidFill>
                  <a:srgbClr val="233A44"/>
                </a:solidFill>
                <a:latin typeface="Calibri"/>
                <a:cs typeface="Calibri"/>
              </a:rPr>
              <a:t>The separation of the powers of  government among three branches—  legislative, executive, </a:t>
            </a:r>
            <a:r>
              <a:rPr b="1" dirty="0">
                <a:solidFill>
                  <a:srgbClr val="233A44"/>
                </a:solidFill>
                <a:latin typeface="Calibri"/>
                <a:cs typeface="Calibri"/>
              </a:rPr>
              <a:t>and </a:t>
            </a:r>
            <a:r>
              <a:rPr b="1" spc="-5" dirty="0">
                <a:solidFill>
                  <a:srgbClr val="233A44"/>
                </a:solidFill>
                <a:latin typeface="Calibri"/>
                <a:cs typeface="Calibri"/>
              </a:rPr>
              <a:t>judicial—so  </a:t>
            </a:r>
            <a:r>
              <a:rPr b="1" dirty="0">
                <a:solidFill>
                  <a:srgbClr val="233A44"/>
                </a:solidFill>
                <a:latin typeface="Calibri"/>
                <a:cs typeface="Calibri"/>
              </a:rPr>
              <a:t>that each branch has to cooperate </a:t>
            </a:r>
            <a:r>
              <a:rPr b="1" spc="-5" dirty="0">
                <a:solidFill>
                  <a:srgbClr val="233A44"/>
                </a:solidFill>
                <a:latin typeface="Calibri"/>
                <a:cs typeface="Calibri"/>
              </a:rPr>
              <a:t>with  </a:t>
            </a:r>
            <a:r>
              <a:rPr b="1" dirty="0">
                <a:solidFill>
                  <a:srgbClr val="233A44"/>
                </a:solidFill>
                <a:latin typeface="Calibri"/>
                <a:cs typeface="Calibri"/>
              </a:rPr>
              <a:t>the others in order to accomplish</a:t>
            </a:r>
            <a:r>
              <a:rPr b="1" spc="-114" dirty="0">
                <a:solidFill>
                  <a:srgbClr val="233A44"/>
                </a:solidFill>
                <a:latin typeface="Calibri"/>
                <a:cs typeface="Calibri"/>
              </a:rPr>
              <a:t> </a:t>
            </a:r>
            <a:r>
              <a:rPr b="1" dirty="0">
                <a:solidFill>
                  <a:srgbClr val="233A44"/>
                </a:solidFill>
                <a:latin typeface="Calibri"/>
                <a:cs typeface="Calibri"/>
              </a:rPr>
              <a:t>policy  </a:t>
            </a:r>
            <a:r>
              <a:rPr b="1" spc="-5" dirty="0">
                <a:solidFill>
                  <a:srgbClr val="233A44"/>
                </a:solidFill>
                <a:latin typeface="Calibri"/>
                <a:cs typeface="Calibri"/>
              </a:rPr>
              <a:t>making </a:t>
            </a:r>
            <a:r>
              <a:rPr b="1" dirty="0">
                <a:solidFill>
                  <a:srgbClr val="233A44"/>
                </a:solidFill>
                <a:latin typeface="Calibri"/>
                <a:cs typeface="Calibri"/>
              </a:rPr>
              <a:t>goals.</a:t>
            </a:r>
            <a:endParaRPr dirty="0">
              <a:solidFill>
                <a:prstClr val="black"/>
              </a:solidFill>
              <a:latin typeface="Calibri"/>
              <a:cs typeface="Calibri"/>
            </a:endParaRPr>
          </a:p>
        </p:txBody>
      </p:sp>
      <p:sp>
        <p:nvSpPr>
          <p:cNvPr id="8" name="object 8"/>
          <p:cNvSpPr txBox="1"/>
          <p:nvPr/>
        </p:nvSpPr>
        <p:spPr>
          <a:xfrm>
            <a:off x="6241400" y="2098027"/>
            <a:ext cx="3512185" cy="1861535"/>
          </a:xfrm>
          <a:prstGeom prst="rect">
            <a:avLst/>
          </a:prstGeom>
        </p:spPr>
        <p:txBody>
          <a:bodyPr vert="horz" wrap="square" lIns="0" tIns="12700" rIns="0" bIns="0" rtlCol="0">
            <a:spAutoFit/>
          </a:bodyPr>
          <a:lstStyle/>
          <a:p>
            <a:pPr marL="12700" algn="just">
              <a:spcBef>
                <a:spcPts val="100"/>
              </a:spcBef>
            </a:pPr>
            <a:r>
              <a:rPr sz="2400" b="1" dirty="0">
                <a:solidFill>
                  <a:srgbClr val="233A44"/>
                </a:solidFill>
                <a:latin typeface="Calibri"/>
                <a:cs typeface="Calibri"/>
              </a:rPr>
              <a:t>Checks and</a:t>
            </a:r>
            <a:r>
              <a:rPr sz="2400" b="1" spc="-15" dirty="0">
                <a:solidFill>
                  <a:srgbClr val="233A44"/>
                </a:solidFill>
                <a:latin typeface="Calibri"/>
                <a:cs typeface="Calibri"/>
              </a:rPr>
              <a:t> </a:t>
            </a:r>
            <a:r>
              <a:rPr sz="2400" b="1" spc="-5" dirty="0">
                <a:solidFill>
                  <a:srgbClr val="233A44"/>
                </a:solidFill>
                <a:latin typeface="Calibri"/>
                <a:cs typeface="Calibri"/>
              </a:rPr>
              <a:t>Balances:</a:t>
            </a:r>
            <a:endParaRPr sz="2400" dirty="0">
              <a:solidFill>
                <a:prstClr val="black"/>
              </a:solidFill>
              <a:latin typeface="Calibri"/>
              <a:cs typeface="Calibri"/>
            </a:endParaRPr>
          </a:p>
          <a:p>
            <a:pPr marL="12700" marR="5080" algn="just">
              <a:lnSpc>
                <a:spcPct val="114599"/>
              </a:lnSpc>
              <a:spcBef>
                <a:spcPts val="1560"/>
              </a:spcBef>
            </a:pPr>
            <a:r>
              <a:rPr b="1" dirty="0">
                <a:solidFill>
                  <a:srgbClr val="233A44"/>
                </a:solidFill>
                <a:latin typeface="Calibri"/>
                <a:cs typeface="Calibri"/>
              </a:rPr>
              <a:t>The Framers </a:t>
            </a:r>
            <a:r>
              <a:rPr b="1" spc="-5" dirty="0">
                <a:solidFill>
                  <a:srgbClr val="233A44"/>
                </a:solidFill>
                <a:latin typeface="Calibri"/>
                <a:cs typeface="Calibri"/>
              </a:rPr>
              <a:t>gave </a:t>
            </a:r>
            <a:r>
              <a:rPr b="1" dirty="0">
                <a:solidFill>
                  <a:srgbClr val="233A44"/>
                </a:solidFill>
                <a:latin typeface="Calibri"/>
                <a:cs typeface="Calibri"/>
              </a:rPr>
              <a:t>each branch the power  to check, or stop, the </a:t>
            </a:r>
            <a:r>
              <a:rPr b="1" spc="-5" dirty="0">
                <a:solidFill>
                  <a:srgbClr val="233A44"/>
                </a:solidFill>
                <a:latin typeface="Calibri"/>
                <a:cs typeface="Calibri"/>
              </a:rPr>
              <a:t>actions </a:t>
            </a:r>
            <a:r>
              <a:rPr b="1" dirty="0">
                <a:solidFill>
                  <a:srgbClr val="233A44"/>
                </a:solidFill>
                <a:latin typeface="Calibri"/>
                <a:cs typeface="Calibri"/>
              </a:rPr>
              <a:t>of the</a:t>
            </a:r>
            <a:r>
              <a:rPr b="1" spc="-85" dirty="0">
                <a:solidFill>
                  <a:srgbClr val="233A44"/>
                </a:solidFill>
                <a:latin typeface="Calibri"/>
                <a:cs typeface="Calibri"/>
              </a:rPr>
              <a:t> </a:t>
            </a:r>
            <a:r>
              <a:rPr b="1" dirty="0">
                <a:solidFill>
                  <a:srgbClr val="233A44"/>
                </a:solidFill>
                <a:latin typeface="Calibri"/>
                <a:cs typeface="Calibri"/>
              </a:rPr>
              <a:t>other  two branches in meaningful</a:t>
            </a:r>
            <a:r>
              <a:rPr b="1" spc="-35" dirty="0">
                <a:solidFill>
                  <a:srgbClr val="233A44"/>
                </a:solidFill>
                <a:latin typeface="Calibri"/>
                <a:cs typeface="Calibri"/>
              </a:rPr>
              <a:t> </a:t>
            </a:r>
            <a:r>
              <a:rPr b="1" spc="-5" dirty="0">
                <a:solidFill>
                  <a:srgbClr val="233A44"/>
                </a:solidFill>
                <a:latin typeface="Calibri"/>
                <a:cs typeface="Calibri"/>
              </a:rPr>
              <a:t>ways.</a:t>
            </a:r>
            <a:endParaRPr dirty="0">
              <a:solidFill>
                <a:prstClr val="black"/>
              </a:solidFill>
              <a:latin typeface="Calibri"/>
              <a:cs typeface="Calibri"/>
            </a:endParaRPr>
          </a:p>
        </p:txBody>
      </p:sp>
      <p:sp>
        <p:nvSpPr>
          <p:cNvPr id="9" name="object 9"/>
          <p:cNvSpPr txBox="1"/>
          <p:nvPr/>
        </p:nvSpPr>
        <p:spPr>
          <a:xfrm>
            <a:off x="1726658" y="5243094"/>
            <a:ext cx="8737600" cy="493596"/>
          </a:xfrm>
          <a:prstGeom prst="rect">
            <a:avLst/>
          </a:prstGeom>
        </p:spPr>
        <p:txBody>
          <a:bodyPr vert="horz" wrap="square" lIns="0" tIns="33019" rIns="0" bIns="0" rtlCol="0">
            <a:spAutoFit/>
          </a:bodyPr>
          <a:lstStyle/>
          <a:p>
            <a:pPr marL="2428240" marR="5080" indent="-2416175" algn="ctr">
              <a:lnSpc>
                <a:spcPts val="3800"/>
              </a:lnSpc>
              <a:spcBef>
                <a:spcPts val="259"/>
              </a:spcBef>
            </a:pPr>
            <a:r>
              <a:rPr sz="2800" b="1" dirty="0">
                <a:solidFill>
                  <a:prstClr val="black"/>
                </a:solidFill>
                <a:latin typeface="Calibri"/>
                <a:cs typeface="Calibri"/>
              </a:rPr>
              <a:t>How does the </a:t>
            </a:r>
            <a:r>
              <a:rPr sz="2800" b="1" spc="-5" dirty="0">
                <a:solidFill>
                  <a:prstClr val="black"/>
                </a:solidFill>
                <a:latin typeface="Calibri"/>
                <a:cs typeface="Calibri"/>
              </a:rPr>
              <a:t>structure </a:t>
            </a:r>
            <a:r>
              <a:rPr sz="2800" b="1" dirty="0">
                <a:solidFill>
                  <a:prstClr val="black"/>
                </a:solidFill>
                <a:latin typeface="Calibri"/>
                <a:cs typeface="Calibri"/>
              </a:rPr>
              <a:t>of </a:t>
            </a:r>
            <a:r>
              <a:rPr sz="2800" b="1" spc="-10" dirty="0">
                <a:solidFill>
                  <a:prstClr val="black"/>
                </a:solidFill>
                <a:latin typeface="Calibri"/>
                <a:cs typeface="Calibri"/>
              </a:rPr>
              <a:t>U.S. </a:t>
            </a:r>
            <a:r>
              <a:rPr sz="2800" b="1" spc="-5" dirty="0">
                <a:solidFill>
                  <a:prstClr val="black"/>
                </a:solidFill>
                <a:latin typeface="Calibri"/>
                <a:cs typeface="Calibri"/>
              </a:rPr>
              <a:t>government  </a:t>
            </a:r>
            <a:r>
              <a:rPr sz="2800" b="1" dirty="0">
                <a:solidFill>
                  <a:prstClr val="black"/>
                </a:solidFill>
                <a:latin typeface="Calibri"/>
                <a:cs typeface="Calibri"/>
              </a:rPr>
              <a:t>aﬀect</a:t>
            </a:r>
            <a:r>
              <a:rPr sz="2800" b="1" spc="-10" dirty="0">
                <a:solidFill>
                  <a:prstClr val="black"/>
                </a:solidFill>
                <a:latin typeface="Calibri"/>
                <a:cs typeface="Calibri"/>
              </a:rPr>
              <a:t> </a:t>
            </a:r>
            <a:r>
              <a:rPr sz="2800" b="1" spc="-5" dirty="0">
                <a:solidFill>
                  <a:prstClr val="black"/>
                </a:solidFill>
                <a:latin typeface="Calibri"/>
                <a:cs typeface="Calibri"/>
              </a:rPr>
              <a:t>citizens?</a:t>
            </a:r>
            <a:endParaRPr sz="2800" dirty="0">
              <a:solidFill>
                <a:prstClr val="black"/>
              </a:solidFill>
              <a:latin typeface="Calibri"/>
              <a:cs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0" y="972692"/>
            <a:ext cx="9144000" cy="48006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endParaRPr sz="1350">
              <a:solidFill>
                <a:prstClr val="black"/>
              </a:solidFill>
              <a:latin typeface="Calibri"/>
            </a:endParaRPr>
          </a:p>
        </p:txBody>
      </p:sp>
      <p:sp>
        <p:nvSpPr>
          <p:cNvPr id="3" name="object 3"/>
          <p:cNvSpPr txBox="1">
            <a:spLocks noGrp="1"/>
          </p:cNvSpPr>
          <p:nvPr>
            <p:ph type="title"/>
          </p:nvPr>
        </p:nvSpPr>
        <p:spPr>
          <a:xfrm>
            <a:off x="2057400" y="994981"/>
            <a:ext cx="6376321" cy="425116"/>
          </a:xfrm>
          <a:prstGeom prst="rect">
            <a:avLst/>
          </a:prstGeom>
        </p:spPr>
        <p:txBody>
          <a:bodyPr vert="horz" wrap="square" lIns="0" tIns="9525" rIns="0" bIns="0" rtlCol="0">
            <a:spAutoFit/>
          </a:bodyPr>
          <a:lstStyle/>
          <a:p>
            <a:pPr marL="9525">
              <a:spcBef>
                <a:spcPts val="75"/>
              </a:spcBef>
            </a:pPr>
            <a:r>
              <a:rPr lang="en-US" sz="2700" spc="-4" dirty="0"/>
              <a:t>1.6 </a:t>
            </a:r>
            <a:r>
              <a:rPr sz="2700" spc="-4" dirty="0"/>
              <a:t>ESSENTIAL QUESTION</a:t>
            </a:r>
            <a:r>
              <a:rPr sz="2700" spc="-71" dirty="0"/>
              <a:t> </a:t>
            </a:r>
            <a:r>
              <a:rPr sz="2700" spc="-4" dirty="0"/>
              <a:t>CFU</a:t>
            </a:r>
            <a:endParaRPr sz="2700" dirty="0"/>
          </a:p>
        </p:txBody>
      </p:sp>
      <p:sp>
        <p:nvSpPr>
          <p:cNvPr id="4" name="object 4"/>
          <p:cNvSpPr txBox="1"/>
          <p:nvPr/>
        </p:nvSpPr>
        <p:spPr>
          <a:xfrm>
            <a:off x="609600" y="1981200"/>
            <a:ext cx="10515600" cy="3298628"/>
          </a:xfrm>
          <a:prstGeom prst="rect">
            <a:avLst/>
          </a:prstGeom>
        </p:spPr>
        <p:txBody>
          <a:bodyPr vert="horz" wrap="square" lIns="0" tIns="9049" rIns="0" bIns="0" rtlCol="0">
            <a:spAutoFit/>
          </a:bodyPr>
          <a:lstStyle/>
          <a:p>
            <a:pPr marL="266700" marR="3810" indent="-257175">
              <a:spcBef>
                <a:spcPts val="71"/>
              </a:spcBef>
              <a:buFontTx/>
              <a:buAutoNum type="arabicPeriod"/>
              <a:tabLst>
                <a:tab pos="266700" algn="l"/>
              </a:tabLst>
            </a:pPr>
            <a:r>
              <a:rPr sz="2100" b="1" spc="-4" dirty="0">
                <a:solidFill>
                  <a:prstClr val="black"/>
                </a:solidFill>
                <a:latin typeface="Calibri"/>
                <a:cs typeface="Calibri"/>
              </a:rPr>
              <a:t>How </a:t>
            </a:r>
            <a:r>
              <a:rPr sz="2100" b="1" spc="-8" dirty="0">
                <a:solidFill>
                  <a:prstClr val="black"/>
                </a:solidFill>
                <a:latin typeface="Calibri"/>
                <a:cs typeface="Calibri"/>
              </a:rPr>
              <a:t>do </a:t>
            </a:r>
            <a:r>
              <a:rPr sz="2100" b="1" spc="-4" dirty="0">
                <a:solidFill>
                  <a:prstClr val="black"/>
                </a:solidFill>
                <a:latin typeface="Calibri"/>
                <a:cs typeface="Calibri"/>
              </a:rPr>
              <a:t>the </a:t>
            </a:r>
            <a:r>
              <a:rPr sz="2100" b="1" spc="-11" dirty="0">
                <a:solidFill>
                  <a:prstClr val="black"/>
                </a:solidFill>
                <a:latin typeface="Calibri"/>
                <a:cs typeface="Calibri"/>
              </a:rPr>
              <a:t>powers allocated to Congress, </a:t>
            </a:r>
            <a:r>
              <a:rPr sz="2100" b="1" spc="-4" dirty="0">
                <a:solidFill>
                  <a:prstClr val="black"/>
                </a:solidFill>
                <a:latin typeface="Calibri"/>
                <a:cs typeface="Calibri"/>
              </a:rPr>
              <a:t>the </a:t>
            </a:r>
            <a:r>
              <a:rPr sz="2100" b="1" spc="-11" dirty="0">
                <a:solidFill>
                  <a:prstClr val="black"/>
                </a:solidFill>
                <a:latin typeface="Calibri"/>
                <a:cs typeface="Calibri"/>
              </a:rPr>
              <a:t>president, </a:t>
            </a:r>
            <a:r>
              <a:rPr sz="2100" b="1" spc="-4" dirty="0">
                <a:solidFill>
                  <a:prstClr val="black"/>
                </a:solidFill>
                <a:latin typeface="Calibri"/>
                <a:cs typeface="Calibri"/>
              </a:rPr>
              <a:t>and the courts  </a:t>
            </a:r>
            <a:r>
              <a:rPr sz="2100" b="1" spc="-15" dirty="0">
                <a:solidFill>
                  <a:prstClr val="black"/>
                </a:solidFill>
                <a:latin typeface="Calibri"/>
                <a:cs typeface="Calibri"/>
              </a:rPr>
              <a:t>demonstrate </a:t>
            </a:r>
            <a:r>
              <a:rPr sz="2100" b="1" spc="-4" dirty="0">
                <a:solidFill>
                  <a:prstClr val="black"/>
                </a:solidFill>
                <a:latin typeface="Calibri"/>
                <a:cs typeface="Calibri"/>
              </a:rPr>
              <a:t>the </a:t>
            </a:r>
            <a:r>
              <a:rPr sz="2100" b="1" spc="-11" dirty="0">
                <a:solidFill>
                  <a:prstClr val="black"/>
                </a:solidFill>
                <a:latin typeface="Calibri"/>
                <a:cs typeface="Calibri"/>
              </a:rPr>
              <a:t>separation </a:t>
            </a:r>
            <a:r>
              <a:rPr sz="2100" b="1" spc="-4" dirty="0">
                <a:solidFill>
                  <a:prstClr val="black"/>
                </a:solidFill>
                <a:latin typeface="Calibri"/>
                <a:cs typeface="Calibri"/>
              </a:rPr>
              <a:t>of </a:t>
            </a:r>
            <a:r>
              <a:rPr sz="2100" b="1" spc="-11" dirty="0">
                <a:solidFill>
                  <a:prstClr val="black"/>
                </a:solidFill>
                <a:latin typeface="Calibri"/>
                <a:cs typeface="Calibri"/>
              </a:rPr>
              <a:t>powers </a:t>
            </a:r>
            <a:r>
              <a:rPr sz="2100" b="1" spc="-4" dirty="0">
                <a:solidFill>
                  <a:prstClr val="black"/>
                </a:solidFill>
                <a:latin typeface="Calibri"/>
                <a:cs typeface="Calibri"/>
              </a:rPr>
              <a:t>and checks and balances </a:t>
            </a:r>
            <a:r>
              <a:rPr sz="2100" b="1" spc="-15" dirty="0">
                <a:solidFill>
                  <a:prstClr val="black"/>
                </a:solidFill>
                <a:latin typeface="Calibri"/>
                <a:cs typeface="Calibri"/>
              </a:rPr>
              <a:t>featured </a:t>
            </a:r>
            <a:r>
              <a:rPr sz="2100" b="1" spc="-4" dirty="0">
                <a:solidFill>
                  <a:prstClr val="black"/>
                </a:solidFill>
                <a:latin typeface="Calibri"/>
                <a:cs typeface="Calibri"/>
              </a:rPr>
              <a:t>in  the </a:t>
            </a:r>
            <a:r>
              <a:rPr sz="2100" b="1" spc="-11" dirty="0">
                <a:solidFill>
                  <a:prstClr val="black"/>
                </a:solidFill>
                <a:latin typeface="Calibri"/>
                <a:cs typeface="Calibri"/>
              </a:rPr>
              <a:t>U.S.</a:t>
            </a:r>
            <a:r>
              <a:rPr sz="2100" b="1" spc="19" dirty="0">
                <a:solidFill>
                  <a:prstClr val="black"/>
                </a:solidFill>
                <a:latin typeface="Calibri"/>
                <a:cs typeface="Calibri"/>
              </a:rPr>
              <a:t> </a:t>
            </a:r>
            <a:r>
              <a:rPr sz="2100" b="1" spc="-8" dirty="0">
                <a:solidFill>
                  <a:prstClr val="black"/>
                </a:solidFill>
                <a:latin typeface="Calibri"/>
                <a:cs typeface="Calibri"/>
              </a:rPr>
              <a:t>Constitution?</a:t>
            </a:r>
            <a:endParaRPr sz="2100" dirty="0">
              <a:solidFill>
                <a:prstClr val="black"/>
              </a:solidFill>
              <a:latin typeface="Calibri"/>
              <a:cs typeface="Calibri"/>
            </a:endParaRPr>
          </a:p>
          <a:p>
            <a:pPr>
              <a:spcBef>
                <a:spcPts val="34"/>
              </a:spcBef>
              <a:buFont typeface="Calibri"/>
              <a:buAutoNum type="arabicPeriod"/>
            </a:pPr>
            <a:endParaRPr sz="2288" dirty="0">
              <a:solidFill>
                <a:prstClr val="black"/>
              </a:solidFill>
              <a:latin typeface="Times New Roman"/>
              <a:cs typeface="Times New Roman"/>
            </a:endParaRPr>
          </a:p>
          <a:p>
            <a:pPr marL="266700" marR="220028" indent="-257175">
              <a:buFontTx/>
              <a:buAutoNum type="arabicPeriod"/>
              <a:tabLst>
                <a:tab pos="266700" algn="l"/>
              </a:tabLst>
            </a:pPr>
            <a:r>
              <a:rPr sz="2100" b="1" spc="-4" dirty="0">
                <a:solidFill>
                  <a:prstClr val="black"/>
                </a:solidFill>
                <a:latin typeface="Calibri"/>
                <a:cs typeface="Calibri"/>
              </a:rPr>
              <a:t>Explain the </a:t>
            </a:r>
            <a:r>
              <a:rPr sz="2100" b="1" spc="-8" dirty="0">
                <a:solidFill>
                  <a:prstClr val="black"/>
                </a:solidFill>
                <a:latin typeface="Calibri"/>
                <a:cs typeface="Calibri"/>
              </a:rPr>
              <a:t>multiple </a:t>
            </a:r>
            <a:r>
              <a:rPr sz="2100" b="1" spc="-4" dirty="0">
                <a:solidFill>
                  <a:prstClr val="black"/>
                </a:solidFill>
                <a:latin typeface="Calibri"/>
                <a:cs typeface="Calibri"/>
              </a:rPr>
              <a:t>access </a:t>
            </a:r>
            <a:r>
              <a:rPr sz="2100" b="1" spc="-8" dirty="0">
                <a:solidFill>
                  <a:prstClr val="black"/>
                </a:solidFill>
                <a:latin typeface="Calibri"/>
                <a:cs typeface="Calibri"/>
              </a:rPr>
              <a:t>points </a:t>
            </a:r>
            <a:r>
              <a:rPr sz="2100" b="1" spc="-15" dirty="0">
                <a:solidFill>
                  <a:prstClr val="black"/>
                </a:solidFill>
                <a:latin typeface="Calibri"/>
                <a:cs typeface="Calibri"/>
              </a:rPr>
              <a:t>for stakeholders </a:t>
            </a:r>
            <a:r>
              <a:rPr sz="2100" b="1" spc="-4" dirty="0">
                <a:solidFill>
                  <a:prstClr val="black"/>
                </a:solidFill>
                <a:latin typeface="Calibri"/>
                <a:cs typeface="Calibri"/>
              </a:rPr>
              <a:t>and institutions </a:t>
            </a:r>
            <a:r>
              <a:rPr sz="2100" b="1" spc="-11" dirty="0">
                <a:solidFill>
                  <a:prstClr val="black"/>
                </a:solidFill>
                <a:latin typeface="Calibri"/>
                <a:cs typeface="Calibri"/>
              </a:rPr>
              <a:t>to  </a:t>
            </a:r>
            <a:r>
              <a:rPr sz="2100" b="1" spc="-8" dirty="0">
                <a:solidFill>
                  <a:prstClr val="black"/>
                </a:solidFill>
                <a:latin typeface="Calibri"/>
                <a:cs typeface="Calibri"/>
              </a:rPr>
              <a:t>influence </a:t>
            </a:r>
            <a:r>
              <a:rPr sz="2100" b="1" spc="-4" dirty="0">
                <a:solidFill>
                  <a:prstClr val="black"/>
                </a:solidFill>
                <a:latin typeface="Calibri"/>
                <a:cs typeface="Calibri"/>
              </a:rPr>
              <a:t>public policy as a </a:t>
            </a:r>
            <a:r>
              <a:rPr sz="2100" b="1" spc="-11" dirty="0">
                <a:solidFill>
                  <a:prstClr val="black"/>
                </a:solidFill>
                <a:latin typeface="Calibri"/>
                <a:cs typeface="Calibri"/>
              </a:rPr>
              <a:t>result </a:t>
            </a:r>
            <a:r>
              <a:rPr sz="2100" b="1" spc="-4" dirty="0">
                <a:solidFill>
                  <a:prstClr val="black"/>
                </a:solidFill>
                <a:latin typeface="Calibri"/>
                <a:cs typeface="Calibri"/>
              </a:rPr>
              <a:t>of </a:t>
            </a:r>
            <a:r>
              <a:rPr sz="2100" b="1" spc="-11" dirty="0">
                <a:solidFill>
                  <a:prstClr val="black"/>
                </a:solidFill>
                <a:latin typeface="Calibri"/>
                <a:cs typeface="Calibri"/>
              </a:rPr>
              <a:t>separation </a:t>
            </a:r>
            <a:r>
              <a:rPr sz="2100" b="1" spc="-4" dirty="0">
                <a:solidFill>
                  <a:prstClr val="black"/>
                </a:solidFill>
                <a:latin typeface="Calibri"/>
                <a:cs typeface="Calibri"/>
              </a:rPr>
              <a:t>of </a:t>
            </a:r>
            <a:r>
              <a:rPr sz="2100" b="1" spc="-11" dirty="0">
                <a:solidFill>
                  <a:prstClr val="black"/>
                </a:solidFill>
                <a:latin typeface="Calibri"/>
                <a:cs typeface="Calibri"/>
              </a:rPr>
              <a:t>powers </a:t>
            </a:r>
            <a:r>
              <a:rPr sz="2100" b="1" spc="-4" dirty="0">
                <a:solidFill>
                  <a:prstClr val="black"/>
                </a:solidFill>
                <a:latin typeface="Calibri"/>
                <a:cs typeface="Calibri"/>
              </a:rPr>
              <a:t>and </a:t>
            </a:r>
            <a:r>
              <a:rPr sz="2100" b="1" spc="-8" dirty="0">
                <a:solidFill>
                  <a:prstClr val="black"/>
                </a:solidFill>
                <a:latin typeface="Calibri"/>
                <a:cs typeface="Calibri"/>
              </a:rPr>
              <a:t>checks </a:t>
            </a:r>
            <a:r>
              <a:rPr sz="2100" b="1" spc="-4" dirty="0">
                <a:solidFill>
                  <a:prstClr val="black"/>
                </a:solidFill>
                <a:latin typeface="Calibri"/>
                <a:cs typeface="Calibri"/>
              </a:rPr>
              <a:t>and  </a:t>
            </a:r>
            <a:r>
              <a:rPr sz="2100" b="1" spc="-8" dirty="0">
                <a:solidFill>
                  <a:prstClr val="black"/>
                </a:solidFill>
                <a:latin typeface="Calibri"/>
                <a:cs typeface="Calibri"/>
              </a:rPr>
              <a:t>balances.</a:t>
            </a:r>
            <a:endParaRPr sz="2100" dirty="0">
              <a:solidFill>
                <a:prstClr val="black"/>
              </a:solidFill>
              <a:latin typeface="Calibri"/>
              <a:cs typeface="Calibri"/>
            </a:endParaRPr>
          </a:p>
          <a:p>
            <a:pPr>
              <a:spcBef>
                <a:spcPts val="38"/>
              </a:spcBef>
              <a:buFont typeface="Calibri"/>
              <a:buAutoNum type="arabicPeriod"/>
            </a:pPr>
            <a:endParaRPr sz="2288" dirty="0">
              <a:solidFill>
                <a:prstClr val="black"/>
              </a:solidFill>
              <a:latin typeface="Times New Roman"/>
              <a:cs typeface="Times New Roman"/>
            </a:endParaRPr>
          </a:p>
          <a:p>
            <a:pPr marL="266700" marR="269558" indent="-257175">
              <a:buFontTx/>
              <a:buAutoNum type="arabicPeriod"/>
              <a:tabLst>
                <a:tab pos="266700" algn="l"/>
              </a:tabLst>
            </a:pPr>
            <a:r>
              <a:rPr sz="2100" b="1" spc="-4" dirty="0">
                <a:solidFill>
                  <a:prstClr val="black"/>
                </a:solidFill>
                <a:latin typeface="Calibri"/>
                <a:cs typeface="Calibri"/>
              </a:rPr>
              <a:t>How </a:t>
            </a:r>
            <a:r>
              <a:rPr sz="2100" b="1" spc="-19" dirty="0">
                <a:solidFill>
                  <a:prstClr val="black"/>
                </a:solidFill>
                <a:latin typeface="Calibri"/>
                <a:cs typeface="Calibri"/>
              </a:rPr>
              <a:t>have </a:t>
            </a:r>
            <a:r>
              <a:rPr sz="2100" b="1" spc="-8" dirty="0">
                <a:solidFill>
                  <a:prstClr val="black"/>
                </a:solidFill>
                <a:latin typeface="Calibri"/>
                <a:cs typeface="Calibri"/>
              </a:rPr>
              <a:t>checks </a:t>
            </a:r>
            <a:r>
              <a:rPr sz="2100" b="1" spc="-4" dirty="0">
                <a:solidFill>
                  <a:prstClr val="black"/>
                </a:solidFill>
                <a:latin typeface="Calibri"/>
                <a:cs typeface="Calibri"/>
              </a:rPr>
              <a:t>and balances been used in impeachment, </a:t>
            </a:r>
            <a:r>
              <a:rPr sz="2100" b="1" spc="-11" dirty="0">
                <a:solidFill>
                  <a:prstClr val="black"/>
                </a:solidFill>
                <a:latin typeface="Calibri"/>
                <a:cs typeface="Calibri"/>
              </a:rPr>
              <a:t>removal, </a:t>
            </a:r>
            <a:r>
              <a:rPr sz="2100" b="1" spc="-4" dirty="0">
                <a:solidFill>
                  <a:prstClr val="black"/>
                </a:solidFill>
                <a:latin typeface="Calibri"/>
                <a:cs typeface="Calibri"/>
              </a:rPr>
              <a:t>and  other </a:t>
            </a:r>
            <a:r>
              <a:rPr sz="2100" b="1" spc="-11" dirty="0">
                <a:solidFill>
                  <a:prstClr val="black"/>
                </a:solidFill>
                <a:latin typeface="Calibri"/>
                <a:cs typeface="Calibri"/>
              </a:rPr>
              <a:t>legal </a:t>
            </a:r>
            <a:r>
              <a:rPr sz="2100" b="1" spc="-4" dirty="0">
                <a:solidFill>
                  <a:prstClr val="black"/>
                </a:solidFill>
                <a:latin typeface="Calibri"/>
                <a:cs typeface="Calibri"/>
              </a:rPr>
              <a:t>actions </a:t>
            </a:r>
            <a:r>
              <a:rPr sz="2100" b="1" spc="-15" dirty="0">
                <a:solidFill>
                  <a:prstClr val="black"/>
                </a:solidFill>
                <a:latin typeface="Calibri"/>
                <a:cs typeface="Calibri"/>
              </a:rPr>
              <a:t>against </a:t>
            </a:r>
            <a:r>
              <a:rPr sz="2100" b="1" spc="-4" dirty="0">
                <a:solidFill>
                  <a:prstClr val="black"/>
                </a:solidFill>
                <a:latin typeface="Calibri"/>
                <a:cs typeface="Calibri"/>
              </a:rPr>
              <a:t>public officials deemed </a:t>
            </a:r>
            <a:r>
              <a:rPr sz="2100" b="1" spc="-11" dirty="0">
                <a:solidFill>
                  <a:prstClr val="black"/>
                </a:solidFill>
                <a:latin typeface="Calibri"/>
                <a:cs typeface="Calibri"/>
              </a:rPr>
              <a:t>to </a:t>
            </a:r>
            <a:r>
              <a:rPr sz="2100" b="1" spc="-15" dirty="0">
                <a:solidFill>
                  <a:prstClr val="black"/>
                </a:solidFill>
                <a:latin typeface="Calibri"/>
                <a:cs typeface="Calibri"/>
              </a:rPr>
              <a:t>have </a:t>
            </a:r>
            <a:r>
              <a:rPr sz="2100" b="1" spc="-4" dirty="0">
                <a:solidFill>
                  <a:prstClr val="black"/>
                </a:solidFill>
                <a:latin typeface="Calibri"/>
                <a:cs typeface="Calibri"/>
              </a:rPr>
              <a:t>abused their  </a:t>
            </a:r>
            <a:r>
              <a:rPr sz="2100" b="1" spc="-8" dirty="0">
                <a:solidFill>
                  <a:prstClr val="black"/>
                </a:solidFill>
                <a:latin typeface="Calibri"/>
                <a:cs typeface="Calibri"/>
              </a:rPr>
              <a:t>power?</a:t>
            </a:r>
            <a:endParaRPr lang="en-US" sz="2100" b="1" spc="-8" dirty="0">
              <a:solidFill>
                <a:prstClr val="black"/>
              </a:solidFill>
              <a:latin typeface="Calibri"/>
              <a:cs typeface="Calibri"/>
            </a:endParaRPr>
          </a:p>
          <a:p>
            <a:pPr marL="266700" marR="269558" indent="-257175">
              <a:buFontTx/>
              <a:buAutoNum type="arabicPeriod"/>
              <a:tabLst>
                <a:tab pos="266700" algn="l"/>
              </a:tabLst>
            </a:pPr>
            <a:endParaRPr lang="en-US" sz="2100" b="1" spc="-8" dirty="0">
              <a:solidFill>
                <a:prstClr val="black"/>
              </a:solidFill>
              <a:latin typeface="Calibri"/>
              <a:cs typeface="Calibri"/>
            </a:endParaRPr>
          </a:p>
          <a:p>
            <a:pPr marL="9525" marR="269558">
              <a:tabLst>
                <a:tab pos="266700" algn="l"/>
              </a:tabLst>
            </a:pPr>
            <a:r>
              <a:rPr lang="en-US" sz="2100" b="1" spc="-8" dirty="0">
                <a:solidFill>
                  <a:srgbClr val="0000FF"/>
                </a:solidFill>
                <a:latin typeface="Calibri"/>
                <a:cs typeface="Calibri"/>
              </a:rPr>
              <a:t>You need to know the difference between checks and balances and separation of powers.</a:t>
            </a:r>
            <a:endParaRPr sz="2100" dirty="0">
              <a:solidFill>
                <a:srgbClr val="0000FF"/>
              </a:solidFill>
              <a:latin typeface="Calibri"/>
              <a:cs typeface="Calibri"/>
            </a:endParaRPr>
          </a:p>
        </p:txBody>
      </p:sp>
      <p:sp>
        <p:nvSpPr>
          <p:cNvPr id="5" name="object 5"/>
          <p:cNvSpPr txBox="1"/>
          <p:nvPr/>
        </p:nvSpPr>
        <p:spPr>
          <a:xfrm>
            <a:off x="10016301" y="5677358"/>
            <a:ext cx="135731" cy="148117"/>
          </a:xfrm>
          <a:prstGeom prst="rect">
            <a:avLst/>
          </a:prstGeom>
        </p:spPr>
        <p:txBody>
          <a:bodyPr vert="horz" wrap="square" lIns="0" tIns="9525" rIns="0" bIns="0" rtlCol="0">
            <a:spAutoFit/>
          </a:bodyPr>
          <a:lstStyle/>
          <a:p>
            <a:pPr marL="9525">
              <a:spcBef>
                <a:spcPts val="75"/>
              </a:spcBef>
            </a:pPr>
            <a:r>
              <a:rPr sz="900" dirty="0">
                <a:solidFill>
                  <a:srgbClr val="888888"/>
                </a:solidFill>
                <a:latin typeface="Calibri"/>
                <a:cs typeface="Calibri"/>
              </a:rPr>
              <a:t>28</a:t>
            </a:r>
            <a:endParaRPr sz="900">
              <a:solidFill>
                <a:prstClr val="black"/>
              </a:solidFill>
              <a:latin typeface="Calibri"/>
              <a:cs typeface="Calibri"/>
            </a:endParaRPr>
          </a:p>
        </p:txBody>
      </p:sp>
    </p:spTree>
    <p:extLst>
      <p:ext uri="{BB962C8B-B14F-4D97-AF65-F5344CB8AC3E}">
        <p14:creationId xmlns:p14="http://schemas.microsoft.com/office/powerpoint/2010/main" val="174231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C459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C459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C459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Office Theme">
  <a:themeElements>
    <a:clrScheme name="Cruel0">
      <a:dk1>
        <a:srgbClr val="20293F"/>
      </a:dk1>
      <a:lt1>
        <a:sysClr val="window" lastClr="FFFFFF"/>
      </a:lt1>
      <a:dk2>
        <a:srgbClr val="404749"/>
      </a:dk2>
      <a:lt2>
        <a:srgbClr val="C3C9CB"/>
      </a:lt2>
      <a:accent1>
        <a:srgbClr val="C3C9CB"/>
      </a:accent1>
      <a:accent2>
        <a:srgbClr val="C3C9CB"/>
      </a:accent2>
      <a:accent3>
        <a:srgbClr val="C3C9CB"/>
      </a:accent3>
      <a:accent4>
        <a:srgbClr val="C3C9CB"/>
      </a:accent4>
      <a:accent5>
        <a:srgbClr val="C3C9CB"/>
      </a:accent5>
      <a:accent6>
        <a:srgbClr val="C3C9CB"/>
      </a:accent6>
      <a:hlink>
        <a:srgbClr val="D8D8D8"/>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C459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C459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C459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C459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C459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C459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C459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C459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17227</TotalTime>
  <Words>8775</Words>
  <Application>Microsoft Office PowerPoint</Application>
  <PresentationFormat>Widescreen</PresentationFormat>
  <Paragraphs>703</Paragraphs>
  <Slides>92</Slides>
  <Notes>1</Notes>
  <HiddenSlides>1</HiddenSlides>
  <MMClips>0</MMClips>
  <ScaleCrop>false</ScaleCrop>
  <HeadingPairs>
    <vt:vector size="6" baseType="variant">
      <vt:variant>
        <vt:lpstr>Fonts Used</vt:lpstr>
      </vt:variant>
      <vt:variant>
        <vt:i4>14</vt:i4>
      </vt:variant>
      <vt:variant>
        <vt:lpstr>Theme</vt:lpstr>
      </vt:variant>
      <vt:variant>
        <vt:i4>18</vt:i4>
      </vt:variant>
      <vt:variant>
        <vt:lpstr>Slide Titles</vt:lpstr>
      </vt:variant>
      <vt:variant>
        <vt:i4>92</vt:i4>
      </vt:variant>
    </vt:vector>
  </HeadingPairs>
  <TitlesOfParts>
    <vt:vector size="124" baseType="lpstr">
      <vt:lpstr>MS PGothic</vt:lpstr>
      <vt:lpstr>Arial</vt:lpstr>
      <vt:lpstr>Arial Black</vt:lpstr>
      <vt:lpstr>Calibri</vt:lpstr>
      <vt:lpstr>DejaVu Sans</vt:lpstr>
      <vt:lpstr>Garamond</vt:lpstr>
      <vt:lpstr>Merriweather</vt:lpstr>
      <vt:lpstr>Minion Pro</vt:lpstr>
      <vt:lpstr>Sanskrit Text</vt:lpstr>
      <vt:lpstr>Source Sans Pro</vt:lpstr>
      <vt:lpstr>Tahoma</vt:lpstr>
      <vt:lpstr>Times New Roman</vt:lpstr>
      <vt:lpstr>Trebuchet MS</vt:lpstr>
      <vt:lpstr>Wingdings</vt:lpstr>
      <vt:lpstr>Office Theme</vt:lpstr>
      <vt:lpstr>1_Office Theme</vt:lpstr>
      <vt:lpstr>2_Office Theme</vt:lpstr>
      <vt:lpstr>3_Office Theme</vt:lpstr>
      <vt:lpstr>4_Office Theme</vt:lpstr>
      <vt:lpstr>5_Office Theme</vt:lpstr>
      <vt:lpstr>6_Office Theme</vt:lpstr>
      <vt:lpstr>7_Office Theme</vt:lpstr>
      <vt:lpstr>9_Office Theme</vt:lpstr>
      <vt:lpstr>10_Office Theme</vt:lpstr>
      <vt:lpstr>11_Office Theme</vt:lpstr>
      <vt:lpstr>12_Office Theme</vt:lpstr>
      <vt:lpstr>8_Office Theme</vt:lpstr>
      <vt:lpstr>14_Office Theme</vt:lpstr>
      <vt:lpstr>15_Office Theme</vt:lpstr>
      <vt:lpstr>16_Office Theme</vt:lpstr>
      <vt:lpstr>17_Office Theme</vt:lpstr>
      <vt:lpstr>13_Office Theme</vt:lpstr>
      <vt:lpstr>Chpt. 2</vt:lpstr>
      <vt:lpstr>PowerPoint Presentation</vt:lpstr>
      <vt:lpstr>PowerPoint Presentation</vt:lpstr>
      <vt:lpstr>GOLDILOCKS  OF GOVERNMENT</vt:lpstr>
      <vt:lpstr>1.4 WHY DID WE COME UP WITH THE ARTICLES OF  CONFEDERATION (AND A CONFEDERATION)? AMSCO pg. 27-31</vt:lpstr>
      <vt:lpstr>ARTICLES OF CONFEDERATION 1776-1787</vt:lpstr>
      <vt:lpstr>Problems with the Articles of Confederation</vt:lpstr>
      <vt:lpstr>SHAYS' REBELLION August 1786</vt:lpstr>
      <vt:lpstr>SHAYS' REBELLION  August, 1786</vt:lpstr>
      <vt:lpstr>SHAYS' REBELLION  August, 1786</vt:lpstr>
      <vt:lpstr>ECONOMIC PROBLEMS UNDER ARTICLES</vt:lpstr>
      <vt:lpstr>GOLDILOCKS  OF GOVERNMENT</vt:lpstr>
      <vt:lpstr>PowerPoint Presentation</vt:lpstr>
      <vt:lpstr>PowerPoint Presentation</vt:lpstr>
      <vt:lpstr>So what does  Star Wars have to do with our  American  Government?</vt:lpstr>
      <vt:lpstr>CONSENSUS – WHAT WERE THE THINGS  THAT THEY AGREED UPON AT THE START?</vt:lpstr>
      <vt:lpstr>PowerPoint Presentation</vt:lpstr>
      <vt:lpstr>How did the provisions of the articles of confederation lead to debates over granting powers formerly reserved for states of the federal government? AMSCOP pg. 31</vt:lpstr>
      <vt:lpstr>1.5 Ratification of the U.S. Constitution, AMSCO pg. 32-44</vt:lpstr>
      <vt:lpstr>PowerPoint Presentation</vt:lpstr>
      <vt:lpstr>PowerPoint Presentation</vt:lpstr>
      <vt:lpstr>PowerPoint Presentation</vt:lpstr>
      <vt:lpstr>PowerPoint Presentation</vt:lpstr>
      <vt:lpstr>CONFLICT AND COMPROMISE –  ON THE ISSUE OF REPRESENTATION</vt:lpstr>
      <vt:lpstr>CONFLICT AND COMPROMISE –  ON THE ISSUE OF REPRESENTATION</vt:lpstr>
      <vt:lpstr>THE GRAND COMMITTEE</vt:lpstr>
      <vt:lpstr>VIRGINIA PLAN VS. NEW JERSEY PLAN (Large State Plan vs. Small State Plan)</vt:lpstr>
      <vt:lpstr>Virginia vs. New Jersey – Population in 1787</vt:lpstr>
      <vt:lpstr>CONNECTICUT (GREAT) COMPROMISE  BICAMERAL CONGRESS = TWO HOUSES</vt:lpstr>
      <vt:lpstr>THE GREAT COMPROMISE</vt:lpstr>
      <vt:lpstr>PowerPoint Presentation</vt:lpstr>
      <vt:lpstr>In republican government, the legislative authority necessarily predominates. The remedy for this inconveniency is to divide the legislature into different branches; and to render them, by different modes of election and different principles of action, as little connected with each other as the nature of their common functions and their common dependence on the society will admit …  James Madison, Federalist No. 51</vt:lpstr>
      <vt:lpstr>CONFLICT AND COMPROMISE –</vt:lpstr>
      <vt:lpstr>SLAVERY ISSUE</vt:lpstr>
      <vt:lpstr>The Three Fifths Compromise</vt:lpstr>
      <vt:lpstr>PowerPoint Presentation</vt:lpstr>
      <vt:lpstr>CONFLICT AND COMPROMISE – THE PRESIDENT</vt:lpstr>
      <vt:lpstr>ELECTORAL COLLEGE</vt:lpstr>
      <vt:lpstr>PowerPoint Presentation</vt:lpstr>
      <vt:lpstr>PowerPoint Presentation</vt:lpstr>
      <vt:lpstr>PowerPoint Presentation</vt:lpstr>
      <vt:lpstr>PowerPoint Presentation</vt:lpstr>
      <vt:lpstr>MAKE EVERYONE HAPPY!!!</vt:lpstr>
      <vt:lpstr>WHY DO WE NEED AN AMENDMENT PROCESS?</vt:lpstr>
      <vt:lpstr>CHANGING THE LETTER OF THE CONSTITUTION  WHAT IS A FORMAL AMENDMENT?</vt:lpstr>
      <vt:lpstr>PROPOSING AND RATIFYING FORMAL AMENDMENTS, AMSCO Pg. 39-40 </vt:lpstr>
      <vt:lpstr>PowerPoint Presentation</vt:lpstr>
      <vt:lpstr>ESSENTIAL QUESTION </vt:lpstr>
      <vt:lpstr>INFORMAL AMENDMENTS</vt:lpstr>
      <vt:lpstr>INFORMAL AMENDMENTS</vt:lpstr>
      <vt:lpstr>INFORMAL AMENDMENTS</vt:lpstr>
      <vt:lpstr>INFORMAL AMENDMENTS</vt:lpstr>
      <vt:lpstr>INFORMAL AMENDMENTS</vt:lpstr>
      <vt:lpstr>ESSENTIAL QUESTION CFU</vt:lpstr>
      <vt:lpstr>PowerPoint Presentation</vt:lpstr>
      <vt:lpstr>ESSENTIAL QUESTION CFU</vt:lpstr>
      <vt:lpstr>TO ADOPT OR NOT TO ADOPT?</vt:lpstr>
      <vt:lpstr>RATIFICATION – THE GREAT DEBATE</vt:lpstr>
      <vt:lpstr>Alexander Hamilton- a Federalist</vt:lpstr>
      <vt:lpstr>FEDERALISTS VS. ANTI-FEDERALISTS</vt:lpstr>
      <vt:lpstr>Federalist v. Anti- Federalist</vt:lpstr>
      <vt:lpstr>Conflict would be rectified  by adding a bill of rights to  the Constitution</vt:lpstr>
      <vt:lpstr>PowerPoint Presentation</vt:lpstr>
      <vt:lpstr>ESSENTIAL QUESTION CFU</vt:lpstr>
      <vt:lpstr>Practice FRQ</vt:lpstr>
      <vt:lpstr>Types of Governments- define each term</vt:lpstr>
      <vt:lpstr>Even today, some of the issues at the heart of the debates at the  Constitutional Convention still exist.</vt:lpstr>
      <vt:lpstr>Constitutional Debates Today </vt:lpstr>
      <vt:lpstr>Even today, some of the issues at the heart of the debates at the  Constitutional Convention still exist.</vt:lpstr>
      <vt:lpstr>TOPIC 1.6 Principles of American Government, AMSCO pg. 45-50</vt:lpstr>
      <vt:lpstr>TOPIC 1.6 Principles of American Government, AMSCO pg. 45-50</vt:lpstr>
      <vt:lpstr>TOPIC 1.6 Principles of American Government, AMSCO pg. 45-50</vt:lpstr>
      <vt:lpstr>Madisonian’s 3 Part MODEL In Preventing Tyranny</vt:lpstr>
      <vt:lpstr>Separation of Powers</vt:lpstr>
      <vt:lpstr>In republican government, the legislative authority necessarily predominates. The remedy for this inconveniency is to divide the legislature into different branches; and to render them, by different modes of election and different principles of action, as little connected with each other as the nature of their common functions and their common dependence on the society will admit …  James Madison, Federalist No. 51</vt:lpstr>
      <vt:lpstr>SEPARATION OF POWERS</vt:lpstr>
      <vt:lpstr>PowerPoint Presentation</vt:lpstr>
      <vt:lpstr>WHAT WAS ONE OF MADISON'S THREE  AUXILIARY PRECAUTIONS TO PREVENT TYRANNY?</vt:lpstr>
      <vt:lpstr>PowerPoint Presentation</vt:lpstr>
      <vt:lpstr>Impeachment</vt:lpstr>
      <vt:lpstr>PowerPoint Presentation</vt:lpstr>
      <vt:lpstr>IMPEACHMENT</vt:lpstr>
      <vt:lpstr>CHECKS AND BALANCES OF THE THREE  BRANCHES</vt:lpstr>
      <vt:lpstr>CHECKS AND BALANCES OF THE THREE  BRANCHES</vt:lpstr>
      <vt:lpstr>CHECKS AND BALANCES OF THE THREE  BRANCHES</vt:lpstr>
      <vt:lpstr>CHECKS AND BALANCES OF THE THREE  BRANCHES</vt:lpstr>
      <vt:lpstr>CHECKS AND BALANCES OF THE THREE  BRANCHES</vt:lpstr>
      <vt:lpstr>CHECKS AND BALANCES OF THE THREE  BRANCHES</vt:lpstr>
      <vt:lpstr>ESSENTIAL QUESTION</vt:lpstr>
      <vt:lpstr>CHECKS AND BALANCES</vt:lpstr>
      <vt:lpstr>SEPARATION OF POWERS and  CHECKS AND BALANCES</vt:lpstr>
      <vt:lpstr>1.6 ESSENTIAL QUESTION CFU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dc:title>
  <dc:creator>Rodriguez, Adrian</dc:creator>
  <cp:lastModifiedBy>Rodriguez, Adrian</cp:lastModifiedBy>
  <cp:revision>313</cp:revision>
  <dcterms:created xsi:type="dcterms:W3CDTF">2019-05-21T15:46:43Z</dcterms:created>
  <dcterms:modified xsi:type="dcterms:W3CDTF">2023-08-31T18:41:23Z</dcterms:modified>
</cp:coreProperties>
</file>