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2" r:id="rId3"/>
    <p:sldMasterId id="2147483678" r:id="rId4"/>
    <p:sldMasterId id="2147483684" r:id="rId5"/>
  </p:sldMasterIdLst>
  <p:sldIdLst>
    <p:sldId id="256" r:id="rId6"/>
    <p:sldId id="258" r:id="rId7"/>
    <p:sldId id="280" r:id="rId8"/>
    <p:sldId id="269" r:id="rId9"/>
    <p:sldId id="271" r:id="rId10"/>
    <p:sldId id="270" r:id="rId11"/>
    <p:sldId id="284" r:id="rId12"/>
    <p:sldId id="259" r:id="rId13"/>
    <p:sldId id="260" r:id="rId14"/>
    <p:sldId id="261" r:id="rId15"/>
    <p:sldId id="262" r:id="rId16"/>
    <p:sldId id="263" r:id="rId17"/>
    <p:sldId id="264" r:id="rId18"/>
    <p:sldId id="283" r:id="rId19"/>
    <p:sldId id="281" r:id="rId20"/>
    <p:sldId id="282" r:id="rId21"/>
    <p:sldId id="267" r:id="rId22"/>
    <p:sldId id="314" r:id="rId23"/>
    <p:sldId id="278" r:id="rId24"/>
    <p:sldId id="279" r:id="rId25"/>
    <p:sldId id="265" r:id="rId26"/>
    <p:sldId id="266" r:id="rId27"/>
    <p:sldId id="268" r:id="rId28"/>
    <p:sldId id="272" r:id="rId29"/>
    <p:sldId id="273" r:id="rId30"/>
    <p:sldId id="274" r:id="rId31"/>
    <p:sldId id="275" r:id="rId32"/>
    <p:sldId id="276" r:id="rId33"/>
    <p:sldId id="285" r:id="rId34"/>
    <p:sldId id="286" r:id="rId35"/>
    <p:sldId id="297" r:id="rId36"/>
    <p:sldId id="317" r:id="rId37"/>
    <p:sldId id="277" r:id="rId38"/>
    <p:sldId id="299" r:id="rId39"/>
    <p:sldId id="300" r:id="rId40"/>
    <p:sldId id="301" r:id="rId41"/>
    <p:sldId id="302" r:id="rId42"/>
    <p:sldId id="303" r:id="rId43"/>
    <p:sldId id="304" r:id="rId44"/>
    <p:sldId id="305" r:id="rId45"/>
    <p:sldId id="316" r:id="rId46"/>
    <p:sldId id="306" r:id="rId47"/>
    <p:sldId id="291" r:id="rId48"/>
    <p:sldId id="307" r:id="rId49"/>
    <p:sldId id="293" r:id="rId50"/>
    <p:sldId id="313" r:id="rId51"/>
    <p:sldId id="308" r:id="rId52"/>
    <p:sldId id="309" r:id="rId53"/>
    <p:sldId id="298" r:id="rId54"/>
    <p:sldId id="310" r:id="rId55"/>
    <p:sldId id="311" r:id="rId56"/>
    <p:sldId id="315" r:id="rId57"/>
    <p:sldId id="312" r:id="rId5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F4"/>
    <a:srgbClr val="FDFDF5"/>
    <a:srgbClr val="FBF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4" autoAdjust="0"/>
    <p:restoredTop sz="94660"/>
  </p:normalViewPr>
  <p:slideViewPr>
    <p:cSldViewPr>
      <p:cViewPr varScale="1">
        <p:scale>
          <a:sx n="84" d="100"/>
          <a:sy n="84" d="100"/>
        </p:scale>
        <p:origin x="96" y="15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84404"/>
            <a:ext cx="12192000" cy="640080"/>
          </a:xfrm>
          <a:custGeom>
            <a:avLst/>
            <a:gdLst/>
            <a:ahLst/>
            <a:cxnLst/>
            <a:rect l="l" t="t" r="r" b="b"/>
            <a:pathLst>
              <a:path w="12192000" h="640080">
                <a:moveTo>
                  <a:pt x="12192000" y="0"/>
                </a:moveTo>
                <a:lnTo>
                  <a:pt x="0" y="0"/>
                </a:lnTo>
                <a:lnTo>
                  <a:pt x="0" y="640080"/>
                </a:lnTo>
                <a:lnTo>
                  <a:pt x="12192000" y="640080"/>
                </a:lnTo>
                <a:lnTo>
                  <a:pt x="12192000" y="0"/>
                </a:lnTo>
                <a:close/>
              </a:path>
            </a:pathLst>
          </a:custGeom>
          <a:solidFill>
            <a:srgbClr val="FF0000"/>
          </a:solidFill>
        </p:spPr>
        <p:txBody>
          <a:bodyPr wrap="square" lIns="0" tIns="0" rIns="0" bIns="0" rtlCol="0"/>
          <a:lstStyle/>
          <a:p>
            <a:endParaRPr/>
          </a:p>
        </p:txBody>
      </p:sp>
      <p:sp>
        <p:nvSpPr>
          <p:cNvPr id="2" name="Holder 2"/>
          <p:cNvSpPr>
            <a:spLocks noGrp="1"/>
          </p:cNvSpPr>
          <p:nvPr>
            <p:ph type="ctrTitle"/>
          </p:nvPr>
        </p:nvSpPr>
        <p:spPr>
          <a:xfrm>
            <a:off x="2979038" y="215010"/>
            <a:ext cx="6233922" cy="574040"/>
          </a:xfrm>
          <a:prstGeom prst="rect">
            <a:avLst/>
          </a:prstGeom>
        </p:spPr>
        <p:txBody>
          <a:bodyPr wrap="square" lIns="0" tIns="0" rIns="0" bIns="0">
            <a:spAutoFit/>
          </a:bodyPr>
          <a:lstStyle>
            <a:lvl1pPr>
              <a:defRPr sz="3600" b="1" i="0">
                <a:solidFill>
                  <a:schemeClr val="tx1"/>
                </a:solidFill>
                <a:latin typeface="DejaVu Sans"/>
                <a:cs typeface="DejaVu San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7/5/2023</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1773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9238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36631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1" i="1">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24387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7/5/2023</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89599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57203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35943" y="804850"/>
            <a:ext cx="10671524" cy="5431153"/>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7/5/2023</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55944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9238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38222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1" i="1">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954817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7/5/2023</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14295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4517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1800" b="1" i="1">
                <a:solidFill>
                  <a:schemeClr val="tx1"/>
                </a:solidFill>
                <a:latin typeface="Nimbus Mono L"/>
                <a:cs typeface="Nimbus Mono 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35943" y="804850"/>
            <a:ext cx="10671524" cy="5431153"/>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7/5/2023</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85245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82879"/>
            <a:ext cx="12192000" cy="640080"/>
          </a:xfrm>
          <a:custGeom>
            <a:avLst/>
            <a:gdLst/>
            <a:ahLst/>
            <a:cxnLst/>
            <a:rect l="l" t="t" r="r" b="b"/>
            <a:pathLst>
              <a:path w="12192000" h="640080">
                <a:moveTo>
                  <a:pt x="12192000" y="0"/>
                </a:moveTo>
                <a:lnTo>
                  <a:pt x="0" y="0"/>
                </a:lnTo>
                <a:lnTo>
                  <a:pt x="0" y="640080"/>
                </a:lnTo>
                <a:lnTo>
                  <a:pt x="12192000" y="640080"/>
                </a:lnTo>
                <a:lnTo>
                  <a:pt x="12192000" y="0"/>
                </a:lnTo>
                <a:close/>
              </a:path>
            </a:pathLst>
          </a:custGeom>
          <a:solidFill>
            <a:srgbClr val="FF0000"/>
          </a:solidFill>
        </p:spPr>
        <p:txBody>
          <a:bodyPr wrap="square" lIns="0" tIns="0" rIns="0" bIns="0" rtlCol="0"/>
          <a:lstStyle/>
          <a:p>
            <a:endParaRPr/>
          </a:p>
        </p:txBody>
      </p:sp>
      <p:sp>
        <p:nvSpPr>
          <p:cNvPr id="2" name="Holder 2"/>
          <p:cNvSpPr>
            <a:spLocks noGrp="1"/>
          </p:cNvSpPr>
          <p:nvPr>
            <p:ph type="ctrTitle"/>
          </p:nvPr>
        </p:nvSpPr>
        <p:spPr>
          <a:xfrm>
            <a:off x="2979038" y="185165"/>
            <a:ext cx="6233922" cy="574040"/>
          </a:xfrm>
          <a:prstGeom prst="rect">
            <a:avLst/>
          </a:prstGeom>
        </p:spPr>
        <p:txBody>
          <a:bodyPr wrap="square" lIns="0" tIns="0" rIns="0" bIns="0">
            <a:spAutoFit/>
          </a:bodyPr>
          <a:lstStyle>
            <a:lvl1pPr>
              <a:defRPr sz="3600" b="1" i="0">
                <a:solidFill>
                  <a:schemeClr val="tx1"/>
                </a:solidFill>
                <a:latin typeface="DejaVu Sans"/>
                <a:cs typeface="DejaVu San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09884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55845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DejaVu Sans"/>
                <a:cs typeface="DejaVu San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70773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32564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38181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DejaVu Sans"/>
                <a:cs typeface="DejaVu San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84404"/>
            <a:ext cx="12192000" cy="640080"/>
          </a:xfrm>
          <a:custGeom>
            <a:avLst/>
            <a:gdLst/>
            <a:ahLst/>
            <a:cxnLst/>
            <a:rect l="l" t="t" r="r" b="b"/>
            <a:pathLst>
              <a:path w="12192000" h="640080">
                <a:moveTo>
                  <a:pt x="0" y="640080"/>
                </a:moveTo>
                <a:lnTo>
                  <a:pt x="12192000" y="640080"/>
                </a:lnTo>
                <a:lnTo>
                  <a:pt x="12192000" y="0"/>
                </a:lnTo>
                <a:lnTo>
                  <a:pt x="0" y="0"/>
                </a:lnTo>
                <a:lnTo>
                  <a:pt x="0" y="640080"/>
                </a:lnTo>
                <a:close/>
              </a:path>
            </a:pathLst>
          </a:custGeom>
          <a:solidFill>
            <a:srgbClr val="FF0000"/>
          </a:solidFill>
        </p:spPr>
        <p:txBody>
          <a:bodyPr wrap="square" lIns="0" tIns="0" rIns="0" bIns="0" rtlCol="0"/>
          <a:lstStyle/>
          <a:p>
            <a:endParaRPr>
              <a:solidFill>
                <a:prstClr val="black"/>
              </a:solidFill>
            </a:endParaRPr>
          </a:p>
        </p:txBody>
      </p:sp>
      <p:sp>
        <p:nvSpPr>
          <p:cNvPr id="2" name="Holder 2"/>
          <p:cNvSpPr>
            <a:spLocks noGrp="1"/>
          </p:cNvSpPr>
          <p:nvPr>
            <p:ph type="ctrTitle"/>
          </p:nvPr>
        </p:nvSpPr>
        <p:spPr>
          <a:xfrm>
            <a:off x="2979038" y="215010"/>
            <a:ext cx="6233922" cy="574040"/>
          </a:xfrm>
          <a:prstGeom prst="rect">
            <a:avLst/>
          </a:prstGeom>
        </p:spPr>
        <p:txBody>
          <a:bodyPr wrap="square" lIns="0" tIns="0" rIns="0" bIns="0">
            <a:spAutoFit/>
          </a:bodyPr>
          <a:lstStyle>
            <a:lvl1pPr>
              <a:defRPr sz="3600" b="1" i="0">
                <a:solidFill>
                  <a:schemeClr val="tx1"/>
                </a:solidFill>
                <a:latin typeface="Tahoma"/>
                <a:cs typeface="Tahom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6249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1800" b="1" i="1">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4535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Tahoma"/>
                <a:cs typeface="Tahom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7/5/2023</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1953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182880"/>
          </a:xfrm>
          <a:custGeom>
            <a:avLst/>
            <a:gdLst/>
            <a:ahLst/>
            <a:cxnLst/>
            <a:rect l="l" t="t" r="r" b="b"/>
            <a:pathLst>
              <a:path w="12192000" h="182880">
                <a:moveTo>
                  <a:pt x="0" y="182880"/>
                </a:moveTo>
                <a:lnTo>
                  <a:pt x="12192000" y="182880"/>
                </a:lnTo>
                <a:lnTo>
                  <a:pt x="12192000" y="0"/>
                </a:lnTo>
                <a:lnTo>
                  <a:pt x="0" y="0"/>
                </a:lnTo>
                <a:lnTo>
                  <a:pt x="0" y="182880"/>
                </a:lnTo>
                <a:close/>
              </a:path>
            </a:pathLst>
          </a:custGeom>
          <a:solidFill>
            <a:srgbClr val="171617"/>
          </a:solidFill>
        </p:spPr>
        <p:txBody>
          <a:bodyPr wrap="square" lIns="0" tIns="0" rIns="0" bIns="0" rtlCol="0"/>
          <a:lstStyle/>
          <a:p>
            <a:endParaRPr>
              <a:solidFill>
                <a:prstClr val="black"/>
              </a:solidFill>
            </a:endParaRPr>
          </a:p>
        </p:txBody>
      </p:sp>
      <p:sp>
        <p:nvSpPr>
          <p:cNvPr id="17" name="bk object 17"/>
          <p:cNvSpPr/>
          <p:nvPr/>
        </p:nvSpPr>
        <p:spPr>
          <a:xfrm>
            <a:off x="0" y="1260347"/>
            <a:ext cx="12192000" cy="5598160"/>
          </a:xfrm>
          <a:custGeom>
            <a:avLst/>
            <a:gdLst/>
            <a:ahLst/>
            <a:cxnLst/>
            <a:rect l="l" t="t" r="r" b="b"/>
            <a:pathLst>
              <a:path w="12192000" h="5598159">
                <a:moveTo>
                  <a:pt x="0" y="5597651"/>
                </a:moveTo>
                <a:lnTo>
                  <a:pt x="12192000" y="5597651"/>
                </a:lnTo>
                <a:lnTo>
                  <a:pt x="12192000" y="0"/>
                </a:lnTo>
                <a:lnTo>
                  <a:pt x="0" y="0"/>
                </a:lnTo>
                <a:lnTo>
                  <a:pt x="0" y="5597651"/>
                </a:lnTo>
                <a:close/>
              </a:path>
            </a:pathLst>
          </a:custGeom>
          <a:solidFill>
            <a:srgbClr val="171617"/>
          </a:solidFill>
        </p:spPr>
        <p:txBody>
          <a:bodyPr wrap="square" lIns="0" tIns="0" rIns="0" bIns="0" rtlCol="0"/>
          <a:lstStyle/>
          <a:p>
            <a:endParaRPr>
              <a:solidFill>
                <a:prstClr val="black"/>
              </a:solidFill>
            </a:endParaRPr>
          </a:p>
        </p:txBody>
      </p:sp>
      <p:sp>
        <p:nvSpPr>
          <p:cNvPr id="18" name="bk object 18"/>
          <p:cNvSpPr/>
          <p:nvPr/>
        </p:nvSpPr>
        <p:spPr>
          <a:xfrm>
            <a:off x="2209800" y="1600200"/>
            <a:ext cx="7848600" cy="51054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9" name="bk object 19"/>
          <p:cNvSpPr/>
          <p:nvPr/>
        </p:nvSpPr>
        <p:spPr>
          <a:xfrm>
            <a:off x="0" y="182879"/>
            <a:ext cx="12192000" cy="1077595"/>
          </a:xfrm>
          <a:custGeom>
            <a:avLst/>
            <a:gdLst/>
            <a:ahLst/>
            <a:cxnLst/>
            <a:rect l="l" t="t" r="r" b="b"/>
            <a:pathLst>
              <a:path w="12192000" h="1077595">
                <a:moveTo>
                  <a:pt x="0" y="1077468"/>
                </a:moveTo>
                <a:lnTo>
                  <a:pt x="12192000" y="1077468"/>
                </a:lnTo>
                <a:lnTo>
                  <a:pt x="12192000" y="0"/>
                </a:lnTo>
                <a:lnTo>
                  <a:pt x="0" y="0"/>
                </a:lnTo>
                <a:lnTo>
                  <a:pt x="0" y="1077468"/>
                </a:lnTo>
                <a:close/>
              </a:path>
            </a:pathLst>
          </a:custGeom>
          <a:solidFill>
            <a:srgbClr val="FFFFFF"/>
          </a:solid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3600" b="1"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14100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79038" y="212597"/>
            <a:ext cx="6233922" cy="574040"/>
          </a:xfrm>
          <a:prstGeom prst="rect">
            <a:avLst/>
          </a:prstGeom>
        </p:spPr>
        <p:txBody>
          <a:bodyPr wrap="square" lIns="0" tIns="0" rIns="0" bIns="0">
            <a:spAutoFit/>
          </a:bodyPr>
          <a:lstStyle>
            <a:lvl1pPr>
              <a:defRPr sz="36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650240" y="2424810"/>
            <a:ext cx="5476875" cy="1840864"/>
          </a:xfrm>
          <a:prstGeom prst="rect">
            <a:avLst/>
          </a:prstGeom>
        </p:spPr>
        <p:txBody>
          <a:bodyPr wrap="square" lIns="0" tIns="0" rIns="0" bIns="0">
            <a:spAutoFit/>
          </a:bodyPr>
          <a:lstStyle>
            <a:lvl1pPr>
              <a:defRPr sz="1800" b="1" i="1">
                <a:solidFill>
                  <a:schemeClr val="tx1"/>
                </a:solidFill>
                <a:latin typeface="Nimbus Mono L"/>
                <a:cs typeface="Nimbus Mono 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7/5/2023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79038" y="212597"/>
            <a:ext cx="6233922" cy="574040"/>
          </a:xfrm>
          <a:prstGeom prst="rect">
            <a:avLst/>
          </a:prstGeom>
        </p:spPr>
        <p:txBody>
          <a:bodyPr wrap="square" lIns="0" tIns="0" rIns="0" bIns="0">
            <a:spAutoFit/>
          </a:bodyPr>
          <a:lstStyle>
            <a:lvl1pPr>
              <a:defRPr sz="3600" b="1" i="0">
                <a:solidFill>
                  <a:schemeClr val="tx1"/>
                </a:solidFill>
                <a:latin typeface="Tahoma"/>
                <a:cs typeface="Tahoma"/>
              </a:defRPr>
            </a:lvl1pPr>
          </a:lstStyle>
          <a:p>
            <a:endParaRPr/>
          </a:p>
        </p:txBody>
      </p:sp>
      <p:sp>
        <p:nvSpPr>
          <p:cNvPr id="3" name="Holder 3"/>
          <p:cNvSpPr>
            <a:spLocks noGrp="1"/>
          </p:cNvSpPr>
          <p:nvPr>
            <p:ph type="body" idx="1"/>
          </p:nvPr>
        </p:nvSpPr>
        <p:spPr>
          <a:xfrm>
            <a:off x="688340" y="2424810"/>
            <a:ext cx="5387975" cy="1840864"/>
          </a:xfrm>
          <a:prstGeom prst="rect">
            <a:avLst/>
          </a:prstGeom>
        </p:spPr>
        <p:txBody>
          <a:bodyPr wrap="square" lIns="0" tIns="0" rIns="0" bIns="0">
            <a:spAutoFit/>
          </a:bodyPr>
          <a:lstStyle>
            <a:lvl1pPr>
              <a:defRPr sz="1800" b="1" i="1">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7/5/2023</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342310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52084" y="272650"/>
            <a:ext cx="10487829" cy="292388"/>
          </a:xfrm>
          <a:prstGeom prst="rect">
            <a:avLst/>
          </a:prstGeom>
        </p:spPr>
        <p:txBody>
          <a:bodyPr wrap="square" lIns="0" tIns="0" rIns="0" bIns="0">
            <a:spAutoFit/>
          </a:bodyPr>
          <a:lstStyle>
            <a:lvl1pPr>
              <a:defRPr sz="1900" b="1" i="0">
                <a:solidFill>
                  <a:schemeClr val="tx1"/>
                </a:solidFill>
                <a:latin typeface="Calibri"/>
                <a:cs typeface="Calibri"/>
              </a:defRPr>
            </a:lvl1pPr>
          </a:lstStyle>
          <a:p>
            <a:endParaRPr/>
          </a:p>
        </p:txBody>
      </p:sp>
      <p:sp>
        <p:nvSpPr>
          <p:cNvPr id="3" name="Holder 3"/>
          <p:cNvSpPr>
            <a:spLocks noGrp="1"/>
          </p:cNvSpPr>
          <p:nvPr>
            <p:ph type="body" idx="1"/>
          </p:nvPr>
        </p:nvSpPr>
        <p:spPr>
          <a:xfrm>
            <a:off x="1111776" y="3222117"/>
            <a:ext cx="9968449" cy="369332"/>
          </a:xfrm>
          <a:prstGeom prst="rect">
            <a:avLst/>
          </a:prstGeom>
        </p:spPr>
        <p:txBody>
          <a:bodyPr wrap="square" lIns="0" tIns="0" rIns="0" bIns="0">
            <a:spAutoFit/>
          </a:bodyPr>
          <a:lstStyle>
            <a:lvl1pPr>
              <a:defRPr sz="2400" b="1" i="1">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7/5/2023</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041708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52084" y="272650"/>
            <a:ext cx="10487829" cy="292388"/>
          </a:xfrm>
          <a:prstGeom prst="rect">
            <a:avLst/>
          </a:prstGeom>
        </p:spPr>
        <p:txBody>
          <a:bodyPr wrap="square" lIns="0" tIns="0" rIns="0" bIns="0">
            <a:spAutoFit/>
          </a:bodyPr>
          <a:lstStyle>
            <a:lvl1pPr>
              <a:defRPr sz="1900" b="1" i="0">
                <a:solidFill>
                  <a:schemeClr val="tx1"/>
                </a:solidFill>
                <a:latin typeface="Calibri"/>
                <a:cs typeface="Calibri"/>
              </a:defRPr>
            </a:lvl1pPr>
          </a:lstStyle>
          <a:p>
            <a:endParaRPr/>
          </a:p>
        </p:txBody>
      </p:sp>
      <p:sp>
        <p:nvSpPr>
          <p:cNvPr id="3" name="Holder 3"/>
          <p:cNvSpPr>
            <a:spLocks noGrp="1"/>
          </p:cNvSpPr>
          <p:nvPr>
            <p:ph type="body" idx="1"/>
          </p:nvPr>
        </p:nvSpPr>
        <p:spPr>
          <a:xfrm>
            <a:off x="1111776" y="3222117"/>
            <a:ext cx="9968449" cy="369332"/>
          </a:xfrm>
          <a:prstGeom prst="rect">
            <a:avLst/>
          </a:prstGeom>
        </p:spPr>
        <p:txBody>
          <a:bodyPr wrap="square" lIns="0" tIns="0" rIns="0" bIns="0">
            <a:spAutoFit/>
          </a:bodyPr>
          <a:lstStyle>
            <a:lvl1pPr>
              <a:defRPr sz="2400" b="1" i="1">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7/5/2023</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020399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81580" y="60147"/>
            <a:ext cx="8228838" cy="514350"/>
          </a:xfrm>
          <a:prstGeom prst="rect">
            <a:avLst/>
          </a:prstGeom>
        </p:spPr>
        <p:txBody>
          <a:bodyPr wrap="square" lIns="0" tIns="0" rIns="0" bIns="0">
            <a:spAutoFit/>
          </a:bodyPr>
          <a:lstStyle>
            <a:lvl1pPr>
              <a:defRPr sz="32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301243" y="1433150"/>
            <a:ext cx="11198860" cy="2140585"/>
          </a:xfrm>
          <a:prstGeom prst="rect">
            <a:avLst/>
          </a:prstGeom>
        </p:spPr>
        <p:txBody>
          <a:bodyPr wrap="square" lIns="0" tIns="0" rIns="0" bIns="0">
            <a:spAutoFit/>
          </a:bodyPr>
          <a:lstStyle>
            <a:lvl1pPr>
              <a:defRPr sz="24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7/5/2023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01087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tore.streetlaw.org/engel-v-vitale-1962/" TargetMode="External"/><Relationship Id="rId13" Type="http://schemas.openxmlformats.org/officeDocument/2006/relationships/hyperlink" Target="https://store.streetlaw.org/roe-v-wade/" TargetMode="External"/><Relationship Id="rId18" Type="http://schemas.openxmlformats.org/officeDocument/2006/relationships/image" Target="../media/image16.png"/><Relationship Id="rId3" Type="http://schemas.openxmlformats.org/officeDocument/2006/relationships/hyperlink" Target="http://store.streetlaw.org/mcculloch-v-maryland/" TargetMode="External"/><Relationship Id="rId7" Type="http://schemas.openxmlformats.org/officeDocument/2006/relationships/hyperlink" Target="http://store.streetlaw.org/baker-v-carr-1962/" TargetMode="External"/><Relationship Id="rId12" Type="http://schemas.openxmlformats.org/officeDocument/2006/relationships/hyperlink" Target="http://store.streetlaw.org/wisconsin-v-yoder-1972/" TargetMode="External"/><Relationship Id="rId17" Type="http://schemas.openxmlformats.org/officeDocument/2006/relationships/hyperlink" Target="http://store.streetlaw.org/mcdonald-v-city-of-chicago-2010/" TargetMode="External"/><Relationship Id="rId2" Type="http://schemas.openxmlformats.org/officeDocument/2006/relationships/hyperlink" Target="http://store.streetlaw.org/marbury-v-madison/" TargetMode="External"/><Relationship Id="rId16" Type="http://schemas.openxmlformats.org/officeDocument/2006/relationships/hyperlink" Target="http://store.streetlaw.org/citizens-united-v-fec-2010/" TargetMode="External"/><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https://store.streetlaw.org/brown-v-board-of-education-of-topeka-1954/" TargetMode="External"/><Relationship Id="rId11" Type="http://schemas.openxmlformats.org/officeDocument/2006/relationships/hyperlink" Target="https://store.streetlaw.org/new-york-times-co-vs-u-s-1971/" TargetMode="External"/><Relationship Id="rId5" Type="http://schemas.openxmlformats.org/officeDocument/2006/relationships/hyperlink" Target="http://https/store.streetlaw.org/schenck-v-u-s-1919/" TargetMode="External"/><Relationship Id="rId15" Type="http://schemas.openxmlformats.org/officeDocument/2006/relationships/hyperlink" Target="http://store.streetlaw.org/united-states-v-lopez-1995/" TargetMode="External"/><Relationship Id="rId10" Type="http://schemas.openxmlformats.org/officeDocument/2006/relationships/hyperlink" Target="http://store.streetlaw.org/tinker-v-des-moines-independent-community-school-district-1969/" TargetMode="External"/><Relationship Id="rId19" Type="http://schemas.openxmlformats.org/officeDocument/2006/relationships/image" Target="../media/image17.png"/><Relationship Id="rId4" Type="http://schemas.openxmlformats.org/officeDocument/2006/relationships/hyperlink" Target="https://store.streetlaw.org/schenck-v-u-s-1919/" TargetMode="External"/><Relationship Id="rId9" Type="http://schemas.openxmlformats.org/officeDocument/2006/relationships/hyperlink" Target="http://store.streetlaw.org/gideon-v-wainwright/" TargetMode="External"/><Relationship Id="rId14" Type="http://schemas.openxmlformats.org/officeDocument/2006/relationships/hyperlink" Target="http://store.streetlaw.org/shaw-v-reno-199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khanacademy.org/humanities/ap-us-government-and-politics/foundations-of-american-democracy/challenges-of-the-articles-of-confederation/v/the-articles-of-confederation-and-shays-rebellion" TargetMode="External"/><Relationship Id="rId13" Type="http://schemas.openxmlformats.org/officeDocument/2006/relationships/hyperlink" Target="https://www.khanacademy.org/humanities/ap-us-government-and-politics/foundations-of-american-democracy/government-power-and-individual-rights/v/federalist-papers-10-part-1" TargetMode="External"/><Relationship Id="rId18" Type="http://schemas.openxmlformats.org/officeDocument/2006/relationships/hyperlink" Target="https://www.khanacademy.org/humanities/ap-us-government-and-politics/foundations-of-american-democracy/principles-of-american-government/a/principles-of-american-government-article" TargetMode="External"/><Relationship Id="rId3" Type="http://schemas.openxmlformats.org/officeDocument/2006/relationships/hyperlink" Target="https://www.khanacademy.org/ap-us-government-and-politics/resources-and-exam-preparation/required-documents-and-cases/a/the-declaration-of-independence" TargetMode="External"/><Relationship Id="rId21" Type="http://schemas.openxmlformats.org/officeDocument/2006/relationships/hyperlink" Target="https://www.khanacademy.org/humanities/ap-us-government-and-politics/interactions-among-branches-of-government/expansion-of-presidential-power/v/expansion-of-presidential-power-video" TargetMode="External"/><Relationship Id="rId7" Type="http://schemas.openxmlformats.org/officeDocument/2006/relationships/hyperlink" Target="https://www.khanacademy.org/humanities/ap-us-government-and-politics/foundations-of-american-democracy/challenges-of-the-articles-of-confederation/a/challenges-of-the-articles-of-confederation-article" TargetMode="External"/><Relationship Id="rId12" Type="http://schemas.openxmlformats.org/officeDocument/2006/relationships/hyperlink" Target="https://www.khanacademy.org/ap-us-government-and-politics/resources-and-exam-preparation/required-documents-and-cases/a/federalist-no-10" TargetMode="External"/><Relationship Id="rId17" Type="http://schemas.openxmlformats.org/officeDocument/2006/relationships/hyperlink" Target="https://www.khanacademy.org/ap-us-government-and-politics/resources-and-exam-preparation/required-documents-and-cases/a/federalist-no-51" TargetMode="External"/><Relationship Id="rId25" Type="http://schemas.openxmlformats.org/officeDocument/2006/relationships/hyperlink" Target="https://www.khanacademy.org/humanities/ap-us-government-and-politics/civil-liberties-and-civil-rights/social-movements-equal-protection/v/letter-from-a-birmingham-jail" TargetMode="External"/><Relationship Id="rId2" Type="http://schemas.openxmlformats.org/officeDocument/2006/relationships/image" Target="../media/image18.png"/><Relationship Id="rId16" Type="http://schemas.openxmlformats.org/officeDocument/2006/relationships/hyperlink" Target="https://www.khanacademy.org/humanities/ap-us-government-and-politics/resources-and-exam-preparation/required-documents-and-cases/a/humanities/ap-us-government-and-politics/foundations-of-american-democracy/government-power-and-individual-rights/v/anti-federalists-and-brutus-i" TargetMode="External"/><Relationship Id="rId20" Type="http://schemas.openxmlformats.org/officeDocument/2006/relationships/hyperlink" Target="https://www.khanacademy.org/ap-us-government-and-politics/resources-and-exam-preparation/required-documents-and-cases/a/federalist-no-70" TargetMode="External"/><Relationship Id="rId1" Type="http://schemas.openxmlformats.org/officeDocument/2006/relationships/slideLayout" Target="../slideLayouts/slideLayout7.xml"/><Relationship Id="rId6" Type="http://schemas.openxmlformats.org/officeDocument/2006/relationships/hyperlink" Target="https://www.khanacademy.org/ap-us-government-and-politics/resources-and-exam-preparation/required-documents-and-cases/a/the-articles-of-confederation" TargetMode="External"/><Relationship Id="rId11" Type="http://schemas.openxmlformats.org/officeDocument/2006/relationships/hyperlink" Target="https://www.khanacademy.org/humanities/ap-us-government-and-politics/foundations-of-american-democracy/ideals-of-democracy/v/preamble" TargetMode="External"/><Relationship Id="rId24" Type="http://schemas.openxmlformats.org/officeDocument/2006/relationships/hyperlink" Target="https://www.khanacademy.org/ap-us-government-and-politics/resources-and-exam-preparation/required-documents-and-cases/a/letter-from-birmingham-jail" TargetMode="External"/><Relationship Id="rId5" Type="http://schemas.openxmlformats.org/officeDocument/2006/relationships/hyperlink" Target="https://www.khanacademy.org/humanities/ap-us-government-and-politics/foundations-of-american-democracy/ideals-of-democracy/v/democratic-ideals-in-the-declaration-of-independence" TargetMode="External"/><Relationship Id="rId15" Type="http://schemas.openxmlformats.org/officeDocument/2006/relationships/hyperlink" Target="https://www.khanacademy.org/ap-us-government-and-politics/resources-and-exam-preparation/required-documents-and-cases/a/brutus-no-1" TargetMode="External"/><Relationship Id="rId23" Type="http://schemas.openxmlformats.org/officeDocument/2006/relationships/hyperlink" Target="https://www.khanacademy.org/humanities/ap-us-government-and-politics/interactions-among-branches-of-government/the-judicial-branch/a/lesson-summary-the-judicial-branch" TargetMode="External"/><Relationship Id="rId10" Type="http://schemas.openxmlformats.org/officeDocument/2006/relationships/hyperlink" Target="https://www.khanacademy.org/humanities/ap-us-government-and-politics/foundations-of-american-democracy/ideals-of-democracy/v/democratic-ideals-in-the-preamble-of-the-us-constitution" TargetMode="External"/><Relationship Id="rId19" Type="http://schemas.openxmlformats.org/officeDocument/2006/relationships/hyperlink" Target="https://www.khanacademy.org/humanities/ap-us-government-and-politics/foundations-of-american-democracy/principles-of-american-government/v/separation-of-powers-and-checks-and-balances" TargetMode="External"/><Relationship Id="rId4" Type="http://schemas.openxmlformats.org/officeDocument/2006/relationships/hyperlink" Target="https://www.khanacademy.org/humanities/ap-us-government-and-politics/foundations-of-american-democracy/ideals-of-democracy/a/democratic-ideals-in-the-declaration-of-independence-and-the-constitution" TargetMode="External"/><Relationship Id="rId9" Type="http://schemas.openxmlformats.org/officeDocument/2006/relationships/hyperlink" Target="https://www.khanacademy.org/humanities/ap-us-government-and-politics/resources-and-exam-preparation/required-documents-and-cases/a/us-constitution" TargetMode="External"/><Relationship Id="rId14" Type="http://schemas.openxmlformats.org/officeDocument/2006/relationships/hyperlink" Target="https://www.khanacademy.org/humanities/ap-us-government-and-politics/foundations-of-american-democracy/government-power-and-individual-rights/v/federalist-papers-10-part-2" TargetMode="External"/><Relationship Id="rId22" Type="http://schemas.openxmlformats.org/officeDocument/2006/relationships/hyperlink" Target="https://www.khanacademy.org/ap-us-government-and-politics/resources-and-exam-preparation/required-documents-and-cases/a/federalist-no-78"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2.xml"/><Relationship Id="rId1" Type="http://schemas.openxmlformats.org/officeDocument/2006/relationships/video" Target="https://www.youtube.com/embed/7bT6VfVGZ2c?feature=oembed" TargetMode="External"/><Relationship Id="rId4" Type="http://schemas.openxmlformats.org/officeDocument/2006/relationships/hyperlink" Target="https://www.flexyourrights.org/"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hyperlink" Target="https://legal-dictionary.thefreedictionary.com/Fruit+of+the+Poisonous+Tree" TargetMode="External"/><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40907" y="95293"/>
            <a:ext cx="4572000" cy="5257800"/>
          </a:xfrm>
          <a:custGeom>
            <a:avLst/>
            <a:gdLst/>
            <a:ahLst/>
            <a:cxnLst/>
            <a:rect l="l" t="t" r="r" b="b"/>
            <a:pathLst>
              <a:path w="4572000" h="5257800">
                <a:moveTo>
                  <a:pt x="4572000" y="0"/>
                </a:moveTo>
                <a:lnTo>
                  <a:pt x="0" y="0"/>
                </a:lnTo>
                <a:lnTo>
                  <a:pt x="0" y="5257800"/>
                </a:lnTo>
                <a:lnTo>
                  <a:pt x="4572000" y="5257800"/>
                </a:lnTo>
                <a:lnTo>
                  <a:pt x="4572000" y="0"/>
                </a:lnTo>
                <a:close/>
              </a:path>
            </a:pathLst>
          </a:custGeom>
          <a:solidFill>
            <a:srgbClr val="000000"/>
          </a:solidFill>
        </p:spPr>
        <p:txBody>
          <a:bodyPr wrap="square" lIns="0" tIns="0" rIns="0" bIns="0" rtlCol="0"/>
          <a:lstStyle/>
          <a:p>
            <a:endParaRPr/>
          </a:p>
        </p:txBody>
      </p:sp>
      <p:sp>
        <p:nvSpPr>
          <p:cNvPr id="3" name="object 3"/>
          <p:cNvSpPr txBox="1"/>
          <p:nvPr/>
        </p:nvSpPr>
        <p:spPr>
          <a:xfrm>
            <a:off x="7696200" y="121023"/>
            <a:ext cx="4495799" cy="1915268"/>
          </a:xfrm>
          <a:prstGeom prst="rect">
            <a:avLst/>
          </a:prstGeom>
        </p:spPr>
        <p:txBody>
          <a:bodyPr vert="horz" wrap="square" lIns="0" tIns="12065" rIns="0" bIns="0" rtlCol="0">
            <a:spAutoFit/>
          </a:bodyPr>
          <a:lstStyle/>
          <a:p>
            <a:pPr marL="12700">
              <a:lnSpc>
                <a:spcPct val="100000"/>
              </a:lnSpc>
              <a:spcBef>
                <a:spcPts val="95"/>
              </a:spcBef>
            </a:pPr>
            <a:r>
              <a:rPr sz="3000" b="1" dirty="0">
                <a:solidFill>
                  <a:srgbClr val="FFFF00"/>
                </a:solidFill>
                <a:latin typeface="DejaVu Sans"/>
                <a:cs typeface="DejaVu Sans"/>
              </a:rPr>
              <a:t>UNIT 3</a:t>
            </a:r>
            <a:r>
              <a:rPr lang="en-US" sz="3000" b="1" dirty="0">
                <a:solidFill>
                  <a:srgbClr val="FFFF00"/>
                </a:solidFill>
                <a:latin typeface="DejaVu Sans"/>
                <a:cs typeface="DejaVu Sans"/>
              </a:rPr>
              <a:t> Topic 3.5-3.6 </a:t>
            </a:r>
          </a:p>
          <a:p>
            <a:pPr marL="12700">
              <a:lnSpc>
                <a:spcPct val="100000"/>
              </a:lnSpc>
              <a:spcBef>
                <a:spcPts val="95"/>
              </a:spcBef>
            </a:pPr>
            <a:endParaRPr lang="en-US" sz="2800" b="1" dirty="0">
              <a:solidFill>
                <a:srgbClr val="FFFF00"/>
              </a:solidFill>
              <a:latin typeface="DejaVu Sans"/>
              <a:cs typeface="DejaVu Sans"/>
            </a:endParaRPr>
          </a:p>
          <a:p>
            <a:pPr marL="12700">
              <a:lnSpc>
                <a:spcPct val="100000"/>
              </a:lnSpc>
              <a:spcBef>
                <a:spcPts val="95"/>
              </a:spcBef>
            </a:pPr>
            <a:r>
              <a:rPr lang="en-US" sz="3000" b="1" dirty="0">
                <a:solidFill>
                  <a:srgbClr val="FFFF00"/>
                </a:solidFill>
                <a:latin typeface="DejaVu Sans"/>
                <a:cs typeface="DejaVu Sans"/>
              </a:rPr>
              <a:t>Balancing Liberty &amp; Safety</a:t>
            </a:r>
            <a:endParaRPr sz="3000" dirty="0">
              <a:latin typeface="DejaVu Sans"/>
              <a:cs typeface="DejaVu Sans"/>
            </a:endParaRPr>
          </a:p>
        </p:txBody>
      </p:sp>
      <p:sp>
        <p:nvSpPr>
          <p:cNvPr id="5" name="object 5"/>
          <p:cNvSpPr txBox="1"/>
          <p:nvPr/>
        </p:nvSpPr>
        <p:spPr>
          <a:xfrm>
            <a:off x="7820448" y="2536821"/>
            <a:ext cx="4392459" cy="1451038"/>
          </a:xfrm>
          <a:prstGeom prst="rect">
            <a:avLst/>
          </a:prstGeom>
        </p:spPr>
        <p:txBody>
          <a:bodyPr vert="horz" wrap="square" lIns="0" tIns="12065" rIns="0" bIns="0" rtlCol="0">
            <a:spAutoFit/>
          </a:bodyPr>
          <a:lstStyle/>
          <a:p>
            <a:pPr>
              <a:lnSpc>
                <a:spcPct val="100000"/>
              </a:lnSpc>
            </a:pPr>
            <a:r>
              <a:rPr lang="en-US" sz="2000" b="1" dirty="0">
                <a:solidFill>
                  <a:srgbClr val="FFFF00"/>
                </a:solidFill>
                <a:latin typeface="DejaVu Sans"/>
                <a:cs typeface="DejaVu Sans"/>
              </a:rPr>
              <a:t>AMSCO </a:t>
            </a:r>
            <a:r>
              <a:rPr lang="en-US" sz="2000" b="1" dirty="0" err="1">
                <a:solidFill>
                  <a:srgbClr val="FFFF00"/>
                </a:solidFill>
                <a:latin typeface="DejaVu Sans"/>
                <a:cs typeface="DejaVu Sans"/>
              </a:rPr>
              <a:t>Chpt</a:t>
            </a:r>
            <a:r>
              <a:rPr lang="en-US" sz="2000" b="1" dirty="0">
                <a:solidFill>
                  <a:srgbClr val="FFFF00"/>
                </a:solidFill>
                <a:latin typeface="DejaVu Sans"/>
                <a:cs typeface="DejaVu Sans"/>
              </a:rPr>
              <a:t>. 9 pg. 294-309</a:t>
            </a:r>
            <a:endParaRPr sz="2000" b="1" dirty="0">
              <a:solidFill>
                <a:srgbClr val="FFFF00"/>
              </a:solidFill>
              <a:latin typeface="DejaVu Sans"/>
              <a:cs typeface="DejaVu Sans"/>
            </a:endParaRPr>
          </a:p>
          <a:p>
            <a:pPr>
              <a:lnSpc>
                <a:spcPct val="100000"/>
              </a:lnSpc>
              <a:spcBef>
                <a:spcPts val="40"/>
              </a:spcBef>
            </a:pPr>
            <a:endParaRPr sz="2550" dirty="0">
              <a:latin typeface="DejaVu Sans"/>
              <a:cs typeface="DejaVu Sans"/>
            </a:endParaRPr>
          </a:p>
          <a:p>
            <a:pPr algn="ctr">
              <a:lnSpc>
                <a:spcPct val="100000"/>
              </a:lnSpc>
            </a:pPr>
            <a:r>
              <a:rPr sz="2400" b="1" dirty="0">
                <a:solidFill>
                  <a:srgbClr val="FFFF00"/>
                </a:solidFill>
                <a:latin typeface="DejaVu Sans"/>
                <a:cs typeface="DejaVu Sans"/>
              </a:rPr>
              <a:t>Required Court Case</a:t>
            </a:r>
            <a:endParaRPr sz="2400" dirty="0">
              <a:latin typeface="DejaVu Sans"/>
              <a:cs typeface="DejaVu Sans"/>
            </a:endParaRPr>
          </a:p>
          <a:p>
            <a:pPr algn="ctr">
              <a:lnSpc>
                <a:spcPct val="100000"/>
              </a:lnSpc>
              <a:spcBef>
                <a:spcPts val="5"/>
              </a:spcBef>
            </a:pPr>
            <a:r>
              <a:rPr sz="2400" b="1" i="1" dirty="0">
                <a:solidFill>
                  <a:srgbClr val="FFFF00"/>
                </a:solidFill>
                <a:latin typeface="Nimbus Mono L"/>
                <a:cs typeface="Nimbus Mono L"/>
              </a:rPr>
              <a:t>McDonald v. Chicago</a:t>
            </a:r>
            <a:endParaRPr sz="2400" dirty="0">
              <a:latin typeface="Nimbus Mono L"/>
              <a:cs typeface="Nimbus Mono L"/>
            </a:endParaRPr>
          </a:p>
        </p:txBody>
      </p:sp>
      <p:sp>
        <p:nvSpPr>
          <p:cNvPr id="6" name="object 6"/>
          <p:cNvSpPr/>
          <p:nvPr/>
        </p:nvSpPr>
        <p:spPr>
          <a:xfrm>
            <a:off x="-1" y="4724399"/>
            <a:ext cx="12192000" cy="2133601"/>
          </a:xfrm>
          <a:custGeom>
            <a:avLst/>
            <a:gdLst/>
            <a:ahLst/>
            <a:cxnLst/>
            <a:rect l="l" t="t" r="r" b="b"/>
            <a:pathLst>
              <a:path w="12192000" h="1676400">
                <a:moveTo>
                  <a:pt x="12192000" y="0"/>
                </a:moveTo>
                <a:lnTo>
                  <a:pt x="0" y="0"/>
                </a:lnTo>
                <a:lnTo>
                  <a:pt x="0" y="1676398"/>
                </a:lnTo>
                <a:lnTo>
                  <a:pt x="12192000" y="1676398"/>
                </a:lnTo>
                <a:lnTo>
                  <a:pt x="12192000" y="0"/>
                </a:lnTo>
                <a:close/>
              </a:path>
            </a:pathLst>
          </a:custGeom>
          <a:solidFill>
            <a:srgbClr val="000000"/>
          </a:solidFill>
        </p:spPr>
        <p:txBody>
          <a:bodyPr wrap="square" lIns="0" tIns="0" rIns="0" bIns="0" rtlCol="0"/>
          <a:lstStyle/>
          <a:p>
            <a:endParaRPr/>
          </a:p>
        </p:txBody>
      </p:sp>
      <p:sp>
        <p:nvSpPr>
          <p:cNvPr id="7" name="object 7"/>
          <p:cNvSpPr txBox="1"/>
          <p:nvPr/>
        </p:nvSpPr>
        <p:spPr>
          <a:xfrm>
            <a:off x="20906" y="4746442"/>
            <a:ext cx="12192001" cy="1742144"/>
          </a:xfrm>
          <a:prstGeom prst="rect">
            <a:avLst/>
          </a:prstGeom>
        </p:spPr>
        <p:txBody>
          <a:bodyPr vert="horz" wrap="square" lIns="0" tIns="346075" rIns="0" bIns="0" rtlCol="0">
            <a:spAutoFit/>
          </a:bodyPr>
          <a:lstStyle/>
          <a:p>
            <a:pPr marL="12700">
              <a:spcBef>
                <a:spcPts val="2725"/>
              </a:spcBef>
            </a:pPr>
            <a:r>
              <a:rPr lang="en-US" sz="3400" b="1" dirty="0">
                <a:solidFill>
                  <a:srgbClr val="FFFF00"/>
                </a:solidFill>
                <a:latin typeface="+mj-lt"/>
                <a:cs typeface="DejaVu Sans"/>
              </a:rPr>
              <a:t>3.5 Second Amendment: Right to Bear Arms</a:t>
            </a:r>
            <a:endParaRPr lang="en-US" sz="3400" dirty="0">
              <a:latin typeface="+mj-lt"/>
              <a:cs typeface="DejaVu Sans"/>
            </a:endParaRPr>
          </a:p>
          <a:p>
            <a:pPr marL="12700">
              <a:lnSpc>
                <a:spcPct val="100000"/>
              </a:lnSpc>
              <a:spcBef>
                <a:spcPts val="2725"/>
              </a:spcBef>
            </a:pPr>
            <a:r>
              <a:rPr lang="en-US" sz="3400" b="1" dirty="0">
                <a:solidFill>
                  <a:srgbClr val="FFFF00"/>
                </a:solidFill>
                <a:latin typeface="+mj-lt"/>
                <a:cs typeface="DejaVu Sans"/>
              </a:rPr>
              <a:t>3.6 Amendments: Balancing Individual Freedom with Public Safety</a:t>
            </a:r>
          </a:p>
        </p:txBody>
      </p:sp>
      <p:sp>
        <p:nvSpPr>
          <p:cNvPr id="8" name="object 8"/>
          <p:cNvSpPr/>
          <p:nvPr/>
        </p:nvSpPr>
        <p:spPr>
          <a:xfrm>
            <a:off x="152400" y="95293"/>
            <a:ext cx="7315200" cy="462910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609600" y="0"/>
            <a:ext cx="9144000" cy="628377"/>
          </a:xfrm>
          <a:prstGeom prst="rect">
            <a:avLst/>
          </a:prstGeom>
        </p:spPr>
        <p:txBody>
          <a:bodyPr vert="horz" wrap="square" lIns="0" tIns="12700" rIns="0" bIns="0" rtlCol="0">
            <a:spAutoFit/>
          </a:bodyPr>
          <a:lstStyle/>
          <a:p>
            <a:pPr marL="12700" marR="5080" indent="1358900" algn="l">
              <a:lnSpc>
                <a:spcPct val="100000"/>
              </a:lnSpc>
              <a:spcBef>
                <a:spcPts val="100"/>
              </a:spcBef>
            </a:pPr>
            <a:r>
              <a:rPr sz="2000" dirty="0"/>
              <a:t>BASIS OF OUR CIVIL LIBERTIES – </a:t>
            </a:r>
            <a:br>
              <a:rPr lang="en-US" sz="2000" dirty="0"/>
            </a:br>
            <a:r>
              <a:rPr sz="2000" dirty="0"/>
              <a:t> PROTECTED RIGHTS IN THE ORIGINAL CONSTITUTION</a:t>
            </a:r>
          </a:p>
        </p:txBody>
      </p:sp>
      <p:sp>
        <p:nvSpPr>
          <p:cNvPr id="4" name="object 4"/>
          <p:cNvSpPr txBox="1"/>
          <p:nvPr/>
        </p:nvSpPr>
        <p:spPr>
          <a:xfrm>
            <a:off x="0" y="779988"/>
            <a:ext cx="9220200" cy="5616922"/>
          </a:xfrm>
          <a:prstGeom prst="rect">
            <a:avLst/>
          </a:prstGeom>
        </p:spPr>
        <p:txBody>
          <a:bodyPr vert="horz" wrap="square" lIns="0" tIns="88900" rIns="0" bIns="0" rtlCol="0">
            <a:spAutoFit/>
          </a:bodyPr>
          <a:lstStyle/>
          <a:p>
            <a:pPr marL="355600" indent="-342900">
              <a:lnSpc>
                <a:spcPct val="100000"/>
              </a:lnSpc>
              <a:spcBef>
                <a:spcPts val="700"/>
              </a:spcBef>
              <a:buFont typeface="DejaVu Sans"/>
              <a:buChar char="•"/>
              <a:tabLst>
                <a:tab pos="354965" algn="l"/>
                <a:tab pos="355600" algn="l"/>
              </a:tabLst>
            </a:pPr>
            <a:r>
              <a:rPr sz="2000" b="1" dirty="0">
                <a:latin typeface="DejaVu Sans"/>
                <a:cs typeface="DejaVu Sans"/>
              </a:rPr>
              <a:t>Writ of </a:t>
            </a:r>
            <a:r>
              <a:rPr sz="2000" b="1" i="1" dirty="0">
                <a:latin typeface="Nimbus Mono L"/>
                <a:cs typeface="Nimbus Mono L"/>
              </a:rPr>
              <a:t>habeas corpus</a:t>
            </a:r>
            <a:endParaRPr sz="2000" dirty="0">
              <a:latin typeface="Nimbus Mono L"/>
              <a:cs typeface="Nimbus Mono L"/>
            </a:endParaRPr>
          </a:p>
          <a:p>
            <a:pPr marL="756285" marR="5080" lvl="1" indent="-287020">
              <a:lnSpc>
                <a:spcPct val="100000"/>
              </a:lnSpc>
              <a:spcBef>
                <a:spcPts val="505"/>
              </a:spcBef>
              <a:buFont typeface="DejaVu Sans"/>
              <a:buChar char="–"/>
              <a:tabLst>
                <a:tab pos="756285" algn="l"/>
                <a:tab pos="756920" algn="l"/>
              </a:tabLst>
            </a:pPr>
            <a:r>
              <a:rPr sz="2000" b="1" dirty="0">
                <a:latin typeface="DejaVu Sans"/>
                <a:cs typeface="DejaVu Sans"/>
              </a:rPr>
              <a:t>Directs any official having a person in custody to produce the prisoner in  court and to explain to the judge why the prisoner is being held; Can only be  suspended during times of rebellion (Civil War)</a:t>
            </a:r>
            <a:endParaRPr sz="2000" dirty="0">
              <a:latin typeface="DejaVu Sans"/>
              <a:cs typeface="DejaVu Sans"/>
            </a:endParaRPr>
          </a:p>
          <a:p>
            <a:pPr marL="756285" lvl="1" indent="-287020">
              <a:lnSpc>
                <a:spcPct val="100000"/>
              </a:lnSpc>
              <a:spcBef>
                <a:spcPts val="484"/>
              </a:spcBef>
              <a:buFont typeface="DejaVu Sans"/>
              <a:buChar char="–"/>
              <a:tabLst>
                <a:tab pos="756285" algn="l"/>
                <a:tab pos="756920" algn="l"/>
              </a:tabLst>
            </a:pPr>
            <a:r>
              <a:rPr sz="2000" b="1" dirty="0">
                <a:latin typeface="DejaVu Sans"/>
                <a:cs typeface="DejaVu Sans"/>
              </a:rPr>
              <a:t>Person has the right to know why he or she is being imprisoned</a:t>
            </a:r>
            <a:endParaRPr sz="2000" dirty="0">
              <a:latin typeface="DejaVu Sans"/>
              <a:cs typeface="DejaVu Sans"/>
            </a:endParaRPr>
          </a:p>
          <a:p>
            <a:pPr lvl="1">
              <a:lnSpc>
                <a:spcPct val="100000"/>
              </a:lnSpc>
              <a:spcBef>
                <a:spcPts val="25"/>
              </a:spcBef>
              <a:buFont typeface="DejaVu Sans"/>
              <a:buChar char="–"/>
            </a:pPr>
            <a:endParaRPr sz="1750" dirty="0">
              <a:latin typeface="DejaVu Sans"/>
              <a:cs typeface="DejaVu Sans"/>
            </a:endParaRPr>
          </a:p>
          <a:p>
            <a:pPr marL="355600" indent="-342900">
              <a:lnSpc>
                <a:spcPct val="100000"/>
              </a:lnSpc>
              <a:buFont typeface="DejaVu Sans"/>
              <a:buChar char="•"/>
              <a:tabLst>
                <a:tab pos="354965" algn="l"/>
                <a:tab pos="355600" algn="l"/>
              </a:tabLst>
            </a:pPr>
            <a:r>
              <a:rPr sz="2000" b="1" i="1" dirty="0">
                <a:latin typeface="Nimbus Mono L"/>
                <a:cs typeface="Nimbus Mono L"/>
              </a:rPr>
              <a:t>Ex post facto </a:t>
            </a:r>
            <a:r>
              <a:rPr sz="2000" b="1" dirty="0">
                <a:latin typeface="DejaVu Sans"/>
                <a:cs typeface="DejaVu Sans"/>
              </a:rPr>
              <a:t>laws</a:t>
            </a:r>
            <a:endParaRPr sz="2000" dirty="0">
              <a:latin typeface="DejaVu Sans"/>
              <a:cs typeface="DejaVu Sans"/>
            </a:endParaRPr>
          </a:p>
          <a:p>
            <a:pPr marL="756285" lvl="1" indent="-287020">
              <a:lnSpc>
                <a:spcPct val="100000"/>
              </a:lnSpc>
              <a:spcBef>
                <a:spcPts val="545"/>
              </a:spcBef>
              <a:buFont typeface="DejaVu Sans"/>
              <a:buChar char="–"/>
              <a:tabLst>
                <a:tab pos="756285" algn="l"/>
                <a:tab pos="756920" algn="l"/>
              </a:tabLst>
            </a:pPr>
            <a:r>
              <a:rPr sz="2000" b="1" dirty="0">
                <a:latin typeface="DejaVu Sans"/>
                <a:cs typeface="DejaVu Sans"/>
              </a:rPr>
              <a:t>Latin for “after the fact”</a:t>
            </a:r>
            <a:endParaRPr sz="2000" dirty="0">
              <a:latin typeface="DejaVu Sans"/>
              <a:cs typeface="DejaVu Sans"/>
            </a:endParaRPr>
          </a:p>
          <a:p>
            <a:pPr marL="756285" marR="822960" lvl="1" indent="-287020">
              <a:lnSpc>
                <a:spcPct val="100000"/>
              </a:lnSpc>
              <a:spcBef>
                <a:spcPts val="440"/>
              </a:spcBef>
              <a:buFont typeface="DejaVu Sans"/>
              <a:buChar char="–"/>
              <a:tabLst>
                <a:tab pos="756285" algn="l"/>
                <a:tab pos="756920" algn="l"/>
              </a:tabLst>
            </a:pPr>
            <a:r>
              <a:rPr sz="2000" b="1" dirty="0">
                <a:latin typeface="DejaVu Sans"/>
                <a:cs typeface="DejaVu Sans"/>
              </a:rPr>
              <a:t>Punishes a person for something that was not a crime when he did it  (retroactive punishment); May not be passed by Congress</a:t>
            </a:r>
            <a:endParaRPr sz="2000" dirty="0">
              <a:latin typeface="DejaVu Sans"/>
              <a:cs typeface="DejaVu Sans"/>
            </a:endParaRPr>
          </a:p>
          <a:p>
            <a:pPr lvl="1">
              <a:lnSpc>
                <a:spcPct val="100000"/>
              </a:lnSpc>
              <a:spcBef>
                <a:spcPts val="25"/>
              </a:spcBef>
              <a:buFont typeface="DejaVu Sans"/>
              <a:buChar char="–"/>
            </a:pPr>
            <a:endParaRPr sz="1750" dirty="0">
              <a:latin typeface="DejaVu Sans"/>
              <a:cs typeface="DejaVu Sans"/>
            </a:endParaRPr>
          </a:p>
          <a:p>
            <a:pPr marL="355600" indent="-342900">
              <a:lnSpc>
                <a:spcPct val="100000"/>
              </a:lnSpc>
              <a:buFont typeface="DejaVu Sans"/>
              <a:buChar char="•"/>
              <a:tabLst>
                <a:tab pos="354965" algn="l"/>
                <a:tab pos="355600" algn="l"/>
              </a:tabLst>
            </a:pPr>
            <a:r>
              <a:rPr sz="2000" b="1" dirty="0">
                <a:latin typeface="DejaVu Sans"/>
                <a:cs typeface="DejaVu Sans"/>
              </a:rPr>
              <a:t>Bills of attainder</a:t>
            </a:r>
            <a:endParaRPr sz="2000" dirty="0">
              <a:latin typeface="DejaVu Sans"/>
              <a:cs typeface="DejaVu Sans"/>
            </a:endParaRPr>
          </a:p>
          <a:p>
            <a:pPr marL="756285" lvl="1" indent="-287020">
              <a:lnSpc>
                <a:spcPct val="100000"/>
              </a:lnSpc>
              <a:spcBef>
                <a:spcPts val="509"/>
              </a:spcBef>
              <a:buFont typeface="DejaVu Sans"/>
              <a:buChar char="–"/>
              <a:tabLst>
                <a:tab pos="756285" algn="l"/>
                <a:tab pos="756920" algn="l"/>
              </a:tabLst>
            </a:pPr>
            <a:r>
              <a:rPr sz="2000" b="1" dirty="0">
                <a:latin typeface="DejaVu Sans"/>
                <a:cs typeface="DejaVu Sans"/>
              </a:rPr>
              <a:t>An act that punishes a person without benefit of trial</a:t>
            </a:r>
            <a:endParaRPr sz="2000" dirty="0">
              <a:latin typeface="DejaVu Sans"/>
              <a:cs typeface="DejaVu Sans"/>
            </a:endParaRPr>
          </a:p>
          <a:p>
            <a:pPr marL="756285" lvl="1" indent="-287020">
              <a:lnSpc>
                <a:spcPct val="100000"/>
              </a:lnSpc>
              <a:spcBef>
                <a:spcPts val="484"/>
              </a:spcBef>
              <a:buFont typeface="DejaVu Sans"/>
              <a:buChar char="–"/>
              <a:tabLst>
                <a:tab pos="756285" algn="l"/>
                <a:tab pos="756920" algn="l"/>
              </a:tabLst>
            </a:pPr>
            <a:r>
              <a:rPr sz="2000" b="1" dirty="0">
                <a:latin typeface="DejaVu Sans"/>
                <a:cs typeface="DejaVu Sans"/>
              </a:rPr>
              <a:t>May not be passed by Congress</a:t>
            </a:r>
            <a:endParaRPr sz="2000" dirty="0">
              <a:latin typeface="DejaVu Sans"/>
              <a:cs typeface="DejaVu Sans"/>
            </a:endParaRPr>
          </a:p>
        </p:txBody>
      </p:sp>
      <p:sp>
        <p:nvSpPr>
          <p:cNvPr id="5" name="object 5"/>
          <p:cNvSpPr txBox="1"/>
          <p:nvPr/>
        </p:nvSpPr>
        <p:spPr>
          <a:xfrm>
            <a:off x="11379454" y="6273800"/>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Nimbus Sans L"/>
                <a:cs typeface="Nimbus Sans L"/>
              </a:rPr>
              <a:t>6</a:t>
            </a:r>
            <a:endParaRPr sz="1400">
              <a:latin typeface="Nimbus Sans L"/>
              <a:cs typeface="Nimbus Sans L"/>
            </a:endParaRPr>
          </a:p>
        </p:txBody>
      </p:sp>
      <p:sp>
        <p:nvSpPr>
          <p:cNvPr id="6" name="object 6"/>
          <p:cNvSpPr/>
          <p:nvPr/>
        </p:nvSpPr>
        <p:spPr>
          <a:xfrm>
            <a:off x="9220200" y="0"/>
            <a:ext cx="2788920"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979038" y="215010"/>
            <a:ext cx="7841362" cy="574040"/>
          </a:xfrm>
          <a:prstGeom prst="rect">
            <a:avLst/>
          </a:prstGeom>
        </p:spPr>
        <p:txBody>
          <a:bodyPr vert="horz" wrap="square" lIns="0" tIns="12700" rIns="0" bIns="0" rtlCol="0">
            <a:spAutoFit/>
          </a:bodyPr>
          <a:lstStyle/>
          <a:p>
            <a:pPr marL="13335">
              <a:lnSpc>
                <a:spcPct val="100000"/>
              </a:lnSpc>
              <a:spcBef>
                <a:spcPts val="100"/>
              </a:spcBef>
            </a:pPr>
            <a:r>
              <a:rPr spc="-200" dirty="0"/>
              <a:t>ESSENTIAL </a:t>
            </a:r>
            <a:r>
              <a:rPr spc="-190" dirty="0"/>
              <a:t>QUESTION</a:t>
            </a:r>
            <a:r>
              <a:rPr spc="-310" dirty="0"/>
              <a:t> </a:t>
            </a:r>
            <a:r>
              <a:rPr spc="-295" dirty="0"/>
              <a:t>CFU</a:t>
            </a:r>
          </a:p>
        </p:txBody>
      </p:sp>
      <p:sp>
        <p:nvSpPr>
          <p:cNvPr id="3" name="object 3"/>
          <p:cNvSpPr txBox="1"/>
          <p:nvPr/>
        </p:nvSpPr>
        <p:spPr>
          <a:xfrm>
            <a:off x="307340" y="946150"/>
            <a:ext cx="11352530" cy="391160"/>
          </a:xfrm>
          <a:prstGeom prst="rect">
            <a:avLst/>
          </a:prstGeom>
        </p:spPr>
        <p:txBody>
          <a:bodyPr vert="horz" wrap="square" lIns="0" tIns="12700" rIns="0" bIns="0" rtlCol="0">
            <a:spAutoFit/>
          </a:bodyPr>
          <a:lstStyle/>
          <a:p>
            <a:pPr marL="12700">
              <a:lnSpc>
                <a:spcPct val="100000"/>
              </a:lnSpc>
              <a:spcBef>
                <a:spcPts val="100"/>
              </a:spcBef>
              <a:tabLst>
                <a:tab pos="3801110" algn="l"/>
              </a:tabLst>
            </a:pPr>
            <a:r>
              <a:rPr sz="2400" b="1" spc="-175" dirty="0">
                <a:latin typeface="DejaVu Sans"/>
                <a:cs typeface="DejaVu Sans"/>
              </a:rPr>
              <a:t>What </a:t>
            </a:r>
            <a:r>
              <a:rPr sz="2400" b="1" spc="-180" dirty="0">
                <a:latin typeface="DejaVu Sans"/>
                <a:cs typeface="DejaVu Sans"/>
              </a:rPr>
              <a:t>are</a:t>
            </a:r>
            <a:r>
              <a:rPr sz="2400" b="1" spc="-100" dirty="0">
                <a:latin typeface="DejaVu Sans"/>
                <a:cs typeface="DejaVu Sans"/>
              </a:rPr>
              <a:t> </a:t>
            </a:r>
            <a:r>
              <a:rPr sz="2400" b="1" spc="-130" dirty="0">
                <a:latin typeface="DejaVu Sans"/>
                <a:cs typeface="DejaVu Sans"/>
              </a:rPr>
              <a:t>civil</a:t>
            </a:r>
            <a:r>
              <a:rPr sz="2400" b="1" spc="-120" dirty="0">
                <a:latin typeface="DejaVu Sans"/>
                <a:cs typeface="DejaVu Sans"/>
              </a:rPr>
              <a:t> </a:t>
            </a:r>
            <a:r>
              <a:rPr sz="2400" b="1" spc="-145" dirty="0">
                <a:latin typeface="DejaVu Sans"/>
                <a:cs typeface="DejaVu Sans"/>
              </a:rPr>
              <a:t>liberties?	How </a:t>
            </a:r>
            <a:r>
              <a:rPr sz="2400" b="1" spc="-200" dirty="0">
                <a:latin typeface="DejaVu Sans"/>
                <a:cs typeface="DejaVu Sans"/>
              </a:rPr>
              <a:t>does </a:t>
            </a:r>
            <a:r>
              <a:rPr sz="2400" b="1" spc="-175" dirty="0">
                <a:latin typeface="DejaVu Sans"/>
                <a:cs typeface="DejaVu Sans"/>
              </a:rPr>
              <a:t>the </a:t>
            </a:r>
            <a:r>
              <a:rPr sz="2400" b="1" spc="-130" dirty="0">
                <a:latin typeface="DejaVu Sans"/>
                <a:cs typeface="DejaVu Sans"/>
              </a:rPr>
              <a:t>Bill </a:t>
            </a:r>
            <a:r>
              <a:rPr sz="2400" b="1" spc="-150" dirty="0">
                <a:latin typeface="DejaVu Sans"/>
                <a:cs typeface="DejaVu Sans"/>
              </a:rPr>
              <a:t>of </a:t>
            </a:r>
            <a:r>
              <a:rPr sz="2400" b="1" spc="-160" dirty="0">
                <a:latin typeface="DejaVu Sans"/>
                <a:cs typeface="DejaVu Sans"/>
              </a:rPr>
              <a:t>Rights </a:t>
            </a:r>
            <a:r>
              <a:rPr sz="2400" b="1" spc="-175" dirty="0">
                <a:latin typeface="DejaVu Sans"/>
                <a:cs typeface="DejaVu Sans"/>
              </a:rPr>
              <a:t>protect </a:t>
            </a:r>
            <a:r>
              <a:rPr sz="2400" b="1" spc="-130" dirty="0">
                <a:latin typeface="DejaVu Sans"/>
                <a:cs typeface="DejaVu Sans"/>
              </a:rPr>
              <a:t>civil</a:t>
            </a:r>
            <a:r>
              <a:rPr sz="2400" b="1" spc="60" dirty="0">
                <a:latin typeface="DejaVu Sans"/>
                <a:cs typeface="DejaVu Sans"/>
              </a:rPr>
              <a:t> </a:t>
            </a:r>
            <a:r>
              <a:rPr sz="2400" b="1" spc="-145" dirty="0">
                <a:latin typeface="DejaVu Sans"/>
                <a:cs typeface="DejaVu Sans"/>
              </a:rPr>
              <a:t>liberties?</a:t>
            </a:r>
            <a:endParaRPr sz="2400" dirty="0">
              <a:latin typeface="DejaVu Sans"/>
              <a:cs typeface="DejaVu Sans"/>
            </a:endParaRPr>
          </a:p>
        </p:txBody>
      </p:sp>
      <p:sp>
        <p:nvSpPr>
          <p:cNvPr id="4" name="object 4"/>
          <p:cNvSpPr txBox="1"/>
          <p:nvPr/>
        </p:nvSpPr>
        <p:spPr>
          <a:xfrm>
            <a:off x="11400790" y="6270752"/>
            <a:ext cx="102870" cy="208279"/>
          </a:xfrm>
          <a:prstGeom prst="rect">
            <a:avLst/>
          </a:prstGeom>
        </p:spPr>
        <p:txBody>
          <a:bodyPr vert="horz" wrap="square" lIns="0" tIns="12700" rIns="0" bIns="0" rtlCol="0">
            <a:spAutoFit/>
          </a:bodyPr>
          <a:lstStyle/>
          <a:p>
            <a:pPr marL="12700">
              <a:lnSpc>
                <a:spcPct val="100000"/>
              </a:lnSpc>
              <a:spcBef>
                <a:spcPts val="100"/>
              </a:spcBef>
            </a:pPr>
            <a:r>
              <a:rPr sz="1200" spc="-160" dirty="0">
                <a:solidFill>
                  <a:srgbClr val="888888"/>
                </a:solidFill>
                <a:latin typeface="DejaVu Sans"/>
                <a:cs typeface="DejaVu Sans"/>
              </a:rPr>
              <a:t>7</a:t>
            </a:r>
            <a:endParaRPr sz="1200">
              <a:latin typeface="DejaVu Sans"/>
              <a:cs typeface="DejaVu Sans"/>
            </a:endParaRPr>
          </a:p>
        </p:txBody>
      </p:sp>
      <p:sp>
        <p:nvSpPr>
          <p:cNvPr id="5" name="object 5"/>
          <p:cNvSpPr/>
          <p:nvPr/>
        </p:nvSpPr>
        <p:spPr>
          <a:xfrm>
            <a:off x="5257800" y="1337310"/>
            <a:ext cx="6626860" cy="503453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07340" y="1710054"/>
            <a:ext cx="4417060" cy="456069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CDEBD1"/>
          </a:solidFill>
        </p:spPr>
        <p:txBody>
          <a:bodyPr wrap="square" lIns="0" tIns="0" rIns="0" bIns="0" rtlCol="0"/>
          <a:lstStyle/>
          <a:p>
            <a:endParaRPr/>
          </a:p>
        </p:txBody>
      </p:sp>
      <p:sp>
        <p:nvSpPr>
          <p:cNvPr id="3" name="object 3"/>
          <p:cNvSpPr txBox="1">
            <a:spLocks noGrp="1"/>
          </p:cNvSpPr>
          <p:nvPr>
            <p:ph type="title"/>
          </p:nvPr>
        </p:nvSpPr>
        <p:spPr>
          <a:xfrm>
            <a:off x="2057400" y="-14389"/>
            <a:ext cx="8823198" cy="566822"/>
          </a:xfrm>
          <a:prstGeom prst="rect">
            <a:avLst/>
          </a:prstGeom>
        </p:spPr>
        <p:txBody>
          <a:bodyPr vert="horz" wrap="square" lIns="0" tIns="12700" rIns="0" bIns="0" rtlCol="0">
            <a:spAutoFit/>
          </a:bodyPr>
          <a:lstStyle/>
          <a:p>
            <a:pPr marL="12700">
              <a:lnSpc>
                <a:spcPct val="100000"/>
              </a:lnSpc>
              <a:spcBef>
                <a:spcPts val="100"/>
              </a:spcBef>
            </a:pPr>
            <a:r>
              <a:rPr dirty="0"/>
              <a:t>BILL OF RIGHTS AND THE STATES</a:t>
            </a:r>
          </a:p>
        </p:txBody>
      </p:sp>
      <p:sp>
        <p:nvSpPr>
          <p:cNvPr id="4" name="object 4"/>
          <p:cNvSpPr txBox="1"/>
          <p:nvPr/>
        </p:nvSpPr>
        <p:spPr>
          <a:xfrm>
            <a:off x="76200" y="658377"/>
            <a:ext cx="7128641" cy="6063198"/>
          </a:xfrm>
          <a:prstGeom prst="rect">
            <a:avLst/>
          </a:prstGeom>
        </p:spPr>
        <p:txBody>
          <a:bodyPr vert="horz" wrap="square" lIns="0" tIns="12700" rIns="0" bIns="0" rtlCol="0">
            <a:spAutoFit/>
          </a:bodyPr>
          <a:lstStyle/>
          <a:p>
            <a:pPr marL="12700">
              <a:lnSpc>
                <a:spcPct val="100000"/>
              </a:lnSpc>
              <a:spcBef>
                <a:spcPts val="100"/>
              </a:spcBef>
            </a:pPr>
            <a:r>
              <a:rPr sz="2400" b="1" dirty="0">
                <a:latin typeface="DejaVu Sans"/>
                <a:cs typeface="DejaVu Sans"/>
              </a:rPr>
              <a:t>BILL OF RIGHTS</a:t>
            </a:r>
            <a:endParaRPr sz="2400" dirty="0">
              <a:latin typeface="DejaVu Sans"/>
              <a:cs typeface="DejaVu Sans"/>
            </a:endParaRPr>
          </a:p>
          <a:p>
            <a:pPr marL="355600" marR="252095" indent="-342900">
              <a:lnSpc>
                <a:spcPct val="100000"/>
              </a:lnSpc>
              <a:spcBef>
                <a:spcPts val="1800"/>
              </a:spcBef>
              <a:buFont typeface="DejaVu Sans"/>
              <a:buChar char="•"/>
              <a:tabLst>
                <a:tab pos="354965" algn="l"/>
                <a:tab pos="355600" algn="l"/>
              </a:tabLst>
            </a:pPr>
            <a:r>
              <a:rPr sz="2000" b="1" dirty="0">
                <a:latin typeface="DejaVu Sans"/>
                <a:cs typeface="DejaVu Sans"/>
              </a:rPr>
              <a:t>Added to the original Constitution to appease  states</a:t>
            </a:r>
            <a:r>
              <a:rPr lang="en-US" sz="2000" b="1" dirty="0">
                <a:latin typeface="DejaVu Sans"/>
                <a:cs typeface="DejaVu Sans"/>
              </a:rPr>
              <a:t>.  Demanded by the Anti-Federalists</a:t>
            </a:r>
            <a:endParaRPr sz="2000" dirty="0">
              <a:latin typeface="DejaVu Sans"/>
              <a:cs typeface="DejaVu Sans"/>
            </a:endParaRPr>
          </a:p>
          <a:p>
            <a:pPr marL="355600" marR="473709" indent="-342900">
              <a:lnSpc>
                <a:spcPct val="100000"/>
              </a:lnSpc>
              <a:spcBef>
                <a:spcPts val="1780"/>
              </a:spcBef>
              <a:buFont typeface="DejaVu Sans"/>
              <a:buChar char="•"/>
              <a:tabLst>
                <a:tab pos="354965" algn="l"/>
                <a:tab pos="355600" algn="l"/>
              </a:tabLst>
            </a:pPr>
            <a:r>
              <a:rPr sz="2000" b="1" dirty="0">
                <a:latin typeface="DejaVu Sans"/>
                <a:cs typeface="DejaVu Sans"/>
              </a:rPr>
              <a:t>Rights of the individuals and states listed to  protect them from the federal government</a:t>
            </a:r>
            <a:endParaRPr sz="2000" dirty="0">
              <a:latin typeface="DejaVu Sans"/>
              <a:cs typeface="DejaVu Sans"/>
            </a:endParaRPr>
          </a:p>
          <a:p>
            <a:pPr marL="355600" marR="5080" indent="-342900">
              <a:lnSpc>
                <a:spcPct val="100000"/>
              </a:lnSpc>
              <a:spcBef>
                <a:spcPts val="1775"/>
              </a:spcBef>
              <a:buFont typeface="DejaVu Sans"/>
              <a:buChar char="•"/>
              <a:tabLst>
                <a:tab pos="354965" algn="l"/>
                <a:tab pos="355600" algn="l"/>
              </a:tabLst>
            </a:pPr>
            <a:r>
              <a:rPr sz="2000" b="1" dirty="0">
                <a:latin typeface="DejaVu Sans"/>
                <a:cs typeface="DejaVu Sans"/>
              </a:rPr>
              <a:t>Bill of Rights only applied to the federal  government and did not include protections  against state governments (</a:t>
            </a:r>
            <a:r>
              <a:rPr sz="2000" b="1" i="1" dirty="0">
                <a:latin typeface="Nimbus Mono L"/>
                <a:cs typeface="Nimbus Mono L"/>
              </a:rPr>
              <a:t>Barron v. Baltimore</a:t>
            </a:r>
            <a:r>
              <a:rPr sz="2000" b="1" dirty="0">
                <a:latin typeface="DejaVu Sans"/>
                <a:cs typeface="DejaVu Sans"/>
              </a:rPr>
              <a:t>,  1833)</a:t>
            </a:r>
            <a:endParaRPr sz="2000" dirty="0">
              <a:latin typeface="DejaVu Sans"/>
              <a:cs typeface="DejaVu Sans"/>
            </a:endParaRPr>
          </a:p>
          <a:p>
            <a:pPr marL="756285" marR="5080" indent="-287020">
              <a:lnSpc>
                <a:spcPct val="100000"/>
              </a:lnSpc>
              <a:spcBef>
                <a:spcPts val="484"/>
              </a:spcBef>
              <a:tabLst>
                <a:tab pos="756285" algn="l"/>
              </a:tabLst>
            </a:pPr>
            <a:r>
              <a:rPr sz="2000" dirty="0">
                <a:latin typeface="DejaVu Sans"/>
                <a:cs typeface="DejaVu Sans"/>
              </a:rPr>
              <a:t>–</a:t>
            </a:r>
            <a:r>
              <a:rPr sz="2000">
                <a:latin typeface="DejaVu Sans"/>
                <a:cs typeface="DejaVu Sans"/>
              </a:rPr>
              <a:t>	</a:t>
            </a:r>
            <a:r>
              <a:rPr lang="en-US" sz="2000" b="1">
                <a:latin typeface="DejaVu Sans"/>
                <a:cs typeface="DejaVu Sans"/>
              </a:rPr>
              <a:t>Belief</a:t>
            </a:r>
            <a:r>
              <a:rPr sz="2000" b="1">
                <a:latin typeface="DejaVu Sans"/>
                <a:cs typeface="DejaVu Sans"/>
              </a:rPr>
              <a:t> </a:t>
            </a:r>
            <a:r>
              <a:rPr sz="2000" b="1" dirty="0">
                <a:latin typeface="DejaVu Sans"/>
                <a:cs typeface="DejaVu Sans"/>
              </a:rPr>
              <a:t>was that people could protect  themselves against the state governments  that were in their own backyards, but they  needed additional protection against a new,  powerful, and distant national gov’t</a:t>
            </a:r>
            <a:r>
              <a:rPr lang="en-US" sz="2000" b="1" dirty="0">
                <a:latin typeface="DejaVu Sans"/>
                <a:cs typeface="DejaVu Sans"/>
              </a:rPr>
              <a:t>.  Each state had its own bill of rights to protect their citizenry from the state govt.</a:t>
            </a:r>
            <a:endParaRPr sz="2000" dirty="0">
              <a:latin typeface="DejaVu Sans"/>
              <a:cs typeface="DejaVu Sans"/>
            </a:endParaRPr>
          </a:p>
        </p:txBody>
      </p:sp>
      <p:sp>
        <p:nvSpPr>
          <p:cNvPr id="5" name="object 5"/>
          <p:cNvSpPr txBox="1"/>
          <p:nvPr/>
        </p:nvSpPr>
        <p:spPr>
          <a:xfrm>
            <a:off x="11379454" y="6273800"/>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Nimbus Sans L"/>
                <a:cs typeface="Nimbus Sans L"/>
              </a:rPr>
              <a:t>8</a:t>
            </a:r>
            <a:endParaRPr sz="1400">
              <a:latin typeface="Nimbus Sans L"/>
              <a:cs typeface="Nimbus Sans L"/>
            </a:endParaRPr>
          </a:p>
        </p:txBody>
      </p:sp>
      <p:sp>
        <p:nvSpPr>
          <p:cNvPr id="6" name="object 6"/>
          <p:cNvSpPr/>
          <p:nvPr/>
        </p:nvSpPr>
        <p:spPr>
          <a:xfrm>
            <a:off x="7002518" y="593098"/>
            <a:ext cx="5223641" cy="48767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BF0DE"/>
          </a:solidFill>
        </p:spPr>
        <p:txBody>
          <a:bodyPr wrap="square" lIns="0" tIns="0" rIns="0" bIns="0" rtlCol="0"/>
          <a:lstStyle/>
          <a:p>
            <a:endParaRPr/>
          </a:p>
        </p:txBody>
      </p:sp>
      <p:sp>
        <p:nvSpPr>
          <p:cNvPr id="3" name="object 3"/>
          <p:cNvSpPr txBox="1">
            <a:spLocks noGrp="1"/>
          </p:cNvSpPr>
          <p:nvPr>
            <p:ph type="title"/>
          </p:nvPr>
        </p:nvSpPr>
        <p:spPr>
          <a:xfrm>
            <a:off x="-9896" y="22761"/>
            <a:ext cx="12192000" cy="443711"/>
          </a:xfrm>
          <a:prstGeom prst="rect">
            <a:avLst/>
          </a:prstGeom>
        </p:spPr>
        <p:txBody>
          <a:bodyPr vert="horz" wrap="square" lIns="0" tIns="12700" rIns="0" bIns="0" rtlCol="0">
            <a:spAutoFit/>
          </a:bodyPr>
          <a:lstStyle/>
          <a:p>
            <a:pPr marL="12700" algn="ctr">
              <a:lnSpc>
                <a:spcPct val="100000"/>
              </a:lnSpc>
              <a:spcBef>
                <a:spcPts val="100"/>
              </a:spcBef>
            </a:pPr>
            <a:r>
              <a:rPr sz="2800" dirty="0"/>
              <a:t>SELECTIVE INCORPORATION OF THE BILL OF RIGHTS</a:t>
            </a:r>
          </a:p>
        </p:txBody>
      </p:sp>
      <p:sp>
        <p:nvSpPr>
          <p:cNvPr id="4" name="object 4"/>
          <p:cNvSpPr txBox="1"/>
          <p:nvPr/>
        </p:nvSpPr>
        <p:spPr>
          <a:xfrm>
            <a:off x="205740" y="618136"/>
            <a:ext cx="6080760" cy="895117"/>
          </a:xfrm>
          <a:prstGeom prst="rect">
            <a:avLst/>
          </a:prstGeom>
        </p:spPr>
        <p:txBody>
          <a:bodyPr vert="horz" wrap="square" lIns="0" tIns="12700" rIns="0" bIns="0" rtlCol="0">
            <a:spAutoFit/>
          </a:bodyPr>
          <a:lstStyle/>
          <a:p>
            <a:pPr marL="355600" indent="-342900">
              <a:lnSpc>
                <a:spcPct val="100000"/>
              </a:lnSpc>
              <a:spcBef>
                <a:spcPts val="100"/>
              </a:spcBef>
              <a:buFont typeface="Nimbus Sans L"/>
              <a:buChar char="•"/>
              <a:tabLst>
                <a:tab pos="354965" algn="l"/>
                <a:tab pos="355600" algn="l"/>
              </a:tabLst>
            </a:pPr>
            <a:r>
              <a:rPr sz="1800" b="1" dirty="0">
                <a:latin typeface="DejaVu Sans"/>
                <a:cs typeface="DejaVu Sans"/>
              </a:rPr>
              <a:t>The BoR only apply to national government… NOT the</a:t>
            </a:r>
            <a:r>
              <a:rPr lang="en-US" sz="1800" b="1" dirty="0">
                <a:latin typeface="DejaVu Sans"/>
                <a:cs typeface="DejaVu Sans"/>
              </a:rPr>
              <a:t> </a:t>
            </a:r>
            <a:r>
              <a:rPr sz="1800" b="1" dirty="0">
                <a:latin typeface="DejaVu Sans"/>
                <a:cs typeface="DejaVu Sans"/>
              </a:rPr>
              <a:t>states</a:t>
            </a:r>
            <a:endParaRPr sz="1800" dirty="0">
              <a:latin typeface="DejaVu Sans"/>
              <a:cs typeface="DejaVu Sans"/>
            </a:endParaRPr>
          </a:p>
          <a:p>
            <a:pPr marL="469900">
              <a:lnSpc>
                <a:spcPct val="100000"/>
              </a:lnSpc>
              <a:spcBef>
                <a:spcPts val="430"/>
              </a:spcBef>
              <a:tabLst>
                <a:tab pos="756285" algn="l"/>
              </a:tabLst>
            </a:pPr>
            <a:r>
              <a:rPr sz="1800" dirty="0">
                <a:latin typeface="Nimbus Sans L"/>
                <a:cs typeface="Nimbus Sans L"/>
              </a:rPr>
              <a:t>–	</a:t>
            </a:r>
            <a:r>
              <a:rPr sz="1800" b="1" i="1" dirty="0">
                <a:latin typeface="Nimbus Mono L"/>
                <a:cs typeface="Nimbus Mono L"/>
              </a:rPr>
              <a:t>Barron v. Baltimore </a:t>
            </a:r>
            <a:r>
              <a:rPr sz="1800" b="1" dirty="0">
                <a:latin typeface="DejaVu Sans"/>
                <a:cs typeface="DejaVu Sans"/>
              </a:rPr>
              <a:t>(1833)</a:t>
            </a:r>
            <a:endParaRPr sz="1800" dirty="0">
              <a:latin typeface="DejaVu Sans"/>
              <a:cs typeface="DejaVu Sans"/>
            </a:endParaRPr>
          </a:p>
        </p:txBody>
      </p:sp>
      <p:sp>
        <p:nvSpPr>
          <p:cNvPr id="5" name="object 5"/>
          <p:cNvSpPr txBox="1"/>
          <p:nvPr/>
        </p:nvSpPr>
        <p:spPr>
          <a:xfrm>
            <a:off x="24212" y="1620117"/>
            <a:ext cx="5659755" cy="566822"/>
          </a:xfrm>
          <a:prstGeom prst="rect">
            <a:avLst/>
          </a:prstGeom>
        </p:spPr>
        <p:txBody>
          <a:bodyPr vert="horz" wrap="square" lIns="0" tIns="12700" rIns="0" bIns="0" rtlCol="0">
            <a:spAutoFit/>
          </a:bodyPr>
          <a:lstStyle/>
          <a:p>
            <a:pPr marL="381000" indent="-342900">
              <a:lnSpc>
                <a:spcPct val="100000"/>
              </a:lnSpc>
              <a:spcBef>
                <a:spcPts val="100"/>
              </a:spcBef>
              <a:buFont typeface="Nimbus Sans L"/>
              <a:buChar char="•"/>
              <a:tabLst>
                <a:tab pos="380365" algn="l"/>
                <a:tab pos="381000" algn="l"/>
              </a:tabLst>
            </a:pPr>
            <a:r>
              <a:rPr sz="1800" b="1" dirty="0">
                <a:latin typeface="DejaVu Sans"/>
                <a:cs typeface="DejaVu Sans"/>
              </a:rPr>
              <a:t>14</a:t>
            </a:r>
            <a:r>
              <a:rPr sz="1800" b="1" baseline="25462" dirty="0">
                <a:latin typeface="DejaVu Sans"/>
                <a:cs typeface="DejaVu Sans"/>
              </a:rPr>
              <a:t>th </a:t>
            </a:r>
            <a:r>
              <a:rPr sz="1800" b="1" dirty="0">
                <a:latin typeface="DejaVu Sans"/>
                <a:cs typeface="DejaVu Sans"/>
              </a:rPr>
              <a:t>Amendment: created the possibility that the B of R</a:t>
            </a:r>
            <a:r>
              <a:rPr lang="en-US" sz="1800" b="1" dirty="0">
                <a:latin typeface="DejaVu Sans"/>
                <a:cs typeface="DejaVu Sans"/>
              </a:rPr>
              <a:t> </a:t>
            </a:r>
            <a:r>
              <a:rPr sz="1800" b="1" dirty="0">
                <a:latin typeface="DejaVu Sans"/>
                <a:cs typeface="DejaVu Sans"/>
              </a:rPr>
              <a:t>would apply to states</a:t>
            </a:r>
            <a:endParaRPr sz="1800" dirty="0">
              <a:latin typeface="DejaVu Sans"/>
              <a:cs typeface="DejaVu Sans"/>
            </a:endParaRPr>
          </a:p>
        </p:txBody>
      </p:sp>
      <p:sp>
        <p:nvSpPr>
          <p:cNvPr id="6" name="object 6"/>
          <p:cNvSpPr txBox="1">
            <a:spLocks noGrp="1"/>
          </p:cNvSpPr>
          <p:nvPr>
            <p:ph type="body" idx="1"/>
          </p:nvPr>
        </p:nvSpPr>
        <p:spPr>
          <a:xfrm>
            <a:off x="132514" y="2198722"/>
            <a:ext cx="6137822" cy="2126864"/>
          </a:xfrm>
          <a:prstGeom prst="rect">
            <a:avLst/>
          </a:prstGeom>
        </p:spPr>
        <p:txBody>
          <a:bodyPr vert="horz" wrap="square" lIns="0" tIns="71755" rIns="0" bIns="0" rtlCol="0">
            <a:spAutoFit/>
          </a:bodyPr>
          <a:lstStyle/>
          <a:p>
            <a:pPr marL="337185" indent="-287020">
              <a:lnSpc>
                <a:spcPct val="100000"/>
              </a:lnSpc>
              <a:spcBef>
                <a:spcPts val="565"/>
              </a:spcBef>
              <a:buFont typeface="Nimbus Sans L"/>
              <a:buChar char="–"/>
              <a:tabLst>
                <a:tab pos="337185" algn="l"/>
                <a:tab pos="337820" algn="l"/>
              </a:tabLst>
            </a:pPr>
            <a:r>
              <a:rPr dirty="0"/>
              <a:t>Gitlow v. New York </a:t>
            </a:r>
            <a:r>
              <a:rPr i="0" dirty="0">
                <a:latin typeface="DejaVu Sans"/>
                <a:cs typeface="DejaVu Sans"/>
              </a:rPr>
              <a:t>(1925)</a:t>
            </a:r>
          </a:p>
          <a:p>
            <a:pPr marL="337185" marR="1002030" indent="-287020">
              <a:lnSpc>
                <a:spcPct val="100000"/>
              </a:lnSpc>
              <a:spcBef>
                <a:spcPts val="470"/>
              </a:spcBef>
              <a:buFont typeface="Nimbus Sans L"/>
              <a:buChar char="–"/>
              <a:tabLst>
                <a:tab pos="337185" algn="l"/>
                <a:tab pos="337820" algn="l"/>
              </a:tabLst>
            </a:pPr>
            <a:r>
              <a:rPr i="0" dirty="0">
                <a:latin typeface="DejaVu Sans"/>
                <a:cs typeface="DejaVu Sans"/>
              </a:rPr>
              <a:t>The first Supreme Court case to “selectively  incorporate” a part of the BoR</a:t>
            </a:r>
          </a:p>
          <a:p>
            <a:pPr marL="337185" marR="55880" indent="-287020">
              <a:lnSpc>
                <a:spcPct val="100000"/>
              </a:lnSpc>
              <a:spcBef>
                <a:spcPts val="395"/>
              </a:spcBef>
              <a:buFont typeface="Nimbus Sans L"/>
              <a:buChar char="–"/>
              <a:tabLst>
                <a:tab pos="337185" algn="l"/>
                <a:tab pos="337820" algn="l"/>
              </a:tabLst>
            </a:pPr>
            <a:r>
              <a:rPr i="0" dirty="0">
                <a:latin typeface="DejaVu Sans"/>
                <a:cs typeface="DejaVu Sans"/>
              </a:rPr>
              <a:t>Applies First Amendment protection of free speech to the states using the 14</a:t>
            </a:r>
            <a:r>
              <a:rPr sz="1800" i="0" baseline="25462" dirty="0">
                <a:latin typeface="DejaVu Sans"/>
                <a:cs typeface="DejaVu Sans"/>
              </a:rPr>
              <a:t>th </a:t>
            </a:r>
            <a:r>
              <a:rPr sz="1800" i="0" dirty="0">
                <a:latin typeface="DejaVu Sans"/>
                <a:cs typeface="DejaVu Sans"/>
              </a:rPr>
              <a:t>Amendment's due process  clause</a:t>
            </a:r>
            <a:endParaRPr sz="1800" dirty="0">
              <a:latin typeface="DejaVu Sans"/>
              <a:cs typeface="DejaVu Sans"/>
            </a:endParaRPr>
          </a:p>
        </p:txBody>
      </p:sp>
      <p:sp>
        <p:nvSpPr>
          <p:cNvPr id="7" name="object 7"/>
          <p:cNvSpPr txBox="1"/>
          <p:nvPr/>
        </p:nvSpPr>
        <p:spPr>
          <a:xfrm>
            <a:off x="78149" y="4495232"/>
            <a:ext cx="6335941" cy="2054409"/>
          </a:xfrm>
          <a:prstGeom prst="rect">
            <a:avLst/>
          </a:prstGeom>
        </p:spPr>
        <p:txBody>
          <a:bodyPr vert="horz" wrap="square" lIns="0" tIns="12700" rIns="0" bIns="0" rtlCol="0">
            <a:spAutoFit/>
          </a:bodyPr>
          <a:lstStyle/>
          <a:p>
            <a:pPr marL="368300" indent="-342900">
              <a:lnSpc>
                <a:spcPct val="100000"/>
              </a:lnSpc>
              <a:spcBef>
                <a:spcPts val="100"/>
              </a:spcBef>
              <a:buFont typeface="Nimbus Sans L"/>
              <a:buChar char="•"/>
              <a:tabLst>
                <a:tab pos="367665" algn="l"/>
                <a:tab pos="368300" algn="l"/>
              </a:tabLst>
            </a:pPr>
            <a:r>
              <a:rPr sz="1800" b="1" dirty="0">
                <a:latin typeface="DejaVu Sans"/>
                <a:cs typeface="DejaVu Sans"/>
              </a:rPr>
              <a:t>Since </a:t>
            </a:r>
            <a:r>
              <a:rPr sz="1800" b="1" i="1" dirty="0">
                <a:latin typeface="Nimbus Mono L"/>
                <a:cs typeface="Nimbus Mono L"/>
              </a:rPr>
              <a:t>Gitlow, </a:t>
            </a:r>
            <a:r>
              <a:rPr sz="1800" b="1" dirty="0">
                <a:latin typeface="DejaVu Sans"/>
                <a:cs typeface="DejaVu Sans"/>
              </a:rPr>
              <a:t>the Supreme Court has </a:t>
            </a:r>
            <a:r>
              <a:rPr sz="1800" b="1" u="sng" dirty="0">
                <a:uFill>
                  <a:solidFill>
                    <a:srgbClr val="000000"/>
                  </a:solidFill>
                </a:uFill>
                <a:latin typeface="DejaVu Sans"/>
                <a:cs typeface="DejaVu Sans"/>
              </a:rPr>
              <a:t>gradually</a:t>
            </a:r>
            <a:endParaRPr sz="1800" dirty="0">
              <a:latin typeface="DejaVu Sans"/>
              <a:cs typeface="DejaVu Sans"/>
            </a:endParaRPr>
          </a:p>
          <a:p>
            <a:pPr marL="368300">
              <a:lnSpc>
                <a:spcPct val="100000"/>
              </a:lnSpc>
            </a:pPr>
            <a:r>
              <a:rPr sz="1800" b="1" dirty="0">
                <a:latin typeface="DejaVu Sans"/>
                <a:cs typeface="DejaVu Sans"/>
              </a:rPr>
              <a:t>incorporated other </a:t>
            </a:r>
            <a:r>
              <a:rPr sz="1800" b="1" u="sng" dirty="0">
                <a:uFill>
                  <a:solidFill>
                    <a:srgbClr val="000000"/>
                  </a:solidFill>
                </a:uFill>
                <a:latin typeface="DejaVu Sans"/>
                <a:cs typeface="DejaVu Sans"/>
              </a:rPr>
              <a:t>selected</a:t>
            </a:r>
            <a:r>
              <a:rPr sz="1800" b="1" dirty="0">
                <a:latin typeface="DejaVu Sans"/>
                <a:cs typeface="DejaVu Sans"/>
              </a:rPr>
              <a:t> parts of the BoR to the states</a:t>
            </a:r>
            <a:endParaRPr sz="1800" dirty="0">
              <a:latin typeface="DejaVu Sans"/>
              <a:cs typeface="DejaVu Sans"/>
            </a:endParaRPr>
          </a:p>
          <a:p>
            <a:pPr marL="770255" marR="68580" lvl="1" indent="-283845">
              <a:lnSpc>
                <a:spcPct val="100000"/>
              </a:lnSpc>
              <a:spcBef>
                <a:spcPts val="434"/>
              </a:spcBef>
              <a:buFont typeface="Nimbus Sans L"/>
              <a:buChar char="–"/>
              <a:tabLst>
                <a:tab pos="770255" algn="l"/>
                <a:tab pos="770890" algn="l"/>
              </a:tabLst>
            </a:pPr>
            <a:r>
              <a:rPr sz="1800" b="1" dirty="0">
                <a:latin typeface="DejaVu Sans"/>
                <a:cs typeface="DejaVu Sans"/>
              </a:rPr>
              <a:t>Most of the rights have been “incorporated” (applied  to the states)</a:t>
            </a:r>
            <a:endParaRPr sz="1800" dirty="0">
              <a:latin typeface="DejaVu Sans"/>
              <a:cs typeface="DejaVu Sans"/>
            </a:endParaRPr>
          </a:p>
          <a:p>
            <a:pPr marL="770255" marR="160655" lvl="1" indent="-283845">
              <a:lnSpc>
                <a:spcPct val="100000"/>
              </a:lnSpc>
              <a:spcBef>
                <a:spcPts val="430"/>
              </a:spcBef>
              <a:buFont typeface="Nimbus Sans L"/>
              <a:buChar char="–"/>
              <a:tabLst>
                <a:tab pos="770255" algn="l"/>
                <a:tab pos="770890" algn="l"/>
              </a:tabLst>
            </a:pPr>
            <a:r>
              <a:rPr sz="1800" b="1" dirty="0">
                <a:latin typeface="DejaVu Sans"/>
                <a:cs typeface="DejaVu Sans"/>
              </a:rPr>
              <a:t>Most recent, 2</a:t>
            </a:r>
            <a:r>
              <a:rPr sz="1800" b="1" baseline="25462" dirty="0">
                <a:latin typeface="DejaVu Sans"/>
                <a:cs typeface="DejaVu Sans"/>
              </a:rPr>
              <a:t>nd </a:t>
            </a:r>
            <a:r>
              <a:rPr sz="1800" b="1" dirty="0">
                <a:latin typeface="DejaVu Sans"/>
                <a:cs typeface="DejaVu Sans"/>
              </a:rPr>
              <a:t>Amendment with gun ownership in  Chicago</a:t>
            </a:r>
            <a:endParaRPr sz="1800" dirty="0">
              <a:latin typeface="DejaVu Sans"/>
              <a:cs typeface="DejaVu Sans"/>
            </a:endParaRPr>
          </a:p>
        </p:txBody>
      </p:sp>
      <p:sp>
        <p:nvSpPr>
          <p:cNvPr id="8" name="object 8"/>
          <p:cNvSpPr/>
          <p:nvPr/>
        </p:nvSpPr>
        <p:spPr>
          <a:xfrm>
            <a:off x="6528816" y="929639"/>
            <a:ext cx="5420868" cy="2514600"/>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6528816" y="3657600"/>
            <a:ext cx="5420868" cy="3063240"/>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11613260" y="961390"/>
            <a:ext cx="219710" cy="391160"/>
          </a:xfrm>
          <a:prstGeom prst="rect">
            <a:avLst/>
          </a:prstGeom>
        </p:spPr>
        <p:txBody>
          <a:bodyPr vert="horz" wrap="square" lIns="0" tIns="12700" rIns="0" bIns="0" rtlCol="0">
            <a:spAutoFit/>
          </a:bodyPr>
          <a:lstStyle/>
          <a:p>
            <a:pPr marL="12700">
              <a:lnSpc>
                <a:spcPct val="100000"/>
              </a:lnSpc>
              <a:spcBef>
                <a:spcPts val="100"/>
              </a:spcBef>
            </a:pPr>
            <a:r>
              <a:rPr sz="2400" b="1" spc="-145" dirty="0">
                <a:latin typeface="DejaVu Sans"/>
                <a:cs typeface="DejaVu Sans"/>
              </a:rPr>
              <a:t>1</a:t>
            </a:r>
            <a:endParaRPr sz="2400">
              <a:latin typeface="DejaVu Sans"/>
              <a:cs typeface="DejaVu Sans"/>
            </a:endParaRPr>
          </a:p>
        </p:txBody>
      </p:sp>
      <p:sp>
        <p:nvSpPr>
          <p:cNvPr id="11" name="object 11"/>
          <p:cNvSpPr txBox="1"/>
          <p:nvPr/>
        </p:nvSpPr>
        <p:spPr>
          <a:xfrm>
            <a:off x="11550522" y="3765880"/>
            <a:ext cx="219710" cy="391795"/>
          </a:xfrm>
          <a:prstGeom prst="rect">
            <a:avLst/>
          </a:prstGeom>
        </p:spPr>
        <p:txBody>
          <a:bodyPr vert="horz" wrap="square" lIns="0" tIns="12700" rIns="0" bIns="0" rtlCol="0">
            <a:spAutoFit/>
          </a:bodyPr>
          <a:lstStyle/>
          <a:p>
            <a:pPr marL="12700">
              <a:lnSpc>
                <a:spcPct val="100000"/>
              </a:lnSpc>
              <a:spcBef>
                <a:spcPts val="100"/>
              </a:spcBef>
            </a:pPr>
            <a:r>
              <a:rPr sz="2400" b="1" spc="-145" dirty="0">
                <a:latin typeface="DejaVu Sans"/>
                <a:cs typeface="DejaVu Sans"/>
              </a:rPr>
              <a:t>2</a:t>
            </a:r>
            <a:endParaRPr sz="2400">
              <a:latin typeface="DejaVu Sans"/>
              <a:cs typeface="DejaVu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896" y="22761"/>
            <a:ext cx="12192000" cy="874598"/>
          </a:xfrm>
          <a:prstGeom prst="rect">
            <a:avLst/>
          </a:prstGeom>
        </p:spPr>
        <p:txBody>
          <a:bodyPr vert="horz" wrap="square" lIns="0" tIns="12700" rIns="0" bIns="0" rtlCol="0">
            <a:spAutoFit/>
          </a:bodyPr>
          <a:lstStyle/>
          <a:p>
            <a:pPr marL="12700" algn="ctr">
              <a:lnSpc>
                <a:spcPct val="100000"/>
              </a:lnSpc>
              <a:spcBef>
                <a:spcPts val="100"/>
              </a:spcBef>
            </a:pPr>
            <a:r>
              <a:rPr sz="2800" dirty="0"/>
              <a:t>SELECTIVE INCORPORATION OF THE BILL OF RIGHTS</a:t>
            </a:r>
            <a:br>
              <a:rPr lang="en-US" sz="2800" dirty="0"/>
            </a:br>
            <a:r>
              <a:rPr lang="en-US" sz="2800" dirty="0">
                <a:solidFill>
                  <a:srgbClr val="FF0000"/>
                </a:solidFill>
              </a:rPr>
              <a:t>Limits state authority</a:t>
            </a:r>
            <a:endParaRPr sz="2800" dirty="0">
              <a:solidFill>
                <a:srgbClr val="FF0000"/>
              </a:solidFill>
            </a:endParaRPr>
          </a:p>
        </p:txBody>
      </p:sp>
      <p:sp>
        <p:nvSpPr>
          <p:cNvPr id="9" name="object 9"/>
          <p:cNvSpPr/>
          <p:nvPr/>
        </p:nvSpPr>
        <p:spPr>
          <a:xfrm>
            <a:off x="5147320" y="2264060"/>
            <a:ext cx="5420868" cy="3063240"/>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10169026" y="2372340"/>
            <a:ext cx="219710" cy="391795"/>
          </a:xfrm>
          <a:prstGeom prst="rect">
            <a:avLst/>
          </a:prstGeom>
        </p:spPr>
        <p:txBody>
          <a:bodyPr vert="horz" wrap="square" lIns="0" tIns="12700" rIns="0" bIns="0" rtlCol="0">
            <a:spAutoFit/>
          </a:bodyPr>
          <a:lstStyle/>
          <a:p>
            <a:pPr marL="12700">
              <a:lnSpc>
                <a:spcPct val="100000"/>
              </a:lnSpc>
              <a:spcBef>
                <a:spcPts val="100"/>
              </a:spcBef>
            </a:pPr>
            <a:r>
              <a:rPr sz="2400" b="1" spc="-145" dirty="0">
                <a:latin typeface="DejaVu Sans"/>
                <a:cs typeface="DejaVu Sans"/>
              </a:rPr>
              <a:t>2</a:t>
            </a:r>
            <a:endParaRPr sz="2400">
              <a:latin typeface="DejaVu Sans"/>
              <a:cs typeface="DejaVu Sans"/>
            </a:endParaRPr>
          </a:p>
        </p:txBody>
      </p:sp>
      <p:pic>
        <p:nvPicPr>
          <p:cNvPr id="12" name="Picture 11"/>
          <p:cNvPicPr>
            <a:picLocks noChangeAspect="1"/>
          </p:cNvPicPr>
          <p:nvPr/>
        </p:nvPicPr>
        <p:blipFill>
          <a:blip r:embed="rId3"/>
          <a:stretch>
            <a:fillRect/>
          </a:stretch>
        </p:blipFill>
        <p:spPr>
          <a:xfrm>
            <a:off x="-9896" y="1061486"/>
            <a:ext cx="12094474" cy="4735027"/>
          </a:xfrm>
          <a:prstGeom prst="rect">
            <a:avLst/>
          </a:prstGeom>
        </p:spPr>
      </p:pic>
      <p:cxnSp>
        <p:nvCxnSpPr>
          <p:cNvPr id="14" name="Straight Connector 13">
            <a:extLst>
              <a:ext uri="{FF2B5EF4-FFF2-40B4-BE49-F238E27FC236}">
                <a16:creationId xmlns:a16="http://schemas.microsoft.com/office/drawing/2014/main" id="{674B473B-AB23-4CE3-9202-053B943043E1}"/>
              </a:ext>
            </a:extLst>
          </p:cNvPr>
          <p:cNvCxnSpPr>
            <a:cxnSpLocks/>
          </p:cNvCxnSpPr>
          <p:nvPr/>
        </p:nvCxnSpPr>
        <p:spPr>
          <a:xfrm>
            <a:off x="2199904" y="2590800"/>
            <a:ext cx="294741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BB86661-04F3-469B-B83D-375ECA7CA61A}"/>
              </a:ext>
            </a:extLst>
          </p:cNvPr>
          <p:cNvCxnSpPr>
            <a:cxnSpLocks/>
          </p:cNvCxnSpPr>
          <p:nvPr/>
        </p:nvCxnSpPr>
        <p:spPr>
          <a:xfrm>
            <a:off x="4267200" y="3048000"/>
            <a:ext cx="4419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3AD00B6-C674-437F-8CAA-AB81B62BD450}"/>
              </a:ext>
            </a:extLst>
          </p:cNvPr>
          <p:cNvCxnSpPr>
            <a:cxnSpLocks/>
          </p:cNvCxnSpPr>
          <p:nvPr/>
        </p:nvCxnSpPr>
        <p:spPr>
          <a:xfrm>
            <a:off x="3733800" y="3505200"/>
            <a:ext cx="141352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9438F57-F411-4CE2-9C7E-EF3C8BD38E12}"/>
              </a:ext>
            </a:extLst>
          </p:cNvPr>
          <p:cNvCxnSpPr>
            <a:cxnSpLocks/>
          </p:cNvCxnSpPr>
          <p:nvPr/>
        </p:nvCxnSpPr>
        <p:spPr>
          <a:xfrm>
            <a:off x="1143000" y="3962400"/>
            <a:ext cx="57150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6DBA642-CCE8-4A09-89FB-967B06AF9E61}"/>
              </a:ext>
            </a:extLst>
          </p:cNvPr>
          <p:cNvCxnSpPr>
            <a:cxnSpLocks/>
          </p:cNvCxnSpPr>
          <p:nvPr/>
        </p:nvCxnSpPr>
        <p:spPr>
          <a:xfrm>
            <a:off x="3733800" y="4495800"/>
            <a:ext cx="20574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AF49B31-4CF9-48BA-A471-B4E6E2FA87F6}"/>
              </a:ext>
            </a:extLst>
          </p:cNvPr>
          <p:cNvCxnSpPr>
            <a:cxnSpLocks/>
          </p:cNvCxnSpPr>
          <p:nvPr/>
        </p:nvCxnSpPr>
        <p:spPr>
          <a:xfrm>
            <a:off x="3238500" y="4953000"/>
            <a:ext cx="30099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14F3637-E506-422F-B99F-F20E04AAA606}"/>
              </a:ext>
            </a:extLst>
          </p:cNvPr>
          <p:cNvCxnSpPr>
            <a:cxnSpLocks/>
          </p:cNvCxnSpPr>
          <p:nvPr/>
        </p:nvCxnSpPr>
        <p:spPr>
          <a:xfrm>
            <a:off x="3352800" y="5410200"/>
            <a:ext cx="45720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7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0"/>
            <a:ext cx="8679180" cy="513715"/>
          </a:xfrm>
          <a:prstGeom prst="rect">
            <a:avLst/>
          </a:prstGeom>
        </p:spPr>
        <p:txBody>
          <a:bodyPr vert="horz" wrap="square" lIns="0" tIns="12700" rIns="0" bIns="0" rtlCol="0">
            <a:spAutoFit/>
          </a:bodyPr>
          <a:lstStyle/>
          <a:p>
            <a:pPr marL="12700">
              <a:spcBef>
                <a:spcPts val="100"/>
              </a:spcBef>
            </a:pPr>
            <a:r>
              <a:rPr sz="3200" spc="-10" dirty="0"/>
              <a:t>SELECTIVE </a:t>
            </a:r>
            <a:r>
              <a:rPr sz="3200" spc="-25" dirty="0"/>
              <a:t>INCORPORATION </a:t>
            </a:r>
            <a:r>
              <a:rPr sz="3200" spc="-5" dirty="0"/>
              <a:t>OF THE </a:t>
            </a:r>
            <a:r>
              <a:rPr sz="3200" dirty="0"/>
              <a:t>BILL </a:t>
            </a:r>
            <a:r>
              <a:rPr sz="3200" spc="-5" dirty="0"/>
              <a:t>OF</a:t>
            </a:r>
            <a:r>
              <a:rPr sz="3200" spc="15" dirty="0"/>
              <a:t> </a:t>
            </a:r>
            <a:r>
              <a:rPr sz="3200" spc="-5" dirty="0"/>
              <a:t>RIGHTS</a:t>
            </a:r>
            <a:endParaRPr sz="3200" dirty="0"/>
          </a:p>
        </p:txBody>
      </p:sp>
      <p:sp>
        <p:nvSpPr>
          <p:cNvPr id="4" name="object 4"/>
          <p:cNvSpPr/>
          <p:nvPr/>
        </p:nvSpPr>
        <p:spPr>
          <a:xfrm>
            <a:off x="299709" y="647700"/>
            <a:ext cx="11592582" cy="57531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596984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4187" y="0"/>
            <a:ext cx="8128000" cy="474489"/>
          </a:xfrm>
          <a:prstGeom prst="rect">
            <a:avLst/>
          </a:prstGeom>
        </p:spPr>
        <p:txBody>
          <a:bodyPr vert="horz" wrap="square" lIns="0" tIns="12700" rIns="0" bIns="0" rtlCol="0">
            <a:spAutoFit/>
          </a:bodyPr>
          <a:lstStyle/>
          <a:p>
            <a:pPr marL="12700">
              <a:spcBef>
                <a:spcPts val="100"/>
              </a:spcBef>
            </a:pPr>
            <a:r>
              <a:rPr sz="3000" spc="-10" dirty="0"/>
              <a:t>SELECTIVE </a:t>
            </a:r>
            <a:r>
              <a:rPr sz="3000" spc="-25" dirty="0"/>
              <a:t>INCORPORATION </a:t>
            </a:r>
            <a:r>
              <a:rPr sz="3000" spc="-5" dirty="0"/>
              <a:t>OF THE </a:t>
            </a:r>
            <a:r>
              <a:rPr sz="3000" dirty="0"/>
              <a:t>BILL </a:t>
            </a:r>
            <a:r>
              <a:rPr sz="3000" spc="-5" dirty="0"/>
              <a:t>OF</a:t>
            </a:r>
            <a:r>
              <a:rPr sz="3000" spc="-70" dirty="0"/>
              <a:t> </a:t>
            </a:r>
            <a:r>
              <a:rPr sz="3000" dirty="0"/>
              <a:t>RIGHTS</a:t>
            </a:r>
          </a:p>
        </p:txBody>
      </p:sp>
      <p:sp>
        <p:nvSpPr>
          <p:cNvPr id="3" name="object 3"/>
          <p:cNvSpPr txBox="1"/>
          <p:nvPr/>
        </p:nvSpPr>
        <p:spPr>
          <a:xfrm>
            <a:off x="9951212" y="6426809"/>
            <a:ext cx="180975" cy="197490"/>
          </a:xfrm>
          <a:prstGeom prst="rect">
            <a:avLst/>
          </a:prstGeom>
        </p:spPr>
        <p:txBody>
          <a:bodyPr vert="horz" wrap="square" lIns="0" tIns="12700" rIns="0" bIns="0" rtlCol="0">
            <a:spAutoFit/>
          </a:bodyPr>
          <a:lstStyle/>
          <a:p>
            <a:pPr marL="12700">
              <a:spcBef>
                <a:spcPts val="100"/>
              </a:spcBef>
            </a:pPr>
            <a:r>
              <a:rPr sz="1200" dirty="0">
                <a:solidFill>
                  <a:srgbClr val="888888"/>
                </a:solidFill>
                <a:cs typeface="Calibri"/>
              </a:rPr>
              <a:t>11</a:t>
            </a:r>
            <a:endParaRPr sz="1200">
              <a:solidFill>
                <a:prstClr val="black"/>
              </a:solidFill>
              <a:cs typeface="Calibri"/>
            </a:endParaRPr>
          </a:p>
        </p:txBody>
      </p:sp>
      <p:sp>
        <p:nvSpPr>
          <p:cNvPr id="4" name="object 4"/>
          <p:cNvSpPr/>
          <p:nvPr/>
        </p:nvSpPr>
        <p:spPr>
          <a:xfrm>
            <a:off x="609600" y="1503290"/>
            <a:ext cx="10515600" cy="514769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Rectangle 4">
            <a:extLst>
              <a:ext uri="{FF2B5EF4-FFF2-40B4-BE49-F238E27FC236}">
                <a16:creationId xmlns:a16="http://schemas.microsoft.com/office/drawing/2014/main" id="{7526B870-F3E0-4BE0-931A-DFF954701A70}"/>
              </a:ext>
            </a:extLst>
          </p:cNvPr>
          <p:cNvSpPr/>
          <p:nvPr/>
        </p:nvSpPr>
        <p:spPr>
          <a:xfrm>
            <a:off x="0" y="474489"/>
            <a:ext cx="12192000" cy="1015663"/>
          </a:xfrm>
          <a:prstGeom prst="rect">
            <a:avLst/>
          </a:prstGeom>
        </p:spPr>
        <p:txBody>
          <a:bodyPr wrap="square">
            <a:spAutoFit/>
          </a:bodyPr>
          <a:lstStyle/>
          <a:p>
            <a:r>
              <a:rPr lang="en-US" sz="2000" b="1" dirty="0"/>
              <a:t>DOCTRINE OF INCORPORATION </a:t>
            </a:r>
            <a:r>
              <a:rPr lang="en-US" sz="2000" dirty="0"/>
              <a:t>constitutional doctrine through which the first ten amendments of the United States Constitution (known as the Bill of Rights) are made applicable to the states through the Due Process clause of the Fourteenth Amendment. Incorporation applies both </a:t>
            </a:r>
            <a:r>
              <a:rPr lang="en-US" sz="2000" b="1" dirty="0">
                <a:solidFill>
                  <a:srgbClr val="FF0000"/>
                </a:solidFill>
              </a:rPr>
              <a:t>substantively</a:t>
            </a:r>
            <a:r>
              <a:rPr lang="en-US" sz="2000" dirty="0"/>
              <a:t> and </a:t>
            </a:r>
            <a:r>
              <a:rPr lang="en-US" sz="2000" b="1" dirty="0">
                <a:solidFill>
                  <a:srgbClr val="FF0000"/>
                </a:solidFill>
              </a:rPr>
              <a:t>procedurally</a:t>
            </a:r>
            <a:r>
              <a:rPr lang="en-US" sz="2000" dirty="0"/>
              <a:t>.</a:t>
            </a:r>
          </a:p>
        </p:txBody>
      </p:sp>
    </p:spTree>
    <p:extLst>
      <p:ext uri="{BB962C8B-B14F-4D97-AF65-F5344CB8AC3E}">
        <p14:creationId xmlns:p14="http://schemas.microsoft.com/office/powerpoint/2010/main" val="4287517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3352800" cy="6858000"/>
            <a:chOff x="0" y="0"/>
            <a:chExt cx="4124325" cy="6858000"/>
          </a:xfrm>
        </p:grpSpPr>
        <p:sp>
          <p:nvSpPr>
            <p:cNvPr id="3" name="object 3"/>
            <p:cNvSpPr/>
            <p:nvPr/>
          </p:nvSpPr>
          <p:spPr>
            <a:xfrm>
              <a:off x="4026173" y="0"/>
              <a:ext cx="98004" cy="68579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4064635" cy="6858000"/>
            </a:xfrm>
            <a:custGeom>
              <a:avLst/>
              <a:gdLst/>
              <a:ahLst/>
              <a:cxnLst/>
              <a:rect l="l" t="t" r="r" b="b"/>
              <a:pathLst>
                <a:path w="4064635" h="6858000">
                  <a:moveTo>
                    <a:pt x="4064508" y="0"/>
                  </a:moveTo>
                  <a:lnTo>
                    <a:pt x="0" y="0"/>
                  </a:lnTo>
                  <a:lnTo>
                    <a:pt x="0" y="6858000"/>
                  </a:lnTo>
                  <a:lnTo>
                    <a:pt x="4064508" y="6858000"/>
                  </a:lnTo>
                  <a:lnTo>
                    <a:pt x="4064508" y="0"/>
                  </a:lnTo>
                  <a:close/>
                </a:path>
              </a:pathLst>
            </a:custGeom>
            <a:solidFill>
              <a:srgbClr val="EDEDED"/>
            </a:solidFill>
          </p:spPr>
          <p:txBody>
            <a:bodyPr wrap="square" lIns="0" tIns="0" rIns="0" bIns="0" rtlCol="0"/>
            <a:lstStyle/>
            <a:p>
              <a:endParaRPr/>
            </a:p>
          </p:txBody>
        </p:sp>
      </p:grpSp>
      <p:sp>
        <p:nvSpPr>
          <p:cNvPr id="5" name="object 5"/>
          <p:cNvSpPr txBox="1"/>
          <p:nvPr/>
        </p:nvSpPr>
        <p:spPr>
          <a:xfrm>
            <a:off x="1" y="1924002"/>
            <a:ext cx="4064634" cy="1490152"/>
          </a:xfrm>
          <a:prstGeom prst="rect">
            <a:avLst/>
          </a:prstGeom>
        </p:spPr>
        <p:txBody>
          <a:bodyPr vert="horz" wrap="square" lIns="0" tIns="12700" rIns="0" bIns="0" rtlCol="0">
            <a:spAutoFit/>
          </a:bodyPr>
          <a:lstStyle/>
          <a:p>
            <a:pPr marL="12700" marR="5080">
              <a:lnSpc>
                <a:spcPct val="100000"/>
              </a:lnSpc>
              <a:spcBef>
                <a:spcPts val="100"/>
              </a:spcBef>
            </a:pPr>
            <a:r>
              <a:rPr sz="3200" b="1" dirty="0">
                <a:latin typeface="DejaVu Sans"/>
                <a:cs typeface="DejaVu Sans"/>
              </a:rPr>
              <a:t>Doctrine of  Selective  Incorporation</a:t>
            </a:r>
            <a:endParaRPr sz="3200" dirty="0">
              <a:latin typeface="DejaVu Sans"/>
              <a:cs typeface="DejaVu Sans"/>
            </a:endParaRPr>
          </a:p>
        </p:txBody>
      </p:sp>
      <p:sp>
        <p:nvSpPr>
          <p:cNvPr id="6" name="object 6"/>
          <p:cNvSpPr txBox="1">
            <a:spLocks noGrp="1"/>
          </p:cNvSpPr>
          <p:nvPr>
            <p:ph type="title"/>
          </p:nvPr>
        </p:nvSpPr>
        <p:spPr>
          <a:xfrm>
            <a:off x="3304276" y="-36096"/>
            <a:ext cx="8887723" cy="1243930"/>
          </a:xfrm>
          <a:prstGeom prst="rect">
            <a:avLst/>
          </a:prstGeom>
        </p:spPr>
        <p:txBody>
          <a:bodyPr vert="horz" wrap="square" lIns="0" tIns="12700" rIns="0" bIns="0" rtlCol="0">
            <a:spAutoFit/>
          </a:bodyPr>
          <a:lstStyle/>
          <a:p>
            <a:pPr marL="12700" marR="5080">
              <a:lnSpc>
                <a:spcPct val="100000"/>
              </a:lnSpc>
              <a:spcBef>
                <a:spcPts val="100"/>
              </a:spcBef>
            </a:pPr>
            <a:r>
              <a:rPr sz="2000" dirty="0">
                <a:solidFill>
                  <a:srgbClr val="FF0000"/>
                </a:solidFill>
              </a:rPr>
              <a:t>A constitutional doctrine through which the Bill of  Rights are made applicable to the states through the  Due Process clause of the Fourteenth Amendment  and so applied to state and local governments.</a:t>
            </a:r>
          </a:p>
        </p:txBody>
      </p:sp>
      <p:sp>
        <p:nvSpPr>
          <p:cNvPr id="7" name="object 7"/>
          <p:cNvSpPr txBox="1"/>
          <p:nvPr/>
        </p:nvSpPr>
        <p:spPr>
          <a:xfrm>
            <a:off x="3304276" y="1447800"/>
            <a:ext cx="8846861" cy="3706143"/>
          </a:xfrm>
          <a:prstGeom prst="rect">
            <a:avLst/>
          </a:prstGeom>
        </p:spPr>
        <p:txBody>
          <a:bodyPr vert="horz" wrap="square" lIns="0" tIns="12700" rIns="0" bIns="0" rtlCol="0">
            <a:spAutoFit/>
          </a:bodyPr>
          <a:lstStyle/>
          <a:p>
            <a:pPr marL="12700" marR="5080" algn="just">
              <a:lnSpc>
                <a:spcPct val="100000"/>
              </a:lnSpc>
              <a:spcBef>
                <a:spcPts val="100"/>
              </a:spcBef>
            </a:pPr>
            <a:r>
              <a:rPr lang="en-US" sz="2000" b="1" dirty="0">
                <a:latin typeface="DejaVu Sans"/>
                <a:cs typeface="DejaVu Sans"/>
              </a:rPr>
              <a:t>Utilizing the language of the Fourteenth Amendment,  specifically that “</a:t>
            </a:r>
            <a:r>
              <a:rPr lang="en-US" sz="2000" b="1" dirty="0">
                <a:solidFill>
                  <a:srgbClr val="FF0000"/>
                </a:solidFill>
                <a:latin typeface="DejaVu Sans"/>
                <a:cs typeface="DejaVu Sans"/>
              </a:rPr>
              <a:t>no state</a:t>
            </a:r>
            <a:r>
              <a:rPr lang="en-US" sz="2000" b="1" dirty="0">
                <a:latin typeface="DejaVu Sans"/>
                <a:cs typeface="DejaVu Sans"/>
              </a:rPr>
              <a:t>…shall abridge…due process  of law,” the national government now serves as</a:t>
            </a:r>
            <a:endParaRPr lang="en-US" sz="2000" dirty="0">
              <a:latin typeface="DejaVu Sans"/>
              <a:cs typeface="DejaVu Sans"/>
            </a:endParaRPr>
          </a:p>
          <a:p>
            <a:pPr marL="12700" marR="157480">
              <a:lnSpc>
                <a:spcPct val="100000"/>
              </a:lnSpc>
            </a:pPr>
            <a:r>
              <a:rPr lang="en-US" sz="2000" b="1" dirty="0">
                <a:latin typeface="DejaVu Sans"/>
                <a:cs typeface="DejaVu Sans"/>
              </a:rPr>
              <a:t>protector of our inalienable right to “life, liberty and  property.” Most of the time this has resulted in the  national government imposing its will on state and  local laws to the contrary.</a:t>
            </a:r>
          </a:p>
          <a:p>
            <a:pPr marL="12700" marR="157480">
              <a:lnSpc>
                <a:spcPct val="100000"/>
              </a:lnSpc>
            </a:pPr>
            <a:endParaRPr lang="en-US" sz="2000" b="1" dirty="0">
              <a:latin typeface="DejaVu Sans"/>
              <a:cs typeface="DejaVu Sans"/>
            </a:endParaRPr>
          </a:p>
          <a:p>
            <a:pPr marL="12700" marR="157480"/>
            <a:r>
              <a:rPr lang="en-US" sz="2000" b="1" dirty="0">
                <a:latin typeface="DejaVu Sans"/>
              </a:rPr>
              <a:t>The Fourteenth Amendment has weakened the states and strengthened the national government in our federal system of government.</a:t>
            </a:r>
            <a:endParaRPr lang="en-US" sz="2000" dirty="0">
              <a:latin typeface="DejaVu Sans"/>
            </a:endParaRPr>
          </a:p>
          <a:p>
            <a:pPr marL="12700" marR="157480">
              <a:lnSpc>
                <a:spcPct val="100000"/>
              </a:lnSpc>
            </a:pPr>
            <a:endParaRPr sz="2000" dirty="0">
              <a:latin typeface="DejaVu Sans"/>
              <a:cs typeface="DejaVu Sans"/>
            </a:endParaRPr>
          </a:p>
        </p:txBody>
      </p:sp>
      <p:sp>
        <p:nvSpPr>
          <p:cNvPr id="8" name="object 8"/>
          <p:cNvSpPr txBox="1"/>
          <p:nvPr/>
        </p:nvSpPr>
        <p:spPr>
          <a:xfrm>
            <a:off x="3344250" y="5181600"/>
            <a:ext cx="8807773" cy="1243930"/>
          </a:xfrm>
          <a:prstGeom prst="rect">
            <a:avLst/>
          </a:prstGeom>
        </p:spPr>
        <p:txBody>
          <a:bodyPr vert="horz" wrap="square" lIns="0" tIns="12700" rIns="0" bIns="0" rtlCol="0">
            <a:spAutoFit/>
          </a:bodyPr>
          <a:lstStyle/>
          <a:p>
            <a:pPr marL="12700">
              <a:lnSpc>
                <a:spcPct val="100000"/>
              </a:lnSpc>
              <a:spcBef>
                <a:spcPts val="100"/>
              </a:spcBef>
            </a:pPr>
            <a:r>
              <a:rPr sz="2000" b="1" i="1" dirty="0">
                <a:latin typeface="Nimbus Mono L"/>
                <a:cs typeface="Nimbus Mono L"/>
              </a:rPr>
              <a:t>McDonald v. Chicago </a:t>
            </a:r>
            <a:r>
              <a:rPr sz="2000" b="1" dirty="0">
                <a:latin typeface="DejaVu Sans"/>
                <a:cs typeface="DejaVu Sans"/>
              </a:rPr>
              <a:t>(2010): ruled the </a:t>
            </a:r>
            <a:r>
              <a:rPr sz="2000" b="1" dirty="0">
                <a:solidFill>
                  <a:srgbClr val="FF0000"/>
                </a:solidFill>
                <a:latin typeface="DejaVu Sans"/>
                <a:cs typeface="DejaVu Sans"/>
              </a:rPr>
              <a:t>Second</a:t>
            </a:r>
            <a:endParaRPr sz="2000" dirty="0">
              <a:solidFill>
                <a:srgbClr val="FF0000"/>
              </a:solidFill>
              <a:latin typeface="DejaVu Sans"/>
              <a:cs typeface="DejaVu Sans"/>
            </a:endParaRPr>
          </a:p>
          <a:p>
            <a:pPr marL="12700" marR="5080">
              <a:lnSpc>
                <a:spcPct val="100000"/>
              </a:lnSpc>
            </a:pPr>
            <a:r>
              <a:rPr sz="2000" b="1" dirty="0">
                <a:solidFill>
                  <a:srgbClr val="FF0000"/>
                </a:solidFill>
                <a:latin typeface="DejaVu Sans"/>
                <a:cs typeface="DejaVu Sans"/>
              </a:rPr>
              <a:t>Amendment’s </a:t>
            </a:r>
            <a:r>
              <a:rPr sz="2000" b="1" dirty="0">
                <a:latin typeface="DejaVu Sans"/>
                <a:cs typeface="DejaVu Sans"/>
              </a:rPr>
              <a:t>right to keep and bear arms for self-defense in one’s home is applicable to the states through the Fourteenth Amendment.</a:t>
            </a:r>
            <a:endParaRPr sz="2000" dirty="0">
              <a:latin typeface="DejaVu Sans"/>
              <a:cs typeface="DejaVu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3352800" cy="6858000"/>
            <a:chOff x="0" y="0"/>
            <a:chExt cx="4124325" cy="6858000"/>
          </a:xfrm>
        </p:grpSpPr>
        <p:sp>
          <p:nvSpPr>
            <p:cNvPr id="3" name="object 3"/>
            <p:cNvSpPr/>
            <p:nvPr/>
          </p:nvSpPr>
          <p:spPr>
            <a:xfrm>
              <a:off x="4026173" y="0"/>
              <a:ext cx="98004" cy="68579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4064635" cy="6858000"/>
            </a:xfrm>
            <a:custGeom>
              <a:avLst/>
              <a:gdLst/>
              <a:ahLst/>
              <a:cxnLst/>
              <a:rect l="l" t="t" r="r" b="b"/>
              <a:pathLst>
                <a:path w="4064635" h="6858000">
                  <a:moveTo>
                    <a:pt x="4064508" y="0"/>
                  </a:moveTo>
                  <a:lnTo>
                    <a:pt x="0" y="0"/>
                  </a:lnTo>
                  <a:lnTo>
                    <a:pt x="0" y="6858000"/>
                  </a:lnTo>
                  <a:lnTo>
                    <a:pt x="4064508" y="6858000"/>
                  </a:lnTo>
                  <a:lnTo>
                    <a:pt x="4064508" y="0"/>
                  </a:lnTo>
                  <a:close/>
                </a:path>
              </a:pathLst>
            </a:custGeom>
            <a:solidFill>
              <a:srgbClr val="EDEDED"/>
            </a:solidFill>
          </p:spPr>
          <p:txBody>
            <a:bodyPr wrap="square" lIns="0" tIns="0" rIns="0" bIns="0" rtlCol="0"/>
            <a:lstStyle/>
            <a:p>
              <a:endParaRPr/>
            </a:p>
          </p:txBody>
        </p:sp>
      </p:grpSp>
      <p:sp>
        <p:nvSpPr>
          <p:cNvPr id="5" name="object 5"/>
          <p:cNvSpPr txBox="1"/>
          <p:nvPr/>
        </p:nvSpPr>
        <p:spPr>
          <a:xfrm>
            <a:off x="1" y="1924002"/>
            <a:ext cx="4064634" cy="1490152"/>
          </a:xfrm>
          <a:prstGeom prst="rect">
            <a:avLst/>
          </a:prstGeom>
        </p:spPr>
        <p:txBody>
          <a:bodyPr vert="horz" wrap="square" lIns="0" tIns="12700" rIns="0" bIns="0" rtlCol="0">
            <a:spAutoFit/>
          </a:bodyPr>
          <a:lstStyle/>
          <a:p>
            <a:pPr marL="12700" marR="5080">
              <a:lnSpc>
                <a:spcPct val="100000"/>
              </a:lnSpc>
              <a:spcBef>
                <a:spcPts val="100"/>
              </a:spcBef>
            </a:pPr>
            <a:r>
              <a:rPr sz="3200" b="1" dirty="0">
                <a:latin typeface="DejaVu Sans"/>
                <a:cs typeface="DejaVu Sans"/>
              </a:rPr>
              <a:t>Doctrine of  Selective  Incorporation</a:t>
            </a:r>
            <a:endParaRPr sz="3200" dirty="0">
              <a:latin typeface="DejaVu Sans"/>
              <a:cs typeface="DejaVu Sans"/>
            </a:endParaRPr>
          </a:p>
        </p:txBody>
      </p:sp>
      <p:sp>
        <p:nvSpPr>
          <p:cNvPr id="6" name="object 6"/>
          <p:cNvSpPr txBox="1">
            <a:spLocks noGrp="1"/>
          </p:cNvSpPr>
          <p:nvPr>
            <p:ph type="title"/>
          </p:nvPr>
        </p:nvSpPr>
        <p:spPr>
          <a:xfrm>
            <a:off x="3380477" y="-36096"/>
            <a:ext cx="8887723" cy="1490152"/>
          </a:xfrm>
          <a:prstGeom prst="rect">
            <a:avLst/>
          </a:prstGeom>
        </p:spPr>
        <p:txBody>
          <a:bodyPr vert="horz" wrap="square" lIns="0" tIns="12700" rIns="0" bIns="0" rtlCol="0">
            <a:spAutoFit/>
          </a:bodyPr>
          <a:lstStyle/>
          <a:p>
            <a:pPr marL="12700" marR="5080">
              <a:lnSpc>
                <a:spcPct val="100000"/>
              </a:lnSpc>
              <a:spcBef>
                <a:spcPts val="100"/>
              </a:spcBef>
            </a:pPr>
            <a:r>
              <a:rPr lang="en-US" sz="2400" dirty="0">
                <a:solidFill>
                  <a:srgbClr val="FF0000"/>
                </a:solidFill>
                <a:latin typeface="+mj-lt"/>
              </a:rPr>
              <a:t>A constitutional doctrine through which the Bill of  Rights are made applicable to the states through the  </a:t>
            </a:r>
            <a:r>
              <a:rPr lang="en-US" sz="2400" dirty="0">
                <a:solidFill>
                  <a:srgbClr val="0070C0"/>
                </a:solidFill>
                <a:latin typeface="+mj-lt"/>
              </a:rPr>
              <a:t>Due Process clause </a:t>
            </a:r>
            <a:r>
              <a:rPr lang="en-US" sz="2400" dirty="0">
                <a:solidFill>
                  <a:srgbClr val="FF0000"/>
                </a:solidFill>
                <a:latin typeface="+mj-lt"/>
              </a:rPr>
              <a:t>of the </a:t>
            </a:r>
            <a:r>
              <a:rPr lang="en-US" sz="2400" dirty="0">
                <a:solidFill>
                  <a:srgbClr val="0070C0"/>
                </a:solidFill>
                <a:latin typeface="+mj-lt"/>
              </a:rPr>
              <a:t>Fourteenth Amendment  </a:t>
            </a:r>
            <a:r>
              <a:rPr lang="en-US" sz="2400" dirty="0">
                <a:solidFill>
                  <a:srgbClr val="FF0000"/>
                </a:solidFill>
                <a:latin typeface="+mj-lt"/>
              </a:rPr>
              <a:t>and so </a:t>
            </a:r>
            <a:r>
              <a:rPr lang="en-US" sz="2400" dirty="0">
                <a:solidFill>
                  <a:srgbClr val="0070C0"/>
                </a:solidFill>
                <a:latin typeface="+mj-lt"/>
              </a:rPr>
              <a:t>applied to state and local governments.  </a:t>
            </a:r>
            <a:endParaRPr sz="2400" dirty="0">
              <a:solidFill>
                <a:srgbClr val="0070C0"/>
              </a:solidFill>
              <a:latin typeface="+mj-lt"/>
            </a:endParaRPr>
          </a:p>
        </p:txBody>
      </p:sp>
      <p:sp>
        <p:nvSpPr>
          <p:cNvPr id="7" name="object 7"/>
          <p:cNvSpPr txBox="1"/>
          <p:nvPr/>
        </p:nvSpPr>
        <p:spPr>
          <a:xfrm>
            <a:off x="3405011" y="2043872"/>
            <a:ext cx="8846861" cy="412934"/>
          </a:xfrm>
          <a:prstGeom prst="rect">
            <a:avLst/>
          </a:prstGeom>
        </p:spPr>
        <p:txBody>
          <a:bodyPr vert="horz" wrap="square" lIns="0" tIns="12700" rIns="0" bIns="0" rtlCol="0">
            <a:spAutoFit/>
          </a:bodyPr>
          <a:lstStyle/>
          <a:p>
            <a:pPr marL="12700" marR="5080" algn="just">
              <a:lnSpc>
                <a:spcPct val="100000"/>
              </a:lnSpc>
              <a:spcBef>
                <a:spcPts val="100"/>
              </a:spcBef>
            </a:pPr>
            <a:r>
              <a:rPr lang="en-US" sz="2600" b="1" dirty="0">
                <a:effectLst/>
                <a:latin typeface="+mj-lt"/>
                <a:ea typeface="Calibri" panose="020F0502020204030204" pitchFamily="34" charset="0"/>
                <a:cs typeface="Times New Roman" panose="02020603050405020304" pitchFamily="18" charset="0"/>
              </a:rPr>
              <a:t>Explain how has the 14</a:t>
            </a:r>
            <a:r>
              <a:rPr lang="en-US" sz="2600" b="1" baseline="30000" dirty="0">
                <a:effectLst/>
                <a:latin typeface="+mj-lt"/>
                <a:ea typeface="Calibri" panose="020F0502020204030204" pitchFamily="34" charset="0"/>
                <a:cs typeface="Times New Roman" panose="02020603050405020304" pitchFamily="18" charset="0"/>
              </a:rPr>
              <a:t>th</a:t>
            </a:r>
            <a:r>
              <a:rPr lang="en-US" sz="2600" b="1" dirty="0">
                <a:effectLst/>
                <a:latin typeface="+mj-lt"/>
                <a:ea typeface="Calibri" panose="020F0502020204030204" pitchFamily="34" charset="0"/>
                <a:cs typeface="Times New Roman" panose="02020603050405020304" pitchFamily="18" charset="0"/>
              </a:rPr>
              <a:t> amendment impacted federalism?</a:t>
            </a:r>
            <a:endParaRPr sz="2600" dirty="0">
              <a:latin typeface="+mj-lt"/>
              <a:cs typeface="DejaVu Sans"/>
            </a:endParaRPr>
          </a:p>
        </p:txBody>
      </p:sp>
      <p:sp>
        <p:nvSpPr>
          <p:cNvPr id="9" name="TextBox 8">
            <a:extLst>
              <a:ext uri="{FF2B5EF4-FFF2-40B4-BE49-F238E27FC236}">
                <a16:creationId xmlns:a16="http://schemas.microsoft.com/office/drawing/2014/main" id="{D26AB2B4-A7B0-AD80-D1EB-AAE32333F1E7}"/>
              </a:ext>
            </a:extLst>
          </p:cNvPr>
          <p:cNvSpPr txBox="1"/>
          <p:nvPr/>
        </p:nvSpPr>
        <p:spPr>
          <a:xfrm>
            <a:off x="3329173" y="3068492"/>
            <a:ext cx="8328498" cy="1631216"/>
          </a:xfrm>
          <a:prstGeom prst="rect">
            <a:avLst/>
          </a:prstGeom>
          <a:noFill/>
        </p:spPr>
        <p:txBody>
          <a:bodyPr wrap="none" rtlCol="0">
            <a:spAutoFit/>
          </a:bodyPr>
          <a:lstStyle/>
          <a:p>
            <a:r>
              <a:rPr lang="en-US" sz="2500" b="1" dirty="0">
                <a:latin typeface="+mj-lt"/>
              </a:rPr>
              <a:t>Use TEA</a:t>
            </a:r>
          </a:p>
          <a:p>
            <a:r>
              <a:rPr lang="en-US" sz="2500" b="1" dirty="0">
                <a:latin typeface="+mj-lt"/>
              </a:rPr>
              <a:t>Topic sentence- thesis</a:t>
            </a:r>
          </a:p>
          <a:p>
            <a:r>
              <a:rPr lang="en-US" sz="2500" b="1" dirty="0">
                <a:latin typeface="+mj-lt"/>
              </a:rPr>
              <a:t>Evidence- use examples</a:t>
            </a:r>
          </a:p>
          <a:p>
            <a:r>
              <a:rPr lang="en-US" sz="2500" b="1" dirty="0">
                <a:latin typeface="+mj-lt"/>
              </a:rPr>
              <a:t>Analysis-explain how/why your example backs up your thesis</a:t>
            </a:r>
          </a:p>
        </p:txBody>
      </p:sp>
    </p:spTree>
    <p:extLst>
      <p:ext uri="{BB962C8B-B14F-4D97-AF65-F5344CB8AC3E}">
        <p14:creationId xmlns:p14="http://schemas.microsoft.com/office/powerpoint/2010/main" val="3199066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656"/>
            <a:ext cx="11887200" cy="625603"/>
          </a:xfrm>
        </p:spPr>
        <p:txBody>
          <a:bodyPr/>
          <a:lstStyle/>
          <a:p>
            <a:r>
              <a:rPr lang="en-US" dirty="0"/>
              <a:t>Required Supreme Court Cases for AP </a:t>
            </a:r>
            <a:r>
              <a:rPr lang="en-US" dirty="0" err="1"/>
              <a:t>Gov</a:t>
            </a:r>
            <a:r>
              <a:rPr lang="en-US" dirty="0"/>
              <a:t> Exam</a:t>
            </a:r>
          </a:p>
        </p:txBody>
      </p:sp>
      <p:sp>
        <p:nvSpPr>
          <p:cNvPr id="4" name="Rectangle 3"/>
          <p:cNvSpPr/>
          <p:nvPr/>
        </p:nvSpPr>
        <p:spPr>
          <a:xfrm>
            <a:off x="533400" y="1600200"/>
            <a:ext cx="5105400" cy="4801314"/>
          </a:xfrm>
          <a:prstGeom prst="rect">
            <a:avLst/>
          </a:prstGeom>
        </p:spPr>
        <p:txBody>
          <a:bodyPr wrap="square">
            <a:spAutoFit/>
          </a:bodyPr>
          <a:lstStyle/>
          <a:p>
            <a:pPr>
              <a:buFont typeface="Arial" panose="020B0604020202020204" pitchFamily="34" charset="0"/>
              <a:buChar char="•"/>
            </a:pPr>
            <a:r>
              <a:rPr lang="en-US" i="1" dirty="0">
                <a:solidFill>
                  <a:srgbClr val="209A8C"/>
                </a:solidFill>
                <a:latin typeface="Open Sans"/>
                <a:hlinkClick r:id="rId2"/>
              </a:rPr>
              <a:t>Marbury v. Madison</a:t>
            </a:r>
            <a:r>
              <a:rPr lang="en-US" dirty="0">
                <a:solidFill>
                  <a:srgbClr val="209A8C"/>
                </a:solidFill>
                <a:latin typeface="Open Sans"/>
                <a:hlinkClick r:id="rId2"/>
              </a:rPr>
              <a:t> (1803)</a:t>
            </a:r>
            <a:endParaRPr lang="en-US" dirty="0">
              <a:solidFill>
                <a:srgbClr val="000000"/>
              </a:solidFill>
              <a:latin typeface="Open Sans"/>
            </a:endParaRPr>
          </a:p>
          <a:p>
            <a:pPr>
              <a:buFont typeface="Arial" panose="020B0604020202020204" pitchFamily="34" charset="0"/>
              <a:buChar char="•"/>
            </a:pPr>
            <a:r>
              <a:rPr lang="en-US" i="1" dirty="0">
                <a:solidFill>
                  <a:srgbClr val="209A8C"/>
                </a:solidFill>
                <a:latin typeface="Open Sans"/>
                <a:hlinkClick r:id="rId3"/>
              </a:rPr>
              <a:t>McCulloch v. Maryland</a:t>
            </a:r>
            <a:r>
              <a:rPr lang="en-US" dirty="0">
                <a:solidFill>
                  <a:srgbClr val="209A8C"/>
                </a:solidFill>
                <a:latin typeface="Open Sans"/>
                <a:hlinkClick r:id="rId3"/>
              </a:rPr>
              <a:t> (1819)</a:t>
            </a:r>
            <a:endParaRPr lang="en-US" dirty="0">
              <a:solidFill>
                <a:srgbClr val="000000"/>
              </a:solidFill>
              <a:latin typeface="Open Sans"/>
            </a:endParaRPr>
          </a:p>
          <a:p>
            <a:pPr>
              <a:buFont typeface="Arial" panose="020B0604020202020204" pitchFamily="34" charset="0"/>
              <a:buChar char="•"/>
            </a:pPr>
            <a:r>
              <a:rPr lang="en-US" i="1" dirty="0" err="1">
                <a:solidFill>
                  <a:srgbClr val="209A8C"/>
                </a:solidFill>
                <a:latin typeface="Open Sans"/>
                <a:hlinkClick r:id="rId4"/>
              </a:rPr>
              <a:t>Schenck</a:t>
            </a:r>
            <a:r>
              <a:rPr lang="en-US" i="1" dirty="0">
                <a:solidFill>
                  <a:srgbClr val="209A8C"/>
                </a:solidFill>
                <a:latin typeface="Open Sans"/>
                <a:hlinkClick r:id="rId4"/>
              </a:rPr>
              <a:t> v. United States</a:t>
            </a:r>
            <a:r>
              <a:rPr lang="en-US" dirty="0">
                <a:solidFill>
                  <a:srgbClr val="209A8C"/>
                </a:solidFill>
                <a:latin typeface="Open Sans"/>
                <a:hlinkClick r:id="rId5"/>
              </a:rPr>
              <a:t> (1919)</a:t>
            </a:r>
            <a:endParaRPr lang="en-US" dirty="0">
              <a:solidFill>
                <a:srgbClr val="000000"/>
              </a:solidFill>
              <a:latin typeface="Open Sans"/>
            </a:endParaRPr>
          </a:p>
          <a:p>
            <a:pPr>
              <a:buFont typeface="Arial" panose="020B0604020202020204" pitchFamily="34" charset="0"/>
              <a:buChar char="•"/>
            </a:pPr>
            <a:r>
              <a:rPr lang="en-US" i="1" dirty="0">
                <a:solidFill>
                  <a:srgbClr val="209A8C"/>
                </a:solidFill>
                <a:latin typeface="Open Sans"/>
                <a:hlinkClick r:id="rId6"/>
              </a:rPr>
              <a:t>Brown v. Board of Education</a:t>
            </a:r>
            <a:r>
              <a:rPr lang="en-US" dirty="0">
                <a:solidFill>
                  <a:srgbClr val="209A8C"/>
                </a:solidFill>
                <a:latin typeface="Open Sans"/>
                <a:hlinkClick r:id="rId6"/>
              </a:rPr>
              <a:t> (1954)</a:t>
            </a:r>
            <a:endParaRPr lang="en-US" dirty="0">
              <a:solidFill>
                <a:srgbClr val="000000"/>
              </a:solidFill>
              <a:latin typeface="Open Sans"/>
            </a:endParaRPr>
          </a:p>
          <a:p>
            <a:pPr>
              <a:buFont typeface="Arial" panose="020B0604020202020204" pitchFamily="34" charset="0"/>
              <a:buChar char="•"/>
            </a:pPr>
            <a:r>
              <a:rPr lang="en-US" i="1" dirty="0">
                <a:solidFill>
                  <a:srgbClr val="209A8C"/>
                </a:solidFill>
                <a:latin typeface="Open Sans"/>
                <a:hlinkClick r:id="rId7"/>
              </a:rPr>
              <a:t>Baker v. </a:t>
            </a:r>
            <a:r>
              <a:rPr lang="en-US" i="1" dirty="0" err="1">
                <a:solidFill>
                  <a:srgbClr val="209A8C"/>
                </a:solidFill>
                <a:latin typeface="Open Sans"/>
                <a:hlinkClick r:id="rId7"/>
              </a:rPr>
              <a:t>Carr</a:t>
            </a:r>
            <a:r>
              <a:rPr lang="en-US" dirty="0">
                <a:solidFill>
                  <a:srgbClr val="209A8C"/>
                </a:solidFill>
                <a:latin typeface="Open Sans"/>
                <a:hlinkClick r:id="rId7"/>
              </a:rPr>
              <a:t> (1961)</a:t>
            </a:r>
            <a:endParaRPr lang="en-US" dirty="0">
              <a:solidFill>
                <a:srgbClr val="000000"/>
              </a:solidFill>
              <a:latin typeface="Open Sans"/>
            </a:endParaRPr>
          </a:p>
          <a:p>
            <a:pPr>
              <a:buFont typeface="Arial" panose="020B0604020202020204" pitchFamily="34" charset="0"/>
              <a:buChar char="•"/>
            </a:pPr>
            <a:r>
              <a:rPr lang="en-US" i="1" dirty="0">
                <a:solidFill>
                  <a:srgbClr val="209A8C"/>
                </a:solidFill>
                <a:latin typeface="Open Sans"/>
                <a:hlinkClick r:id="rId8"/>
              </a:rPr>
              <a:t>Engel v. Vitale</a:t>
            </a:r>
            <a:r>
              <a:rPr lang="en-US" dirty="0">
                <a:solidFill>
                  <a:srgbClr val="209A8C"/>
                </a:solidFill>
                <a:latin typeface="Open Sans"/>
                <a:hlinkClick r:id="rId8"/>
              </a:rPr>
              <a:t> (1962)</a:t>
            </a:r>
            <a:endParaRPr lang="en-US" dirty="0">
              <a:solidFill>
                <a:srgbClr val="000000"/>
              </a:solidFill>
              <a:latin typeface="Open Sans"/>
            </a:endParaRPr>
          </a:p>
          <a:p>
            <a:pPr>
              <a:buFont typeface="Arial" panose="020B0604020202020204" pitchFamily="34" charset="0"/>
              <a:buChar char="•"/>
            </a:pPr>
            <a:r>
              <a:rPr lang="en-US" i="1" dirty="0">
                <a:solidFill>
                  <a:srgbClr val="209A8C"/>
                </a:solidFill>
                <a:latin typeface="Open Sans"/>
                <a:hlinkClick r:id="rId9"/>
              </a:rPr>
              <a:t>Gideon v. Wainwright</a:t>
            </a:r>
            <a:r>
              <a:rPr lang="en-US" dirty="0">
                <a:solidFill>
                  <a:srgbClr val="209A8C"/>
                </a:solidFill>
                <a:latin typeface="Open Sans"/>
                <a:hlinkClick r:id="rId9"/>
              </a:rPr>
              <a:t> (1963)</a:t>
            </a:r>
            <a:endParaRPr lang="en-US" dirty="0">
              <a:solidFill>
                <a:srgbClr val="000000"/>
              </a:solidFill>
              <a:latin typeface="Open Sans"/>
            </a:endParaRPr>
          </a:p>
          <a:p>
            <a:pPr>
              <a:buFont typeface="Arial" panose="020B0604020202020204" pitchFamily="34" charset="0"/>
              <a:buChar char="•"/>
            </a:pPr>
            <a:r>
              <a:rPr lang="en-US" i="1" dirty="0">
                <a:solidFill>
                  <a:srgbClr val="209A8C"/>
                </a:solidFill>
                <a:latin typeface="Open Sans"/>
                <a:hlinkClick r:id="rId10"/>
              </a:rPr>
              <a:t>Tinker v. Des Moines</a:t>
            </a:r>
            <a:r>
              <a:rPr lang="en-US" dirty="0">
                <a:solidFill>
                  <a:srgbClr val="209A8C"/>
                </a:solidFill>
                <a:latin typeface="Open Sans"/>
                <a:hlinkClick r:id="rId10"/>
              </a:rPr>
              <a:t> (1969)</a:t>
            </a:r>
            <a:endParaRPr lang="en-US" dirty="0">
              <a:solidFill>
                <a:srgbClr val="000000"/>
              </a:solidFill>
              <a:latin typeface="Open Sans"/>
            </a:endParaRPr>
          </a:p>
          <a:p>
            <a:pPr>
              <a:buFont typeface="Arial" panose="020B0604020202020204" pitchFamily="34" charset="0"/>
              <a:buChar char="•"/>
            </a:pPr>
            <a:r>
              <a:rPr lang="en-US" i="1" dirty="0">
                <a:solidFill>
                  <a:srgbClr val="209A8C"/>
                </a:solidFill>
                <a:latin typeface="Open Sans"/>
                <a:hlinkClick r:id="rId11"/>
              </a:rPr>
              <a:t>New York Times Co. v. United States</a:t>
            </a:r>
            <a:r>
              <a:rPr lang="en-US" dirty="0">
                <a:solidFill>
                  <a:srgbClr val="209A8C"/>
                </a:solidFill>
                <a:latin typeface="Open Sans"/>
                <a:hlinkClick r:id="rId11"/>
              </a:rPr>
              <a:t> (1971)</a:t>
            </a:r>
            <a:endParaRPr lang="en-US" dirty="0">
              <a:solidFill>
                <a:srgbClr val="000000"/>
              </a:solidFill>
              <a:latin typeface="Open Sans"/>
            </a:endParaRPr>
          </a:p>
          <a:p>
            <a:pPr>
              <a:buFont typeface="Arial" panose="020B0604020202020204" pitchFamily="34" charset="0"/>
              <a:buChar char="•"/>
            </a:pPr>
            <a:r>
              <a:rPr lang="en-US" i="1" dirty="0">
                <a:solidFill>
                  <a:srgbClr val="209A8C"/>
                </a:solidFill>
                <a:latin typeface="Open Sans"/>
                <a:hlinkClick r:id="rId12"/>
              </a:rPr>
              <a:t>Wisconsin v. Yoder</a:t>
            </a:r>
            <a:r>
              <a:rPr lang="en-US" dirty="0">
                <a:solidFill>
                  <a:srgbClr val="209A8C"/>
                </a:solidFill>
                <a:latin typeface="Open Sans"/>
                <a:hlinkClick r:id="rId12"/>
              </a:rPr>
              <a:t> (1972) </a:t>
            </a:r>
            <a:endParaRPr lang="en-US" dirty="0">
              <a:solidFill>
                <a:srgbClr val="000000"/>
              </a:solidFill>
              <a:latin typeface="Open Sans"/>
            </a:endParaRPr>
          </a:p>
          <a:p>
            <a:pPr>
              <a:buFont typeface="Arial" panose="020B0604020202020204" pitchFamily="34" charset="0"/>
              <a:buChar char="•"/>
            </a:pPr>
            <a:r>
              <a:rPr lang="en-US" i="1" dirty="0">
                <a:solidFill>
                  <a:srgbClr val="209A8C"/>
                </a:solidFill>
                <a:latin typeface="Open Sans"/>
                <a:hlinkClick r:id="rId13"/>
              </a:rPr>
              <a:t>Roe v. Wade</a:t>
            </a:r>
            <a:r>
              <a:rPr lang="en-US" dirty="0">
                <a:solidFill>
                  <a:srgbClr val="209A8C"/>
                </a:solidFill>
                <a:latin typeface="Open Sans"/>
                <a:hlinkClick r:id="rId13"/>
              </a:rPr>
              <a:t> (1973) </a:t>
            </a:r>
            <a:endParaRPr lang="en-US" dirty="0">
              <a:solidFill>
                <a:srgbClr val="000000"/>
              </a:solidFill>
              <a:latin typeface="Open Sans"/>
            </a:endParaRPr>
          </a:p>
          <a:p>
            <a:pPr>
              <a:buFont typeface="Arial" panose="020B0604020202020204" pitchFamily="34" charset="0"/>
              <a:buChar char="•"/>
            </a:pPr>
            <a:r>
              <a:rPr lang="en-US" i="1" dirty="0">
                <a:solidFill>
                  <a:srgbClr val="209A8C"/>
                </a:solidFill>
                <a:latin typeface="Open Sans"/>
                <a:hlinkClick r:id="rId14"/>
              </a:rPr>
              <a:t>Shaw v. Reno</a:t>
            </a:r>
            <a:r>
              <a:rPr lang="en-US" dirty="0">
                <a:solidFill>
                  <a:srgbClr val="209A8C"/>
                </a:solidFill>
                <a:latin typeface="Open Sans"/>
                <a:hlinkClick r:id="rId14"/>
              </a:rPr>
              <a:t> (1993)</a:t>
            </a:r>
            <a:endParaRPr lang="en-US" dirty="0">
              <a:solidFill>
                <a:srgbClr val="000000"/>
              </a:solidFill>
              <a:latin typeface="Open Sans"/>
            </a:endParaRPr>
          </a:p>
          <a:p>
            <a:pPr>
              <a:buFont typeface="Arial" panose="020B0604020202020204" pitchFamily="34" charset="0"/>
              <a:buChar char="•"/>
            </a:pPr>
            <a:r>
              <a:rPr lang="en-US" i="1" dirty="0">
                <a:solidFill>
                  <a:srgbClr val="209A8C"/>
                </a:solidFill>
                <a:latin typeface="Open Sans"/>
                <a:hlinkClick r:id="rId15"/>
              </a:rPr>
              <a:t>United States v. Lopez</a:t>
            </a:r>
            <a:r>
              <a:rPr lang="en-US" dirty="0">
                <a:solidFill>
                  <a:srgbClr val="209A8C"/>
                </a:solidFill>
                <a:latin typeface="Open Sans"/>
                <a:hlinkClick r:id="rId15"/>
              </a:rPr>
              <a:t> (1995)</a:t>
            </a:r>
            <a:endParaRPr lang="en-US" dirty="0">
              <a:solidFill>
                <a:srgbClr val="000000"/>
              </a:solidFill>
              <a:latin typeface="Open Sans"/>
            </a:endParaRPr>
          </a:p>
          <a:p>
            <a:pPr>
              <a:buFont typeface="Arial" panose="020B0604020202020204" pitchFamily="34" charset="0"/>
              <a:buChar char="•"/>
            </a:pPr>
            <a:r>
              <a:rPr lang="en-US" i="1" dirty="0">
                <a:solidFill>
                  <a:srgbClr val="209A8C"/>
                </a:solidFill>
                <a:latin typeface="Open Sans"/>
                <a:hlinkClick r:id="rId16"/>
              </a:rPr>
              <a:t>Citizens United v. Federal Election Commission</a:t>
            </a:r>
            <a:r>
              <a:rPr lang="en-US" dirty="0">
                <a:solidFill>
                  <a:srgbClr val="209A8C"/>
                </a:solidFill>
                <a:latin typeface="Open Sans"/>
                <a:hlinkClick r:id="rId16"/>
              </a:rPr>
              <a:t> (2010)</a:t>
            </a:r>
            <a:endParaRPr lang="en-US" dirty="0">
              <a:solidFill>
                <a:srgbClr val="000000"/>
              </a:solidFill>
              <a:latin typeface="Open Sans"/>
            </a:endParaRPr>
          </a:p>
          <a:p>
            <a:pPr>
              <a:buFont typeface="Arial" panose="020B0604020202020204" pitchFamily="34" charset="0"/>
              <a:buChar char="•"/>
            </a:pPr>
            <a:r>
              <a:rPr lang="en-US" i="1" dirty="0">
                <a:solidFill>
                  <a:srgbClr val="209A8C"/>
                </a:solidFill>
                <a:latin typeface="Open Sans"/>
                <a:hlinkClick r:id="rId17"/>
              </a:rPr>
              <a:t>McDonald v. Chicago</a:t>
            </a:r>
            <a:r>
              <a:rPr lang="en-US" dirty="0">
                <a:solidFill>
                  <a:srgbClr val="209A8C"/>
                </a:solidFill>
                <a:latin typeface="Open Sans"/>
                <a:hlinkClick r:id="rId17"/>
              </a:rPr>
              <a:t> (2010)</a:t>
            </a:r>
            <a:endParaRPr lang="en-US" dirty="0">
              <a:solidFill>
                <a:srgbClr val="000000"/>
              </a:solidFill>
              <a:latin typeface="Open Sans"/>
            </a:endParaRPr>
          </a:p>
          <a:p>
            <a:r>
              <a:rPr lang="en-US" dirty="0">
                <a:solidFill>
                  <a:srgbClr val="000000"/>
                </a:solidFill>
                <a:latin typeface="Open Sans"/>
              </a:rPr>
              <a:t> </a:t>
            </a:r>
          </a:p>
        </p:txBody>
      </p:sp>
      <p:pic>
        <p:nvPicPr>
          <p:cNvPr id="5" name="Picture 4"/>
          <p:cNvPicPr>
            <a:picLocks noChangeAspect="1"/>
          </p:cNvPicPr>
          <p:nvPr/>
        </p:nvPicPr>
        <p:blipFill>
          <a:blip r:embed="rId18"/>
          <a:stretch>
            <a:fillRect/>
          </a:stretch>
        </p:blipFill>
        <p:spPr>
          <a:xfrm>
            <a:off x="4543425" y="881062"/>
            <a:ext cx="3105150" cy="866775"/>
          </a:xfrm>
          <a:prstGeom prst="rect">
            <a:avLst/>
          </a:prstGeom>
        </p:spPr>
      </p:pic>
      <p:pic>
        <p:nvPicPr>
          <p:cNvPr id="1028" name="Picture 4" descr="Oyez"/>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82000" y="771524"/>
            <a:ext cx="229552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20"/>
          <a:stretch>
            <a:fillRect/>
          </a:stretch>
        </p:blipFill>
        <p:spPr>
          <a:xfrm>
            <a:off x="6400800" y="2819400"/>
            <a:ext cx="3510643" cy="971550"/>
          </a:xfrm>
          <a:prstGeom prst="rect">
            <a:avLst/>
          </a:prstGeom>
        </p:spPr>
      </p:pic>
    </p:spTree>
    <p:extLst>
      <p:ext uri="{BB962C8B-B14F-4D97-AF65-F5344CB8AC3E}">
        <p14:creationId xmlns:p14="http://schemas.microsoft.com/office/powerpoint/2010/main" val="3531727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0" y="-31315"/>
            <a:ext cx="12192000" cy="443711"/>
          </a:xfrm>
          <a:prstGeom prst="rect">
            <a:avLst/>
          </a:prstGeom>
          <a:solidFill>
            <a:schemeClr val="accent3">
              <a:lumMod val="60000"/>
              <a:lumOff val="40000"/>
            </a:schemeClr>
          </a:solidFill>
        </p:spPr>
        <p:txBody>
          <a:bodyPr vert="horz" wrap="square" lIns="0" tIns="12700" rIns="0" bIns="0" rtlCol="0">
            <a:spAutoFit/>
          </a:bodyPr>
          <a:lstStyle/>
          <a:p>
            <a:pPr marL="12700">
              <a:lnSpc>
                <a:spcPct val="100000"/>
              </a:lnSpc>
              <a:spcBef>
                <a:spcPts val="100"/>
              </a:spcBef>
            </a:pPr>
            <a:r>
              <a:rPr lang="en-US" sz="2800" dirty="0"/>
              <a:t>TOPIC 3.5 Second Amendment: Right to Bear Arms</a:t>
            </a:r>
            <a:endParaRPr sz="4800" dirty="0"/>
          </a:p>
        </p:txBody>
      </p:sp>
      <p:sp>
        <p:nvSpPr>
          <p:cNvPr id="4" name="object 4"/>
          <p:cNvSpPr txBox="1"/>
          <p:nvPr/>
        </p:nvSpPr>
        <p:spPr>
          <a:xfrm>
            <a:off x="6004563" y="1824782"/>
            <a:ext cx="6111236" cy="2536592"/>
          </a:xfrm>
          <a:prstGeom prst="rect">
            <a:avLst/>
          </a:prstGeom>
        </p:spPr>
        <p:txBody>
          <a:bodyPr vert="horz" wrap="square" lIns="0" tIns="73660" rIns="0" bIns="0" rtlCol="0">
            <a:spAutoFit/>
          </a:bodyPr>
          <a:lstStyle/>
          <a:p>
            <a:pPr marL="12700" marR="519430">
              <a:lnSpc>
                <a:spcPct val="100000"/>
              </a:lnSpc>
              <a:spcBef>
                <a:spcPts val="480"/>
              </a:spcBef>
              <a:tabLst>
                <a:tab pos="354965" algn="l"/>
                <a:tab pos="355600" algn="l"/>
              </a:tabLst>
            </a:pPr>
            <a:r>
              <a:rPr sz="3200" b="1" dirty="0">
                <a:latin typeface="Calibri" panose="020F0502020204030204" pitchFamily="34" charset="0"/>
                <a:cs typeface="Calibri" panose="020F0502020204030204" pitchFamily="34" charset="0"/>
              </a:rPr>
              <a:t>The Supreme Court’s decisions on the </a:t>
            </a:r>
            <a:r>
              <a:rPr sz="3200" b="1" dirty="0">
                <a:solidFill>
                  <a:srgbClr val="FF0000"/>
                </a:solidFill>
                <a:latin typeface="Calibri" panose="020F0502020204030204" pitchFamily="34" charset="0"/>
                <a:cs typeface="Calibri" panose="020F0502020204030204" pitchFamily="34" charset="0"/>
              </a:rPr>
              <a:t>Second Amendment</a:t>
            </a:r>
            <a:r>
              <a:rPr sz="3200" b="1" dirty="0">
                <a:latin typeface="Calibri" panose="020F0502020204030204" pitchFamily="34" charset="0"/>
                <a:cs typeface="Calibri" panose="020F0502020204030204" pitchFamily="34" charset="0"/>
              </a:rPr>
              <a:t> rest upon its constitutional interpretation of </a:t>
            </a:r>
            <a:r>
              <a:rPr lang="en-US" sz="3200" b="1" dirty="0">
                <a:latin typeface="Calibri" panose="020F0502020204030204" pitchFamily="34" charset="0"/>
                <a:cs typeface="Calibri" panose="020F0502020204030204" pitchFamily="34" charset="0"/>
              </a:rPr>
              <a:t>the right to bear arms.</a:t>
            </a:r>
            <a:endParaRPr sz="3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C7D8F0A-9F8C-46FB-8D65-BD78387B4590}"/>
              </a:ext>
            </a:extLst>
          </p:cNvPr>
          <p:cNvSpPr txBox="1"/>
          <p:nvPr/>
        </p:nvSpPr>
        <p:spPr>
          <a:xfrm>
            <a:off x="0" y="685800"/>
            <a:ext cx="12039600" cy="830997"/>
          </a:xfrm>
          <a:prstGeom prst="rect">
            <a:avLst/>
          </a:prstGeom>
          <a:noFill/>
        </p:spPr>
        <p:txBody>
          <a:bodyPr wrap="square">
            <a:spAutoFit/>
          </a:bodyPr>
          <a:lstStyle/>
          <a:p>
            <a:r>
              <a:rPr lang="en-US" sz="2400" b="1" dirty="0"/>
              <a:t>Provisions of the U.S. Constitution’s Bill of Rights are continually being interpreted to balance the power of government and the civil liberties of individuals</a:t>
            </a:r>
          </a:p>
        </p:txBody>
      </p:sp>
      <p:sp>
        <p:nvSpPr>
          <p:cNvPr id="9" name="TextBox 8">
            <a:extLst>
              <a:ext uri="{FF2B5EF4-FFF2-40B4-BE49-F238E27FC236}">
                <a16:creationId xmlns:a16="http://schemas.microsoft.com/office/drawing/2014/main" id="{75D1306A-8056-4B20-AC85-9FF2AEE913D7}"/>
              </a:ext>
            </a:extLst>
          </p:cNvPr>
          <p:cNvSpPr txBox="1"/>
          <p:nvPr/>
        </p:nvSpPr>
        <p:spPr>
          <a:xfrm>
            <a:off x="60960" y="1794302"/>
            <a:ext cx="4495799" cy="3539430"/>
          </a:xfrm>
          <a:prstGeom prst="rect">
            <a:avLst/>
          </a:prstGeom>
          <a:noFill/>
        </p:spPr>
        <p:txBody>
          <a:bodyPr wrap="square">
            <a:spAutoFit/>
          </a:bodyPr>
          <a:lstStyle/>
          <a:p>
            <a:r>
              <a:rPr lang="en-US" sz="3200" b="1" dirty="0">
                <a:latin typeface="+mj-lt"/>
              </a:rPr>
              <a:t>Explain the extent to which the Supreme Court’s interpretation of the First and Second Amendments reflects a commitment to  individual liberty</a:t>
            </a:r>
          </a:p>
        </p:txBody>
      </p:sp>
      <p:cxnSp>
        <p:nvCxnSpPr>
          <p:cNvPr id="11" name="Straight Connector 10">
            <a:extLst>
              <a:ext uri="{FF2B5EF4-FFF2-40B4-BE49-F238E27FC236}">
                <a16:creationId xmlns:a16="http://schemas.microsoft.com/office/drawing/2014/main" id="{CB6F5058-B943-473B-B977-B956FE232ED3}"/>
              </a:ext>
            </a:extLst>
          </p:cNvPr>
          <p:cNvCxnSpPr>
            <a:cxnSpLocks/>
          </p:cNvCxnSpPr>
          <p:nvPr/>
        </p:nvCxnSpPr>
        <p:spPr>
          <a:xfrm flipV="1">
            <a:off x="76200" y="1741379"/>
            <a:ext cx="12039600" cy="11221"/>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Straight Connector 12">
            <a:extLst>
              <a:ext uri="{FF2B5EF4-FFF2-40B4-BE49-F238E27FC236}">
                <a16:creationId xmlns:a16="http://schemas.microsoft.com/office/drawing/2014/main" id="{47164CC4-E6C8-487F-AA77-EEE9207E0D5D}"/>
              </a:ext>
            </a:extLst>
          </p:cNvPr>
          <p:cNvCxnSpPr>
            <a:cxnSpLocks/>
          </p:cNvCxnSpPr>
          <p:nvPr/>
        </p:nvCxnSpPr>
        <p:spPr>
          <a:xfrm>
            <a:off x="5638800" y="1850499"/>
            <a:ext cx="0" cy="4991599"/>
          </a:xfrm>
          <a:prstGeom prst="line">
            <a:avLst/>
          </a:prstGeom>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74" y="50389"/>
            <a:ext cx="11811000" cy="553998"/>
          </a:xfrm>
        </p:spPr>
        <p:txBody>
          <a:bodyPr/>
          <a:lstStyle/>
          <a:p>
            <a:r>
              <a:rPr lang="en-US" dirty="0"/>
              <a:t>Required Document Readings for AP </a:t>
            </a:r>
            <a:r>
              <a:rPr lang="en-US" dirty="0" err="1"/>
              <a:t>Gov</a:t>
            </a:r>
            <a:r>
              <a:rPr lang="en-US" dirty="0"/>
              <a:t> Exam</a:t>
            </a:r>
          </a:p>
        </p:txBody>
      </p:sp>
      <p:pic>
        <p:nvPicPr>
          <p:cNvPr id="7" name="Picture 6"/>
          <p:cNvPicPr>
            <a:picLocks noChangeAspect="1"/>
          </p:cNvPicPr>
          <p:nvPr/>
        </p:nvPicPr>
        <p:blipFill>
          <a:blip r:embed="rId2"/>
          <a:stretch>
            <a:fillRect/>
          </a:stretch>
        </p:blipFill>
        <p:spPr>
          <a:xfrm>
            <a:off x="3200400" y="619627"/>
            <a:ext cx="3510643" cy="971550"/>
          </a:xfrm>
          <a:prstGeom prst="rect">
            <a:avLst/>
          </a:prstGeom>
        </p:spPr>
      </p:pic>
      <p:sp>
        <p:nvSpPr>
          <p:cNvPr id="3" name="Rectangle 2"/>
          <p:cNvSpPr/>
          <p:nvPr/>
        </p:nvSpPr>
        <p:spPr>
          <a:xfrm>
            <a:off x="2133600" y="1676400"/>
            <a:ext cx="6248400" cy="5016758"/>
          </a:xfrm>
          <a:prstGeom prst="rect">
            <a:avLst/>
          </a:prstGeom>
        </p:spPr>
        <p:txBody>
          <a:bodyPr wrap="square">
            <a:spAutoFit/>
          </a:bodyPr>
          <a:lstStyle/>
          <a:p>
            <a:pPr fontAlgn="base"/>
            <a:r>
              <a:rPr lang="en-US" sz="2000" b="1" dirty="0">
                <a:solidFill>
                  <a:srgbClr val="21242C"/>
                </a:solidFill>
                <a:latin typeface="inherit"/>
              </a:rPr>
              <a:t>Required primary documents</a:t>
            </a:r>
          </a:p>
          <a:p>
            <a:pPr fontAlgn="base"/>
            <a:r>
              <a:rPr lang="en-US" sz="2000" b="1" dirty="0">
                <a:solidFill>
                  <a:srgbClr val="21242C"/>
                </a:solidFill>
                <a:latin typeface="inherit"/>
              </a:rPr>
              <a:t>1. </a:t>
            </a:r>
            <a:r>
              <a:rPr lang="en-US" sz="2000" b="1" i="1" dirty="0">
                <a:solidFill>
                  <a:srgbClr val="21242C"/>
                </a:solidFill>
                <a:latin typeface="inherit"/>
              </a:rPr>
              <a:t>The Declaration of Independence</a:t>
            </a:r>
            <a:r>
              <a:rPr lang="en-US" sz="2000" dirty="0">
                <a:solidFill>
                  <a:srgbClr val="21242C"/>
                </a:solidFill>
                <a:latin typeface="inherit"/>
              </a:rPr>
              <a:t> (</a:t>
            </a:r>
            <a:r>
              <a:rPr lang="en-US" sz="2000" dirty="0">
                <a:solidFill>
                  <a:srgbClr val="8755EE"/>
                </a:solidFill>
                <a:latin typeface="inherit"/>
                <a:hlinkClick r:id="rId3"/>
              </a:rPr>
              <a:t>full text</a:t>
            </a:r>
            <a:r>
              <a:rPr lang="en-US" sz="2000" dirty="0">
                <a:solidFill>
                  <a:srgbClr val="21242C"/>
                </a:solidFill>
                <a:latin typeface="inherit"/>
              </a:rPr>
              <a:t>, </a:t>
            </a:r>
            <a:r>
              <a:rPr lang="en-US" sz="2000" dirty="0">
                <a:solidFill>
                  <a:srgbClr val="8755EE"/>
                </a:solidFill>
                <a:latin typeface="inherit"/>
                <a:hlinkClick r:id="rId4"/>
              </a:rPr>
              <a:t>article</a:t>
            </a:r>
            <a:r>
              <a:rPr lang="en-US" sz="2000" dirty="0">
                <a:solidFill>
                  <a:srgbClr val="21242C"/>
                </a:solidFill>
                <a:latin typeface="inherit"/>
              </a:rPr>
              <a:t>, </a:t>
            </a:r>
            <a:r>
              <a:rPr lang="en-US" sz="2000" dirty="0">
                <a:solidFill>
                  <a:srgbClr val="8755EE"/>
                </a:solidFill>
                <a:latin typeface="inherit"/>
                <a:hlinkClick r:id="rId5"/>
              </a:rPr>
              <a:t>video</a:t>
            </a:r>
            <a:r>
              <a:rPr lang="en-US" sz="2000" dirty="0">
                <a:solidFill>
                  <a:srgbClr val="21242C"/>
                </a:solidFill>
                <a:latin typeface="inherit"/>
              </a:rPr>
              <a:t>)</a:t>
            </a:r>
          </a:p>
          <a:p>
            <a:pPr fontAlgn="base"/>
            <a:r>
              <a:rPr lang="en-US" sz="2000" b="1" dirty="0">
                <a:solidFill>
                  <a:srgbClr val="21242C"/>
                </a:solidFill>
                <a:latin typeface="inherit"/>
              </a:rPr>
              <a:t>2. </a:t>
            </a:r>
            <a:r>
              <a:rPr lang="en-US" sz="2000" b="1" i="1" dirty="0">
                <a:solidFill>
                  <a:srgbClr val="21242C"/>
                </a:solidFill>
                <a:latin typeface="inherit"/>
              </a:rPr>
              <a:t>The Articles of Confederation</a:t>
            </a:r>
            <a:r>
              <a:rPr lang="en-US" sz="2000" dirty="0">
                <a:solidFill>
                  <a:srgbClr val="21242C"/>
                </a:solidFill>
                <a:latin typeface="inherit"/>
              </a:rPr>
              <a:t> (</a:t>
            </a:r>
            <a:r>
              <a:rPr lang="en-US" sz="2000" dirty="0">
                <a:solidFill>
                  <a:srgbClr val="8755EE"/>
                </a:solidFill>
                <a:latin typeface="inherit"/>
                <a:hlinkClick r:id="rId6"/>
              </a:rPr>
              <a:t>full text</a:t>
            </a:r>
            <a:r>
              <a:rPr lang="en-US" sz="2000" dirty="0">
                <a:solidFill>
                  <a:srgbClr val="21242C"/>
                </a:solidFill>
                <a:latin typeface="inherit"/>
              </a:rPr>
              <a:t>, </a:t>
            </a:r>
            <a:r>
              <a:rPr lang="en-US" sz="2000" dirty="0">
                <a:solidFill>
                  <a:srgbClr val="8755EE"/>
                </a:solidFill>
                <a:latin typeface="inherit"/>
                <a:hlinkClick r:id="rId7"/>
              </a:rPr>
              <a:t>article</a:t>
            </a:r>
            <a:r>
              <a:rPr lang="en-US" sz="2000" dirty="0">
                <a:solidFill>
                  <a:srgbClr val="21242C"/>
                </a:solidFill>
                <a:latin typeface="inherit"/>
              </a:rPr>
              <a:t>, </a:t>
            </a:r>
            <a:r>
              <a:rPr lang="en-US" sz="2000" dirty="0">
                <a:solidFill>
                  <a:srgbClr val="8755EE"/>
                </a:solidFill>
                <a:latin typeface="inherit"/>
                <a:hlinkClick r:id="rId8"/>
              </a:rPr>
              <a:t>video</a:t>
            </a:r>
            <a:r>
              <a:rPr lang="en-US" sz="2000" dirty="0">
                <a:solidFill>
                  <a:srgbClr val="21242C"/>
                </a:solidFill>
                <a:latin typeface="inherit"/>
              </a:rPr>
              <a:t>)</a:t>
            </a:r>
          </a:p>
          <a:p>
            <a:pPr fontAlgn="base"/>
            <a:r>
              <a:rPr lang="en-US" sz="2000" b="1" dirty="0">
                <a:solidFill>
                  <a:srgbClr val="21242C"/>
                </a:solidFill>
                <a:latin typeface="inherit"/>
              </a:rPr>
              <a:t>3. </a:t>
            </a:r>
            <a:r>
              <a:rPr lang="en-US" sz="2000" b="1" i="1" dirty="0">
                <a:solidFill>
                  <a:srgbClr val="21242C"/>
                </a:solidFill>
                <a:latin typeface="inherit"/>
              </a:rPr>
              <a:t>The Constitution of the United States</a:t>
            </a:r>
            <a:r>
              <a:rPr lang="en-US" sz="2000" dirty="0">
                <a:solidFill>
                  <a:srgbClr val="21242C"/>
                </a:solidFill>
                <a:latin typeface="inherit"/>
              </a:rPr>
              <a:t> (</a:t>
            </a:r>
            <a:r>
              <a:rPr lang="en-US" sz="2000" dirty="0">
                <a:solidFill>
                  <a:srgbClr val="8755EE"/>
                </a:solidFill>
                <a:latin typeface="inherit"/>
                <a:hlinkClick r:id="rId9"/>
              </a:rPr>
              <a:t>full text</a:t>
            </a:r>
            <a:r>
              <a:rPr lang="en-US" sz="2000" dirty="0">
                <a:solidFill>
                  <a:srgbClr val="21242C"/>
                </a:solidFill>
                <a:latin typeface="inherit"/>
              </a:rPr>
              <a:t>, </a:t>
            </a:r>
            <a:r>
              <a:rPr lang="en-US" sz="2000" dirty="0">
                <a:solidFill>
                  <a:srgbClr val="8755EE"/>
                </a:solidFill>
                <a:latin typeface="inherit"/>
                <a:hlinkClick r:id="rId10"/>
              </a:rPr>
              <a:t>brief video</a:t>
            </a:r>
            <a:r>
              <a:rPr lang="en-US" sz="2000" dirty="0">
                <a:solidFill>
                  <a:srgbClr val="21242C"/>
                </a:solidFill>
                <a:latin typeface="inherit"/>
              </a:rPr>
              <a:t>, </a:t>
            </a:r>
            <a:r>
              <a:rPr lang="en-US" sz="2000" dirty="0">
                <a:solidFill>
                  <a:srgbClr val="8755EE"/>
                </a:solidFill>
                <a:latin typeface="inherit"/>
                <a:hlinkClick r:id="rId11"/>
              </a:rPr>
              <a:t>deep dive video</a:t>
            </a:r>
            <a:r>
              <a:rPr lang="en-US" sz="2000" dirty="0">
                <a:solidFill>
                  <a:srgbClr val="21242C"/>
                </a:solidFill>
                <a:latin typeface="inherit"/>
              </a:rPr>
              <a:t>)</a:t>
            </a:r>
          </a:p>
          <a:p>
            <a:pPr fontAlgn="base"/>
            <a:r>
              <a:rPr lang="en-US" sz="2000" b="1" dirty="0">
                <a:solidFill>
                  <a:srgbClr val="21242C"/>
                </a:solidFill>
                <a:latin typeface="inherit"/>
              </a:rPr>
              <a:t>4. </a:t>
            </a:r>
            <a:r>
              <a:rPr lang="en-US" sz="2000" b="1" i="1" dirty="0">
                <a:solidFill>
                  <a:srgbClr val="21242C"/>
                </a:solidFill>
                <a:latin typeface="inherit"/>
              </a:rPr>
              <a:t>Federalist No. 10</a:t>
            </a:r>
            <a:r>
              <a:rPr lang="en-US" sz="2000" dirty="0">
                <a:solidFill>
                  <a:srgbClr val="21242C"/>
                </a:solidFill>
                <a:latin typeface="inherit"/>
              </a:rPr>
              <a:t> (</a:t>
            </a:r>
            <a:r>
              <a:rPr lang="en-US" sz="2000" dirty="0">
                <a:solidFill>
                  <a:srgbClr val="8755EE"/>
                </a:solidFill>
                <a:latin typeface="inherit"/>
                <a:hlinkClick r:id="rId12"/>
              </a:rPr>
              <a:t>full text</a:t>
            </a:r>
            <a:r>
              <a:rPr lang="en-US" sz="2000" dirty="0">
                <a:solidFill>
                  <a:srgbClr val="21242C"/>
                </a:solidFill>
                <a:latin typeface="inherit"/>
              </a:rPr>
              <a:t>, </a:t>
            </a:r>
            <a:r>
              <a:rPr lang="en-US" sz="2000" dirty="0">
                <a:solidFill>
                  <a:srgbClr val="8755EE"/>
                </a:solidFill>
                <a:latin typeface="inherit"/>
                <a:hlinkClick r:id="rId13"/>
              </a:rPr>
              <a:t>video part 1</a:t>
            </a:r>
            <a:r>
              <a:rPr lang="en-US" sz="2000" dirty="0">
                <a:solidFill>
                  <a:srgbClr val="21242C"/>
                </a:solidFill>
                <a:latin typeface="inherit"/>
              </a:rPr>
              <a:t>, </a:t>
            </a:r>
            <a:r>
              <a:rPr lang="en-US" sz="2000" dirty="0">
                <a:solidFill>
                  <a:srgbClr val="8755EE"/>
                </a:solidFill>
                <a:latin typeface="inherit"/>
                <a:hlinkClick r:id="rId14"/>
              </a:rPr>
              <a:t>video part 2</a:t>
            </a:r>
            <a:r>
              <a:rPr lang="en-US" sz="2000" dirty="0">
                <a:solidFill>
                  <a:srgbClr val="21242C"/>
                </a:solidFill>
                <a:latin typeface="inherit"/>
              </a:rPr>
              <a:t>)</a:t>
            </a:r>
          </a:p>
          <a:p>
            <a:pPr fontAlgn="base"/>
            <a:r>
              <a:rPr lang="en-US" sz="2000" b="1" dirty="0">
                <a:solidFill>
                  <a:srgbClr val="21242C"/>
                </a:solidFill>
                <a:latin typeface="inherit"/>
              </a:rPr>
              <a:t>5. </a:t>
            </a:r>
            <a:r>
              <a:rPr lang="en-US" sz="2000" b="1" i="1" dirty="0">
                <a:solidFill>
                  <a:srgbClr val="21242C"/>
                </a:solidFill>
                <a:latin typeface="inherit"/>
              </a:rPr>
              <a:t>Brutus No. 1</a:t>
            </a:r>
            <a:r>
              <a:rPr lang="en-US" sz="2000" dirty="0">
                <a:solidFill>
                  <a:srgbClr val="21242C"/>
                </a:solidFill>
                <a:latin typeface="inherit"/>
              </a:rPr>
              <a:t> (</a:t>
            </a:r>
            <a:r>
              <a:rPr lang="en-US" sz="2000" dirty="0">
                <a:solidFill>
                  <a:srgbClr val="8755EE"/>
                </a:solidFill>
                <a:latin typeface="inherit"/>
                <a:hlinkClick r:id="rId15"/>
              </a:rPr>
              <a:t>full text</a:t>
            </a:r>
            <a:r>
              <a:rPr lang="en-US" sz="2000" dirty="0">
                <a:solidFill>
                  <a:srgbClr val="21242C"/>
                </a:solidFill>
                <a:latin typeface="inherit"/>
              </a:rPr>
              <a:t>, </a:t>
            </a:r>
            <a:r>
              <a:rPr lang="en-US" sz="2000" dirty="0">
                <a:solidFill>
                  <a:srgbClr val="8755EE"/>
                </a:solidFill>
                <a:latin typeface="inherit"/>
                <a:hlinkClick r:id="rId16"/>
              </a:rPr>
              <a:t>video</a:t>
            </a:r>
            <a:r>
              <a:rPr lang="en-US" sz="2000" dirty="0">
                <a:solidFill>
                  <a:srgbClr val="21242C"/>
                </a:solidFill>
                <a:latin typeface="inherit"/>
              </a:rPr>
              <a:t>)</a:t>
            </a:r>
          </a:p>
          <a:p>
            <a:pPr fontAlgn="base"/>
            <a:r>
              <a:rPr lang="en-US" sz="2000" b="1" dirty="0">
                <a:solidFill>
                  <a:srgbClr val="21242C"/>
                </a:solidFill>
                <a:latin typeface="inherit"/>
              </a:rPr>
              <a:t>6. </a:t>
            </a:r>
            <a:r>
              <a:rPr lang="en-US" sz="2000" b="1" i="1" dirty="0">
                <a:solidFill>
                  <a:srgbClr val="21242C"/>
                </a:solidFill>
                <a:latin typeface="inherit"/>
              </a:rPr>
              <a:t>Federalist No. 51</a:t>
            </a:r>
            <a:r>
              <a:rPr lang="en-US" sz="2000" b="1" dirty="0">
                <a:solidFill>
                  <a:srgbClr val="21242C"/>
                </a:solidFill>
                <a:latin typeface="inherit"/>
              </a:rPr>
              <a:t> </a:t>
            </a:r>
            <a:r>
              <a:rPr lang="en-US" sz="2000" dirty="0">
                <a:solidFill>
                  <a:srgbClr val="21242C"/>
                </a:solidFill>
                <a:latin typeface="inherit"/>
              </a:rPr>
              <a:t>(</a:t>
            </a:r>
            <a:r>
              <a:rPr lang="en-US" sz="2000" dirty="0">
                <a:solidFill>
                  <a:srgbClr val="8755EE"/>
                </a:solidFill>
                <a:latin typeface="inherit"/>
                <a:hlinkClick r:id="rId17"/>
              </a:rPr>
              <a:t>full text</a:t>
            </a:r>
            <a:r>
              <a:rPr lang="en-US" sz="2000" dirty="0">
                <a:solidFill>
                  <a:srgbClr val="21242C"/>
                </a:solidFill>
                <a:latin typeface="inherit"/>
              </a:rPr>
              <a:t>, </a:t>
            </a:r>
            <a:r>
              <a:rPr lang="en-US" sz="2000" dirty="0">
                <a:solidFill>
                  <a:srgbClr val="8755EE"/>
                </a:solidFill>
                <a:latin typeface="inherit"/>
                <a:hlinkClick r:id="rId18"/>
              </a:rPr>
              <a:t>article</a:t>
            </a:r>
            <a:r>
              <a:rPr lang="en-US" sz="2000" dirty="0">
                <a:solidFill>
                  <a:srgbClr val="21242C"/>
                </a:solidFill>
                <a:latin typeface="inherit"/>
              </a:rPr>
              <a:t>, </a:t>
            </a:r>
            <a:r>
              <a:rPr lang="en-US" sz="2000" dirty="0">
                <a:solidFill>
                  <a:srgbClr val="8755EE"/>
                </a:solidFill>
                <a:latin typeface="inherit"/>
                <a:hlinkClick r:id="rId19"/>
              </a:rPr>
              <a:t>video</a:t>
            </a:r>
            <a:r>
              <a:rPr lang="en-US" sz="2000" dirty="0">
                <a:solidFill>
                  <a:srgbClr val="21242C"/>
                </a:solidFill>
                <a:latin typeface="inherit"/>
              </a:rPr>
              <a:t>)</a:t>
            </a:r>
          </a:p>
          <a:p>
            <a:pPr fontAlgn="base"/>
            <a:r>
              <a:rPr lang="en-US" sz="2000" b="1" dirty="0">
                <a:solidFill>
                  <a:srgbClr val="21242C"/>
                </a:solidFill>
                <a:latin typeface="inherit"/>
              </a:rPr>
              <a:t>7. </a:t>
            </a:r>
            <a:r>
              <a:rPr lang="en-US" sz="2000" b="1" i="1" dirty="0">
                <a:solidFill>
                  <a:srgbClr val="21242C"/>
                </a:solidFill>
                <a:latin typeface="inherit"/>
              </a:rPr>
              <a:t>Federalist No. 70</a:t>
            </a:r>
            <a:r>
              <a:rPr lang="en-US" sz="2000" dirty="0">
                <a:solidFill>
                  <a:srgbClr val="21242C"/>
                </a:solidFill>
                <a:latin typeface="inherit"/>
              </a:rPr>
              <a:t> (</a:t>
            </a:r>
            <a:r>
              <a:rPr lang="en-US" sz="2000" dirty="0">
                <a:solidFill>
                  <a:srgbClr val="8755EE"/>
                </a:solidFill>
                <a:latin typeface="inherit"/>
                <a:hlinkClick r:id="rId20"/>
              </a:rPr>
              <a:t>full text</a:t>
            </a:r>
            <a:r>
              <a:rPr lang="en-US" sz="2000" dirty="0">
                <a:solidFill>
                  <a:srgbClr val="21242C"/>
                </a:solidFill>
                <a:latin typeface="inherit"/>
              </a:rPr>
              <a:t>, </a:t>
            </a:r>
            <a:r>
              <a:rPr lang="en-US" sz="2000" dirty="0">
                <a:solidFill>
                  <a:srgbClr val="8755EE"/>
                </a:solidFill>
                <a:latin typeface="inherit"/>
                <a:hlinkClick r:id="rId21"/>
              </a:rPr>
              <a:t>video(Opens in a new window)(Opens in a new window)(Opens in a new window)</a:t>
            </a:r>
            <a:r>
              <a:rPr lang="en-US" sz="2000" dirty="0">
                <a:solidFill>
                  <a:srgbClr val="21242C"/>
                </a:solidFill>
                <a:latin typeface="inherit"/>
              </a:rPr>
              <a:t>)</a:t>
            </a:r>
          </a:p>
          <a:p>
            <a:pPr fontAlgn="base"/>
            <a:r>
              <a:rPr lang="en-US" sz="2000" b="1" dirty="0">
                <a:solidFill>
                  <a:srgbClr val="21242C"/>
                </a:solidFill>
                <a:latin typeface="inherit"/>
              </a:rPr>
              <a:t>8. </a:t>
            </a:r>
            <a:r>
              <a:rPr lang="en-US" sz="2000" b="1" i="1" dirty="0">
                <a:solidFill>
                  <a:srgbClr val="21242C"/>
                </a:solidFill>
                <a:latin typeface="inherit"/>
              </a:rPr>
              <a:t>Federalist No. 78</a:t>
            </a:r>
            <a:r>
              <a:rPr lang="en-US" sz="2000" dirty="0">
                <a:solidFill>
                  <a:srgbClr val="21242C"/>
                </a:solidFill>
                <a:latin typeface="inherit"/>
              </a:rPr>
              <a:t> (</a:t>
            </a:r>
            <a:r>
              <a:rPr lang="en-US" sz="2000" dirty="0">
                <a:solidFill>
                  <a:srgbClr val="8755EE"/>
                </a:solidFill>
                <a:latin typeface="inherit"/>
                <a:hlinkClick r:id="rId22"/>
              </a:rPr>
              <a:t>full text</a:t>
            </a:r>
            <a:r>
              <a:rPr lang="en-US" sz="2000" dirty="0">
                <a:solidFill>
                  <a:srgbClr val="21242C"/>
                </a:solidFill>
                <a:latin typeface="inherit"/>
              </a:rPr>
              <a:t>, </a:t>
            </a:r>
            <a:r>
              <a:rPr lang="en-US" sz="2000" dirty="0">
                <a:solidFill>
                  <a:srgbClr val="8755EE"/>
                </a:solidFill>
                <a:latin typeface="inherit"/>
                <a:hlinkClick r:id="rId23"/>
              </a:rPr>
              <a:t>article</a:t>
            </a:r>
            <a:r>
              <a:rPr lang="en-US" sz="2000" dirty="0">
                <a:solidFill>
                  <a:srgbClr val="21242C"/>
                </a:solidFill>
                <a:latin typeface="inherit"/>
              </a:rPr>
              <a:t>)</a:t>
            </a:r>
          </a:p>
          <a:p>
            <a:pPr fontAlgn="base"/>
            <a:r>
              <a:rPr lang="en-US" sz="2000" b="1" dirty="0">
                <a:solidFill>
                  <a:srgbClr val="21242C"/>
                </a:solidFill>
                <a:latin typeface="inherit"/>
              </a:rPr>
              <a:t>9. </a:t>
            </a:r>
            <a:r>
              <a:rPr lang="en-US" sz="2000" b="1" i="1" dirty="0">
                <a:solidFill>
                  <a:srgbClr val="21242C"/>
                </a:solidFill>
                <a:latin typeface="inherit"/>
              </a:rPr>
              <a:t>Letter from a Birmingham Jail</a:t>
            </a:r>
            <a:r>
              <a:rPr lang="en-US" sz="2000" dirty="0">
                <a:solidFill>
                  <a:srgbClr val="21242C"/>
                </a:solidFill>
                <a:latin typeface="inherit"/>
              </a:rPr>
              <a:t> (</a:t>
            </a:r>
            <a:r>
              <a:rPr lang="en-US" sz="2000" dirty="0">
                <a:solidFill>
                  <a:srgbClr val="8755EE"/>
                </a:solidFill>
                <a:latin typeface="inherit"/>
                <a:hlinkClick r:id="rId24"/>
              </a:rPr>
              <a:t>full text</a:t>
            </a:r>
            <a:r>
              <a:rPr lang="en-US" sz="2000" dirty="0">
                <a:solidFill>
                  <a:srgbClr val="21242C"/>
                </a:solidFill>
                <a:latin typeface="inherit"/>
              </a:rPr>
              <a:t>, </a:t>
            </a:r>
            <a:r>
              <a:rPr lang="en-US" sz="2000" dirty="0">
                <a:solidFill>
                  <a:srgbClr val="8755EE"/>
                </a:solidFill>
                <a:latin typeface="inherit"/>
                <a:hlinkClick r:id="rId25"/>
              </a:rPr>
              <a:t>video</a:t>
            </a:r>
            <a:r>
              <a:rPr lang="en-US" sz="2000" dirty="0">
                <a:solidFill>
                  <a:srgbClr val="21242C"/>
                </a:solidFill>
                <a:latin typeface="inherit"/>
              </a:rPr>
              <a:t>)</a:t>
            </a:r>
          </a:p>
        </p:txBody>
      </p:sp>
    </p:spTree>
    <p:extLst>
      <p:ext uri="{BB962C8B-B14F-4D97-AF65-F5344CB8AC3E}">
        <p14:creationId xmlns:p14="http://schemas.microsoft.com/office/powerpoint/2010/main" val="3552931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C0C0C0"/>
          </a:solidFill>
        </p:spPr>
        <p:txBody>
          <a:bodyPr wrap="square" lIns="0" tIns="0" rIns="0" bIns="0" rtlCol="0"/>
          <a:lstStyle/>
          <a:p>
            <a:endParaRPr/>
          </a:p>
        </p:txBody>
      </p:sp>
      <p:sp>
        <p:nvSpPr>
          <p:cNvPr id="3" name="object 3"/>
          <p:cNvSpPr txBox="1">
            <a:spLocks noGrp="1"/>
          </p:cNvSpPr>
          <p:nvPr>
            <p:ph type="title"/>
          </p:nvPr>
        </p:nvSpPr>
        <p:spPr>
          <a:xfrm>
            <a:off x="990600" y="21461"/>
            <a:ext cx="10058399" cy="566822"/>
          </a:xfrm>
          <a:prstGeom prst="rect">
            <a:avLst/>
          </a:prstGeom>
        </p:spPr>
        <p:txBody>
          <a:bodyPr vert="horz" wrap="square" lIns="0" tIns="12700" rIns="0" bIns="0" rtlCol="0">
            <a:spAutoFit/>
          </a:bodyPr>
          <a:lstStyle/>
          <a:p>
            <a:pPr marL="12700" algn="ctr">
              <a:lnSpc>
                <a:spcPct val="100000"/>
              </a:lnSpc>
              <a:spcBef>
                <a:spcPts val="100"/>
              </a:spcBef>
            </a:pPr>
            <a:r>
              <a:rPr dirty="0"/>
              <a:t>SELECTIVE INCORPORATION</a:t>
            </a:r>
          </a:p>
        </p:txBody>
      </p:sp>
      <p:sp>
        <p:nvSpPr>
          <p:cNvPr id="4" name="object 4"/>
          <p:cNvSpPr txBox="1"/>
          <p:nvPr/>
        </p:nvSpPr>
        <p:spPr>
          <a:xfrm>
            <a:off x="295333" y="729098"/>
            <a:ext cx="6098540" cy="5824030"/>
          </a:xfrm>
          <a:prstGeom prst="rect">
            <a:avLst/>
          </a:prstGeom>
        </p:spPr>
        <p:txBody>
          <a:bodyPr vert="horz" wrap="square" lIns="0" tIns="73025" rIns="0" bIns="0" rtlCol="0">
            <a:spAutoFit/>
          </a:bodyPr>
          <a:lstStyle/>
          <a:p>
            <a:pPr marL="88900">
              <a:lnSpc>
                <a:spcPct val="100000"/>
              </a:lnSpc>
              <a:spcBef>
                <a:spcPts val="575"/>
              </a:spcBef>
            </a:pPr>
            <a:r>
              <a:rPr sz="2000" b="1" dirty="0">
                <a:latin typeface="DejaVu Sans"/>
                <a:cs typeface="DejaVu Sans"/>
              </a:rPr>
              <a:t>Modifying Effect of the 14</a:t>
            </a:r>
            <a:r>
              <a:rPr sz="1950" b="1" baseline="25641" dirty="0">
                <a:latin typeface="DejaVu Sans"/>
                <a:cs typeface="DejaVu Sans"/>
              </a:rPr>
              <a:t>th </a:t>
            </a:r>
            <a:r>
              <a:rPr sz="2000" b="1" dirty="0">
                <a:latin typeface="DejaVu Sans"/>
                <a:cs typeface="DejaVu Sans"/>
              </a:rPr>
              <a:t>Amendment</a:t>
            </a:r>
            <a:endParaRPr sz="2000" dirty="0">
              <a:latin typeface="DejaVu Sans"/>
              <a:cs typeface="DejaVu Sans"/>
            </a:endParaRPr>
          </a:p>
          <a:p>
            <a:pPr marL="431800" indent="-342900">
              <a:lnSpc>
                <a:spcPct val="100000"/>
              </a:lnSpc>
              <a:spcBef>
                <a:spcPts val="480"/>
              </a:spcBef>
              <a:buFont typeface="DejaVu Sans"/>
              <a:buChar char="•"/>
              <a:tabLst>
                <a:tab pos="431165" algn="l"/>
                <a:tab pos="431800" algn="l"/>
              </a:tabLst>
            </a:pPr>
            <a:r>
              <a:rPr sz="2000" b="1" dirty="0">
                <a:latin typeface="DejaVu Sans"/>
                <a:cs typeface="DejaVu Sans"/>
              </a:rPr>
              <a:t>The due process clause has been used to apply some</a:t>
            </a:r>
            <a:r>
              <a:rPr lang="en-US" sz="2000" b="1" dirty="0">
                <a:latin typeface="DejaVu Sans"/>
                <a:cs typeface="DejaVu Sans"/>
              </a:rPr>
              <a:t> </a:t>
            </a:r>
            <a:r>
              <a:rPr sz="2000" b="1" dirty="0">
                <a:latin typeface="DejaVu Sans"/>
                <a:cs typeface="DejaVu Sans"/>
              </a:rPr>
              <a:t>of the provisions of the Bill of Rights to the states.</a:t>
            </a:r>
            <a:endParaRPr sz="2000" dirty="0">
              <a:latin typeface="DejaVu Sans"/>
              <a:cs typeface="DejaVu Sans"/>
            </a:endParaRPr>
          </a:p>
          <a:p>
            <a:pPr>
              <a:lnSpc>
                <a:spcPct val="100000"/>
              </a:lnSpc>
            </a:pPr>
            <a:endParaRPr sz="1650" dirty="0">
              <a:latin typeface="DejaVu Sans"/>
              <a:cs typeface="DejaVu Sans"/>
            </a:endParaRPr>
          </a:p>
          <a:p>
            <a:pPr marL="431800" marR="248285" indent="-342900">
              <a:lnSpc>
                <a:spcPct val="100000"/>
              </a:lnSpc>
              <a:buFont typeface="DejaVu Sans"/>
              <a:buChar char="•"/>
              <a:tabLst>
                <a:tab pos="431165" algn="l"/>
                <a:tab pos="431800" algn="l"/>
              </a:tabLst>
            </a:pPr>
            <a:r>
              <a:rPr sz="2000" b="1" dirty="0">
                <a:latin typeface="DejaVu Sans"/>
                <a:cs typeface="DejaVu Sans"/>
              </a:rPr>
              <a:t>This clause bans states from denying life, liberty, or  property without due process of law.</a:t>
            </a:r>
            <a:endParaRPr sz="2000" dirty="0">
              <a:latin typeface="DejaVu Sans"/>
              <a:cs typeface="DejaVu Sans"/>
            </a:endParaRPr>
          </a:p>
          <a:p>
            <a:pPr>
              <a:lnSpc>
                <a:spcPct val="100000"/>
              </a:lnSpc>
              <a:buFont typeface="DejaVu Sans"/>
              <a:buChar char="•"/>
            </a:pPr>
            <a:endParaRPr sz="1650" dirty="0">
              <a:latin typeface="DejaVu Sans"/>
              <a:cs typeface="DejaVu Sans"/>
            </a:endParaRPr>
          </a:p>
          <a:p>
            <a:pPr marL="431800" marR="43180" indent="-342900">
              <a:lnSpc>
                <a:spcPct val="100000"/>
              </a:lnSpc>
              <a:buFont typeface="DejaVu Sans"/>
              <a:buChar char="•"/>
              <a:tabLst>
                <a:tab pos="431165" algn="l"/>
                <a:tab pos="431800" algn="l"/>
              </a:tabLst>
            </a:pPr>
            <a:r>
              <a:rPr sz="2000" b="1" dirty="0">
                <a:latin typeface="DejaVu Sans"/>
                <a:cs typeface="DejaVu Sans"/>
              </a:rPr>
              <a:t>The “total incorporation” view would apply all of the  provisions of the Bill of Rights to the states. It argues  for </a:t>
            </a:r>
            <a:r>
              <a:rPr sz="2000" b="1" u="sng" dirty="0">
                <a:uFill>
                  <a:solidFill>
                    <a:srgbClr val="000000"/>
                  </a:solidFill>
                </a:uFill>
                <a:latin typeface="DejaVu Sans"/>
                <a:cs typeface="DejaVu Sans"/>
              </a:rPr>
              <a:t>nationalization</a:t>
            </a:r>
            <a:r>
              <a:rPr sz="2000" b="1" dirty="0">
                <a:latin typeface="DejaVu Sans"/>
                <a:cs typeface="DejaVu Sans"/>
              </a:rPr>
              <a:t> (or </a:t>
            </a:r>
            <a:r>
              <a:rPr sz="2000" b="1" u="sng" dirty="0">
                <a:uFill>
                  <a:solidFill>
                    <a:srgbClr val="000000"/>
                  </a:solidFill>
                </a:uFill>
                <a:latin typeface="DejaVu Sans"/>
                <a:cs typeface="DejaVu Sans"/>
              </a:rPr>
              <a:t>federalization</a:t>
            </a:r>
            <a:r>
              <a:rPr sz="2000" b="1" dirty="0">
                <a:latin typeface="DejaVu Sans"/>
                <a:cs typeface="DejaVu Sans"/>
              </a:rPr>
              <a:t>) of the Bill of  Rights.</a:t>
            </a:r>
            <a:endParaRPr sz="2000" dirty="0">
              <a:latin typeface="DejaVu Sans"/>
              <a:cs typeface="DejaVu Sans"/>
            </a:endParaRPr>
          </a:p>
          <a:p>
            <a:pPr>
              <a:lnSpc>
                <a:spcPct val="100000"/>
              </a:lnSpc>
              <a:spcBef>
                <a:spcPts val="5"/>
              </a:spcBef>
              <a:buFont typeface="DejaVu Sans"/>
              <a:buChar char="•"/>
            </a:pPr>
            <a:endParaRPr sz="1650" dirty="0">
              <a:latin typeface="DejaVu Sans"/>
              <a:cs typeface="DejaVu Sans"/>
            </a:endParaRPr>
          </a:p>
          <a:p>
            <a:pPr marL="431800" marR="55880" indent="-342900">
              <a:lnSpc>
                <a:spcPct val="100000"/>
              </a:lnSpc>
              <a:buFont typeface="DejaVu Sans"/>
              <a:buChar char="•"/>
              <a:tabLst>
                <a:tab pos="431165" algn="l"/>
                <a:tab pos="431800" algn="l"/>
              </a:tabLst>
            </a:pPr>
            <a:r>
              <a:rPr sz="2000" b="1" dirty="0">
                <a:latin typeface="DejaVu Sans"/>
                <a:cs typeface="DejaVu Sans"/>
              </a:rPr>
              <a:t>The “selective incorporation” view would apply only  some of these provisions, and would do so on a case-  by-case basis.</a:t>
            </a:r>
            <a:endParaRPr sz="2000" dirty="0">
              <a:latin typeface="DejaVu Sans"/>
              <a:cs typeface="DejaVu Sans"/>
            </a:endParaRPr>
          </a:p>
        </p:txBody>
      </p:sp>
      <p:sp>
        <p:nvSpPr>
          <p:cNvPr id="5" name="object 5"/>
          <p:cNvSpPr txBox="1"/>
          <p:nvPr/>
        </p:nvSpPr>
        <p:spPr>
          <a:xfrm>
            <a:off x="11280393" y="6273800"/>
            <a:ext cx="22352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Nimbus Sans L"/>
                <a:cs typeface="Nimbus Sans L"/>
              </a:rPr>
              <a:t>10</a:t>
            </a:r>
            <a:endParaRPr sz="1400">
              <a:latin typeface="Nimbus Sans L"/>
              <a:cs typeface="Nimbus Sans L"/>
            </a:endParaRPr>
          </a:p>
        </p:txBody>
      </p:sp>
      <p:sp>
        <p:nvSpPr>
          <p:cNvPr id="6" name="object 6"/>
          <p:cNvSpPr/>
          <p:nvPr/>
        </p:nvSpPr>
        <p:spPr>
          <a:xfrm>
            <a:off x="6400800" y="1219200"/>
            <a:ext cx="5562600" cy="50261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2D9D0"/>
          </a:solidFill>
        </p:spPr>
        <p:txBody>
          <a:bodyPr wrap="square" lIns="0" tIns="0" rIns="0" bIns="0" rtlCol="0"/>
          <a:lstStyle/>
          <a:p>
            <a:endParaRPr/>
          </a:p>
        </p:txBody>
      </p:sp>
      <p:sp>
        <p:nvSpPr>
          <p:cNvPr id="3" name="object 3"/>
          <p:cNvSpPr txBox="1">
            <a:spLocks noGrp="1"/>
          </p:cNvSpPr>
          <p:nvPr>
            <p:ph type="title"/>
          </p:nvPr>
        </p:nvSpPr>
        <p:spPr>
          <a:xfrm>
            <a:off x="1905000" y="-20053"/>
            <a:ext cx="7626859" cy="566822"/>
          </a:xfrm>
          <a:prstGeom prst="rect">
            <a:avLst/>
          </a:prstGeom>
        </p:spPr>
        <p:txBody>
          <a:bodyPr vert="horz" wrap="square" lIns="0" tIns="12700" rIns="0" bIns="0" rtlCol="0">
            <a:spAutoFit/>
          </a:bodyPr>
          <a:lstStyle/>
          <a:p>
            <a:pPr marL="12700">
              <a:lnSpc>
                <a:spcPct val="100000"/>
              </a:lnSpc>
              <a:spcBef>
                <a:spcPts val="100"/>
              </a:spcBef>
            </a:pPr>
            <a:r>
              <a:rPr dirty="0"/>
              <a:t>SELECTIVE INCORPORATION</a:t>
            </a:r>
          </a:p>
        </p:txBody>
      </p:sp>
      <p:sp>
        <p:nvSpPr>
          <p:cNvPr id="4" name="object 4"/>
          <p:cNvSpPr txBox="1"/>
          <p:nvPr/>
        </p:nvSpPr>
        <p:spPr>
          <a:xfrm>
            <a:off x="0" y="787241"/>
            <a:ext cx="12192000" cy="5761193"/>
          </a:xfrm>
          <a:prstGeom prst="rect">
            <a:avLst/>
          </a:prstGeom>
        </p:spPr>
        <p:txBody>
          <a:bodyPr vert="horz" wrap="square" lIns="0" tIns="79375" rIns="0" bIns="0" rtlCol="0">
            <a:spAutoFit/>
          </a:bodyPr>
          <a:lstStyle/>
          <a:p>
            <a:pPr marL="25400">
              <a:lnSpc>
                <a:spcPct val="100000"/>
              </a:lnSpc>
              <a:spcBef>
                <a:spcPts val="625"/>
              </a:spcBef>
            </a:pPr>
            <a:r>
              <a:rPr sz="2400" b="1" dirty="0">
                <a:latin typeface="DejaVu Sans"/>
                <a:cs typeface="DejaVu Sans"/>
              </a:rPr>
              <a:t>Modifying Effect of the 14</a:t>
            </a:r>
            <a:r>
              <a:rPr sz="2400" b="1" baseline="24904" dirty="0">
                <a:latin typeface="DejaVu Sans"/>
                <a:cs typeface="DejaVu Sans"/>
              </a:rPr>
              <a:t>th </a:t>
            </a:r>
            <a:r>
              <a:rPr sz="2400" b="1" dirty="0">
                <a:latin typeface="DejaVu Sans"/>
                <a:cs typeface="DejaVu Sans"/>
              </a:rPr>
              <a:t>Amendment</a:t>
            </a:r>
            <a:endParaRPr sz="2400" dirty="0">
              <a:latin typeface="DejaVu Sans"/>
              <a:cs typeface="DejaVu Sans"/>
            </a:endParaRPr>
          </a:p>
          <a:p>
            <a:pPr marL="368300" indent="-342900">
              <a:lnSpc>
                <a:spcPct val="100000"/>
              </a:lnSpc>
              <a:spcBef>
                <a:spcPts val="490"/>
              </a:spcBef>
              <a:buFont typeface="DejaVu Sans"/>
              <a:buChar char="•"/>
              <a:tabLst>
                <a:tab pos="367665" algn="l"/>
                <a:tab pos="368300" algn="l"/>
              </a:tabLst>
            </a:pPr>
            <a:r>
              <a:rPr sz="2400" b="1" dirty="0">
                <a:latin typeface="DejaVu Sans"/>
                <a:cs typeface="DejaVu Sans"/>
              </a:rPr>
              <a:t>Subsequent cases federalized parts of the Bill of Rights:</a:t>
            </a:r>
            <a:endParaRPr sz="2400" dirty="0">
              <a:latin typeface="DejaVu Sans"/>
              <a:cs typeface="DejaVu Sans"/>
            </a:endParaRPr>
          </a:p>
          <a:p>
            <a:pPr marL="768985" lvl="1" indent="-287020">
              <a:lnSpc>
                <a:spcPct val="100000"/>
              </a:lnSpc>
              <a:spcBef>
                <a:spcPts val="480"/>
              </a:spcBef>
              <a:buFont typeface="DejaVu Sans"/>
              <a:buChar char="–"/>
              <a:tabLst>
                <a:tab pos="768985" algn="l"/>
                <a:tab pos="769620" algn="l"/>
              </a:tabLst>
            </a:pPr>
            <a:r>
              <a:rPr sz="2400" b="1" dirty="0">
                <a:latin typeface="DejaVu Sans"/>
                <a:cs typeface="DejaVu Sans"/>
              </a:rPr>
              <a:t>1</a:t>
            </a:r>
            <a:r>
              <a:rPr sz="2000" b="1" baseline="25641" dirty="0">
                <a:latin typeface="DejaVu Sans"/>
                <a:cs typeface="DejaVu Sans"/>
              </a:rPr>
              <a:t>st </a:t>
            </a:r>
            <a:r>
              <a:rPr sz="2400" b="1" dirty="0">
                <a:latin typeface="DejaVu Sans"/>
                <a:cs typeface="DejaVu Sans"/>
              </a:rPr>
              <a:t>– Assembly, Petition, Religion</a:t>
            </a:r>
            <a:r>
              <a:rPr lang="en-US" sz="2400" b="1" dirty="0">
                <a:latin typeface="DejaVu Sans"/>
                <a:cs typeface="DejaVu Sans"/>
              </a:rPr>
              <a:t>, Speech, Press</a:t>
            </a:r>
            <a:endParaRPr sz="2400" dirty="0">
              <a:latin typeface="DejaVu Sans"/>
              <a:cs typeface="DejaVu Sans"/>
            </a:endParaRPr>
          </a:p>
          <a:p>
            <a:pPr marL="768985" lvl="1" indent="-287020">
              <a:lnSpc>
                <a:spcPct val="100000"/>
              </a:lnSpc>
              <a:spcBef>
                <a:spcPts val="480"/>
              </a:spcBef>
              <a:buFont typeface="DejaVu Sans"/>
              <a:buChar char="–"/>
              <a:tabLst>
                <a:tab pos="768985" algn="l"/>
                <a:tab pos="769620" algn="l"/>
              </a:tabLst>
            </a:pPr>
            <a:r>
              <a:rPr sz="2400" b="1" dirty="0">
                <a:latin typeface="DejaVu Sans"/>
                <a:cs typeface="DejaVu Sans"/>
              </a:rPr>
              <a:t>2</a:t>
            </a:r>
            <a:r>
              <a:rPr sz="2000" b="1" baseline="25641" dirty="0">
                <a:latin typeface="DejaVu Sans"/>
                <a:cs typeface="DejaVu Sans"/>
              </a:rPr>
              <a:t>nd </a:t>
            </a:r>
            <a:r>
              <a:rPr sz="2400" b="1" dirty="0">
                <a:latin typeface="DejaVu Sans"/>
                <a:cs typeface="DejaVu Sans"/>
              </a:rPr>
              <a:t>– Right to Bear Arms</a:t>
            </a:r>
            <a:endParaRPr sz="2400" dirty="0">
              <a:latin typeface="DejaVu Sans"/>
              <a:cs typeface="DejaVu Sans"/>
            </a:endParaRPr>
          </a:p>
          <a:p>
            <a:pPr marL="768985" lvl="1" indent="-287020">
              <a:lnSpc>
                <a:spcPct val="100000"/>
              </a:lnSpc>
              <a:spcBef>
                <a:spcPts val="480"/>
              </a:spcBef>
              <a:buFont typeface="DejaVu Sans"/>
              <a:buChar char="–"/>
              <a:tabLst>
                <a:tab pos="768985" algn="l"/>
                <a:tab pos="769620" algn="l"/>
              </a:tabLst>
            </a:pPr>
            <a:r>
              <a:rPr sz="2400" b="1" dirty="0">
                <a:latin typeface="DejaVu Sans"/>
                <a:cs typeface="DejaVu Sans"/>
              </a:rPr>
              <a:t>4</a:t>
            </a:r>
            <a:r>
              <a:rPr sz="2000" b="1" baseline="25641" dirty="0">
                <a:latin typeface="DejaVu Sans"/>
                <a:cs typeface="DejaVu Sans"/>
              </a:rPr>
              <a:t>th </a:t>
            </a:r>
            <a:r>
              <a:rPr sz="2400" b="1" dirty="0">
                <a:latin typeface="DejaVu Sans"/>
                <a:cs typeface="DejaVu Sans"/>
              </a:rPr>
              <a:t>– Search and Seizure protections</a:t>
            </a:r>
            <a:endParaRPr sz="2400" dirty="0">
              <a:latin typeface="DejaVu Sans"/>
              <a:cs typeface="DejaVu Sans"/>
            </a:endParaRPr>
          </a:p>
          <a:p>
            <a:pPr marL="768985" lvl="1" indent="-287020">
              <a:lnSpc>
                <a:spcPct val="100000"/>
              </a:lnSpc>
              <a:spcBef>
                <a:spcPts val="480"/>
              </a:spcBef>
              <a:buFont typeface="DejaVu Sans"/>
              <a:buChar char="–"/>
              <a:tabLst>
                <a:tab pos="768985" algn="l"/>
                <a:tab pos="769620" algn="l"/>
              </a:tabLst>
            </a:pPr>
            <a:r>
              <a:rPr sz="2400" b="1" dirty="0">
                <a:latin typeface="DejaVu Sans"/>
                <a:cs typeface="DejaVu Sans"/>
              </a:rPr>
              <a:t>5</a:t>
            </a:r>
            <a:r>
              <a:rPr sz="2000" b="1" baseline="25641" dirty="0">
                <a:latin typeface="DejaVu Sans"/>
                <a:cs typeface="DejaVu Sans"/>
              </a:rPr>
              <a:t>th </a:t>
            </a:r>
            <a:r>
              <a:rPr sz="2400" b="1" dirty="0">
                <a:latin typeface="DejaVu Sans"/>
                <a:cs typeface="DejaVu Sans"/>
              </a:rPr>
              <a:t>– Self-Incrimination, Double Jeopardy</a:t>
            </a:r>
            <a:endParaRPr sz="2400" dirty="0">
              <a:latin typeface="DejaVu Sans"/>
              <a:cs typeface="DejaVu Sans"/>
            </a:endParaRPr>
          </a:p>
          <a:p>
            <a:pPr marL="768985" lvl="1" indent="-287020">
              <a:lnSpc>
                <a:spcPct val="100000"/>
              </a:lnSpc>
              <a:spcBef>
                <a:spcPts val="484"/>
              </a:spcBef>
              <a:buFont typeface="DejaVu Sans"/>
              <a:buChar char="–"/>
              <a:tabLst>
                <a:tab pos="768985" algn="l"/>
                <a:tab pos="769620" algn="l"/>
              </a:tabLst>
            </a:pPr>
            <a:r>
              <a:rPr sz="2400" b="1" dirty="0">
                <a:latin typeface="DejaVu Sans"/>
                <a:cs typeface="DejaVu Sans"/>
              </a:rPr>
              <a:t>6</a:t>
            </a:r>
            <a:r>
              <a:rPr sz="2000" b="1" baseline="25641" dirty="0">
                <a:latin typeface="DejaVu Sans"/>
                <a:cs typeface="DejaVu Sans"/>
              </a:rPr>
              <a:t>th </a:t>
            </a:r>
            <a:r>
              <a:rPr sz="2400" b="1" dirty="0">
                <a:latin typeface="DejaVu Sans"/>
                <a:cs typeface="DejaVu Sans"/>
              </a:rPr>
              <a:t>– Right to Counsel, Right to Bring Witnesses, Right to Confront Witnesses</a:t>
            </a:r>
            <a:endParaRPr sz="2400" dirty="0">
              <a:latin typeface="DejaVu Sans"/>
              <a:cs typeface="DejaVu Sans"/>
            </a:endParaRPr>
          </a:p>
          <a:p>
            <a:pPr marL="768985" lvl="1" indent="-287020">
              <a:lnSpc>
                <a:spcPct val="100000"/>
              </a:lnSpc>
              <a:spcBef>
                <a:spcPts val="480"/>
              </a:spcBef>
              <a:buFont typeface="DejaVu Sans"/>
              <a:buChar char="–"/>
              <a:tabLst>
                <a:tab pos="768985" algn="l"/>
                <a:tab pos="769620" algn="l"/>
              </a:tabLst>
            </a:pPr>
            <a:r>
              <a:rPr sz="2400" b="1" dirty="0">
                <a:latin typeface="DejaVu Sans"/>
                <a:cs typeface="DejaVu Sans"/>
              </a:rPr>
              <a:t>8</a:t>
            </a:r>
            <a:r>
              <a:rPr sz="2000" b="1" baseline="25641" dirty="0">
                <a:latin typeface="DejaVu Sans"/>
                <a:cs typeface="DejaVu Sans"/>
              </a:rPr>
              <a:t>th </a:t>
            </a:r>
            <a:r>
              <a:rPr sz="2400" b="1" dirty="0">
                <a:latin typeface="DejaVu Sans"/>
                <a:cs typeface="DejaVu Sans"/>
              </a:rPr>
              <a:t>– Protection against Cruel and Unusual Punishment, Excessive Fines</a:t>
            </a:r>
            <a:endParaRPr sz="2400" dirty="0">
              <a:latin typeface="DejaVu Sans"/>
              <a:cs typeface="DejaVu Sans"/>
            </a:endParaRPr>
          </a:p>
          <a:p>
            <a:pPr lvl="1">
              <a:lnSpc>
                <a:spcPct val="100000"/>
              </a:lnSpc>
              <a:spcBef>
                <a:spcPts val="45"/>
              </a:spcBef>
              <a:buFont typeface="DejaVu Sans"/>
              <a:buChar char="–"/>
            </a:pPr>
            <a:endParaRPr sz="2800" dirty="0">
              <a:latin typeface="DejaVu Sans"/>
              <a:cs typeface="DejaVu Sans"/>
            </a:endParaRPr>
          </a:p>
          <a:p>
            <a:pPr marL="368300" marR="17780" indent="-342900">
              <a:lnSpc>
                <a:spcPct val="100000"/>
              </a:lnSpc>
              <a:buFont typeface="DejaVu Sans"/>
              <a:buChar char="•"/>
              <a:tabLst>
                <a:tab pos="367665" algn="l"/>
                <a:tab pos="368300" algn="l"/>
              </a:tabLst>
            </a:pPr>
            <a:r>
              <a:rPr sz="2400" b="1" dirty="0">
                <a:latin typeface="DejaVu Sans"/>
                <a:cs typeface="DejaVu Sans"/>
              </a:rPr>
              <a:t>All provisions of the Bill of Rights except Amendment 3, Amendment 7, and the Grand Jury requirement of  the 5</a:t>
            </a:r>
            <a:r>
              <a:rPr sz="2000" b="1" baseline="25641" dirty="0">
                <a:latin typeface="DejaVu Sans"/>
                <a:cs typeface="DejaVu Sans"/>
              </a:rPr>
              <a:t>th </a:t>
            </a:r>
            <a:r>
              <a:rPr sz="2400" b="1" dirty="0">
                <a:latin typeface="DejaVu Sans"/>
                <a:cs typeface="DejaVu Sans"/>
              </a:rPr>
              <a:t>Amendment have been federalized</a:t>
            </a:r>
            <a:r>
              <a:rPr lang="en-US" sz="2400" b="1" dirty="0">
                <a:latin typeface="DejaVu Sans"/>
                <a:cs typeface="DejaVu Sans"/>
              </a:rPr>
              <a:t>-applies to the states</a:t>
            </a:r>
            <a:r>
              <a:rPr sz="2400" b="1" dirty="0">
                <a:latin typeface="DejaVu Sans"/>
                <a:cs typeface="DejaVu Sans"/>
              </a:rPr>
              <a:t>.</a:t>
            </a:r>
            <a:endParaRPr sz="2400" dirty="0">
              <a:latin typeface="DejaVu Sans"/>
              <a:cs typeface="DejaVu Sans"/>
            </a:endParaRPr>
          </a:p>
        </p:txBody>
      </p:sp>
      <p:sp>
        <p:nvSpPr>
          <p:cNvPr id="5" name="object 5"/>
          <p:cNvSpPr txBox="1"/>
          <p:nvPr/>
        </p:nvSpPr>
        <p:spPr>
          <a:xfrm>
            <a:off x="11294109" y="6273800"/>
            <a:ext cx="197485" cy="239395"/>
          </a:xfrm>
          <a:prstGeom prst="rect">
            <a:avLst/>
          </a:prstGeom>
        </p:spPr>
        <p:txBody>
          <a:bodyPr vert="horz" wrap="square" lIns="0" tIns="12700" rIns="0" bIns="0" rtlCol="0">
            <a:spAutoFit/>
          </a:bodyPr>
          <a:lstStyle/>
          <a:p>
            <a:pPr marL="12700">
              <a:lnSpc>
                <a:spcPct val="100000"/>
              </a:lnSpc>
              <a:spcBef>
                <a:spcPts val="100"/>
              </a:spcBef>
            </a:pPr>
            <a:r>
              <a:rPr sz="1400" spc="-110" dirty="0">
                <a:latin typeface="Nimbus Sans L"/>
                <a:cs typeface="Nimbus Sans L"/>
              </a:rPr>
              <a:t>11</a:t>
            </a:r>
            <a:endParaRPr sz="1400">
              <a:latin typeface="Nimbus Sans L"/>
              <a:cs typeface="Nimbus Sans 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8600" y="228600"/>
            <a:ext cx="11734800" cy="535403"/>
          </a:xfrm>
          <a:prstGeom prst="rect">
            <a:avLst/>
          </a:prstGeom>
        </p:spPr>
        <p:txBody>
          <a:bodyPr vert="horz" wrap="square" lIns="0" tIns="12065" rIns="0" bIns="0" rtlCol="0">
            <a:spAutoFit/>
          </a:bodyPr>
          <a:lstStyle/>
          <a:p>
            <a:pPr marL="12700">
              <a:lnSpc>
                <a:spcPct val="100000"/>
              </a:lnSpc>
              <a:spcBef>
                <a:spcPts val="95"/>
              </a:spcBef>
            </a:pPr>
            <a:r>
              <a:rPr sz="3400" b="1" dirty="0">
                <a:latin typeface="DejaVu Sans"/>
                <a:cs typeface="DejaVu Sans"/>
              </a:rPr>
              <a:t>Explain the doctrine of selective incorporatio</a:t>
            </a:r>
            <a:r>
              <a:rPr lang="en-US" sz="3400" b="1" dirty="0">
                <a:latin typeface="DejaVu Sans"/>
                <a:cs typeface="DejaVu Sans"/>
              </a:rPr>
              <a:t>n.</a:t>
            </a:r>
            <a:endParaRPr sz="3400" dirty="0">
              <a:latin typeface="DejaVu Sans"/>
              <a:cs typeface="DejaVu Sans"/>
            </a:endParaRPr>
          </a:p>
        </p:txBody>
      </p:sp>
      <p:sp>
        <p:nvSpPr>
          <p:cNvPr id="4" name="object 4"/>
          <p:cNvSpPr txBox="1"/>
          <p:nvPr/>
        </p:nvSpPr>
        <p:spPr>
          <a:xfrm>
            <a:off x="11323066" y="6270752"/>
            <a:ext cx="180975" cy="208279"/>
          </a:xfrm>
          <a:prstGeom prst="rect">
            <a:avLst/>
          </a:prstGeom>
        </p:spPr>
        <p:txBody>
          <a:bodyPr vert="horz" wrap="square" lIns="0" tIns="12700" rIns="0" bIns="0" rtlCol="0">
            <a:spAutoFit/>
          </a:bodyPr>
          <a:lstStyle/>
          <a:p>
            <a:pPr marL="12700">
              <a:lnSpc>
                <a:spcPct val="100000"/>
              </a:lnSpc>
              <a:spcBef>
                <a:spcPts val="100"/>
              </a:spcBef>
            </a:pPr>
            <a:r>
              <a:rPr sz="1200" spc="-160" dirty="0">
                <a:solidFill>
                  <a:srgbClr val="888888"/>
                </a:solidFill>
                <a:latin typeface="DejaVu Sans"/>
                <a:cs typeface="DejaVu Sans"/>
              </a:rPr>
              <a:t>13</a:t>
            </a:r>
            <a:endParaRPr sz="1200">
              <a:latin typeface="DejaVu Sans"/>
              <a:cs typeface="DejaVu Sans"/>
            </a:endParaRPr>
          </a:p>
        </p:txBody>
      </p:sp>
      <p:sp>
        <p:nvSpPr>
          <p:cNvPr id="5" name="object 5"/>
          <p:cNvSpPr/>
          <p:nvPr/>
        </p:nvSpPr>
        <p:spPr>
          <a:xfrm>
            <a:off x="2358580" y="1286583"/>
            <a:ext cx="7620000" cy="543458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600" y="-22937"/>
            <a:ext cx="9011667" cy="567463"/>
          </a:xfrm>
          <a:prstGeom prst="rect">
            <a:avLst/>
          </a:prstGeom>
        </p:spPr>
        <p:txBody>
          <a:bodyPr vert="horz" wrap="square" lIns="0" tIns="13335" rIns="0" bIns="0" rtlCol="0">
            <a:spAutoFit/>
          </a:bodyPr>
          <a:lstStyle/>
          <a:p>
            <a:pPr marL="12700">
              <a:lnSpc>
                <a:spcPct val="100000"/>
              </a:lnSpc>
              <a:spcBef>
                <a:spcPts val="105"/>
              </a:spcBef>
            </a:pPr>
            <a:r>
              <a:rPr i="1" dirty="0">
                <a:solidFill>
                  <a:srgbClr val="008000"/>
                </a:solidFill>
                <a:latin typeface="Nimbus Mono L"/>
                <a:cs typeface="Nimbus Mono L"/>
              </a:rPr>
              <a:t>McDonald v. Chicago </a:t>
            </a:r>
            <a:r>
              <a:rPr dirty="0">
                <a:solidFill>
                  <a:srgbClr val="008000"/>
                </a:solidFill>
              </a:rPr>
              <a:t>(2010)</a:t>
            </a:r>
            <a:endParaRPr dirty="0">
              <a:latin typeface="Nimbus Mono L"/>
              <a:cs typeface="Nimbus Mono L"/>
            </a:endParaRPr>
          </a:p>
        </p:txBody>
      </p:sp>
      <p:sp>
        <p:nvSpPr>
          <p:cNvPr id="3" name="object 3"/>
          <p:cNvSpPr txBox="1"/>
          <p:nvPr/>
        </p:nvSpPr>
        <p:spPr>
          <a:xfrm>
            <a:off x="4038600" y="568174"/>
            <a:ext cx="8190016" cy="5829801"/>
          </a:xfrm>
          <a:prstGeom prst="rect">
            <a:avLst/>
          </a:prstGeom>
        </p:spPr>
        <p:txBody>
          <a:bodyPr vert="horz" wrap="square" lIns="0" tIns="12700" rIns="0" bIns="0" rtlCol="0">
            <a:spAutoFit/>
          </a:bodyPr>
          <a:lstStyle/>
          <a:p>
            <a:pPr marL="50800" marR="146050">
              <a:lnSpc>
                <a:spcPct val="100000"/>
              </a:lnSpc>
              <a:spcBef>
                <a:spcPts val="100"/>
              </a:spcBef>
            </a:pPr>
            <a:r>
              <a:rPr sz="2100" b="1" dirty="0">
                <a:solidFill>
                  <a:srgbClr val="FF0000"/>
                </a:solidFill>
                <a:latin typeface="DejaVu Sans"/>
                <a:cs typeface="DejaVu Sans"/>
              </a:rPr>
              <a:t>Issue</a:t>
            </a:r>
            <a:r>
              <a:rPr sz="2100" b="1" dirty="0">
                <a:latin typeface="DejaVu Sans"/>
                <a:cs typeface="DejaVu Sans"/>
              </a:rPr>
              <a:t>: Does the Second Amendment right to keep and bear  arms apply to state and local governments through the 14th  Amendment and thus limit Chicago’s ability to regulate  guns?</a:t>
            </a:r>
            <a:endParaRPr sz="2100" dirty="0">
              <a:latin typeface="DejaVu Sans"/>
              <a:cs typeface="DejaVu Sans"/>
            </a:endParaRPr>
          </a:p>
          <a:p>
            <a:pPr>
              <a:lnSpc>
                <a:spcPct val="100000"/>
              </a:lnSpc>
              <a:spcBef>
                <a:spcPts val="35"/>
              </a:spcBef>
            </a:pPr>
            <a:endParaRPr sz="2100" dirty="0">
              <a:latin typeface="DejaVu Sans"/>
              <a:cs typeface="DejaVu Sans"/>
            </a:endParaRPr>
          </a:p>
          <a:p>
            <a:pPr marL="50800" marR="191770">
              <a:lnSpc>
                <a:spcPct val="100000"/>
              </a:lnSpc>
            </a:pPr>
            <a:r>
              <a:rPr sz="2100" b="1" dirty="0">
                <a:solidFill>
                  <a:srgbClr val="FF0000"/>
                </a:solidFill>
                <a:latin typeface="DejaVu Sans"/>
                <a:cs typeface="DejaVu Sans"/>
              </a:rPr>
              <a:t>Majority</a:t>
            </a:r>
            <a:r>
              <a:rPr sz="2100" b="1" dirty="0">
                <a:latin typeface="DejaVu Sans"/>
                <a:cs typeface="DejaVu Sans"/>
              </a:rPr>
              <a:t>: 2</a:t>
            </a:r>
            <a:r>
              <a:rPr sz="2100" b="1" baseline="24305" dirty="0">
                <a:latin typeface="DejaVu Sans"/>
                <a:cs typeface="DejaVu Sans"/>
              </a:rPr>
              <a:t>nd </a:t>
            </a:r>
            <a:r>
              <a:rPr sz="2100" b="1" dirty="0">
                <a:latin typeface="DejaVu Sans"/>
                <a:cs typeface="DejaVu Sans"/>
              </a:rPr>
              <a:t>Amendment right to keep and bear arms for  the purpose of self-defense is fully applicable to the states  under the 14th Amendment. The Court considered whether  the right to keep guns “is fundamental to our scheme of</a:t>
            </a:r>
            <a:endParaRPr sz="2100" dirty="0">
              <a:latin typeface="DejaVu Sans"/>
              <a:cs typeface="DejaVu Sans"/>
            </a:endParaRPr>
          </a:p>
          <a:p>
            <a:pPr marL="50800" marR="54610">
              <a:lnSpc>
                <a:spcPct val="100000"/>
              </a:lnSpc>
            </a:pPr>
            <a:r>
              <a:rPr sz="2100" b="1" dirty="0">
                <a:latin typeface="DejaVu Sans"/>
                <a:cs typeface="DejaVu Sans"/>
              </a:rPr>
              <a:t>ordered liberty and system of justice.” The Court determined  that both the Framers of and those who ratified the 14th  Amendment considered the right to keep and bear arms</a:t>
            </a:r>
            <a:r>
              <a:rPr lang="en-US" sz="2100" b="1" dirty="0">
                <a:latin typeface="DejaVu Sans"/>
                <a:cs typeface="DejaVu Sans"/>
              </a:rPr>
              <a:t> </a:t>
            </a:r>
            <a:r>
              <a:rPr sz="2100" b="1" dirty="0">
                <a:latin typeface="DejaVu Sans"/>
                <a:cs typeface="DejaVu Sans"/>
              </a:rPr>
              <a:t>among the fundamental rights “necessary to our system of</a:t>
            </a:r>
            <a:r>
              <a:rPr lang="en-US" sz="2100" b="1" dirty="0">
                <a:latin typeface="DejaVu Sans"/>
                <a:cs typeface="DejaVu Sans"/>
              </a:rPr>
              <a:t> </a:t>
            </a:r>
            <a:r>
              <a:rPr sz="2100" b="1" dirty="0">
                <a:latin typeface="DejaVu Sans"/>
                <a:cs typeface="DejaVu Sans"/>
              </a:rPr>
              <a:t>ordered liberty.” Self-defense is a basic right, and that, under  </a:t>
            </a:r>
            <a:r>
              <a:rPr sz="2100" b="1" i="1" dirty="0">
                <a:latin typeface="Nimbus Mono L"/>
                <a:cs typeface="Nimbus Mono L"/>
              </a:rPr>
              <a:t>Heller</a:t>
            </a:r>
            <a:r>
              <a:rPr sz="2100" b="1" dirty="0">
                <a:latin typeface="DejaVu Sans"/>
                <a:cs typeface="DejaVu Sans"/>
              </a:rPr>
              <a:t>, individual self-defense is the central component of  the Second Amendment right to bear arms.</a:t>
            </a:r>
            <a:endParaRPr sz="2100" dirty="0">
              <a:latin typeface="DejaVu Sans"/>
              <a:cs typeface="DejaVu Sans"/>
            </a:endParaRPr>
          </a:p>
        </p:txBody>
      </p:sp>
      <p:sp>
        <p:nvSpPr>
          <p:cNvPr id="4" name="object 4"/>
          <p:cNvSpPr/>
          <p:nvPr/>
        </p:nvSpPr>
        <p:spPr>
          <a:xfrm>
            <a:off x="21771" y="568174"/>
            <a:ext cx="3962400" cy="628982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129266" y="614933"/>
            <a:ext cx="1442085" cy="1499870"/>
          </a:xfrm>
          <a:custGeom>
            <a:avLst/>
            <a:gdLst/>
            <a:ahLst/>
            <a:cxnLst/>
            <a:rect l="l" t="t" r="r" b="b"/>
            <a:pathLst>
              <a:path w="1442084" h="1499870">
                <a:moveTo>
                  <a:pt x="1441703" y="1499615"/>
                </a:moveTo>
                <a:lnTo>
                  <a:pt x="1441703" y="0"/>
                </a:lnTo>
                <a:lnTo>
                  <a:pt x="0" y="0"/>
                </a:lnTo>
              </a:path>
            </a:pathLst>
          </a:custGeom>
          <a:ln w="28956">
            <a:solidFill>
              <a:srgbClr val="CCA677"/>
            </a:solidFill>
          </a:ln>
        </p:spPr>
        <p:txBody>
          <a:bodyPr wrap="square" lIns="0" tIns="0" rIns="0" bIns="0" rtlCol="0"/>
          <a:lstStyle/>
          <a:p>
            <a:endParaRPr/>
          </a:p>
        </p:txBody>
      </p:sp>
      <p:grpSp>
        <p:nvGrpSpPr>
          <p:cNvPr id="3" name="object 3"/>
          <p:cNvGrpSpPr/>
          <p:nvPr/>
        </p:nvGrpSpPr>
        <p:grpSpPr>
          <a:xfrm>
            <a:off x="608076" y="4216907"/>
            <a:ext cx="5335905" cy="2638425"/>
            <a:chOff x="608076" y="4216907"/>
            <a:chExt cx="5335905" cy="2638425"/>
          </a:xfrm>
        </p:grpSpPr>
        <p:sp>
          <p:nvSpPr>
            <p:cNvPr id="4" name="object 4"/>
            <p:cNvSpPr/>
            <p:nvPr/>
          </p:nvSpPr>
          <p:spPr>
            <a:xfrm>
              <a:off x="622554" y="4744973"/>
              <a:ext cx="1442085" cy="1499870"/>
            </a:xfrm>
            <a:custGeom>
              <a:avLst/>
              <a:gdLst/>
              <a:ahLst/>
              <a:cxnLst/>
              <a:rect l="l" t="t" r="r" b="b"/>
              <a:pathLst>
                <a:path w="1442085" h="1499870">
                  <a:moveTo>
                    <a:pt x="0" y="0"/>
                  </a:moveTo>
                  <a:lnTo>
                    <a:pt x="0" y="1499616"/>
                  </a:lnTo>
                  <a:lnTo>
                    <a:pt x="1441703" y="1499616"/>
                  </a:lnTo>
                </a:path>
              </a:pathLst>
            </a:custGeom>
            <a:ln w="28956">
              <a:solidFill>
                <a:srgbClr val="CCA677"/>
              </a:solidFill>
            </a:ln>
          </p:spPr>
          <p:txBody>
            <a:bodyPr wrap="square" lIns="0" tIns="0" rIns="0" bIns="0" rtlCol="0"/>
            <a:lstStyle/>
            <a:p>
              <a:endParaRPr/>
            </a:p>
          </p:txBody>
        </p:sp>
        <p:sp>
          <p:nvSpPr>
            <p:cNvPr id="5" name="object 5"/>
            <p:cNvSpPr/>
            <p:nvPr/>
          </p:nvSpPr>
          <p:spPr>
            <a:xfrm>
              <a:off x="1530095" y="4216907"/>
              <a:ext cx="4413504" cy="2638044"/>
            </a:xfrm>
            <a:prstGeom prst="rect">
              <a:avLst/>
            </a:prstGeom>
            <a:blipFill>
              <a:blip r:embed="rId2" cstate="print"/>
              <a:stretch>
                <a:fillRect/>
              </a:stretch>
            </a:blipFill>
          </p:spPr>
          <p:txBody>
            <a:bodyPr wrap="square" lIns="0" tIns="0" rIns="0" bIns="0" rtlCol="0"/>
            <a:lstStyle/>
            <a:p>
              <a:endParaRPr/>
            </a:p>
          </p:txBody>
        </p:sp>
      </p:grpSp>
      <p:sp>
        <p:nvSpPr>
          <p:cNvPr id="6" name="object 6"/>
          <p:cNvSpPr txBox="1"/>
          <p:nvPr/>
        </p:nvSpPr>
        <p:spPr>
          <a:xfrm>
            <a:off x="0" y="210226"/>
            <a:ext cx="5515610" cy="2043508"/>
          </a:xfrm>
          <a:prstGeom prst="rect">
            <a:avLst/>
          </a:prstGeom>
        </p:spPr>
        <p:txBody>
          <a:bodyPr vert="horz" wrap="square" lIns="0" tIns="12065" rIns="0" bIns="0" rtlCol="0">
            <a:spAutoFit/>
          </a:bodyPr>
          <a:lstStyle/>
          <a:p>
            <a:pPr marL="12065" marR="5080" indent="2540" algn="ctr">
              <a:lnSpc>
                <a:spcPct val="100000"/>
              </a:lnSpc>
              <a:spcBef>
                <a:spcPts val="95"/>
              </a:spcBef>
            </a:pPr>
            <a:r>
              <a:rPr sz="2200" b="1" dirty="0">
                <a:latin typeface="DejaVu Sans"/>
                <a:cs typeface="DejaVu Sans"/>
              </a:rPr>
              <a:t>The debate over the Second  Amendment involves concerns about  public safety and whether or not the  government regulation of firearms  promotes or interferes with public  safety and individual rights.</a:t>
            </a:r>
            <a:endParaRPr sz="2200" dirty="0">
              <a:latin typeface="DejaVu Sans"/>
              <a:cs typeface="DejaVu Sans"/>
            </a:endParaRPr>
          </a:p>
        </p:txBody>
      </p:sp>
      <p:sp>
        <p:nvSpPr>
          <p:cNvPr id="7" name="object 7"/>
          <p:cNvSpPr/>
          <p:nvPr/>
        </p:nvSpPr>
        <p:spPr>
          <a:xfrm>
            <a:off x="6096000" y="0"/>
            <a:ext cx="4572000" cy="2438400"/>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6096000" y="2846477"/>
            <a:ext cx="6095999" cy="3736920"/>
          </a:xfrm>
          <a:prstGeom prst="rect">
            <a:avLst/>
          </a:prstGeom>
        </p:spPr>
        <p:txBody>
          <a:bodyPr vert="horz" wrap="square" lIns="0" tIns="12700" rIns="0" bIns="0" rtlCol="0">
            <a:spAutoFit/>
          </a:bodyPr>
          <a:lstStyle/>
          <a:p>
            <a:pPr marL="12065" marR="5080" indent="1905" algn="ctr">
              <a:lnSpc>
                <a:spcPct val="100000"/>
              </a:lnSpc>
              <a:spcBef>
                <a:spcPts val="100"/>
              </a:spcBef>
            </a:pPr>
            <a:r>
              <a:rPr sz="2200" b="1" dirty="0">
                <a:latin typeface="DejaVu Sans"/>
                <a:cs typeface="DejaVu Sans"/>
              </a:rPr>
              <a:t>Supreme Court: </a:t>
            </a:r>
            <a:r>
              <a:rPr sz="2200" b="1" i="1" dirty="0">
                <a:latin typeface="Nimbus Mono L"/>
                <a:cs typeface="Nimbus Mono L"/>
              </a:rPr>
              <a:t>“Undoubtedly some think  that the Second Amendment is outmoded  in a society where our standing army is the  pride of our Nation, where well-trained  police forces provide personal security, and  where gun violence is a serious problem.</a:t>
            </a:r>
            <a:endParaRPr sz="2200" dirty="0">
              <a:latin typeface="Nimbus Mono L"/>
              <a:cs typeface="Nimbus Mono L"/>
            </a:endParaRPr>
          </a:p>
          <a:p>
            <a:pPr marL="59690" marR="50165" algn="ctr">
              <a:lnSpc>
                <a:spcPct val="100000"/>
              </a:lnSpc>
              <a:spcBef>
                <a:spcPts val="5"/>
              </a:spcBef>
            </a:pPr>
            <a:r>
              <a:rPr sz="2200" b="1" i="1" dirty="0">
                <a:latin typeface="Nimbus Mono L"/>
                <a:cs typeface="Nimbus Mono L"/>
              </a:rPr>
              <a:t>That is perhaps debatable, but what is not  debatable is that it is not the role of this  Court to pronounce the Second</a:t>
            </a:r>
            <a:endParaRPr sz="2200" dirty="0">
              <a:latin typeface="Nimbus Mono L"/>
              <a:cs typeface="Nimbus Mono L"/>
            </a:endParaRPr>
          </a:p>
          <a:p>
            <a:pPr algn="ctr">
              <a:lnSpc>
                <a:spcPct val="100000"/>
              </a:lnSpc>
              <a:spcBef>
                <a:spcPts val="5"/>
              </a:spcBef>
            </a:pPr>
            <a:r>
              <a:rPr sz="2200" b="1" i="1" dirty="0">
                <a:latin typeface="Nimbus Mono L"/>
                <a:cs typeface="Nimbus Mono L"/>
              </a:rPr>
              <a:t>Amendment extinct.”</a:t>
            </a:r>
            <a:endParaRPr sz="2200" dirty="0">
              <a:latin typeface="Nimbus Mono L"/>
              <a:cs typeface="Nimbus Mono L"/>
            </a:endParaRPr>
          </a:p>
          <a:p>
            <a:pPr algn="ctr">
              <a:lnSpc>
                <a:spcPct val="100000"/>
              </a:lnSpc>
            </a:pPr>
            <a:r>
              <a:rPr sz="2200" b="1" i="1" dirty="0">
                <a:latin typeface="Nimbus Mono L"/>
                <a:cs typeface="Nimbus Mono L"/>
              </a:rPr>
              <a:t>-</a:t>
            </a:r>
            <a:r>
              <a:rPr sz="2200" b="1" dirty="0">
                <a:latin typeface="DejaVu Sans"/>
                <a:cs typeface="DejaVu Sans"/>
              </a:rPr>
              <a:t>Justice Alito</a:t>
            </a:r>
            <a:endParaRPr sz="2200" dirty="0">
              <a:latin typeface="DejaVu Sans"/>
              <a:cs typeface="DejaVu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82880"/>
          </a:xfrm>
          <a:custGeom>
            <a:avLst/>
            <a:gdLst/>
            <a:ahLst/>
            <a:cxnLst/>
            <a:rect l="l" t="t" r="r" b="b"/>
            <a:pathLst>
              <a:path w="12192000" h="182880">
                <a:moveTo>
                  <a:pt x="0" y="182880"/>
                </a:moveTo>
                <a:lnTo>
                  <a:pt x="12192000" y="182880"/>
                </a:lnTo>
                <a:lnTo>
                  <a:pt x="12192000" y="0"/>
                </a:lnTo>
                <a:lnTo>
                  <a:pt x="0" y="0"/>
                </a:lnTo>
                <a:lnTo>
                  <a:pt x="0" y="182880"/>
                </a:lnTo>
                <a:close/>
              </a:path>
            </a:pathLst>
          </a:custGeom>
          <a:solidFill>
            <a:srgbClr val="171617"/>
          </a:solidFill>
        </p:spPr>
        <p:txBody>
          <a:bodyPr wrap="square" lIns="0" tIns="0" rIns="0" bIns="0" rtlCol="0"/>
          <a:lstStyle/>
          <a:p>
            <a:endParaRPr/>
          </a:p>
        </p:txBody>
      </p:sp>
      <p:sp>
        <p:nvSpPr>
          <p:cNvPr id="3" name="object 3"/>
          <p:cNvSpPr/>
          <p:nvPr/>
        </p:nvSpPr>
        <p:spPr>
          <a:xfrm>
            <a:off x="0" y="1260347"/>
            <a:ext cx="12192000" cy="5598160"/>
          </a:xfrm>
          <a:custGeom>
            <a:avLst/>
            <a:gdLst/>
            <a:ahLst/>
            <a:cxnLst/>
            <a:rect l="l" t="t" r="r" b="b"/>
            <a:pathLst>
              <a:path w="12192000" h="5598159">
                <a:moveTo>
                  <a:pt x="0" y="5597651"/>
                </a:moveTo>
                <a:lnTo>
                  <a:pt x="12192000" y="5597651"/>
                </a:lnTo>
                <a:lnTo>
                  <a:pt x="12192000" y="0"/>
                </a:lnTo>
                <a:lnTo>
                  <a:pt x="0" y="0"/>
                </a:lnTo>
                <a:lnTo>
                  <a:pt x="0" y="5597651"/>
                </a:lnTo>
                <a:close/>
              </a:path>
            </a:pathLst>
          </a:custGeom>
          <a:solidFill>
            <a:srgbClr val="171617"/>
          </a:solidFill>
        </p:spPr>
        <p:txBody>
          <a:bodyPr wrap="square" lIns="0" tIns="0" rIns="0" bIns="0" rtlCol="0"/>
          <a:lstStyle/>
          <a:p>
            <a:endParaRPr/>
          </a:p>
        </p:txBody>
      </p:sp>
      <p:sp>
        <p:nvSpPr>
          <p:cNvPr id="4" name="object 4"/>
          <p:cNvSpPr/>
          <p:nvPr/>
        </p:nvSpPr>
        <p:spPr>
          <a:xfrm>
            <a:off x="2209800" y="1600200"/>
            <a:ext cx="7848600" cy="51054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157655"/>
            <a:ext cx="12192000" cy="1077595"/>
          </a:xfrm>
          <a:custGeom>
            <a:avLst/>
            <a:gdLst/>
            <a:ahLst/>
            <a:cxnLst/>
            <a:rect l="l" t="t" r="r" b="b"/>
            <a:pathLst>
              <a:path w="12192000" h="1077595">
                <a:moveTo>
                  <a:pt x="12192000" y="0"/>
                </a:moveTo>
                <a:lnTo>
                  <a:pt x="0" y="0"/>
                </a:lnTo>
                <a:lnTo>
                  <a:pt x="0" y="1077468"/>
                </a:lnTo>
                <a:lnTo>
                  <a:pt x="12192000" y="1077468"/>
                </a:lnTo>
                <a:lnTo>
                  <a:pt x="12192000" y="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595985" y="190245"/>
            <a:ext cx="10998200" cy="751488"/>
          </a:xfrm>
          <a:prstGeom prst="rect">
            <a:avLst/>
          </a:prstGeom>
        </p:spPr>
        <p:txBody>
          <a:bodyPr vert="horz" wrap="square" lIns="0" tIns="12700" rIns="0" bIns="0" rtlCol="0">
            <a:spAutoFit/>
          </a:bodyPr>
          <a:lstStyle/>
          <a:p>
            <a:pPr marL="2574290" marR="5080" indent="-2562225" algn="l">
              <a:lnSpc>
                <a:spcPct val="100000"/>
              </a:lnSpc>
              <a:spcBef>
                <a:spcPts val="100"/>
              </a:spcBef>
            </a:pPr>
            <a:r>
              <a:rPr sz="2400" dirty="0"/>
              <a:t>Do government regulations of firearms promote or interfere with public safety and individual rights?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8211"/>
            <a:ext cx="11887200" cy="845040"/>
          </a:xfrm>
          <a:prstGeom prst="rect">
            <a:avLst/>
          </a:prstGeom>
        </p:spPr>
        <p:txBody>
          <a:bodyPr vert="horz" wrap="square" lIns="0" tIns="8890" rIns="0" bIns="0" rtlCol="0">
            <a:spAutoFit/>
          </a:bodyPr>
          <a:lstStyle/>
          <a:p>
            <a:pPr marL="1522730" marR="5080" indent="-1510665" algn="ctr">
              <a:lnSpc>
                <a:spcPct val="100699"/>
              </a:lnSpc>
              <a:spcBef>
                <a:spcPts val="70"/>
              </a:spcBef>
            </a:pPr>
            <a:r>
              <a:rPr sz="2800" dirty="0"/>
              <a:t>Do government regulations of firearms promote or interfere  with public safety and individual rights?</a:t>
            </a:r>
          </a:p>
        </p:txBody>
      </p:sp>
      <p:sp>
        <p:nvSpPr>
          <p:cNvPr id="3" name="object 3"/>
          <p:cNvSpPr/>
          <p:nvPr/>
        </p:nvSpPr>
        <p:spPr>
          <a:xfrm>
            <a:off x="76200" y="845040"/>
            <a:ext cx="4648200" cy="593676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963253" y="1197863"/>
            <a:ext cx="6311129" cy="526582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82879"/>
            <a:ext cx="12192000" cy="640080"/>
          </a:xfrm>
          <a:custGeom>
            <a:avLst/>
            <a:gdLst/>
            <a:ahLst/>
            <a:cxnLst/>
            <a:rect l="l" t="t" r="r" b="b"/>
            <a:pathLst>
              <a:path w="12192000" h="640080">
                <a:moveTo>
                  <a:pt x="12192000" y="0"/>
                </a:moveTo>
                <a:lnTo>
                  <a:pt x="0" y="0"/>
                </a:lnTo>
                <a:lnTo>
                  <a:pt x="0" y="640080"/>
                </a:lnTo>
                <a:lnTo>
                  <a:pt x="12192000" y="640080"/>
                </a:lnTo>
                <a:lnTo>
                  <a:pt x="12192000" y="0"/>
                </a:lnTo>
                <a:close/>
              </a:path>
            </a:pathLst>
          </a:custGeom>
          <a:solidFill>
            <a:srgbClr val="FF0000"/>
          </a:solidFill>
        </p:spPr>
        <p:txBody>
          <a:bodyPr wrap="square" lIns="0" tIns="0" rIns="0" bIns="0" rtlCol="0"/>
          <a:lstStyle/>
          <a:p>
            <a:endParaRPr/>
          </a:p>
        </p:txBody>
      </p:sp>
      <p:sp>
        <p:nvSpPr>
          <p:cNvPr id="3" name="object 3"/>
          <p:cNvSpPr txBox="1">
            <a:spLocks noGrp="1"/>
          </p:cNvSpPr>
          <p:nvPr>
            <p:ph type="title"/>
          </p:nvPr>
        </p:nvSpPr>
        <p:spPr>
          <a:xfrm>
            <a:off x="1524000" y="212597"/>
            <a:ext cx="7688960" cy="574040"/>
          </a:xfrm>
          <a:prstGeom prst="rect">
            <a:avLst/>
          </a:prstGeom>
        </p:spPr>
        <p:txBody>
          <a:bodyPr vert="horz" wrap="square" lIns="0" tIns="12700" rIns="0" bIns="0" rtlCol="0">
            <a:spAutoFit/>
          </a:bodyPr>
          <a:lstStyle/>
          <a:p>
            <a:pPr marL="13335">
              <a:lnSpc>
                <a:spcPct val="100000"/>
              </a:lnSpc>
              <a:spcBef>
                <a:spcPts val="100"/>
              </a:spcBef>
            </a:pPr>
            <a:r>
              <a:rPr dirty="0"/>
              <a:t>ESSENTIAL QUESTION CFU</a:t>
            </a:r>
          </a:p>
        </p:txBody>
      </p:sp>
      <p:sp>
        <p:nvSpPr>
          <p:cNvPr id="4" name="object 4"/>
          <p:cNvSpPr txBox="1"/>
          <p:nvPr/>
        </p:nvSpPr>
        <p:spPr>
          <a:xfrm>
            <a:off x="685800" y="852677"/>
            <a:ext cx="9909810" cy="1428596"/>
          </a:xfrm>
          <a:prstGeom prst="rect">
            <a:avLst/>
          </a:prstGeom>
        </p:spPr>
        <p:txBody>
          <a:bodyPr vert="horz" wrap="square" lIns="0" tIns="12700" rIns="0" bIns="0" rtlCol="0">
            <a:spAutoFit/>
          </a:bodyPr>
          <a:lstStyle/>
          <a:p>
            <a:pPr marL="355600" indent="-342900">
              <a:lnSpc>
                <a:spcPct val="100000"/>
              </a:lnSpc>
              <a:spcBef>
                <a:spcPts val="100"/>
              </a:spcBef>
              <a:buFont typeface="Nimbus Sans L"/>
              <a:buChar char="•"/>
              <a:tabLst>
                <a:tab pos="354965" algn="l"/>
                <a:tab pos="355600" algn="l"/>
              </a:tabLst>
            </a:pPr>
            <a:r>
              <a:rPr sz="2000" b="1" dirty="0">
                <a:latin typeface="DejaVu Sans"/>
                <a:cs typeface="DejaVu Sans"/>
              </a:rPr>
              <a:t>What was the significance of the ruling in </a:t>
            </a:r>
            <a:r>
              <a:rPr sz="2000" b="1" i="1" dirty="0">
                <a:latin typeface="Century Schoolbook L"/>
                <a:cs typeface="Century Schoolbook L"/>
              </a:rPr>
              <a:t>McDonald v. Chicago</a:t>
            </a:r>
            <a:r>
              <a:rPr sz="2000" b="1" dirty="0">
                <a:latin typeface="DejaVu Sans"/>
                <a:cs typeface="DejaVu Sans"/>
              </a:rPr>
              <a:t>?</a:t>
            </a:r>
            <a:endParaRPr sz="2000" dirty="0">
              <a:latin typeface="DejaVu Sans"/>
              <a:cs typeface="DejaVu Sans"/>
            </a:endParaRPr>
          </a:p>
          <a:p>
            <a:pPr>
              <a:lnSpc>
                <a:spcPct val="100000"/>
              </a:lnSpc>
              <a:spcBef>
                <a:spcPts val="15"/>
              </a:spcBef>
              <a:buFont typeface="Nimbus Sans L"/>
              <a:buChar char="•"/>
            </a:pPr>
            <a:endParaRPr sz="3200" dirty="0">
              <a:latin typeface="DejaVu Sans"/>
              <a:cs typeface="DejaVu Sans"/>
            </a:endParaRPr>
          </a:p>
          <a:p>
            <a:pPr marL="355600" marR="5080" indent="-342900">
              <a:lnSpc>
                <a:spcPct val="100000"/>
              </a:lnSpc>
              <a:buFont typeface="Nimbus Sans L"/>
              <a:buChar char="•"/>
              <a:tabLst>
                <a:tab pos="354965" algn="l"/>
                <a:tab pos="355600" algn="l"/>
              </a:tabLst>
            </a:pPr>
            <a:r>
              <a:rPr sz="2000" b="1" dirty="0">
                <a:latin typeface="DejaVu Sans"/>
                <a:cs typeface="DejaVu Sans"/>
              </a:rPr>
              <a:t>Have recent Supreme Court decisions on the Second Amendment  leaned more toward individual liberty or public safety?</a:t>
            </a:r>
            <a:endParaRPr sz="2000" dirty="0">
              <a:latin typeface="DejaVu Sans"/>
              <a:cs typeface="DejaVu Sans"/>
            </a:endParaRPr>
          </a:p>
        </p:txBody>
      </p:sp>
      <p:sp>
        <p:nvSpPr>
          <p:cNvPr id="5" name="object 5"/>
          <p:cNvSpPr txBox="1"/>
          <p:nvPr/>
        </p:nvSpPr>
        <p:spPr>
          <a:xfrm>
            <a:off x="11323066" y="6270752"/>
            <a:ext cx="180975" cy="208279"/>
          </a:xfrm>
          <a:prstGeom prst="rect">
            <a:avLst/>
          </a:prstGeom>
        </p:spPr>
        <p:txBody>
          <a:bodyPr vert="horz" wrap="square" lIns="0" tIns="12700" rIns="0" bIns="0" rtlCol="0">
            <a:spAutoFit/>
          </a:bodyPr>
          <a:lstStyle/>
          <a:p>
            <a:pPr marL="12700">
              <a:lnSpc>
                <a:spcPct val="100000"/>
              </a:lnSpc>
              <a:spcBef>
                <a:spcPts val="100"/>
              </a:spcBef>
            </a:pPr>
            <a:r>
              <a:rPr sz="1200" spc="-160" dirty="0">
                <a:solidFill>
                  <a:srgbClr val="888888"/>
                </a:solidFill>
                <a:latin typeface="DejaVu Sans"/>
                <a:cs typeface="DejaVu Sans"/>
              </a:rPr>
              <a:t>21</a:t>
            </a:r>
            <a:endParaRPr sz="1200">
              <a:latin typeface="DejaVu Sans"/>
              <a:cs typeface="DejaVu Sans"/>
            </a:endParaRPr>
          </a:p>
        </p:txBody>
      </p:sp>
      <p:sp>
        <p:nvSpPr>
          <p:cNvPr id="6" name="object 6"/>
          <p:cNvSpPr/>
          <p:nvPr/>
        </p:nvSpPr>
        <p:spPr>
          <a:xfrm>
            <a:off x="5952079" y="2331044"/>
            <a:ext cx="5584827" cy="425211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19837" y="2331044"/>
            <a:ext cx="5518402" cy="424220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C434-DC40-4A66-B606-3E471B8EB427}"/>
              </a:ext>
            </a:extLst>
          </p:cNvPr>
          <p:cNvSpPr>
            <a:spLocks noGrp="1"/>
          </p:cNvSpPr>
          <p:nvPr>
            <p:ph type="title"/>
          </p:nvPr>
        </p:nvSpPr>
        <p:spPr/>
        <p:txBody>
          <a:bodyPr/>
          <a:lstStyle/>
          <a:p>
            <a:r>
              <a:rPr lang="en-US" dirty="0"/>
              <a:t>END OF 3.5</a:t>
            </a:r>
          </a:p>
        </p:txBody>
      </p:sp>
      <p:sp>
        <p:nvSpPr>
          <p:cNvPr id="3" name="Text Placeholder 2">
            <a:extLst>
              <a:ext uri="{FF2B5EF4-FFF2-40B4-BE49-F238E27FC236}">
                <a16:creationId xmlns:a16="http://schemas.microsoft.com/office/drawing/2014/main" id="{FA0767A1-2F06-45BE-AA18-435E41D2A7D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668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337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470588" y="17191"/>
            <a:ext cx="5715000" cy="5257800"/>
          </a:xfrm>
          <a:custGeom>
            <a:avLst/>
            <a:gdLst/>
            <a:ahLst/>
            <a:cxnLst/>
            <a:rect l="l" t="t" r="r" b="b"/>
            <a:pathLst>
              <a:path w="5715000" h="5257800">
                <a:moveTo>
                  <a:pt x="5715000" y="0"/>
                </a:moveTo>
                <a:lnTo>
                  <a:pt x="0" y="0"/>
                </a:lnTo>
                <a:lnTo>
                  <a:pt x="0" y="5257800"/>
                </a:lnTo>
                <a:lnTo>
                  <a:pt x="5715000" y="5257800"/>
                </a:lnTo>
                <a:lnTo>
                  <a:pt x="571500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8025389" y="101349"/>
            <a:ext cx="2605399" cy="629018"/>
          </a:xfrm>
          <a:prstGeom prst="rect">
            <a:avLst/>
          </a:prstGeom>
        </p:spPr>
        <p:txBody>
          <a:bodyPr vert="horz" wrap="square" lIns="0" tIns="13335" rIns="0" bIns="0" rtlCol="0">
            <a:spAutoFit/>
          </a:bodyP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sz="4000" b="1" i="0" u="none" strike="noStrike" kern="1200" cap="none" spc="0" normalizeH="0" baseline="0" noProof="0" dirty="0">
                <a:ln>
                  <a:noFill/>
                </a:ln>
                <a:solidFill>
                  <a:srgbClr val="FFFF00"/>
                </a:solidFill>
                <a:effectLst/>
                <a:uLnTx/>
                <a:uFillTx/>
                <a:latin typeface="DejaVu Sans"/>
                <a:ea typeface="+mn-ea"/>
                <a:cs typeface="DejaVu Sans"/>
              </a:rPr>
              <a:t>UNIT 3</a:t>
            </a:r>
            <a:endParaRPr kumimoji="0" sz="4000" b="0" i="0" u="none" strike="noStrike" kern="1200" cap="none" spc="0" normalizeH="0" baseline="0" noProof="0" dirty="0">
              <a:ln>
                <a:noFill/>
              </a:ln>
              <a:solidFill>
                <a:prstClr val="black"/>
              </a:solidFill>
              <a:effectLst/>
              <a:uLnTx/>
              <a:uFillTx/>
              <a:latin typeface="DejaVu Sans"/>
              <a:ea typeface="+mn-ea"/>
              <a:cs typeface="DejaVu Sans"/>
            </a:endParaRPr>
          </a:p>
        </p:txBody>
      </p:sp>
      <p:sp>
        <p:nvSpPr>
          <p:cNvPr id="4" name="object 4"/>
          <p:cNvSpPr txBox="1">
            <a:spLocks noGrp="1"/>
          </p:cNvSpPr>
          <p:nvPr>
            <p:ph type="title"/>
          </p:nvPr>
        </p:nvSpPr>
        <p:spPr>
          <a:xfrm>
            <a:off x="6705600" y="750780"/>
            <a:ext cx="5486400" cy="1306127"/>
          </a:xfrm>
          <a:prstGeom prst="rect">
            <a:avLst/>
          </a:prstGeom>
        </p:spPr>
        <p:txBody>
          <a:bodyPr vert="horz" wrap="square" lIns="0" tIns="13335" rIns="0" bIns="0" rtlCol="0">
            <a:spAutoFit/>
          </a:bodyPr>
          <a:lstStyle/>
          <a:p>
            <a:pPr marL="12700" algn="ctr">
              <a:spcBef>
                <a:spcPts val="105"/>
              </a:spcBef>
            </a:pPr>
            <a:r>
              <a:rPr lang="en-US" sz="2800" dirty="0" err="1">
                <a:solidFill>
                  <a:srgbClr val="FFFF00"/>
                </a:solidFill>
              </a:rPr>
              <a:t>Chpt</a:t>
            </a:r>
            <a:r>
              <a:rPr lang="en-US" sz="2800" dirty="0">
                <a:solidFill>
                  <a:srgbClr val="FFFF00"/>
                </a:solidFill>
              </a:rPr>
              <a:t>. 9 Topic 3.6</a:t>
            </a:r>
            <a:br>
              <a:rPr lang="en-US" sz="2800" dirty="0">
                <a:solidFill>
                  <a:srgbClr val="FFFF00"/>
                </a:solidFill>
              </a:rPr>
            </a:br>
            <a:r>
              <a:rPr lang="en-US" sz="2800" dirty="0">
                <a:solidFill>
                  <a:srgbClr val="FFFF00"/>
                </a:solidFill>
              </a:rPr>
              <a:t>AMSCO pg. 300-306</a:t>
            </a:r>
            <a:br>
              <a:rPr lang="en-US" sz="2800" dirty="0"/>
            </a:br>
            <a:endParaRPr sz="2800" dirty="0"/>
          </a:p>
        </p:txBody>
      </p:sp>
      <p:sp>
        <p:nvSpPr>
          <p:cNvPr id="6" name="object 6"/>
          <p:cNvSpPr/>
          <p:nvPr/>
        </p:nvSpPr>
        <p:spPr>
          <a:xfrm>
            <a:off x="0" y="5181600"/>
            <a:ext cx="12192000" cy="1670685"/>
          </a:xfrm>
          <a:custGeom>
            <a:avLst/>
            <a:gdLst/>
            <a:ahLst/>
            <a:cxnLst/>
            <a:rect l="l" t="t" r="r" b="b"/>
            <a:pathLst>
              <a:path w="12192000" h="1670684">
                <a:moveTo>
                  <a:pt x="12192000" y="0"/>
                </a:moveTo>
                <a:lnTo>
                  <a:pt x="0" y="0"/>
                </a:lnTo>
                <a:lnTo>
                  <a:pt x="0" y="1670302"/>
                </a:lnTo>
                <a:lnTo>
                  <a:pt x="12192000" y="1670302"/>
                </a:lnTo>
                <a:lnTo>
                  <a:pt x="1219200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740" y="5298463"/>
            <a:ext cx="12145818" cy="1367041"/>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DejaVu Sans"/>
                <a:ea typeface="+mn-ea"/>
                <a:cs typeface="DejaVu Sans"/>
              </a:rPr>
              <a:t>3.6 Balancing Individual Freedoms with Public Order and Safety</a:t>
            </a:r>
            <a:endParaRPr kumimoji="0" sz="4400" b="0" i="0" u="none" strike="noStrike" kern="1200" cap="none" spc="0" normalizeH="0" baseline="0" noProof="0" dirty="0">
              <a:ln>
                <a:noFill/>
              </a:ln>
              <a:solidFill>
                <a:prstClr val="black"/>
              </a:solidFill>
              <a:effectLst/>
              <a:uLnTx/>
              <a:uFillTx/>
              <a:latin typeface="DejaVu Sans"/>
              <a:ea typeface="+mn-ea"/>
              <a:cs typeface="DejaVu Sans"/>
            </a:endParaRPr>
          </a:p>
        </p:txBody>
      </p:sp>
      <p:sp>
        <p:nvSpPr>
          <p:cNvPr id="9" name="object 9"/>
          <p:cNvSpPr/>
          <p:nvPr/>
        </p:nvSpPr>
        <p:spPr>
          <a:xfrm>
            <a:off x="76200" y="0"/>
            <a:ext cx="6781800" cy="51816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29D2738-97AD-6B51-3A75-E47516C41B4D}"/>
              </a:ext>
            </a:extLst>
          </p:cNvPr>
          <p:cNvSpPr/>
          <p:nvPr/>
        </p:nvSpPr>
        <p:spPr>
          <a:xfrm>
            <a:off x="7620000" y="2207235"/>
            <a:ext cx="3886200" cy="1670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Argumentative Essay Assignment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0" y="7669"/>
            <a:ext cx="12192000" cy="628377"/>
          </a:xfrm>
          <a:prstGeom prst="rect">
            <a:avLst/>
          </a:prstGeom>
          <a:gradFill>
            <a:gsLst>
              <a:gs pos="0">
                <a:srgbClr val="FDFEF4"/>
              </a:gs>
              <a:gs pos="74000">
                <a:srgbClr val="FBF997"/>
              </a:gs>
              <a:gs pos="100000">
                <a:srgbClr val="FFFF00"/>
              </a:gs>
            </a:gsLst>
            <a:lin ang="5400000" scaled="1"/>
          </a:gradFill>
          <a:ln>
            <a:solidFill>
              <a:srgbClr val="FFFF00"/>
            </a:solidFill>
          </a:ln>
        </p:spPr>
        <p:txBody>
          <a:bodyPr vert="horz" wrap="square" lIns="0" tIns="12700" rIns="0" bIns="0" rtlCol="0">
            <a:spAutoFit/>
          </a:bodyPr>
          <a:lstStyle/>
          <a:p>
            <a:pPr marL="12700" algn="ctr">
              <a:lnSpc>
                <a:spcPct val="100000"/>
              </a:lnSpc>
              <a:spcBef>
                <a:spcPts val="100"/>
              </a:spcBef>
            </a:pPr>
            <a:r>
              <a:rPr lang="en-US" sz="2000" dirty="0"/>
              <a:t>3.6 Provisions of the U.S. Constitution’s Bill of Rights are continually being interpreted to balance the power of government and the civil liberties of individuals</a:t>
            </a:r>
            <a:endParaRPr sz="3600" dirty="0"/>
          </a:p>
        </p:txBody>
      </p:sp>
      <p:sp>
        <p:nvSpPr>
          <p:cNvPr id="4" name="object 4"/>
          <p:cNvSpPr txBox="1"/>
          <p:nvPr/>
        </p:nvSpPr>
        <p:spPr>
          <a:xfrm>
            <a:off x="6477000" y="1219200"/>
            <a:ext cx="5530215" cy="4547399"/>
          </a:xfrm>
          <a:prstGeom prst="rect">
            <a:avLst/>
          </a:prstGeom>
        </p:spPr>
        <p:txBody>
          <a:bodyPr vert="horz" wrap="square" lIns="0" tIns="12700" rIns="0" bIns="0" rtlCol="0">
            <a:spAutoFit/>
          </a:bodyPr>
          <a:lstStyle/>
          <a:p>
            <a:pPr marL="12700" marR="262255" lvl="0" algn="l" defTabSz="914400" rtl="0" eaLnBrk="1" fontAlgn="auto" latinLnBrk="0" hangingPunct="1">
              <a:lnSpc>
                <a:spcPct val="100000"/>
              </a:lnSpc>
              <a:spcBef>
                <a:spcPts val="434"/>
              </a:spcBef>
              <a:spcAft>
                <a:spcPts val="0"/>
              </a:spcAft>
              <a:buClrTx/>
              <a:buSzTx/>
              <a:tabLst>
                <a:tab pos="354965" algn="l"/>
                <a:tab pos="355600" algn="l"/>
              </a:tabLst>
              <a:defRPr/>
            </a:pPr>
            <a:r>
              <a:rPr kumimoji="0" lang="en-US" sz="2400" b="1" i="0" u="none" strike="noStrike" kern="1200" cap="none" spc="0" normalizeH="0" baseline="0" noProof="0" dirty="0">
                <a:ln>
                  <a:noFill/>
                </a:ln>
                <a:solidFill>
                  <a:prstClr val="black"/>
                </a:solidFill>
                <a:effectLst/>
                <a:uLnTx/>
                <a:uFillTx/>
                <a:latin typeface="+mj-lt"/>
                <a:ea typeface="+mn-ea"/>
                <a:cs typeface="DejaVu Sans"/>
              </a:rPr>
              <a:t>Court decisions defining cruel and unusual punishment involve interpretation of the Eighth Amendment and its  application to state death penalty statutes over time</a:t>
            </a:r>
          </a:p>
          <a:p>
            <a:pPr marL="12700" marR="262255" lvl="0" algn="l" defTabSz="914400" rtl="0" eaLnBrk="1" fontAlgn="auto" latinLnBrk="0" hangingPunct="1">
              <a:lnSpc>
                <a:spcPct val="100000"/>
              </a:lnSpc>
              <a:spcBef>
                <a:spcPts val="434"/>
              </a:spcBef>
              <a:spcAft>
                <a:spcPts val="0"/>
              </a:spcAft>
              <a:buClrTx/>
              <a:buSzTx/>
              <a:tabLst>
                <a:tab pos="354965" algn="l"/>
                <a:tab pos="355600" algn="l"/>
              </a:tabLst>
              <a:defRPr/>
            </a:pPr>
            <a:endParaRPr kumimoji="0" lang="en-US" sz="2400" b="1" i="0" u="none" strike="noStrike" kern="1200" cap="none" spc="0" normalizeH="0" baseline="0" noProof="0" dirty="0">
              <a:ln>
                <a:noFill/>
              </a:ln>
              <a:solidFill>
                <a:prstClr val="black"/>
              </a:solidFill>
              <a:effectLst/>
              <a:uLnTx/>
              <a:uFillTx/>
              <a:latin typeface="+mj-lt"/>
              <a:ea typeface="+mn-ea"/>
              <a:cs typeface="DejaVu Sans"/>
            </a:endParaRPr>
          </a:p>
          <a:p>
            <a:pPr marL="12700" marR="262255" lvl="0" algn="l" defTabSz="914400" rtl="0" eaLnBrk="1" fontAlgn="auto" latinLnBrk="0" hangingPunct="1">
              <a:lnSpc>
                <a:spcPct val="100000"/>
              </a:lnSpc>
              <a:spcBef>
                <a:spcPts val="434"/>
              </a:spcBef>
              <a:spcAft>
                <a:spcPts val="0"/>
              </a:spcAft>
              <a:buClrTx/>
              <a:buSzTx/>
              <a:tabLst>
                <a:tab pos="354965" algn="l"/>
                <a:tab pos="355600" algn="l"/>
              </a:tabLst>
              <a:defRPr/>
            </a:pPr>
            <a:r>
              <a:rPr kumimoji="0" sz="2400" b="1" i="0" u="none" strike="noStrike" kern="1200" cap="none" spc="0" normalizeH="0" baseline="0" noProof="0" dirty="0">
                <a:ln>
                  <a:noFill/>
                </a:ln>
                <a:solidFill>
                  <a:prstClr val="black"/>
                </a:solidFill>
                <a:effectLst/>
                <a:uLnTx/>
                <a:uFillTx/>
                <a:latin typeface="+mj-lt"/>
                <a:ea typeface="+mn-ea"/>
                <a:cs typeface="DejaVu Sans"/>
              </a:rPr>
              <a:t>The debate about the Fourth Amendment involves concerns about public safety and whether or not the government collection of digital metadata promotes or interferes with public safety and individual rights</a:t>
            </a:r>
            <a:endParaRPr kumimoji="0" sz="2400" b="0" i="0" u="none" strike="noStrike" kern="1200" cap="none" spc="0" normalizeH="0" baseline="0" noProof="0" dirty="0">
              <a:ln>
                <a:noFill/>
              </a:ln>
              <a:solidFill>
                <a:prstClr val="black"/>
              </a:solidFill>
              <a:effectLst/>
              <a:uLnTx/>
              <a:uFillTx/>
              <a:latin typeface="+mj-lt"/>
              <a:ea typeface="+mn-ea"/>
              <a:cs typeface="DejaVu Sans"/>
            </a:endParaRPr>
          </a:p>
        </p:txBody>
      </p:sp>
      <p:sp>
        <p:nvSpPr>
          <p:cNvPr id="5" name="object 5"/>
          <p:cNvSpPr txBox="1"/>
          <p:nvPr/>
        </p:nvSpPr>
        <p:spPr>
          <a:xfrm>
            <a:off x="11400790" y="6426809"/>
            <a:ext cx="102870"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mj-lt"/>
                <a:ea typeface="+mn-ea"/>
                <a:cs typeface="DejaVu Sans"/>
              </a:rPr>
              <a:t>2</a:t>
            </a:r>
            <a:endParaRPr kumimoji="0" sz="1200" b="0" i="0" u="none" strike="noStrike" kern="1200" cap="none" spc="0" normalizeH="0" baseline="0" noProof="0">
              <a:ln>
                <a:noFill/>
              </a:ln>
              <a:solidFill>
                <a:prstClr val="black"/>
              </a:solidFill>
              <a:effectLst/>
              <a:uLnTx/>
              <a:uFillTx/>
              <a:latin typeface="+mj-lt"/>
              <a:ea typeface="+mn-ea"/>
              <a:cs typeface="DejaVu Sans"/>
            </a:endParaRPr>
          </a:p>
        </p:txBody>
      </p:sp>
      <p:sp>
        <p:nvSpPr>
          <p:cNvPr id="6" name="TextBox 5">
            <a:extLst>
              <a:ext uri="{FF2B5EF4-FFF2-40B4-BE49-F238E27FC236}">
                <a16:creationId xmlns:a16="http://schemas.microsoft.com/office/drawing/2014/main" id="{0684379B-E9A3-4587-8D6F-E6E0E4E1FA29}"/>
              </a:ext>
            </a:extLst>
          </p:cNvPr>
          <p:cNvSpPr txBox="1"/>
          <p:nvPr/>
        </p:nvSpPr>
        <p:spPr>
          <a:xfrm>
            <a:off x="184785" y="1524000"/>
            <a:ext cx="5530215"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j-lt"/>
                <a:ea typeface="+mn-ea"/>
                <a:cs typeface="+mn-cs"/>
              </a:rPr>
              <a:t>Explain how the Supreme Court has attempted to balance claims of individual freedom with laws and enforcement procedures that promote public order and safety</a:t>
            </a:r>
          </a:p>
        </p:txBody>
      </p:sp>
      <p:cxnSp>
        <p:nvCxnSpPr>
          <p:cNvPr id="8" name="Straight Connector 7">
            <a:extLst>
              <a:ext uri="{FF2B5EF4-FFF2-40B4-BE49-F238E27FC236}">
                <a16:creationId xmlns:a16="http://schemas.microsoft.com/office/drawing/2014/main" id="{8043B720-082B-428C-912B-0F9D60D3D995}"/>
              </a:ext>
            </a:extLst>
          </p:cNvPr>
          <p:cNvCxnSpPr>
            <a:cxnSpLocks/>
          </p:cNvCxnSpPr>
          <p:nvPr/>
        </p:nvCxnSpPr>
        <p:spPr>
          <a:xfrm>
            <a:off x="225605" y="1066800"/>
            <a:ext cx="1182243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Straight Connector 9">
            <a:extLst>
              <a:ext uri="{FF2B5EF4-FFF2-40B4-BE49-F238E27FC236}">
                <a16:creationId xmlns:a16="http://schemas.microsoft.com/office/drawing/2014/main" id="{781F6CA7-6261-4DBE-ADAF-1C2F7F8F58F2}"/>
              </a:ext>
            </a:extLst>
          </p:cNvPr>
          <p:cNvCxnSpPr>
            <a:cxnSpLocks/>
          </p:cNvCxnSpPr>
          <p:nvPr/>
        </p:nvCxnSpPr>
        <p:spPr>
          <a:xfrm flipV="1">
            <a:off x="6057899" y="1143000"/>
            <a:ext cx="0" cy="5405099"/>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56043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show="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0" y="7669"/>
            <a:ext cx="12192000" cy="628377"/>
          </a:xfrm>
          <a:prstGeom prst="rect">
            <a:avLst/>
          </a:prstGeom>
          <a:gradFill>
            <a:gsLst>
              <a:gs pos="0">
                <a:srgbClr val="FDFEF4"/>
              </a:gs>
              <a:gs pos="74000">
                <a:srgbClr val="FBF997"/>
              </a:gs>
              <a:gs pos="100000">
                <a:srgbClr val="FFFF00"/>
              </a:gs>
            </a:gsLst>
            <a:lin ang="5400000" scaled="1"/>
          </a:gradFill>
          <a:ln>
            <a:solidFill>
              <a:srgbClr val="FFFF00"/>
            </a:solidFill>
          </a:ln>
        </p:spPr>
        <p:txBody>
          <a:bodyPr vert="horz" wrap="square" lIns="0" tIns="12700" rIns="0" bIns="0" rtlCol="0">
            <a:spAutoFit/>
          </a:bodyPr>
          <a:lstStyle/>
          <a:p>
            <a:pPr marL="12700" algn="ctr">
              <a:lnSpc>
                <a:spcPct val="100000"/>
              </a:lnSpc>
              <a:spcBef>
                <a:spcPts val="100"/>
              </a:spcBef>
            </a:pPr>
            <a:r>
              <a:rPr lang="en-US" sz="2000" dirty="0"/>
              <a:t>3.6 Provisions of the U.S. Constitution’s Bill of Rights are continually being interpreted to balance the power of government and the civil liberties of individuals</a:t>
            </a:r>
            <a:endParaRPr sz="3600" dirty="0"/>
          </a:p>
        </p:txBody>
      </p:sp>
      <p:sp>
        <p:nvSpPr>
          <p:cNvPr id="4" name="object 4"/>
          <p:cNvSpPr txBox="1"/>
          <p:nvPr/>
        </p:nvSpPr>
        <p:spPr>
          <a:xfrm>
            <a:off x="6324610" y="1219200"/>
            <a:ext cx="5682606" cy="4598695"/>
          </a:xfrm>
          <a:prstGeom prst="rect">
            <a:avLst/>
          </a:prstGeom>
        </p:spPr>
        <p:txBody>
          <a:bodyPr vert="horz" wrap="square" lIns="0" tIns="12700" rIns="0" bIns="0" rtlCol="0">
            <a:spAutoFit/>
          </a:bodyPr>
          <a:lstStyle/>
          <a:p>
            <a:pPr marL="12700" marR="262255" lvl="0" algn="l" defTabSz="914400" rtl="0" eaLnBrk="1" fontAlgn="auto" latinLnBrk="0" hangingPunct="1">
              <a:lnSpc>
                <a:spcPct val="100000"/>
              </a:lnSpc>
              <a:spcBef>
                <a:spcPts val="434"/>
              </a:spcBef>
              <a:spcAft>
                <a:spcPts val="0"/>
              </a:spcAft>
              <a:buClrTx/>
              <a:buSzTx/>
              <a:tabLst>
                <a:tab pos="354965" algn="l"/>
                <a:tab pos="355600" algn="l"/>
              </a:tabLst>
              <a:defRPr/>
            </a:pPr>
            <a:r>
              <a:rPr kumimoji="0" lang="en-US" sz="2400" b="1" i="0" u="none" strike="noStrike" kern="1200" cap="none" spc="0" normalizeH="0" baseline="0" noProof="0" dirty="0">
                <a:ln>
                  <a:noFill/>
                </a:ln>
                <a:solidFill>
                  <a:prstClr val="black"/>
                </a:solidFill>
                <a:effectLst/>
                <a:uLnTx/>
                <a:uFillTx/>
                <a:latin typeface="+mj-lt"/>
                <a:ea typeface="+mn-ea"/>
                <a:cs typeface="DejaVu Sans"/>
              </a:rPr>
              <a:t>Court decisions defining cruel and unusual punishment involve interpretation of the Eighth Amendment and its  application to state death penalty statutes over time</a:t>
            </a:r>
          </a:p>
          <a:p>
            <a:pPr marL="12700" marR="262255" lvl="0" algn="l" defTabSz="914400" rtl="0" eaLnBrk="1" fontAlgn="auto" latinLnBrk="0" hangingPunct="1">
              <a:lnSpc>
                <a:spcPct val="100000"/>
              </a:lnSpc>
              <a:spcBef>
                <a:spcPts val="434"/>
              </a:spcBef>
              <a:spcAft>
                <a:spcPts val="0"/>
              </a:spcAft>
              <a:buClrTx/>
              <a:buSzTx/>
              <a:tabLst>
                <a:tab pos="354965" algn="l"/>
                <a:tab pos="355600" algn="l"/>
              </a:tabLst>
              <a:defRPr/>
            </a:pPr>
            <a:endParaRPr kumimoji="0" lang="en-US" sz="2400" b="1" i="0" u="none" strike="noStrike" kern="1200" cap="none" spc="0" normalizeH="0" baseline="0" noProof="0" dirty="0">
              <a:ln>
                <a:noFill/>
              </a:ln>
              <a:solidFill>
                <a:prstClr val="black"/>
              </a:solidFill>
              <a:effectLst/>
              <a:uLnTx/>
              <a:uFillTx/>
              <a:latin typeface="+mj-lt"/>
              <a:ea typeface="+mn-ea"/>
              <a:cs typeface="DejaVu Sans"/>
            </a:endParaRPr>
          </a:p>
          <a:p>
            <a:pPr marL="12700" marR="262255" lvl="0" algn="l" defTabSz="914400" rtl="0" eaLnBrk="1" fontAlgn="auto" latinLnBrk="0" hangingPunct="1">
              <a:lnSpc>
                <a:spcPct val="100000"/>
              </a:lnSpc>
              <a:spcBef>
                <a:spcPts val="434"/>
              </a:spcBef>
              <a:spcAft>
                <a:spcPts val="0"/>
              </a:spcAft>
              <a:buClrTx/>
              <a:buSzTx/>
              <a:tabLst>
                <a:tab pos="354965" algn="l"/>
                <a:tab pos="355600" algn="l"/>
              </a:tabLst>
              <a:defRPr/>
            </a:pPr>
            <a:r>
              <a:rPr kumimoji="0" lang="en-US" sz="2400" b="1" i="0" u="none" strike="noStrike" kern="1200" cap="none" spc="0" normalizeH="0" baseline="0" noProof="0" dirty="0">
                <a:ln>
                  <a:noFill/>
                </a:ln>
                <a:solidFill>
                  <a:prstClr val="black"/>
                </a:solidFill>
                <a:effectLst/>
                <a:uLnTx/>
                <a:uFillTx/>
                <a:latin typeface="+mj-lt"/>
                <a:ea typeface="+mn-ea"/>
                <a:cs typeface="DejaVu Sans"/>
              </a:rPr>
              <a:t>The debate about the Second and Fourth</a:t>
            </a:r>
          </a:p>
          <a:p>
            <a:pPr marL="12700" marR="262255" lvl="0" algn="l" defTabSz="914400" rtl="0" eaLnBrk="1" fontAlgn="auto" latinLnBrk="0" hangingPunct="1">
              <a:lnSpc>
                <a:spcPct val="100000"/>
              </a:lnSpc>
              <a:spcBef>
                <a:spcPts val="434"/>
              </a:spcBef>
              <a:spcAft>
                <a:spcPts val="0"/>
              </a:spcAft>
              <a:buClrTx/>
              <a:buSzTx/>
              <a:tabLst>
                <a:tab pos="354965" algn="l"/>
                <a:tab pos="355600" algn="l"/>
              </a:tabLst>
              <a:defRPr/>
            </a:pPr>
            <a:r>
              <a:rPr kumimoji="0" lang="en-US" sz="2400" b="1" i="0" u="none" strike="noStrike" kern="1200" cap="none" spc="0" normalizeH="0" baseline="0" noProof="0" dirty="0">
                <a:ln>
                  <a:noFill/>
                </a:ln>
                <a:solidFill>
                  <a:prstClr val="black"/>
                </a:solidFill>
                <a:effectLst/>
                <a:uLnTx/>
                <a:uFillTx/>
                <a:latin typeface="+mj-lt"/>
                <a:ea typeface="+mn-ea"/>
                <a:cs typeface="DejaVu Sans"/>
              </a:rPr>
              <a:t>Amendments involves concerns about public safety and whether or not the government regulation of firearms or collection of digital metadata promotes or interferes with public safety and individual rights.</a:t>
            </a:r>
            <a:endParaRPr kumimoji="0" sz="2400" b="0" i="0" u="none" strike="noStrike" kern="1200" cap="none" spc="0" normalizeH="0" baseline="0" noProof="0" dirty="0">
              <a:ln>
                <a:noFill/>
              </a:ln>
              <a:solidFill>
                <a:prstClr val="black"/>
              </a:solidFill>
              <a:effectLst/>
              <a:uLnTx/>
              <a:uFillTx/>
              <a:latin typeface="+mj-lt"/>
              <a:ea typeface="+mn-ea"/>
              <a:cs typeface="DejaVu Sans"/>
            </a:endParaRPr>
          </a:p>
        </p:txBody>
      </p:sp>
      <p:sp>
        <p:nvSpPr>
          <p:cNvPr id="5" name="object 5"/>
          <p:cNvSpPr txBox="1"/>
          <p:nvPr/>
        </p:nvSpPr>
        <p:spPr>
          <a:xfrm>
            <a:off x="11400790" y="6426809"/>
            <a:ext cx="102870"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mj-lt"/>
                <a:ea typeface="+mn-ea"/>
                <a:cs typeface="DejaVu Sans"/>
              </a:rPr>
              <a:t>2</a:t>
            </a:r>
            <a:endParaRPr kumimoji="0" sz="1200" b="0" i="0" u="none" strike="noStrike" kern="1200" cap="none" spc="0" normalizeH="0" baseline="0" noProof="0">
              <a:ln>
                <a:noFill/>
              </a:ln>
              <a:solidFill>
                <a:prstClr val="black"/>
              </a:solidFill>
              <a:effectLst/>
              <a:uLnTx/>
              <a:uFillTx/>
              <a:latin typeface="+mj-lt"/>
              <a:ea typeface="+mn-ea"/>
              <a:cs typeface="DejaVu Sans"/>
            </a:endParaRPr>
          </a:p>
        </p:txBody>
      </p:sp>
      <p:sp>
        <p:nvSpPr>
          <p:cNvPr id="6" name="TextBox 5">
            <a:extLst>
              <a:ext uri="{FF2B5EF4-FFF2-40B4-BE49-F238E27FC236}">
                <a16:creationId xmlns:a16="http://schemas.microsoft.com/office/drawing/2014/main" id="{0684379B-E9A3-4587-8D6F-E6E0E4E1FA29}"/>
              </a:ext>
            </a:extLst>
          </p:cNvPr>
          <p:cNvSpPr txBox="1"/>
          <p:nvPr/>
        </p:nvSpPr>
        <p:spPr>
          <a:xfrm>
            <a:off x="184785" y="1524000"/>
            <a:ext cx="5530215"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j-lt"/>
                <a:ea typeface="+mn-ea"/>
                <a:cs typeface="+mn-cs"/>
              </a:rPr>
              <a:t>Explain how the Supreme Court has attempted to balance claims of individual freedom with laws and enforcement procedures that promote public order and safety</a:t>
            </a:r>
          </a:p>
        </p:txBody>
      </p:sp>
      <p:cxnSp>
        <p:nvCxnSpPr>
          <p:cNvPr id="8" name="Straight Connector 7">
            <a:extLst>
              <a:ext uri="{FF2B5EF4-FFF2-40B4-BE49-F238E27FC236}">
                <a16:creationId xmlns:a16="http://schemas.microsoft.com/office/drawing/2014/main" id="{8043B720-082B-428C-912B-0F9D60D3D995}"/>
              </a:ext>
            </a:extLst>
          </p:cNvPr>
          <p:cNvCxnSpPr>
            <a:cxnSpLocks/>
          </p:cNvCxnSpPr>
          <p:nvPr/>
        </p:nvCxnSpPr>
        <p:spPr>
          <a:xfrm>
            <a:off x="225605" y="1066800"/>
            <a:ext cx="1182243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Straight Connector 9">
            <a:extLst>
              <a:ext uri="{FF2B5EF4-FFF2-40B4-BE49-F238E27FC236}">
                <a16:creationId xmlns:a16="http://schemas.microsoft.com/office/drawing/2014/main" id="{781F6CA7-6261-4DBE-ADAF-1C2F7F8F58F2}"/>
              </a:ext>
            </a:extLst>
          </p:cNvPr>
          <p:cNvCxnSpPr>
            <a:cxnSpLocks/>
          </p:cNvCxnSpPr>
          <p:nvPr/>
        </p:nvCxnSpPr>
        <p:spPr>
          <a:xfrm flipV="1">
            <a:off x="5638800" y="1219200"/>
            <a:ext cx="0" cy="5405099"/>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079717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212" y="0"/>
            <a:ext cx="12192000" cy="69342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4175098" y="14689"/>
            <a:ext cx="5181600" cy="382156"/>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rPr>
              <a:t>EIGHTH AMENDMENT RIGHTS</a:t>
            </a:r>
            <a:endParaRPr sz="2400" dirty="0"/>
          </a:p>
        </p:txBody>
      </p:sp>
      <p:sp>
        <p:nvSpPr>
          <p:cNvPr id="4" name="object 4"/>
          <p:cNvSpPr txBox="1"/>
          <p:nvPr/>
        </p:nvSpPr>
        <p:spPr>
          <a:xfrm>
            <a:off x="990600" y="411534"/>
            <a:ext cx="11012905" cy="6457537"/>
          </a:xfrm>
          <a:prstGeom prst="rect">
            <a:avLst/>
          </a:prstGeom>
        </p:spPr>
        <p:txBody>
          <a:bodyPr vert="horz" wrap="square" lIns="0" tIns="12065" rIns="0" bIns="0" rtlCol="0">
            <a:spAutoFit/>
          </a:bodyPr>
          <a:lstStyle/>
          <a:p>
            <a:pPr marL="355600" marR="0" lvl="0" indent="-342900" algn="l" defTabSz="914400" rtl="0" eaLnBrk="1" fontAlgn="auto" latinLnBrk="0" hangingPunct="1">
              <a:lnSpc>
                <a:spcPct val="100000"/>
              </a:lnSpc>
              <a:spcBef>
                <a:spcPts val="95"/>
              </a:spcBef>
              <a:spcAft>
                <a:spcPts val="0"/>
              </a:spcAft>
              <a:buClrTx/>
              <a:buSzTx/>
              <a:buFont typeface="DejaVu Sans"/>
              <a:buChar char="•"/>
              <a:tabLst>
                <a:tab pos="355600" algn="l"/>
              </a:tabLst>
              <a:defRPr/>
            </a:pPr>
            <a:r>
              <a:rPr kumimoji="0" lang="en-US" sz="2100" b="1" i="0" u="none" strike="noStrike" kern="1200" cap="none" spc="0" normalizeH="0" baseline="0" noProof="0" dirty="0">
                <a:ln>
                  <a:noFill/>
                </a:ln>
                <a:solidFill>
                  <a:srgbClr val="FFFFFF"/>
                </a:solidFill>
                <a:effectLst/>
                <a:uLnTx/>
                <a:uFillTx/>
                <a:latin typeface="Calibri"/>
                <a:ea typeface="+mn-ea"/>
                <a:cs typeface="DejaVu Sans"/>
              </a:rPr>
              <a:t>Cruel and unusual punishment</a:t>
            </a:r>
            <a:r>
              <a:rPr kumimoji="0" sz="2100" b="1" i="0" u="none" strike="noStrike" kern="1200" cap="none" spc="0" normalizeH="0" baseline="0" noProof="0" dirty="0">
                <a:ln>
                  <a:noFill/>
                </a:ln>
                <a:solidFill>
                  <a:srgbClr val="FFFFFF"/>
                </a:solidFill>
                <a:effectLst/>
                <a:uLnTx/>
                <a:uFillTx/>
                <a:latin typeface="Calibri"/>
                <a:ea typeface="+mn-ea"/>
                <a:cs typeface="DejaVu Sans"/>
              </a:rPr>
              <a:t>; no excessive</a:t>
            </a:r>
            <a:r>
              <a:rPr kumimoji="0" lang="en-US" sz="2100" b="1" i="0" u="none" strike="noStrike" kern="1200" cap="none" spc="0" normalizeH="0" baseline="0" noProof="0" dirty="0">
                <a:ln>
                  <a:noFill/>
                </a:ln>
                <a:solidFill>
                  <a:srgbClr val="FFFFFF"/>
                </a:solidFill>
                <a:effectLst/>
                <a:uLnTx/>
                <a:uFillTx/>
                <a:latin typeface="Calibri"/>
                <a:ea typeface="+mn-ea"/>
                <a:cs typeface="DejaVu Sans"/>
              </a:rPr>
              <a:t> bail/ </a:t>
            </a:r>
            <a:r>
              <a:rPr kumimoji="0" sz="2100" b="1" i="0" u="none" strike="noStrike" kern="1200" cap="none" spc="0" normalizeH="0" baseline="0" noProof="0" dirty="0">
                <a:ln>
                  <a:noFill/>
                </a:ln>
                <a:solidFill>
                  <a:srgbClr val="FFFFFF"/>
                </a:solidFill>
                <a:effectLst/>
                <a:uLnTx/>
                <a:uFillTx/>
                <a:latin typeface="Calibri"/>
                <a:ea typeface="+mn-ea"/>
                <a:cs typeface="DejaVu Sans"/>
              </a:rPr>
              <a:t>fines</a:t>
            </a:r>
            <a:endParaRPr kumimoji="0" sz="2100" b="0" i="0" u="none" strike="noStrike" kern="1200" cap="none" spc="0" normalizeH="0" baseline="0" noProof="0" dirty="0">
              <a:ln>
                <a:noFill/>
              </a:ln>
              <a:solidFill>
                <a:prstClr val="black"/>
              </a:solidFill>
              <a:effectLst/>
              <a:uLnTx/>
              <a:uFillTx/>
              <a:latin typeface="Calibri"/>
              <a:ea typeface="+mn-ea"/>
              <a:cs typeface="DejaVu Sans"/>
            </a:endParaRPr>
          </a:p>
          <a:p>
            <a:pPr marL="355600" marR="0" lvl="0" indent="-342900" algn="l" defTabSz="914400" rtl="0" eaLnBrk="1" fontAlgn="auto" latinLnBrk="0" hangingPunct="1">
              <a:lnSpc>
                <a:spcPct val="100000"/>
              </a:lnSpc>
              <a:spcBef>
                <a:spcPts val="2185"/>
              </a:spcBef>
              <a:spcAft>
                <a:spcPts val="0"/>
              </a:spcAft>
              <a:buClrTx/>
              <a:buSzTx/>
              <a:buFont typeface="DejaVu Sans"/>
              <a:buChar char="•"/>
              <a:tabLst>
                <a:tab pos="355600" algn="l"/>
              </a:tabLst>
              <a:defRPr/>
            </a:pPr>
            <a:r>
              <a:rPr kumimoji="0" sz="2100" b="1" i="0" u="none" strike="noStrike" kern="1200" cap="none" spc="0" normalizeH="0" baseline="0" noProof="0" dirty="0">
                <a:ln>
                  <a:noFill/>
                </a:ln>
                <a:solidFill>
                  <a:srgbClr val="FFFFFF"/>
                </a:solidFill>
                <a:effectLst/>
                <a:uLnTx/>
                <a:uFillTx/>
                <a:latin typeface="Calibri"/>
                <a:ea typeface="+mn-ea"/>
                <a:cs typeface="DejaVu Sans"/>
              </a:rPr>
              <a:t>The Death Penalty</a:t>
            </a:r>
            <a:endParaRPr kumimoji="0" sz="2100" b="0" i="0" u="none" strike="noStrike" kern="1200" cap="none" spc="0" normalizeH="0" baseline="0" noProof="0" dirty="0">
              <a:ln>
                <a:noFill/>
              </a:ln>
              <a:solidFill>
                <a:prstClr val="black"/>
              </a:solidFill>
              <a:effectLst/>
              <a:uLnTx/>
              <a:uFillTx/>
              <a:latin typeface="Calibri"/>
              <a:ea typeface="+mn-ea"/>
              <a:cs typeface="DejaVu Sans"/>
            </a:endParaRPr>
          </a:p>
          <a:p>
            <a:pPr marL="756285" marR="0" lvl="1" indent="-287020" algn="l" defTabSz="914400" rtl="0" eaLnBrk="1" fontAlgn="auto" latinLnBrk="0" hangingPunct="1">
              <a:lnSpc>
                <a:spcPct val="100000"/>
              </a:lnSpc>
              <a:spcBef>
                <a:spcPts val="535"/>
              </a:spcBef>
              <a:spcAft>
                <a:spcPts val="0"/>
              </a:spcAft>
              <a:buClrTx/>
              <a:buSzTx/>
              <a:buFont typeface="DejaVu Sans"/>
              <a:buChar char="–"/>
              <a:tabLst>
                <a:tab pos="756285" algn="l"/>
                <a:tab pos="756920" algn="l"/>
              </a:tabLst>
              <a:defRPr/>
            </a:pPr>
            <a:r>
              <a:rPr kumimoji="0" sz="2100" b="1" i="0" u="none" strike="noStrike" kern="1200" cap="none" spc="0" normalizeH="0" baseline="0" noProof="0" dirty="0">
                <a:ln>
                  <a:noFill/>
                </a:ln>
                <a:solidFill>
                  <a:srgbClr val="FFFFFF"/>
                </a:solidFill>
                <a:effectLst/>
                <a:uLnTx/>
                <a:uFillTx/>
                <a:latin typeface="Calibri"/>
                <a:ea typeface="+mn-ea"/>
                <a:cs typeface="DejaVu Sans"/>
              </a:rPr>
              <a:t>Eighth Amendment forbids the inflicting of cruel and unusual punishments</a:t>
            </a:r>
            <a:endParaRPr kumimoji="0" sz="2100" b="0" i="0" u="none" strike="noStrike" kern="1200" cap="none" spc="0" normalizeH="0" baseline="0" noProof="0" dirty="0">
              <a:ln>
                <a:noFill/>
              </a:ln>
              <a:solidFill>
                <a:prstClr val="black"/>
              </a:solidFill>
              <a:effectLst/>
              <a:uLnTx/>
              <a:uFillTx/>
              <a:latin typeface="Calibri"/>
              <a:ea typeface="+mn-ea"/>
              <a:cs typeface="DejaVu Sans"/>
            </a:endParaRPr>
          </a:p>
          <a:p>
            <a:pPr marL="756285" marR="0" lvl="1" indent="-287020" algn="l" defTabSz="914400" rtl="0" eaLnBrk="1" fontAlgn="auto" latinLnBrk="0" hangingPunct="1">
              <a:lnSpc>
                <a:spcPct val="100000"/>
              </a:lnSpc>
              <a:spcBef>
                <a:spcPts val="484"/>
              </a:spcBef>
              <a:spcAft>
                <a:spcPts val="0"/>
              </a:spcAft>
              <a:buClrTx/>
              <a:buSzTx/>
              <a:buFont typeface="DejaVu Sans"/>
              <a:buChar char="–"/>
              <a:tabLst>
                <a:tab pos="756285" algn="l"/>
                <a:tab pos="756920" algn="l"/>
              </a:tabLst>
              <a:defRPr/>
            </a:pPr>
            <a:r>
              <a:rPr kumimoji="0" sz="2100" b="1" i="0" u="none" strike="noStrike" kern="1200" cap="none" spc="0" normalizeH="0" baseline="0" noProof="0" dirty="0">
                <a:ln>
                  <a:noFill/>
                </a:ln>
                <a:solidFill>
                  <a:srgbClr val="FFFFFF"/>
                </a:solidFill>
                <a:effectLst/>
                <a:uLnTx/>
                <a:uFillTx/>
                <a:latin typeface="Calibri"/>
                <a:ea typeface="+mn-ea"/>
                <a:cs typeface="DejaVu Sans"/>
              </a:rPr>
              <a:t>The death penalty is not considered cruel and unusual punishment in America</a:t>
            </a:r>
            <a:endParaRPr kumimoji="0" sz="2100" b="0" i="0" u="none" strike="noStrike" kern="1200" cap="none" spc="0" normalizeH="0" baseline="0" noProof="0" dirty="0">
              <a:ln>
                <a:noFill/>
              </a:ln>
              <a:solidFill>
                <a:prstClr val="black"/>
              </a:solidFill>
              <a:effectLst/>
              <a:uLnTx/>
              <a:uFillTx/>
              <a:latin typeface="Calibri"/>
              <a:ea typeface="+mn-ea"/>
              <a:cs typeface="DejaVu Sans"/>
            </a:endParaRPr>
          </a:p>
          <a:p>
            <a:pPr marL="756285" marR="5080" lvl="1" indent="-287020" algn="l" defTabSz="914400" rtl="0" eaLnBrk="1" fontAlgn="auto" latinLnBrk="0" hangingPunct="1">
              <a:lnSpc>
                <a:spcPct val="100000"/>
              </a:lnSpc>
              <a:spcBef>
                <a:spcPts val="475"/>
              </a:spcBef>
              <a:spcAft>
                <a:spcPts val="0"/>
              </a:spcAft>
              <a:buClrTx/>
              <a:buSzTx/>
              <a:buFont typeface="DejaVu Sans"/>
              <a:buChar char="–"/>
              <a:tabLst>
                <a:tab pos="756285" algn="l"/>
                <a:tab pos="756920" algn="l"/>
              </a:tabLst>
              <a:defRPr/>
            </a:pPr>
            <a:r>
              <a:rPr kumimoji="0" sz="2100" b="1" i="1" u="none" strike="noStrike" kern="1200" cap="none" spc="0" normalizeH="0" baseline="0" noProof="0" dirty="0">
                <a:ln>
                  <a:noFill/>
                </a:ln>
                <a:solidFill>
                  <a:srgbClr val="FFFFFF"/>
                </a:solidFill>
                <a:effectLst/>
                <a:uLnTx/>
                <a:uFillTx/>
                <a:latin typeface="Nimbus Mono L"/>
                <a:ea typeface="+mn-ea"/>
                <a:cs typeface="Nimbus Mono L"/>
              </a:rPr>
              <a:t>Furman v. Georgia (1972) </a:t>
            </a:r>
            <a:r>
              <a:rPr kumimoji="0" sz="2100" b="1" i="0" u="none" strike="noStrike" kern="1200" cap="none" spc="0" normalizeH="0" baseline="0" noProof="0" dirty="0">
                <a:ln>
                  <a:noFill/>
                </a:ln>
                <a:solidFill>
                  <a:srgbClr val="FFFFFF"/>
                </a:solidFill>
                <a:effectLst/>
                <a:uLnTx/>
                <a:uFillTx/>
                <a:latin typeface="DejaVu Sans"/>
                <a:ea typeface="+mn-ea"/>
                <a:cs typeface="DejaVu Sans"/>
              </a:rPr>
              <a:t>- </a:t>
            </a:r>
            <a:r>
              <a:rPr kumimoji="0" sz="2100" b="1" i="0" u="none" strike="noStrike" kern="1200" cap="none" spc="0" normalizeH="0" baseline="0" noProof="0" dirty="0">
                <a:ln>
                  <a:noFill/>
                </a:ln>
                <a:solidFill>
                  <a:srgbClr val="FFFFFF"/>
                </a:solidFill>
                <a:effectLst/>
                <a:uLnTx/>
                <a:uFillTx/>
                <a:latin typeface="Calibri"/>
                <a:ea typeface="+mn-ea"/>
                <a:cs typeface="DejaVu Sans"/>
              </a:rPr>
              <a:t>Court </a:t>
            </a:r>
            <a:r>
              <a:rPr kumimoji="0" lang="en-US" sz="2100" b="1" i="0" u="none" strike="noStrike" kern="1200" cap="none" spc="0" normalizeH="0" baseline="0" noProof="0" dirty="0">
                <a:ln>
                  <a:noFill/>
                </a:ln>
                <a:solidFill>
                  <a:srgbClr val="FFFFFF"/>
                </a:solidFill>
                <a:effectLst/>
                <a:uLnTx/>
                <a:uFillTx/>
                <a:latin typeface="Calibri"/>
                <a:ea typeface="+mn-ea"/>
                <a:cs typeface="DejaVu Sans"/>
              </a:rPr>
              <a:t>struck</a:t>
            </a:r>
            <a:r>
              <a:rPr kumimoji="0" lang="en-US" sz="2100" b="0" i="0" u="none" strike="noStrike" kern="1200" cap="none" spc="0" normalizeH="0" baseline="0" noProof="0" dirty="0">
                <a:ln>
                  <a:noFill/>
                </a:ln>
                <a:solidFill>
                  <a:srgbClr val="FFFF00"/>
                </a:solidFill>
                <a:effectLst/>
                <a:uLnTx/>
                <a:uFillTx/>
                <a:latin typeface="Calibri"/>
                <a:ea typeface="+mn-ea"/>
                <a:cs typeface="+mn-cs"/>
              </a:rPr>
              <a:t> </a:t>
            </a:r>
            <a:r>
              <a:rPr kumimoji="0" lang="en-US" sz="2100" b="0" i="0" u="none" strike="noStrike" kern="1200" cap="none" spc="0" normalizeH="0" baseline="0" noProof="0" dirty="0">
                <a:ln>
                  <a:noFill/>
                </a:ln>
                <a:solidFill>
                  <a:prstClr val="white"/>
                </a:solidFill>
                <a:effectLst/>
                <a:uLnTx/>
                <a:uFillTx/>
                <a:latin typeface="Calibri"/>
                <a:ea typeface="+mn-ea"/>
                <a:cs typeface="+mn-cs"/>
              </a:rPr>
              <a:t>down all of the then-existing State laws providing for </a:t>
            </a:r>
            <a:r>
              <a:rPr kumimoji="0" lang="en-US" sz="2100" b="1" i="0" u="none" strike="noStrike" kern="1200" cap="none" spc="0" normalizeH="0" baseline="0" noProof="0" dirty="0">
                <a:ln>
                  <a:noFill/>
                </a:ln>
                <a:solidFill>
                  <a:prstClr val="white"/>
                </a:solidFill>
                <a:effectLst/>
                <a:uLnTx/>
                <a:uFillTx/>
                <a:latin typeface="Calibri"/>
                <a:ea typeface="+mn-ea"/>
                <a:cs typeface="+mn-cs"/>
              </a:rPr>
              <a:t>the death penalty but not because that punishment is cruel and unusual. Rather, the Court voided those laws because they gave too much discretion to judges or juries in deciding whether to impose the ultimate penalty. The Court found that of all the people convicted of capital crimes, only a random few, most of them African American or poor, or both, were “capriciously selected for execution.</a:t>
            </a:r>
            <a:endParaRPr kumimoji="0" sz="2100" b="1" i="0" u="none" strike="noStrike" kern="1200" cap="none" spc="0" normalizeH="0" baseline="0" noProof="0" dirty="0">
              <a:ln>
                <a:noFill/>
              </a:ln>
              <a:solidFill>
                <a:prstClr val="white"/>
              </a:solidFill>
              <a:effectLst/>
              <a:uLnTx/>
              <a:uFillTx/>
              <a:latin typeface="DejaVu Sans"/>
              <a:ea typeface="+mn-ea"/>
              <a:cs typeface="DejaVu Sans"/>
            </a:endParaRPr>
          </a:p>
          <a:p>
            <a:pPr marL="1155700" marR="0" lvl="2" indent="-229235" algn="l" defTabSz="914400" rtl="0" eaLnBrk="1" fontAlgn="auto" latinLnBrk="0" hangingPunct="1">
              <a:lnSpc>
                <a:spcPct val="100000"/>
              </a:lnSpc>
              <a:spcBef>
                <a:spcPts val="415"/>
              </a:spcBef>
              <a:spcAft>
                <a:spcPts val="0"/>
              </a:spcAft>
              <a:buClrTx/>
              <a:buSzTx/>
              <a:buFont typeface="DejaVu Sans"/>
              <a:buChar char="•"/>
              <a:tabLst>
                <a:tab pos="1155700" algn="l"/>
                <a:tab pos="1156335" algn="l"/>
              </a:tabLst>
              <a:defRPr/>
            </a:pPr>
            <a:r>
              <a:rPr kumimoji="0" sz="2100" b="1" i="0" u="none" strike="noStrike" kern="1200" cap="none" spc="0" normalizeH="0" baseline="0" noProof="0" dirty="0">
                <a:ln>
                  <a:noFill/>
                </a:ln>
                <a:solidFill>
                  <a:srgbClr val="FFFFFF"/>
                </a:solidFill>
                <a:effectLst/>
                <a:uLnTx/>
                <a:uFillTx/>
                <a:latin typeface="Calibri"/>
                <a:ea typeface="+mn-ea"/>
                <a:cs typeface="DejaVu Sans"/>
              </a:rPr>
              <a:t>The case led to a </a:t>
            </a:r>
            <a:r>
              <a:rPr kumimoji="0" sz="2100" b="1" i="1" u="none" strike="noStrike" kern="1200" cap="none" spc="0" normalizeH="0" baseline="0" noProof="0" dirty="0">
                <a:ln>
                  <a:noFill/>
                </a:ln>
                <a:solidFill>
                  <a:srgbClr val="FFFFFF"/>
                </a:solidFill>
                <a:effectLst/>
                <a:uLnTx/>
                <a:uFillTx/>
                <a:latin typeface="Calibri"/>
                <a:ea typeface="+mn-ea"/>
                <a:cs typeface="Nimbus Mono L"/>
              </a:rPr>
              <a:t>de facto </a:t>
            </a:r>
            <a:r>
              <a:rPr kumimoji="0" sz="2100" b="1" i="0" u="none" strike="noStrike" kern="1200" cap="none" spc="0" normalizeH="0" baseline="0" noProof="0" dirty="0">
                <a:ln>
                  <a:noFill/>
                </a:ln>
                <a:solidFill>
                  <a:srgbClr val="FFFFFF"/>
                </a:solidFill>
                <a:effectLst/>
                <a:uLnTx/>
                <a:uFillTx/>
                <a:latin typeface="Calibri"/>
                <a:ea typeface="+mn-ea"/>
                <a:cs typeface="DejaVu Sans"/>
              </a:rPr>
              <a:t>moratorium on capital punishment throughout the United States,</a:t>
            </a:r>
            <a:r>
              <a:rPr kumimoji="0" lang="en-US" sz="2100" b="1" i="0" u="none" strike="noStrike" kern="1200" cap="none" spc="0" normalizeH="0" baseline="0" noProof="0" dirty="0">
                <a:ln>
                  <a:noFill/>
                </a:ln>
                <a:solidFill>
                  <a:srgbClr val="FFFFFF"/>
                </a:solidFill>
                <a:effectLst/>
                <a:uLnTx/>
                <a:uFillTx/>
                <a:latin typeface="Calibri"/>
                <a:ea typeface="+mn-ea"/>
                <a:cs typeface="DejaVu Sans"/>
              </a:rPr>
              <a:t> </a:t>
            </a:r>
            <a:r>
              <a:rPr kumimoji="0" sz="2100" b="1" i="0" u="none" strike="noStrike" kern="1200" cap="none" spc="0" normalizeH="0" baseline="0" noProof="0" dirty="0">
                <a:ln>
                  <a:noFill/>
                </a:ln>
                <a:solidFill>
                  <a:srgbClr val="FFFFFF"/>
                </a:solidFill>
                <a:effectLst/>
                <a:uLnTx/>
                <a:uFillTx/>
                <a:latin typeface="Calibri"/>
                <a:ea typeface="+mn-ea"/>
                <a:cs typeface="DejaVu Sans"/>
              </a:rPr>
              <a:t>which came to an end when </a:t>
            </a:r>
            <a:r>
              <a:rPr kumimoji="0" sz="2100" b="1" i="1" u="none" strike="noStrike" kern="1200" cap="none" spc="0" normalizeH="0" baseline="0" noProof="0" dirty="0">
                <a:ln>
                  <a:noFill/>
                </a:ln>
                <a:solidFill>
                  <a:srgbClr val="FFFFFF"/>
                </a:solidFill>
                <a:effectLst/>
                <a:uLnTx/>
                <a:uFillTx/>
                <a:latin typeface="Calibri"/>
                <a:ea typeface="+mn-ea"/>
                <a:cs typeface="Nimbus Mono L"/>
              </a:rPr>
              <a:t>Gregg v. Georgia </a:t>
            </a:r>
            <a:r>
              <a:rPr kumimoji="0" sz="2100" b="1" i="0" u="none" strike="noStrike" kern="1200" cap="none" spc="0" normalizeH="0" baseline="0" noProof="0" dirty="0">
                <a:ln>
                  <a:noFill/>
                </a:ln>
                <a:solidFill>
                  <a:srgbClr val="FFFFFF"/>
                </a:solidFill>
                <a:effectLst/>
                <a:uLnTx/>
                <a:uFillTx/>
                <a:latin typeface="Calibri"/>
                <a:ea typeface="+mn-ea"/>
                <a:cs typeface="DejaVu Sans"/>
              </a:rPr>
              <a:t>was decided in 1976.</a:t>
            </a:r>
            <a:endParaRPr kumimoji="0" lang="en-US" sz="2100" b="1" i="0" u="none" strike="noStrike" kern="1200" cap="none" spc="0" normalizeH="0" baseline="0" noProof="0" dirty="0">
              <a:ln>
                <a:noFill/>
              </a:ln>
              <a:solidFill>
                <a:srgbClr val="FFFFFF"/>
              </a:solidFill>
              <a:effectLst/>
              <a:uLnTx/>
              <a:uFillTx/>
              <a:latin typeface="Calibri"/>
              <a:ea typeface="+mn-ea"/>
              <a:cs typeface="DejaVu Sans"/>
            </a:endParaRPr>
          </a:p>
          <a:p>
            <a:pPr marL="1155700" marR="0" lvl="2" indent="-229235" algn="l" defTabSz="914400" rtl="0" eaLnBrk="1" fontAlgn="auto" latinLnBrk="0" hangingPunct="1">
              <a:lnSpc>
                <a:spcPct val="100000"/>
              </a:lnSpc>
              <a:spcBef>
                <a:spcPts val="415"/>
              </a:spcBef>
              <a:spcAft>
                <a:spcPts val="0"/>
              </a:spcAft>
              <a:buClrTx/>
              <a:buSzTx/>
              <a:buFont typeface="DejaVu Sans"/>
              <a:buChar char="•"/>
              <a:tabLst>
                <a:tab pos="1155700" algn="l"/>
                <a:tab pos="1156335" algn="l"/>
              </a:tabLst>
              <a:defRPr/>
            </a:pPr>
            <a:r>
              <a:rPr kumimoji="0" lang="en-US" sz="2100" b="1" i="0" u="none" strike="noStrike" kern="1200" cap="none" spc="0" normalizeH="0" baseline="0" noProof="0" dirty="0">
                <a:ln>
                  <a:noFill/>
                </a:ln>
                <a:solidFill>
                  <a:prstClr val="white"/>
                </a:solidFill>
                <a:effectLst/>
                <a:uLnTx/>
                <a:uFillTx/>
                <a:latin typeface="Calibri"/>
                <a:ea typeface="+mn-ea"/>
                <a:cs typeface="+mn-cs"/>
              </a:rPr>
              <a:t>a two-stage process in capital cases: first, a trial to settle the question of guilt or innocence; then, for those convicted, a second proceeding to decide if the circumstances involved in the crime justify a sentence of death. DUE PROCESS.  What amendments contain the </a:t>
            </a:r>
            <a:r>
              <a:rPr kumimoji="0" lang="en-US" sz="2100" b="1" i="0" u="none" strike="noStrike" kern="1200" cap="none" spc="0" normalizeH="0" baseline="0" noProof="0" dirty="0" err="1">
                <a:ln>
                  <a:noFill/>
                </a:ln>
                <a:solidFill>
                  <a:prstClr val="white"/>
                </a:solidFill>
                <a:effectLst/>
                <a:uLnTx/>
                <a:uFillTx/>
                <a:latin typeface="Calibri"/>
                <a:ea typeface="+mn-ea"/>
                <a:cs typeface="+mn-cs"/>
              </a:rPr>
              <a:t>dp</a:t>
            </a:r>
            <a:r>
              <a:rPr kumimoji="0" lang="en-US" sz="2100" b="1" i="0" u="none" strike="noStrike" kern="1200" cap="none" spc="0" normalizeH="0" baseline="0" noProof="0" dirty="0">
                <a:ln>
                  <a:noFill/>
                </a:ln>
                <a:solidFill>
                  <a:prstClr val="white"/>
                </a:solidFill>
                <a:effectLst/>
                <a:uLnTx/>
                <a:uFillTx/>
                <a:latin typeface="Calibri"/>
                <a:ea typeface="+mn-ea"/>
                <a:cs typeface="+mn-cs"/>
              </a:rPr>
              <a:t> statement(s)?</a:t>
            </a:r>
            <a:endParaRPr kumimoji="0" sz="2100" b="1" i="0" u="none" strike="noStrike" kern="1200" cap="none" spc="0" normalizeH="0" baseline="0" noProof="0" dirty="0">
              <a:ln>
                <a:noFill/>
              </a:ln>
              <a:solidFill>
                <a:prstClr val="white"/>
              </a:solidFill>
              <a:effectLst/>
              <a:uLnTx/>
              <a:uFillTx/>
              <a:latin typeface="Calibri"/>
              <a:ea typeface="+mn-ea"/>
              <a:cs typeface="DejaVu Sans"/>
            </a:endParaRPr>
          </a:p>
          <a:p>
            <a:pPr marL="1155700" marR="73660" lvl="2" indent="-229235" algn="l" defTabSz="914400" rtl="0" eaLnBrk="1" fontAlgn="auto" latinLnBrk="0" hangingPunct="1">
              <a:lnSpc>
                <a:spcPct val="100000"/>
              </a:lnSpc>
              <a:spcBef>
                <a:spcPts val="385"/>
              </a:spcBef>
              <a:spcAft>
                <a:spcPts val="0"/>
              </a:spcAft>
              <a:buClrTx/>
              <a:buSzTx/>
              <a:buFont typeface="DejaVu Sans"/>
              <a:buChar char="•"/>
              <a:tabLst>
                <a:tab pos="1155700" algn="l"/>
                <a:tab pos="1156335" algn="l"/>
              </a:tabLst>
              <a:defRPr/>
            </a:pPr>
            <a:r>
              <a:rPr kumimoji="0" sz="2100" b="1" i="0" u="none" strike="noStrike" kern="1200" cap="none" spc="0" normalizeH="0" baseline="0" noProof="0" dirty="0">
                <a:ln>
                  <a:noFill/>
                </a:ln>
                <a:solidFill>
                  <a:srgbClr val="FFFFFF"/>
                </a:solidFill>
                <a:effectLst/>
                <a:uLnTx/>
                <a:uFillTx/>
                <a:latin typeface="Calibri"/>
                <a:ea typeface="+mn-ea"/>
                <a:cs typeface="DejaVu Sans"/>
              </a:rPr>
              <a:t>If, however, the death penalty is mandatory, such that there is no provision for mercy based on the characteristics of the offender, then it is unconstitutional.</a:t>
            </a:r>
            <a:endParaRPr kumimoji="0" sz="2100" b="0" i="0" u="none" strike="noStrike" kern="1200" cap="none" spc="0" normalizeH="0" baseline="0" noProof="0" dirty="0">
              <a:ln>
                <a:noFill/>
              </a:ln>
              <a:solidFill>
                <a:prstClr val="black"/>
              </a:solidFill>
              <a:effectLst/>
              <a:uLnTx/>
              <a:uFillTx/>
              <a:latin typeface="Calibri"/>
              <a:ea typeface="+mn-ea"/>
              <a:cs typeface="DejaVu Sans"/>
            </a:endParaRPr>
          </a:p>
        </p:txBody>
      </p:sp>
      <p:sp>
        <p:nvSpPr>
          <p:cNvPr id="5" name="object 5"/>
          <p:cNvSpPr/>
          <p:nvPr/>
        </p:nvSpPr>
        <p:spPr>
          <a:xfrm>
            <a:off x="36095" y="76200"/>
            <a:ext cx="1367832" cy="21336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E2B5E9FC-DB91-4638-B7FD-5684966F6D6D}"/>
              </a:ext>
            </a:extLst>
          </p:cNvPr>
          <p:cNvSpPr txBox="1"/>
          <p:nvPr/>
        </p:nvSpPr>
        <p:spPr>
          <a:xfrm>
            <a:off x="8216285" y="402288"/>
            <a:ext cx="380899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a:ea typeface="+mn-ea"/>
                <a:cs typeface="+mn-cs"/>
              </a:rPr>
              <a:t>Magruder’s American Government 2009, pg. 604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10212" y="0"/>
            <a:ext cx="12192000" cy="69342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4953000" y="-23484"/>
            <a:ext cx="8268843" cy="382156"/>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rPr>
              <a:t>EIGHTH AMENDMENT RIGHTS</a:t>
            </a:r>
            <a:endParaRPr sz="2400" dirty="0"/>
          </a:p>
        </p:txBody>
      </p:sp>
      <p:sp>
        <p:nvSpPr>
          <p:cNvPr id="4" name="object 4"/>
          <p:cNvSpPr txBox="1"/>
          <p:nvPr/>
        </p:nvSpPr>
        <p:spPr>
          <a:xfrm>
            <a:off x="1105088" y="306325"/>
            <a:ext cx="11012905" cy="6521657"/>
          </a:xfrm>
          <a:prstGeom prst="rect">
            <a:avLst/>
          </a:prstGeom>
        </p:spPr>
        <p:txBody>
          <a:bodyPr vert="horz" wrap="square" lIns="0" tIns="12065" rIns="0" bIns="0" rtlCol="0">
            <a:spAutoFit/>
          </a:bodyPr>
          <a:lstStyle/>
          <a:p>
            <a:pPr marL="355600" marR="0" lvl="0" indent="-342900" algn="l" defTabSz="914400" rtl="0" eaLnBrk="1" fontAlgn="auto" latinLnBrk="0" hangingPunct="1">
              <a:lnSpc>
                <a:spcPct val="100000"/>
              </a:lnSpc>
              <a:spcBef>
                <a:spcPts val="95"/>
              </a:spcBef>
              <a:spcAft>
                <a:spcPts val="0"/>
              </a:spcAft>
              <a:buClrTx/>
              <a:buSzTx/>
              <a:buFont typeface="DejaVu Sans"/>
              <a:buChar char="•"/>
              <a:tabLst>
                <a:tab pos="355600" algn="l"/>
              </a:tabLst>
              <a:defRPr/>
            </a:pPr>
            <a:r>
              <a:rPr kumimoji="0" lang="en-US" sz="1900" b="1" i="0" u="none" strike="noStrike" kern="1200" cap="none" spc="0" normalizeH="0" baseline="0" noProof="0" dirty="0">
                <a:ln>
                  <a:noFill/>
                </a:ln>
                <a:solidFill>
                  <a:srgbClr val="FFFFFF"/>
                </a:solidFill>
                <a:effectLst/>
                <a:uLnTx/>
                <a:uFillTx/>
                <a:latin typeface="DejaVu Sans"/>
                <a:ea typeface="+mn-ea"/>
                <a:cs typeface="DejaVu Sans"/>
              </a:rPr>
              <a:t>Cruel and Unusual Punishment</a:t>
            </a:r>
            <a:r>
              <a:rPr kumimoji="0" sz="1900" b="1" i="0" u="none" strike="noStrike" kern="1200" cap="none" spc="0" normalizeH="0" baseline="0" noProof="0" dirty="0">
                <a:ln>
                  <a:noFill/>
                </a:ln>
                <a:solidFill>
                  <a:srgbClr val="FFFFFF"/>
                </a:solidFill>
                <a:effectLst/>
                <a:uLnTx/>
                <a:uFillTx/>
                <a:latin typeface="DejaVu Sans"/>
                <a:ea typeface="+mn-ea"/>
                <a:cs typeface="DejaVu Sans"/>
              </a:rPr>
              <a:t>; no excessive</a:t>
            </a:r>
            <a:r>
              <a:rPr kumimoji="0" lang="en-US" sz="1900" b="1" i="0" u="none" strike="noStrike" kern="1200" cap="none" spc="0" normalizeH="0" baseline="0" noProof="0" dirty="0">
                <a:ln>
                  <a:noFill/>
                </a:ln>
                <a:solidFill>
                  <a:srgbClr val="FFFFFF"/>
                </a:solidFill>
                <a:effectLst/>
                <a:uLnTx/>
                <a:uFillTx/>
                <a:latin typeface="DejaVu Sans"/>
                <a:ea typeface="+mn-ea"/>
                <a:cs typeface="DejaVu Sans"/>
              </a:rPr>
              <a:t> bail/ </a:t>
            </a:r>
            <a:r>
              <a:rPr kumimoji="0" sz="1900" b="1" i="0" u="none" strike="noStrike" kern="1200" cap="none" spc="0" normalizeH="0" baseline="0" noProof="0" dirty="0">
                <a:ln>
                  <a:noFill/>
                </a:ln>
                <a:solidFill>
                  <a:srgbClr val="FFFFFF"/>
                </a:solidFill>
                <a:effectLst/>
                <a:uLnTx/>
                <a:uFillTx/>
                <a:latin typeface="DejaVu Sans"/>
                <a:ea typeface="+mn-ea"/>
                <a:cs typeface="DejaVu Sans"/>
              </a:rPr>
              <a:t>fines</a:t>
            </a:r>
            <a:endParaRPr kumimoji="0" sz="1900" b="0" i="0" u="none" strike="noStrike" kern="1200" cap="none" spc="0" normalizeH="0" baseline="0" noProof="0" dirty="0">
              <a:ln>
                <a:noFill/>
              </a:ln>
              <a:solidFill>
                <a:prstClr val="black"/>
              </a:solidFill>
              <a:effectLst/>
              <a:uLnTx/>
              <a:uFillTx/>
              <a:latin typeface="DejaVu Sans"/>
              <a:ea typeface="+mn-ea"/>
              <a:cs typeface="DejaVu Sans"/>
            </a:endParaRPr>
          </a:p>
          <a:p>
            <a:pPr marL="355600" marR="0" lvl="0" indent="-342900" algn="l" defTabSz="914400" rtl="0" eaLnBrk="1" fontAlgn="auto" latinLnBrk="0" hangingPunct="1">
              <a:lnSpc>
                <a:spcPct val="100000"/>
              </a:lnSpc>
              <a:spcBef>
                <a:spcPts val="2185"/>
              </a:spcBef>
              <a:spcAft>
                <a:spcPts val="0"/>
              </a:spcAft>
              <a:buClrTx/>
              <a:buSzTx/>
              <a:buFont typeface="DejaVu Sans"/>
              <a:buChar char="•"/>
              <a:tabLst>
                <a:tab pos="355600" algn="l"/>
              </a:tabLst>
              <a:defRPr/>
            </a:pPr>
            <a:r>
              <a:rPr kumimoji="0" sz="1900" b="1" i="0" u="none" strike="noStrike" kern="1200" cap="none" spc="0" normalizeH="0" baseline="0" noProof="0" dirty="0">
                <a:ln>
                  <a:noFill/>
                </a:ln>
                <a:solidFill>
                  <a:srgbClr val="FFFFFF"/>
                </a:solidFill>
                <a:effectLst/>
                <a:uLnTx/>
                <a:uFillTx/>
                <a:latin typeface="DejaVu Sans"/>
                <a:ea typeface="+mn-ea"/>
                <a:cs typeface="DejaVu Sans"/>
              </a:rPr>
              <a:t>The Death Penalty</a:t>
            </a:r>
            <a:endParaRPr kumimoji="0" sz="1900" b="0" i="0" u="none" strike="noStrike" kern="1200" cap="none" spc="0" normalizeH="0" baseline="0" noProof="0" dirty="0">
              <a:ln>
                <a:noFill/>
              </a:ln>
              <a:solidFill>
                <a:prstClr val="black"/>
              </a:solidFill>
              <a:effectLst/>
              <a:uLnTx/>
              <a:uFillTx/>
              <a:latin typeface="DejaVu Sans"/>
              <a:ea typeface="+mn-ea"/>
              <a:cs typeface="DejaVu Sans"/>
            </a:endParaRPr>
          </a:p>
          <a:p>
            <a:pPr marL="756285" marR="0" lvl="1" indent="-287020" algn="l" defTabSz="914400" rtl="0" eaLnBrk="1" fontAlgn="auto" latinLnBrk="0" hangingPunct="1">
              <a:lnSpc>
                <a:spcPct val="100000"/>
              </a:lnSpc>
              <a:spcBef>
                <a:spcPts val="535"/>
              </a:spcBef>
              <a:spcAft>
                <a:spcPts val="0"/>
              </a:spcAft>
              <a:buClrTx/>
              <a:buSzTx/>
              <a:buFont typeface="DejaVu Sans"/>
              <a:buChar char="–"/>
              <a:tabLst>
                <a:tab pos="756285" algn="l"/>
                <a:tab pos="756920" algn="l"/>
              </a:tabLst>
              <a:defRPr/>
            </a:pPr>
            <a:r>
              <a:rPr kumimoji="0" sz="1900" b="1" i="0" u="none" strike="noStrike" kern="1200" cap="none" spc="0" normalizeH="0" baseline="0" noProof="0" dirty="0">
                <a:ln>
                  <a:noFill/>
                </a:ln>
                <a:solidFill>
                  <a:srgbClr val="FFFFFF"/>
                </a:solidFill>
                <a:effectLst/>
                <a:uLnTx/>
                <a:uFillTx/>
                <a:latin typeface="DejaVu Sans"/>
                <a:ea typeface="+mn-ea"/>
                <a:cs typeface="DejaVu Sans"/>
              </a:rPr>
              <a:t>Eighth Amendment forbids the inflicting of cruel and unusual punishments</a:t>
            </a:r>
            <a:endParaRPr kumimoji="0" sz="1900" b="0" i="0" u="none" strike="noStrike" kern="1200" cap="none" spc="0" normalizeH="0" baseline="0" noProof="0" dirty="0">
              <a:ln>
                <a:noFill/>
              </a:ln>
              <a:solidFill>
                <a:prstClr val="black"/>
              </a:solidFill>
              <a:effectLst/>
              <a:uLnTx/>
              <a:uFillTx/>
              <a:latin typeface="DejaVu Sans"/>
              <a:ea typeface="+mn-ea"/>
              <a:cs typeface="DejaVu Sans"/>
            </a:endParaRPr>
          </a:p>
          <a:p>
            <a:pPr marL="756285" marR="0" lvl="1" indent="-287020" algn="l" defTabSz="914400" rtl="0" eaLnBrk="1" fontAlgn="auto" latinLnBrk="0" hangingPunct="1">
              <a:lnSpc>
                <a:spcPct val="100000"/>
              </a:lnSpc>
              <a:spcBef>
                <a:spcPts val="484"/>
              </a:spcBef>
              <a:spcAft>
                <a:spcPts val="0"/>
              </a:spcAft>
              <a:buClrTx/>
              <a:buSzTx/>
              <a:buFont typeface="DejaVu Sans"/>
              <a:buChar char="–"/>
              <a:tabLst>
                <a:tab pos="756285" algn="l"/>
                <a:tab pos="756920" algn="l"/>
              </a:tabLst>
              <a:defRPr/>
            </a:pPr>
            <a:r>
              <a:rPr kumimoji="0" sz="1900" b="1" i="0" u="none" strike="noStrike" kern="1200" cap="none" spc="0" normalizeH="0" baseline="0" noProof="0" dirty="0">
                <a:ln>
                  <a:noFill/>
                </a:ln>
                <a:solidFill>
                  <a:srgbClr val="FFFFFF"/>
                </a:solidFill>
                <a:effectLst/>
                <a:uLnTx/>
                <a:uFillTx/>
                <a:latin typeface="DejaVu Sans"/>
                <a:ea typeface="+mn-ea"/>
                <a:cs typeface="DejaVu Sans"/>
              </a:rPr>
              <a:t>The death penalty is not considered cruel and unusual punishment in America</a:t>
            </a:r>
            <a:endParaRPr kumimoji="0" sz="1900" b="0" i="0" u="none" strike="noStrike" kern="1200" cap="none" spc="0" normalizeH="0" baseline="0" noProof="0" dirty="0">
              <a:ln>
                <a:noFill/>
              </a:ln>
              <a:solidFill>
                <a:prstClr val="black"/>
              </a:solidFill>
              <a:effectLst/>
              <a:uLnTx/>
              <a:uFillTx/>
              <a:latin typeface="DejaVu Sans"/>
              <a:ea typeface="+mn-ea"/>
              <a:cs typeface="DejaVu Sans"/>
            </a:endParaRPr>
          </a:p>
          <a:p>
            <a:pPr marL="756285" marR="5080" lvl="1" indent="-287020" algn="l" defTabSz="914400" rtl="0" eaLnBrk="1" fontAlgn="auto" latinLnBrk="0" hangingPunct="1">
              <a:lnSpc>
                <a:spcPct val="100000"/>
              </a:lnSpc>
              <a:spcBef>
                <a:spcPts val="475"/>
              </a:spcBef>
              <a:spcAft>
                <a:spcPts val="0"/>
              </a:spcAft>
              <a:buClrTx/>
              <a:buSzTx/>
              <a:buFont typeface="DejaVu Sans"/>
              <a:buChar char="–"/>
              <a:tabLst>
                <a:tab pos="756285" algn="l"/>
                <a:tab pos="756920" algn="l"/>
              </a:tabLst>
              <a:defRPr/>
            </a:pPr>
            <a:r>
              <a:rPr kumimoji="0" sz="1900" b="1" i="1" u="none" strike="noStrike" kern="1200" cap="none" spc="0" normalizeH="0" baseline="0" noProof="0" dirty="0">
                <a:ln>
                  <a:noFill/>
                </a:ln>
                <a:solidFill>
                  <a:srgbClr val="FFFFFF"/>
                </a:solidFill>
                <a:effectLst/>
                <a:uLnTx/>
                <a:uFillTx/>
                <a:latin typeface="Nimbus Mono L"/>
                <a:ea typeface="+mn-ea"/>
                <a:cs typeface="Nimbus Mono L"/>
              </a:rPr>
              <a:t>Furman v. Georgia (1972) </a:t>
            </a:r>
            <a:r>
              <a:rPr kumimoji="0" sz="1900" b="1" i="0" u="none" strike="noStrike" kern="1200" cap="none" spc="0" normalizeH="0" baseline="0" noProof="0" dirty="0">
                <a:ln>
                  <a:noFill/>
                </a:ln>
                <a:solidFill>
                  <a:srgbClr val="FFFFFF"/>
                </a:solidFill>
                <a:effectLst/>
                <a:uLnTx/>
                <a:uFillTx/>
                <a:latin typeface="DejaVu Sans"/>
                <a:ea typeface="+mn-ea"/>
                <a:cs typeface="DejaVu Sans"/>
              </a:rPr>
              <a:t>- Court halted capital punishment until states could  administer it in "consistent fashion" decision that ruled on the requirement for a  degree of consistency in the application of the death penalty.</a:t>
            </a:r>
            <a:endParaRPr kumimoji="0" sz="19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9235" algn="l" defTabSz="914400" rtl="0" eaLnBrk="1" fontAlgn="auto" latinLnBrk="0" hangingPunct="1">
              <a:lnSpc>
                <a:spcPct val="100000"/>
              </a:lnSpc>
              <a:spcBef>
                <a:spcPts val="415"/>
              </a:spcBef>
              <a:spcAft>
                <a:spcPts val="0"/>
              </a:spcAft>
              <a:buClrTx/>
              <a:buSzTx/>
              <a:buFont typeface="DejaVu Sans"/>
              <a:buChar char="•"/>
              <a:tabLst>
                <a:tab pos="1155700" algn="l"/>
                <a:tab pos="1156335" algn="l"/>
              </a:tabLst>
              <a:defRPr/>
            </a:pPr>
            <a:r>
              <a:rPr kumimoji="0" sz="1900" b="1" i="0" u="none" strike="noStrike" kern="1200" cap="none" spc="0" normalizeH="0" baseline="0" noProof="0" dirty="0">
                <a:ln>
                  <a:noFill/>
                </a:ln>
                <a:solidFill>
                  <a:srgbClr val="FFFFFF"/>
                </a:solidFill>
                <a:effectLst/>
                <a:uLnTx/>
                <a:uFillTx/>
                <a:latin typeface="DejaVu Sans"/>
                <a:ea typeface="+mn-ea"/>
                <a:cs typeface="DejaVu Sans"/>
              </a:rPr>
              <a:t>The case led to a </a:t>
            </a:r>
            <a:r>
              <a:rPr kumimoji="0" sz="1900" b="1" i="1" u="none" strike="noStrike" kern="1200" cap="none" spc="0" normalizeH="0" baseline="0" noProof="0" dirty="0">
                <a:ln>
                  <a:noFill/>
                </a:ln>
                <a:solidFill>
                  <a:srgbClr val="FFFFFF"/>
                </a:solidFill>
                <a:effectLst/>
                <a:uLnTx/>
                <a:uFillTx/>
                <a:latin typeface="Nimbus Mono L"/>
                <a:ea typeface="+mn-ea"/>
                <a:cs typeface="Nimbus Mono L"/>
              </a:rPr>
              <a:t>de facto </a:t>
            </a:r>
            <a:r>
              <a:rPr kumimoji="0" sz="1900" b="1" i="0" u="none" strike="noStrike" kern="1200" cap="none" spc="0" normalizeH="0" baseline="0" noProof="0" dirty="0">
                <a:ln>
                  <a:noFill/>
                </a:ln>
                <a:solidFill>
                  <a:srgbClr val="FFFFFF"/>
                </a:solidFill>
                <a:effectLst/>
                <a:uLnTx/>
                <a:uFillTx/>
                <a:latin typeface="DejaVu Sans"/>
                <a:ea typeface="+mn-ea"/>
                <a:cs typeface="DejaVu Sans"/>
              </a:rPr>
              <a:t>moratorium on capital punishment throughout the United States,</a:t>
            </a:r>
            <a:r>
              <a:rPr kumimoji="0" lang="en-US" sz="1900" b="1" i="0" u="none" strike="noStrike" kern="1200" cap="none" spc="0" normalizeH="0" baseline="0" noProof="0" dirty="0">
                <a:ln>
                  <a:noFill/>
                </a:ln>
                <a:solidFill>
                  <a:srgbClr val="FFFFFF"/>
                </a:solidFill>
                <a:effectLst/>
                <a:uLnTx/>
                <a:uFillTx/>
                <a:latin typeface="DejaVu Sans"/>
                <a:ea typeface="+mn-ea"/>
                <a:cs typeface="DejaVu Sans"/>
              </a:rPr>
              <a:t> </a:t>
            </a:r>
            <a:r>
              <a:rPr kumimoji="0" sz="1900" b="1" i="0" u="none" strike="noStrike" kern="1200" cap="none" spc="0" normalizeH="0" baseline="0" noProof="0" dirty="0">
                <a:ln>
                  <a:noFill/>
                </a:ln>
                <a:solidFill>
                  <a:srgbClr val="FFFFFF"/>
                </a:solidFill>
                <a:effectLst/>
                <a:uLnTx/>
                <a:uFillTx/>
                <a:latin typeface="DejaVu Sans"/>
                <a:ea typeface="+mn-ea"/>
                <a:cs typeface="DejaVu Sans"/>
              </a:rPr>
              <a:t>which came to an end when </a:t>
            </a:r>
            <a:r>
              <a:rPr kumimoji="0" sz="1900" b="1" i="1" u="none" strike="noStrike" kern="1200" cap="none" spc="0" normalizeH="0" baseline="0" noProof="0" dirty="0">
                <a:ln>
                  <a:noFill/>
                </a:ln>
                <a:solidFill>
                  <a:srgbClr val="FFFFFF"/>
                </a:solidFill>
                <a:effectLst/>
                <a:uLnTx/>
                <a:uFillTx/>
                <a:latin typeface="Nimbus Mono L"/>
                <a:ea typeface="+mn-ea"/>
                <a:cs typeface="Nimbus Mono L"/>
              </a:rPr>
              <a:t>Gregg v. Georgia </a:t>
            </a:r>
            <a:r>
              <a:rPr kumimoji="0" sz="1900" b="1" i="0" u="none" strike="noStrike" kern="1200" cap="none" spc="0" normalizeH="0" baseline="0" noProof="0" dirty="0">
                <a:ln>
                  <a:noFill/>
                </a:ln>
                <a:solidFill>
                  <a:srgbClr val="FFFFFF"/>
                </a:solidFill>
                <a:effectLst/>
                <a:uLnTx/>
                <a:uFillTx/>
                <a:latin typeface="DejaVu Sans"/>
                <a:ea typeface="+mn-ea"/>
                <a:cs typeface="DejaVu Sans"/>
              </a:rPr>
              <a:t>was decided in 1976.</a:t>
            </a:r>
            <a:endParaRPr kumimoji="0" sz="1900" b="0" i="0" u="none" strike="noStrike" kern="1200" cap="none" spc="0" normalizeH="0" baseline="0" noProof="0" dirty="0">
              <a:ln>
                <a:noFill/>
              </a:ln>
              <a:solidFill>
                <a:prstClr val="black"/>
              </a:solidFill>
              <a:effectLst/>
              <a:uLnTx/>
              <a:uFillTx/>
              <a:latin typeface="DejaVu Sans"/>
              <a:ea typeface="+mn-ea"/>
              <a:cs typeface="DejaVu Sans"/>
            </a:endParaRPr>
          </a:p>
          <a:p>
            <a:pPr marL="756285" marR="499109" lvl="1" indent="-287020" algn="l" defTabSz="914400" rtl="0" eaLnBrk="1" fontAlgn="auto" latinLnBrk="0" hangingPunct="1">
              <a:lnSpc>
                <a:spcPct val="100000"/>
              </a:lnSpc>
              <a:spcBef>
                <a:spcPts val="455"/>
              </a:spcBef>
              <a:spcAft>
                <a:spcPts val="0"/>
              </a:spcAft>
              <a:buClrTx/>
              <a:buSzTx/>
              <a:buFont typeface="DejaVu Sans"/>
              <a:buChar char="–"/>
              <a:tabLst>
                <a:tab pos="756285" algn="l"/>
                <a:tab pos="756920" algn="l"/>
              </a:tabLst>
              <a:defRPr/>
            </a:pPr>
            <a:r>
              <a:rPr kumimoji="0" sz="1900" b="1" i="1" u="none" strike="noStrike" kern="1200" cap="none" spc="0" normalizeH="0" baseline="0" noProof="0" dirty="0">
                <a:ln>
                  <a:noFill/>
                </a:ln>
                <a:solidFill>
                  <a:srgbClr val="FFFFFF"/>
                </a:solidFill>
                <a:effectLst/>
                <a:uLnTx/>
                <a:uFillTx/>
                <a:latin typeface="Nimbus Mono L"/>
                <a:ea typeface="+mn-ea"/>
                <a:cs typeface="Nimbus Mono L"/>
              </a:rPr>
              <a:t>Gregg v. Georgia (1976) </a:t>
            </a:r>
            <a:r>
              <a:rPr kumimoji="0" sz="1900" b="1" i="0" u="none" strike="noStrike" kern="1200" cap="none" spc="0" normalizeH="0" baseline="0" noProof="0" dirty="0">
                <a:ln>
                  <a:noFill/>
                </a:ln>
                <a:solidFill>
                  <a:srgbClr val="FFFFFF"/>
                </a:solidFill>
                <a:effectLst/>
                <a:uLnTx/>
                <a:uFillTx/>
                <a:latin typeface="DejaVu Sans"/>
                <a:ea typeface="+mn-ea"/>
                <a:cs typeface="DejaVu Sans"/>
              </a:rPr>
              <a:t>- The death penalty does not, automatically, violate  the Eighth Amendment.</a:t>
            </a:r>
            <a:endParaRPr kumimoji="0" sz="19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485775" lvl="2" indent="-229235" algn="l" defTabSz="914400" rtl="0" eaLnBrk="1" fontAlgn="auto" latinLnBrk="0" hangingPunct="1">
              <a:lnSpc>
                <a:spcPct val="100000"/>
              </a:lnSpc>
              <a:spcBef>
                <a:spcPts val="415"/>
              </a:spcBef>
              <a:spcAft>
                <a:spcPts val="0"/>
              </a:spcAft>
              <a:buClrTx/>
              <a:buSzTx/>
              <a:buFont typeface="DejaVu Sans"/>
              <a:buChar char="•"/>
              <a:tabLst>
                <a:tab pos="1155700" algn="l"/>
                <a:tab pos="1156335" algn="l"/>
              </a:tabLst>
              <a:defRPr/>
            </a:pPr>
            <a:r>
              <a:rPr kumimoji="0" sz="1900" b="1" i="0" u="none" strike="noStrike" kern="1200" cap="none" spc="0" normalizeH="0" baseline="0" noProof="0" dirty="0">
                <a:ln>
                  <a:noFill/>
                </a:ln>
                <a:solidFill>
                  <a:srgbClr val="FFFFFF"/>
                </a:solidFill>
                <a:effectLst/>
                <a:uLnTx/>
                <a:uFillTx/>
                <a:latin typeface="DejaVu Sans"/>
                <a:ea typeface="+mn-ea"/>
                <a:cs typeface="DejaVu Sans"/>
              </a:rPr>
              <a:t>If the jury is furnished with standards to direct and limit the sentencing discretion, and the  jury's decision is subjected to meaningful appellate review, the death sentence may be  constitutional.</a:t>
            </a:r>
            <a:endParaRPr kumimoji="0" sz="19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73660" lvl="2" indent="-229235" algn="l" defTabSz="914400" rtl="0" eaLnBrk="1" fontAlgn="auto" latinLnBrk="0" hangingPunct="1">
              <a:lnSpc>
                <a:spcPct val="100000"/>
              </a:lnSpc>
              <a:spcBef>
                <a:spcPts val="385"/>
              </a:spcBef>
              <a:spcAft>
                <a:spcPts val="0"/>
              </a:spcAft>
              <a:buClrTx/>
              <a:buSzTx/>
              <a:buFont typeface="DejaVu Sans"/>
              <a:buChar char="•"/>
              <a:tabLst>
                <a:tab pos="1155700" algn="l"/>
                <a:tab pos="1156335" algn="l"/>
              </a:tabLst>
              <a:defRPr/>
            </a:pPr>
            <a:r>
              <a:rPr kumimoji="0" sz="1900" b="1" i="0" u="none" strike="noStrike" kern="1200" cap="none" spc="0" normalizeH="0" baseline="0" noProof="0" dirty="0">
                <a:ln>
                  <a:noFill/>
                </a:ln>
                <a:solidFill>
                  <a:srgbClr val="FFFFFF"/>
                </a:solidFill>
                <a:effectLst/>
                <a:uLnTx/>
                <a:uFillTx/>
                <a:latin typeface="DejaVu Sans"/>
                <a:ea typeface="+mn-ea"/>
                <a:cs typeface="DejaVu Sans"/>
              </a:rPr>
              <a:t>If, however, the death penalty is mandatory, such that there is no </a:t>
            </a:r>
            <a:r>
              <a:rPr kumimoji="0" sz="1800" b="1" i="0" u="none" strike="noStrike" kern="1200" cap="none" spc="0" normalizeH="0" baseline="0" noProof="0" dirty="0">
                <a:ln>
                  <a:noFill/>
                </a:ln>
                <a:solidFill>
                  <a:srgbClr val="FFFFFF"/>
                </a:solidFill>
                <a:effectLst/>
                <a:uLnTx/>
                <a:uFillTx/>
                <a:latin typeface="DejaVu Sans"/>
                <a:ea typeface="+mn-ea"/>
                <a:cs typeface="DejaVu Sans"/>
              </a:rPr>
              <a:t>provision for mercy based on the characteristics of the offender, then it is unconstitutional.</a:t>
            </a:r>
            <a:endParaRPr kumimoji="0" sz="1800" b="0" i="0" u="none" strike="noStrike" kern="1200" cap="none" spc="0" normalizeH="0" baseline="0" noProof="0" dirty="0">
              <a:ln>
                <a:noFill/>
              </a:ln>
              <a:solidFill>
                <a:prstClr val="black"/>
              </a:solidFill>
              <a:effectLst/>
              <a:uLnTx/>
              <a:uFillTx/>
              <a:latin typeface="DejaVu Sans"/>
              <a:ea typeface="+mn-ea"/>
              <a:cs typeface="DejaVu Sans"/>
            </a:endParaRPr>
          </a:p>
        </p:txBody>
      </p:sp>
      <p:sp>
        <p:nvSpPr>
          <p:cNvPr id="5" name="object 5"/>
          <p:cNvSpPr/>
          <p:nvPr/>
        </p:nvSpPr>
        <p:spPr>
          <a:xfrm>
            <a:off x="36095" y="76200"/>
            <a:ext cx="1367832" cy="21336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8462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107776" y="-9236"/>
            <a:ext cx="6093460" cy="6858000"/>
            <a:chOff x="6099047" y="0"/>
            <a:chExt cx="6093460" cy="6858000"/>
          </a:xfrm>
        </p:grpSpPr>
        <p:sp>
          <p:nvSpPr>
            <p:cNvPr id="3" name="object 3"/>
            <p:cNvSpPr/>
            <p:nvPr/>
          </p:nvSpPr>
          <p:spPr>
            <a:xfrm>
              <a:off x="6099047" y="0"/>
              <a:ext cx="6093460" cy="6858000"/>
            </a:xfrm>
            <a:custGeom>
              <a:avLst/>
              <a:gdLst/>
              <a:ahLst/>
              <a:cxnLst/>
              <a:rect l="l" t="t" r="r" b="b"/>
              <a:pathLst>
                <a:path w="6093459" h="6858000">
                  <a:moveTo>
                    <a:pt x="6092952" y="0"/>
                  </a:moveTo>
                  <a:lnTo>
                    <a:pt x="0" y="0"/>
                  </a:lnTo>
                  <a:lnTo>
                    <a:pt x="0" y="6858000"/>
                  </a:lnTo>
                  <a:lnTo>
                    <a:pt x="6092952" y="6858000"/>
                  </a:lnTo>
                  <a:lnTo>
                    <a:pt x="6092952" y="0"/>
                  </a:lnTo>
                  <a:close/>
                </a:path>
              </a:pathLst>
            </a:custGeom>
            <a:solidFill>
              <a:srgbClr val="EDEDE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6402323" y="1367027"/>
              <a:ext cx="5490972" cy="420014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460235" y="1386839"/>
              <a:ext cx="5375275" cy="4084320"/>
            </a:xfrm>
            <a:custGeom>
              <a:avLst/>
              <a:gdLst/>
              <a:ahLst/>
              <a:cxnLst/>
              <a:rect l="l" t="t" r="r" b="b"/>
              <a:pathLst>
                <a:path w="5375275" h="4084320">
                  <a:moveTo>
                    <a:pt x="5375148" y="0"/>
                  </a:moveTo>
                  <a:lnTo>
                    <a:pt x="0" y="0"/>
                  </a:lnTo>
                  <a:lnTo>
                    <a:pt x="0" y="4084320"/>
                  </a:lnTo>
                  <a:lnTo>
                    <a:pt x="5375148" y="4084320"/>
                  </a:lnTo>
                  <a:lnTo>
                    <a:pt x="5375148"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6460235" y="1386839"/>
              <a:ext cx="5375275" cy="4084320"/>
            </a:xfrm>
            <a:custGeom>
              <a:avLst/>
              <a:gdLst/>
              <a:ahLst/>
              <a:cxnLst/>
              <a:rect l="l" t="t" r="r" b="b"/>
              <a:pathLst>
                <a:path w="5375275" h="4084320">
                  <a:moveTo>
                    <a:pt x="0" y="4084320"/>
                  </a:moveTo>
                  <a:lnTo>
                    <a:pt x="5375148" y="4084320"/>
                  </a:lnTo>
                  <a:lnTo>
                    <a:pt x="5375148" y="0"/>
                  </a:lnTo>
                  <a:lnTo>
                    <a:pt x="0" y="0"/>
                  </a:lnTo>
                  <a:lnTo>
                    <a:pt x="0" y="4084320"/>
                  </a:lnTo>
                  <a:close/>
                </a:path>
              </a:pathLst>
            </a:custGeom>
            <a:ln w="9144">
              <a:solidFill>
                <a:srgbClr val="BCBCB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6857999" y="1752600"/>
              <a:ext cx="4495800" cy="335280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6781799" y="1676400"/>
              <a:ext cx="4648200" cy="3505200"/>
            </a:xfrm>
            <a:custGeom>
              <a:avLst/>
              <a:gdLst/>
              <a:ahLst/>
              <a:cxnLst/>
              <a:rect l="l" t="t" r="r" b="b"/>
              <a:pathLst>
                <a:path w="4648200" h="3505200">
                  <a:moveTo>
                    <a:pt x="4610100" y="0"/>
                  </a:moveTo>
                  <a:lnTo>
                    <a:pt x="38100" y="0"/>
                  </a:lnTo>
                  <a:lnTo>
                    <a:pt x="0" y="38100"/>
                  </a:lnTo>
                  <a:lnTo>
                    <a:pt x="0" y="3467100"/>
                  </a:lnTo>
                  <a:lnTo>
                    <a:pt x="38100" y="3505200"/>
                  </a:lnTo>
                  <a:lnTo>
                    <a:pt x="4610100" y="3505200"/>
                  </a:lnTo>
                  <a:lnTo>
                    <a:pt x="4635500" y="3479800"/>
                  </a:lnTo>
                  <a:lnTo>
                    <a:pt x="38100" y="3479800"/>
                  </a:lnTo>
                  <a:lnTo>
                    <a:pt x="25400" y="3467100"/>
                  </a:lnTo>
                  <a:lnTo>
                    <a:pt x="25400" y="38100"/>
                  </a:lnTo>
                  <a:lnTo>
                    <a:pt x="38100" y="25400"/>
                  </a:lnTo>
                  <a:lnTo>
                    <a:pt x="4635500" y="25400"/>
                  </a:lnTo>
                  <a:lnTo>
                    <a:pt x="4610100" y="0"/>
                  </a:lnTo>
                  <a:close/>
                </a:path>
                <a:path w="4648200" h="3505200">
                  <a:moveTo>
                    <a:pt x="4635500" y="25400"/>
                  </a:moveTo>
                  <a:lnTo>
                    <a:pt x="4610100" y="25400"/>
                  </a:lnTo>
                  <a:lnTo>
                    <a:pt x="4622800" y="38100"/>
                  </a:lnTo>
                  <a:lnTo>
                    <a:pt x="4622800" y="3467100"/>
                  </a:lnTo>
                  <a:lnTo>
                    <a:pt x="4610100" y="3479800"/>
                  </a:lnTo>
                  <a:lnTo>
                    <a:pt x="4635500" y="3479800"/>
                  </a:lnTo>
                  <a:lnTo>
                    <a:pt x="4648200" y="3467100"/>
                  </a:lnTo>
                  <a:lnTo>
                    <a:pt x="4648200" y="38100"/>
                  </a:lnTo>
                  <a:lnTo>
                    <a:pt x="4635500" y="25400"/>
                  </a:lnTo>
                  <a:close/>
                </a:path>
                <a:path w="4648200" h="3505200">
                  <a:moveTo>
                    <a:pt x="50800" y="3454400"/>
                  </a:moveTo>
                  <a:lnTo>
                    <a:pt x="38100" y="3454400"/>
                  </a:lnTo>
                  <a:lnTo>
                    <a:pt x="50800" y="3467100"/>
                  </a:lnTo>
                  <a:lnTo>
                    <a:pt x="50800" y="3454400"/>
                  </a:lnTo>
                  <a:close/>
                </a:path>
                <a:path w="4648200" h="3505200">
                  <a:moveTo>
                    <a:pt x="76200" y="38100"/>
                  </a:moveTo>
                  <a:lnTo>
                    <a:pt x="50800" y="63500"/>
                  </a:lnTo>
                  <a:lnTo>
                    <a:pt x="50800" y="3441700"/>
                  </a:lnTo>
                  <a:lnTo>
                    <a:pt x="76200" y="3467100"/>
                  </a:lnTo>
                  <a:lnTo>
                    <a:pt x="76200" y="38100"/>
                  </a:lnTo>
                  <a:close/>
                </a:path>
                <a:path w="4648200" h="3505200">
                  <a:moveTo>
                    <a:pt x="4572000" y="38100"/>
                  </a:moveTo>
                  <a:lnTo>
                    <a:pt x="4572000" y="3467100"/>
                  </a:lnTo>
                  <a:lnTo>
                    <a:pt x="4597400" y="3441700"/>
                  </a:lnTo>
                  <a:lnTo>
                    <a:pt x="4597400" y="63500"/>
                  </a:lnTo>
                  <a:lnTo>
                    <a:pt x="4572000" y="38100"/>
                  </a:lnTo>
                  <a:close/>
                </a:path>
                <a:path w="4648200" h="3505200">
                  <a:moveTo>
                    <a:pt x="4610100" y="3454400"/>
                  </a:moveTo>
                  <a:lnTo>
                    <a:pt x="4597400" y="3454400"/>
                  </a:lnTo>
                  <a:lnTo>
                    <a:pt x="4597400" y="3467100"/>
                  </a:lnTo>
                  <a:lnTo>
                    <a:pt x="4610100" y="3454400"/>
                  </a:lnTo>
                  <a:close/>
                </a:path>
                <a:path w="4648200" h="3505200">
                  <a:moveTo>
                    <a:pt x="50800" y="3441700"/>
                  </a:moveTo>
                  <a:lnTo>
                    <a:pt x="50800" y="3454400"/>
                  </a:lnTo>
                  <a:lnTo>
                    <a:pt x="63500" y="3454400"/>
                  </a:lnTo>
                  <a:lnTo>
                    <a:pt x="50800" y="3441700"/>
                  </a:lnTo>
                  <a:close/>
                </a:path>
                <a:path w="4648200" h="3505200">
                  <a:moveTo>
                    <a:pt x="4572000" y="3429000"/>
                  </a:moveTo>
                  <a:lnTo>
                    <a:pt x="76200" y="3429000"/>
                  </a:lnTo>
                  <a:lnTo>
                    <a:pt x="76200" y="3454400"/>
                  </a:lnTo>
                  <a:lnTo>
                    <a:pt x="4572000" y="3454400"/>
                  </a:lnTo>
                  <a:lnTo>
                    <a:pt x="4572000" y="3429000"/>
                  </a:lnTo>
                  <a:close/>
                </a:path>
                <a:path w="4648200" h="3505200">
                  <a:moveTo>
                    <a:pt x="4597400" y="3441700"/>
                  </a:moveTo>
                  <a:lnTo>
                    <a:pt x="4584700" y="3454400"/>
                  </a:lnTo>
                  <a:lnTo>
                    <a:pt x="4597400" y="3454400"/>
                  </a:lnTo>
                  <a:lnTo>
                    <a:pt x="4597400" y="3441700"/>
                  </a:lnTo>
                  <a:close/>
                </a:path>
                <a:path w="4648200" h="3505200">
                  <a:moveTo>
                    <a:pt x="50800" y="3429000"/>
                  </a:moveTo>
                  <a:lnTo>
                    <a:pt x="38100" y="3429000"/>
                  </a:lnTo>
                  <a:lnTo>
                    <a:pt x="50800" y="3441700"/>
                  </a:lnTo>
                  <a:lnTo>
                    <a:pt x="50800" y="3429000"/>
                  </a:lnTo>
                  <a:close/>
                </a:path>
                <a:path w="4648200" h="3505200">
                  <a:moveTo>
                    <a:pt x="4610100" y="3429000"/>
                  </a:moveTo>
                  <a:lnTo>
                    <a:pt x="4597400" y="3429000"/>
                  </a:lnTo>
                  <a:lnTo>
                    <a:pt x="4597400" y="3441700"/>
                  </a:lnTo>
                  <a:lnTo>
                    <a:pt x="4610100" y="3429000"/>
                  </a:lnTo>
                  <a:close/>
                </a:path>
                <a:path w="4648200" h="3505200">
                  <a:moveTo>
                    <a:pt x="50800" y="63500"/>
                  </a:moveTo>
                  <a:lnTo>
                    <a:pt x="38100" y="76200"/>
                  </a:lnTo>
                  <a:lnTo>
                    <a:pt x="50800" y="76200"/>
                  </a:lnTo>
                  <a:lnTo>
                    <a:pt x="50800" y="63500"/>
                  </a:lnTo>
                  <a:close/>
                </a:path>
                <a:path w="4648200" h="3505200">
                  <a:moveTo>
                    <a:pt x="4572000" y="50800"/>
                  </a:moveTo>
                  <a:lnTo>
                    <a:pt x="76200" y="50800"/>
                  </a:lnTo>
                  <a:lnTo>
                    <a:pt x="76200" y="76200"/>
                  </a:lnTo>
                  <a:lnTo>
                    <a:pt x="4572000" y="76200"/>
                  </a:lnTo>
                  <a:lnTo>
                    <a:pt x="4572000" y="50800"/>
                  </a:lnTo>
                  <a:close/>
                </a:path>
                <a:path w="4648200" h="3505200">
                  <a:moveTo>
                    <a:pt x="4597400" y="63500"/>
                  </a:moveTo>
                  <a:lnTo>
                    <a:pt x="4597400" y="76200"/>
                  </a:lnTo>
                  <a:lnTo>
                    <a:pt x="4610100" y="76200"/>
                  </a:lnTo>
                  <a:lnTo>
                    <a:pt x="4597400" y="63500"/>
                  </a:lnTo>
                  <a:close/>
                </a:path>
                <a:path w="4648200" h="3505200">
                  <a:moveTo>
                    <a:pt x="63500" y="50800"/>
                  </a:moveTo>
                  <a:lnTo>
                    <a:pt x="50800" y="50800"/>
                  </a:lnTo>
                  <a:lnTo>
                    <a:pt x="50800" y="63500"/>
                  </a:lnTo>
                  <a:lnTo>
                    <a:pt x="63500" y="50800"/>
                  </a:lnTo>
                  <a:close/>
                </a:path>
                <a:path w="4648200" h="3505200">
                  <a:moveTo>
                    <a:pt x="4597400" y="50800"/>
                  </a:moveTo>
                  <a:lnTo>
                    <a:pt x="4584700" y="50800"/>
                  </a:lnTo>
                  <a:lnTo>
                    <a:pt x="4597400" y="63500"/>
                  </a:lnTo>
                  <a:lnTo>
                    <a:pt x="4597400" y="50800"/>
                  </a:lnTo>
                  <a:close/>
                </a:path>
                <a:path w="4648200" h="3505200">
                  <a:moveTo>
                    <a:pt x="50800" y="38100"/>
                  </a:moveTo>
                  <a:lnTo>
                    <a:pt x="38100" y="50800"/>
                  </a:lnTo>
                  <a:lnTo>
                    <a:pt x="50800" y="50800"/>
                  </a:lnTo>
                  <a:lnTo>
                    <a:pt x="50800" y="38100"/>
                  </a:lnTo>
                  <a:close/>
                </a:path>
                <a:path w="4648200" h="3505200">
                  <a:moveTo>
                    <a:pt x="4597400" y="38100"/>
                  </a:moveTo>
                  <a:lnTo>
                    <a:pt x="4597400" y="50800"/>
                  </a:lnTo>
                  <a:lnTo>
                    <a:pt x="4610100" y="50800"/>
                  </a:lnTo>
                  <a:lnTo>
                    <a:pt x="4597400" y="3810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object 9"/>
          <p:cNvSpPr txBox="1">
            <a:spLocks noGrp="1"/>
          </p:cNvSpPr>
          <p:nvPr>
            <p:ph type="title"/>
          </p:nvPr>
        </p:nvSpPr>
        <p:spPr>
          <a:xfrm>
            <a:off x="115913" y="0"/>
            <a:ext cx="8875687" cy="627736"/>
          </a:xfrm>
          <a:prstGeom prst="rect">
            <a:avLst/>
          </a:prstGeom>
        </p:spPr>
        <p:txBody>
          <a:bodyPr vert="horz" wrap="square" lIns="0" tIns="12065" rIns="0" bIns="0" rtlCol="0">
            <a:spAutoFit/>
          </a:bodyPr>
          <a:lstStyle/>
          <a:p>
            <a:pPr marL="12700" algn="ctr">
              <a:lnSpc>
                <a:spcPct val="100000"/>
              </a:lnSpc>
              <a:spcBef>
                <a:spcPts val="95"/>
              </a:spcBef>
            </a:pPr>
            <a:r>
              <a:rPr sz="4000" dirty="0"/>
              <a:t>EIGHTH AMENDMENT</a:t>
            </a:r>
          </a:p>
        </p:txBody>
      </p:sp>
      <p:sp>
        <p:nvSpPr>
          <p:cNvPr id="10" name="object 10"/>
          <p:cNvSpPr txBox="1"/>
          <p:nvPr/>
        </p:nvSpPr>
        <p:spPr>
          <a:xfrm>
            <a:off x="74165" y="640280"/>
            <a:ext cx="6353051" cy="5668603"/>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14999"/>
              </a:lnSpc>
              <a:spcBef>
                <a:spcPts val="105"/>
              </a:spcBef>
              <a:spcAft>
                <a:spcPts val="0"/>
              </a:spcAft>
              <a:buClrTx/>
              <a:buSzTx/>
              <a:buFontTx/>
              <a:buNone/>
              <a:tabLst/>
              <a:defRPr/>
            </a:pPr>
            <a:r>
              <a:rPr kumimoji="0" sz="2600" b="1" i="0" u="none" strike="noStrike" kern="1200" cap="none" spc="0" normalizeH="0" baseline="0" noProof="0" dirty="0">
                <a:ln>
                  <a:noFill/>
                </a:ln>
                <a:solidFill>
                  <a:prstClr val="black"/>
                </a:solidFill>
                <a:effectLst/>
                <a:uLnTx/>
                <a:uFillTx/>
                <a:latin typeface="DejaVu Sans"/>
                <a:ea typeface="+mn-ea"/>
                <a:cs typeface="DejaVu Sans"/>
              </a:rPr>
              <a:t>In recent years, the Supreme Court has  seen an increase in cases involving the  death penalty, hinging on the question of  whether certain uses of capital  punishment violate the Eighth</a:t>
            </a:r>
            <a:r>
              <a:rPr kumimoji="0" lang="en-US" sz="2600" b="1" i="0" u="none" strike="noStrike" kern="1200" cap="none" spc="0" normalizeH="0" baseline="0" noProof="0" dirty="0">
                <a:ln>
                  <a:noFill/>
                </a:ln>
                <a:solidFill>
                  <a:prstClr val="black"/>
                </a:solidFill>
                <a:effectLst/>
                <a:uLnTx/>
                <a:uFillTx/>
                <a:latin typeface="DejaVu Sans"/>
                <a:ea typeface="+mn-ea"/>
                <a:cs typeface="DejaVu Sans"/>
              </a:rPr>
              <a:t> </a:t>
            </a:r>
            <a:r>
              <a:rPr kumimoji="0" sz="2600" b="1" i="0" u="none" strike="noStrike" kern="1200" cap="none" spc="0" normalizeH="0" baseline="0" noProof="0" dirty="0">
                <a:ln>
                  <a:noFill/>
                </a:ln>
                <a:solidFill>
                  <a:prstClr val="black"/>
                </a:solidFill>
                <a:effectLst/>
                <a:uLnTx/>
                <a:uFillTx/>
                <a:latin typeface="DejaVu Sans"/>
                <a:ea typeface="+mn-ea"/>
                <a:cs typeface="DejaVu Sans"/>
              </a:rPr>
              <a:t>Amendment’s protection against cruel  and unusual punishment.</a:t>
            </a:r>
            <a:endParaRPr kumimoji="0" sz="2600" b="0" i="0" u="none" strike="noStrike" kern="1200" cap="none" spc="0" normalizeH="0" baseline="0" noProof="0" dirty="0">
              <a:ln>
                <a:noFill/>
              </a:ln>
              <a:solidFill>
                <a:prstClr val="black"/>
              </a:solidFill>
              <a:effectLst/>
              <a:uLnTx/>
              <a:uFillTx/>
              <a:latin typeface="DejaVu Sans"/>
              <a:ea typeface="+mn-ea"/>
              <a:cs typeface="DejaVu Sans"/>
            </a:endParaRPr>
          </a:p>
          <a:p>
            <a:pPr marL="12700" marR="421005" lvl="0" indent="0" algn="l" defTabSz="914400" rtl="0" eaLnBrk="1" fontAlgn="auto" latinLnBrk="0" hangingPunct="1">
              <a:lnSpc>
                <a:spcPct val="114999"/>
              </a:lnSpc>
              <a:spcBef>
                <a:spcPts val="1410"/>
              </a:spcBef>
              <a:spcAft>
                <a:spcPts val="0"/>
              </a:spcAft>
              <a:buClrTx/>
              <a:buSzTx/>
              <a:buFontTx/>
              <a:buNone/>
              <a:tabLst/>
              <a:defRPr/>
            </a:pPr>
            <a:r>
              <a:rPr kumimoji="0" sz="2600" b="1" i="0" u="none" strike="noStrike" kern="1200" cap="none" spc="0" normalizeH="0" baseline="0" noProof="0" dirty="0">
                <a:ln>
                  <a:noFill/>
                </a:ln>
                <a:solidFill>
                  <a:prstClr val="black"/>
                </a:solidFill>
                <a:effectLst/>
                <a:uLnTx/>
                <a:uFillTx/>
                <a:latin typeface="DejaVu Sans"/>
                <a:ea typeface="+mn-ea"/>
                <a:cs typeface="DejaVu Sans"/>
              </a:rPr>
              <a:t>In their rulings, which group(s) are not  eligible for the death penalty?</a:t>
            </a:r>
            <a:endParaRPr kumimoji="0" sz="2600" b="0" i="0" u="none" strike="noStrike" kern="1200" cap="none" spc="0" normalizeH="0" baseline="0" noProof="0" dirty="0">
              <a:ln>
                <a:noFill/>
              </a:ln>
              <a:solidFill>
                <a:prstClr val="black"/>
              </a:solidFill>
              <a:effectLst/>
              <a:uLnTx/>
              <a:uFillTx/>
              <a:latin typeface="DejaVu Sans"/>
              <a:ea typeface="+mn-ea"/>
              <a:cs typeface="DejaVu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66112" y="-20908"/>
            <a:ext cx="6316087" cy="443070"/>
          </a:xfrm>
          <a:prstGeom prst="rect">
            <a:avLst/>
          </a:prstGeom>
        </p:spPr>
        <p:txBody>
          <a:bodyPr vert="horz" wrap="square" lIns="0" tIns="12065" rIns="0" bIns="0" rtlCol="0">
            <a:spAutoFit/>
          </a:bodyPr>
          <a:lstStyle/>
          <a:p>
            <a:pPr marL="12700" algn="ctr">
              <a:lnSpc>
                <a:spcPct val="100000"/>
              </a:lnSpc>
              <a:spcBef>
                <a:spcPts val="95"/>
              </a:spcBef>
            </a:pPr>
            <a:r>
              <a:rPr sz="2800" dirty="0"/>
              <a:t>EIGHTH AMENDMENT</a:t>
            </a:r>
          </a:p>
        </p:txBody>
      </p:sp>
      <p:sp>
        <p:nvSpPr>
          <p:cNvPr id="3" name="object 3"/>
          <p:cNvSpPr txBox="1"/>
          <p:nvPr/>
        </p:nvSpPr>
        <p:spPr>
          <a:xfrm>
            <a:off x="76200" y="609600"/>
            <a:ext cx="4398010" cy="5504007"/>
          </a:xfrm>
          <a:prstGeom prst="rect">
            <a:avLst/>
          </a:prstGeom>
        </p:spPr>
        <p:txBody>
          <a:bodyPr vert="horz" wrap="square" lIns="0" tIns="67310" rIns="0" bIns="0" rtlCol="0">
            <a:spAutoFit/>
          </a:bodyPr>
          <a:lstStyle/>
          <a:p>
            <a:pPr marL="12700" marR="0" lvl="0" indent="0" algn="l" defTabSz="914400" rtl="0" eaLnBrk="1" fontAlgn="auto" latinLnBrk="0" hangingPunct="1">
              <a:lnSpc>
                <a:spcPct val="100000"/>
              </a:lnSpc>
              <a:spcBef>
                <a:spcPts val="530"/>
              </a:spcBef>
              <a:spcAft>
                <a:spcPts val="0"/>
              </a:spcAft>
              <a:buClrTx/>
              <a:buSzTx/>
              <a:buFontTx/>
              <a:buNone/>
              <a:tabLst/>
              <a:defRPr/>
            </a:pPr>
            <a:r>
              <a:rPr kumimoji="0" sz="2400" b="1" i="1" u="none" strike="noStrike" kern="1200" cap="none" spc="0" normalizeH="0" baseline="0" noProof="0" dirty="0">
                <a:ln>
                  <a:noFill/>
                </a:ln>
                <a:solidFill>
                  <a:prstClr val="black"/>
                </a:solidFill>
                <a:effectLst/>
                <a:uLnTx/>
                <a:uFillTx/>
                <a:latin typeface="Nimbus Mono L"/>
                <a:ea typeface="+mn-ea"/>
                <a:cs typeface="Nimbus Mono L"/>
              </a:rPr>
              <a:t>Atkins v. Virginia </a:t>
            </a:r>
            <a:r>
              <a:rPr kumimoji="0" sz="2400" b="1" i="0" u="none" strike="noStrike" kern="1200" cap="none" spc="0" normalizeH="0" baseline="0" noProof="0" dirty="0">
                <a:ln>
                  <a:noFill/>
                </a:ln>
                <a:solidFill>
                  <a:prstClr val="black"/>
                </a:solidFill>
                <a:effectLst/>
                <a:uLnTx/>
                <a:uFillTx/>
                <a:latin typeface="DejaVu Sans"/>
                <a:ea typeface="+mn-ea"/>
                <a:cs typeface="DejaVu Sans"/>
              </a:rPr>
              <a:t>(2002)</a:t>
            </a:r>
            <a:endParaRPr kumimoji="0" sz="2400" b="0" i="0" u="none" strike="noStrike" kern="1200" cap="none" spc="0" normalizeH="0" baseline="0" noProof="0" dirty="0">
              <a:ln>
                <a:noFill/>
              </a:ln>
              <a:solidFill>
                <a:prstClr val="black"/>
              </a:solidFill>
              <a:effectLst/>
              <a:uLnTx/>
              <a:uFillTx/>
              <a:latin typeface="DejaVu Sans"/>
              <a:ea typeface="+mn-ea"/>
              <a:cs typeface="DejaVu Sans"/>
            </a:endParaRPr>
          </a:p>
          <a:p>
            <a:pPr marL="355600" marR="5080" lvl="0" indent="-342900" algn="l" defTabSz="914400" rtl="0" eaLnBrk="1" fontAlgn="auto" latinLnBrk="0" hangingPunct="1">
              <a:lnSpc>
                <a:spcPct val="114999"/>
              </a:lnSpc>
              <a:spcBef>
                <a:spcPts val="0"/>
              </a:spcBef>
              <a:spcAft>
                <a:spcPts val="0"/>
              </a:spcAft>
              <a:buClr>
                <a:srgbClr val="B7B7B7"/>
              </a:buClr>
              <a:buSzPct val="66666"/>
              <a:buFont typeface="DejaVu Sans"/>
              <a:buChar char="●"/>
              <a:tabLst>
                <a:tab pos="354965" algn="l"/>
                <a:tab pos="355600" algn="l"/>
              </a:tabLst>
              <a:defRPr/>
            </a:pPr>
            <a:r>
              <a:rPr kumimoji="0" sz="2400" b="1" i="0" u="none" strike="noStrike" kern="1200" cap="none" spc="0" normalizeH="0" baseline="0" noProof="0" dirty="0">
                <a:ln>
                  <a:noFill/>
                </a:ln>
                <a:solidFill>
                  <a:prstClr val="black"/>
                </a:solidFill>
                <a:effectLst/>
                <a:uLnTx/>
                <a:uFillTx/>
                <a:latin typeface="DejaVu Sans"/>
                <a:ea typeface="+mn-ea"/>
                <a:cs typeface="DejaVu Sans"/>
              </a:rPr>
              <a:t>Ruled that it would be  unconstitutional to execute someone with certain mental  handicaps</a:t>
            </a:r>
            <a:endParaRPr kumimoji="0" sz="2400" b="0" i="0" u="none" strike="noStrike" kern="1200" cap="none" spc="0" normalizeH="0" baseline="0" noProof="0" dirty="0">
              <a:ln>
                <a:noFill/>
              </a:ln>
              <a:solidFill>
                <a:prstClr val="black"/>
              </a:solidFill>
              <a:effectLst/>
              <a:uLnTx/>
              <a:uFillTx/>
              <a:latin typeface="DejaVu Sans"/>
              <a:ea typeface="+mn-ea"/>
              <a:cs typeface="DejaVu Sans"/>
            </a:endParaRPr>
          </a:p>
          <a:p>
            <a:pPr marL="0" marR="0" lvl="0" indent="0" algn="l" defTabSz="914400" rtl="0" eaLnBrk="1" fontAlgn="auto" latinLnBrk="0" hangingPunct="1">
              <a:lnSpc>
                <a:spcPct val="100000"/>
              </a:lnSpc>
              <a:spcBef>
                <a:spcPts val="20"/>
              </a:spcBef>
              <a:spcAft>
                <a:spcPts val="0"/>
              </a:spcAft>
              <a:buClr>
                <a:srgbClr val="B7B7B7"/>
              </a:buClr>
              <a:buSzTx/>
              <a:buFont typeface="DejaVu Sans"/>
              <a:buChar char="●"/>
              <a:tabLst/>
              <a:defRPr/>
            </a:pPr>
            <a:endParaRPr kumimoji="0" sz="3200" b="0" i="0" u="none" strike="noStrike" kern="1200" cap="none" spc="0" normalizeH="0" baseline="0" noProof="0" dirty="0">
              <a:ln>
                <a:noFill/>
              </a:ln>
              <a:solidFill>
                <a:prstClr val="black"/>
              </a:solidFill>
              <a:effectLst/>
              <a:uLnTx/>
              <a:uFillTx/>
              <a:latin typeface="DejaVu Sans"/>
              <a:ea typeface="+mn-ea"/>
              <a:cs typeface="DejaVu Sans"/>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2400" b="1" i="1" u="none" strike="noStrike" kern="1200" cap="none" spc="0" normalizeH="0" baseline="0" noProof="0" dirty="0">
                <a:ln>
                  <a:noFill/>
                </a:ln>
                <a:solidFill>
                  <a:prstClr val="black"/>
                </a:solidFill>
                <a:effectLst/>
                <a:uLnTx/>
                <a:uFillTx/>
                <a:latin typeface="Nimbus Mono L"/>
                <a:ea typeface="+mn-ea"/>
                <a:cs typeface="Nimbus Mono L"/>
              </a:rPr>
              <a:t>Roper v. Simmons </a:t>
            </a:r>
            <a:r>
              <a:rPr kumimoji="0" sz="2400" b="1" i="0" u="none" strike="noStrike" kern="1200" cap="none" spc="0" normalizeH="0" baseline="0" noProof="0" dirty="0">
                <a:ln>
                  <a:noFill/>
                </a:ln>
                <a:solidFill>
                  <a:prstClr val="black"/>
                </a:solidFill>
                <a:effectLst/>
                <a:uLnTx/>
                <a:uFillTx/>
                <a:latin typeface="DejaVu Sans"/>
                <a:ea typeface="+mn-ea"/>
                <a:cs typeface="DejaVu Sans"/>
              </a:rPr>
              <a:t>(2005)</a:t>
            </a:r>
            <a:endParaRPr kumimoji="0" sz="2400" b="0" i="0" u="none" strike="noStrike" kern="1200" cap="none" spc="0" normalizeH="0" baseline="0" noProof="0" dirty="0">
              <a:ln>
                <a:noFill/>
              </a:ln>
              <a:solidFill>
                <a:prstClr val="black"/>
              </a:solidFill>
              <a:effectLst/>
              <a:uLnTx/>
              <a:uFillTx/>
              <a:latin typeface="DejaVu Sans"/>
              <a:ea typeface="+mn-ea"/>
              <a:cs typeface="DejaVu Sans"/>
            </a:endParaRPr>
          </a:p>
          <a:p>
            <a:pPr marL="355600" marR="32384" lvl="0" indent="-342900" algn="l" defTabSz="914400" rtl="0" eaLnBrk="1" fontAlgn="auto" latinLnBrk="0" hangingPunct="1">
              <a:lnSpc>
                <a:spcPct val="114999"/>
              </a:lnSpc>
              <a:spcBef>
                <a:spcPts val="0"/>
              </a:spcBef>
              <a:spcAft>
                <a:spcPts val="0"/>
              </a:spcAft>
              <a:buClr>
                <a:srgbClr val="B7B7B7"/>
              </a:buClr>
              <a:buSzPct val="66666"/>
              <a:buFont typeface="DejaVu Sans"/>
              <a:buChar char="●"/>
              <a:tabLst>
                <a:tab pos="354965" algn="l"/>
                <a:tab pos="355600" algn="l"/>
              </a:tabLst>
              <a:defRPr/>
            </a:pPr>
            <a:r>
              <a:rPr kumimoji="0" sz="2400" b="1" i="0" u="none" strike="noStrike" kern="1200" cap="none" spc="0" normalizeH="0" baseline="0" noProof="0" dirty="0">
                <a:ln>
                  <a:noFill/>
                </a:ln>
                <a:solidFill>
                  <a:prstClr val="black"/>
                </a:solidFill>
                <a:effectLst/>
                <a:uLnTx/>
                <a:uFillTx/>
                <a:latin typeface="DejaVu Sans"/>
                <a:ea typeface="+mn-ea"/>
                <a:cs typeface="DejaVu Sans"/>
              </a:rPr>
              <a:t>Unconstitutional to execute  someone who committed a capital offense under the age  of eighteen</a:t>
            </a:r>
            <a:endParaRPr kumimoji="0" sz="2400" b="0" i="0" u="none" strike="noStrike" kern="1200" cap="none" spc="0" normalizeH="0" baseline="0" noProof="0" dirty="0">
              <a:ln>
                <a:noFill/>
              </a:ln>
              <a:solidFill>
                <a:prstClr val="black"/>
              </a:solidFill>
              <a:effectLst/>
              <a:uLnTx/>
              <a:uFillTx/>
              <a:latin typeface="DejaVu Sans"/>
              <a:ea typeface="+mn-ea"/>
              <a:cs typeface="DejaVu Sans"/>
            </a:endParaRPr>
          </a:p>
        </p:txBody>
      </p:sp>
      <p:sp>
        <p:nvSpPr>
          <p:cNvPr id="4" name="object 4"/>
          <p:cNvSpPr/>
          <p:nvPr/>
        </p:nvSpPr>
        <p:spPr>
          <a:xfrm>
            <a:off x="4398011" y="685800"/>
            <a:ext cx="7793990" cy="57912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66112" y="-20908"/>
            <a:ext cx="6316087" cy="443070"/>
          </a:xfrm>
          <a:prstGeom prst="rect">
            <a:avLst/>
          </a:prstGeom>
        </p:spPr>
        <p:txBody>
          <a:bodyPr vert="horz" wrap="square" lIns="0" tIns="12065" rIns="0" bIns="0" rtlCol="0">
            <a:spAutoFit/>
          </a:bodyPr>
          <a:lstStyle/>
          <a:p>
            <a:pPr marL="12700" algn="ctr">
              <a:lnSpc>
                <a:spcPct val="100000"/>
              </a:lnSpc>
              <a:spcBef>
                <a:spcPts val="95"/>
              </a:spcBef>
            </a:pPr>
            <a:r>
              <a:rPr sz="2800" dirty="0"/>
              <a:t>EIGHTH AMENDMENT</a:t>
            </a:r>
          </a:p>
        </p:txBody>
      </p:sp>
      <p:sp>
        <p:nvSpPr>
          <p:cNvPr id="4" name="object 4"/>
          <p:cNvSpPr/>
          <p:nvPr/>
        </p:nvSpPr>
        <p:spPr>
          <a:xfrm>
            <a:off x="4398011" y="685800"/>
            <a:ext cx="7793990" cy="57912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1B3414A3-CFC4-495D-B335-EBE3AD8C50C1}"/>
              </a:ext>
            </a:extLst>
          </p:cNvPr>
          <p:cNvSpPr txBox="1"/>
          <p:nvPr/>
        </p:nvSpPr>
        <p:spPr>
          <a:xfrm>
            <a:off x="304800" y="685800"/>
            <a:ext cx="4038600" cy="53245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Which of the following statements best describes the information in the map?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 Most states in the Northeast and West do not allow capital punishment.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 Most states in the South and West allow capital punishment.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 Capital punishment is not allowed in Oklahoma (OK) and New Mexico (NM).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 Only three states do not allow capital punishment.</a:t>
            </a:r>
          </a:p>
        </p:txBody>
      </p:sp>
      <p:sp>
        <p:nvSpPr>
          <p:cNvPr id="16" name="Oval 15">
            <a:extLst>
              <a:ext uri="{FF2B5EF4-FFF2-40B4-BE49-F238E27FC236}">
                <a16:creationId xmlns:a16="http://schemas.microsoft.com/office/drawing/2014/main" id="{C0C52952-0A97-4F8F-83D6-D4AE20E58C03}"/>
              </a:ext>
            </a:extLst>
          </p:cNvPr>
          <p:cNvSpPr/>
          <p:nvPr/>
        </p:nvSpPr>
        <p:spPr>
          <a:xfrm>
            <a:off x="152400" y="3048000"/>
            <a:ext cx="533400" cy="5334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0979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66112" y="-20908"/>
            <a:ext cx="6316087" cy="443070"/>
          </a:xfrm>
          <a:prstGeom prst="rect">
            <a:avLst/>
          </a:prstGeom>
        </p:spPr>
        <p:txBody>
          <a:bodyPr vert="horz" wrap="square" lIns="0" tIns="12065" rIns="0" bIns="0" rtlCol="0">
            <a:spAutoFit/>
          </a:bodyPr>
          <a:lstStyle/>
          <a:p>
            <a:pPr marL="12700" algn="ctr">
              <a:lnSpc>
                <a:spcPct val="100000"/>
              </a:lnSpc>
              <a:spcBef>
                <a:spcPts val="95"/>
              </a:spcBef>
            </a:pPr>
            <a:r>
              <a:rPr sz="2800" dirty="0"/>
              <a:t>EIGHTH AMENDMENT</a:t>
            </a:r>
          </a:p>
        </p:txBody>
      </p:sp>
      <p:sp>
        <p:nvSpPr>
          <p:cNvPr id="4" name="object 4"/>
          <p:cNvSpPr/>
          <p:nvPr/>
        </p:nvSpPr>
        <p:spPr>
          <a:xfrm>
            <a:off x="4387256" y="838200"/>
            <a:ext cx="7793990" cy="57912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1B3414A3-CFC4-495D-B335-EBE3AD8C50C1}"/>
              </a:ext>
            </a:extLst>
          </p:cNvPr>
          <p:cNvSpPr txBox="1"/>
          <p:nvPr/>
        </p:nvSpPr>
        <p:spPr>
          <a:xfrm>
            <a:off x="-1" y="690418"/>
            <a:ext cx="438725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Explain how the death penalty laws shown demonstrates the principle of </a:t>
            </a:r>
            <a:r>
              <a:rPr kumimoji="0" lang="en-US" sz="2000" b="1" i="1" u="none" strike="noStrike" kern="1200" cap="none" spc="0" normalizeH="0" baseline="0" noProof="0" dirty="0">
                <a:ln>
                  <a:noFill/>
                </a:ln>
                <a:solidFill>
                  <a:prstClr val="black"/>
                </a:solidFill>
                <a:effectLst/>
                <a:uLnTx/>
                <a:uFillTx/>
                <a:latin typeface="Calibri"/>
                <a:ea typeface="+mn-ea"/>
                <a:cs typeface="+mn-cs"/>
              </a:rPr>
              <a:t>federalism</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951549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7478"/>
            <a:ext cx="10105352" cy="505267"/>
          </a:xfrm>
          <a:prstGeom prst="rect">
            <a:avLst/>
          </a:prstGeom>
        </p:spPr>
        <p:txBody>
          <a:bodyPr vert="horz" wrap="square" lIns="0" tIns="12700" rIns="0" bIns="0" rtlCol="0">
            <a:spAutoFit/>
          </a:bodyPr>
          <a:lstStyle/>
          <a:p>
            <a:pPr marL="12700" algn="ctr">
              <a:lnSpc>
                <a:spcPct val="100000"/>
              </a:lnSpc>
              <a:spcBef>
                <a:spcPts val="100"/>
              </a:spcBef>
            </a:pPr>
            <a:r>
              <a:rPr dirty="0"/>
              <a:t>DECLINE OF EXECUTIONS</a:t>
            </a:r>
          </a:p>
        </p:txBody>
      </p:sp>
      <p:sp>
        <p:nvSpPr>
          <p:cNvPr id="3" name="object 3"/>
          <p:cNvSpPr/>
          <p:nvPr/>
        </p:nvSpPr>
        <p:spPr>
          <a:xfrm>
            <a:off x="304800" y="609601"/>
            <a:ext cx="11506200" cy="603324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0" y="858011"/>
            <a:ext cx="9144000" cy="5161915"/>
            <a:chOff x="1524000" y="858011"/>
            <a:chExt cx="9144000" cy="5161915"/>
          </a:xfrm>
        </p:grpSpPr>
        <p:sp>
          <p:nvSpPr>
            <p:cNvPr id="3" name="object 3"/>
            <p:cNvSpPr/>
            <p:nvPr/>
          </p:nvSpPr>
          <p:spPr>
            <a:xfrm>
              <a:off x="1524000" y="858011"/>
              <a:ext cx="9144000" cy="514197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524000" y="2286000"/>
              <a:ext cx="5029200" cy="3733800"/>
            </a:xfrm>
            <a:custGeom>
              <a:avLst/>
              <a:gdLst/>
              <a:ahLst/>
              <a:cxnLst/>
              <a:rect l="l" t="t" r="r" b="b"/>
              <a:pathLst>
                <a:path w="5029200" h="3733800">
                  <a:moveTo>
                    <a:pt x="5029200" y="0"/>
                  </a:moveTo>
                  <a:lnTo>
                    <a:pt x="0" y="0"/>
                  </a:lnTo>
                  <a:lnTo>
                    <a:pt x="0" y="3733800"/>
                  </a:lnTo>
                  <a:lnTo>
                    <a:pt x="5029200" y="3733800"/>
                  </a:lnTo>
                  <a:lnTo>
                    <a:pt x="5029200" y="0"/>
                  </a:lnTo>
                  <a:close/>
                </a:path>
              </a:pathLst>
            </a:custGeom>
            <a:solidFill>
              <a:srgbClr val="000000">
                <a:alpha val="81568"/>
              </a:srgbClr>
            </a:solidFill>
          </p:spPr>
          <p:txBody>
            <a:bodyPr wrap="square" lIns="0" tIns="0" rIns="0" bIns="0" rtlCol="0"/>
            <a:lstStyle/>
            <a:p>
              <a:endParaRPr/>
            </a:p>
          </p:txBody>
        </p:sp>
      </p:grpSp>
      <p:sp>
        <p:nvSpPr>
          <p:cNvPr id="5" name="object 5"/>
          <p:cNvSpPr txBox="1">
            <a:spLocks noGrp="1"/>
          </p:cNvSpPr>
          <p:nvPr>
            <p:ph type="title"/>
          </p:nvPr>
        </p:nvSpPr>
        <p:spPr>
          <a:xfrm>
            <a:off x="1524000" y="2500961"/>
            <a:ext cx="4874006" cy="443711"/>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FFFFFF"/>
                </a:solidFill>
              </a:rPr>
              <a:t>The Second Amendment</a:t>
            </a:r>
            <a:endParaRPr sz="2800" dirty="0"/>
          </a:p>
        </p:txBody>
      </p:sp>
      <p:sp>
        <p:nvSpPr>
          <p:cNvPr id="6" name="object 6"/>
          <p:cNvSpPr txBox="1"/>
          <p:nvPr/>
        </p:nvSpPr>
        <p:spPr>
          <a:xfrm>
            <a:off x="1755394" y="3159632"/>
            <a:ext cx="4458335" cy="2129155"/>
          </a:xfrm>
          <a:prstGeom prst="rect">
            <a:avLst/>
          </a:prstGeom>
        </p:spPr>
        <p:txBody>
          <a:bodyPr vert="horz" wrap="square" lIns="0" tIns="12700" rIns="0" bIns="0" rtlCol="0">
            <a:spAutoFit/>
          </a:bodyPr>
          <a:lstStyle/>
          <a:p>
            <a:pPr marL="12700" marR="5080">
              <a:lnSpc>
                <a:spcPct val="114999"/>
              </a:lnSpc>
              <a:spcBef>
                <a:spcPts val="100"/>
              </a:spcBef>
            </a:pPr>
            <a:r>
              <a:rPr sz="2400" b="1" i="1" dirty="0">
                <a:solidFill>
                  <a:srgbClr val="FFFFFF"/>
                </a:solidFill>
                <a:latin typeface="Nimbus Sans L"/>
                <a:cs typeface="Nimbus Sans L"/>
              </a:rPr>
              <a:t>“A </a:t>
            </a:r>
            <a:r>
              <a:rPr sz="2400" b="1" i="1" spc="-90" dirty="0">
                <a:solidFill>
                  <a:srgbClr val="FFFFFF"/>
                </a:solidFill>
                <a:latin typeface="Nimbus Sans L"/>
                <a:cs typeface="Nimbus Sans L"/>
              </a:rPr>
              <a:t>well</a:t>
            </a:r>
            <a:r>
              <a:rPr sz="2400" b="1" i="1" spc="-90" dirty="0">
                <a:solidFill>
                  <a:srgbClr val="FFFFFF"/>
                </a:solidFill>
                <a:latin typeface="Century Schoolbook L"/>
                <a:cs typeface="Century Schoolbook L"/>
              </a:rPr>
              <a:t>-regulated </a:t>
            </a:r>
            <a:r>
              <a:rPr sz="2400" b="1" i="1" spc="-210" dirty="0">
                <a:solidFill>
                  <a:srgbClr val="FFFFFF"/>
                </a:solidFill>
                <a:latin typeface="Century Schoolbook L"/>
                <a:cs typeface="Century Schoolbook L"/>
              </a:rPr>
              <a:t>militia, </a:t>
            </a:r>
            <a:r>
              <a:rPr sz="2400" b="1" i="1" spc="-85" dirty="0">
                <a:solidFill>
                  <a:srgbClr val="FFFFFF"/>
                </a:solidFill>
                <a:latin typeface="Century Schoolbook L"/>
                <a:cs typeface="Century Schoolbook L"/>
              </a:rPr>
              <a:t>being  </a:t>
            </a:r>
            <a:r>
              <a:rPr sz="2400" b="1" i="1" spc="-55" dirty="0">
                <a:solidFill>
                  <a:srgbClr val="FFFFFF"/>
                </a:solidFill>
                <a:latin typeface="Century Schoolbook L"/>
                <a:cs typeface="Century Schoolbook L"/>
              </a:rPr>
              <a:t>necessary </a:t>
            </a:r>
            <a:r>
              <a:rPr sz="2400" b="1" i="1" spc="-95" dirty="0">
                <a:solidFill>
                  <a:srgbClr val="FFFFFF"/>
                </a:solidFill>
                <a:latin typeface="Century Schoolbook L"/>
                <a:cs typeface="Century Schoolbook L"/>
              </a:rPr>
              <a:t>to </a:t>
            </a:r>
            <a:r>
              <a:rPr sz="2400" b="1" i="1" spc="-125" dirty="0">
                <a:solidFill>
                  <a:srgbClr val="FFFFFF"/>
                </a:solidFill>
                <a:latin typeface="Century Schoolbook L"/>
                <a:cs typeface="Century Schoolbook L"/>
              </a:rPr>
              <a:t>the </a:t>
            </a:r>
            <a:r>
              <a:rPr sz="2400" b="1" i="1" spc="-100" dirty="0">
                <a:solidFill>
                  <a:srgbClr val="FFFFFF"/>
                </a:solidFill>
                <a:latin typeface="Century Schoolbook L"/>
                <a:cs typeface="Century Schoolbook L"/>
              </a:rPr>
              <a:t>security </a:t>
            </a:r>
            <a:r>
              <a:rPr sz="2400" b="1" i="1" spc="-50" dirty="0">
                <a:solidFill>
                  <a:srgbClr val="FFFFFF"/>
                </a:solidFill>
                <a:latin typeface="Century Schoolbook L"/>
                <a:cs typeface="Century Schoolbook L"/>
              </a:rPr>
              <a:t>of </a:t>
            </a:r>
            <a:r>
              <a:rPr sz="2400" b="1" i="1" spc="-270" dirty="0">
                <a:solidFill>
                  <a:srgbClr val="FFFFFF"/>
                </a:solidFill>
                <a:latin typeface="Century Schoolbook L"/>
                <a:cs typeface="Century Schoolbook L"/>
              </a:rPr>
              <a:t>a  </a:t>
            </a:r>
            <a:r>
              <a:rPr sz="2400" b="1" i="1" spc="-105" dirty="0">
                <a:solidFill>
                  <a:srgbClr val="FFFFFF"/>
                </a:solidFill>
                <a:latin typeface="Century Schoolbook L"/>
                <a:cs typeface="Century Schoolbook L"/>
              </a:rPr>
              <a:t>free </a:t>
            </a:r>
            <a:r>
              <a:rPr sz="2400" b="1" i="1" spc="-110" dirty="0">
                <a:solidFill>
                  <a:srgbClr val="FFFFFF"/>
                </a:solidFill>
                <a:latin typeface="Century Schoolbook L"/>
                <a:cs typeface="Century Schoolbook L"/>
              </a:rPr>
              <a:t>State, </a:t>
            </a:r>
            <a:r>
              <a:rPr sz="2400" b="1" i="1" spc="-120" dirty="0">
                <a:solidFill>
                  <a:srgbClr val="FFFFFF"/>
                </a:solidFill>
                <a:latin typeface="Century Schoolbook L"/>
                <a:cs typeface="Century Schoolbook L"/>
              </a:rPr>
              <a:t>the </a:t>
            </a:r>
            <a:r>
              <a:rPr sz="2400" b="1" i="1" spc="-190" dirty="0">
                <a:solidFill>
                  <a:srgbClr val="FFFFFF"/>
                </a:solidFill>
                <a:latin typeface="Century Schoolbook L"/>
                <a:cs typeface="Century Schoolbook L"/>
              </a:rPr>
              <a:t>right </a:t>
            </a:r>
            <a:r>
              <a:rPr sz="2400" b="1" i="1" spc="-50" dirty="0">
                <a:solidFill>
                  <a:srgbClr val="FFFFFF"/>
                </a:solidFill>
                <a:latin typeface="Century Schoolbook L"/>
                <a:cs typeface="Century Schoolbook L"/>
              </a:rPr>
              <a:t>of </a:t>
            </a:r>
            <a:r>
              <a:rPr sz="2400" b="1" i="1" spc="-120" dirty="0">
                <a:solidFill>
                  <a:srgbClr val="FFFFFF"/>
                </a:solidFill>
                <a:latin typeface="Century Schoolbook L"/>
                <a:cs typeface="Century Schoolbook L"/>
              </a:rPr>
              <a:t>the  </a:t>
            </a:r>
            <a:r>
              <a:rPr sz="2400" b="1" i="1" spc="-65" dirty="0">
                <a:solidFill>
                  <a:srgbClr val="FFFFFF"/>
                </a:solidFill>
                <a:latin typeface="Century Schoolbook L"/>
                <a:cs typeface="Century Schoolbook L"/>
              </a:rPr>
              <a:t>people </a:t>
            </a:r>
            <a:r>
              <a:rPr sz="2400" b="1" i="1" spc="-90" dirty="0">
                <a:solidFill>
                  <a:srgbClr val="FFFFFF"/>
                </a:solidFill>
                <a:latin typeface="Century Schoolbook L"/>
                <a:cs typeface="Century Schoolbook L"/>
              </a:rPr>
              <a:t>to </a:t>
            </a:r>
            <a:r>
              <a:rPr sz="2400" b="1" i="1" spc="-60" dirty="0">
                <a:solidFill>
                  <a:srgbClr val="FFFFFF"/>
                </a:solidFill>
                <a:latin typeface="Century Schoolbook L"/>
                <a:cs typeface="Century Schoolbook L"/>
              </a:rPr>
              <a:t>keep </a:t>
            </a:r>
            <a:r>
              <a:rPr sz="2400" b="1" i="1" spc="-195" dirty="0">
                <a:solidFill>
                  <a:srgbClr val="FFFFFF"/>
                </a:solidFill>
                <a:latin typeface="Century Schoolbook L"/>
                <a:cs typeface="Century Schoolbook L"/>
              </a:rPr>
              <a:t>and </a:t>
            </a:r>
            <a:r>
              <a:rPr sz="2400" b="1" i="1" spc="-140" dirty="0">
                <a:solidFill>
                  <a:srgbClr val="FFFFFF"/>
                </a:solidFill>
                <a:latin typeface="Century Schoolbook L"/>
                <a:cs typeface="Century Schoolbook L"/>
              </a:rPr>
              <a:t>bear </a:t>
            </a:r>
            <a:r>
              <a:rPr sz="2400" b="1" i="1" spc="-85" dirty="0">
                <a:solidFill>
                  <a:srgbClr val="FFFFFF"/>
                </a:solidFill>
                <a:latin typeface="Century Schoolbook L"/>
                <a:cs typeface="Century Schoolbook L"/>
              </a:rPr>
              <a:t>Arms,  </a:t>
            </a:r>
            <a:r>
              <a:rPr sz="2400" b="1" i="1" spc="-5" dirty="0">
                <a:solidFill>
                  <a:srgbClr val="FFFFFF"/>
                </a:solidFill>
                <a:latin typeface="Nimbus Sans L"/>
                <a:cs typeface="Nimbus Sans L"/>
              </a:rPr>
              <a:t>shall not </a:t>
            </a:r>
            <a:r>
              <a:rPr sz="2400" b="1" i="1" dirty="0">
                <a:solidFill>
                  <a:srgbClr val="FFFFFF"/>
                </a:solidFill>
                <a:latin typeface="Nimbus Sans L"/>
                <a:cs typeface="Nimbus Sans L"/>
              </a:rPr>
              <a:t>be</a:t>
            </a:r>
            <a:r>
              <a:rPr sz="2400" b="1" i="1" spc="-30" dirty="0">
                <a:solidFill>
                  <a:srgbClr val="FFFFFF"/>
                </a:solidFill>
                <a:latin typeface="Nimbus Sans L"/>
                <a:cs typeface="Nimbus Sans L"/>
              </a:rPr>
              <a:t> </a:t>
            </a:r>
            <a:r>
              <a:rPr sz="2400" b="1" i="1" spc="-5" dirty="0">
                <a:solidFill>
                  <a:srgbClr val="FFFFFF"/>
                </a:solidFill>
                <a:latin typeface="Nimbus Sans L"/>
                <a:cs typeface="Nimbus Sans L"/>
              </a:rPr>
              <a:t>infringed.”</a:t>
            </a:r>
            <a:endParaRPr sz="2400" dirty="0">
              <a:latin typeface="Nimbus Sans L"/>
              <a:cs typeface="Nimbus Sans 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0" y="76200"/>
            <a:ext cx="8697977" cy="689932"/>
          </a:xfrm>
          <a:prstGeom prst="rect">
            <a:avLst/>
          </a:prstGeom>
        </p:spPr>
        <p:txBody>
          <a:bodyPr vert="horz" wrap="square" lIns="0" tIns="12700" rIns="0" bIns="0" rtlCol="0">
            <a:spAutoFit/>
          </a:bodyPr>
          <a:lstStyle/>
          <a:p>
            <a:pPr marL="12700">
              <a:lnSpc>
                <a:spcPct val="100000"/>
              </a:lnSpc>
              <a:spcBef>
                <a:spcPts val="100"/>
              </a:spcBef>
            </a:pPr>
            <a:r>
              <a:rPr sz="4400" dirty="0"/>
              <a:t>DECLINE OF EXECUTIONS</a:t>
            </a:r>
          </a:p>
        </p:txBody>
      </p:sp>
      <p:sp>
        <p:nvSpPr>
          <p:cNvPr id="3" name="object 3"/>
          <p:cNvSpPr/>
          <p:nvPr/>
        </p:nvSpPr>
        <p:spPr>
          <a:xfrm>
            <a:off x="990600" y="1026076"/>
            <a:ext cx="10210800" cy="556784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0000" y="0"/>
            <a:ext cx="4572000" cy="5257800"/>
          </a:xfrm>
          <a:custGeom>
            <a:avLst/>
            <a:gdLst/>
            <a:ahLst/>
            <a:cxnLst/>
            <a:rect l="l" t="t" r="r" b="b"/>
            <a:pathLst>
              <a:path w="4572000" h="5257800">
                <a:moveTo>
                  <a:pt x="4572000" y="0"/>
                </a:moveTo>
                <a:lnTo>
                  <a:pt x="0" y="0"/>
                </a:lnTo>
                <a:lnTo>
                  <a:pt x="0" y="5257800"/>
                </a:lnTo>
                <a:lnTo>
                  <a:pt x="4572000" y="5257800"/>
                </a:lnTo>
                <a:lnTo>
                  <a:pt x="457200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7696200" y="121023"/>
            <a:ext cx="4495799" cy="443070"/>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DejaVu Sans"/>
                <a:ea typeface="+mn-ea"/>
                <a:cs typeface="DejaVu Sans"/>
              </a:rPr>
              <a:t>Fourth Amendment</a:t>
            </a:r>
            <a:endParaRPr kumimoji="0" sz="2800" b="0" i="0" u="none" strike="noStrike" kern="1200" cap="none" spc="0" normalizeH="0" baseline="0" noProof="0" dirty="0">
              <a:ln>
                <a:noFill/>
              </a:ln>
              <a:solidFill>
                <a:prstClr val="black"/>
              </a:solidFill>
              <a:effectLst/>
              <a:uLnTx/>
              <a:uFillTx/>
              <a:latin typeface="DejaVu Sans"/>
              <a:ea typeface="+mn-ea"/>
              <a:cs typeface="DejaVu Sans"/>
            </a:endParaRPr>
          </a:p>
        </p:txBody>
      </p:sp>
      <p:sp>
        <p:nvSpPr>
          <p:cNvPr id="6" name="object 6"/>
          <p:cNvSpPr/>
          <p:nvPr/>
        </p:nvSpPr>
        <p:spPr>
          <a:xfrm>
            <a:off x="-11927" y="4724399"/>
            <a:ext cx="12192000" cy="2133601"/>
          </a:xfrm>
          <a:custGeom>
            <a:avLst/>
            <a:gdLst/>
            <a:ahLst/>
            <a:cxnLst/>
            <a:rect l="l" t="t" r="r" b="b"/>
            <a:pathLst>
              <a:path w="12192000" h="1676400">
                <a:moveTo>
                  <a:pt x="12192000" y="0"/>
                </a:moveTo>
                <a:lnTo>
                  <a:pt x="0" y="0"/>
                </a:lnTo>
                <a:lnTo>
                  <a:pt x="0" y="1676398"/>
                </a:lnTo>
                <a:lnTo>
                  <a:pt x="12192000" y="1676398"/>
                </a:lnTo>
                <a:lnTo>
                  <a:pt x="1219200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7757679" y="737724"/>
            <a:ext cx="4370047" cy="5150769"/>
          </a:xfrm>
          <a:prstGeom prst="rect">
            <a:avLst/>
          </a:prstGeom>
        </p:spPr>
        <p:txBody>
          <a:bodyPr vert="horz" wrap="square" lIns="0" tIns="346075" rIns="0" bIns="0" rtlCol="0">
            <a:spAutoFit/>
          </a:bodyPr>
          <a:lstStyle/>
          <a:p>
            <a:pPr marL="12700" marR="0" lvl="0" indent="0" defTabSz="914400" rtl="0" eaLnBrk="1" fontAlgn="auto" latinLnBrk="0" hangingPunct="1">
              <a:lnSpc>
                <a:spcPct val="100000"/>
              </a:lnSpc>
              <a:spcBef>
                <a:spcPts val="2725"/>
              </a:spcBef>
              <a:spcAft>
                <a:spcPts val="0"/>
              </a:spcAft>
              <a:buClrTx/>
              <a:buSzTx/>
              <a:buFontTx/>
              <a:buNone/>
              <a:tabLst/>
              <a:defRPr/>
            </a:pPr>
            <a:r>
              <a:rPr lang="en-US" sz="2400" b="1" i="0" dirty="0">
                <a:solidFill>
                  <a:schemeClr val="bg1"/>
                </a:solidFill>
                <a:effectLst/>
                <a:latin typeface="Arial" panose="020B0604020202020204" pitchFamily="34" charset="0"/>
                <a:cs typeface="Arial" panose="020B0604020202020204" pitchFamily="34" charset="0"/>
              </a:rPr>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endPar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87A118E-057C-4F18-B027-53227410C2BF}"/>
              </a:ext>
            </a:extLst>
          </p:cNvPr>
          <p:cNvPicPr>
            <a:picLocks noChangeAspect="1"/>
          </p:cNvPicPr>
          <p:nvPr/>
        </p:nvPicPr>
        <p:blipFill>
          <a:blip r:embed="rId2"/>
          <a:stretch>
            <a:fillRect/>
          </a:stretch>
        </p:blipFill>
        <p:spPr>
          <a:xfrm>
            <a:off x="-1" y="-64008"/>
            <a:ext cx="7608073" cy="4788407"/>
          </a:xfrm>
          <a:prstGeom prst="rect">
            <a:avLst/>
          </a:prstGeom>
        </p:spPr>
      </p:pic>
      <p:sp>
        <p:nvSpPr>
          <p:cNvPr id="9" name="object 7">
            <a:extLst>
              <a:ext uri="{FF2B5EF4-FFF2-40B4-BE49-F238E27FC236}">
                <a16:creationId xmlns:a16="http://schemas.microsoft.com/office/drawing/2014/main" id="{19707297-2A0B-D71B-9CAD-3E20438DCE09}"/>
              </a:ext>
            </a:extLst>
          </p:cNvPr>
          <p:cNvSpPr txBox="1"/>
          <p:nvPr/>
        </p:nvSpPr>
        <p:spPr>
          <a:xfrm>
            <a:off x="201954" y="4755775"/>
            <a:ext cx="4370047" cy="841897"/>
          </a:xfrm>
          <a:prstGeom prst="rect">
            <a:avLst/>
          </a:prstGeom>
        </p:spPr>
        <p:txBody>
          <a:bodyPr vert="horz" wrap="square" lIns="0" tIns="346075" rIns="0" bIns="0" rtlCol="0">
            <a:spAutoFit/>
          </a:bodyPr>
          <a:lstStyle/>
          <a:p>
            <a:pPr marL="12700" marR="0" lvl="0" indent="0" defTabSz="914400" rtl="0" eaLnBrk="1" fontAlgn="auto" latinLnBrk="0" hangingPunct="1">
              <a:lnSpc>
                <a:spcPct val="100000"/>
              </a:lnSpc>
              <a:spcBef>
                <a:spcPts val="2725"/>
              </a:spcBef>
              <a:spcAft>
                <a:spcPts val="0"/>
              </a:spcAft>
              <a:buClrTx/>
              <a:buSzTx/>
              <a:buFontTx/>
              <a:buNone/>
              <a:tabLst/>
              <a:defRPr/>
            </a:pPr>
            <a:r>
              <a:rPr lang="en-US" sz="3200" b="1" i="0" dirty="0">
                <a:solidFill>
                  <a:schemeClr val="bg1"/>
                </a:solidFill>
                <a:effectLst/>
                <a:latin typeface="Arial" panose="020B0604020202020204" pitchFamily="34" charset="0"/>
                <a:cs typeface="Arial" panose="020B0604020202020204" pitchFamily="34" charset="0"/>
              </a:rPr>
              <a:t>Mapp v Ohio, 1961</a:t>
            </a: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167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726935"/>
            <a:ext cx="12192000" cy="131445"/>
          </a:xfrm>
          <a:custGeom>
            <a:avLst/>
            <a:gdLst/>
            <a:ahLst/>
            <a:cxnLst/>
            <a:rect l="l" t="t" r="r" b="b"/>
            <a:pathLst>
              <a:path w="12192000" h="131445">
                <a:moveTo>
                  <a:pt x="12192000" y="0"/>
                </a:moveTo>
                <a:lnTo>
                  <a:pt x="0" y="0"/>
                </a:lnTo>
                <a:lnTo>
                  <a:pt x="0" y="131063"/>
                </a:lnTo>
                <a:lnTo>
                  <a:pt x="12192000" y="131063"/>
                </a:lnTo>
                <a:lnTo>
                  <a:pt x="12192000" y="0"/>
                </a:lnTo>
                <a:close/>
              </a:path>
            </a:pathLst>
          </a:custGeom>
          <a:solidFill>
            <a:srgbClr val="CCA67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3109277" y="0"/>
            <a:ext cx="7703059" cy="505267"/>
          </a:xfrm>
          <a:prstGeom prst="rect">
            <a:avLst/>
          </a:prstGeom>
        </p:spPr>
        <p:txBody>
          <a:bodyPr vert="horz" wrap="square" lIns="0" tIns="12700" rIns="0" bIns="0" rtlCol="0">
            <a:spAutoFit/>
          </a:bodyPr>
          <a:lstStyle/>
          <a:p>
            <a:pPr marL="12700" algn="ctr">
              <a:lnSpc>
                <a:spcPct val="100000"/>
              </a:lnSpc>
              <a:spcBef>
                <a:spcPts val="100"/>
              </a:spcBef>
            </a:pPr>
            <a:r>
              <a:rPr dirty="0"/>
              <a:t>FOURTH AMENDMENT</a:t>
            </a:r>
          </a:p>
        </p:txBody>
      </p:sp>
      <p:sp>
        <p:nvSpPr>
          <p:cNvPr id="4" name="object 4"/>
          <p:cNvSpPr txBox="1"/>
          <p:nvPr/>
        </p:nvSpPr>
        <p:spPr>
          <a:xfrm>
            <a:off x="139700" y="512320"/>
            <a:ext cx="6753150" cy="246131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14999"/>
              </a:lnSpc>
              <a:spcBef>
                <a:spcPts val="100"/>
              </a:spcBef>
              <a:spcAft>
                <a:spcPts val="0"/>
              </a:spcAft>
              <a:buClrTx/>
              <a:buSzTx/>
              <a:buFontTx/>
              <a:buNone/>
              <a:tabLst/>
              <a:defRPr/>
            </a:pPr>
            <a:r>
              <a:rPr kumimoji="0" sz="2800" b="1" i="1" u="none" strike="noStrike" kern="1200" cap="none" spc="0" normalizeH="0" baseline="0" noProof="0" dirty="0">
                <a:ln>
                  <a:noFill/>
                </a:ln>
                <a:solidFill>
                  <a:prstClr val="black"/>
                </a:solidFill>
                <a:effectLst/>
                <a:uLnTx/>
                <a:uFillTx/>
                <a:latin typeface="Nimbus Mono L"/>
                <a:ea typeface="+mn-ea"/>
                <a:cs typeface="Nimbus Mono L"/>
              </a:rPr>
              <a:t>“The right of the people to be secure in  their persons, houses, papers, and  effects, against unreasonable searches  and seizures, shall not be violated, and  no Warrants shall issue, but upon</a:t>
            </a:r>
            <a:r>
              <a:rPr kumimoji="0" lang="en-US" sz="2800" b="1" i="1" u="none" strike="noStrike" kern="1200" cap="none" spc="0" normalizeH="0" baseline="0" noProof="0" dirty="0">
                <a:ln>
                  <a:noFill/>
                </a:ln>
                <a:solidFill>
                  <a:prstClr val="black"/>
                </a:solidFill>
                <a:effectLst/>
                <a:uLnTx/>
                <a:uFillTx/>
                <a:latin typeface="Nimbus Mono L"/>
                <a:ea typeface="+mn-ea"/>
                <a:cs typeface="Nimbus Mono L"/>
              </a:rPr>
              <a:t> </a:t>
            </a:r>
            <a:r>
              <a:rPr kumimoji="0" sz="2800" b="1" i="1" u="none" strike="noStrike" kern="1200" cap="none" spc="0" normalizeH="0" baseline="0" noProof="0" dirty="0">
                <a:ln>
                  <a:noFill/>
                </a:ln>
                <a:solidFill>
                  <a:srgbClr val="FF0000"/>
                </a:solidFill>
                <a:effectLst/>
                <a:uLnTx/>
                <a:uFillTx/>
                <a:latin typeface="Nimbus Mono L"/>
                <a:ea typeface="+mn-ea"/>
                <a:cs typeface="Nimbus Mono L"/>
              </a:rPr>
              <a:t>probable cause</a:t>
            </a:r>
            <a:r>
              <a:rPr kumimoji="0" sz="2800" b="1" i="1" u="none" strike="noStrike" kern="1200" cap="none" spc="0" normalizeH="0" baseline="0" noProof="0" dirty="0">
                <a:ln>
                  <a:noFill/>
                </a:ln>
                <a:solidFill>
                  <a:prstClr val="black"/>
                </a:solidFill>
                <a:effectLst/>
                <a:uLnTx/>
                <a:uFillTx/>
                <a:latin typeface="Nimbus Mono L"/>
                <a:ea typeface="+mn-ea"/>
                <a:cs typeface="Nimbus Mono L"/>
              </a:rPr>
              <a:t>…”</a:t>
            </a:r>
            <a:endParaRPr kumimoji="0" sz="2800" b="0" i="0" u="none" strike="noStrike" kern="1200" cap="none" spc="0" normalizeH="0" baseline="0" noProof="0" dirty="0">
              <a:ln>
                <a:noFill/>
              </a:ln>
              <a:solidFill>
                <a:prstClr val="black"/>
              </a:solidFill>
              <a:effectLst/>
              <a:uLnTx/>
              <a:uFillTx/>
              <a:latin typeface="Nimbus Mono L"/>
              <a:ea typeface="+mn-ea"/>
              <a:cs typeface="Nimbus Mono L"/>
            </a:endParaRPr>
          </a:p>
        </p:txBody>
      </p:sp>
      <p:sp>
        <p:nvSpPr>
          <p:cNvPr id="5" name="object 5"/>
          <p:cNvSpPr/>
          <p:nvPr/>
        </p:nvSpPr>
        <p:spPr>
          <a:xfrm>
            <a:off x="6892850" y="505267"/>
            <a:ext cx="5286450" cy="551535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756B63B6-878F-479A-A52F-E3F0776764A1}"/>
              </a:ext>
            </a:extLst>
          </p:cNvPr>
          <p:cNvSpPr/>
          <p:nvPr/>
        </p:nvSpPr>
        <p:spPr>
          <a:xfrm>
            <a:off x="74575" y="3276468"/>
            <a:ext cx="6883400"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Probable cause- </a:t>
            </a:r>
            <a:r>
              <a:rPr kumimoji="0" lang="en-US" sz="2400" b="0" i="0" u="none" strike="noStrike" kern="1200" cap="none" spc="0" normalizeH="0" baseline="0" noProof="0" dirty="0">
                <a:ln>
                  <a:noFill/>
                </a:ln>
                <a:solidFill>
                  <a:prstClr val="black"/>
                </a:solidFill>
                <a:effectLst/>
                <a:uLnTx/>
                <a:uFillTx/>
                <a:latin typeface="Calibri"/>
                <a:ea typeface="+mn-ea"/>
                <a:cs typeface="+mn-cs"/>
              </a:rPr>
              <a:t>sufficient reason based upon known facts to believe a crime has been committed or that certain property is connected with a crime. Probable cause </a:t>
            </a:r>
            <a:r>
              <a:rPr kumimoji="0" lang="en-US" sz="2400" b="1" i="0" u="none" strike="noStrike" kern="1200" cap="none" spc="0" normalizeH="0" baseline="0" noProof="0" dirty="0">
                <a:ln>
                  <a:noFill/>
                </a:ln>
                <a:solidFill>
                  <a:srgbClr val="FF0000"/>
                </a:solidFill>
                <a:effectLst/>
                <a:uLnTx/>
                <a:uFillTx/>
                <a:latin typeface="Calibri"/>
                <a:ea typeface="+mn-ea"/>
                <a:cs typeface="+mn-cs"/>
              </a:rPr>
              <a:t>must exist </a:t>
            </a:r>
            <a:r>
              <a:rPr kumimoji="0" lang="en-US" sz="2400" b="0" i="0" u="none" strike="noStrike" kern="1200" cap="none" spc="0" normalizeH="0" baseline="0" noProof="0" dirty="0">
                <a:ln>
                  <a:noFill/>
                </a:ln>
                <a:solidFill>
                  <a:prstClr val="black"/>
                </a:solidFill>
                <a:effectLst/>
                <a:uLnTx/>
                <a:uFillTx/>
                <a:latin typeface="Calibri"/>
                <a:ea typeface="+mn-ea"/>
                <a:cs typeface="+mn-cs"/>
              </a:rPr>
              <a:t>for a law enforcement officer to make an arrest without a warrant, search without a warrant, or seize property in the belief the items were evidence of a crime.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object 3"/>
          <p:cNvSpPr txBox="1">
            <a:spLocks noGrp="1"/>
          </p:cNvSpPr>
          <p:nvPr>
            <p:ph type="title"/>
          </p:nvPr>
        </p:nvSpPr>
        <p:spPr>
          <a:xfrm>
            <a:off x="0" y="-13183"/>
            <a:ext cx="7696200" cy="561447"/>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3800" kern="1200" dirty="0">
                <a:solidFill>
                  <a:schemeClr val="bg1"/>
                </a:solidFill>
                <a:latin typeface="+mj-lt"/>
                <a:ea typeface="+mj-ea"/>
                <a:cs typeface="+mj-cs"/>
              </a:rPr>
              <a:t>FOURTH AMENDMENT</a:t>
            </a:r>
          </a:p>
        </p:txBody>
      </p:sp>
      <p:cxnSp>
        <p:nvCxnSpPr>
          <p:cNvPr id="21" name="Straight Connector 1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56B63B6-878F-479A-A52F-E3F0776764A1}"/>
              </a:ext>
            </a:extLst>
          </p:cNvPr>
          <p:cNvSpPr/>
          <p:nvPr/>
        </p:nvSpPr>
        <p:spPr>
          <a:xfrm>
            <a:off x="-1" y="1894418"/>
            <a:ext cx="5867401" cy="1905654"/>
          </a:xfrm>
          <a:prstGeom prst="rect">
            <a:avLst/>
          </a:prstGeom>
        </p:spPr>
        <p:txBody>
          <a:bodyPr vert="horz" lIns="91440" tIns="45720" rIns="91440" bIns="45720" rtlCol="0">
            <a:no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prstClr val="white"/>
                </a:solidFill>
                <a:effectLst/>
                <a:uLnTx/>
                <a:uFillTx/>
                <a:latin typeface="Calibri"/>
                <a:ea typeface="+mn-ea"/>
                <a:cs typeface="+mn-cs"/>
              </a:rPr>
              <a:t>Probable cause- </a:t>
            </a:r>
            <a:r>
              <a:rPr kumimoji="0" lang="en-US" sz="2300" b="0" i="0" u="none" strike="noStrike" kern="1200" cap="none" spc="0" normalizeH="0" baseline="0" noProof="0" dirty="0">
                <a:ln>
                  <a:noFill/>
                </a:ln>
                <a:solidFill>
                  <a:prstClr val="white"/>
                </a:solidFill>
                <a:effectLst/>
                <a:uLnTx/>
                <a:uFillTx/>
                <a:latin typeface="Calibri"/>
                <a:ea typeface="+mn-ea"/>
                <a:cs typeface="+mn-cs"/>
              </a:rPr>
              <a:t>sufficient reason based upon known facts to believe a crime has been committed or that certain property is connected with a crime. Probable cause </a:t>
            </a:r>
            <a:r>
              <a:rPr kumimoji="0" lang="en-US" sz="2300" b="1" i="0" u="none" strike="noStrike" kern="1200" cap="none" spc="0" normalizeH="0" baseline="0" noProof="0" dirty="0">
                <a:ln>
                  <a:noFill/>
                </a:ln>
                <a:solidFill>
                  <a:prstClr val="white"/>
                </a:solidFill>
                <a:effectLst/>
                <a:uLnTx/>
                <a:uFillTx/>
                <a:latin typeface="Calibri"/>
                <a:ea typeface="+mn-ea"/>
                <a:cs typeface="+mn-cs"/>
              </a:rPr>
              <a:t>must exist </a:t>
            </a:r>
            <a:r>
              <a:rPr kumimoji="0" lang="en-US" sz="2300" b="0" i="0" u="none" strike="noStrike" kern="1200" cap="none" spc="0" normalizeH="0" baseline="0" noProof="0" dirty="0">
                <a:ln>
                  <a:noFill/>
                </a:ln>
                <a:solidFill>
                  <a:prstClr val="white"/>
                </a:solidFill>
                <a:effectLst/>
                <a:uLnTx/>
                <a:uFillTx/>
                <a:latin typeface="Calibri"/>
                <a:ea typeface="+mn-ea"/>
                <a:cs typeface="+mn-cs"/>
              </a:rPr>
              <a:t>for a law enforcement officer to make an arrest without a warrant, search without a warrant, or seize property in the belief the items were evidence of a crime.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300" b="0" i="0" u="none" strike="noStrike" kern="1200" cap="none" spc="0" normalizeH="0" baseline="0" noProof="0" dirty="0">
              <a:ln>
                <a:noFill/>
              </a:ln>
              <a:solidFill>
                <a:prstClr val="white"/>
              </a:solidFill>
              <a:effectLst/>
              <a:uLnTx/>
              <a:uFillTx/>
              <a:latin typeface="Calibri"/>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white"/>
                </a:solidFill>
                <a:effectLst/>
                <a:uLnTx/>
                <a:uFillTx/>
                <a:latin typeface="Calibri"/>
                <a:ea typeface="+mn-ea"/>
                <a:cs typeface="+mn-cs"/>
              </a:rPr>
              <a:t>Versus </a:t>
            </a:r>
            <a:r>
              <a:rPr kumimoji="0" lang="en-US" sz="2300" b="1" i="0" u="none" strike="noStrike" kern="1200" cap="none" spc="0" normalizeH="0" baseline="0" noProof="0" dirty="0">
                <a:ln>
                  <a:noFill/>
                </a:ln>
                <a:solidFill>
                  <a:prstClr val="white"/>
                </a:solidFill>
                <a:effectLst/>
                <a:uLnTx/>
                <a:uFillTx/>
                <a:latin typeface="Calibri"/>
                <a:ea typeface="+mn-ea"/>
                <a:cs typeface="+mn-cs"/>
              </a:rPr>
              <a:t>REASONABLE SUSPICION</a:t>
            </a:r>
          </a:p>
        </p:txBody>
      </p:sp>
      <p:cxnSp>
        <p:nvCxnSpPr>
          <p:cNvPr id="22" name="Straight Connector 1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Online Media 6" title="What is Reasonable Suspicion?">
            <a:hlinkClick r:id="" action="ppaction://media"/>
            <a:extLst>
              <a:ext uri="{FF2B5EF4-FFF2-40B4-BE49-F238E27FC236}">
                <a16:creationId xmlns:a16="http://schemas.microsoft.com/office/drawing/2014/main" id="{47E7C0D2-FE78-44D7-9B3F-9D8228B762D4}"/>
              </a:ext>
            </a:extLst>
          </p:cNvPr>
          <p:cNvPicPr>
            <a:picLocks noRot="1" noChangeAspect="1"/>
          </p:cNvPicPr>
          <p:nvPr>
            <a:videoFile r:link="rId1"/>
          </p:nvPr>
        </p:nvPicPr>
        <p:blipFill>
          <a:blip r:embed="rId3"/>
          <a:stretch>
            <a:fillRect/>
          </a:stretch>
        </p:blipFill>
        <p:spPr>
          <a:xfrm>
            <a:off x="6096000" y="1749756"/>
            <a:ext cx="5666547" cy="3187432"/>
          </a:xfrm>
          <a:prstGeom prst="rect">
            <a:avLst/>
          </a:prstGeom>
        </p:spPr>
      </p:pic>
      <p:sp>
        <p:nvSpPr>
          <p:cNvPr id="2" name="object 2"/>
          <p:cNvSpPr/>
          <p:nvPr/>
        </p:nvSpPr>
        <p:spPr>
          <a:xfrm>
            <a:off x="0" y="6726935"/>
            <a:ext cx="12192000" cy="131445"/>
          </a:xfrm>
          <a:custGeom>
            <a:avLst/>
            <a:gdLst/>
            <a:ahLst/>
            <a:cxnLst/>
            <a:rect l="l" t="t" r="r" b="b"/>
            <a:pathLst>
              <a:path w="12192000" h="131445">
                <a:moveTo>
                  <a:pt x="12192000" y="0"/>
                </a:moveTo>
                <a:lnTo>
                  <a:pt x="0" y="0"/>
                </a:lnTo>
                <a:lnTo>
                  <a:pt x="0" y="131063"/>
                </a:lnTo>
                <a:lnTo>
                  <a:pt x="12192000" y="131063"/>
                </a:lnTo>
                <a:lnTo>
                  <a:pt x="12192000" y="0"/>
                </a:lnTo>
                <a:close/>
              </a:path>
            </a:pathLst>
          </a:custGeom>
          <a:solidFill>
            <a:srgbClr val="CCA67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76200" y="468275"/>
            <a:ext cx="12192000" cy="126207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14999"/>
              </a:lnSpc>
              <a:spcBef>
                <a:spcPts val="100"/>
              </a:spcBef>
              <a:spcAft>
                <a:spcPts val="0"/>
              </a:spcAft>
              <a:buClrTx/>
              <a:buSzTx/>
              <a:buFontTx/>
              <a:buNone/>
              <a:tabLst/>
              <a:defRPr/>
            </a:pPr>
            <a:r>
              <a:rPr kumimoji="0" sz="2400" b="1" i="1" u="none" strike="noStrike" kern="1200" cap="none" spc="0" normalizeH="0" baseline="0" noProof="0" dirty="0">
                <a:ln>
                  <a:noFill/>
                </a:ln>
                <a:solidFill>
                  <a:prstClr val="white"/>
                </a:solidFill>
                <a:effectLst/>
                <a:uLnTx/>
                <a:uFillTx/>
                <a:latin typeface="Nimbus Mono L"/>
                <a:ea typeface="+mn-ea"/>
                <a:cs typeface="Nimbus Mono L"/>
              </a:rPr>
              <a:t>“The right of the people to be secure in  their persons, houses, papers, and  effects, against unreasonable searches  and seizures, shall not be violated, and  no Warrants shall issue, but upon</a:t>
            </a:r>
            <a:r>
              <a:rPr kumimoji="0" lang="en-US" sz="2400" b="1" i="1" u="none" strike="noStrike" kern="1200" cap="none" spc="0" normalizeH="0" baseline="0" noProof="0" dirty="0">
                <a:ln>
                  <a:noFill/>
                </a:ln>
                <a:solidFill>
                  <a:prstClr val="white"/>
                </a:solidFill>
                <a:effectLst/>
                <a:uLnTx/>
                <a:uFillTx/>
                <a:latin typeface="Nimbus Mono L"/>
                <a:ea typeface="+mn-ea"/>
                <a:cs typeface="Nimbus Mono L"/>
              </a:rPr>
              <a:t> </a:t>
            </a:r>
            <a:r>
              <a:rPr kumimoji="0" sz="2400" b="1" i="1" u="none" strike="noStrike" kern="1200" cap="none" spc="0" normalizeH="0" baseline="0" noProof="0" dirty="0">
                <a:ln>
                  <a:noFill/>
                </a:ln>
                <a:solidFill>
                  <a:prstClr val="white"/>
                </a:solidFill>
                <a:effectLst/>
                <a:uLnTx/>
                <a:uFillTx/>
                <a:latin typeface="Nimbus Mono L"/>
                <a:ea typeface="+mn-ea"/>
                <a:cs typeface="Nimbus Mono L"/>
              </a:rPr>
              <a:t>probable cause…”</a:t>
            </a:r>
            <a:endParaRPr kumimoji="0" sz="2400" b="0" i="0" u="none" strike="noStrike" kern="1200" cap="none" spc="0" normalizeH="0" baseline="0" noProof="0" dirty="0">
              <a:ln>
                <a:noFill/>
              </a:ln>
              <a:solidFill>
                <a:prstClr val="white"/>
              </a:solidFill>
              <a:effectLst/>
              <a:uLnTx/>
              <a:uFillTx/>
              <a:latin typeface="Nimbus Mono L"/>
              <a:ea typeface="+mn-ea"/>
              <a:cs typeface="Nimbus Mono L"/>
            </a:endParaRPr>
          </a:p>
        </p:txBody>
      </p:sp>
      <p:sp>
        <p:nvSpPr>
          <p:cNvPr id="8" name="Rectangle 7">
            <a:extLst>
              <a:ext uri="{FF2B5EF4-FFF2-40B4-BE49-F238E27FC236}">
                <a16:creationId xmlns:a16="http://schemas.microsoft.com/office/drawing/2014/main" id="{BB84AC53-119D-4FFF-908E-96C3445686F4}"/>
              </a:ext>
            </a:extLst>
          </p:cNvPr>
          <p:cNvSpPr/>
          <p:nvPr/>
        </p:nvSpPr>
        <p:spPr>
          <a:xfrm>
            <a:off x="6629400" y="4949163"/>
            <a:ext cx="319517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https://www.flexyourrights.org/</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460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032" y="576071"/>
            <a:ext cx="12192000" cy="6282055"/>
            <a:chOff x="0" y="576071"/>
            <a:chExt cx="12192000" cy="6282055"/>
          </a:xfrm>
        </p:grpSpPr>
        <p:sp>
          <p:nvSpPr>
            <p:cNvPr id="3" name="object 3"/>
            <p:cNvSpPr/>
            <p:nvPr/>
          </p:nvSpPr>
          <p:spPr>
            <a:xfrm>
              <a:off x="0" y="576071"/>
              <a:ext cx="12192000" cy="628192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6324600" y="576071"/>
              <a:ext cx="5867400" cy="6282055"/>
            </a:xfrm>
            <a:custGeom>
              <a:avLst/>
              <a:gdLst/>
              <a:ahLst/>
              <a:cxnLst/>
              <a:rect l="l" t="t" r="r" b="b"/>
              <a:pathLst>
                <a:path w="5867400" h="6282055">
                  <a:moveTo>
                    <a:pt x="5867400" y="0"/>
                  </a:moveTo>
                  <a:lnTo>
                    <a:pt x="0" y="0"/>
                  </a:lnTo>
                  <a:lnTo>
                    <a:pt x="0" y="6281928"/>
                  </a:lnTo>
                  <a:lnTo>
                    <a:pt x="5867400" y="6281928"/>
                  </a:lnTo>
                  <a:lnTo>
                    <a:pt x="5867400" y="0"/>
                  </a:lnTo>
                  <a:close/>
                </a:path>
              </a:pathLst>
            </a:custGeom>
            <a:solidFill>
              <a:srgbClr val="BEBEBE">
                <a:alpha val="8195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object 5"/>
          <p:cNvSpPr txBox="1">
            <a:spLocks noGrp="1"/>
          </p:cNvSpPr>
          <p:nvPr>
            <p:ph type="title"/>
          </p:nvPr>
        </p:nvSpPr>
        <p:spPr>
          <a:xfrm>
            <a:off x="2057400" y="102159"/>
            <a:ext cx="7505320" cy="382156"/>
          </a:xfrm>
          <a:prstGeom prst="rect">
            <a:avLst/>
          </a:prstGeom>
        </p:spPr>
        <p:txBody>
          <a:bodyPr vert="horz" wrap="square" lIns="0" tIns="12700" rIns="0" bIns="0" rtlCol="0">
            <a:spAutoFit/>
          </a:bodyPr>
          <a:lstStyle/>
          <a:p>
            <a:pPr marL="12700" algn="ctr">
              <a:lnSpc>
                <a:spcPct val="100000"/>
              </a:lnSpc>
              <a:spcBef>
                <a:spcPts val="100"/>
              </a:spcBef>
            </a:pPr>
            <a:r>
              <a:rPr sz="2400" dirty="0"/>
              <a:t>FOURTH AMENDMENT RIGHTS</a:t>
            </a:r>
          </a:p>
        </p:txBody>
      </p:sp>
      <p:sp>
        <p:nvSpPr>
          <p:cNvPr id="7" name="object 7"/>
          <p:cNvSpPr txBox="1"/>
          <p:nvPr/>
        </p:nvSpPr>
        <p:spPr>
          <a:xfrm>
            <a:off x="6403897" y="3345455"/>
            <a:ext cx="5709719" cy="72071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0" normalizeH="0" baseline="0" noProof="0" dirty="0">
                <a:ln>
                  <a:noFill/>
                </a:ln>
                <a:solidFill>
                  <a:prstClr val="black"/>
                </a:solidFill>
                <a:effectLst/>
                <a:uLnTx/>
                <a:uFillTx/>
                <a:latin typeface="DejaVu Sans"/>
                <a:ea typeface="+mn-ea"/>
                <a:cs typeface="DejaVu Sans"/>
              </a:rPr>
              <a:t>– </a:t>
            </a:r>
            <a:r>
              <a:rPr kumimoji="0" sz="2200" b="1" i="0" u="none" strike="noStrike" kern="1200" cap="none" spc="0" normalizeH="0" baseline="0" noProof="0" dirty="0">
                <a:ln>
                  <a:noFill/>
                </a:ln>
                <a:solidFill>
                  <a:prstClr val="black"/>
                </a:solidFill>
                <a:effectLst/>
                <a:uLnTx/>
                <a:uFillTx/>
                <a:latin typeface="DejaVu Sans"/>
                <a:ea typeface="+mn-ea"/>
                <a:cs typeface="DejaVu Sans"/>
              </a:rPr>
              <a:t>Adopted mainly to prevent police</a:t>
            </a:r>
            <a:r>
              <a:rPr kumimoji="0" lang="en-US" sz="2200" b="1" i="0" u="none" strike="noStrike" kern="1200" cap="none" spc="0" normalizeH="0" baseline="0" noProof="0" dirty="0">
                <a:ln>
                  <a:noFill/>
                </a:ln>
                <a:solidFill>
                  <a:prstClr val="black"/>
                </a:solidFill>
                <a:effectLst/>
                <a:uLnTx/>
                <a:uFillTx/>
                <a:latin typeface="DejaVu Sans"/>
                <a:ea typeface="+mn-ea"/>
                <a:cs typeface="DejaVu Sans"/>
              </a:rPr>
              <a:t> </a:t>
            </a:r>
            <a:r>
              <a:rPr kumimoji="0" sz="2200" b="1" i="0" u="none" strike="noStrike" kern="1200" cap="none" spc="0" normalizeH="0" baseline="0" noProof="0" dirty="0">
                <a:ln>
                  <a:noFill/>
                </a:ln>
                <a:solidFill>
                  <a:prstClr val="black"/>
                </a:solidFill>
                <a:effectLst/>
                <a:uLnTx/>
                <a:uFillTx/>
                <a:latin typeface="DejaVu Sans"/>
                <a:ea typeface="+mn-ea"/>
                <a:cs typeface="DejaVu Sans"/>
              </a:rPr>
              <a:t>misconduct</a:t>
            </a:r>
            <a:endParaRPr kumimoji="0" sz="2200" b="0" i="0" u="none" strike="noStrike" kern="1200" cap="none" spc="0" normalizeH="0" baseline="0" noProof="0" dirty="0">
              <a:ln>
                <a:noFill/>
              </a:ln>
              <a:solidFill>
                <a:prstClr val="black"/>
              </a:solidFill>
              <a:effectLst/>
              <a:uLnTx/>
              <a:uFillTx/>
              <a:latin typeface="DejaVu Sans"/>
              <a:ea typeface="+mn-ea"/>
              <a:cs typeface="DejaVu Sans"/>
            </a:endParaRPr>
          </a:p>
        </p:txBody>
      </p:sp>
      <p:sp>
        <p:nvSpPr>
          <p:cNvPr id="8" name="object 8"/>
          <p:cNvSpPr txBox="1"/>
          <p:nvPr/>
        </p:nvSpPr>
        <p:spPr>
          <a:xfrm>
            <a:off x="6107987" y="4192447"/>
            <a:ext cx="6106506" cy="2708434"/>
          </a:xfrm>
          <a:prstGeom prst="rect">
            <a:avLst/>
          </a:prstGeom>
        </p:spPr>
        <p:txBody>
          <a:bodyPr vert="horz" wrap="square" lIns="0" tIns="93980" rIns="0" bIns="0" rtlCol="0">
            <a:spAutoFit/>
          </a:bodyPr>
          <a:lstStyle/>
          <a:p>
            <a:pPr marL="299085" marR="0" lvl="0" indent="-287020" algn="l" defTabSz="914400" rtl="0" eaLnBrk="1" fontAlgn="auto" latinLnBrk="0" hangingPunct="1">
              <a:lnSpc>
                <a:spcPct val="100000"/>
              </a:lnSpc>
              <a:spcBef>
                <a:spcPts val="740"/>
              </a:spcBef>
              <a:spcAft>
                <a:spcPts val="0"/>
              </a:spcAft>
              <a:buClrTx/>
              <a:buSzTx/>
              <a:buFont typeface="DejaVu Sans"/>
              <a:buChar char="–"/>
              <a:tabLst>
                <a:tab pos="299720" algn="l"/>
              </a:tabLst>
              <a:defRPr/>
            </a:pPr>
            <a:r>
              <a:rPr kumimoji="0" sz="2400" b="1" i="0" u="none" strike="noStrike" kern="1200" cap="none" spc="0" normalizeH="0" baseline="0" noProof="0" dirty="0">
                <a:ln>
                  <a:noFill/>
                </a:ln>
                <a:solidFill>
                  <a:prstClr val="black"/>
                </a:solidFill>
                <a:effectLst/>
                <a:uLnTx/>
                <a:uFillTx/>
                <a:latin typeface="DejaVu Sans"/>
                <a:ea typeface="+mn-ea"/>
                <a:cs typeface="DejaVu Sans"/>
              </a:rPr>
              <a:t>Not used if:</a:t>
            </a:r>
            <a:endParaRPr kumimoji="0" sz="2400" b="0" i="0" u="none" strike="noStrike" kern="1200" cap="none" spc="0" normalizeH="0" baseline="0" noProof="0" dirty="0">
              <a:ln>
                <a:noFill/>
              </a:ln>
              <a:solidFill>
                <a:prstClr val="black"/>
              </a:solidFill>
              <a:effectLst/>
              <a:uLnTx/>
              <a:uFillTx/>
              <a:latin typeface="DejaVu Sans"/>
              <a:ea typeface="+mn-ea"/>
              <a:cs typeface="DejaVu Sans"/>
            </a:endParaRPr>
          </a:p>
          <a:p>
            <a:pPr marL="698500" marR="0" lvl="1" indent="-228600" algn="l" defTabSz="914400" rtl="0" eaLnBrk="1" fontAlgn="auto" latinLnBrk="0" hangingPunct="1">
              <a:lnSpc>
                <a:spcPts val="2385"/>
              </a:lnSpc>
              <a:spcBef>
                <a:spcPts val="545"/>
              </a:spcBef>
              <a:spcAft>
                <a:spcPts val="0"/>
              </a:spcAft>
              <a:buClrTx/>
              <a:buSzTx/>
              <a:buFont typeface="DejaVu Sans"/>
              <a:buChar char="•"/>
              <a:tabLst>
                <a:tab pos="69850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There would be “inevitable discovery” of</a:t>
            </a:r>
            <a:r>
              <a:rPr kumimoji="0" lang="en-US" sz="2000" b="1" i="0" u="none" strike="noStrike" kern="1200" cap="none" spc="0" normalizeH="0" baseline="0" noProof="0" dirty="0">
                <a:ln>
                  <a:noFill/>
                </a:ln>
                <a:solidFill>
                  <a:prstClr val="black"/>
                </a:solidFill>
                <a:effectLst/>
                <a:uLnTx/>
                <a:uFillTx/>
                <a:latin typeface="DejaVu Sans"/>
                <a:ea typeface="+mn-ea"/>
                <a:cs typeface="DejaVu Sans"/>
              </a:rPr>
              <a:t> </a:t>
            </a:r>
            <a:r>
              <a:rPr kumimoji="0" sz="2000" b="1" i="0" u="none" strike="noStrike" kern="1200" cap="none" spc="0" normalizeH="0" baseline="0" noProof="0" dirty="0">
                <a:ln>
                  <a:noFill/>
                </a:ln>
                <a:solidFill>
                  <a:prstClr val="black"/>
                </a:solidFill>
                <a:effectLst/>
                <a:uLnTx/>
                <a:uFillTx/>
                <a:latin typeface="DejaVu Sans"/>
                <a:ea typeface="+mn-ea"/>
                <a:cs typeface="DejaVu Sans"/>
              </a:rPr>
              <a:t>the evidence </a:t>
            </a:r>
            <a:r>
              <a:rPr kumimoji="0" sz="2000" b="1" i="1" u="none" strike="noStrike" kern="1200" cap="none" spc="0" normalizeH="0" baseline="0" noProof="0" dirty="0">
                <a:ln>
                  <a:noFill/>
                </a:ln>
                <a:solidFill>
                  <a:prstClr val="black"/>
                </a:solidFill>
                <a:effectLst/>
                <a:uLnTx/>
                <a:uFillTx/>
                <a:latin typeface="Nimbus Mono L"/>
                <a:ea typeface="+mn-ea"/>
                <a:cs typeface="Nimbus Mono L"/>
              </a:rPr>
              <a:t>(Nix v. Williams)</a:t>
            </a:r>
            <a:endParaRPr kumimoji="0" sz="2000" b="0" i="0" u="none" strike="noStrike" kern="1200" cap="none" spc="0" normalizeH="0" baseline="0" noProof="0" dirty="0">
              <a:ln>
                <a:noFill/>
              </a:ln>
              <a:solidFill>
                <a:prstClr val="black"/>
              </a:solidFill>
              <a:effectLst/>
              <a:uLnTx/>
              <a:uFillTx/>
              <a:latin typeface="Nimbus Mono L"/>
              <a:ea typeface="+mn-ea"/>
              <a:cs typeface="Nimbus Mono L"/>
            </a:endParaRPr>
          </a:p>
          <a:p>
            <a:pPr marL="698500" marR="277495" lvl="1" indent="-228600" algn="l" defTabSz="914400" rtl="0" eaLnBrk="1" fontAlgn="auto" latinLnBrk="0" hangingPunct="1">
              <a:lnSpc>
                <a:spcPts val="2360"/>
              </a:lnSpc>
              <a:spcBef>
                <a:spcPts val="630"/>
              </a:spcBef>
              <a:spcAft>
                <a:spcPts val="0"/>
              </a:spcAft>
              <a:buClrTx/>
              <a:buSzTx/>
              <a:buFont typeface="DejaVu Sans"/>
              <a:buChar char="•"/>
              <a:tabLst>
                <a:tab pos="69850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Police operate “in good faith” that the  warrant was valid </a:t>
            </a:r>
            <a:r>
              <a:rPr kumimoji="0" sz="2000" b="1" i="1" u="none" strike="noStrike" kern="1200" cap="none" spc="0" normalizeH="0" baseline="0" noProof="0" dirty="0">
                <a:ln>
                  <a:noFill/>
                </a:ln>
                <a:solidFill>
                  <a:prstClr val="black"/>
                </a:solidFill>
                <a:effectLst/>
                <a:uLnTx/>
                <a:uFillTx/>
                <a:latin typeface="Nimbus Mono L"/>
                <a:ea typeface="+mn-ea"/>
                <a:cs typeface="Nimbus Mono L"/>
              </a:rPr>
              <a:t>(U.S. v. Leon)</a:t>
            </a:r>
            <a:endParaRPr kumimoji="0" lang="en-US" sz="2000" b="1" i="1" u="none" strike="noStrike" kern="1200" cap="none" spc="0" normalizeH="0" baseline="0" noProof="0" dirty="0">
              <a:ln>
                <a:noFill/>
              </a:ln>
              <a:solidFill>
                <a:prstClr val="black"/>
              </a:solidFill>
              <a:effectLst/>
              <a:uLnTx/>
              <a:uFillTx/>
              <a:latin typeface="Nimbus Mono L"/>
              <a:ea typeface="+mn-ea"/>
              <a:cs typeface="Nimbus Mono L"/>
            </a:endParaRPr>
          </a:p>
          <a:p>
            <a:pPr marL="698500" marR="277495" lvl="1" indent="-228600" algn="l" defTabSz="914400" rtl="0" eaLnBrk="1" fontAlgn="auto" latinLnBrk="0" hangingPunct="1">
              <a:lnSpc>
                <a:spcPts val="2360"/>
              </a:lnSpc>
              <a:spcBef>
                <a:spcPts val="630"/>
              </a:spcBef>
              <a:spcAft>
                <a:spcPts val="0"/>
              </a:spcAft>
              <a:buClrTx/>
              <a:buSzTx/>
              <a:buFont typeface="DejaVu Sans"/>
              <a:buChar char="•"/>
              <a:tabLst>
                <a:tab pos="698500" algn="l"/>
              </a:tabLst>
              <a:defRPr/>
            </a:pPr>
            <a:r>
              <a:rPr kumimoji="0" lang="en-US" sz="2000" b="1" i="0" u="none" strike="noStrike" kern="1200" cap="none" spc="0" normalizeH="0" baseline="0" noProof="0" dirty="0">
                <a:ln>
                  <a:noFill/>
                </a:ln>
                <a:solidFill>
                  <a:prstClr val="black"/>
                </a:solidFill>
                <a:effectLst/>
                <a:uLnTx/>
                <a:uFillTx/>
                <a:latin typeface="Nimbus Mono L"/>
                <a:ea typeface="+mn-ea"/>
                <a:cs typeface="Nimbus Mono L"/>
              </a:rPr>
              <a:t>Plain View-</a:t>
            </a:r>
            <a:endParaRPr kumimoji="0" sz="2000" b="1" i="0" u="none" strike="noStrike" kern="1200" cap="none" spc="0" normalizeH="0" baseline="0" noProof="0" dirty="0">
              <a:ln>
                <a:noFill/>
              </a:ln>
              <a:solidFill>
                <a:prstClr val="black"/>
              </a:solidFill>
              <a:effectLst/>
              <a:uLnTx/>
              <a:uFillTx/>
              <a:latin typeface="Nimbus Mono L"/>
              <a:ea typeface="+mn-ea"/>
              <a:cs typeface="Nimbus Mono L"/>
            </a:endParaRPr>
          </a:p>
          <a:p>
            <a:pPr marL="0" marR="422275" lvl="0" indent="0" algn="r" defTabSz="914400" rtl="0" eaLnBrk="1" fontAlgn="auto" latinLnBrk="0" hangingPunct="1">
              <a:lnSpc>
                <a:spcPts val="1430"/>
              </a:lnSpc>
              <a:spcBef>
                <a:spcPts val="0"/>
              </a:spcBef>
              <a:spcAft>
                <a:spcPts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DejaVu Sans"/>
                <a:ea typeface="+mn-ea"/>
                <a:cs typeface="DejaVu Sans"/>
              </a:rPr>
              <a:t>4</a:t>
            </a:r>
          </a:p>
        </p:txBody>
      </p:sp>
      <p:sp>
        <p:nvSpPr>
          <p:cNvPr id="9" name="object 9"/>
          <p:cNvSpPr/>
          <p:nvPr/>
        </p:nvSpPr>
        <p:spPr>
          <a:xfrm>
            <a:off x="20922" y="575941"/>
            <a:ext cx="6315710" cy="6282055"/>
          </a:xfrm>
          <a:custGeom>
            <a:avLst/>
            <a:gdLst/>
            <a:ahLst/>
            <a:cxnLst/>
            <a:rect l="l" t="t" r="r" b="b"/>
            <a:pathLst>
              <a:path w="6315710" h="6282055">
                <a:moveTo>
                  <a:pt x="6315456" y="0"/>
                </a:moveTo>
                <a:lnTo>
                  <a:pt x="0" y="0"/>
                </a:lnTo>
                <a:lnTo>
                  <a:pt x="0" y="6281928"/>
                </a:lnTo>
                <a:lnTo>
                  <a:pt x="6315456" y="6281928"/>
                </a:lnTo>
                <a:lnTo>
                  <a:pt x="6315456" y="0"/>
                </a:lnTo>
                <a:close/>
              </a:path>
            </a:pathLst>
          </a:custGeom>
          <a:solidFill>
            <a:srgbClr val="BEBEBE">
              <a:alpha val="83135"/>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p:nvPr/>
        </p:nvSpPr>
        <p:spPr>
          <a:xfrm>
            <a:off x="88188" y="589534"/>
            <a:ext cx="12103812" cy="689932"/>
          </a:xfrm>
          <a:prstGeom prst="rect">
            <a:avLst/>
          </a:prstGeom>
        </p:spPr>
        <p:txBody>
          <a:bodyPr vert="horz" wrap="square" lIns="0" tIns="12700" rIns="0" bIns="0" rtlCol="0">
            <a:spAutoFit/>
          </a:bodyPr>
          <a:lstStyle/>
          <a:p>
            <a:pPr marL="355600" marR="5080" lvl="0" indent="-342900" algn="l" defTabSz="914400" rtl="0" eaLnBrk="1" fontAlgn="auto" latinLnBrk="0" hangingPunct="1">
              <a:lnSpc>
                <a:spcPct val="100000"/>
              </a:lnSpc>
              <a:spcBef>
                <a:spcPts val="100"/>
              </a:spcBef>
              <a:spcAft>
                <a:spcPts val="0"/>
              </a:spcAft>
              <a:buClrTx/>
              <a:buSzTx/>
              <a:buFont typeface="DejaVu Sans"/>
              <a:buChar char="•"/>
              <a:tabLst>
                <a:tab pos="354965" algn="l"/>
                <a:tab pos="355600" algn="l"/>
                <a:tab pos="6328410" algn="l"/>
                <a:tab pos="6671309" algn="l"/>
              </a:tabLst>
              <a:defRPr/>
            </a:pPr>
            <a:r>
              <a:rPr kumimoji="0" sz="2200" b="1" i="0" u="none" strike="noStrike" kern="1200" cap="none" spc="0" normalizeH="0" baseline="0" noProof="0" dirty="0">
                <a:ln>
                  <a:noFill/>
                </a:ln>
                <a:solidFill>
                  <a:prstClr val="black"/>
                </a:solidFill>
                <a:effectLst/>
                <a:uLnTx/>
                <a:uFillTx/>
                <a:latin typeface="DejaVu Sans"/>
                <a:ea typeface="+mn-ea"/>
                <a:cs typeface="DejaVu Sans"/>
              </a:rPr>
              <a:t>The  Constitution forbids only "unreasonable"</a:t>
            </a:r>
            <a:r>
              <a:rPr kumimoji="0" lang="en-US" sz="2200" b="1" i="0" u="none" strike="noStrike" kern="1200" cap="none" spc="0" normalizeH="0" baseline="0" noProof="0" dirty="0">
                <a:ln>
                  <a:noFill/>
                </a:ln>
                <a:solidFill>
                  <a:prstClr val="black"/>
                </a:solidFill>
                <a:effectLst/>
                <a:uLnTx/>
                <a:uFillTx/>
                <a:latin typeface="DejaVu Sans"/>
                <a:ea typeface="+mn-ea"/>
                <a:cs typeface="DejaVu Sans"/>
              </a:rPr>
              <a:t>    </a:t>
            </a:r>
            <a:r>
              <a:rPr kumimoji="0" sz="2200" b="0" i="0" u="none" strike="noStrike" kern="1200" cap="none" spc="0" normalizeH="0" baseline="0" noProof="0" dirty="0">
                <a:ln>
                  <a:noFill/>
                </a:ln>
                <a:solidFill>
                  <a:prstClr val="black"/>
                </a:solidFill>
                <a:effectLst/>
                <a:uLnTx/>
                <a:uFillTx/>
                <a:latin typeface="DejaVu Sans"/>
                <a:ea typeface="+mn-ea"/>
                <a:cs typeface="DejaVu Sans"/>
              </a:rPr>
              <a:t>•</a:t>
            </a:r>
            <a:r>
              <a:rPr kumimoji="0" sz="2200" b="1" i="0" u="none" strike="noStrike" kern="1200" cap="none" spc="0" normalizeH="0" baseline="0" noProof="0" dirty="0">
                <a:ln>
                  <a:noFill/>
                </a:ln>
                <a:solidFill>
                  <a:srgbClr val="7030A0"/>
                </a:solidFill>
                <a:effectLst/>
                <a:uLnTx/>
                <a:uFillTx/>
                <a:latin typeface="DejaVu Sans"/>
                <a:ea typeface="+mn-ea"/>
                <a:cs typeface="DejaVu Sans"/>
              </a:rPr>
              <a:t>The Exclusionary</a:t>
            </a:r>
            <a:r>
              <a:rPr kumimoji="0" lang="en-US" sz="2200" b="1" i="0" u="none" strike="noStrike" kern="1200" cap="none" spc="0" normalizeH="0" baseline="0" noProof="0" dirty="0">
                <a:ln>
                  <a:noFill/>
                </a:ln>
                <a:solidFill>
                  <a:srgbClr val="7030A0"/>
                </a:solidFill>
                <a:effectLst/>
                <a:uLnTx/>
                <a:uFillTx/>
                <a:latin typeface="DejaVu Sans"/>
                <a:ea typeface="+mn-ea"/>
                <a:cs typeface="DejaVu Sans"/>
              </a:rPr>
              <a:t> Rule</a:t>
            </a:r>
            <a:r>
              <a:rPr kumimoji="0" sz="2200" b="1" i="0" u="none" strike="noStrike" kern="1200" cap="none" spc="0" normalizeH="0" baseline="0" noProof="0" dirty="0">
                <a:ln>
                  <a:noFill/>
                </a:ln>
                <a:solidFill>
                  <a:srgbClr val="7030A0"/>
                </a:solidFill>
                <a:effectLst/>
                <a:uLnTx/>
                <a:uFillTx/>
                <a:latin typeface="DejaVu Sans"/>
                <a:ea typeface="+mn-ea"/>
                <a:cs typeface="DejaVu Sans"/>
              </a:rPr>
              <a:t> </a:t>
            </a:r>
            <a:r>
              <a:rPr kumimoji="0" sz="2200" b="1" i="0" u="none" strike="noStrike" kern="1200" cap="none" spc="0" normalizeH="0" baseline="0" noProof="0" dirty="0">
                <a:ln>
                  <a:noFill/>
                </a:ln>
                <a:solidFill>
                  <a:prstClr val="black"/>
                </a:solidFill>
                <a:effectLst/>
                <a:uLnTx/>
                <a:uFillTx/>
                <a:latin typeface="DejaVu Sans"/>
                <a:ea typeface="+mn-ea"/>
                <a:cs typeface="DejaVu Sans"/>
              </a:rPr>
              <a:t>searches and seizures</a:t>
            </a:r>
            <a:endParaRPr kumimoji="0" sz="2200" b="0" i="0" u="none" strike="noStrike" kern="1200" cap="none" spc="0" normalizeH="0" baseline="0" noProof="0" dirty="0">
              <a:ln>
                <a:noFill/>
              </a:ln>
              <a:solidFill>
                <a:prstClr val="black"/>
              </a:solidFill>
              <a:effectLst/>
              <a:uLnTx/>
              <a:uFillTx/>
              <a:latin typeface="DejaVu Sans"/>
              <a:ea typeface="+mn-ea"/>
              <a:cs typeface="DejaVu Sans"/>
            </a:endParaRPr>
          </a:p>
        </p:txBody>
      </p:sp>
      <p:sp>
        <p:nvSpPr>
          <p:cNvPr id="11" name="object 11"/>
          <p:cNvSpPr txBox="1"/>
          <p:nvPr/>
        </p:nvSpPr>
        <p:spPr>
          <a:xfrm>
            <a:off x="88187" y="1339359"/>
            <a:ext cx="6019800" cy="2446824"/>
          </a:xfrm>
          <a:prstGeom prst="rect">
            <a:avLst/>
          </a:prstGeom>
        </p:spPr>
        <p:txBody>
          <a:bodyPr vert="horz" wrap="square" lIns="0" tIns="12700" rIns="0" bIns="0" rtlCol="0">
            <a:spAutoFit/>
          </a:bodyPr>
          <a:lstStyle/>
          <a:p>
            <a:pPr marL="355600" marR="254000" lvl="0" indent="-342900" algn="l" defTabSz="914400" rtl="0" eaLnBrk="1" fontAlgn="auto" latinLnBrk="0" hangingPunct="1">
              <a:lnSpc>
                <a:spcPct val="100000"/>
              </a:lnSpc>
              <a:spcBef>
                <a:spcPts val="100"/>
              </a:spcBef>
              <a:spcAft>
                <a:spcPts val="0"/>
              </a:spcAft>
              <a:buClrTx/>
              <a:buSzTx/>
              <a:buFont typeface="DejaVu Sans"/>
              <a:buChar char="•"/>
              <a:tabLst>
                <a:tab pos="354965" algn="l"/>
                <a:tab pos="355600" algn="l"/>
              </a:tabLst>
              <a:defRPr/>
            </a:pPr>
            <a:r>
              <a:rPr kumimoji="0" sz="2200" b="1" i="0" u="none" strike="noStrike" kern="1200" cap="none" spc="0" normalizeH="0" baseline="0" noProof="0" dirty="0">
                <a:ln>
                  <a:noFill/>
                </a:ln>
                <a:solidFill>
                  <a:prstClr val="black"/>
                </a:solidFill>
                <a:effectLst/>
                <a:uLnTx/>
                <a:uFillTx/>
                <a:latin typeface="DejaVu Sans"/>
                <a:ea typeface="+mn-ea"/>
                <a:cs typeface="DejaVu Sans"/>
              </a:rPr>
              <a:t>A police search without consent is  constitutionally unreasonable unless it has  been authorized by a valid search warrant</a:t>
            </a:r>
            <a:endParaRPr kumimoji="0" sz="2200" b="0" i="0" u="none" strike="noStrike" kern="1200" cap="none" spc="0" normalizeH="0" baseline="0" noProof="0" dirty="0">
              <a:ln>
                <a:noFill/>
              </a:ln>
              <a:solidFill>
                <a:prstClr val="black"/>
              </a:solidFill>
              <a:effectLst/>
              <a:uLnTx/>
              <a:uFillTx/>
              <a:latin typeface="DejaVu Sans"/>
              <a:ea typeface="+mn-ea"/>
              <a:cs typeface="DejaVu Sans"/>
            </a:endParaRPr>
          </a:p>
          <a:p>
            <a:pPr marL="756285" marR="5080" lvl="0" indent="-287020" algn="l" defTabSz="914400" rtl="0" eaLnBrk="1" fontAlgn="auto" latinLnBrk="0" hangingPunct="1">
              <a:lnSpc>
                <a:spcPct val="100000"/>
              </a:lnSpc>
              <a:spcBef>
                <a:spcPts val="509"/>
              </a:spcBef>
              <a:spcAft>
                <a:spcPts val="0"/>
              </a:spcAft>
              <a:buClrTx/>
              <a:buSzTx/>
              <a:buFontTx/>
              <a:buNone/>
              <a:tabLst>
                <a:tab pos="756285" algn="l"/>
              </a:tabLst>
              <a:defRPr/>
            </a:pPr>
            <a:r>
              <a:rPr kumimoji="0" sz="2200" b="0" i="0" u="none" strike="noStrike" kern="1200" cap="none" spc="0" normalizeH="0" baseline="0" noProof="0" dirty="0">
                <a:ln>
                  <a:noFill/>
                </a:ln>
                <a:solidFill>
                  <a:prstClr val="black"/>
                </a:solidFill>
                <a:effectLst/>
                <a:uLnTx/>
                <a:uFillTx/>
                <a:latin typeface="DejaVu Sans"/>
                <a:ea typeface="+mn-ea"/>
                <a:cs typeface="DejaVu Sans"/>
              </a:rPr>
              <a:t>–	</a:t>
            </a:r>
            <a:r>
              <a:rPr kumimoji="0" sz="2200" b="1" i="0" u="none" strike="noStrike" kern="1200" cap="none" spc="0" normalizeH="0" baseline="0" noProof="0" dirty="0">
                <a:ln>
                  <a:noFill/>
                </a:ln>
                <a:solidFill>
                  <a:prstClr val="black"/>
                </a:solidFill>
                <a:effectLst/>
                <a:uLnTx/>
                <a:uFillTx/>
                <a:latin typeface="DejaVu Sans"/>
                <a:ea typeface="+mn-ea"/>
                <a:cs typeface="DejaVu Sans"/>
              </a:rPr>
              <a:t>Ex: police use of sobriety checkpoints in enforcing  drunk driving laws</a:t>
            </a:r>
            <a:endParaRPr kumimoji="0" sz="2200" b="0" i="0" u="none" strike="noStrike" kern="1200" cap="none" spc="0" normalizeH="0" baseline="0" noProof="0" dirty="0">
              <a:ln>
                <a:noFill/>
              </a:ln>
              <a:solidFill>
                <a:prstClr val="black"/>
              </a:solidFill>
              <a:effectLst/>
              <a:uLnTx/>
              <a:uFillTx/>
              <a:latin typeface="DejaVu Sans"/>
              <a:ea typeface="+mn-ea"/>
              <a:cs typeface="DejaVu Sans"/>
            </a:endParaRPr>
          </a:p>
        </p:txBody>
      </p:sp>
      <p:sp>
        <p:nvSpPr>
          <p:cNvPr id="12" name="object 12"/>
          <p:cNvSpPr txBox="1"/>
          <p:nvPr/>
        </p:nvSpPr>
        <p:spPr>
          <a:xfrm>
            <a:off x="20922" y="4192447"/>
            <a:ext cx="6010275" cy="689932"/>
          </a:xfrm>
          <a:prstGeom prst="rect">
            <a:avLst/>
          </a:prstGeom>
        </p:spPr>
        <p:txBody>
          <a:bodyPr vert="horz" wrap="square" lIns="0" tIns="12700" rIns="0" bIns="0" rtlCol="0">
            <a:spAutoFit/>
          </a:bodyPr>
          <a:lstStyle/>
          <a:p>
            <a:pPr marL="355600" marR="0" lvl="0" indent="-342900" algn="l" defTabSz="914400" rtl="0" eaLnBrk="1" fontAlgn="auto" latinLnBrk="0" hangingPunct="1">
              <a:lnSpc>
                <a:spcPct val="100000"/>
              </a:lnSpc>
              <a:spcBef>
                <a:spcPts val="100"/>
              </a:spcBef>
              <a:spcAft>
                <a:spcPts val="0"/>
              </a:spcAft>
              <a:buClrTx/>
              <a:buSzTx/>
              <a:buFont typeface="DejaVu Sans"/>
              <a:buChar char="•"/>
              <a:tabLst>
                <a:tab pos="354965" algn="l"/>
                <a:tab pos="355600" algn="l"/>
              </a:tabLst>
              <a:defRPr/>
            </a:pPr>
            <a:r>
              <a:rPr kumimoji="0" sz="2200" b="1" i="0" u="none" strike="noStrike" kern="1200" cap="none" spc="0" normalizeH="0" baseline="0" noProof="0" dirty="0">
                <a:ln>
                  <a:noFill/>
                </a:ln>
                <a:solidFill>
                  <a:prstClr val="black"/>
                </a:solidFill>
                <a:effectLst/>
                <a:uLnTx/>
                <a:uFillTx/>
                <a:latin typeface="DejaVu Sans"/>
                <a:ea typeface="+mn-ea"/>
                <a:cs typeface="DejaVu Sans"/>
              </a:rPr>
              <a:t>The constitutional requirements of a specific</a:t>
            </a:r>
            <a:r>
              <a:rPr kumimoji="0" lang="en-US" sz="2200" b="1" i="0" u="none" strike="noStrike" kern="1200" cap="none" spc="0" normalizeH="0" baseline="0" noProof="0" dirty="0">
                <a:ln>
                  <a:noFill/>
                </a:ln>
                <a:solidFill>
                  <a:prstClr val="black"/>
                </a:solidFill>
                <a:effectLst/>
                <a:uLnTx/>
                <a:uFillTx/>
                <a:latin typeface="DejaVu Sans"/>
                <a:ea typeface="+mn-ea"/>
                <a:cs typeface="DejaVu Sans"/>
              </a:rPr>
              <a:t> </a:t>
            </a:r>
            <a:r>
              <a:rPr kumimoji="0" sz="2200" b="1" i="0" u="none" strike="noStrike" kern="1200" cap="none" spc="0" normalizeH="0" baseline="0" noProof="0" dirty="0">
                <a:ln>
                  <a:noFill/>
                </a:ln>
                <a:solidFill>
                  <a:prstClr val="black"/>
                </a:solidFill>
                <a:effectLst/>
                <a:uLnTx/>
                <a:uFillTx/>
                <a:latin typeface="DejaVu Sans"/>
                <a:ea typeface="+mn-ea"/>
                <a:cs typeface="DejaVu Sans"/>
              </a:rPr>
              <a:t>search warrant</a:t>
            </a:r>
            <a:endParaRPr kumimoji="0" sz="2200" b="0" i="0" u="none" strike="noStrike" kern="1200" cap="none" spc="0" normalizeH="0" baseline="0" noProof="0" dirty="0">
              <a:ln>
                <a:noFill/>
              </a:ln>
              <a:solidFill>
                <a:prstClr val="black"/>
              </a:solidFill>
              <a:effectLst/>
              <a:uLnTx/>
              <a:uFillTx/>
              <a:latin typeface="DejaVu Sans"/>
              <a:ea typeface="+mn-ea"/>
              <a:cs typeface="DejaVu Sans"/>
            </a:endParaRPr>
          </a:p>
        </p:txBody>
      </p:sp>
      <p:sp>
        <p:nvSpPr>
          <p:cNvPr id="13" name="object 13"/>
          <p:cNvSpPr txBox="1"/>
          <p:nvPr/>
        </p:nvSpPr>
        <p:spPr>
          <a:xfrm>
            <a:off x="228600" y="5269066"/>
            <a:ext cx="5135880" cy="1368965"/>
          </a:xfrm>
          <a:prstGeom prst="rect">
            <a:avLst/>
          </a:prstGeom>
        </p:spPr>
        <p:txBody>
          <a:bodyPr vert="horz" wrap="square" lIns="0" tIns="73025" rIns="0" bIns="0" rtlCol="0">
            <a:spAutoFit/>
          </a:bodyPr>
          <a:lstStyle/>
          <a:p>
            <a:pPr marL="299085" marR="0" lvl="0" indent="-287020" algn="l" defTabSz="914400" rtl="0" eaLnBrk="1" fontAlgn="auto" latinLnBrk="0" hangingPunct="1">
              <a:lnSpc>
                <a:spcPct val="100000"/>
              </a:lnSpc>
              <a:spcBef>
                <a:spcPts val="575"/>
              </a:spcBef>
              <a:spcAft>
                <a:spcPts val="0"/>
              </a:spcAft>
              <a:buClrTx/>
              <a:buSzTx/>
              <a:buFont typeface="DejaVu Sans"/>
              <a:buChar char="–"/>
              <a:tabLst>
                <a:tab pos="299085" algn="l"/>
                <a:tab pos="29972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Must describe what places are to be searched</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299085" marR="0" lvl="0" indent="-287020" algn="l" defTabSz="914400" rtl="0" eaLnBrk="1" fontAlgn="auto" latinLnBrk="0" hangingPunct="1">
              <a:lnSpc>
                <a:spcPct val="100000"/>
              </a:lnSpc>
              <a:spcBef>
                <a:spcPts val="480"/>
              </a:spcBef>
              <a:spcAft>
                <a:spcPts val="0"/>
              </a:spcAft>
              <a:buClrTx/>
              <a:buSzTx/>
              <a:buFont typeface="DejaVu Sans"/>
              <a:buChar char="–"/>
              <a:tabLst>
                <a:tab pos="299085" algn="l"/>
                <a:tab pos="29972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Must describe what things are to be seized</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p:txBody>
      </p:sp>
      <p:sp>
        <p:nvSpPr>
          <p:cNvPr id="6" name="object 6"/>
          <p:cNvSpPr txBox="1"/>
          <p:nvPr/>
        </p:nvSpPr>
        <p:spPr>
          <a:xfrm>
            <a:off x="5928841" y="1222690"/>
            <a:ext cx="6315710" cy="2044149"/>
          </a:xfrm>
          <a:prstGeom prst="rect">
            <a:avLst/>
          </a:prstGeom>
        </p:spPr>
        <p:txBody>
          <a:bodyPr vert="horz" wrap="square" lIns="0" tIns="12700" rIns="0" bIns="0" rtlCol="0">
            <a:spAutoFit/>
          </a:bodyPr>
          <a:lstStyle/>
          <a:p>
            <a:pPr marL="299085" marR="5080" lvl="0" indent="-287020" algn="l" defTabSz="914400" rtl="0" eaLnBrk="1" fontAlgn="auto" latinLnBrk="0" hangingPunct="1">
              <a:lnSpc>
                <a:spcPct val="100000"/>
              </a:lnSpc>
              <a:spcBef>
                <a:spcPts val="100"/>
              </a:spcBef>
              <a:spcAft>
                <a:spcPts val="0"/>
              </a:spcAft>
              <a:buClrTx/>
              <a:buSzTx/>
              <a:buFontTx/>
              <a:buNone/>
              <a:tabLst/>
              <a:defRPr/>
            </a:pPr>
            <a:r>
              <a:rPr kumimoji="0" sz="2200" b="0" i="0" u="none" strike="noStrike" kern="1200" cap="none" spc="0" normalizeH="0" baseline="0" noProof="0" dirty="0">
                <a:ln>
                  <a:noFill/>
                </a:ln>
                <a:solidFill>
                  <a:prstClr val="black"/>
                </a:solidFill>
                <a:effectLst/>
                <a:uLnTx/>
                <a:uFillTx/>
                <a:latin typeface="DejaVu Sans"/>
                <a:ea typeface="+mn-ea"/>
                <a:cs typeface="DejaVu Sans"/>
              </a:rPr>
              <a:t>– </a:t>
            </a:r>
            <a:r>
              <a:rPr kumimoji="0" sz="2200" b="1" i="1" u="none" strike="noStrike" kern="1200" cap="none" spc="0" normalizeH="0" baseline="0" noProof="0" dirty="0">
                <a:ln>
                  <a:noFill/>
                </a:ln>
                <a:solidFill>
                  <a:prstClr val="black"/>
                </a:solidFill>
                <a:effectLst/>
                <a:uLnTx/>
                <a:uFillTx/>
                <a:latin typeface="Nimbus Mono L"/>
                <a:ea typeface="+mn-ea"/>
                <a:cs typeface="Nimbus Mono L"/>
              </a:rPr>
              <a:t>Mapp v. Ohio (1961) </a:t>
            </a:r>
            <a:r>
              <a:rPr kumimoji="0" sz="2200" b="1" i="0" u="none" strike="noStrike" kern="1200" cap="none" spc="0" normalizeH="0" baseline="0" noProof="0" dirty="0">
                <a:ln>
                  <a:noFill/>
                </a:ln>
                <a:solidFill>
                  <a:prstClr val="black"/>
                </a:solidFill>
                <a:effectLst/>
                <a:uLnTx/>
                <a:uFillTx/>
                <a:latin typeface="DejaVu Sans"/>
                <a:ea typeface="+mn-ea"/>
                <a:cs typeface="DejaVu Sans"/>
              </a:rPr>
              <a:t>- The Supreme  Court ruled that evidence obtained  unconstitutionally cannot be used in  court against person from whom it  was seized (it must be excluded from  the trial)</a:t>
            </a:r>
            <a:endParaRPr kumimoji="0" sz="2200" b="0" i="0" u="none" strike="noStrike" kern="1200" cap="none" spc="0" normalizeH="0" baseline="0" noProof="0" dirty="0">
              <a:ln>
                <a:noFill/>
              </a:ln>
              <a:solidFill>
                <a:prstClr val="black"/>
              </a:solidFill>
              <a:effectLst/>
              <a:uLnTx/>
              <a:uFillTx/>
              <a:latin typeface="DejaVu Sans"/>
              <a:ea typeface="+mn-ea"/>
              <a:cs typeface="DejaVu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1F1B-C297-4E8D-9414-1416627008F4}"/>
              </a:ext>
            </a:extLst>
          </p:cNvPr>
          <p:cNvSpPr>
            <a:spLocks noGrp="1"/>
          </p:cNvSpPr>
          <p:nvPr>
            <p:ph type="title"/>
          </p:nvPr>
        </p:nvSpPr>
        <p:spPr>
          <a:xfrm>
            <a:off x="0" y="60147"/>
            <a:ext cx="12268200" cy="930453"/>
          </a:xfrm>
        </p:spPr>
        <p:txBody>
          <a:bodyPr/>
          <a:lstStyle/>
          <a:p>
            <a:r>
              <a:rPr lang="en-US" dirty="0"/>
              <a:t>4</a:t>
            </a:r>
            <a:r>
              <a:rPr lang="en-US" baseline="30000" dirty="0"/>
              <a:t>th</a:t>
            </a:r>
            <a:r>
              <a:rPr lang="en-US" dirty="0"/>
              <a:t> Amendment </a:t>
            </a:r>
            <a:r>
              <a:rPr lang="en-US" sz="3200" b="1" dirty="0"/>
              <a:t>The Fruit Of The Poisonous Tree Doctrine- The Exclusionary Rule</a:t>
            </a:r>
            <a:br>
              <a:rPr lang="en-US" sz="3200" b="1" dirty="0"/>
            </a:br>
            <a:endParaRPr lang="en-US" dirty="0"/>
          </a:p>
        </p:txBody>
      </p:sp>
      <p:sp>
        <p:nvSpPr>
          <p:cNvPr id="5" name="TextBox 4">
            <a:extLst>
              <a:ext uri="{FF2B5EF4-FFF2-40B4-BE49-F238E27FC236}">
                <a16:creationId xmlns:a16="http://schemas.microsoft.com/office/drawing/2014/main" id="{02E03315-EB9A-48B6-8A3A-E950347B3EFB}"/>
              </a:ext>
            </a:extLst>
          </p:cNvPr>
          <p:cNvSpPr txBox="1"/>
          <p:nvPr/>
        </p:nvSpPr>
        <p:spPr>
          <a:xfrm>
            <a:off x="0" y="1515040"/>
            <a:ext cx="7772400"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A doctrine that extends the exclusionary rule to make evidence inadmissible in court if it was derived from evidence that was illegally obtained. As the metaphor suggests, if the evidential "tree" is tainted, so is its "fruit." </a:t>
            </a:r>
          </a:p>
        </p:txBody>
      </p:sp>
      <p:pic>
        <p:nvPicPr>
          <p:cNvPr id="6" name="Picture 5">
            <a:extLst>
              <a:ext uri="{FF2B5EF4-FFF2-40B4-BE49-F238E27FC236}">
                <a16:creationId xmlns:a16="http://schemas.microsoft.com/office/drawing/2014/main" id="{B720E40A-D1E9-4CF3-9BFC-DAB2F1BEF990}"/>
              </a:ext>
            </a:extLst>
          </p:cNvPr>
          <p:cNvPicPr>
            <a:picLocks noChangeAspect="1"/>
          </p:cNvPicPr>
          <p:nvPr/>
        </p:nvPicPr>
        <p:blipFill>
          <a:blip r:embed="rId2"/>
          <a:stretch>
            <a:fillRect/>
          </a:stretch>
        </p:blipFill>
        <p:spPr>
          <a:xfrm>
            <a:off x="7543800" y="952500"/>
            <a:ext cx="4155201" cy="4953000"/>
          </a:xfrm>
          <a:prstGeom prst="rect">
            <a:avLst/>
          </a:prstGeom>
        </p:spPr>
      </p:pic>
      <p:sp>
        <p:nvSpPr>
          <p:cNvPr id="3" name="Text Placeholder 2">
            <a:extLst>
              <a:ext uri="{FF2B5EF4-FFF2-40B4-BE49-F238E27FC236}">
                <a16:creationId xmlns:a16="http://schemas.microsoft.com/office/drawing/2014/main" id="{128E5A8B-BE39-48AA-9F6C-D9A6C5027DE2}"/>
              </a:ext>
            </a:extLst>
          </p:cNvPr>
          <p:cNvSpPr>
            <a:spLocks noGrp="1"/>
          </p:cNvSpPr>
          <p:nvPr>
            <p:ph type="body" idx="1"/>
          </p:nvPr>
        </p:nvSpPr>
        <p:spPr>
          <a:xfrm>
            <a:off x="152400" y="4212530"/>
            <a:ext cx="8534400" cy="2585323"/>
          </a:xfrm>
        </p:spPr>
        <p:txBody>
          <a:bodyPr/>
          <a:lstStyle/>
          <a:p>
            <a:r>
              <a:rPr lang="en-US" dirty="0">
                <a:latin typeface="+mj-lt"/>
              </a:rPr>
              <a:t>The Exclusionary rule applies not only to evidence obtain indirectly as a result of improper police conduct but also to evidence obtained indirectly from the improper conduct. </a:t>
            </a:r>
          </a:p>
          <a:p>
            <a:endParaRPr lang="en-US" dirty="0">
              <a:latin typeface="+mj-lt"/>
            </a:endParaRPr>
          </a:p>
          <a:p>
            <a:r>
              <a:rPr lang="en-US" dirty="0">
                <a:latin typeface="+mj-lt"/>
              </a:rPr>
              <a:t>Evidence derived initial improper conduct is usually called </a:t>
            </a:r>
            <a:r>
              <a:rPr lang="en-US" b="1" dirty="0">
                <a:latin typeface="+mj-lt"/>
              </a:rPr>
              <a:t>Fruit Of The Poisonous Tree </a:t>
            </a:r>
          </a:p>
        </p:txBody>
      </p:sp>
    </p:spTree>
    <p:extLst>
      <p:ext uri="{BB962C8B-B14F-4D97-AF65-F5344CB8AC3E}">
        <p14:creationId xmlns:p14="http://schemas.microsoft.com/office/powerpoint/2010/main" val="3941145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1F1B-C297-4E8D-9414-1416627008F4}"/>
              </a:ext>
            </a:extLst>
          </p:cNvPr>
          <p:cNvSpPr>
            <a:spLocks noGrp="1"/>
          </p:cNvSpPr>
          <p:nvPr>
            <p:ph type="title"/>
          </p:nvPr>
        </p:nvSpPr>
        <p:spPr>
          <a:xfrm>
            <a:off x="145596" y="43818"/>
            <a:ext cx="12046404" cy="473253"/>
          </a:xfrm>
        </p:spPr>
        <p:txBody>
          <a:bodyPr/>
          <a:lstStyle/>
          <a:p>
            <a:r>
              <a:rPr lang="en-US" sz="2800" dirty="0">
                <a:latin typeface="+mj-lt"/>
              </a:rPr>
              <a:t>4</a:t>
            </a:r>
            <a:r>
              <a:rPr lang="en-US" sz="2800" baseline="30000" dirty="0">
                <a:latin typeface="+mj-lt"/>
              </a:rPr>
              <a:t>th</a:t>
            </a:r>
            <a:r>
              <a:rPr lang="en-US" sz="2800" dirty="0">
                <a:latin typeface="+mj-lt"/>
              </a:rPr>
              <a:t> Amendment </a:t>
            </a:r>
            <a:r>
              <a:rPr lang="en-US" sz="2800" b="1" dirty="0">
                <a:latin typeface="+mj-lt"/>
              </a:rPr>
              <a:t>The Fruit Of The Poisonous Tree Doctrine- The Exclusionary Rule</a:t>
            </a:r>
            <a:br>
              <a:rPr lang="en-US" sz="3200" b="1" dirty="0"/>
            </a:br>
            <a:endParaRPr lang="en-US" dirty="0"/>
          </a:p>
        </p:txBody>
      </p:sp>
      <p:pic>
        <p:nvPicPr>
          <p:cNvPr id="6" name="Picture 5">
            <a:extLst>
              <a:ext uri="{FF2B5EF4-FFF2-40B4-BE49-F238E27FC236}">
                <a16:creationId xmlns:a16="http://schemas.microsoft.com/office/drawing/2014/main" id="{B720E40A-D1E9-4CF3-9BFC-DAB2F1BEF990}"/>
              </a:ext>
            </a:extLst>
          </p:cNvPr>
          <p:cNvPicPr>
            <a:picLocks noChangeAspect="1"/>
          </p:cNvPicPr>
          <p:nvPr/>
        </p:nvPicPr>
        <p:blipFill>
          <a:blip r:embed="rId2"/>
          <a:stretch>
            <a:fillRect/>
          </a:stretch>
        </p:blipFill>
        <p:spPr>
          <a:xfrm>
            <a:off x="8763000" y="495300"/>
            <a:ext cx="3088401" cy="3681374"/>
          </a:xfrm>
          <a:prstGeom prst="rect">
            <a:avLst/>
          </a:prstGeom>
        </p:spPr>
      </p:pic>
      <p:sp>
        <p:nvSpPr>
          <p:cNvPr id="7" name="Text Placeholder 6">
            <a:extLst>
              <a:ext uri="{FF2B5EF4-FFF2-40B4-BE49-F238E27FC236}">
                <a16:creationId xmlns:a16="http://schemas.microsoft.com/office/drawing/2014/main" id="{3F03105F-E0ED-3EA6-2FB6-CD746FA46A64}"/>
              </a:ext>
            </a:extLst>
          </p:cNvPr>
          <p:cNvSpPr>
            <a:spLocks noGrp="1"/>
          </p:cNvSpPr>
          <p:nvPr>
            <p:ph type="body" idx="1"/>
          </p:nvPr>
        </p:nvSpPr>
        <p:spPr>
          <a:xfrm>
            <a:off x="152400" y="495300"/>
            <a:ext cx="8610600" cy="4801314"/>
          </a:xfrm>
        </p:spPr>
        <p:txBody>
          <a:bodyPr/>
          <a:lstStyle/>
          <a:p>
            <a:r>
              <a:rPr lang="en-US" dirty="0"/>
              <a:t>Assume that a police officer searches the automobile of a person stopped for a minor traffic violation. This violation is the only reason the officer conducts the search; nothing indicates that the driver is impaired by drugs or alcohol, and no other circumstances would lead a reasonable officer to believe that the car contains evidence of a crime. This is an unreasonable search under the Fourth Amendment to the U.S. Constitution.</a:t>
            </a:r>
          </a:p>
          <a:p>
            <a:endParaRPr lang="en-US" dirty="0"/>
          </a:p>
          <a:p>
            <a:r>
              <a:rPr lang="en-US" dirty="0"/>
              <a:t>Assume further that the officer finds a small amount of marijuana in the vehicle. The driver is subsequently charged with possession of a controlled substance and chooses to go to trial. The marijuana evidence culled from this search is excluded from trial under the exclusionary rule, and the criminal charges are dropped for lack of evidence.</a:t>
            </a:r>
          </a:p>
        </p:txBody>
      </p:sp>
      <p:sp>
        <p:nvSpPr>
          <p:cNvPr id="9" name="TextBox 8">
            <a:extLst>
              <a:ext uri="{FF2B5EF4-FFF2-40B4-BE49-F238E27FC236}">
                <a16:creationId xmlns:a16="http://schemas.microsoft.com/office/drawing/2014/main" id="{907684E5-7020-8B6D-5278-85812E795B2B}"/>
              </a:ext>
            </a:extLst>
          </p:cNvPr>
          <p:cNvSpPr txBox="1"/>
          <p:nvPr/>
        </p:nvSpPr>
        <p:spPr>
          <a:xfrm>
            <a:off x="4724400" y="6444850"/>
            <a:ext cx="7689396" cy="369332"/>
          </a:xfrm>
          <a:prstGeom prst="rect">
            <a:avLst/>
          </a:prstGeom>
          <a:noFill/>
        </p:spPr>
        <p:txBody>
          <a:bodyPr wrap="square">
            <a:spAutoFit/>
          </a:bodyPr>
          <a:lstStyle/>
          <a:p>
            <a:r>
              <a:rPr lang="en-US" dirty="0">
                <a:hlinkClick r:id="rId3"/>
              </a:rPr>
              <a:t>https://legal-dictionary.thefreedictionary.com/Fruit+of+the+Poisonous+Tree</a:t>
            </a:r>
            <a:endParaRPr lang="en-US" dirty="0"/>
          </a:p>
        </p:txBody>
      </p:sp>
    </p:spTree>
    <p:extLst>
      <p:ext uri="{BB962C8B-B14F-4D97-AF65-F5344CB8AC3E}">
        <p14:creationId xmlns:p14="http://schemas.microsoft.com/office/powerpoint/2010/main" val="715010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0"/>
            <a:ext cx="9144000" cy="685799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12192000" cy="721351"/>
          </a:xfrm>
          <a:prstGeom prst="rect">
            <a:avLst/>
          </a:prstGeom>
        </p:spPr>
        <p:txBody>
          <a:bodyPr vert="horz" wrap="square" lIns="0" tIns="53975" rIns="0" bIns="0" rtlCol="0">
            <a:spAutoFit/>
          </a:bodyPr>
          <a:lstStyle/>
          <a:p>
            <a:pPr marL="1807845" marR="5080" indent="-1795780" algn="ctr">
              <a:lnSpc>
                <a:spcPts val="2590"/>
              </a:lnSpc>
              <a:spcBef>
                <a:spcPts val="425"/>
              </a:spcBef>
            </a:pPr>
            <a:r>
              <a:rPr sz="2500" dirty="0"/>
              <a:t>Even today, some of the issues at the heart of the debates at the  Constitutional Convention still exist</a:t>
            </a:r>
          </a:p>
        </p:txBody>
      </p:sp>
      <p:sp>
        <p:nvSpPr>
          <p:cNvPr id="3" name="object 3"/>
          <p:cNvSpPr txBox="1"/>
          <p:nvPr/>
        </p:nvSpPr>
        <p:spPr>
          <a:xfrm>
            <a:off x="0" y="721351"/>
            <a:ext cx="9525000" cy="5559407"/>
          </a:xfrm>
          <a:prstGeom prst="rect">
            <a:avLst/>
          </a:prstGeom>
        </p:spPr>
        <p:txBody>
          <a:bodyPr vert="horz" wrap="square" lIns="0" tIns="121285" rIns="0" bIns="0" rtlCol="0">
            <a:spAutoFit/>
          </a:bodyPr>
          <a:lstStyle/>
          <a:p>
            <a:pPr marL="42545" marR="0" lvl="0" indent="0" algn="ctr" defTabSz="914400" rtl="0" eaLnBrk="1" fontAlgn="auto" latinLnBrk="0" hangingPunct="1">
              <a:lnSpc>
                <a:spcPct val="100000"/>
              </a:lnSpc>
              <a:spcBef>
                <a:spcPts val="955"/>
              </a:spcBef>
              <a:spcAft>
                <a:spcPts val="0"/>
              </a:spcAft>
              <a:buClrTx/>
              <a:buSzTx/>
              <a:buFontTx/>
              <a:buNone/>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GOVERNMENT SURVEILLANCE</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12700" marR="5080" lvl="0" indent="0" algn="l" defTabSz="914400" rtl="0" eaLnBrk="1" fontAlgn="auto" latinLnBrk="0" hangingPunct="1">
              <a:lnSpc>
                <a:spcPct val="115100"/>
              </a:lnSpc>
              <a:spcBef>
                <a:spcPts val="175"/>
              </a:spcBef>
              <a:spcAft>
                <a:spcPts val="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DejaVu Sans"/>
                <a:ea typeface="+mn-ea"/>
                <a:cs typeface="DejaVu Sans"/>
              </a:rPr>
              <a:t>USA </a:t>
            </a:r>
            <a:r>
              <a:rPr kumimoji="0" lang="en-US" sz="1900" b="1" i="0" u="none" strike="noStrike" kern="1200" cap="none" spc="0" normalizeH="0" baseline="0" noProof="0" dirty="0">
                <a:ln>
                  <a:noFill/>
                </a:ln>
                <a:solidFill>
                  <a:srgbClr val="FF0000"/>
                </a:solidFill>
                <a:effectLst/>
                <a:uLnTx/>
                <a:uFillTx/>
                <a:latin typeface="DejaVu Sans"/>
                <a:ea typeface="+mn-ea"/>
                <a:cs typeface="DejaVu Sans"/>
              </a:rPr>
              <a:t>PATRIOT </a:t>
            </a:r>
            <a:r>
              <a:rPr kumimoji="0" lang="en-US" sz="1900" b="1" i="0" u="none" strike="noStrike" kern="1200" cap="none" spc="0" normalizeH="0" baseline="0" noProof="0" dirty="0">
                <a:ln>
                  <a:noFill/>
                </a:ln>
                <a:solidFill>
                  <a:prstClr val="black"/>
                </a:solidFill>
                <a:effectLst/>
                <a:uLnTx/>
                <a:uFillTx/>
                <a:latin typeface="DejaVu Sans"/>
                <a:ea typeface="+mn-ea"/>
                <a:cs typeface="DejaVu Sans"/>
              </a:rPr>
              <a:t>ACT (U</a:t>
            </a:r>
            <a:r>
              <a:rPr kumimoji="0" lang="en-US" sz="1900" b="0" i="0" u="none" strike="noStrike" kern="1200" cap="none" spc="0" normalizeH="0" baseline="0" noProof="0" dirty="0">
                <a:ln>
                  <a:noFill/>
                </a:ln>
                <a:solidFill>
                  <a:prstClr val="black"/>
                </a:solidFill>
                <a:effectLst/>
                <a:uLnTx/>
                <a:uFillTx/>
                <a:latin typeface="DejaVu Sans"/>
                <a:ea typeface="+mn-ea"/>
                <a:cs typeface="DejaVu Sans"/>
              </a:rPr>
              <a:t>niting and </a:t>
            </a:r>
            <a:r>
              <a:rPr kumimoji="0" lang="en-US" sz="1900" b="1" i="0" u="none" strike="noStrike" kern="1200" cap="none" spc="0" normalizeH="0" baseline="0" noProof="0" dirty="0">
                <a:ln>
                  <a:noFill/>
                </a:ln>
                <a:solidFill>
                  <a:prstClr val="black"/>
                </a:solidFill>
                <a:effectLst/>
                <a:uLnTx/>
                <a:uFillTx/>
                <a:latin typeface="DejaVu Sans"/>
                <a:ea typeface="+mn-ea"/>
                <a:cs typeface="DejaVu Sans"/>
              </a:rPr>
              <a:t>S</a:t>
            </a:r>
            <a:r>
              <a:rPr kumimoji="0" lang="en-US" sz="1900" b="0" i="0" u="none" strike="noStrike" kern="1200" cap="none" spc="0" normalizeH="0" baseline="0" noProof="0" dirty="0">
                <a:ln>
                  <a:noFill/>
                </a:ln>
                <a:solidFill>
                  <a:prstClr val="black"/>
                </a:solidFill>
                <a:effectLst/>
                <a:uLnTx/>
                <a:uFillTx/>
                <a:latin typeface="DejaVu Sans"/>
                <a:ea typeface="+mn-ea"/>
                <a:cs typeface="DejaVu Sans"/>
              </a:rPr>
              <a:t>trengthening </a:t>
            </a:r>
            <a:r>
              <a:rPr kumimoji="0" lang="en-US" sz="1900" b="1" i="0" u="none" strike="noStrike" kern="1200" cap="none" spc="0" normalizeH="0" baseline="0" noProof="0" dirty="0">
                <a:ln>
                  <a:noFill/>
                </a:ln>
                <a:solidFill>
                  <a:prstClr val="black"/>
                </a:solidFill>
                <a:effectLst/>
                <a:uLnTx/>
                <a:uFillTx/>
                <a:latin typeface="DejaVu Sans"/>
                <a:ea typeface="+mn-ea"/>
                <a:cs typeface="DejaVu Sans"/>
              </a:rPr>
              <a:t>A</a:t>
            </a:r>
            <a:r>
              <a:rPr kumimoji="0" lang="en-US" sz="1900" b="0" i="0" u="none" strike="noStrike" kern="1200" cap="none" spc="0" normalizeH="0" baseline="0" noProof="0" dirty="0">
                <a:ln>
                  <a:noFill/>
                </a:ln>
                <a:solidFill>
                  <a:prstClr val="black"/>
                </a:solidFill>
                <a:effectLst/>
                <a:uLnTx/>
                <a:uFillTx/>
                <a:latin typeface="DejaVu Sans"/>
                <a:ea typeface="+mn-ea"/>
                <a:cs typeface="DejaVu Sans"/>
              </a:rPr>
              <a:t>merica by </a:t>
            </a:r>
            <a:r>
              <a:rPr kumimoji="0" lang="en-US" sz="1900" b="1" i="0" u="none" strike="noStrike" kern="1200" cap="none" spc="0" normalizeH="0" baseline="0" noProof="0" dirty="0">
                <a:ln>
                  <a:noFill/>
                </a:ln>
                <a:solidFill>
                  <a:prstClr val="black"/>
                </a:solidFill>
                <a:effectLst/>
                <a:uLnTx/>
                <a:uFillTx/>
                <a:latin typeface="DejaVu Sans"/>
                <a:ea typeface="+mn-ea"/>
                <a:cs typeface="DejaVu Sans"/>
              </a:rPr>
              <a:t>P</a:t>
            </a:r>
            <a:r>
              <a:rPr kumimoji="0" lang="en-US" sz="1900" b="0" i="0" u="none" strike="noStrike" kern="1200" cap="none" spc="0" normalizeH="0" baseline="0" noProof="0" dirty="0">
                <a:ln>
                  <a:noFill/>
                </a:ln>
                <a:solidFill>
                  <a:prstClr val="black"/>
                </a:solidFill>
                <a:effectLst/>
                <a:uLnTx/>
                <a:uFillTx/>
                <a:latin typeface="DejaVu Sans"/>
                <a:ea typeface="+mn-ea"/>
                <a:cs typeface="DejaVu Sans"/>
              </a:rPr>
              <a:t>roviding  </a:t>
            </a:r>
            <a:r>
              <a:rPr kumimoji="0" lang="en-US" sz="1900" b="1" i="0" u="none" strike="noStrike" kern="1200" cap="none" spc="0" normalizeH="0" baseline="0" noProof="0" dirty="0">
                <a:ln>
                  <a:noFill/>
                </a:ln>
                <a:solidFill>
                  <a:prstClr val="black"/>
                </a:solidFill>
                <a:effectLst/>
                <a:uLnTx/>
                <a:uFillTx/>
                <a:latin typeface="DejaVu Sans"/>
                <a:ea typeface="+mn-ea"/>
                <a:cs typeface="DejaVu Sans"/>
              </a:rPr>
              <a:t>A</a:t>
            </a:r>
            <a:r>
              <a:rPr kumimoji="0" lang="en-US" sz="1900" b="0" i="0" u="none" strike="noStrike" kern="1200" cap="none" spc="0" normalizeH="0" baseline="0" noProof="0" dirty="0">
                <a:ln>
                  <a:noFill/>
                </a:ln>
                <a:solidFill>
                  <a:prstClr val="black"/>
                </a:solidFill>
                <a:effectLst/>
                <a:uLnTx/>
                <a:uFillTx/>
                <a:latin typeface="DejaVu Sans"/>
                <a:ea typeface="+mn-ea"/>
                <a:cs typeface="DejaVu Sans"/>
              </a:rPr>
              <a:t>ppropriate </a:t>
            </a:r>
            <a:r>
              <a:rPr kumimoji="0" lang="en-US" sz="1900" b="1" i="0" u="none" strike="noStrike" kern="1200" cap="none" spc="0" normalizeH="0" baseline="0" noProof="0" dirty="0">
                <a:ln>
                  <a:noFill/>
                </a:ln>
                <a:solidFill>
                  <a:prstClr val="black"/>
                </a:solidFill>
                <a:effectLst/>
                <a:uLnTx/>
                <a:uFillTx/>
                <a:latin typeface="DejaVu Sans"/>
                <a:ea typeface="+mn-ea"/>
                <a:cs typeface="DejaVu Sans"/>
              </a:rPr>
              <a:t>T</a:t>
            </a:r>
            <a:r>
              <a:rPr kumimoji="0" lang="en-US" sz="1900" b="0" i="0" u="none" strike="noStrike" kern="1200" cap="none" spc="0" normalizeH="0" baseline="0" noProof="0" dirty="0">
                <a:ln>
                  <a:noFill/>
                </a:ln>
                <a:solidFill>
                  <a:prstClr val="black"/>
                </a:solidFill>
                <a:effectLst/>
                <a:uLnTx/>
                <a:uFillTx/>
                <a:latin typeface="DejaVu Sans"/>
                <a:ea typeface="+mn-ea"/>
                <a:cs typeface="DejaVu Sans"/>
              </a:rPr>
              <a:t>ools </a:t>
            </a:r>
            <a:r>
              <a:rPr kumimoji="0" lang="en-US" sz="1900" b="1" i="0" u="none" strike="noStrike" kern="1200" cap="none" spc="0" normalizeH="0" baseline="0" noProof="0" dirty="0">
                <a:ln>
                  <a:noFill/>
                </a:ln>
                <a:solidFill>
                  <a:prstClr val="black"/>
                </a:solidFill>
                <a:effectLst/>
                <a:uLnTx/>
                <a:uFillTx/>
                <a:latin typeface="DejaVu Sans"/>
                <a:ea typeface="+mn-ea"/>
                <a:cs typeface="DejaVu Sans"/>
              </a:rPr>
              <a:t>R</a:t>
            </a:r>
            <a:r>
              <a:rPr kumimoji="0" lang="en-US" sz="1900" b="0" i="0" u="none" strike="noStrike" kern="1200" cap="none" spc="0" normalizeH="0" baseline="0" noProof="0" dirty="0">
                <a:ln>
                  <a:noFill/>
                </a:ln>
                <a:solidFill>
                  <a:prstClr val="black"/>
                </a:solidFill>
                <a:effectLst/>
                <a:uLnTx/>
                <a:uFillTx/>
                <a:latin typeface="DejaVu Sans"/>
                <a:ea typeface="+mn-ea"/>
                <a:cs typeface="DejaVu Sans"/>
              </a:rPr>
              <a:t>equired to </a:t>
            </a:r>
            <a:r>
              <a:rPr kumimoji="0" lang="en-US" sz="1900" b="1" i="0" u="none" strike="noStrike" kern="1200" cap="none" spc="0" normalizeH="0" baseline="0" noProof="0" dirty="0">
                <a:ln>
                  <a:noFill/>
                </a:ln>
                <a:solidFill>
                  <a:prstClr val="black"/>
                </a:solidFill>
                <a:effectLst/>
                <a:uLnTx/>
                <a:uFillTx/>
                <a:latin typeface="DejaVu Sans"/>
                <a:ea typeface="+mn-ea"/>
                <a:cs typeface="DejaVu Sans"/>
              </a:rPr>
              <a:t>I</a:t>
            </a:r>
            <a:r>
              <a:rPr kumimoji="0" lang="en-US" sz="1900" b="0" i="0" u="none" strike="noStrike" kern="1200" cap="none" spc="0" normalizeH="0" baseline="0" noProof="0" dirty="0">
                <a:ln>
                  <a:noFill/>
                </a:ln>
                <a:solidFill>
                  <a:prstClr val="black"/>
                </a:solidFill>
                <a:effectLst/>
                <a:uLnTx/>
                <a:uFillTx/>
                <a:latin typeface="DejaVu Sans"/>
                <a:ea typeface="+mn-ea"/>
                <a:cs typeface="DejaVu Sans"/>
              </a:rPr>
              <a:t>ntercept and </a:t>
            </a:r>
            <a:r>
              <a:rPr kumimoji="0" lang="en-US" sz="1900" b="1" i="0" u="none" strike="noStrike" kern="1200" cap="none" spc="0" normalizeH="0" baseline="0" noProof="0" dirty="0">
                <a:ln>
                  <a:noFill/>
                </a:ln>
                <a:solidFill>
                  <a:prstClr val="black"/>
                </a:solidFill>
                <a:effectLst/>
                <a:uLnTx/>
                <a:uFillTx/>
                <a:latin typeface="DejaVu Sans"/>
                <a:ea typeface="+mn-ea"/>
                <a:cs typeface="DejaVu Sans"/>
              </a:rPr>
              <a:t>O</a:t>
            </a:r>
            <a:r>
              <a:rPr kumimoji="0" lang="en-US" sz="1900" b="0" i="0" u="none" strike="noStrike" kern="1200" cap="none" spc="0" normalizeH="0" baseline="0" noProof="0" dirty="0">
                <a:ln>
                  <a:noFill/>
                </a:ln>
                <a:solidFill>
                  <a:prstClr val="black"/>
                </a:solidFill>
                <a:effectLst/>
                <a:uLnTx/>
                <a:uFillTx/>
                <a:latin typeface="DejaVu Sans"/>
                <a:ea typeface="+mn-ea"/>
                <a:cs typeface="DejaVu Sans"/>
              </a:rPr>
              <a:t>bstruct </a:t>
            </a:r>
            <a:r>
              <a:rPr kumimoji="0" lang="en-US" sz="1900" b="1" i="0" u="none" strike="noStrike" kern="1200" cap="none" spc="0" normalizeH="0" baseline="0" noProof="0" dirty="0">
                <a:ln>
                  <a:noFill/>
                </a:ln>
                <a:solidFill>
                  <a:prstClr val="black"/>
                </a:solidFill>
                <a:effectLst/>
                <a:uLnTx/>
                <a:uFillTx/>
                <a:latin typeface="DejaVu Sans"/>
                <a:ea typeface="+mn-ea"/>
                <a:cs typeface="DejaVu Sans"/>
              </a:rPr>
              <a:t>T</a:t>
            </a:r>
            <a:r>
              <a:rPr kumimoji="0" lang="en-US" sz="1900" b="0" i="0" u="none" strike="noStrike" kern="1200" cap="none" spc="0" normalizeH="0" baseline="0" noProof="0" dirty="0">
                <a:ln>
                  <a:noFill/>
                </a:ln>
                <a:solidFill>
                  <a:prstClr val="black"/>
                </a:solidFill>
                <a:effectLst/>
                <a:uLnTx/>
                <a:uFillTx/>
                <a:latin typeface="DejaVu Sans"/>
                <a:ea typeface="+mn-ea"/>
                <a:cs typeface="DejaVu Sans"/>
              </a:rPr>
              <a:t>errorism</a:t>
            </a:r>
            <a:r>
              <a:rPr kumimoji="0" lang="en-US" sz="1900" b="1" i="0" u="none" strike="noStrike" kern="1200" cap="none" spc="0" normalizeH="0" baseline="0" noProof="0" dirty="0">
                <a:ln>
                  <a:noFill/>
                </a:ln>
                <a:solidFill>
                  <a:prstClr val="black"/>
                </a:solidFill>
                <a:effectLst/>
                <a:uLnTx/>
                <a:uFillTx/>
                <a:latin typeface="DejaVu Sans"/>
                <a:ea typeface="+mn-ea"/>
                <a:cs typeface="DejaVu Sans"/>
              </a:rPr>
              <a:t>) 2001</a:t>
            </a:r>
          </a:p>
          <a:p>
            <a:pPr marL="12700" marR="5080" lvl="0" indent="0" algn="l" defTabSz="914400" rtl="0" eaLnBrk="1" fontAlgn="auto" latinLnBrk="0" hangingPunct="1">
              <a:lnSpc>
                <a:spcPct val="115100"/>
              </a:lnSpc>
              <a:spcBef>
                <a:spcPts val="175"/>
              </a:spcBef>
              <a:spcAft>
                <a:spcPts val="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DejaVu Sans"/>
                <a:ea typeface="+mn-ea"/>
                <a:cs typeface="DejaVu Sans"/>
              </a:rPr>
              <a:t>The law covered intelligence gathering and sharing by executive branch  agencies, points of criminal procedure, and border protection. It also widened  authority on tapping suspects’ phones.</a:t>
            </a:r>
            <a:endParaRPr kumimoji="0" lang="en-US" sz="1900" b="0" i="0" u="none" strike="noStrike" kern="1200" cap="none" spc="0" normalizeH="0" baseline="0" noProof="0" dirty="0">
              <a:ln>
                <a:noFill/>
              </a:ln>
              <a:solidFill>
                <a:prstClr val="black"/>
              </a:solidFill>
              <a:effectLst/>
              <a:uLnTx/>
              <a:uFillTx/>
              <a:latin typeface="DejaVu Sans"/>
              <a:ea typeface="+mn-ea"/>
              <a:cs typeface="DejaVu Sans"/>
            </a:endParaRPr>
          </a:p>
          <a:p>
            <a:pPr marL="323215" marR="335915" lvl="0" indent="-311150" algn="l" defTabSz="914400" rtl="0" eaLnBrk="1" fontAlgn="auto" latinLnBrk="0" hangingPunct="1">
              <a:lnSpc>
                <a:spcPct val="114999"/>
              </a:lnSpc>
              <a:spcBef>
                <a:spcPts val="0"/>
              </a:spcBef>
              <a:spcAft>
                <a:spcPts val="0"/>
              </a:spcAft>
              <a:buClr>
                <a:srgbClr val="44536A"/>
              </a:buClr>
              <a:buSzPct val="81250"/>
              <a:buFont typeface="DejaVu Sans"/>
              <a:buChar char="●"/>
              <a:tabLst>
                <a:tab pos="323215" algn="l"/>
                <a:tab pos="323850" algn="l"/>
              </a:tabLst>
              <a:defRPr/>
            </a:pPr>
            <a:r>
              <a:rPr kumimoji="0" lang="en-US" sz="1900" b="1" i="0" u="none" strike="noStrike" kern="1200" cap="none" spc="0" normalizeH="0" baseline="0" noProof="0" dirty="0">
                <a:ln>
                  <a:noFill/>
                </a:ln>
                <a:solidFill>
                  <a:prstClr val="black"/>
                </a:solidFill>
                <a:effectLst/>
                <a:uLnTx/>
                <a:uFillTx/>
                <a:latin typeface="DejaVu Sans"/>
                <a:ea typeface="+mn-ea"/>
                <a:cs typeface="DejaVu Sans"/>
              </a:rPr>
              <a:t>Soon, people began to question the law's constitutionality and its threat to civil liberties, </a:t>
            </a:r>
            <a:r>
              <a:rPr kumimoji="0" lang="en-US" sz="1900" b="1" i="0" u="none" strike="noStrike" kern="1200" cap="none" spc="0" normalizeH="0" baseline="0" noProof="0" dirty="0">
                <a:ln>
                  <a:noFill/>
                </a:ln>
                <a:solidFill>
                  <a:srgbClr val="FF0000"/>
                </a:solidFill>
                <a:effectLst/>
                <a:uLnTx/>
                <a:uFillTx/>
                <a:latin typeface="DejaVu Sans"/>
                <a:ea typeface="+mn-ea"/>
                <a:cs typeface="DejaVu Sans"/>
              </a:rPr>
              <a:t>especially due process</a:t>
            </a:r>
            <a:r>
              <a:rPr kumimoji="0" lang="en-US" sz="1900" b="1" i="0" u="none" strike="noStrike" kern="1200" cap="none" spc="0" normalizeH="0" baseline="0" noProof="0" dirty="0">
                <a:ln>
                  <a:noFill/>
                </a:ln>
                <a:solidFill>
                  <a:prstClr val="black"/>
                </a:solidFill>
                <a:effectLst/>
                <a:uLnTx/>
                <a:uFillTx/>
                <a:latin typeface="DejaVu Sans"/>
                <a:ea typeface="+mn-ea"/>
                <a:cs typeface="DejaVu Sans"/>
              </a:rPr>
              <a:t>.</a:t>
            </a:r>
            <a:endParaRPr kumimoji="0" lang="en-US" sz="1900" b="0" i="0" u="none" strike="noStrike" kern="1200" cap="none" spc="0" normalizeH="0" baseline="0" noProof="0" dirty="0">
              <a:ln>
                <a:noFill/>
              </a:ln>
              <a:solidFill>
                <a:prstClr val="black"/>
              </a:solidFill>
              <a:effectLst/>
              <a:uLnTx/>
              <a:uFillTx/>
              <a:latin typeface="DejaVu Sans"/>
              <a:ea typeface="+mn-ea"/>
              <a:cs typeface="DejaVu Sans"/>
            </a:endParaRPr>
          </a:p>
          <a:p>
            <a:pPr marL="323215" marR="0" lvl="0" indent="-311150" algn="l" defTabSz="914400" rtl="0" eaLnBrk="1" fontAlgn="auto" latinLnBrk="0" hangingPunct="1">
              <a:lnSpc>
                <a:spcPct val="100000"/>
              </a:lnSpc>
              <a:spcBef>
                <a:spcPts val="285"/>
              </a:spcBef>
              <a:spcAft>
                <a:spcPts val="0"/>
              </a:spcAft>
              <a:buClr>
                <a:srgbClr val="44536A"/>
              </a:buClr>
              <a:buSzPct val="81250"/>
              <a:buFont typeface="DejaVu Sans"/>
              <a:buChar char="●"/>
              <a:tabLst>
                <a:tab pos="323215" algn="l"/>
                <a:tab pos="323850" algn="l"/>
              </a:tabLst>
              <a:defRPr/>
            </a:pPr>
            <a:r>
              <a:rPr kumimoji="0" lang="en-US" sz="1900" b="1" i="0" u="none" strike="noStrike" kern="1200" cap="none" spc="0" normalizeH="0" baseline="0" noProof="0" dirty="0">
                <a:ln>
                  <a:noFill/>
                </a:ln>
                <a:solidFill>
                  <a:prstClr val="black"/>
                </a:solidFill>
                <a:effectLst/>
                <a:uLnTx/>
                <a:uFillTx/>
                <a:latin typeface="DejaVu Sans"/>
                <a:ea typeface="+mn-ea"/>
                <a:cs typeface="DejaVu Sans"/>
              </a:rPr>
              <a:t>Some of the most controversial parts of the Patriot Act surround issues of privacy and government surveillance. The Fourth Amendment to the U.S.  Constitution protects the "right of the people to be secure in their persons,  houses, papers, and effects, against unreasonable searches and seizures . . . ."  It requires law-enforcement officers to obtain warrants before making most  searches.</a:t>
            </a:r>
            <a:endParaRPr kumimoji="0" lang="en-US" sz="1900" b="0" i="0" u="none" strike="noStrike" kern="1200" cap="none" spc="0" normalizeH="0" baseline="0" noProof="0" dirty="0">
              <a:ln>
                <a:noFill/>
              </a:ln>
              <a:solidFill>
                <a:prstClr val="black"/>
              </a:solidFill>
              <a:effectLst/>
              <a:uLnTx/>
              <a:uFillTx/>
              <a:latin typeface="DejaVu Sans"/>
              <a:ea typeface="+mn-ea"/>
              <a:cs typeface="DejaVu Sans"/>
            </a:endParaRPr>
          </a:p>
          <a:p>
            <a:pPr marL="323215" marR="233045" lvl="0" indent="-311150" algn="l" defTabSz="914400" rtl="0" eaLnBrk="1" fontAlgn="auto" latinLnBrk="0" hangingPunct="1">
              <a:lnSpc>
                <a:spcPct val="114999"/>
              </a:lnSpc>
              <a:spcBef>
                <a:spcPts val="0"/>
              </a:spcBef>
              <a:spcAft>
                <a:spcPts val="0"/>
              </a:spcAft>
              <a:buClr>
                <a:srgbClr val="44536A"/>
              </a:buClr>
              <a:buSzPct val="81250"/>
              <a:buFont typeface="DejaVu Sans"/>
              <a:buChar char="●"/>
              <a:tabLst>
                <a:tab pos="323215" algn="l"/>
                <a:tab pos="323850" algn="l"/>
              </a:tabLst>
              <a:defRPr/>
            </a:pPr>
            <a:r>
              <a:rPr kumimoji="0" lang="en-US" sz="1900" b="1" i="0" u="none" strike="noStrike" kern="1200" cap="none" spc="0" normalizeH="0" baseline="0" noProof="0" dirty="0">
                <a:ln>
                  <a:noFill/>
                </a:ln>
                <a:solidFill>
                  <a:prstClr val="black"/>
                </a:solidFill>
                <a:effectLst/>
                <a:uLnTx/>
                <a:uFillTx/>
                <a:latin typeface="DejaVu Sans"/>
                <a:ea typeface="+mn-ea"/>
                <a:cs typeface="DejaVu Sans"/>
              </a:rPr>
              <a:t>Does the government have the right to collect phone and internet data from individuals?</a:t>
            </a:r>
            <a:endParaRPr kumimoji="0" lang="en-US" sz="1900" b="0" i="0" u="none" strike="noStrike" kern="1200" cap="none" spc="0" normalizeH="0" baseline="0" noProof="0" dirty="0">
              <a:ln>
                <a:noFill/>
              </a:ln>
              <a:solidFill>
                <a:prstClr val="black"/>
              </a:solidFill>
              <a:effectLst/>
              <a:uLnTx/>
              <a:uFillTx/>
              <a:latin typeface="DejaVu Sans"/>
              <a:ea typeface="+mn-ea"/>
              <a:cs typeface="DejaVu Sans"/>
            </a:endParaRPr>
          </a:p>
        </p:txBody>
      </p:sp>
      <p:sp>
        <p:nvSpPr>
          <p:cNvPr id="4" name="object 4"/>
          <p:cNvSpPr/>
          <p:nvPr/>
        </p:nvSpPr>
        <p:spPr>
          <a:xfrm>
            <a:off x="9525000" y="3962400"/>
            <a:ext cx="2582718" cy="263652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9220200" y="721352"/>
            <a:ext cx="2971800" cy="309179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04800" y="2476"/>
            <a:ext cx="9525000" cy="553357"/>
          </a:xfrm>
          <a:prstGeom prst="rect">
            <a:avLst/>
          </a:prstGeom>
        </p:spPr>
        <p:txBody>
          <a:bodyPr vert="horz" wrap="square" lIns="0" tIns="121285" rIns="0" bIns="0" rtlCol="0">
            <a:spAutoFit/>
          </a:bodyPr>
          <a:lstStyle/>
          <a:p>
            <a:pPr marL="42545" marR="0" lvl="0" indent="0" algn="ctr" defTabSz="914400" rtl="0" eaLnBrk="1" fontAlgn="auto" latinLnBrk="0" hangingPunct="1">
              <a:lnSpc>
                <a:spcPct val="100000"/>
              </a:lnSpc>
              <a:spcBef>
                <a:spcPts val="95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DejaVu Sans"/>
                <a:ea typeface="+mn-ea"/>
                <a:cs typeface="DejaVu Sans"/>
              </a:rPr>
              <a:t>GOVERNMENT SURVEILLANCE</a:t>
            </a:r>
            <a:endParaRPr kumimoji="0" sz="2800" b="0" i="0" u="none" strike="noStrike" kern="1200" cap="none" spc="0" normalizeH="0" baseline="0" noProof="0" dirty="0">
              <a:ln>
                <a:noFill/>
              </a:ln>
              <a:solidFill>
                <a:prstClr val="black"/>
              </a:solidFill>
              <a:effectLst/>
              <a:uLnTx/>
              <a:uFillTx/>
              <a:latin typeface="DejaVu Sans"/>
              <a:ea typeface="+mn-ea"/>
              <a:cs typeface="DejaVu Sans"/>
            </a:endParaRPr>
          </a:p>
        </p:txBody>
      </p:sp>
      <p:sp>
        <p:nvSpPr>
          <p:cNvPr id="4" name="object 4"/>
          <p:cNvSpPr/>
          <p:nvPr/>
        </p:nvSpPr>
        <p:spPr>
          <a:xfrm>
            <a:off x="8405182" y="4057345"/>
            <a:ext cx="3420918" cy="263652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8458200" y="513355"/>
            <a:ext cx="3314883" cy="355398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D929346C-E506-4E8F-A53A-522D57097A0E}"/>
              </a:ext>
            </a:extLst>
          </p:cNvPr>
          <p:cNvSpPr txBox="1"/>
          <p:nvPr/>
        </p:nvSpPr>
        <p:spPr>
          <a:xfrm>
            <a:off x="84282" y="1244572"/>
            <a:ext cx="7916718"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Metadata</a:t>
            </a:r>
            <a:r>
              <a:rPr kumimoji="0" lang="en-US" sz="2600" b="0" i="0" u="none" strike="noStrike" kern="1200" cap="none" spc="0" normalizeH="0" baseline="0" noProof="0" dirty="0">
                <a:ln>
                  <a:noFill/>
                </a:ln>
                <a:solidFill>
                  <a:prstClr val="black"/>
                </a:solidFill>
                <a:effectLst/>
                <a:uLnTx/>
                <a:uFillTx/>
                <a:latin typeface="Calibri"/>
                <a:ea typeface="+mn-ea"/>
                <a:cs typeface="+mn-cs"/>
              </a:rPr>
              <a:t> is all the cell phone communication information minus the actual conversation; that is, who is calling whom, when, and for how long. The constitutional acceptance for such collection parallels an earlier Court ruling that allowed police to monitor calls made, though not the content of the conversation, if disclosed by a third party. The government’s motivation here is to determine who might be connected to terror suspects in the United States and abroad and to what degree. </a:t>
            </a:r>
          </a:p>
        </p:txBody>
      </p:sp>
      <p:sp>
        <p:nvSpPr>
          <p:cNvPr id="8" name="TextBox 7">
            <a:extLst>
              <a:ext uri="{FF2B5EF4-FFF2-40B4-BE49-F238E27FC236}">
                <a16:creationId xmlns:a16="http://schemas.microsoft.com/office/drawing/2014/main" id="{ABD26F7F-AC13-4A81-ACE6-79883ABE4FB8}"/>
              </a:ext>
            </a:extLst>
          </p:cNvPr>
          <p:cNvSpPr txBox="1"/>
          <p:nvPr/>
        </p:nvSpPr>
        <p:spPr>
          <a:xfrm>
            <a:off x="6248400" y="6400800"/>
            <a:ext cx="16609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mn-ea"/>
                <a:cs typeface="+mn-cs"/>
              </a:rPr>
              <a:t>AMSCO pg. 303</a:t>
            </a:r>
          </a:p>
        </p:txBody>
      </p:sp>
      <p:sp>
        <p:nvSpPr>
          <p:cNvPr id="11" name="TextBox 10">
            <a:extLst>
              <a:ext uri="{FF2B5EF4-FFF2-40B4-BE49-F238E27FC236}">
                <a16:creationId xmlns:a16="http://schemas.microsoft.com/office/drawing/2014/main" id="{0022EC74-7AF8-4F32-A4A5-E7B42806880A}"/>
              </a:ext>
            </a:extLst>
          </p:cNvPr>
          <p:cNvSpPr txBox="1"/>
          <p:nvPr/>
        </p:nvSpPr>
        <p:spPr>
          <a:xfrm>
            <a:off x="123669" y="721352"/>
            <a:ext cx="299440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Recent State Policy</a:t>
            </a:r>
          </a:p>
        </p:txBody>
      </p:sp>
    </p:spTree>
    <p:extLst>
      <p:ext uri="{BB962C8B-B14F-4D97-AF65-F5344CB8AC3E}">
        <p14:creationId xmlns:p14="http://schemas.microsoft.com/office/powerpoint/2010/main" val="56329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858010"/>
            <a:ext cx="9144000" cy="531418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524000" y="2286000"/>
            <a:ext cx="5029200" cy="2996398"/>
          </a:xfrm>
          <a:prstGeom prst="rect">
            <a:avLst/>
          </a:prstGeom>
          <a:solidFill>
            <a:srgbClr val="000000">
              <a:alpha val="81568"/>
            </a:srgbClr>
          </a:solidFill>
        </p:spPr>
        <p:txBody>
          <a:bodyPr vert="horz" wrap="square" lIns="0" tIns="127000" rIns="0" bIns="0" rtlCol="0">
            <a:spAutoFit/>
          </a:bodyPr>
          <a:lstStyle/>
          <a:p>
            <a:pPr marL="167640">
              <a:lnSpc>
                <a:spcPct val="100000"/>
              </a:lnSpc>
              <a:spcBef>
                <a:spcPts val="1000"/>
              </a:spcBef>
            </a:pPr>
            <a:r>
              <a:rPr sz="3000" b="1" spc="-295" dirty="0">
                <a:solidFill>
                  <a:srgbClr val="FFFFFF"/>
                </a:solidFill>
                <a:latin typeface="DejaVu Sans"/>
                <a:cs typeface="DejaVu Sans"/>
              </a:rPr>
              <a:t>The </a:t>
            </a:r>
            <a:r>
              <a:rPr sz="3000" b="1" spc="-250" dirty="0">
                <a:solidFill>
                  <a:srgbClr val="FFFFFF"/>
                </a:solidFill>
                <a:latin typeface="DejaVu Sans"/>
                <a:cs typeface="DejaVu Sans"/>
              </a:rPr>
              <a:t>Second</a:t>
            </a:r>
            <a:r>
              <a:rPr sz="3000" b="1" spc="-135" dirty="0">
                <a:solidFill>
                  <a:srgbClr val="FFFFFF"/>
                </a:solidFill>
                <a:latin typeface="DejaVu Sans"/>
                <a:cs typeface="DejaVu Sans"/>
              </a:rPr>
              <a:t> </a:t>
            </a:r>
            <a:r>
              <a:rPr sz="3000" b="1" spc="-355" dirty="0">
                <a:solidFill>
                  <a:srgbClr val="FFFFFF"/>
                </a:solidFill>
                <a:latin typeface="DejaVu Sans"/>
                <a:cs typeface="DejaVu Sans"/>
              </a:rPr>
              <a:t>Amendment</a:t>
            </a:r>
            <a:endParaRPr sz="3000" dirty="0">
              <a:latin typeface="DejaVu Sans"/>
              <a:cs typeface="DejaVu Sans"/>
            </a:endParaRPr>
          </a:p>
          <a:p>
            <a:pPr marL="243840" marR="344805">
              <a:lnSpc>
                <a:spcPct val="114999"/>
              </a:lnSpc>
              <a:spcBef>
                <a:spcPts val="2375"/>
              </a:spcBef>
            </a:pPr>
            <a:r>
              <a:rPr sz="2400" b="1" i="1" spc="-25" dirty="0">
                <a:solidFill>
                  <a:srgbClr val="FFFFFF"/>
                </a:solidFill>
                <a:latin typeface="Nimbus Sans L"/>
                <a:cs typeface="Nimbus Sans L"/>
              </a:rPr>
              <a:t>“</a:t>
            </a:r>
            <a:r>
              <a:rPr sz="2400" b="1" i="1" spc="-25" dirty="0">
                <a:solidFill>
                  <a:schemeClr val="bg1"/>
                </a:solidFill>
                <a:latin typeface="Century Schoolbook L"/>
                <a:cs typeface="Century Schoolbook L"/>
              </a:rPr>
              <a:t>A </a:t>
            </a:r>
            <a:r>
              <a:rPr sz="2400" b="1" i="1" spc="-135" dirty="0">
                <a:solidFill>
                  <a:schemeClr val="bg1"/>
                </a:solidFill>
                <a:latin typeface="Century Schoolbook L"/>
                <a:cs typeface="Century Schoolbook L"/>
              </a:rPr>
              <a:t>well-regulated </a:t>
            </a:r>
            <a:r>
              <a:rPr sz="2400" b="1" i="1" spc="-210" dirty="0">
                <a:solidFill>
                  <a:schemeClr val="bg1"/>
                </a:solidFill>
                <a:latin typeface="Century Schoolbook L"/>
                <a:cs typeface="Century Schoolbook L"/>
              </a:rPr>
              <a:t>militia, </a:t>
            </a:r>
            <a:r>
              <a:rPr sz="2400" b="1" i="1" spc="-85" dirty="0">
                <a:solidFill>
                  <a:schemeClr val="bg1"/>
                </a:solidFill>
                <a:latin typeface="Century Schoolbook L"/>
                <a:cs typeface="Century Schoolbook L"/>
              </a:rPr>
              <a:t>being  </a:t>
            </a:r>
            <a:r>
              <a:rPr sz="2400" b="1" i="1" spc="-55" dirty="0">
                <a:solidFill>
                  <a:schemeClr val="bg1"/>
                </a:solidFill>
                <a:latin typeface="Century Schoolbook L"/>
                <a:cs typeface="Century Schoolbook L"/>
              </a:rPr>
              <a:t>necessary </a:t>
            </a:r>
            <a:r>
              <a:rPr sz="2400" b="1" i="1" spc="-95" dirty="0">
                <a:solidFill>
                  <a:schemeClr val="bg1"/>
                </a:solidFill>
                <a:latin typeface="Century Schoolbook L"/>
                <a:cs typeface="Century Schoolbook L"/>
              </a:rPr>
              <a:t>to </a:t>
            </a:r>
            <a:r>
              <a:rPr sz="2400" b="1" i="1" spc="-125" dirty="0">
                <a:solidFill>
                  <a:schemeClr val="bg1"/>
                </a:solidFill>
                <a:latin typeface="Century Schoolbook L"/>
                <a:cs typeface="Century Schoolbook L"/>
              </a:rPr>
              <a:t>the </a:t>
            </a:r>
            <a:r>
              <a:rPr sz="2400" b="1" i="1" spc="-100" dirty="0">
                <a:solidFill>
                  <a:schemeClr val="bg1"/>
                </a:solidFill>
                <a:latin typeface="Century Schoolbook L"/>
                <a:cs typeface="Century Schoolbook L"/>
              </a:rPr>
              <a:t>security </a:t>
            </a:r>
            <a:r>
              <a:rPr sz="2400" b="1" i="1" spc="-50" dirty="0">
                <a:solidFill>
                  <a:schemeClr val="bg1"/>
                </a:solidFill>
                <a:latin typeface="Century Schoolbook L"/>
                <a:cs typeface="Century Schoolbook L"/>
              </a:rPr>
              <a:t>of </a:t>
            </a:r>
            <a:r>
              <a:rPr sz="2400" b="1" i="1" spc="-270" dirty="0">
                <a:solidFill>
                  <a:schemeClr val="bg1"/>
                </a:solidFill>
                <a:latin typeface="Century Schoolbook L"/>
                <a:cs typeface="Century Schoolbook L"/>
              </a:rPr>
              <a:t>a  </a:t>
            </a:r>
            <a:r>
              <a:rPr sz="2400" b="1" i="1" spc="-105" dirty="0">
                <a:solidFill>
                  <a:schemeClr val="bg1"/>
                </a:solidFill>
                <a:latin typeface="Century Schoolbook L"/>
                <a:cs typeface="Century Schoolbook L"/>
              </a:rPr>
              <a:t>free </a:t>
            </a:r>
            <a:r>
              <a:rPr sz="2400" b="1" i="1" spc="-110" dirty="0">
                <a:solidFill>
                  <a:schemeClr val="bg1"/>
                </a:solidFill>
                <a:latin typeface="Century Schoolbook L"/>
                <a:cs typeface="Century Schoolbook L"/>
              </a:rPr>
              <a:t>State, </a:t>
            </a:r>
            <a:r>
              <a:rPr sz="2400" b="1" i="1" spc="-120" dirty="0">
                <a:solidFill>
                  <a:schemeClr val="bg1"/>
                </a:solidFill>
                <a:latin typeface="Century Schoolbook L"/>
                <a:cs typeface="Century Schoolbook L"/>
              </a:rPr>
              <a:t>the </a:t>
            </a:r>
            <a:r>
              <a:rPr sz="2400" b="1" i="1" spc="-190" dirty="0">
                <a:solidFill>
                  <a:schemeClr val="bg1"/>
                </a:solidFill>
                <a:latin typeface="Century Schoolbook L"/>
                <a:cs typeface="Century Schoolbook L"/>
              </a:rPr>
              <a:t>right </a:t>
            </a:r>
            <a:r>
              <a:rPr sz="2400" b="1" i="1" spc="-50" dirty="0">
                <a:solidFill>
                  <a:schemeClr val="bg1"/>
                </a:solidFill>
                <a:latin typeface="Century Schoolbook L"/>
                <a:cs typeface="Century Schoolbook L"/>
              </a:rPr>
              <a:t>of </a:t>
            </a:r>
            <a:r>
              <a:rPr sz="2400" b="1" i="1" spc="-120" dirty="0">
                <a:solidFill>
                  <a:schemeClr val="bg1"/>
                </a:solidFill>
                <a:latin typeface="Century Schoolbook L"/>
                <a:cs typeface="Century Schoolbook L"/>
              </a:rPr>
              <a:t>the  </a:t>
            </a:r>
            <a:r>
              <a:rPr sz="2400" b="1" i="1" spc="-65" dirty="0">
                <a:solidFill>
                  <a:schemeClr val="bg1"/>
                </a:solidFill>
                <a:latin typeface="Century Schoolbook L"/>
                <a:cs typeface="Century Schoolbook L"/>
              </a:rPr>
              <a:t>people </a:t>
            </a:r>
            <a:r>
              <a:rPr sz="2400" b="1" i="1" spc="-90" dirty="0">
                <a:solidFill>
                  <a:schemeClr val="bg1"/>
                </a:solidFill>
                <a:latin typeface="Century Schoolbook L"/>
                <a:cs typeface="Century Schoolbook L"/>
              </a:rPr>
              <a:t>to </a:t>
            </a:r>
            <a:r>
              <a:rPr sz="2400" b="1" i="1" spc="-60" dirty="0">
                <a:solidFill>
                  <a:schemeClr val="bg1"/>
                </a:solidFill>
                <a:latin typeface="Century Schoolbook L"/>
                <a:cs typeface="Century Schoolbook L"/>
              </a:rPr>
              <a:t>keep </a:t>
            </a:r>
            <a:r>
              <a:rPr sz="2400" b="1" i="1" spc="-195" dirty="0">
                <a:solidFill>
                  <a:srgbClr val="FFFFFF"/>
                </a:solidFill>
                <a:latin typeface="Century Schoolbook L"/>
                <a:cs typeface="Century Schoolbook L"/>
              </a:rPr>
              <a:t>and </a:t>
            </a:r>
            <a:r>
              <a:rPr sz="2400" b="1" i="1" spc="-140" dirty="0">
                <a:solidFill>
                  <a:srgbClr val="FFFFFF"/>
                </a:solidFill>
                <a:latin typeface="Century Schoolbook L"/>
                <a:cs typeface="Century Schoolbook L"/>
              </a:rPr>
              <a:t>bear </a:t>
            </a:r>
            <a:r>
              <a:rPr sz="2400" b="1" i="1" spc="-85" dirty="0">
                <a:solidFill>
                  <a:srgbClr val="FFFFFF"/>
                </a:solidFill>
                <a:latin typeface="Century Schoolbook L"/>
                <a:cs typeface="Century Schoolbook L"/>
              </a:rPr>
              <a:t>Arms,  </a:t>
            </a:r>
            <a:r>
              <a:rPr sz="2400" b="1" i="1" spc="-5" dirty="0">
                <a:solidFill>
                  <a:srgbClr val="FFFFFF"/>
                </a:solidFill>
                <a:latin typeface="Nimbus Sans L"/>
                <a:cs typeface="Nimbus Sans L"/>
              </a:rPr>
              <a:t>shall not </a:t>
            </a:r>
            <a:r>
              <a:rPr sz="2400" b="1" i="1" dirty="0">
                <a:solidFill>
                  <a:srgbClr val="FFFFFF"/>
                </a:solidFill>
                <a:latin typeface="Nimbus Sans L"/>
                <a:cs typeface="Nimbus Sans L"/>
              </a:rPr>
              <a:t>be</a:t>
            </a:r>
            <a:r>
              <a:rPr sz="2400" b="1" i="1" spc="-30" dirty="0">
                <a:solidFill>
                  <a:srgbClr val="FFFFFF"/>
                </a:solidFill>
                <a:latin typeface="Nimbus Sans L"/>
                <a:cs typeface="Nimbus Sans L"/>
              </a:rPr>
              <a:t> </a:t>
            </a:r>
            <a:r>
              <a:rPr sz="2400" b="1" i="1" spc="-5" dirty="0">
                <a:solidFill>
                  <a:srgbClr val="FFFFFF"/>
                </a:solidFill>
                <a:latin typeface="Nimbus Sans L"/>
                <a:cs typeface="Nimbus Sans L"/>
              </a:rPr>
              <a:t>infringed.”</a:t>
            </a:r>
            <a:endParaRPr sz="2400" dirty="0">
              <a:latin typeface="Nimbus Sans L"/>
              <a:cs typeface="Nimbus Sans L"/>
            </a:endParaRPr>
          </a:p>
        </p:txBody>
      </p:sp>
      <p:sp>
        <p:nvSpPr>
          <p:cNvPr id="4" name="object 4"/>
          <p:cNvSpPr txBox="1">
            <a:spLocks noGrp="1"/>
          </p:cNvSpPr>
          <p:nvPr>
            <p:ph type="title"/>
          </p:nvPr>
        </p:nvSpPr>
        <p:spPr>
          <a:xfrm>
            <a:off x="2438400" y="76200"/>
            <a:ext cx="6222365" cy="505908"/>
          </a:xfrm>
          <a:prstGeom prst="rect">
            <a:avLst/>
          </a:prstGeom>
        </p:spPr>
        <p:txBody>
          <a:bodyPr vert="horz" wrap="square" lIns="0" tIns="13335" rIns="0" bIns="0" rtlCol="0">
            <a:spAutoFit/>
          </a:bodyPr>
          <a:lstStyle/>
          <a:p>
            <a:pPr marL="12700">
              <a:lnSpc>
                <a:spcPct val="100000"/>
              </a:lnSpc>
              <a:spcBef>
                <a:spcPts val="105"/>
              </a:spcBef>
            </a:pPr>
            <a:r>
              <a:rPr sz="3200" dirty="0"/>
              <a:t>After </a:t>
            </a:r>
            <a:r>
              <a:rPr sz="3200" i="1" dirty="0">
                <a:latin typeface="Nimbus Mono L"/>
                <a:cs typeface="Nimbus Mono L"/>
              </a:rPr>
              <a:t>D.C. v. Heller </a:t>
            </a:r>
            <a:r>
              <a:rPr sz="3200" dirty="0"/>
              <a:t>Ruling:</a:t>
            </a:r>
            <a:endParaRPr sz="3200" dirty="0">
              <a:latin typeface="Nimbus Mono L"/>
              <a:cs typeface="Nimbus Mono 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49A3BB-A7E9-4A1E-9028-2563A4DEFCAD}"/>
              </a:ext>
            </a:extLst>
          </p:cNvPr>
          <p:cNvPicPr>
            <a:picLocks noChangeAspect="1"/>
          </p:cNvPicPr>
          <p:nvPr/>
        </p:nvPicPr>
        <p:blipFill rotWithShape="1">
          <a:blip r:embed="rId2"/>
          <a:srcRect b="174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179111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C7E9898-489F-48F5-89C9-F333CF4537DE}"/>
              </a:ext>
            </a:extLst>
          </p:cNvPr>
          <p:cNvGraphicFramePr>
            <a:graphicFrameLocks noGrp="1"/>
          </p:cNvGraphicFramePr>
          <p:nvPr>
            <p:extLst>
              <p:ext uri="{D42A27DB-BD31-4B8C-83A1-F6EECF244321}">
                <p14:modId xmlns:p14="http://schemas.microsoft.com/office/powerpoint/2010/main" val="4132000084"/>
              </p:ext>
            </p:extLst>
          </p:nvPr>
        </p:nvGraphicFramePr>
        <p:xfrm>
          <a:off x="0" y="0"/>
          <a:ext cx="12197576" cy="6858000"/>
        </p:xfrm>
        <a:graphic>
          <a:graphicData uri="http://schemas.openxmlformats.org/drawingml/2006/table">
            <a:tbl>
              <a:tblPr firstRow="1" bandRow="1">
                <a:tableStyleId>{5C22544A-7EE6-4342-B048-85BDC9FD1C3A}</a:tableStyleId>
              </a:tblPr>
              <a:tblGrid>
                <a:gridCol w="2372530">
                  <a:extLst>
                    <a:ext uri="{9D8B030D-6E8A-4147-A177-3AD203B41FA5}">
                      <a16:colId xmlns:a16="http://schemas.microsoft.com/office/drawing/2014/main" val="2654761614"/>
                    </a:ext>
                  </a:extLst>
                </a:gridCol>
                <a:gridCol w="9825046">
                  <a:extLst>
                    <a:ext uri="{9D8B030D-6E8A-4147-A177-3AD203B41FA5}">
                      <a16:colId xmlns:a16="http://schemas.microsoft.com/office/drawing/2014/main" val="299960547"/>
                    </a:ext>
                  </a:extLst>
                </a:gridCol>
              </a:tblGrid>
              <a:tr h="1118777">
                <a:tc>
                  <a:txBody>
                    <a:bodyPr/>
                    <a:lstStyle/>
                    <a:p>
                      <a:pPr algn="ctr"/>
                      <a:r>
                        <a:rPr lang="en-US" sz="2100" dirty="0"/>
                        <a:t>Government Action to Promote Public Order and Safety </a:t>
                      </a:r>
                    </a:p>
                  </a:txBody>
                  <a:tcPr/>
                </a:tc>
                <a:tc>
                  <a:txBody>
                    <a:bodyPr/>
                    <a:lstStyle/>
                    <a:p>
                      <a:pPr algn="ctr"/>
                      <a:r>
                        <a:rPr lang="en-US" sz="2400" dirty="0"/>
                        <a:t>Effect on Individual Freedom</a:t>
                      </a:r>
                    </a:p>
                  </a:txBody>
                  <a:tcPr/>
                </a:tc>
                <a:extLst>
                  <a:ext uri="{0D108BD9-81ED-4DB2-BD59-A6C34878D82A}">
                    <a16:rowId xmlns:a16="http://schemas.microsoft.com/office/drawing/2014/main" val="564247878"/>
                  </a:ext>
                </a:extLst>
              </a:tr>
              <a:tr h="1070135">
                <a:tc>
                  <a:txBody>
                    <a:bodyPr/>
                    <a:lstStyle/>
                    <a:p>
                      <a:r>
                        <a:rPr lang="en-US" sz="1900" dirty="0"/>
                        <a:t>Death penalty</a:t>
                      </a:r>
                    </a:p>
                  </a:txBody>
                  <a:tcPr/>
                </a:tc>
                <a:tc>
                  <a:txBody>
                    <a:bodyPr/>
                    <a:lstStyle/>
                    <a:p>
                      <a:r>
                        <a:rPr lang="en-US" sz="2000" dirty="0"/>
                        <a:t>The Eighth Amendment </a:t>
                      </a:r>
                      <a:r>
                        <a:rPr lang="en-US" sz="2000" b="1" dirty="0"/>
                        <a:t>prevents cruel and unusual punishments and excessive bail</a:t>
                      </a:r>
                      <a:r>
                        <a:rPr lang="en-US" sz="2000" dirty="0"/>
                        <a:t>. Debate continues about the death penalty as a deterrent for violent crime or violation of the Eighth Amendment.</a:t>
                      </a:r>
                    </a:p>
                  </a:txBody>
                  <a:tcPr/>
                </a:tc>
                <a:extLst>
                  <a:ext uri="{0D108BD9-81ED-4DB2-BD59-A6C34878D82A}">
                    <a16:rowId xmlns:a16="http://schemas.microsoft.com/office/drawing/2014/main" val="3798529558"/>
                  </a:ext>
                </a:extLst>
              </a:tr>
              <a:tr h="907402">
                <a:tc>
                  <a:txBody>
                    <a:bodyPr/>
                    <a:lstStyle/>
                    <a:p>
                      <a:r>
                        <a:rPr lang="en-US" sz="1900" dirty="0"/>
                        <a:t>Furman v. Georgia (1972)</a:t>
                      </a:r>
                    </a:p>
                  </a:txBody>
                  <a:tcPr/>
                </a:tc>
                <a:tc>
                  <a:txBody>
                    <a:bodyPr/>
                    <a:lstStyle/>
                    <a:p>
                      <a:r>
                        <a:rPr lang="en-US" sz="2000" dirty="0"/>
                        <a:t>The Court put the death penalty on hold nationally, yet only two justices called the death penalty itself a violation of the Constitution</a:t>
                      </a:r>
                    </a:p>
                  </a:txBody>
                  <a:tcPr/>
                </a:tc>
                <a:extLst>
                  <a:ext uri="{0D108BD9-81ED-4DB2-BD59-A6C34878D82A}">
                    <a16:rowId xmlns:a16="http://schemas.microsoft.com/office/drawing/2014/main" val="1396850436"/>
                  </a:ext>
                </a:extLst>
              </a:tr>
              <a:tr h="1394418">
                <a:tc>
                  <a:txBody>
                    <a:bodyPr/>
                    <a:lstStyle/>
                    <a:p>
                      <a:r>
                        <a:rPr lang="en-US" sz="1900" dirty="0"/>
                        <a:t>Gregg v. Georgia (1976)</a:t>
                      </a:r>
                    </a:p>
                  </a:txBody>
                  <a:tcPr/>
                </a:tc>
                <a:tc>
                  <a:txBody>
                    <a:bodyPr/>
                    <a:lstStyle/>
                    <a:p>
                      <a:r>
                        <a:rPr lang="en-US" sz="2000" dirty="0"/>
                        <a:t>The Court began reinstating the death penalty as states restructured their sentencing guidelines. No state can make the death penalty mandatory by law. Rather, aggravating and mitigating circumstances must be taken into account in the penalty phase—the second phase of trial following a guilty verdict.</a:t>
                      </a:r>
                    </a:p>
                  </a:txBody>
                  <a:tcPr/>
                </a:tc>
                <a:extLst>
                  <a:ext uri="{0D108BD9-81ED-4DB2-BD59-A6C34878D82A}">
                    <a16:rowId xmlns:a16="http://schemas.microsoft.com/office/drawing/2014/main" val="3280665706"/>
                  </a:ext>
                </a:extLst>
              </a:tr>
              <a:tr h="2367268">
                <a:tc>
                  <a:txBody>
                    <a:bodyPr/>
                    <a:lstStyle/>
                    <a:p>
                      <a:r>
                        <a:rPr lang="en-US" sz="1900" dirty="0"/>
                        <a:t>USA PATRIOT Act</a:t>
                      </a:r>
                    </a:p>
                  </a:txBody>
                  <a:tcPr/>
                </a:tc>
                <a:tc>
                  <a:txBody>
                    <a:bodyPr/>
                    <a:lstStyle/>
                    <a:p>
                      <a:r>
                        <a:rPr lang="en-US" sz="2000" dirty="0"/>
                        <a:t>Soon after the September 11 attacks an executive order by President George W. Bush secretly allowed the executive branch to connect with third parties—Verizon and other telecommunications companies—to acquire and examine cell phone data. This third-party relationship excused the government from obtaining warrants as long as the third party was willing to give up the information and allow this collection of </a:t>
                      </a:r>
                      <a:r>
                        <a:rPr lang="en-US" sz="2000" b="1" dirty="0"/>
                        <a:t>metadata</a:t>
                      </a:r>
                      <a:r>
                        <a:rPr lang="en-US" sz="2000" dirty="0"/>
                        <a:t>. Debate followed about the constitutionality of this order and </a:t>
                      </a:r>
                      <a:r>
                        <a:rPr lang="en-US" sz="2000" b="1" dirty="0"/>
                        <a:t>Fourth Amendment </a:t>
                      </a:r>
                      <a:r>
                        <a:rPr lang="en-US" sz="2000" dirty="0"/>
                        <a:t>protections against illegal search and seizures.</a:t>
                      </a:r>
                    </a:p>
                  </a:txBody>
                  <a:tcPr/>
                </a:tc>
                <a:extLst>
                  <a:ext uri="{0D108BD9-81ED-4DB2-BD59-A6C34878D82A}">
                    <a16:rowId xmlns:a16="http://schemas.microsoft.com/office/drawing/2014/main" val="3851809472"/>
                  </a:ext>
                </a:extLst>
              </a:tr>
            </a:tbl>
          </a:graphicData>
        </a:graphic>
      </p:graphicFrame>
      <p:sp>
        <p:nvSpPr>
          <p:cNvPr id="2" name="TextBox 1">
            <a:extLst>
              <a:ext uri="{FF2B5EF4-FFF2-40B4-BE49-F238E27FC236}">
                <a16:creationId xmlns:a16="http://schemas.microsoft.com/office/drawing/2014/main" id="{D7205BFC-9183-F701-92BB-01F30B98C52E}"/>
              </a:ext>
            </a:extLst>
          </p:cNvPr>
          <p:cNvSpPr txBox="1"/>
          <p:nvPr/>
        </p:nvSpPr>
        <p:spPr>
          <a:xfrm>
            <a:off x="457200" y="6400800"/>
            <a:ext cx="1177053" cy="276999"/>
          </a:xfrm>
          <a:prstGeom prst="rect">
            <a:avLst/>
          </a:prstGeom>
          <a:noFill/>
        </p:spPr>
        <p:txBody>
          <a:bodyPr wrap="none" rtlCol="0">
            <a:spAutoFit/>
          </a:bodyPr>
          <a:lstStyle/>
          <a:p>
            <a:r>
              <a:rPr lang="en-US" sz="1200" b="1" i="1" dirty="0"/>
              <a:t>AMSCO pg. 306</a:t>
            </a:r>
          </a:p>
        </p:txBody>
      </p:sp>
    </p:spTree>
    <p:extLst>
      <p:ext uri="{BB962C8B-B14F-4D97-AF65-F5344CB8AC3E}">
        <p14:creationId xmlns:p14="http://schemas.microsoft.com/office/powerpoint/2010/main" val="7170831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8A3F-3CF3-DB07-6935-697043150049}"/>
              </a:ext>
            </a:extLst>
          </p:cNvPr>
          <p:cNvSpPr>
            <a:spLocks noGrp="1"/>
          </p:cNvSpPr>
          <p:nvPr>
            <p:ph type="title"/>
          </p:nvPr>
        </p:nvSpPr>
        <p:spPr>
          <a:xfrm>
            <a:off x="1981581" y="36510"/>
            <a:ext cx="4343019" cy="430887"/>
          </a:xfrm>
        </p:spPr>
        <p:txBody>
          <a:bodyPr/>
          <a:lstStyle/>
          <a:p>
            <a:r>
              <a:rPr lang="en-US" sz="2800" dirty="0"/>
              <a:t>Book Assignment </a:t>
            </a:r>
          </a:p>
        </p:txBody>
      </p:sp>
      <p:sp>
        <p:nvSpPr>
          <p:cNvPr id="3" name="Text Placeholder 2">
            <a:extLst>
              <a:ext uri="{FF2B5EF4-FFF2-40B4-BE49-F238E27FC236}">
                <a16:creationId xmlns:a16="http://schemas.microsoft.com/office/drawing/2014/main" id="{F2DE33D9-94CC-4FF9-6F2B-50E2A750DD29}"/>
              </a:ext>
            </a:extLst>
          </p:cNvPr>
          <p:cNvSpPr>
            <a:spLocks noGrp="1"/>
          </p:cNvSpPr>
          <p:nvPr>
            <p:ph type="body" idx="1"/>
          </p:nvPr>
        </p:nvSpPr>
        <p:spPr>
          <a:xfrm>
            <a:off x="7086600" y="60147"/>
            <a:ext cx="2670557" cy="369332"/>
          </a:xfrm>
        </p:spPr>
        <p:txBody>
          <a:bodyPr/>
          <a:lstStyle/>
          <a:p>
            <a:r>
              <a:rPr lang="en-US" dirty="0"/>
              <a:t>AMSCO pg. 310</a:t>
            </a:r>
          </a:p>
        </p:txBody>
      </p:sp>
      <p:sp>
        <p:nvSpPr>
          <p:cNvPr id="15" name="TextBox 14">
            <a:extLst>
              <a:ext uri="{FF2B5EF4-FFF2-40B4-BE49-F238E27FC236}">
                <a16:creationId xmlns:a16="http://schemas.microsoft.com/office/drawing/2014/main" id="{2447B9A0-9DC9-9FA1-0630-14DB5BF51FD8}"/>
              </a:ext>
            </a:extLst>
          </p:cNvPr>
          <p:cNvSpPr txBox="1"/>
          <p:nvPr/>
        </p:nvSpPr>
        <p:spPr>
          <a:xfrm>
            <a:off x="7696200" y="531004"/>
            <a:ext cx="4418454" cy="4401205"/>
          </a:xfrm>
          <a:prstGeom prst="rect">
            <a:avLst/>
          </a:prstGeom>
          <a:noFill/>
        </p:spPr>
        <p:txBody>
          <a:bodyPr wrap="square">
            <a:spAutoFit/>
          </a:bodyPr>
          <a:lstStyle/>
          <a:p>
            <a:r>
              <a:rPr lang="en-US" sz="2000" dirty="0"/>
              <a:t>Use the information graphic to answer the questions below.</a:t>
            </a:r>
          </a:p>
          <a:p>
            <a:r>
              <a:rPr lang="en-US" sz="2000" dirty="0"/>
              <a:t>(A) Identify the lowest percent of people believing that government</a:t>
            </a:r>
          </a:p>
          <a:p>
            <a:r>
              <a:rPr lang="en-US" sz="2000" dirty="0"/>
              <a:t>has gone too far restricting civil liberties.</a:t>
            </a:r>
          </a:p>
          <a:p>
            <a:r>
              <a:rPr lang="en-US" sz="2000" dirty="0"/>
              <a:t>(B) Describe a trend in the data in the graph.</a:t>
            </a:r>
          </a:p>
          <a:p>
            <a:r>
              <a:rPr lang="en-US" sz="2000" dirty="0"/>
              <a:t>(C) Draw a conclusion about the reason for the trend described in</a:t>
            </a:r>
          </a:p>
          <a:p>
            <a:r>
              <a:rPr lang="en-US" sz="2000" dirty="0"/>
              <a:t>part B.</a:t>
            </a:r>
          </a:p>
          <a:p>
            <a:r>
              <a:rPr lang="en-US" sz="2000" dirty="0"/>
              <a:t>(D) Explain how the information graphic demonstrates citizen</a:t>
            </a:r>
          </a:p>
          <a:p>
            <a:r>
              <a:rPr lang="en-US" sz="2000" dirty="0"/>
              <a:t>concern for protecting the country and restricting liberties.</a:t>
            </a:r>
          </a:p>
        </p:txBody>
      </p:sp>
      <p:pic>
        <p:nvPicPr>
          <p:cNvPr id="6" name="Picture 5" descr="A picture containing text, diagram, line, plot&#10;&#10;Description automatically generated">
            <a:extLst>
              <a:ext uri="{FF2B5EF4-FFF2-40B4-BE49-F238E27FC236}">
                <a16:creationId xmlns:a16="http://schemas.microsoft.com/office/drawing/2014/main" id="{7E899F81-6A3A-A030-895A-A2B74A618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 y="685800"/>
            <a:ext cx="7692100" cy="4871090"/>
          </a:xfrm>
          <a:prstGeom prst="rect">
            <a:avLst/>
          </a:prstGeom>
        </p:spPr>
      </p:pic>
    </p:spTree>
    <p:extLst>
      <p:ext uri="{BB962C8B-B14F-4D97-AF65-F5344CB8AC3E}">
        <p14:creationId xmlns:p14="http://schemas.microsoft.com/office/powerpoint/2010/main" val="1019128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56363-A6CB-4227-A818-BA6A5456DF18}"/>
              </a:ext>
            </a:extLst>
          </p:cNvPr>
          <p:cNvSpPr>
            <a:spLocks noGrp="1"/>
          </p:cNvSpPr>
          <p:nvPr>
            <p:ph type="title"/>
          </p:nvPr>
        </p:nvSpPr>
        <p:spPr>
          <a:xfrm>
            <a:off x="1981580" y="60147"/>
            <a:ext cx="8228838" cy="492443"/>
          </a:xfrm>
        </p:spPr>
        <p:txBody>
          <a:bodyPr/>
          <a:lstStyle/>
          <a:p>
            <a:r>
              <a:rPr lang="en-US" dirty="0"/>
              <a:t>END of 3.6</a:t>
            </a:r>
          </a:p>
        </p:txBody>
      </p:sp>
      <p:sp>
        <p:nvSpPr>
          <p:cNvPr id="3" name="Text Placeholder 2">
            <a:extLst>
              <a:ext uri="{FF2B5EF4-FFF2-40B4-BE49-F238E27FC236}">
                <a16:creationId xmlns:a16="http://schemas.microsoft.com/office/drawing/2014/main" id="{8CA0B2E2-CB52-406C-81B3-078D478DA2A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5474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6920" y="80517"/>
            <a:ext cx="8023480" cy="566822"/>
          </a:xfrm>
          <a:prstGeom prst="rect">
            <a:avLst/>
          </a:prstGeom>
        </p:spPr>
        <p:txBody>
          <a:bodyPr vert="horz" wrap="square" lIns="0" tIns="12700" rIns="0" bIns="0" rtlCol="0">
            <a:spAutoFit/>
          </a:bodyPr>
          <a:lstStyle/>
          <a:p>
            <a:pPr marL="12700">
              <a:lnSpc>
                <a:spcPct val="100000"/>
              </a:lnSpc>
              <a:spcBef>
                <a:spcPts val="100"/>
              </a:spcBef>
            </a:pPr>
            <a:r>
              <a:rPr i="1" dirty="0">
                <a:latin typeface="Nimbus Mono L"/>
                <a:cs typeface="Nimbus Mono L"/>
              </a:rPr>
              <a:t>District of Columbia v. Heller </a:t>
            </a:r>
            <a:r>
              <a:rPr dirty="0"/>
              <a:t>(2008)</a:t>
            </a:r>
          </a:p>
        </p:txBody>
      </p:sp>
      <p:sp>
        <p:nvSpPr>
          <p:cNvPr id="3" name="object 3"/>
          <p:cNvSpPr txBox="1"/>
          <p:nvPr/>
        </p:nvSpPr>
        <p:spPr>
          <a:xfrm>
            <a:off x="4724400" y="1066800"/>
            <a:ext cx="7391400" cy="5244384"/>
          </a:xfrm>
          <a:prstGeom prst="rect">
            <a:avLst/>
          </a:prstGeom>
        </p:spPr>
        <p:txBody>
          <a:bodyPr vert="horz" wrap="square" lIns="0" tIns="12065" rIns="0" bIns="0" rtlCol="0">
            <a:spAutoFit/>
          </a:bodyPr>
          <a:lstStyle/>
          <a:p>
            <a:pPr marL="12700" marR="124460">
              <a:lnSpc>
                <a:spcPct val="100000"/>
              </a:lnSpc>
              <a:spcBef>
                <a:spcPts val="95"/>
              </a:spcBef>
            </a:pPr>
            <a:r>
              <a:rPr sz="2400" b="1" dirty="0">
                <a:latin typeface="DejaVu Sans"/>
                <a:cs typeface="DejaVu Sans"/>
              </a:rPr>
              <a:t>Issue: Do the D.C. provisions violate the  Second Amendment rights of individuals who are not affiliated with any state-regulated militia (like the National Guard), but who wish to keep handguns and other firearms </a:t>
            </a:r>
            <a:r>
              <a:rPr sz="2400" b="1" dirty="0">
                <a:solidFill>
                  <a:srgbClr val="FF0000"/>
                </a:solidFill>
                <a:latin typeface="DejaVu Sans"/>
                <a:cs typeface="DejaVu Sans"/>
              </a:rPr>
              <a:t>for private use in their homes?</a:t>
            </a:r>
            <a:r>
              <a:rPr lang="en-US" sz="2400" b="1" dirty="0">
                <a:solidFill>
                  <a:srgbClr val="FF0000"/>
                </a:solidFill>
                <a:latin typeface="DejaVu Sans"/>
                <a:cs typeface="DejaVu Sans"/>
              </a:rPr>
              <a:t>  Are you allowed to have a gun in your home for self-defense?</a:t>
            </a:r>
            <a:endParaRPr sz="2400" dirty="0">
              <a:solidFill>
                <a:srgbClr val="FF0000"/>
              </a:solidFill>
              <a:latin typeface="DejaVu Sans"/>
              <a:cs typeface="DejaVu Sans"/>
            </a:endParaRPr>
          </a:p>
          <a:p>
            <a:pPr>
              <a:lnSpc>
                <a:spcPct val="100000"/>
              </a:lnSpc>
              <a:spcBef>
                <a:spcPts val="30"/>
              </a:spcBef>
            </a:pPr>
            <a:endParaRPr sz="2800" dirty="0">
              <a:latin typeface="DejaVu Sans"/>
              <a:cs typeface="DejaVu Sans"/>
            </a:endParaRPr>
          </a:p>
          <a:p>
            <a:pPr marL="12700" marR="5080">
              <a:lnSpc>
                <a:spcPct val="100000"/>
              </a:lnSpc>
            </a:pPr>
            <a:r>
              <a:rPr sz="2400" b="1" dirty="0">
                <a:latin typeface="DejaVu Sans"/>
                <a:cs typeface="DejaVu Sans"/>
              </a:rPr>
              <a:t>Ruling: In a 5-4 decision</a:t>
            </a:r>
            <a:r>
              <a:rPr sz="2400" dirty="0">
                <a:latin typeface="DejaVu Sans"/>
                <a:cs typeface="DejaVu Sans"/>
              </a:rPr>
              <a:t>, </a:t>
            </a:r>
            <a:r>
              <a:rPr sz="2400" b="1" dirty="0">
                <a:latin typeface="DejaVu Sans"/>
                <a:cs typeface="DejaVu Sans"/>
              </a:rPr>
              <a:t>the Court struck down the District of Columbia’s ban on handguns, holding that the Second Amendment guarantees an individual right to gun ownership</a:t>
            </a:r>
            <a:r>
              <a:rPr sz="2400" dirty="0">
                <a:latin typeface="DejaVu Sans"/>
                <a:cs typeface="DejaVu Sans"/>
              </a:rPr>
              <a:t>.</a:t>
            </a:r>
          </a:p>
        </p:txBody>
      </p:sp>
      <p:sp>
        <p:nvSpPr>
          <p:cNvPr id="4" name="object 4"/>
          <p:cNvSpPr/>
          <p:nvPr/>
        </p:nvSpPr>
        <p:spPr>
          <a:xfrm>
            <a:off x="0" y="742187"/>
            <a:ext cx="4572000" cy="599998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B21363D-1E18-431E-A24A-9DB11E904FB1}"/>
              </a:ext>
            </a:extLst>
          </p:cNvPr>
          <p:cNvGraphicFramePr>
            <a:graphicFrameLocks noGrp="1"/>
          </p:cNvGraphicFramePr>
          <p:nvPr>
            <p:extLst>
              <p:ext uri="{D42A27DB-BD31-4B8C-83A1-F6EECF244321}">
                <p14:modId xmlns:p14="http://schemas.microsoft.com/office/powerpoint/2010/main" val="2129341606"/>
              </p:ext>
            </p:extLst>
          </p:nvPr>
        </p:nvGraphicFramePr>
        <p:xfrm>
          <a:off x="-38100" y="0"/>
          <a:ext cx="12268200" cy="6838643"/>
        </p:xfrm>
        <a:graphic>
          <a:graphicData uri="http://schemas.openxmlformats.org/drawingml/2006/table">
            <a:tbl>
              <a:tblPr firstRow="1" bandRow="1">
                <a:tableStyleId>{5C22544A-7EE6-4342-B048-85BDC9FD1C3A}</a:tableStyleId>
              </a:tblPr>
              <a:tblGrid>
                <a:gridCol w="4533900">
                  <a:extLst>
                    <a:ext uri="{9D8B030D-6E8A-4147-A177-3AD203B41FA5}">
                      <a16:colId xmlns:a16="http://schemas.microsoft.com/office/drawing/2014/main" val="2441569767"/>
                    </a:ext>
                  </a:extLst>
                </a:gridCol>
                <a:gridCol w="7734300">
                  <a:extLst>
                    <a:ext uri="{9D8B030D-6E8A-4147-A177-3AD203B41FA5}">
                      <a16:colId xmlns:a16="http://schemas.microsoft.com/office/drawing/2014/main" val="706661650"/>
                    </a:ext>
                  </a:extLst>
                </a:gridCol>
              </a:tblGrid>
              <a:tr h="990600">
                <a:tc>
                  <a:txBody>
                    <a:bodyPr/>
                    <a:lstStyle/>
                    <a:p>
                      <a:pPr algn="ctr"/>
                      <a:r>
                        <a:rPr lang="en-US" sz="2400" dirty="0"/>
                        <a:t>Government Action Related to the Second Amendment</a:t>
                      </a:r>
                    </a:p>
                  </a:txBody>
                  <a:tcPr/>
                </a:tc>
                <a:tc>
                  <a:txBody>
                    <a:bodyPr/>
                    <a:lstStyle/>
                    <a:p>
                      <a:pPr algn="ctr"/>
                      <a:r>
                        <a:rPr lang="en-US" sz="2400" dirty="0"/>
                        <a:t>Effect on Gun Rights</a:t>
                      </a:r>
                    </a:p>
                  </a:txBody>
                  <a:tcPr/>
                </a:tc>
                <a:extLst>
                  <a:ext uri="{0D108BD9-81ED-4DB2-BD59-A6C34878D82A}">
                    <a16:rowId xmlns:a16="http://schemas.microsoft.com/office/drawing/2014/main" val="3965569324"/>
                  </a:ext>
                </a:extLst>
              </a:tr>
              <a:tr h="1210696">
                <a:tc>
                  <a:txBody>
                    <a:bodyPr/>
                    <a:lstStyle/>
                    <a:p>
                      <a:r>
                        <a:rPr lang="en-US" sz="2000" dirty="0"/>
                        <a:t>National Firearms Act (1934)</a:t>
                      </a:r>
                    </a:p>
                  </a:txBody>
                  <a:tcPr/>
                </a:tc>
                <a:tc>
                  <a:txBody>
                    <a:bodyPr/>
                    <a:lstStyle/>
                    <a:p>
                      <a:r>
                        <a:rPr lang="en-US" sz="2000" dirty="0"/>
                        <a:t>Required registration of certain weapons, imposed a tax on the sale and manufacture of certain guns, and restricted the sale and ownership of high-risk weapons such as sawed-off shotguns and automatic machine guns</a:t>
                      </a:r>
                    </a:p>
                  </a:txBody>
                  <a:tcPr/>
                </a:tc>
                <a:extLst>
                  <a:ext uri="{0D108BD9-81ED-4DB2-BD59-A6C34878D82A}">
                    <a16:rowId xmlns:a16="http://schemas.microsoft.com/office/drawing/2014/main" val="1990860560"/>
                  </a:ext>
                </a:extLst>
              </a:tr>
              <a:tr h="1319750">
                <a:tc>
                  <a:txBody>
                    <a:bodyPr/>
                    <a:lstStyle/>
                    <a:p>
                      <a:r>
                        <a:rPr lang="en-US" sz="2000" dirty="0"/>
                        <a:t>Gun Control Act (1968)</a:t>
                      </a:r>
                    </a:p>
                  </a:txBody>
                  <a:tcPr/>
                </a:tc>
                <a:tc>
                  <a:txBody>
                    <a:bodyPr/>
                    <a:lstStyle/>
                    <a:p>
                      <a:r>
                        <a:rPr lang="en-US" sz="2000" dirty="0"/>
                        <a:t>Ended mail-order sales of all firearms and ammunition and banned the sale of guns to felons, fugitives from justice, illegal drug users, people with mental illness, and those dishonorably discharged from the military (the law’s effect was to punish those who owned a gun or used it illegally more than prevent the purchase or possession of guns)</a:t>
                      </a:r>
                    </a:p>
                  </a:txBody>
                  <a:tcPr/>
                </a:tc>
                <a:extLst>
                  <a:ext uri="{0D108BD9-81ED-4DB2-BD59-A6C34878D82A}">
                    <a16:rowId xmlns:a16="http://schemas.microsoft.com/office/drawing/2014/main" val="2407833626"/>
                  </a:ext>
                </a:extLst>
              </a:tr>
              <a:tr h="844026">
                <a:tc>
                  <a:txBody>
                    <a:bodyPr/>
                    <a:lstStyle/>
                    <a:p>
                      <a:r>
                        <a:rPr lang="en-US" sz="2000" dirty="0"/>
                        <a:t>Brady Handgun Violence Prevention Act (1993)</a:t>
                      </a:r>
                    </a:p>
                  </a:txBody>
                  <a:tcPr/>
                </a:tc>
                <a:tc>
                  <a:txBody>
                    <a:bodyPr/>
                    <a:lstStyle/>
                    <a:p>
                      <a:r>
                        <a:rPr lang="en-US" sz="2000" dirty="0"/>
                        <a:t>Established a five-day waiting period for handgun purchases to allow for a background check</a:t>
                      </a:r>
                    </a:p>
                  </a:txBody>
                  <a:tcPr/>
                </a:tc>
                <a:extLst>
                  <a:ext uri="{0D108BD9-81ED-4DB2-BD59-A6C34878D82A}">
                    <a16:rowId xmlns:a16="http://schemas.microsoft.com/office/drawing/2014/main" val="3379951656"/>
                  </a:ext>
                </a:extLst>
              </a:tr>
              <a:tr h="767297">
                <a:tc>
                  <a:txBody>
                    <a:bodyPr/>
                    <a:lstStyle/>
                    <a:p>
                      <a:r>
                        <a:rPr lang="en-US" sz="2000" b="1" i="1" dirty="0">
                          <a:solidFill>
                            <a:schemeClr val="tx1"/>
                          </a:solidFill>
                        </a:rPr>
                        <a:t>District of Columbia v. Heller (2008)</a:t>
                      </a:r>
                    </a:p>
                  </a:txBody>
                  <a:tcPr/>
                </a:tc>
                <a:tc>
                  <a:txBody>
                    <a:bodyPr/>
                    <a:lstStyle/>
                    <a:p>
                      <a:r>
                        <a:rPr lang="en-US" sz="2000" dirty="0"/>
                        <a:t>The Court ruled, in a five-to-four decision, that the Second Amendment recognizes an individual’s right to own a gun unrelated to militia service</a:t>
                      </a:r>
                    </a:p>
                  </a:txBody>
                  <a:tcPr/>
                </a:tc>
                <a:extLst>
                  <a:ext uri="{0D108BD9-81ED-4DB2-BD59-A6C34878D82A}">
                    <a16:rowId xmlns:a16="http://schemas.microsoft.com/office/drawing/2014/main" val="424844586"/>
                  </a:ext>
                </a:extLst>
              </a:tr>
              <a:tr h="1150945">
                <a:tc>
                  <a:txBody>
                    <a:bodyPr/>
                    <a:lstStyle/>
                    <a:p>
                      <a:r>
                        <a:rPr lang="en-US" sz="2000" b="1" dirty="0">
                          <a:solidFill>
                            <a:srgbClr val="FF0000"/>
                          </a:solidFill>
                        </a:rPr>
                        <a:t>McDonald v. Chicago (2010) </a:t>
                      </a:r>
                    </a:p>
                  </a:txBody>
                  <a:tcPr/>
                </a:tc>
                <a:tc>
                  <a:txBody>
                    <a:bodyPr/>
                    <a:lstStyle/>
                    <a:p>
                      <a:r>
                        <a:rPr lang="en-US" sz="2000" dirty="0"/>
                        <a:t>The Court applied the Second Amendment to the states (selective incorporation) via the Fourteenth Amendment’s due process clause, arguing that, based on Heller, the right to individual self-defense is at the heart of the Second Amendment</a:t>
                      </a:r>
                    </a:p>
                  </a:txBody>
                  <a:tcPr/>
                </a:tc>
                <a:extLst>
                  <a:ext uri="{0D108BD9-81ED-4DB2-BD59-A6C34878D82A}">
                    <a16:rowId xmlns:a16="http://schemas.microsoft.com/office/drawing/2014/main" val="3183494159"/>
                  </a:ext>
                </a:extLst>
              </a:tr>
            </a:tbl>
          </a:graphicData>
        </a:graphic>
      </p:graphicFrame>
    </p:spTree>
    <p:extLst>
      <p:ext uri="{BB962C8B-B14F-4D97-AF65-F5344CB8AC3E}">
        <p14:creationId xmlns:p14="http://schemas.microsoft.com/office/powerpoint/2010/main" val="2506195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85435" y="70997"/>
            <a:ext cx="12159673" cy="382156"/>
          </a:xfrm>
          <a:prstGeom prst="rect">
            <a:avLst/>
          </a:prstGeom>
        </p:spPr>
        <p:txBody>
          <a:bodyPr vert="horz" wrap="square" lIns="0" tIns="12700" rIns="0" bIns="0" rtlCol="0">
            <a:spAutoFit/>
          </a:bodyPr>
          <a:lstStyle/>
          <a:p>
            <a:pPr marL="12700" algn="ctr">
              <a:lnSpc>
                <a:spcPct val="100000"/>
              </a:lnSpc>
              <a:spcBef>
                <a:spcPts val="100"/>
              </a:spcBef>
            </a:pPr>
            <a:r>
              <a:rPr sz="2400" dirty="0"/>
              <a:t>DIFFERENCE BETWEEN CIVIL LIBERTIES AND CIVIL RIGHTS?</a:t>
            </a:r>
          </a:p>
        </p:txBody>
      </p:sp>
      <p:sp>
        <p:nvSpPr>
          <p:cNvPr id="4" name="object 4"/>
          <p:cNvSpPr txBox="1"/>
          <p:nvPr/>
        </p:nvSpPr>
        <p:spPr>
          <a:xfrm>
            <a:off x="381000" y="1016592"/>
            <a:ext cx="11162030" cy="4610878"/>
          </a:xfrm>
          <a:prstGeom prst="rect">
            <a:avLst/>
          </a:prstGeom>
        </p:spPr>
        <p:txBody>
          <a:bodyPr vert="horz" wrap="square" lIns="0" tIns="118745" rIns="0" bIns="0" rtlCol="0">
            <a:spAutoFit/>
          </a:bodyPr>
          <a:lstStyle/>
          <a:p>
            <a:pPr marL="12700">
              <a:lnSpc>
                <a:spcPct val="100000"/>
              </a:lnSpc>
              <a:spcBef>
                <a:spcPts val="935"/>
              </a:spcBef>
            </a:pPr>
            <a:r>
              <a:rPr sz="2200" b="1" dirty="0">
                <a:latin typeface="DejaVu Sans"/>
                <a:cs typeface="DejaVu Sans"/>
              </a:rPr>
              <a:t>CIVIL LIBERTIES</a:t>
            </a:r>
            <a:endParaRPr sz="2200" dirty="0">
              <a:latin typeface="DejaVu Sans"/>
              <a:cs typeface="DejaVu Sans"/>
            </a:endParaRPr>
          </a:p>
          <a:p>
            <a:pPr marL="355600" marR="5080" indent="-342900">
              <a:lnSpc>
                <a:spcPct val="100000"/>
              </a:lnSpc>
              <a:spcBef>
                <a:spcPts val="625"/>
              </a:spcBef>
              <a:buFont typeface="DejaVu Sans"/>
              <a:buChar char="•"/>
              <a:tabLst>
                <a:tab pos="354965" algn="l"/>
                <a:tab pos="355600" algn="l"/>
              </a:tabLst>
            </a:pPr>
            <a:r>
              <a:rPr sz="2200" b="1" dirty="0">
                <a:latin typeface="DejaVu Sans"/>
                <a:cs typeface="DejaVu Sans"/>
              </a:rPr>
              <a:t>Definition – legal and constitutional rights that protect individuals from arbitrary </a:t>
            </a:r>
            <a:r>
              <a:rPr sz="2200" b="1" i="1" dirty="0">
                <a:latin typeface="Nimbus Mono L"/>
                <a:cs typeface="Nimbus Mono L"/>
              </a:rPr>
              <a:t>acts  of government</a:t>
            </a:r>
            <a:r>
              <a:rPr lang="en-US" sz="2200" b="1" i="1" dirty="0">
                <a:latin typeface="Nimbus Mono L"/>
                <a:cs typeface="Nimbus Mono L"/>
              </a:rPr>
              <a:t>.  The BILL of Rights</a:t>
            </a:r>
            <a:endParaRPr sz="2200" dirty="0">
              <a:latin typeface="Nimbus Mono L"/>
              <a:cs typeface="Nimbus Mono L"/>
            </a:endParaRPr>
          </a:p>
          <a:p>
            <a:pPr>
              <a:lnSpc>
                <a:spcPct val="100000"/>
              </a:lnSpc>
              <a:spcBef>
                <a:spcPts val="50"/>
              </a:spcBef>
              <a:buFont typeface="DejaVu Sans"/>
              <a:buChar char="•"/>
            </a:pPr>
            <a:endParaRPr sz="2200" dirty="0">
              <a:latin typeface="Nimbus Mono L"/>
              <a:cs typeface="Nimbus Mono L"/>
            </a:endParaRPr>
          </a:p>
          <a:p>
            <a:pPr marL="355600" indent="-342900">
              <a:lnSpc>
                <a:spcPct val="100000"/>
              </a:lnSpc>
              <a:buFont typeface="DejaVu Sans"/>
              <a:buChar char="•"/>
              <a:tabLst>
                <a:tab pos="354965" algn="l"/>
                <a:tab pos="355600" algn="l"/>
              </a:tabLst>
            </a:pPr>
            <a:r>
              <a:rPr sz="2200" b="1" dirty="0">
                <a:latin typeface="DejaVu Sans"/>
                <a:cs typeface="DejaVu Sans"/>
              </a:rPr>
              <a:t>Freedoms that are guaranteed -- either by law, constitution, or judicial interpretation</a:t>
            </a:r>
            <a:endParaRPr sz="2200" dirty="0">
              <a:latin typeface="DejaVu Sans"/>
              <a:cs typeface="DejaVu Sans"/>
            </a:endParaRPr>
          </a:p>
          <a:p>
            <a:pPr>
              <a:lnSpc>
                <a:spcPct val="100000"/>
              </a:lnSpc>
              <a:spcBef>
                <a:spcPts val="25"/>
              </a:spcBef>
              <a:buFont typeface="DejaVu Sans"/>
              <a:buChar char="•"/>
            </a:pPr>
            <a:endParaRPr sz="2200" dirty="0">
              <a:latin typeface="DejaVu Sans"/>
              <a:cs typeface="DejaVu Sans"/>
            </a:endParaRPr>
          </a:p>
          <a:p>
            <a:pPr marL="355600" indent="-342900">
              <a:lnSpc>
                <a:spcPct val="100000"/>
              </a:lnSpc>
              <a:buFont typeface="DejaVu Sans"/>
              <a:buChar char="•"/>
              <a:tabLst>
                <a:tab pos="354965" algn="l"/>
                <a:tab pos="355600" algn="l"/>
              </a:tabLst>
            </a:pPr>
            <a:r>
              <a:rPr sz="2200" b="1" dirty="0">
                <a:latin typeface="DejaVu Sans"/>
                <a:cs typeface="DejaVu Sans"/>
              </a:rPr>
              <a:t>Involve basic freedoms (e.g. speech and religion)</a:t>
            </a:r>
            <a:endParaRPr sz="2200" dirty="0">
              <a:latin typeface="DejaVu Sans"/>
              <a:cs typeface="DejaVu Sans"/>
            </a:endParaRPr>
          </a:p>
          <a:p>
            <a:pPr>
              <a:lnSpc>
                <a:spcPct val="100000"/>
              </a:lnSpc>
              <a:spcBef>
                <a:spcPts val="25"/>
              </a:spcBef>
              <a:buFont typeface="DejaVu Sans"/>
              <a:buChar char="•"/>
            </a:pPr>
            <a:endParaRPr sz="2200" dirty="0">
              <a:latin typeface="DejaVu Sans"/>
              <a:cs typeface="DejaVu Sans"/>
            </a:endParaRPr>
          </a:p>
          <a:p>
            <a:pPr marL="355600" marR="5080" indent="-342900">
              <a:lnSpc>
                <a:spcPct val="100000"/>
              </a:lnSpc>
              <a:buFont typeface="DejaVu Sans"/>
              <a:buChar char="•"/>
              <a:tabLst>
                <a:tab pos="354965" algn="l"/>
                <a:tab pos="355600" algn="l"/>
              </a:tabLst>
            </a:pPr>
            <a:r>
              <a:rPr sz="2200" b="1" dirty="0">
                <a:latin typeface="DejaVu Sans"/>
                <a:cs typeface="DejaVu Sans"/>
              </a:rPr>
              <a:t>The freedoms of conscience, religion, and expression, for example, which are secured  by the First Amendment</a:t>
            </a:r>
            <a:endParaRPr lang="en-US" sz="2200" b="1" dirty="0">
              <a:latin typeface="DejaVu Sans"/>
              <a:cs typeface="DejaVu Sans"/>
            </a:endParaRPr>
          </a:p>
          <a:p>
            <a:pPr marL="355600" marR="5080" indent="-342900">
              <a:lnSpc>
                <a:spcPct val="100000"/>
              </a:lnSpc>
              <a:buFont typeface="DejaVu Sans"/>
              <a:buChar char="•"/>
              <a:tabLst>
                <a:tab pos="354965" algn="l"/>
                <a:tab pos="355600" algn="l"/>
              </a:tabLst>
            </a:pPr>
            <a:endParaRPr lang="en-US" sz="2200" b="1" dirty="0">
              <a:latin typeface="DejaVu Sans"/>
              <a:cs typeface="DejaVu Sans"/>
            </a:endParaRPr>
          </a:p>
          <a:p>
            <a:pPr marL="355600" marR="5080" indent="-342900">
              <a:lnSpc>
                <a:spcPct val="100000"/>
              </a:lnSpc>
              <a:buFont typeface="DejaVu Sans"/>
              <a:buChar char="•"/>
              <a:tabLst>
                <a:tab pos="354965" algn="l"/>
                <a:tab pos="355600" algn="l"/>
              </a:tabLst>
            </a:pPr>
            <a:r>
              <a:rPr lang="en-US" sz="2200" b="1" dirty="0">
                <a:solidFill>
                  <a:srgbClr val="FF0000"/>
                </a:solidFill>
                <a:latin typeface="DejaVu Sans"/>
                <a:cs typeface="DejaVu Sans"/>
              </a:rPr>
              <a:t>The Bill of Rights, specifically amendments 1-8</a:t>
            </a:r>
            <a:endParaRPr sz="2200" dirty="0">
              <a:solidFill>
                <a:srgbClr val="FF0000"/>
              </a:solidFill>
              <a:latin typeface="DejaVu Sans"/>
              <a:cs typeface="DejaVu Sans"/>
            </a:endParaRPr>
          </a:p>
        </p:txBody>
      </p:sp>
      <p:sp>
        <p:nvSpPr>
          <p:cNvPr id="5" name="object 5"/>
          <p:cNvSpPr txBox="1"/>
          <p:nvPr/>
        </p:nvSpPr>
        <p:spPr>
          <a:xfrm>
            <a:off x="11379454" y="6273800"/>
            <a:ext cx="125095"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Nimbus Sans L"/>
                <a:cs typeface="Nimbus Sans L"/>
              </a:rPr>
              <a:t>4</a:t>
            </a:r>
            <a:endParaRPr sz="1400">
              <a:latin typeface="Nimbus Sans L"/>
              <a:cs typeface="Nimbus Sans 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76200" y="0"/>
            <a:ext cx="12115800" cy="382156"/>
          </a:xfrm>
          <a:prstGeom prst="rect">
            <a:avLst/>
          </a:prstGeom>
        </p:spPr>
        <p:txBody>
          <a:bodyPr vert="horz" wrap="square" lIns="0" tIns="12700" rIns="0" bIns="0" rtlCol="0">
            <a:spAutoFit/>
          </a:bodyPr>
          <a:lstStyle/>
          <a:p>
            <a:pPr marL="12700" algn="ctr">
              <a:lnSpc>
                <a:spcPct val="100000"/>
              </a:lnSpc>
              <a:spcBef>
                <a:spcPts val="100"/>
              </a:spcBef>
            </a:pPr>
            <a:r>
              <a:rPr sz="2400" dirty="0"/>
              <a:t>DIFFERENCE BETWEEN CIVIL LIBERTIES AND CIVIL RIGHTS?</a:t>
            </a:r>
          </a:p>
        </p:txBody>
      </p:sp>
      <p:sp>
        <p:nvSpPr>
          <p:cNvPr id="4" name="object 4"/>
          <p:cNvSpPr txBox="1"/>
          <p:nvPr/>
        </p:nvSpPr>
        <p:spPr>
          <a:xfrm>
            <a:off x="688340" y="1120772"/>
            <a:ext cx="10769600" cy="4998163"/>
          </a:xfrm>
          <a:prstGeom prst="rect">
            <a:avLst/>
          </a:prstGeom>
        </p:spPr>
        <p:txBody>
          <a:bodyPr vert="horz" wrap="square" lIns="0" tIns="118745" rIns="0" bIns="0" rtlCol="0">
            <a:spAutoFit/>
          </a:bodyPr>
          <a:lstStyle/>
          <a:p>
            <a:pPr marL="12700">
              <a:lnSpc>
                <a:spcPct val="100000"/>
              </a:lnSpc>
              <a:spcBef>
                <a:spcPts val="935"/>
              </a:spcBef>
            </a:pPr>
            <a:r>
              <a:rPr sz="2400" b="1" dirty="0">
                <a:latin typeface="DejaVu Sans"/>
                <a:cs typeface="DejaVu Sans"/>
              </a:rPr>
              <a:t>CIVIL RIGHTS</a:t>
            </a:r>
            <a:r>
              <a:rPr lang="en-US" sz="2400" b="1" dirty="0">
                <a:latin typeface="DejaVu Sans"/>
                <a:cs typeface="DejaVu Sans"/>
              </a:rPr>
              <a:t>, rights meant to protect </a:t>
            </a:r>
            <a:r>
              <a:rPr lang="en-US" sz="2400" b="1" dirty="0">
                <a:solidFill>
                  <a:srgbClr val="FF0000"/>
                </a:solidFill>
                <a:latin typeface="DejaVu Sans"/>
                <a:cs typeface="DejaVu Sans"/>
              </a:rPr>
              <a:t>groups</a:t>
            </a:r>
            <a:endParaRPr sz="2400" dirty="0">
              <a:solidFill>
                <a:srgbClr val="FF0000"/>
              </a:solidFill>
              <a:latin typeface="DejaVu Sans"/>
              <a:cs typeface="DejaVu Sans"/>
            </a:endParaRPr>
          </a:p>
          <a:p>
            <a:pPr marL="355600" indent="-342900">
              <a:lnSpc>
                <a:spcPct val="100000"/>
              </a:lnSpc>
              <a:spcBef>
                <a:spcPts val="625"/>
              </a:spcBef>
              <a:buFont typeface="DejaVu Sans"/>
              <a:buChar char="•"/>
              <a:tabLst>
                <a:tab pos="354965" algn="l"/>
                <a:tab pos="355600" algn="l"/>
              </a:tabLst>
            </a:pPr>
            <a:r>
              <a:rPr sz="2400" b="1" dirty="0">
                <a:latin typeface="DejaVu Sans"/>
                <a:cs typeface="DejaVu Sans"/>
              </a:rPr>
              <a:t>Definition – policies designed to protect people against arbitrary or discriminatory</a:t>
            </a:r>
            <a:r>
              <a:rPr lang="en-US" sz="2400" b="1" dirty="0">
                <a:latin typeface="DejaVu Sans"/>
                <a:cs typeface="DejaVu Sans"/>
              </a:rPr>
              <a:t> </a:t>
            </a:r>
            <a:r>
              <a:rPr sz="2400" b="1" i="1" dirty="0">
                <a:latin typeface="Nimbus Mono L"/>
                <a:cs typeface="Nimbus Mono L"/>
              </a:rPr>
              <a:t>treatment by government officials or individuals</a:t>
            </a:r>
            <a:endParaRPr sz="2400" dirty="0">
              <a:latin typeface="Nimbus Mono L"/>
              <a:cs typeface="Nimbus Mono L"/>
            </a:endParaRPr>
          </a:p>
          <a:p>
            <a:pPr>
              <a:lnSpc>
                <a:spcPct val="100000"/>
              </a:lnSpc>
              <a:spcBef>
                <a:spcPts val="10"/>
              </a:spcBef>
            </a:pPr>
            <a:endParaRPr sz="2400" dirty="0">
              <a:latin typeface="Nimbus Mono L"/>
              <a:cs typeface="Nimbus Mono L"/>
            </a:endParaRPr>
          </a:p>
          <a:p>
            <a:pPr marL="355600" indent="-342900">
              <a:spcBef>
                <a:spcPts val="5"/>
              </a:spcBef>
              <a:buFont typeface="DejaVu Sans"/>
              <a:buChar char="•"/>
              <a:tabLst>
                <a:tab pos="354965" algn="l"/>
                <a:tab pos="355600" algn="l"/>
              </a:tabLst>
            </a:pPr>
            <a:r>
              <a:rPr sz="2400" b="1" dirty="0">
                <a:latin typeface="DejaVu Sans"/>
                <a:cs typeface="DejaVu Sans"/>
              </a:rPr>
              <a:t>Include laws prohibiting racial, gender, physical, and religious discrimination</a:t>
            </a:r>
            <a:r>
              <a:rPr lang="en-US" sz="2400" b="1" dirty="0">
                <a:latin typeface="DejaVu Sans"/>
                <a:cs typeface="DejaVu Sans"/>
              </a:rPr>
              <a:t>- GROUPS. </a:t>
            </a:r>
            <a:r>
              <a:rPr lang="en-US" sz="2400" b="1" spc="-5" dirty="0">
                <a:cs typeface="Calibri"/>
              </a:rPr>
              <a:t>Those positive steps taken by </a:t>
            </a:r>
            <a:r>
              <a:rPr lang="en-US" sz="2400" b="1" spc="-5" dirty="0" err="1">
                <a:cs typeface="Calibri"/>
              </a:rPr>
              <a:t>gov</a:t>
            </a:r>
            <a:r>
              <a:rPr lang="en-US" sz="2400" b="1" spc="-5" dirty="0">
                <a:cs typeface="Calibri"/>
              </a:rPr>
              <a:t> to protect your rights.  Ex.  </a:t>
            </a:r>
            <a:r>
              <a:rPr lang="en-US" sz="2400" b="1" spc="-5" dirty="0">
                <a:solidFill>
                  <a:srgbClr val="FF0000"/>
                </a:solidFill>
                <a:cs typeface="Calibri"/>
              </a:rPr>
              <a:t>Any and all Civil Rights Laws </a:t>
            </a:r>
            <a:endParaRPr lang="en-US" sz="2400" dirty="0">
              <a:solidFill>
                <a:srgbClr val="FF0000"/>
              </a:solidFill>
              <a:cs typeface="Calibri"/>
            </a:endParaRPr>
          </a:p>
          <a:p>
            <a:pPr>
              <a:lnSpc>
                <a:spcPct val="100000"/>
              </a:lnSpc>
              <a:spcBef>
                <a:spcPts val="30"/>
              </a:spcBef>
            </a:pPr>
            <a:endParaRPr sz="2400" dirty="0">
              <a:latin typeface="DejaVu Sans"/>
              <a:cs typeface="DejaVu Sans"/>
            </a:endParaRPr>
          </a:p>
          <a:p>
            <a:pPr marL="355600" marR="992505" indent="-342900">
              <a:lnSpc>
                <a:spcPct val="100000"/>
              </a:lnSpc>
              <a:buFont typeface="DejaVu Sans"/>
              <a:buChar char="•"/>
              <a:tabLst>
                <a:tab pos="354965" algn="l"/>
                <a:tab pos="355600" algn="l"/>
              </a:tabLst>
            </a:pPr>
            <a:r>
              <a:rPr sz="2400" b="1" dirty="0">
                <a:latin typeface="DejaVu Sans"/>
                <a:cs typeface="DejaVu Sans"/>
              </a:rPr>
              <a:t>Protected by the due process and equal protection clauses of the Fifth and Fourteenth Amendments and by the civil rights laws of national and state  governments</a:t>
            </a:r>
            <a:endParaRPr sz="2400" dirty="0">
              <a:latin typeface="DejaVu Sans"/>
              <a:cs typeface="DejaVu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15801</TotalTime>
  <Words>4403</Words>
  <Application>Microsoft Office PowerPoint</Application>
  <PresentationFormat>Widescreen</PresentationFormat>
  <Paragraphs>309</Paragraphs>
  <Slides>53</Slides>
  <Notes>0</Notes>
  <HiddenSlides>2</HiddenSlides>
  <MMClips>1</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53</vt:i4>
      </vt:variant>
    </vt:vector>
  </HeadingPairs>
  <TitlesOfParts>
    <vt:vector size="67" baseType="lpstr">
      <vt:lpstr>Arial</vt:lpstr>
      <vt:lpstr>Calibri</vt:lpstr>
      <vt:lpstr>Century Schoolbook L</vt:lpstr>
      <vt:lpstr>DejaVu Sans</vt:lpstr>
      <vt:lpstr>inherit</vt:lpstr>
      <vt:lpstr>Nimbus Mono L</vt:lpstr>
      <vt:lpstr>Nimbus Sans L</vt:lpstr>
      <vt:lpstr>Open Sans</vt:lpstr>
      <vt:lpstr>Tahoma</vt:lpstr>
      <vt:lpstr>Office Theme</vt:lpstr>
      <vt:lpstr>1_Office Theme</vt:lpstr>
      <vt:lpstr>2_Office Theme</vt:lpstr>
      <vt:lpstr>3_Office Theme</vt:lpstr>
      <vt:lpstr>4_Office Theme</vt:lpstr>
      <vt:lpstr>PowerPoint Presentation</vt:lpstr>
      <vt:lpstr>TOPIC 3.5 Second Amendment: Right to Bear Arms</vt:lpstr>
      <vt:lpstr>PowerPoint Presentation</vt:lpstr>
      <vt:lpstr>The Second Amendment</vt:lpstr>
      <vt:lpstr>After D.C. v. Heller Ruling:</vt:lpstr>
      <vt:lpstr>District of Columbia v. Heller (2008)</vt:lpstr>
      <vt:lpstr>PowerPoint Presentation</vt:lpstr>
      <vt:lpstr>DIFFERENCE BETWEEN CIVIL LIBERTIES AND CIVIL RIGHTS?</vt:lpstr>
      <vt:lpstr>DIFFERENCE BETWEEN CIVIL LIBERTIES AND CIVIL RIGHTS?</vt:lpstr>
      <vt:lpstr>BASIS OF OUR CIVIL LIBERTIES –   PROTECTED RIGHTS IN THE ORIGINAL CONSTITUTION</vt:lpstr>
      <vt:lpstr>ESSENTIAL QUESTION CFU</vt:lpstr>
      <vt:lpstr>BILL OF RIGHTS AND THE STATES</vt:lpstr>
      <vt:lpstr>SELECTIVE INCORPORATION OF THE BILL OF RIGHTS</vt:lpstr>
      <vt:lpstr>SELECTIVE INCORPORATION OF THE BILL OF RIGHTS Limits state authority</vt:lpstr>
      <vt:lpstr>SELECTIVE INCORPORATION OF THE BILL OF RIGHTS</vt:lpstr>
      <vt:lpstr>SELECTIVE INCORPORATION OF THE BILL OF RIGHTS</vt:lpstr>
      <vt:lpstr>A constitutional doctrine through which the Bill of  Rights are made applicable to the states through the  Due Process clause of the Fourteenth Amendment  and so applied to state and local governments.</vt:lpstr>
      <vt:lpstr>A constitutional doctrine through which the Bill of  Rights are made applicable to the states through the  Due Process clause of the Fourteenth Amendment  and so applied to state and local governments.  </vt:lpstr>
      <vt:lpstr>Required Supreme Court Cases for AP Gov Exam</vt:lpstr>
      <vt:lpstr>Required Document Readings for AP Gov Exam</vt:lpstr>
      <vt:lpstr>SELECTIVE INCORPORATION</vt:lpstr>
      <vt:lpstr>SELECTIVE INCORPORATION</vt:lpstr>
      <vt:lpstr>PowerPoint Presentation</vt:lpstr>
      <vt:lpstr>McDonald v. Chicago (2010)</vt:lpstr>
      <vt:lpstr>PowerPoint Presentation</vt:lpstr>
      <vt:lpstr>Do government regulations of firearms promote or interfere with public safety and individual rights?</vt:lpstr>
      <vt:lpstr>Do government regulations of firearms promote or interfere  with public safety and individual rights?</vt:lpstr>
      <vt:lpstr>ESSENTIAL QUESTION CFU</vt:lpstr>
      <vt:lpstr>END OF 3.5</vt:lpstr>
      <vt:lpstr>Chpt. 9 Topic 3.6 AMSCO pg. 300-306 </vt:lpstr>
      <vt:lpstr>3.6 Provisions of the U.S. Constitution’s Bill of Rights are continually being interpreted to balance the power of government and the civil liberties of individuals</vt:lpstr>
      <vt:lpstr>3.6 Provisions of the U.S. Constitution’s Bill of Rights are continually being interpreted to balance the power of government and the civil liberties of individuals</vt:lpstr>
      <vt:lpstr>EIGHTH AMENDMENT RIGHTS</vt:lpstr>
      <vt:lpstr>EIGHTH AMENDMENT RIGHTS</vt:lpstr>
      <vt:lpstr>EIGHTH AMENDMENT</vt:lpstr>
      <vt:lpstr>EIGHTH AMENDMENT</vt:lpstr>
      <vt:lpstr>EIGHTH AMENDMENT</vt:lpstr>
      <vt:lpstr>EIGHTH AMENDMENT</vt:lpstr>
      <vt:lpstr>DECLINE OF EXECUTIONS</vt:lpstr>
      <vt:lpstr>DECLINE OF EXECUTIONS</vt:lpstr>
      <vt:lpstr>PowerPoint Presentation</vt:lpstr>
      <vt:lpstr>FOURTH AMENDMENT</vt:lpstr>
      <vt:lpstr>FOURTH AMENDMENT</vt:lpstr>
      <vt:lpstr>FOURTH AMENDMENT RIGHTS</vt:lpstr>
      <vt:lpstr>4th Amendment The Fruit Of The Poisonous Tree Doctrine- The Exclusionary Rule </vt:lpstr>
      <vt:lpstr>4th Amendment The Fruit Of The Poisonous Tree Doctrine- The Exclusionary Rule </vt:lpstr>
      <vt:lpstr>PowerPoint Presentation</vt:lpstr>
      <vt:lpstr>Even today, some of the issues at the heart of the debates at the  Constitutional Convention still exist</vt:lpstr>
      <vt:lpstr>PowerPoint Presentation</vt:lpstr>
      <vt:lpstr>PowerPoint Presentation</vt:lpstr>
      <vt:lpstr>PowerPoint Presentation</vt:lpstr>
      <vt:lpstr>Book Assignment </vt:lpstr>
      <vt:lpstr>END of 3.6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Liberties and  Civil Rights</dc:title>
  <dc:creator>Perez Family</dc:creator>
  <cp:lastModifiedBy>Rodriguez, Adrian</cp:lastModifiedBy>
  <cp:revision>96</cp:revision>
  <dcterms:created xsi:type="dcterms:W3CDTF">2020-04-06T16:21:46Z</dcterms:created>
  <dcterms:modified xsi:type="dcterms:W3CDTF">2023-07-05T19:09:36Z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2019-05-28T00:00:00Z</vt:filetime>
  </property>
  <property fmtid="{D5CDD505-2E9C-101B-9397-08002B2CF9AE}" pid="3" name="Creator">
    <vt:lpwstr>Microsoft® PowerPoint® 2013</vt:lpwstr>
  </property>
  <property fmtid="{D5CDD505-2E9C-101B-9397-08002B2CF9AE}" pid="4" name="LastSaved">
    <vt:filetime>2020-04-06T00:00:00Z</vt:filetime>
  </property>
</Properties>
</file>