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2" r:id="rId3"/>
  </p:sldMasterIdLst>
  <p:notesMasterIdLst>
    <p:notesMasterId r:id="rId46"/>
  </p:notesMasterIdLst>
  <p:sldIdLst>
    <p:sldId id="256" r:id="rId4"/>
    <p:sldId id="741" r:id="rId5"/>
    <p:sldId id="736" r:id="rId6"/>
    <p:sldId id="301" r:id="rId7"/>
    <p:sldId id="738" r:id="rId8"/>
    <p:sldId id="297" r:id="rId9"/>
    <p:sldId id="300" r:id="rId10"/>
    <p:sldId id="298" r:id="rId11"/>
    <p:sldId id="299" r:id="rId12"/>
    <p:sldId id="259" r:id="rId13"/>
    <p:sldId id="286" r:id="rId14"/>
    <p:sldId id="288" r:id="rId15"/>
    <p:sldId id="261" r:id="rId16"/>
    <p:sldId id="287" r:id="rId17"/>
    <p:sldId id="285" r:id="rId18"/>
    <p:sldId id="290" r:id="rId19"/>
    <p:sldId id="282" r:id="rId20"/>
    <p:sldId id="291" r:id="rId21"/>
    <p:sldId id="262" r:id="rId22"/>
    <p:sldId id="263" r:id="rId23"/>
    <p:sldId id="264" r:id="rId24"/>
    <p:sldId id="740" r:id="rId25"/>
    <p:sldId id="289" r:id="rId26"/>
    <p:sldId id="265" r:id="rId27"/>
    <p:sldId id="266" r:id="rId28"/>
    <p:sldId id="292" r:id="rId29"/>
    <p:sldId id="294" r:id="rId30"/>
    <p:sldId id="293" r:id="rId31"/>
    <p:sldId id="295" r:id="rId32"/>
    <p:sldId id="302" r:id="rId33"/>
    <p:sldId id="304" r:id="rId34"/>
    <p:sldId id="305" r:id="rId35"/>
    <p:sldId id="303" r:id="rId36"/>
    <p:sldId id="279" r:id="rId37"/>
    <p:sldId id="280" r:id="rId38"/>
    <p:sldId id="281" r:id="rId39"/>
    <p:sldId id="307" r:id="rId40"/>
    <p:sldId id="308" r:id="rId41"/>
    <p:sldId id="306" r:id="rId42"/>
    <p:sldId id="296" r:id="rId43"/>
    <p:sldId id="276" r:id="rId44"/>
    <p:sldId id="277" r:id="rId4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4" autoAdjust="0"/>
    <p:restoredTop sz="94660"/>
  </p:normalViewPr>
  <p:slideViewPr>
    <p:cSldViewPr>
      <p:cViewPr varScale="1">
        <p:scale>
          <a:sx n="75" d="100"/>
          <a:sy n="75" d="100"/>
        </p:scale>
        <p:origin x="48" y="17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9FA20D6-8FB3-4361-80CB-8ADB09FDA482}" type="datetimeFigureOut">
              <a:rPr lang="en-US" smtClean="0"/>
              <a:t>7/4/2023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9C9225C-38FC-4A95-BDD0-EB184F9C8098}" type="slidenum">
              <a:rPr lang="en-US" smtClean="0"/>
              <a:t>‹#›</a:t>
            </a:fld>
            <a:endParaRPr lang="en-US"/>
          </a:p>
        </p:txBody>
      </p:sp>
    </p:spTree>
    <p:extLst>
      <p:ext uri="{BB962C8B-B14F-4D97-AF65-F5344CB8AC3E}">
        <p14:creationId xmlns:p14="http://schemas.microsoft.com/office/powerpoint/2010/main" val="2021576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C9225C-38FC-4A95-BDD0-EB184F9C8098}" type="slidenum">
              <a:rPr lang="en-US" smtClean="0"/>
              <a:t>38</a:t>
            </a:fld>
            <a:endParaRPr lang="en-US"/>
          </a:p>
        </p:txBody>
      </p:sp>
    </p:spTree>
    <p:extLst>
      <p:ext uri="{BB962C8B-B14F-4D97-AF65-F5344CB8AC3E}">
        <p14:creationId xmlns:p14="http://schemas.microsoft.com/office/powerpoint/2010/main" val="571653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355951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3"/>
            <a:ext cx="12192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2400"/>
          </a:p>
        </p:txBody>
      </p:sp>
      <p:sp>
        <p:nvSpPr>
          <p:cNvPr id="2" name="Holder 2"/>
          <p:cNvSpPr>
            <a:spLocks noGrp="1"/>
          </p:cNvSpPr>
          <p:nvPr>
            <p:ph type="ctrTitle"/>
          </p:nvPr>
        </p:nvSpPr>
        <p:spPr>
          <a:xfrm>
            <a:off x="1939207" y="115993"/>
            <a:ext cx="8313588" cy="765387"/>
          </a:xfrm>
          <a:prstGeom prst="rect">
            <a:avLst/>
          </a:prstGeom>
        </p:spPr>
        <p:txBody>
          <a:bodyPr wrap="square" lIns="0" tIns="0" rIns="0" bIns="0">
            <a:spAutoFit/>
          </a:bodyPr>
          <a:lstStyle>
            <a:lvl1pPr>
              <a:defRPr sz="48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5938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9" y="1989497"/>
            <a:ext cx="7237307" cy="287323"/>
          </a:xfrm>
        </p:spPr>
        <p:txBody>
          <a:bodyPr lIns="0" tIns="0" rIns="0" bIns="0"/>
          <a:lstStyle>
            <a:lvl1pPr>
              <a:defRPr sz="1867"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34187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259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3423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9992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78739" y="1446768"/>
            <a:ext cx="5466715" cy="3515995"/>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ctrTitle"/>
          </p:nvPr>
        </p:nvSpPr>
        <p:spPr>
          <a:xfrm>
            <a:off x="234235" y="113230"/>
            <a:ext cx="11723528" cy="995680"/>
          </a:xfrm>
          <a:prstGeom prst="rect">
            <a:avLst/>
          </a:prstGeom>
        </p:spPr>
        <p:txBody>
          <a:bodyPr wrap="square" lIns="0" tIns="0" rIns="0" bIns="0">
            <a:spAutoFit/>
          </a:bodyPr>
          <a:lstStyle>
            <a:lvl1pPr>
              <a:defRPr sz="32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00043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17768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775368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107002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55598" y="100674"/>
            <a:ext cx="7880802" cy="452120"/>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721101" y="1794315"/>
            <a:ext cx="5375275" cy="1671320"/>
          </a:xfrm>
          <a:prstGeom prst="rect">
            <a:avLst/>
          </a:prstGeom>
        </p:spPr>
        <p:txBody>
          <a:bodyPr wrap="square" lIns="0" tIns="0" rIns="0" bIns="0">
            <a:spAutoFit/>
          </a:bodyPr>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303455" y="6442065"/>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42086" y="-42228"/>
            <a:ext cx="6907827" cy="1120140"/>
          </a:xfrm>
          <a:prstGeom prst="rect">
            <a:avLst/>
          </a:prstGeom>
        </p:spPr>
        <p:txBody>
          <a:bodyPr wrap="square" lIns="0" tIns="0" rIns="0" bIns="0">
            <a:spAutoFit/>
          </a:bodyPr>
          <a:lstStyle>
            <a:lvl1pPr>
              <a:defRPr sz="3600" b="1" i="0">
                <a:solidFill>
                  <a:schemeClr val="bg1"/>
                </a:solidFill>
                <a:latin typeface="DejaVu Sans"/>
                <a:cs typeface="DejaVu Sans"/>
              </a:defRPr>
            </a:lvl1pPr>
          </a:lstStyle>
          <a:p>
            <a:endParaRPr/>
          </a:p>
        </p:txBody>
      </p:sp>
      <p:sp>
        <p:nvSpPr>
          <p:cNvPr id="3" name="Holder 3"/>
          <p:cNvSpPr>
            <a:spLocks noGrp="1"/>
          </p:cNvSpPr>
          <p:nvPr>
            <p:ph type="body" idx="1"/>
          </p:nvPr>
        </p:nvSpPr>
        <p:spPr>
          <a:xfrm>
            <a:off x="78739" y="1131315"/>
            <a:ext cx="12034520" cy="41967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303455" y="6442068"/>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69937155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9" y="1989497"/>
            <a:ext cx="7237307"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3"/>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3"/>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8778240" y="6377943"/>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1268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609555">
        <a:defRPr>
          <a:latin typeface="+mn-lt"/>
          <a:ea typeface="+mn-ea"/>
          <a:cs typeface="+mn-cs"/>
        </a:defRPr>
      </a:lvl2pPr>
      <a:lvl3pPr marL="1219110">
        <a:defRPr>
          <a:latin typeface="+mn-lt"/>
          <a:ea typeface="+mn-ea"/>
          <a:cs typeface="+mn-cs"/>
        </a:defRPr>
      </a:lvl3pPr>
      <a:lvl4pPr marL="1828664">
        <a:defRPr>
          <a:latin typeface="+mn-lt"/>
          <a:ea typeface="+mn-ea"/>
          <a:cs typeface="+mn-cs"/>
        </a:defRPr>
      </a:lvl4pPr>
      <a:lvl5pPr marL="2438218">
        <a:defRPr>
          <a:latin typeface="+mn-lt"/>
          <a:ea typeface="+mn-ea"/>
          <a:cs typeface="+mn-cs"/>
        </a:defRPr>
      </a:lvl5pPr>
      <a:lvl6pPr marL="3047772">
        <a:defRPr>
          <a:latin typeface="+mn-lt"/>
          <a:ea typeface="+mn-ea"/>
          <a:cs typeface="+mn-cs"/>
        </a:defRPr>
      </a:lvl6pPr>
      <a:lvl7pPr marL="3657327">
        <a:defRPr>
          <a:latin typeface="+mn-lt"/>
          <a:ea typeface="+mn-ea"/>
          <a:cs typeface="+mn-cs"/>
        </a:defRPr>
      </a:lvl7pPr>
      <a:lvl8pPr marL="4266880">
        <a:defRPr>
          <a:latin typeface="+mn-lt"/>
          <a:ea typeface="+mn-ea"/>
          <a:cs typeface="+mn-cs"/>
        </a:defRPr>
      </a:lvl8pPr>
      <a:lvl9pPr marL="4876435">
        <a:defRPr>
          <a:latin typeface="+mn-lt"/>
          <a:ea typeface="+mn-ea"/>
          <a:cs typeface="+mn-cs"/>
        </a:defRPr>
      </a:lvl9pPr>
    </p:bodyStyle>
    <p:otherStyle>
      <a:lvl1pPr marL="0">
        <a:defRPr>
          <a:latin typeface="+mn-lt"/>
          <a:ea typeface="+mn-ea"/>
          <a:cs typeface="+mn-cs"/>
        </a:defRPr>
      </a:lvl1pPr>
      <a:lvl2pPr marL="609555">
        <a:defRPr>
          <a:latin typeface="+mn-lt"/>
          <a:ea typeface="+mn-ea"/>
          <a:cs typeface="+mn-cs"/>
        </a:defRPr>
      </a:lvl2pPr>
      <a:lvl3pPr marL="1219110">
        <a:defRPr>
          <a:latin typeface="+mn-lt"/>
          <a:ea typeface="+mn-ea"/>
          <a:cs typeface="+mn-cs"/>
        </a:defRPr>
      </a:lvl3pPr>
      <a:lvl4pPr marL="1828664">
        <a:defRPr>
          <a:latin typeface="+mn-lt"/>
          <a:ea typeface="+mn-ea"/>
          <a:cs typeface="+mn-cs"/>
        </a:defRPr>
      </a:lvl4pPr>
      <a:lvl5pPr marL="2438218">
        <a:defRPr>
          <a:latin typeface="+mn-lt"/>
          <a:ea typeface="+mn-ea"/>
          <a:cs typeface="+mn-cs"/>
        </a:defRPr>
      </a:lvl5pPr>
      <a:lvl6pPr marL="3047772">
        <a:defRPr>
          <a:latin typeface="+mn-lt"/>
          <a:ea typeface="+mn-ea"/>
          <a:cs typeface="+mn-cs"/>
        </a:defRPr>
      </a:lvl6pPr>
      <a:lvl7pPr marL="3657327">
        <a:defRPr>
          <a:latin typeface="+mn-lt"/>
          <a:ea typeface="+mn-ea"/>
          <a:cs typeface="+mn-cs"/>
        </a:defRPr>
      </a:lvl7pPr>
      <a:lvl8pPr marL="4266880">
        <a:defRPr>
          <a:latin typeface="+mn-lt"/>
          <a:ea typeface="+mn-ea"/>
          <a:cs typeface="+mn-cs"/>
        </a:defRPr>
      </a:lvl8pPr>
      <a:lvl9pPr marL="487643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ritannica.com/topic/executive-agreement"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https://law.justia.com/constitution/us/article-2/23-domestic-obligation-of-executive-agreements.html"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nstitution.congress.gov/browse/essay/artII_S2_C3_2_3/" TargetMode="Externa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hyperlink" Target="https://www.youtube.com/watch?v=LvBmy7oqF_M" TargetMode="External"/><Relationship Id="rId4" Type="http://schemas.openxmlformats.org/officeDocument/2006/relationships/hyperlink" Target="https://time.com/5605930/executive-privilege-history/"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study.com/academy/lesson/what-is-senatorial-courtesy-definition-exampl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bsnews.com/video/communicator-in-chief-how-presidents-use-the-media/"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onstitutioncenter.org/blog/the-louisiana-purchase-jeffersons-constitutional-gambl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2192000" cy="6858000"/>
          </a:xfrm>
          <a:custGeom>
            <a:avLst/>
            <a:gdLst/>
            <a:ahLst/>
            <a:cxnLst/>
            <a:rect l="l" t="t" r="r" b="b"/>
            <a:pathLst>
              <a:path w="12192000" h="6858000">
                <a:moveTo>
                  <a:pt x="12191987" y="0"/>
                </a:moveTo>
                <a:lnTo>
                  <a:pt x="8127987" y="0"/>
                </a:lnTo>
                <a:lnTo>
                  <a:pt x="8127987" y="4876800"/>
                </a:lnTo>
                <a:lnTo>
                  <a:pt x="0" y="4876800"/>
                </a:lnTo>
                <a:lnTo>
                  <a:pt x="0" y="6857987"/>
                </a:lnTo>
                <a:lnTo>
                  <a:pt x="12190603" y="6857987"/>
                </a:lnTo>
                <a:lnTo>
                  <a:pt x="12190603" y="4952987"/>
                </a:lnTo>
                <a:lnTo>
                  <a:pt x="12191987" y="4952987"/>
                </a:lnTo>
                <a:lnTo>
                  <a:pt x="12191987" y="0"/>
                </a:lnTo>
                <a:close/>
              </a:path>
            </a:pathLst>
          </a:custGeom>
          <a:solidFill>
            <a:srgbClr val="000000"/>
          </a:solidFill>
        </p:spPr>
        <p:txBody>
          <a:bodyPr wrap="square" lIns="0" tIns="0" rIns="0" bIns="0" rtlCol="0"/>
          <a:lstStyle/>
          <a:p>
            <a:endParaRPr dirty="0"/>
          </a:p>
        </p:txBody>
      </p:sp>
      <p:sp>
        <p:nvSpPr>
          <p:cNvPr id="3" name="object 3"/>
          <p:cNvSpPr txBox="1">
            <a:spLocks noGrp="1"/>
          </p:cNvSpPr>
          <p:nvPr>
            <p:ph type="title"/>
          </p:nvPr>
        </p:nvSpPr>
        <p:spPr>
          <a:xfrm>
            <a:off x="8534400" y="252358"/>
            <a:ext cx="3352799" cy="874598"/>
          </a:xfrm>
          <a:prstGeom prst="rect">
            <a:avLst/>
          </a:prstGeom>
        </p:spPr>
        <p:txBody>
          <a:bodyPr vert="horz" wrap="square" lIns="0" tIns="12700" rIns="0" bIns="0" rtlCol="0">
            <a:spAutoFit/>
          </a:bodyPr>
          <a:lstStyle/>
          <a:p>
            <a:pPr marL="12700" algn="ctr">
              <a:spcBef>
                <a:spcPts val="100"/>
              </a:spcBef>
            </a:pPr>
            <a:r>
              <a:rPr dirty="0">
                <a:solidFill>
                  <a:srgbClr val="FFFF00"/>
                </a:solidFill>
              </a:rPr>
              <a:t>UNIT 2</a:t>
            </a:r>
            <a:br>
              <a:rPr lang="en-US" dirty="0">
                <a:solidFill>
                  <a:srgbClr val="FFFF00"/>
                </a:solidFill>
              </a:rPr>
            </a:br>
            <a:r>
              <a:rPr lang="en-US" dirty="0">
                <a:solidFill>
                  <a:srgbClr val="FFFF00"/>
                </a:solidFill>
              </a:rPr>
              <a:t>Topic 2.6-2.7</a:t>
            </a:r>
            <a:endParaRPr dirty="0"/>
          </a:p>
        </p:txBody>
      </p:sp>
      <p:sp>
        <p:nvSpPr>
          <p:cNvPr id="4" name="object 4"/>
          <p:cNvSpPr txBox="1"/>
          <p:nvPr/>
        </p:nvSpPr>
        <p:spPr>
          <a:xfrm>
            <a:off x="115570" y="5587537"/>
            <a:ext cx="11960860" cy="1243930"/>
          </a:xfrm>
          <a:prstGeom prst="rect">
            <a:avLst/>
          </a:prstGeom>
        </p:spPr>
        <p:txBody>
          <a:bodyPr vert="horz" wrap="square" lIns="0" tIns="12700" rIns="0" bIns="0" rtlCol="0">
            <a:spAutoFit/>
          </a:bodyPr>
          <a:lstStyle/>
          <a:p>
            <a:pPr marL="12700">
              <a:lnSpc>
                <a:spcPct val="100000"/>
              </a:lnSpc>
            </a:pPr>
            <a:r>
              <a:rPr lang="en-US" sz="4000" b="1" dirty="0">
                <a:solidFill>
                  <a:srgbClr val="FFFF00"/>
                </a:solidFill>
                <a:latin typeface="DejaVu Sans"/>
                <a:cs typeface="DejaVu Sans"/>
              </a:rPr>
              <a:t>2.6 </a:t>
            </a:r>
            <a:r>
              <a:rPr sz="4000" b="1" dirty="0">
                <a:solidFill>
                  <a:srgbClr val="FFFF00"/>
                </a:solidFill>
                <a:latin typeface="DejaVu Sans"/>
                <a:cs typeface="DejaVu Sans"/>
              </a:rPr>
              <a:t>Expansion of Presidential Power</a:t>
            </a:r>
            <a:endParaRPr lang="en-US" sz="4000" b="1" dirty="0">
              <a:solidFill>
                <a:srgbClr val="FFFF00"/>
              </a:solidFill>
              <a:latin typeface="DejaVu Sans"/>
              <a:cs typeface="DejaVu Sans"/>
            </a:endParaRPr>
          </a:p>
          <a:p>
            <a:pPr marL="12700">
              <a:lnSpc>
                <a:spcPct val="100000"/>
              </a:lnSpc>
            </a:pPr>
            <a:r>
              <a:rPr lang="en-US" sz="4000" b="1" dirty="0">
                <a:solidFill>
                  <a:srgbClr val="FFFF00"/>
                </a:solidFill>
                <a:latin typeface="DejaVu Sans"/>
                <a:cs typeface="DejaVu Sans"/>
              </a:rPr>
              <a:t>2.7 Presidential Communication</a:t>
            </a:r>
            <a:endParaRPr sz="4000" dirty="0">
              <a:latin typeface="DejaVu Sans"/>
              <a:cs typeface="DejaVu Sans"/>
            </a:endParaRPr>
          </a:p>
        </p:txBody>
      </p:sp>
      <p:sp>
        <p:nvSpPr>
          <p:cNvPr id="5" name="object 5"/>
          <p:cNvSpPr/>
          <p:nvPr/>
        </p:nvSpPr>
        <p:spPr>
          <a:xfrm>
            <a:off x="0" y="1"/>
            <a:ext cx="8127998" cy="4876798"/>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1380697" y="6442065"/>
            <a:ext cx="15367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dirty="0">
                <a:solidFill>
                  <a:srgbClr val="898989"/>
                </a:solidFill>
                <a:latin typeface="DejaVu Sans"/>
                <a:cs typeface="DejaVu Sans"/>
              </a:rPr>
              <a:t>1</a:t>
            </a:fld>
            <a:endParaRPr sz="1200">
              <a:latin typeface="DejaVu Sans"/>
              <a:cs typeface="DejaVu Sans"/>
            </a:endParaRPr>
          </a:p>
        </p:txBody>
      </p:sp>
      <p:sp>
        <p:nvSpPr>
          <p:cNvPr id="7" name="TextBox 6">
            <a:extLst>
              <a:ext uri="{FF2B5EF4-FFF2-40B4-BE49-F238E27FC236}">
                <a16:creationId xmlns:a16="http://schemas.microsoft.com/office/drawing/2014/main" id="{E22AA7F4-BB47-4435-A7A3-A925E4005EAE}"/>
              </a:ext>
            </a:extLst>
          </p:cNvPr>
          <p:cNvSpPr txBox="1"/>
          <p:nvPr/>
        </p:nvSpPr>
        <p:spPr>
          <a:xfrm>
            <a:off x="8497569" y="1487024"/>
            <a:ext cx="3426460" cy="646331"/>
          </a:xfrm>
          <a:prstGeom prst="rect">
            <a:avLst/>
          </a:prstGeom>
          <a:noFill/>
        </p:spPr>
        <p:txBody>
          <a:bodyPr wrap="square" rtlCol="0">
            <a:spAutoFit/>
          </a:bodyPr>
          <a:lstStyle/>
          <a:p>
            <a:r>
              <a:rPr lang="en-US" b="1" dirty="0">
                <a:solidFill>
                  <a:srgbClr val="FFFF00"/>
                </a:solidFill>
                <a:latin typeface="DejaVu Sans"/>
                <a:cs typeface="DejaVu Sans"/>
              </a:rPr>
              <a:t>AMSCO pg. 158-171</a:t>
            </a:r>
            <a:endParaRPr lang="en-US" dirty="0">
              <a:latin typeface="DejaVu Sans"/>
              <a:cs typeface="DejaVu Sans"/>
            </a:endParaRPr>
          </a:p>
          <a:p>
            <a:endParaRPr lang="en-US" dirty="0"/>
          </a:p>
        </p:txBody>
      </p:sp>
      <p:sp>
        <p:nvSpPr>
          <p:cNvPr id="8" name="TextBox 7">
            <a:extLst>
              <a:ext uri="{FF2B5EF4-FFF2-40B4-BE49-F238E27FC236}">
                <a16:creationId xmlns:a16="http://schemas.microsoft.com/office/drawing/2014/main" id="{41851F30-D47A-472B-8B21-543AD583DCD5}"/>
              </a:ext>
            </a:extLst>
          </p:cNvPr>
          <p:cNvSpPr txBox="1"/>
          <p:nvPr/>
        </p:nvSpPr>
        <p:spPr>
          <a:xfrm>
            <a:off x="8153400" y="2613968"/>
            <a:ext cx="3878981" cy="1077218"/>
          </a:xfrm>
          <a:prstGeom prst="rect">
            <a:avLst/>
          </a:prstGeom>
          <a:noFill/>
        </p:spPr>
        <p:txBody>
          <a:bodyPr wrap="square" rtlCol="0">
            <a:spAutoFit/>
          </a:bodyPr>
          <a:lstStyle/>
          <a:p>
            <a:r>
              <a:rPr lang="en-US" sz="2400" b="1" dirty="0">
                <a:solidFill>
                  <a:srgbClr val="FFFF00"/>
                </a:solidFill>
                <a:latin typeface="DejaVu Sans"/>
                <a:cs typeface="DejaVu Sans"/>
              </a:rPr>
              <a:t>Required Document:</a:t>
            </a:r>
          </a:p>
          <a:p>
            <a:r>
              <a:rPr lang="en-US" sz="2000" b="1" i="1" dirty="0">
                <a:solidFill>
                  <a:srgbClr val="FFFF00"/>
                </a:solidFill>
                <a:latin typeface="DejaVu Sans"/>
                <a:cs typeface="DejaVu Sans"/>
              </a:rPr>
              <a:t>Federalist 70</a:t>
            </a:r>
          </a:p>
          <a:p>
            <a:r>
              <a:rPr lang="en-US" sz="2000" b="1" i="1" dirty="0">
                <a:solidFill>
                  <a:srgbClr val="FFFF00"/>
                </a:solidFill>
                <a:latin typeface="DejaVu Sans"/>
                <a:cs typeface="DejaVu Sans"/>
              </a:rPr>
              <a:t>The Constitution</a:t>
            </a:r>
            <a:endParaRPr lang="en-US" sz="2000" i="1" dirty="0">
              <a:latin typeface="DejaVu Sans"/>
              <a:cs typeface="DejaVu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15418"/>
            <a:ext cx="12192000" cy="6339083"/>
            <a:chOff x="0" y="829558"/>
            <a:chExt cx="1219200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12192000" cy="6028690"/>
            </a:xfrm>
            <a:custGeom>
              <a:avLst/>
              <a:gdLst/>
              <a:ahLst/>
              <a:cxnLst/>
              <a:rect l="l" t="t" r="r" b="b"/>
              <a:pathLst>
                <a:path w="12192000" h="6028690">
                  <a:moveTo>
                    <a:pt x="12191997" y="0"/>
                  </a:moveTo>
                  <a:lnTo>
                    <a:pt x="0" y="0"/>
                  </a:lnTo>
                  <a:lnTo>
                    <a:pt x="0" y="6028439"/>
                  </a:lnTo>
                  <a:lnTo>
                    <a:pt x="12191997" y="6028439"/>
                  </a:lnTo>
                  <a:lnTo>
                    <a:pt x="12191997"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2540465" y="110151"/>
            <a:ext cx="7093288" cy="505267"/>
          </a:xfrm>
          <a:prstGeom prst="rect">
            <a:avLst/>
          </a:prstGeom>
        </p:spPr>
        <p:txBody>
          <a:bodyPr vert="horz" wrap="square" lIns="0" tIns="12700" rIns="0" bIns="0" rtlCol="0">
            <a:spAutoFit/>
          </a:bodyPr>
          <a:lstStyle/>
          <a:p>
            <a:pPr marL="12700">
              <a:lnSpc>
                <a:spcPct val="100000"/>
              </a:lnSpc>
              <a:spcBef>
                <a:spcPts val="100"/>
              </a:spcBef>
            </a:pPr>
            <a:r>
              <a:rPr sz="3200" dirty="0"/>
              <a:t>THE IMPERIAL PRESIDENCY</a:t>
            </a:r>
          </a:p>
        </p:txBody>
      </p:sp>
      <p:sp>
        <p:nvSpPr>
          <p:cNvPr id="7" name="object 7"/>
          <p:cNvSpPr txBox="1"/>
          <p:nvPr/>
        </p:nvSpPr>
        <p:spPr>
          <a:xfrm>
            <a:off x="11380697" y="6442065"/>
            <a:ext cx="15367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dirty="0">
                <a:solidFill>
                  <a:srgbClr val="898989"/>
                </a:solidFill>
                <a:latin typeface="DejaVu Sans"/>
                <a:cs typeface="DejaVu Sans"/>
              </a:rPr>
              <a:t>10</a:t>
            </a:fld>
            <a:endParaRPr sz="1200">
              <a:latin typeface="DejaVu Sans"/>
              <a:cs typeface="DejaVu Sans"/>
            </a:endParaRPr>
          </a:p>
        </p:txBody>
      </p:sp>
      <p:sp>
        <p:nvSpPr>
          <p:cNvPr id="6" name="object 6"/>
          <p:cNvSpPr txBox="1"/>
          <p:nvPr/>
        </p:nvSpPr>
        <p:spPr>
          <a:xfrm>
            <a:off x="78739" y="711424"/>
            <a:ext cx="12016740" cy="6093143"/>
          </a:xfrm>
          <a:prstGeom prst="rect">
            <a:avLst/>
          </a:prstGeom>
        </p:spPr>
        <p:txBody>
          <a:bodyPr vert="horz" wrap="square" lIns="0" tIns="12700" rIns="0" bIns="0" rtlCol="0">
            <a:spAutoFit/>
          </a:bodyPr>
          <a:lstStyle/>
          <a:p>
            <a:pPr marL="355600" indent="-342900">
              <a:lnSpc>
                <a:spcPct val="100000"/>
              </a:lnSpc>
              <a:spcBef>
                <a:spcPts val="100"/>
              </a:spcBef>
              <a:buFont typeface="DejaVu Sans"/>
              <a:buChar char="•"/>
              <a:tabLst>
                <a:tab pos="354965" algn="l"/>
                <a:tab pos="355600" algn="l"/>
              </a:tabLst>
            </a:pPr>
            <a:r>
              <a:rPr sz="2400" b="1" dirty="0">
                <a:latin typeface="DejaVu Sans"/>
                <a:cs typeface="DejaVu Sans"/>
              </a:rPr>
              <a:t>Throughout much of this century, the President has been the “great engine of democracy.”</a:t>
            </a:r>
            <a:endParaRPr sz="2400" dirty="0">
              <a:latin typeface="DejaVu Sans"/>
              <a:cs typeface="DejaVu Sans"/>
            </a:endParaRPr>
          </a:p>
          <a:p>
            <a:pPr marL="355600" indent="-342900">
              <a:lnSpc>
                <a:spcPct val="100000"/>
              </a:lnSpc>
              <a:spcBef>
                <a:spcPts val="2295"/>
              </a:spcBef>
              <a:buFont typeface="DejaVu Sans"/>
              <a:buChar char="•"/>
              <a:tabLst>
                <a:tab pos="354965" algn="l"/>
                <a:tab pos="355600" algn="l"/>
              </a:tabLst>
            </a:pPr>
            <a:r>
              <a:rPr sz="2400" b="1" dirty="0">
                <a:latin typeface="DejaVu Sans"/>
                <a:cs typeface="DejaVu Sans"/>
              </a:rPr>
              <a:t>The President was </a:t>
            </a:r>
            <a:r>
              <a:rPr lang="en-US" sz="2400" b="1" u="heavy" dirty="0">
                <a:uFill>
                  <a:solidFill>
                    <a:srgbClr val="000000"/>
                  </a:solidFill>
                </a:uFill>
                <a:latin typeface="DejaVu Sans"/>
                <a:cs typeface="DejaVu Sans"/>
              </a:rPr>
              <a:t>supposed</a:t>
            </a:r>
            <a:r>
              <a:rPr sz="2400" b="1" dirty="0">
                <a:latin typeface="DejaVu Sans"/>
                <a:cs typeface="DejaVu Sans"/>
              </a:rPr>
              <a:t> to exercise great power to meet his goals.</a:t>
            </a:r>
            <a:endParaRPr sz="2400" dirty="0">
              <a:latin typeface="DejaVu Sans"/>
              <a:cs typeface="DejaVu Sans"/>
            </a:endParaRPr>
          </a:p>
          <a:p>
            <a:pPr marL="355600" marR="5080" indent="-342900">
              <a:lnSpc>
                <a:spcPct val="101499"/>
              </a:lnSpc>
              <a:spcBef>
                <a:spcPts val="2175"/>
              </a:spcBef>
              <a:buFont typeface="DejaVu Sans"/>
              <a:buChar char="•"/>
              <a:tabLst>
                <a:tab pos="354965" algn="l"/>
                <a:tab pos="355600" algn="l"/>
              </a:tabLst>
            </a:pPr>
            <a:r>
              <a:rPr sz="2400" b="1" dirty="0">
                <a:latin typeface="DejaVu Sans"/>
                <a:cs typeface="DejaVu Sans"/>
              </a:rPr>
              <a:t>In the wake of the Vietnam War and Watergate, however, Congress reasserted itself against  what came to be seen as an “Imperial Presidency.”</a:t>
            </a:r>
            <a:endParaRPr sz="2400" dirty="0">
              <a:latin typeface="DejaVu Sans"/>
              <a:cs typeface="DejaVu Sans"/>
            </a:endParaRPr>
          </a:p>
          <a:p>
            <a:pPr marL="355600" marR="1550670" indent="-342900">
              <a:lnSpc>
                <a:spcPct val="101499"/>
              </a:lnSpc>
              <a:spcBef>
                <a:spcPts val="2255"/>
              </a:spcBef>
              <a:buFont typeface="DejaVu Sans"/>
              <a:buChar char="•"/>
              <a:tabLst>
                <a:tab pos="354965" algn="l"/>
                <a:tab pos="355600" algn="l"/>
              </a:tabLst>
            </a:pPr>
            <a:r>
              <a:rPr sz="2400" b="1" dirty="0">
                <a:highlight>
                  <a:srgbClr val="FFFF00"/>
                </a:highlight>
                <a:latin typeface="DejaVu Sans"/>
                <a:cs typeface="DejaVu Sans"/>
              </a:rPr>
              <a:t>The Imperial Presidency suggested that presidential</a:t>
            </a:r>
            <a:r>
              <a:rPr lang="en-US" sz="2400" b="1" dirty="0">
                <a:highlight>
                  <a:srgbClr val="FFFF00"/>
                </a:highlight>
                <a:latin typeface="DejaVu Sans"/>
                <a:cs typeface="DejaVu Sans"/>
              </a:rPr>
              <a:t> </a:t>
            </a:r>
            <a:r>
              <a:rPr sz="2400" b="1" dirty="0">
                <a:highlight>
                  <a:srgbClr val="FFFF00"/>
                </a:highlight>
                <a:latin typeface="DejaVu Sans"/>
                <a:cs typeface="DejaVu Sans"/>
              </a:rPr>
              <a:t>power had grown excessive  ("imperial").</a:t>
            </a:r>
            <a:endParaRPr sz="2400" dirty="0">
              <a:highlight>
                <a:srgbClr val="FFFF00"/>
              </a:highlight>
              <a:latin typeface="DejaVu Sans"/>
              <a:cs typeface="DejaVu Sans"/>
            </a:endParaRPr>
          </a:p>
          <a:p>
            <a:pPr marL="355600" indent="-342900">
              <a:lnSpc>
                <a:spcPct val="100000"/>
              </a:lnSpc>
              <a:spcBef>
                <a:spcPts val="2095"/>
              </a:spcBef>
              <a:buFont typeface="DejaVu Sans"/>
              <a:buChar char="•"/>
              <a:tabLst>
                <a:tab pos="354965" algn="l"/>
                <a:tab pos="355600" algn="l"/>
              </a:tabLst>
            </a:pPr>
            <a:r>
              <a:rPr sz="2400" b="1" dirty="0">
                <a:latin typeface="DejaVu Sans"/>
                <a:cs typeface="DejaVu Sans"/>
              </a:rPr>
              <a:t>Response:</a:t>
            </a:r>
            <a:endParaRPr sz="2400" dirty="0">
              <a:latin typeface="DejaVu Sans"/>
              <a:cs typeface="DejaVu Sans"/>
            </a:endParaRPr>
          </a:p>
          <a:p>
            <a:pPr marL="755650" lvl="1" indent="-286385">
              <a:lnSpc>
                <a:spcPct val="100000"/>
              </a:lnSpc>
              <a:spcBef>
                <a:spcPts val="620"/>
              </a:spcBef>
              <a:buFont typeface="DejaVu Sans"/>
              <a:buChar char="–"/>
              <a:tabLst>
                <a:tab pos="755650" algn="l"/>
              </a:tabLst>
            </a:pPr>
            <a:r>
              <a:rPr sz="2400" b="1" dirty="0">
                <a:latin typeface="DejaVu Sans"/>
                <a:cs typeface="DejaVu Sans"/>
              </a:rPr>
              <a:t>Economic growth necessitated a strong executive branch</a:t>
            </a:r>
            <a:endParaRPr sz="2400" dirty="0">
              <a:latin typeface="DejaVu Sans"/>
              <a:cs typeface="DejaVu Sans"/>
            </a:endParaRPr>
          </a:p>
          <a:p>
            <a:pPr marL="748665" marR="241935" lvl="1" indent="-279400">
              <a:lnSpc>
                <a:spcPct val="101499"/>
              </a:lnSpc>
              <a:spcBef>
                <a:spcPts val="475"/>
              </a:spcBef>
              <a:buFont typeface="DejaVu Sans"/>
              <a:buChar char="–"/>
              <a:tabLst>
                <a:tab pos="755650" algn="l"/>
              </a:tabLst>
            </a:pPr>
            <a:r>
              <a:rPr sz="2400" b="1" dirty="0">
                <a:latin typeface="DejaVu Sans"/>
                <a:cs typeface="DejaVu Sans"/>
              </a:rPr>
              <a:t>Congress itself delegated strong powers to the executive branch, esp. in area of foreign  policy</a:t>
            </a:r>
            <a:endParaRPr sz="2400" dirty="0">
              <a:latin typeface="DejaVu Sans"/>
              <a:cs typeface="DejaVu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39249"/>
            <a:ext cx="12190730" cy="6418999"/>
            <a:chOff x="0" y="829558"/>
            <a:chExt cx="1219073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8307070" cy="6028690"/>
            </a:xfrm>
            <a:custGeom>
              <a:avLst/>
              <a:gdLst/>
              <a:ahLst/>
              <a:cxnLst/>
              <a:rect l="l" t="t" r="r" b="b"/>
              <a:pathLst>
                <a:path w="8307070" h="6028690">
                  <a:moveTo>
                    <a:pt x="8306826" y="0"/>
                  </a:moveTo>
                  <a:lnTo>
                    <a:pt x="0" y="0"/>
                  </a:lnTo>
                  <a:lnTo>
                    <a:pt x="0" y="6028439"/>
                  </a:lnTo>
                  <a:lnTo>
                    <a:pt x="8306826" y="6028439"/>
                  </a:lnTo>
                  <a:lnTo>
                    <a:pt x="8306826"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533400" y="17922"/>
            <a:ext cx="11735953" cy="382156"/>
          </a:xfrm>
          <a:prstGeom prst="rect">
            <a:avLst/>
          </a:prstGeom>
        </p:spPr>
        <p:txBody>
          <a:bodyPr vert="horz" wrap="square" lIns="0" tIns="12700" rIns="0" bIns="0" rtlCol="0">
            <a:spAutoFit/>
          </a:bodyPr>
          <a:lstStyle/>
          <a:p>
            <a:pPr marL="12700" algn="ctr">
              <a:lnSpc>
                <a:spcPct val="100000"/>
              </a:lnSpc>
              <a:spcBef>
                <a:spcPts val="100"/>
              </a:spcBef>
            </a:pPr>
            <a:r>
              <a:rPr sz="2400" dirty="0"/>
              <a:t>THE IMPERIAL PRESIDENCY – AREAS OF ABUSE</a:t>
            </a:r>
          </a:p>
        </p:txBody>
      </p:sp>
      <p:sp>
        <p:nvSpPr>
          <p:cNvPr id="7" name="object 7"/>
          <p:cNvSpPr txBox="1"/>
          <p:nvPr/>
        </p:nvSpPr>
        <p:spPr>
          <a:xfrm>
            <a:off x="11418797" y="6454765"/>
            <a:ext cx="77470" cy="186055"/>
          </a:xfrm>
          <a:prstGeom prst="rect">
            <a:avLst/>
          </a:prstGeom>
        </p:spPr>
        <p:txBody>
          <a:bodyPr vert="horz" wrap="square" lIns="0" tIns="0" rIns="0" bIns="0" rtlCol="0">
            <a:spAutoFit/>
          </a:bodyPr>
          <a:lstStyle/>
          <a:p>
            <a:pPr>
              <a:lnSpc>
                <a:spcPts val="1385"/>
              </a:lnSpc>
            </a:pPr>
            <a:r>
              <a:rPr sz="1200" dirty="0">
                <a:solidFill>
                  <a:srgbClr val="898989"/>
                </a:solidFill>
                <a:latin typeface="DejaVu Sans"/>
                <a:cs typeface="DejaVu Sans"/>
              </a:rPr>
              <a:t>5</a:t>
            </a:r>
            <a:endParaRPr sz="1200">
              <a:latin typeface="DejaVu Sans"/>
              <a:cs typeface="DejaVu Sans"/>
            </a:endParaRPr>
          </a:p>
        </p:txBody>
      </p:sp>
      <p:sp>
        <p:nvSpPr>
          <p:cNvPr id="8" name="object 8"/>
          <p:cNvSpPr/>
          <p:nvPr/>
        </p:nvSpPr>
        <p:spPr>
          <a:xfrm>
            <a:off x="8287997" y="429042"/>
            <a:ext cx="3885565" cy="6426135"/>
          </a:xfrm>
          <a:custGeom>
            <a:avLst/>
            <a:gdLst/>
            <a:ahLst/>
            <a:cxnLst/>
            <a:rect l="l" t="t" r="r" b="b"/>
            <a:pathLst>
              <a:path w="3885565" h="6019165">
                <a:moveTo>
                  <a:pt x="3885167" y="0"/>
                </a:moveTo>
                <a:lnTo>
                  <a:pt x="0" y="0"/>
                </a:lnTo>
                <a:lnTo>
                  <a:pt x="0" y="6018927"/>
                </a:lnTo>
                <a:lnTo>
                  <a:pt x="3885167" y="6018927"/>
                </a:lnTo>
                <a:lnTo>
                  <a:pt x="3885167" y="0"/>
                </a:lnTo>
                <a:close/>
              </a:path>
            </a:pathLst>
          </a:custGeom>
          <a:solidFill>
            <a:srgbClr val="FFFFFF">
              <a:alpha val="72158"/>
            </a:srgbClr>
          </a:solidFill>
        </p:spPr>
        <p:txBody>
          <a:bodyPr wrap="square" lIns="0" tIns="0" rIns="0" bIns="0" rtlCol="0"/>
          <a:lstStyle/>
          <a:p>
            <a:endParaRPr/>
          </a:p>
        </p:txBody>
      </p:sp>
      <p:sp>
        <p:nvSpPr>
          <p:cNvPr id="6" name="object 6"/>
          <p:cNvSpPr txBox="1"/>
          <p:nvPr/>
        </p:nvSpPr>
        <p:spPr>
          <a:xfrm>
            <a:off x="10417" y="371063"/>
            <a:ext cx="11485850" cy="6031588"/>
          </a:xfrm>
          <a:prstGeom prst="rect">
            <a:avLst/>
          </a:prstGeom>
        </p:spPr>
        <p:txBody>
          <a:bodyPr vert="horz" wrap="square" lIns="0" tIns="184785" rIns="0" bIns="0" rtlCol="0">
            <a:spAutoFit/>
          </a:bodyPr>
          <a:lstStyle/>
          <a:p>
            <a:pPr marL="12700">
              <a:lnSpc>
                <a:spcPct val="100000"/>
              </a:lnSpc>
              <a:spcBef>
                <a:spcPts val="1455"/>
              </a:spcBef>
              <a:tabLst>
                <a:tab pos="354965" algn="l"/>
                <a:tab pos="355600" algn="l"/>
              </a:tabLst>
            </a:pPr>
            <a:r>
              <a:rPr sz="2800" b="1" i="1" dirty="0">
                <a:latin typeface="Nimbus Sans L"/>
                <a:cs typeface="Nimbus Sans L"/>
              </a:rPr>
              <a:t>WAR POWERS</a:t>
            </a:r>
            <a:endParaRPr sz="2800" dirty="0">
              <a:latin typeface="Nimbus Sans L"/>
              <a:cs typeface="Nimbus Sans L"/>
            </a:endParaRPr>
          </a:p>
          <a:p>
            <a:pPr marL="748665" marR="573405" lvl="1" indent="-279400">
              <a:lnSpc>
                <a:spcPct val="118900"/>
              </a:lnSpc>
              <a:spcBef>
                <a:spcPts val="465"/>
              </a:spcBef>
              <a:buFont typeface="DejaVu Sans"/>
              <a:buChar char="–"/>
              <a:tabLst>
                <a:tab pos="755015" algn="l"/>
                <a:tab pos="755650" algn="l"/>
              </a:tabLst>
            </a:pPr>
            <a:r>
              <a:rPr sz="2000" b="1" dirty="0">
                <a:latin typeface="DejaVu Sans"/>
                <a:cs typeface="DejaVu Sans"/>
              </a:rPr>
              <a:t>Constitutional conﬂict of Congress' power to declare war vs. President's  power as Commander-in-Chief.</a:t>
            </a:r>
            <a:endParaRPr sz="2000" dirty="0">
              <a:latin typeface="DejaVu Sans"/>
              <a:cs typeface="DejaVu Sans"/>
            </a:endParaRPr>
          </a:p>
          <a:p>
            <a:pPr marL="748665" marR="43815" lvl="1" indent="-279400">
              <a:lnSpc>
                <a:spcPct val="119600"/>
              </a:lnSpc>
              <a:spcBef>
                <a:spcPts val="445"/>
              </a:spcBef>
              <a:buFont typeface="DejaVu Sans"/>
              <a:buChar char="–"/>
              <a:tabLst>
                <a:tab pos="755015" algn="l"/>
                <a:tab pos="755650" algn="l"/>
              </a:tabLst>
            </a:pPr>
            <a:r>
              <a:rPr sz="2000" b="1" dirty="0">
                <a:latin typeface="DejaVu Sans"/>
                <a:cs typeface="DejaVu Sans"/>
              </a:rPr>
              <a:t>In the 18th century, Congress had more time to deliberate war issues; in the  modern era, however, Presidents have argued that they need more ﬂexibility  to meet rapidly changing conditions.</a:t>
            </a:r>
            <a:endParaRPr sz="2000" dirty="0">
              <a:latin typeface="DejaVu Sans"/>
              <a:cs typeface="DejaVu Sans"/>
            </a:endParaRPr>
          </a:p>
          <a:p>
            <a:pPr marL="748665" marR="64769" lvl="1" indent="-279400">
              <a:lnSpc>
                <a:spcPct val="118900"/>
              </a:lnSpc>
              <a:spcBef>
                <a:spcPts val="465"/>
              </a:spcBef>
              <a:buFont typeface="DejaVu Sans"/>
              <a:buChar char="–"/>
              <a:tabLst>
                <a:tab pos="755015" algn="l"/>
                <a:tab pos="755650" algn="l"/>
              </a:tabLst>
            </a:pPr>
            <a:r>
              <a:rPr sz="2000" b="1" dirty="0">
                <a:latin typeface="DejaVu Sans"/>
                <a:cs typeface="DejaVu Sans"/>
              </a:rPr>
              <a:t>Presidents have sent troops without a congressional declaration of war more  than 125 times. This has happened very frequently since 1945.</a:t>
            </a:r>
            <a:endParaRPr sz="2000" dirty="0">
              <a:latin typeface="DejaVu Sans"/>
              <a:cs typeface="DejaVu Sans"/>
            </a:endParaRPr>
          </a:p>
          <a:p>
            <a:pPr marL="748665" marR="245745" lvl="1" indent="-279400">
              <a:lnSpc>
                <a:spcPct val="119600"/>
              </a:lnSpc>
              <a:spcBef>
                <a:spcPts val="450"/>
              </a:spcBef>
              <a:buFont typeface="DejaVu Sans"/>
              <a:buChar char="–"/>
              <a:tabLst>
                <a:tab pos="755015" algn="l"/>
                <a:tab pos="755650" algn="l"/>
              </a:tabLst>
            </a:pPr>
            <a:r>
              <a:rPr sz="2000" b="1" dirty="0">
                <a:latin typeface="DejaVu Sans"/>
                <a:cs typeface="DejaVu Sans"/>
              </a:rPr>
              <a:t>Congress has in fact generally gone along with these operations, and has of  course </a:t>
            </a:r>
            <a:r>
              <a:rPr sz="2000" b="1" u="sng" dirty="0">
                <a:uFill>
                  <a:solidFill>
                    <a:srgbClr val="000000"/>
                  </a:solidFill>
                </a:uFill>
                <a:latin typeface="DejaVu Sans"/>
                <a:cs typeface="DejaVu Sans"/>
              </a:rPr>
              <a:t>funded them</a:t>
            </a:r>
            <a:r>
              <a:rPr sz="2000" b="1" dirty="0">
                <a:latin typeface="DejaVu Sans"/>
                <a:cs typeface="DejaVu Sans"/>
              </a:rPr>
              <a:t>, as well. When public opinion turns against the  operations, however, Congress has o</a:t>
            </a:r>
            <a:r>
              <a:rPr lang="en-US" sz="2000" b="1" dirty="0">
                <a:latin typeface="DejaVu Sans"/>
                <a:cs typeface="DejaVu Sans"/>
              </a:rPr>
              <a:t>ft</a:t>
            </a:r>
            <a:r>
              <a:rPr sz="2000" b="1" dirty="0">
                <a:latin typeface="DejaVu Sans"/>
                <a:cs typeface="DejaVu Sans"/>
              </a:rPr>
              <a:t>en responded (e.g., Vietnam War).</a:t>
            </a:r>
            <a:endParaRPr sz="2000" dirty="0">
              <a:latin typeface="DejaVu Sans"/>
              <a:cs typeface="DejaVu Sans"/>
            </a:endParaRPr>
          </a:p>
          <a:p>
            <a:pPr marL="748665" marR="5080" lvl="1" indent="-279400">
              <a:lnSpc>
                <a:spcPct val="119900"/>
              </a:lnSpc>
              <a:spcBef>
                <a:spcPts val="440"/>
              </a:spcBef>
              <a:buFont typeface="DejaVu Sans"/>
              <a:buChar char="–"/>
              <a:tabLst>
                <a:tab pos="755015" algn="l"/>
                <a:tab pos="755650" algn="l"/>
              </a:tabLst>
            </a:pPr>
            <a:r>
              <a:rPr sz="2000" b="1" dirty="0">
                <a:latin typeface="DejaVu Sans"/>
                <a:cs typeface="DejaVu Sans"/>
              </a:rPr>
              <a:t>One of the reasons Congress has gone along with these operations without a  formal declaration of war is that such a declaration carries with it the transfer of great emergency powers to the President that the Congress may not want  to grant him.</a:t>
            </a:r>
            <a:endParaRPr sz="2000" dirty="0">
              <a:latin typeface="DejaVu Sans"/>
              <a:cs typeface="DejaVu Sans"/>
            </a:endParaRPr>
          </a:p>
        </p:txBody>
      </p:sp>
    </p:spTree>
    <p:extLst>
      <p:ext uri="{BB962C8B-B14F-4D97-AF65-F5344CB8AC3E}">
        <p14:creationId xmlns:p14="http://schemas.microsoft.com/office/powerpoint/2010/main" val="229600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39249"/>
            <a:ext cx="12190730" cy="6418999"/>
            <a:chOff x="0" y="829558"/>
            <a:chExt cx="1219073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8307070" cy="6028690"/>
            </a:xfrm>
            <a:custGeom>
              <a:avLst/>
              <a:gdLst/>
              <a:ahLst/>
              <a:cxnLst/>
              <a:rect l="l" t="t" r="r" b="b"/>
              <a:pathLst>
                <a:path w="8307070" h="6028690">
                  <a:moveTo>
                    <a:pt x="8306826" y="0"/>
                  </a:moveTo>
                  <a:lnTo>
                    <a:pt x="0" y="0"/>
                  </a:lnTo>
                  <a:lnTo>
                    <a:pt x="0" y="6028439"/>
                  </a:lnTo>
                  <a:lnTo>
                    <a:pt x="8306826" y="6028439"/>
                  </a:lnTo>
                  <a:lnTo>
                    <a:pt x="8306826"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533400" y="17922"/>
            <a:ext cx="11735953" cy="382156"/>
          </a:xfrm>
          <a:prstGeom prst="rect">
            <a:avLst/>
          </a:prstGeom>
        </p:spPr>
        <p:txBody>
          <a:bodyPr vert="horz" wrap="square" lIns="0" tIns="12700" rIns="0" bIns="0" rtlCol="0">
            <a:spAutoFit/>
          </a:bodyPr>
          <a:lstStyle/>
          <a:p>
            <a:pPr marL="12700" algn="ctr">
              <a:lnSpc>
                <a:spcPct val="100000"/>
              </a:lnSpc>
              <a:spcBef>
                <a:spcPts val="100"/>
              </a:spcBef>
            </a:pPr>
            <a:r>
              <a:rPr sz="2400" dirty="0"/>
              <a:t>THE IMPERIAL PRESIDENCY – AREAS OF ABUSE</a:t>
            </a:r>
          </a:p>
        </p:txBody>
      </p:sp>
      <p:sp>
        <p:nvSpPr>
          <p:cNvPr id="7" name="object 7"/>
          <p:cNvSpPr txBox="1"/>
          <p:nvPr/>
        </p:nvSpPr>
        <p:spPr>
          <a:xfrm>
            <a:off x="11418797" y="6454765"/>
            <a:ext cx="77470" cy="186055"/>
          </a:xfrm>
          <a:prstGeom prst="rect">
            <a:avLst/>
          </a:prstGeom>
        </p:spPr>
        <p:txBody>
          <a:bodyPr vert="horz" wrap="square" lIns="0" tIns="0" rIns="0" bIns="0" rtlCol="0">
            <a:spAutoFit/>
          </a:bodyPr>
          <a:lstStyle/>
          <a:p>
            <a:pPr>
              <a:lnSpc>
                <a:spcPts val="1385"/>
              </a:lnSpc>
            </a:pPr>
            <a:r>
              <a:rPr sz="1200" dirty="0">
                <a:solidFill>
                  <a:srgbClr val="898989"/>
                </a:solidFill>
                <a:latin typeface="DejaVu Sans"/>
                <a:cs typeface="DejaVu Sans"/>
              </a:rPr>
              <a:t>5</a:t>
            </a:r>
            <a:endParaRPr sz="1200">
              <a:latin typeface="DejaVu Sans"/>
              <a:cs typeface="DejaVu Sans"/>
            </a:endParaRPr>
          </a:p>
        </p:txBody>
      </p:sp>
      <p:sp>
        <p:nvSpPr>
          <p:cNvPr id="8" name="object 8"/>
          <p:cNvSpPr/>
          <p:nvPr/>
        </p:nvSpPr>
        <p:spPr>
          <a:xfrm>
            <a:off x="8287997" y="429042"/>
            <a:ext cx="3885565" cy="6426135"/>
          </a:xfrm>
          <a:custGeom>
            <a:avLst/>
            <a:gdLst/>
            <a:ahLst/>
            <a:cxnLst/>
            <a:rect l="l" t="t" r="r" b="b"/>
            <a:pathLst>
              <a:path w="3885565" h="6019165">
                <a:moveTo>
                  <a:pt x="3885167" y="0"/>
                </a:moveTo>
                <a:lnTo>
                  <a:pt x="0" y="0"/>
                </a:lnTo>
                <a:lnTo>
                  <a:pt x="0" y="6018927"/>
                </a:lnTo>
                <a:lnTo>
                  <a:pt x="3885167" y="6018927"/>
                </a:lnTo>
                <a:lnTo>
                  <a:pt x="3885167" y="0"/>
                </a:lnTo>
                <a:close/>
              </a:path>
            </a:pathLst>
          </a:custGeom>
          <a:solidFill>
            <a:srgbClr val="FFFFFF">
              <a:alpha val="72158"/>
            </a:srgbClr>
          </a:solidFill>
        </p:spPr>
        <p:txBody>
          <a:bodyPr wrap="square" lIns="0" tIns="0" rIns="0" bIns="0" rtlCol="0"/>
          <a:lstStyle/>
          <a:p>
            <a:endParaRPr/>
          </a:p>
        </p:txBody>
      </p:sp>
      <p:sp>
        <p:nvSpPr>
          <p:cNvPr id="9" name="object 9"/>
          <p:cNvSpPr txBox="1"/>
          <p:nvPr/>
        </p:nvSpPr>
        <p:spPr>
          <a:xfrm>
            <a:off x="306069" y="1828800"/>
            <a:ext cx="12190614" cy="3357137"/>
          </a:xfrm>
          <a:prstGeom prst="rect">
            <a:avLst/>
          </a:prstGeom>
        </p:spPr>
        <p:txBody>
          <a:bodyPr vert="horz" wrap="square" lIns="0" tIns="182880" rIns="0" bIns="0" rtlCol="0">
            <a:spAutoFit/>
          </a:bodyPr>
          <a:lstStyle/>
          <a:p>
            <a:pPr marL="355600" indent="-342900">
              <a:lnSpc>
                <a:spcPct val="100000"/>
              </a:lnSpc>
              <a:spcBef>
                <a:spcPts val="1440"/>
              </a:spcBef>
              <a:buFont typeface="DejaVu Sans"/>
              <a:buChar char="•"/>
              <a:tabLst>
                <a:tab pos="354965" algn="l"/>
                <a:tab pos="355600" algn="l"/>
              </a:tabLst>
            </a:pPr>
            <a:r>
              <a:rPr sz="2800" b="1" i="1" dirty="0">
                <a:latin typeface="Nimbus Sans L"/>
                <a:cs typeface="Nimbus Sans L"/>
              </a:rPr>
              <a:t>EMERGENCY POWERS</a:t>
            </a:r>
            <a:endParaRPr sz="2800" dirty="0">
              <a:latin typeface="Nimbus Sans L"/>
              <a:cs typeface="Nimbus Sans L"/>
            </a:endParaRPr>
          </a:p>
          <a:p>
            <a:pPr marL="749300" marR="139700" lvl="1" indent="-279400">
              <a:lnSpc>
                <a:spcPct val="119200"/>
              </a:lnSpc>
              <a:spcBef>
                <a:spcPts val="500"/>
              </a:spcBef>
              <a:buFont typeface="DejaVu Sans"/>
              <a:buChar char="–"/>
              <a:tabLst>
                <a:tab pos="755015" algn="l"/>
                <a:tab pos="755650" algn="l"/>
              </a:tabLst>
            </a:pPr>
            <a:r>
              <a:rPr sz="2200" b="1" dirty="0">
                <a:latin typeface="DejaVu Sans"/>
                <a:cs typeface="DejaVu Sans"/>
              </a:rPr>
              <a:t>In time of war or  emergency, the President  assumes great powers.</a:t>
            </a:r>
            <a:endParaRPr sz="2200" dirty="0">
              <a:latin typeface="DejaVu Sans"/>
              <a:cs typeface="DejaVu Sans"/>
            </a:endParaRPr>
          </a:p>
          <a:p>
            <a:pPr marL="1155700" lvl="2" indent="-229235">
              <a:lnSpc>
                <a:spcPct val="100000"/>
              </a:lnSpc>
              <a:spcBef>
                <a:spcPts val="894"/>
              </a:spcBef>
              <a:buFont typeface="DejaVu Sans"/>
              <a:buChar char="•"/>
              <a:tabLst>
                <a:tab pos="1155065" algn="l"/>
                <a:tab pos="1155700" algn="l"/>
              </a:tabLst>
            </a:pPr>
            <a:r>
              <a:rPr sz="2200" b="1" dirty="0">
                <a:latin typeface="DejaVu Sans"/>
                <a:cs typeface="DejaVu Sans"/>
              </a:rPr>
              <a:t>Examples:</a:t>
            </a:r>
            <a:endParaRPr sz="2200" dirty="0">
              <a:latin typeface="DejaVu Sans"/>
              <a:cs typeface="DejaVu Sans"/>
            </a:endParaRPr>
          </a:p>
          <a:p>
            <a:pPr marL="1612265" marR="152400" lvl="3" indent="-228600">
              <a:lnSpc>
                <a:spcPct val="120600"/>
              </a:lnSpc>
              <a:spcBef>
                <a:spcPts val="355"/>
              </a:spcBef>
              <a:buFont typeface="DejaVu Sans"/>
              <a:buChar char="–"/>
              <a:tabLst>
                <a:tab pos="1612900" algn="l"/>
              </a:tabLst>
            </a:pPr>
            <a:r>
              <a:rPr sz="2200" b="1" dirty="0">
                <a:latin typeface="DejaVu Sans"/>
                <a:cs typeface="DejaVu Sans"/>
              </a:rPr>
              <a:t>Suspension of habeas  corpus</a:t>
            </a:r>
            <a:endParaRPr sz="2200" dirty="0">
              <a:latin typeface="DejaVu Sans"/>
              <a:cs typeface="DejaVu Sans"/>
            </a:endParaRPr>
          </a:p>
          <a:p>
            <a:pPr marL="1612265" marR="297815" lvl="3" indent="-228600">
              <a:lnSpc>
                <a:spcPct val="120200"/>
              </a:lnSpc>
              <a:spcBef>
                <a:spcPts val="375"/>
              </a:spcBef>
              <a:buFont typeface="DejaVu Sans"/>
              <a:buChar char="–"/>
              <a:tabLst>
                <a:tab pos="1612900" algn="l"/>
              </a:tabLst>
            </a:pPr>
            <a:r>
              <a:rPr sz="2200" b="1" dirty="0">
                <a:latin typeface="DejaVu Sans"/>
                <a:cs typeface="DejaVu Sans"/>
              </a:rPr>
              <a:t>Control of  communication and  transportation</a:t>
            </a:r>
            <a:endParaRPr sz="2200" dirty="0">
              <a:latin typeface="DejaVu Sans"/>
              <a:cs typeface="DejaVu Sans"/>
            </a:endParaRPr>
          </a:p>
          <a:p>
            <a:pPr marL="1612265" marR="130175" lvl="3" indent="-228600">
              <a:lnSpc>
                <a:spcPct val="120600"/>
              </a:lnSpc>
              <a:spcBef>
                <a:spcPts val="370"/>
              </a:spcBef>
              <a:buFont typeface="DejaVu Sans"/>
              <a:buChar char="–"/>
              <a:tabLst>
                <a:tab pos="1612900" algn="l"/>
              </a:tabLst>
            </a:pPr>
            <a:r>
              <a:rPr sz="2200" b="1" dirty="0">
                <a:latin typeface="DejaVu Sans"/>
                <a:cs typeface="DejaVu Sans"/>
              </a:rPr>
              <a:t>Declaration of martial  law</a:t>
            </a:r>
            <a:endParaRPr sz="2200" dirty="0">
              <a:latin typeface="DejaVu Sans"/>
              <a:cs typeface="DejaVu Sans"/>
            </a:endParaRPr>
          </a:p>
          <a:p>
            <a:pPr marL="1612900" lvl="3" indent="-229235">
              <a:lnSpc>
                <a:spcPct val="100000"/>
              </a:lnSpc>
              <a:spcBef>
                <a:spcPts val="765"/>
              </a:spcBef>
              <a:buFont typeface="DejaVu Sans"/>
              <a:buChar char="–"/>
              <a:tabLst>
                <a:tab pos="1612900" algn="l"/>
              </a:tabLst>
            </a:pPr>
            <a:r>
              <a:rPr sz="2200" b="1" dirty="0">
                <a:latin typeface="DejaVu Sans"/>
                <a:cs typeface="DejaVu Sans"/>
              </a:rPr>
              <a:t>Patriot Act</a:t>
            </a:r>
            <a:endParaRPr sz="2200" dirty="0">
              <a:latin typeface="DejaVu Sans"/>
              <a:cs typeface="DejaVu Sans"/>
            </a:endParaRPr>
          </a:p>
        </p:txBody>
      </p:sp>
    </p:spTree>
    <p:extLst>
      <p:ext uri="{BB962C8B-B14F-4D97-AF65-F5344CB8AC3E}">
        <p14:creationId xmlns:p14="http://schemas.microsoft.com/office/powerpoint/2010/main" val="154446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49" y="304800"/>
            <a:ext cx="12192000" cy="6553200"/>
            <a:chOff x="0" y="829558"/>
            <a:chExt cx="1219200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12192000" cy="6028690"/>
            </a:xfrm>
            <a:custGeom>
              <a:avLst/>
              <a:gdLst/>
              <a:ahLst/>
              <a:cxnLst/>
              <a:rect l="l" t="t" r="r" b="b"/>
              <a:pathLst>
                <a:path w="12192000" h="6028690">
                  <a:moveTo>
                    <a:pt x="12191997" y="0"/>
                  </a:moveTo>
                  <a:lnTo>
                    <a:pt x="0" y="0"/>
                  </a:lnTo>
                  <a:lnTo>
                    <a:pt x="0" y="6028439"/>
                  </a:lnTo>
                  <a:lnTo>
                    <a:pt x="12191997" y="6028439"/>
                  </a:lnTo>
                  <a:lnTo>
                    <a:pt x="12191997"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533400" y="0"/>
            <a:ext cx="11430000" cy="382156"/>
          </a:xfrm>
          <a:prstGeom prst="rect">
            <a:avLst/>
          </a:prstGeom>
        </p:spPr>
        <p:txBody>
          <a:bodyPr vert="horz" wrap="square" lIns="0" tIns="12700" rIns="0" bIns="0" rtlCol="0">
            <a:spAutoFit/>
          </a:bodyPr>
          <a:lstStyle/>
          <a:p>
            <a:pPr marL="12700">
              <a:lnSpc>
                <a:spcPct val="100000"/>
              </a:lnSpc>
              <a:spcBef>
                <a:spcPts val="100"/>
              </a:spcBef>
            </a:pPr>
            <a:r>
              <a:rPr sz="2400" dirty="0"/>
              <a:t>THE IMPERIAL PRESIDENCY – AREAS OF ABUSE</a:t>
            </a:r>
          </a:p>
        </p:txBody>
      </p:sp>
      <p:sp>
        <p:nvSpPr>
          <p:cNvPr id="6" name="object 6"/>
          <p:cNvSpPr txBox="1"/>
          <p:nvPr/>
        </p:nvSpPr>
        <p:spPr>
          <a:xfrm>
            <a:off x="37481" y="1440789"/>
            <a:ext cx="12154519" cy="4965590"/>
          </a:xfrm>
          <a:prstGeom prst="rect">
            <a:avLst/>
          </a:prstGeom>
        </p:spPr>
        <p:txBody>
          <a:bodyPr vert="horz" wrap="square" lIns="0" tIns="109855" rIns="0" bIns="0" rtlCol="0">
            <a:spAutoFit/>
          </a:bodyPr>
          <a:lstStyle/>
          <a:p>
            <a:pPr marL="355600" indent="-342900">
              <a:lnSpc>
                <a:spcPct val="100000"/>
              </a:lnSpc>
              <a:spcBef>
                <a:spcPts val="865"/>
              </a:spcBef>
              <a:buFont typeface="DejaVu Sans"/>
              <a:buChar char="•"/>
              <a:tabLst>
                <a:tab pos="354965" algn="l"/>
                <a:tab pos="355600" algn="l"/>
              </a:tabLst>
            </a:pPr>
            <a:r>
              <a:rPr sz="2400" b="1" i="1" dirty="0">
                <a:latin typeface="Nimbus Sans L"/>
                <a:cs typeface="Nimbus Sans L"/>
              </a:rPr>
              <a:t>USE OF </a:t>
            </a:r>
            <a:r>
              <a:rPr sz="2400" b="1" i="1" dirty="0">
                <a:highlight>
                  <a:srgbClr val="FFFF00"/>
                </a:highlight>
                <a:latin typeface="Nimbus Sans L"/>
                <a:cs typeface="Nimbus Sans L"/>
              </a:rPr>
              <a:t>EXECUTIVE AGREEMENTS</a:t>
            </a:r>
            <a:r>
              <a:rPr lang="en-US" sz="2400" b="1" i="1" dirty="0">
                <a:highlight>
                  <a:srgbClr val="FFFF00"/>
                </a:highlight>
                <a:latin typeface="Nimbus Sans L"/>
                <a:cs typeface="Nimbus Sans L"/>
              </a:rPr>
              <a:t> </a:t>
            </a:r>
            <a:r>
              <a:rPr lang="en-US" sz="2400" b="1" i="1" dirty="0">
                <a:latin typeface="Nimbus Sans L"/>
                <a:cs typeface="Nimbus Sans L"/>
              </a:rPr>
              <a:t>not in the Const. but implied</a:t>
            </a:r>
            <a:r>
              <a:rPr sz="2400" b="1" i="1" dirty="0">
                <a:latin typeface="Nimbus Sans L"/>
                <a:cs typeface="Nimbus Sans L"/>
              </a:rPr>
              <a:t> (RATHER THAN TREATIES)</a:t>
            </a:r>
            <a:endParaRPr sz="2400" dirty="0">
              <a:latin typeface="Nimbus Sans L"/>
              <a:cs typeface="Nimbus Sans L"/>
            </a:endParaRPr>
          </a:p>
          <a:p>
            <a:pPr marL="748665" marR="5080" lvl="1" indent="-279400">
              <a:lnSpc>
                <a:spcPct val="124400"/>
              </a:lnSpc>
              <a:spcBef>
                <a:spcPts val="200"/>
              </a:spcBef>
              <a:buFont typeface="DejaVu Sans"/>
              <a:buChar char="–"/>
              <a:tabLst>
                <a:tab pos="755015" algn="l"/>
                <a:tab pos="755650" algn="l"/>
              </a:tabLst>
            </a:pPr>
            <a:r>
              <a:rPr sz="2000" b="1" dirty="0">
                <a:latin typeface="DejaVu Sans"/>
                <a:cs typeface="DejaVu Sans"/>
              </a:rPr>
              <a:t>Deﬁnition: Deal between the President and the head of another nation (e.g., the destroyers-for-bases deal between FDR and Churchill in  1940).</a:t>
            </a:r>
            <a:endParaRPr sz="2000" dirty="0">
              <a:latin typeface="DejaVu Sans"/>
              <a:cs typeface="DejaVu Sans"/>
            </a:endParaRPr>
          </a:p>
          <a:p>
            <a:pPr marL="1155700" lvl="2" indent="-229235">
              <a:lnSpc>
                <a:spcPct val="100000"/>
              </a:lnSpc>
              <a:spcBef>
                <a:spcPts val="620"/>
              </a:spcBef>
              <a:buFont typeface="DejaVu Sans"/>
              <a:buChar char="•"/>
              <a:tabLst>
                <a:tab pos="1155065" algn="l"/>
                <a:tab pos="1155700" algn="l"/>
              </a:tabLst>
            </a:pPr>
            <a:r>
              <a:rPr sz="2000" b="1" dirty="0">
                <a:latin typeface="DejaVu Sans"/>
                <a:cs typeface="DejaVu Sans"/>
              </a:rPr>
              <a:t>Unlike a treaty, executive agreements </a:t>
            </a:r>
            <a:r>
              <a:rPr lang="en-US" sz="2000" b="1" dirty="0">
                <a:solidFill>
                  <a:srgbClr val="FF0000"/>
                </a:solidFill>
                <a:latin typeface="DejaVu Sans"/>
                <a:cs typeface="DejaVu Sans"/>
              </a:rPr>
              <a:t>DO NOT</a:t>
            </a:r>
            <a:r>
              <a:rPr sz="2000" b="1" dirty="0">
                <a:solidFill>
                  <a:srgbClr val="FF0000"/>
                </a:solidFill>
                <a:latin typeface="DejaVu Sans"/>
                <a:cs typeface="DejaVu Sans"/>
              </a:rPr>
              <a:t> </a:t>
            </a:r>
            <a:r>
              <a:rPr sz="2000" b="1" dirty="0">
                <a:latin typeface="DejaVu Sans"/>
                <a:cs typeface="DejaVu Sans"/>
              </a:rPr>
              <a:t>require </a:t>
            </a:r>
            <a:r>
              <a:rPr lang="en-US" sz="2000" b="1" dirty="0">
                <a:solidFill>
                  <a:srgbClr val="FF0000"/>
                </a:solidFill>
                <a:latin typeface="DejaVu Sans"/>
                <a:cs typeface="DejaVu Sans"/>
              </a:rPr>
              <a:t>SENATE</a:t>
            </a:r>
            <a:r>
              <a:rPr sz="2000" b="1" dirty="0">
                <a:latin typeface="DejaVu Sans"/>
                <a:cs typeface="DejaVu Sans"/>
              </a:rPr>
              <a:t> ratiﬁcation.</a:t>
            </a:r>
            <a:endParaRPr sz="2000" dirty="0">
              <a:latin typeface="DejaVu Sans"/>
              <a:cs typeface="DejaVu Sans"/>
            </a:endParaRPr>
          </a:p>
          <a:p>
            <a:pPr marL="1155065" marR="206375" lvl="2" indent="-228600">
              <a:lnSpc>
                <a:spcPct val="116900"/>
              </a:lnSpc>
              <a:spcBef>
                <a:spcPts val="434"/>
              </a:spcBef>
              <a:buFont typeface="DejaVu Sans"/>
              <a:buChar char="•"/>
              <a:tabLst>
                <a:tab pos="1155065" algn="l"/>
                <a:tab pos="1155700" algn="l"/>
              </a:tabLst>
            </a:pPr>
            <a:r>
              <a:rPr sz="2000" b="1" dirty="0">
                <a:latin typeface="DejaVu Sans"/>
                <a:cs typeface="DejaVu Sans"/>
              </a:rPr>
              <a:t>Since WWII, the number of executive agreements has vastly outnumbered the number of treaties. Between 1980-1991, there were &gt; 4100  executive agreements and less than 200 treaties.</a:t>
            </a:r>
            <a:endParaRPr lang="en-US" sz="2000" b="1" dirty="0">
              <a:latin typeface="DejaVu Sans"/>
              <a:cs typeface="DejaVu Sans"/>
            </a:endParaRPr>
          </a:p>
          <a:p>
            <a:pPr marL="926465" marR="206375" lvl="2">
              <a:lnSpc>
                <a:spcPct val="116900"/>
              </a:lnSpc>
              <a:spcBef>
                <a:spcPts val="434"/>
              </a:spcBef>
              <a:tabLst>
                <a:tab pos="1155065" algn="l"/>
                <a:tab pos="1155700" algn="l"/>
              </a:tabLst>
            </a:pPr>
            <a:r>
              <a:rPr lang="en-US" sz="2000" b="0" i="0" dirty="0">
                <a:solidFill>
                  <a:srgbClr val="1A1A1A"/>
                </a:solidFill>
                <a:effectLst/>
                <a:latin typeface="Georgia" panose="02040502050405020303" pitchFamily="18" charset="0"/>
              </a:rPr>
              <a:t>The </a:t>
            </a:r>
            <a:r>
              <a:rPr lang="en-US" sz="2000" b="1" i="0" u="none" strike="noStrike" dirty="0">
                <a:effectLst/>
                <a:latin typeface="Georgia" panose="02040502050405020303" pitchFamily="18" charset="0"/>
              </a:rPr>
              <a:t>Constitution </a:t>
            </a:r>
            <a:r>
              <a:rPr lang="en-US" sz="2000" b="0" i="0" u="none" strike="noStrike" dirty="0">
                <a:effectLst/>
                <a:latin typeface="Georgia" panose="02040502050405020303" pitchFamily="18" charset="0"/>
              </a:rPr>
              <a:t>of the United States</a:t>
            </a:r>
            <a:r>
              <a:rPr lang="en-US" sz="2000" b="0" i="0" dirty="0">
                <a:effectLst/>
                <a:latin typeface="Georgia" panose="02040502050405020303" pitchFamily="18" charset="0"/>
              </a:rPr>
              <a:t> </a:t>
            </a:r>
            <a:r>
              <a:rPr lang="en-US" sz="2000" b="1" i="0" dirty="0">
                <a:solidFill>
                  <a:srgbClr val="1A1A1A"/>
                </a:solidFill>
                <a:effectLst/>
                <a:latin typeface="Georgia" panose="02040502050405020303" pitchFamily="18" charset="0"/>
              </a:rPr>
              <a:t>does not </a:t>
            </a:r>
            <a:r>
              <a:rPr lang="en-US" sz="2000" b="0" i="0" dirty="0">
                <a:solidFill>
                  <a:srgbClr val="1A1A1A"/>
                </a:solidFill>
                <a:effectLst/>
                <a:latin typeface="Georgia" panose="02040502050405020303" pitchFamily="18" charset="0"/>
              </a:rPr>
              <a:t>specifically give a </a:t>
            </a:r>
            <a:r>
              <a:rPr lang="en-US" sz="2000" b="0" i="0" u="none" strike="noStrike" dirty="0">
                <a:effectLst/>
                <a:latin typeface="Georgia" panose="02040502050405020303" pitchFamily="18" charset="0"/>
              </a:rPr>
              <a:t>president</a:t>
            </a:r>
            <a:r>
              <a:rPr lang="en-US" sz="2000" b="0" i="0" dirty="0">
                <a:solidFill>
                  <a:srgbClr val="1A1A1A"/>
                </a:solidFill>
                <a:effectLst/>
                <a:latin typeface="Georgia" panose="02040502050405020303" pitchFamily="18" charset="0"/>
              </a:rPr>
              <a:t> the power to conclude </a:t>
            </a:r>
            <a:r>
              <a:rPr lang="en-US" sz="2000" b="0" i="0" u="none" strike="noStrike" dirty="0">
                <a:effectLst/>
                <a:latin typeface="Georgia" panose="02040502050405020303" pitchFamily="18" charset="0"/>
              </a:rPr>
              <a:t>executive</a:t>
            </a:r>
            <a:r>
              <a:rPr lang="en-US" sz="2000" b="0" i="0" dirty="0">
                <a:solidFill>
                  <a:srgbClr val="1A1A1A"/>
                </a:solidFill>
                <a:effectLst/>
                <a:latin typeface="Georgia" panose="02040502050405020303" pitchFamily="18" charset="0"/>
              </a:rPr>
              <a:t> agreements. However, he may be authorized to do so by Congress, or he may do so on the basis of the power granted him to conduct </a:t>
            </a:r>
            <a:r>
              <a:rPr lang="en-US" sz="2000" b="1" i="0" u="none" strike="noStrike" dirty="0">
                <a:solidFill>
                  <a:srgbClr val="FF0000"/>
                </a:solidFill>
                <a:effectLst/>
                <a:latin typeface="Georgia" panose="02040502050405020303" pitchFamily="18" charset="0"/>
              </a:rPr>
              <a:t>foreign relations</a:t>
            </a:r>
            <a:r>
              <a:rPr lang="en-US" sz="2000" b="0" i="0" dirty="0">
                <a:solidFill>
                  <a:srgbClr val="1A1A1A"/>
                </a:solidFill>
                <a:effectLst/>
                <a:latin typeface="Georgia" panose="02040502050405020303" pitchFamily="18" charset="0"/>
              </a:rPr>
              <a:t>. Despite questions about the constitutionality of executive agreements, in 1937 the Supreme Court ruled that they had the same force as treaties. Because executive agreements are made on the authority of the </a:t>
            </a:r>
            <a:r>
              <a:rPr lang="en-US" sz="2000" b="1" i="0" dirty="0">
                <a:solidFill>
                  <a:srgbClr val="1A1A1A"/>
                </a:solidFill>
                <a:effectLst/>
                <a:latin typeface="Georgia" panose="02040502050405020303" pitchFamily="18" charset="0"/>
              </a:rPr>
              <a:t>incumbent </a:t>
            </a:r>
            <a:r>
              <a:rPr lang="en-US" sz="2000" b="0" i="0" dirty="0">
                <a:solidFill>
                  <a:srgbClr val="1A1A1A"/>
                </a:solidFill>
                <a:effectLst/>
                <a:latin typeface="Georgia" panose="02040502050405020303" pitchFamily="18" charset="0"/>
              </a:rPr>
              <a:t>president, they </a:t>
            </a:r>
            <a:r>
              <a:rPr lang="en-US" sz="2000" b="1" i="0" dirty="0">
                <a:solidFill>
                  <a:srgbClr val="1A1A1A"/>
                </a:solidFill>
                <a:effectLst/>
                <a:latin typeface="Georgia" panose="02040502050405020303" pitchFamily="18" charset="0"/>
              </a:rPr>
              <a:t>do not </a:t>
            </a:r>
            <a:r>
              <a:rPr lang="en-US" sz="2000" b="0" i="0" dirty="0">
                <a:solidFill>
                  <a:srgbClr val="1A1A1A"/>
                </a:solidFill>
                <a:effectLst/>
                <a:latin typeface="Georgia" panose="02040502050405020303" pitchFamily="18" charset="0"/>
              </a:rPr>
              <a:t>necessarily </a:t>
            </a:r>
            <a:r>
              <a:rPr lang="en-US" sz="2000" b="1" i="0" dirty="0">
                <a:solidFill>
                  <a:srgbClr val="1A1A1A"/>
                </a:solidFill>
                <a:effectLst/>
                <a:latin typeface="Georgia" panose="02040502050405020303" pitchFamily="18" charset="0"/>
              </a:rPr>
              <a:t>bind his successors</a:t>
            </a:r>
            <a:r>
              <a:rPr lang="en-US" sz="2000" b="0" i="0" dirty="0">
                <a:solidFill>
                  <a:srgbClr val="1A1A1A"/>
                </a:solidFill>
                <a:effectLst/>
                <a:latin typeface="Georgia" panose="02040502050405020303" pitchFamily="18" charset="0"/>
              </a:rPr>
              <a:t>.  </a:t>
            </a:r>
            <a:r>
              <a:rPr lang="en-US" sz="2000" b="0" i="0" dirty="0">
                <a:solidFill>
                  <a:srgbClr val="1A1A1A"/>
                </a:solidFill>
                <a:effectLst/>
                <a:latin typeface="Georgia" panose="02040502050405020303" pitchFamily="18" charset="0"/>
                <a:hlinkClick r:id="rId3"/>
              </a:rPr>
              <a:t>Britannica</a:t>
            </a:r>
            <a:endParaRPr lang="en-US" sz="2000" dirty="0">
              <a:latin typeface="DejaVu Sans"/>
              <a:cs typeface="DejaVu Sans"/>
            </a:endParaRPr>
          </a:p>
        </p:txBody>
      </p:sp>
      <p:sp>
        <p:nvSpPr>
          <p:cNvPr id="9" name="object 9"/>
          <p:cNvSpPr txBox="1"/>
          <p:nvPr/>
        </p:nvSpPr>
        <p:spPr>
          <a:xfrm>
            <a:off x="11406097" y="6434773"/>
            <a:ext cx="10287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98989"/>
                </a:solidFill>
                <a:latin typeface="DejaVu Sans"/>
                <a:cs typeface="DejaVu Sans"/>
              </a:rPr>
              <a:t>6</a:t>
            </a:r>
            <a:endParaRPr sz="1200">
              <a:latin typeface="DejaVu Sans"/>
              <a:cs typeface="DejaVu Sans"/>
            </a:endParaRPr>
          </a:p>
        </p:txBody>
      </p:sp>
      <p:pic>
        <p:nvPicPr>
          <p:cNvPr id="10" name="Picture 9"/>
          <p:cNvPicPr>
            <a:picLocks noChangeAspect="1"/>
          </p:cNvPicPr>
          <p:nvPr/>
        </p:nvPicPr>
        <p:blipFill>
          <a:blip r:embed="rId4"/>
          <a:stretch>
            <a:fillRect/>
          </a:stretch>
        </p:blipFill>
        <p:spPr>
          <a:xfrm rot="916216">
            <a:off x="11140967" y="3767891"/>
            <a:ext cx="934648" cy="7244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05266"/>
            <a:ext cx="12192000" cy="6352981"/>
            <a:chOff x="0" y="829558"/>
            <a:chExt cx="1219200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12192000" cy="6028690"/>
            </a:xfrm>
            <a:custGeom>
              <a:avLst/>
              <a:gdLst/>
              <a:ahLst/>
              <a:cxnLst/>
              <a:rect l="l" t="t" r="r" b="b"/>
              <a:pathLst>
                <a:path w="12192000" h="6028690">
                  <a:moveTo>
                    <a:pt x="12191997" y="0"/>
                  </a:moveTo>
                  <a:lnTo>
                    <a:pt x="0" y="0"/>
                  </a:lnTo>
                  <a:lnTo>
                    <a:pt x="0" y="6028439"/>
                  </a:lnTo>
                  <a:lnTo>
                    <a:pt x="12191997" y="6028439"/>
                  </a:lnTo>
                  <a:lnTo>
                    <a:pt x="12191997"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533400" y="0"/>
            <a:ext cx="11430000" cy="382156"/>
          </a:xfrm>
          <a:prstGeom prst="rect">
            <a:avLst/>
          </a:prstGeom>
        </p:spPr>
        <p:txBody>
          <a:bodyPr vert="horz" wrap="square" lIns="0" tIns="12700" rIns="0" bIns="0" rtlCol="0">
            <a:spAutoFit/>
          </a:bodyPr>
          <a:lstStyle/>
          <a:p>
            <a:pPr marL="12700">
              <a:lnSpc>
                <a:spcPct val="100000"/>
              </a:lnSpc>
              <a:spcBef>
                <a:spcPts val="100"/>
              </a:spcBef>
            </a:pPr>
            <a:r>
              <a:rPr sz="2400" dirty="0"/>
              <a:t>THE IMPERIAL PRESIDENCY – AREAS OF ABUSE</a:t>
            </a:r>
          </a:p>
        </p:txBody>
      </p:sp>
      <p:sp>
        <p:nvSpPr>
          <p:cNvPr id="6" name="object 6"/>
          <p:cNvSpPr txBox="1"/>
          <p:nvPr/>
        </p:nvSpPr>
        <p:spPr>
          <a:xfrm>
            <a:off x="36095" y="488419"/>
            <a:ext cx="12154519" cy="6362191"/>
          </a:xfrm>
          <a:prstGeom prst="rect">
            <a:avLst/>
          </a:prstGeom>
        </p:spPr>
        <p:txBody>
          <a:bodyPr vert="horz" wrap="square" lIns="0" tIns="109855" rIns="0" bIns="0" rtlCol="0">
            <a:spAutoFit/>
          </a:bodyPr>
          <a:lstStyle/>
          <a:p>
            <a:pPr marL="748665" marR="205104" lvl="1" indent="-279400">
              <a:lnSpc>
                <a:spcPct val="124400"/>
              </a:lnSpc>
              <a:spcBef>
                <a:spcPts val="260"/>
              </a:spcBef>
              <a:buFont typeface="DejaVu Sans"/>
              <a:buChar char="–"/>
              <a:tabLst>
                <a:tab pos="755015" algn="l"/>
                <a:tab pos="755650" algn="l"/>
              </a:tabLst>
            </a:pPr>
            <a:r>
              <a:rPr sz="2000" b="1" dirty="0">
                <a:latin typeface="DejaVu Sans"/>
                <a:cs typeface="DejaVu Sans"/>
              </a:rPr>
              <a:t>What is particularly galling to Congress is that treaties are o</a:t>
            </a:r>
            <a:r>
              <a:rPr lang="en-US" sz="2000" b="1" dirty="0">
                <a:latin typeface="DejaVu Sans"/>
                <a:cs typeface="DejaVu Sans"/>
              </a:rPr>
              <a:t>ft</a:t>
            </a:r>
            <a:r>
              <a:rPr sz="2000" b="1" dirty="0">
                <a:latin typeface="DejaVu Sans"/>
                <a:cs typeface="DejaVu Sans"/>
              </a:rPr>
              <a:t>en on relatively trivial issues (e.g., archaeological artifacts in Mexico), but  executive agreements are o</a:t>
            </a:r>
            <a:r>
              <a:rPr lang="en-US" sz="2000" b="1" dirty="0">
                <a:latin typeface="DejaVu Sans"/>
                <a:cs typeface="DejaVu Sans"/>
              </a:rPr>
              <a:t>ft</a:t>
            </a:r>
            <a:r>
              <a:rPr sz="2000" b="1" dirty="0">
                <a:latin typeface="DejaVu Sans"/>
                <a:cs typeface="DejaVu Sans"/>
              </a:rPr>
              <a:t>en on ma</a:t>
            </a:r>
            <a:r>
              <a:rPr lang="en-US" sz="2000" b="1" dirty="0">
                <a:latin typeface="DejaVu Sans"/>
                <a:cs typeface="DejaVu Sans"/>
              </a:rPr>
              <a:t>tt</a:t>
            </a:r>
            <a:r>
              <a:rPr sz="2000" b="1" dirty="0">
                <a:latin typeface="DejaVu Sans"/>
                <a:cs typeface="DejaVu Sans"/>
              </a:rPr>
              <a:t>ers of great importance (e.g., military commitments to various nations)</a:t>
            </a:r>
            <a:r>
              <a:rPr lang="en-US" sz="2000" b="1" dirty="0">
                <a:latin typeface="DejaVu Sans"/>
                <a:cs typeface="DejaVu Sans"/>
              </a:rPr>
              <a:t>.  It was suppose to be for less trivial matters but that has changed.  </a:t>
            </a:r>
            <a:r>
              <a:rPr lang="en-US" sz="2000" b="1" dirty="0">
                <a:solidFill>
                  <a:srgbClr val="FF0000"/>
                </a:solidFill>
                <a:latin typeface="DejaVu Sans"/>
                <a:cs typeface="DejaVu Sans"/>
              </a:rPr>
              <a:t>It is a way the President can circumvent the Senate treaty confirmation power. </a:t>
            </a:r>
          </a:p>
          <a:p>
            <a:pPr marL="748665" marR="205104" lvl="1" indent="-279400">
              <a:lnSpc>
                <a:spcPct val="124400"/>
              </a:lnSpc>
              <a:spcBef>
                <a:spcPts val="260"/>
              </a:spcBef>
              <a:buFont typeface="DejaVu Sans"/>
              <a:buChar char="–"/>
              <a:tabLst>
                <a:tab pos="755015" algn="l"/>
                <a:tab pos="755650" algn="l"/>
              </a:tabLst>
            </a:pPr>
            <a:r>
              <a:rPr lang="en-US" sz="2400" b="1" dirty="0"/>
              <a:t>Executive Agreements have the same status of a treaty. </a:t>
            </a:r>
            <a:r>
              <a:rPr lang="en-US" b="0" i="0" dirty="0">
                <a:solidFill>
                  <a:srgbClr val="000000"/>
                </a:solidFill>
                <a:effectLst/>
                <a:latin typeface="Open Sans" panose="020B0606030504020204" pitchFamily="34" charset="0"/>
              </a:rPr>
              <a:t>Treaties preempt state law through operation of the Supremacy Clause. Although it may be that executive agreements entered into pursuant to congressional authorization or treaty obligation also derive preemptive force from the Supremacy Clause, that textual basis for preemption is arguably lacking for executive agreements resting solely on the President’s constitutional powers. </a:t>
            </a:r>
            <a:r>
              <a:rPr lang="en-US" dirty="0">
                <a:solidFill>
                  <a:srgbClr val="000000"/>
                </a:solidFill>
                <a:latin typeface="Open Sans" panose="020B0606030504020204" pitchFamily="34" charset="0"/>
                <a:hlinkClick r:id="rId3"/>
              </a:rPr>
              <a:t>Justia</a:t>
            </a:r>
            <a:endParaRPr lang="en-US" b="1" dirty="0"/>
          </a:p>
          <a:p>
            <a:pPr marL="469265" marR="205104" lvl="1">
              <a:lnSpc>
                <a:spcPct val="124400"/>
              </a:lnSpc>
              <a:spcBef>
                <a:spcPts val="260"/>
              </a:spcBef>
              <a:tabLst>
                <a:tab pos="755015" algn="l"/>
                <a:tab pos="755650" algn="l"/>
              </a:tabLst>
            </a:pPr>
            <a:r>
              <a:rPr lang="en-US" sz="2200" b="1" dirty="0">
                <a:latin typeface="DejaVu Sans"/>
                <a:cs typeface="DejaVu Sans"/>
              </a:rPr>
              <a:t>It is often said that the Senate ratifies a treaty. It does not. The Senate may give or withhold its “advice and consent” to a treaty made by the president. Once the Senate has “consented” to a treaty, the president ratifies it by exchanging instruments of ratification with other parties to the treaty.</a:t>
            </a:r>
            <a:endParaRPr sz="2200" b="1" dirty="0">
              <a:latin typeface="DejaVu Sans"/>
              <a:cs typeface="DejaVu Sans"/>
            </a:endParaRPr>
          </a:p>
        </p:txBody>
      </p:sp>
      <p:sp>
        <p:nvSpPr>
          <p:cNvPr id="9" name="object 9"/>
          <p:cNvSpPr txBox="1"/>
          <p:nvPr/>
        </p:nvSpPr>
        <p:spPr>
          <a:xfrm>
            <a:off x="11406097" y="6434773"/>
            <a:ext cx="10287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98989"/>
                </a:solidFill>
                <a:latin typeface="DejaVu Sans"/>
                <a:cs typeface="DejaVu Sans"/>
              </a:rPr>
              <a:t>6</a:t>
            </a:r>
            <a:endParaRPr sz="1200">
              <a:latin typeface="DejaVu Sans"/>
              <a:cs typeface="DejaVu Sans"/>
            </a:endParaRPr>
          </a:p>
        </p:txBody>
      </p:sp>
      <p:pic>
        <p:nvPicPr>
          <p:cNvPr id="10" name="Picture 9"/>
          <p:cNvPicPr>
            <a:picLocks noChangeAspect="1"/>
          </p:cNvPicPr>
          <p:nvPr/>
        </p:nvPicPr>
        <p:blipFill>
          <a:blip r:embed="rId4"/>
          <a:stretch>
            <a:fillRect/>
          </a:stretch>
        </p:blipFill>
        <p:spPr>
          <a:xfrm rot="916216">
            <a:off x="10945977" y="1194012"/>
            <a:ext cx="1078037" cy="835621"/>
          </a:xfrm>
          <a:prstGeom prst="rect">
            <a:avLst/>
          </a:prstGeom>
        </p:spPr>
      </p:pic>
    </p:spTree>
    <p:extLst>
      <p:ext uri="{BB962C8B-B14F-4D97-AF65-F5344CB8AC3E}">
        <p14:creationId xmlns:p14="http://schemas.microsoft.com/office/powerpoint/2010/main" val="227489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032" y="293682"/>
            <a:ext cx="12192000" cy="6608219"/>
            <a:chOff x="0" y="829558"/>
            <a:chExt cx="1219200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12192000" cy="6028690"/>
            </a:xfrm>
            <a:custGeom>
              <a:avLst/>
              <a:gdLst/>
              <a:ahLst/>
              <a:cxnLst/>
              <a:rect l="l" t="t" r="r" b="b"/>
              <a:pathLst>
                <a:path w="12192000" h="6028690">
                  <a:moveTo>
                    <a:pt x="12191997" y="0"/>
                  </a:moveTo>
                  <a:lnTo>
                    <a:pt x="0" y="0"/>
                  </a:lnTo>
                  <a:lnTo>
                    <a:pt x="0" y="6028439"/>
                  </a:lnTo>
                  <a:lnTo>
                    <a:pt x="12191997" y="6028439"/>
                  </a:lnTo>
                  <a:lnTo>
                    <a:pt x="12191997"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1798636" y="0"/>
            <a:ext cx="8842375" cy="320601"/>
          </a:xfrm>
          <a:prstGeom prst="rect">
            <a:avLst/>
          </a:prstGeom>
        </p:spPr>
        <p:txBody>
          <a:bodyPr vert="horz" wrap="square" lIns="0" tIns="12700" rIns="0" bIns="0" rtlCol="0">
            <a:spAutoFit/>
          </a:bodyPr>
          <a:lstStyle/>
          <a:p>
            <a:pPr marL="12700" algn="ctr">
              <a:lnSpc>
                <a:spcPct val="100000"/>
              </a:lnSpc>
              <a:spcBef>
                <a:spcPts val="100"/>
              </a:spcBef>
            </a:pPr>
            <a:r>
              <a:rPr sz="2000" dirty="0"/>
              <a:t>THE IMPERIAL PRESIDENCY – AREAS OF ABUSE</a:t>
            </a:r>
          </a:p>
        </p:txBody>
      </p:sp>
      <p:sp>
        <p:nvSpPr>
          <p:cNvPr id="6" name="object 6"/>
          <p:cNvSpPr txBox="1"/>
          <p:nvPr/>
        </p:nvSpPr>
        <p:spPr>
          <a:xfrm>
            <a:off x="-48587" y="2478040"/>
            <a:ext cx="12190613" cy="3354444"/>
          </a:xfrm>
          <a:prstGeom prst="rect">
            <a:avLst/>
          </a:prstGeom>
        </p:spPr>
        <p:txBody>
          <a:bodyPr vert="horz" wrap="square" lIns="0" tIns="109855" rIns="0" bIns="0" rtlCol="0">
            <a:spAutoFit/>
          </a:bodyPr>
          <a:lstStyle/>
          <a:p>
            <a:pPr marL="355600" indent="-342900">
              <a:lnSpc>
                <a:spcPct val="100000"/>
              </a:lnSpc>
              <a:spcBef>
                <a:spcPts val="790"/>
              </a:spcBef>
              <a:buFont typeface="DejaVu Sans"/>
              <a:buChar char="•"/>
              <a:tabLst>
                <a:tab pos="354965" algn="l"/>
                <a:tab pos="355600" algn="l"/>
              </a:tabLst>
            </a:pPr>
            <a:r>
              <a:rPr sz="2400" b="1" i="1" u="sng" dirty="0">
                <a:latin typeface="Nimbus Sans L"/>
                <a:cs typeface="Nimbus Sans L"/>
              </a:rPr>
              <a:t>EXECUTIVE PRIVILEGE</a:t>
            </a:r>
            <a:r>
              <a:rPr lang="en-US" sz="2400" b="1" i="1" dirty="0">
                <a:latin typeface="Nimbus Sans L"/>
                <a:cs typeface="Nimbus Sans L"/>
              </a:rPr>
              <a:t>- NOT IN THE CONSTITUTION but implied in the separation of powers</a:t>
            </a:r>
            <a:endParaRPr sz="2400" dirty="0">
              <a:latin typeface="Nimbus Sans L"/>
              <a:cs typeface="Nimbus Sans L"/>
            </a:endParaRPr>
          </a:p>
          <a:p>
            <a:pPr marL="755650" lvl="1" indent="-286385">
              <a:lnSpc>
                <a:spcPct val="100000"/>
              </a:lnSpc>
              <a:spcBef>
                <a:spcPts val="710"/>
              </a:spcBef>
              <a:buFont typeface="DejaVu Sans"/>
              <a:buChar char="–"/>
              <a:tabLst>
                <a:tab pos="755015" algn="l"/>
                <a:tab pos="755650" algn="l"/>
              </a:tabLst>
            </a:pPr>
            <a:r>
              <a:rPr sz="2000" b="1" dirty="0">
                <a:latin typeface="DejaVu Sans"/>
                <a:cs typeface="DejaVu Sans"/>
              </a:rPr>
              <a:t>Deﬁnition: The right of president to NOT divulge conversations between himself and his advisers.</a:t>
            </a:r>
            <a:endParaRPr sz="2000" dirty="0">
              <a:latin typeface="DejaVu Sans"/>
              <a:cs typeface="DejaVu Sans"/>
            </a:endParaRPr>
          </a:p>
          <a:p>
            <a:pPr marL="755650" lvl="1" indent="-286385">
              <a:lnSpc>
                <a:spcPct val="100000"/>
              </a:lnSpc>
              <a:spcBef>
                <a:spcPts val="800"/>
              </a:spcBef>
              <a:buFont typeface="DejaVu Sans"/>
              <a:buChar char="–"/>
              <a:tabLst>
                <a:tab pos="755015" algn="l"/>
                <a:tab pos="755650" algn="l"/>
              </a:tabLst>
            </a:pPr>
            <a:r>
              <a:rPr sz="2000" b="1" dirty="0">
                <a:latin typeface="DejaVu Sans"/>
                <a:cs typeface="DejaVu Sans"/>
              </a:rPr>
              <a:t>Presidents claim that if such conversations were not “privileged,” advisers would be hesitant to give straigh</a:t>
            </a:r>
            <a:r>
              <a:rPr lang="en-US" sz="2000" b="1" dirty="0">
                <a:latin typeface="DejaVu Sans"/>
                <a:cs typeface="DejaVu Sans"/>
              </a:rPr>
              <a:t>tf</a:t>
            </a:r>
            <a:r>
              <a:rPr sz="2000" b="1" dirty="0">
                <a:latin typeface="DejaVu Sans"/>
                <a:cs typeface="DejaVu Sans"/>
              </a:rPr>
              <a:t>orward advice.</a:t>
            </a:r>
            <a:endParaRPr sz="2000" dirty="0">
              <a:latin typeface="DejaVu Sans"/>
              <a:cs typeface="DejaVu Sans"/>
            </a:endParaRPr>
          </a:p>
          <a:p>
            <a:pPr marL="755650" lvl="1" indent="-286385">
              <a:lnSpc>
                <a:spcPct val="100000"/>
              </a:lnSpc>
              <a:spcBef>
                <a:spcPts val="700"/>
              </a:spcBef>
              <a:buFont typeface="DejaVu Sans"/>
              <a:buChar char="–"/>
              <a:tabLst>
                <a:tab pos="755015" algn="l"/>
                <a:tab pos="755650" algn="l"/>
              </a:tabLst>
            </a:pPr>
            <a:r>
              <a:rPr sz="2000" b="1" dirty="0">
                <a:latin typeface="DejaVu Sans"/>
                <a:cs typeface="DejaVu Sans"/>
              </a:rPr>
              <a:t>Critics claim that Presidents have abused this privilege by claiming it under the guise of “national security.”</a:t>
            </a:r>
            <a:endParaRPr sz="2000" dirty="0">
              <a:latin typeface="DejaVu Sans"/>
              <a:cs typeface="DejaVu Sans"/>
            </a:endParaRPr>
          </a:p>
          <a:p>
            <a:pPr marL="748665" marR="238125" lvl="1" indent="-279400">
              <a:lnSpc>
                <a:spcPct val="118900"/>
              </a:lnSpc>
              <a:spcBef>
                <a:spcPts val="360"/>
              </a:spcBef>
              <a:buFont typeface="DejaVu Sans"/>
              <a:buChar char="–"/>
              <a:tabLst>
                <a:tab pos="755015" algn="l"/>
                <a:tab pos="755650" algn="l"/>
              </a:tabLst>
            </a:pPr>
            <a:r>
              <a:rPr sz="2000" b="1" dirty="0">
                <a:latin typeface="DejaVu Sans"/>
                <a:cs typeface="DejaVu Sans"/>
              </a:rPr>
              <a:t>In </a:t>
            </a:r>
            <a:r>
              <a:rPr sz="2000" b="1" i="1" dirty="0">
                <a:latin typeface="Nimbus Sans L"/>
                <a:cs typeface="Nimbus Sans L"/>
              </a:rPr>
              <a:t>U.S. </a:t>
            </a:r>
            <a:r>
              <a:rPr sz="2000" b="1" dirty="0">
                <a:latin typeface="DejaVu Sans"/>
                <a:cs typeface="DejaVu Sans"/>
              </a:rPr>
              <a:t>v. </a:t>
            </a:r>
            <a:r>
              <a:rPr sz="2000" b="1" i="1" dirty="0">
                <a:latin typeface="Nimbus Sans L"/>
                <a:cs typeface="Nimbus Sans L"/>
              </a:rPr>
              <a:t>Nixon </a:t>
            </a:r>
            <a:r>
              <a:rPr sz="2000" b="1" dirty="0">
                <a:latin typeface="DejaVu Sans"/>
                <a:cs typeface="DejaVu Sans"/>
              </a:rPr>
              <a:t>(1974), the Supreme Court stated that Presidents are in fact entitled to executive privilege most of the time, </a:t>
            </a:r>
            <a:r>
              <a:rPr sz="2000" b="1" u="sng" dirty="0">
                <a:uFill>
                  <a:solidFill>
                    <a:srgbClr val="000000"/>
                  </a:solidFill>
                </a:uFill>
                <a:latin typeface="DejaVu Sans"/>
                <a:cs typeface="DejaVu Sans"/>
              </a:rPr>
              <a:t>but not in  criminal cases</a:t>
            </a:r>
            <a:r>
              <a:rPr sz="2000" b="1" dirty="0">
                <a:latin typeface="DejaVu Sans"/>
                <a:cs typeface="DejaVu Sans"/>
              </a:rPr>
              <a:t>.</a:t>
            </a:r>
            <a:endParaRPr sz="2000" dirty="0">
              <a:latin typeface="DejaVu Sans"/>
              <a:cs typeface="DejaVu Sans"/>
            </a:endParaRPr>
          </a:p>
        </p:txBody>
      </p:sp>
      <p:sp>
        <p:nvSpPr>
          <p:cNvPr id="9" name="object 9"/>
          <p:cNvSpPr txBox="1"/>
          <p:nvPr/>
        </p:nvSpPr>
        <p:spPr>
          <a:xfrm>
            <a:off x="11406097" y="6434773"/>
            <a:ext cx="10287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98989"/>
                </a:solidFill>
                <a:latin typeface="DejaVu Sans"/>
                <a:cs typeface="DejaVu Sans"/>
              </a:rPr>
              <a:t>6</a:t>
            </a:r>
            <a:endParaRPr sz="1200">
              <a:latin typeface="DejaVu Sans"/>
              <a:cs typeface="DejaVu Sans"/>
            </a:endParaRPr>
          </a:p>
        </p:txBody>
      </p:sp>
    </p:spTree>
    <p:extLst>
      <p:ext uri="{BB962C8B-B14F-4D97-AF65-F5344CB8AC3E}">
        <p14:creationId xmlns:p14="http://schemas.microsoft.com/office/powerpoint/2010/main" val="1745026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47" y="0"/>
            <a:ext cx="12192000" cy="6857999"/>
            <a:chOff x="0" y="829558"/>
            <a:chExt cx="1219200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12192000" cy="6028690"/>
            </a:xfrm>
            <a:custGeom>
              <a:avLst/>
              <a:gdLst/>
              <a:ahLst/>
              <a:cxnLst/>
              <a:rect l="l" t="t" r="r" b="b"/>
              <a:pathLst>
                <a:path w="12192000" h="6028690">
                  <a:moveTo>
                    <a:pt x="12191997" y="0"/>
                  </a:moveTo>
                  <a:lnTo>
                    <a:pt x="0" y="0"/>
                  </a:lnTo>
                  <a:lnTo>
                    <a:pt x="0" y="6028439"/>
                  </a:lnTo>
                  <a:lnTo>
                    <a:pt x="12191997" y="6028439"/>
                  </a:lnTo>
                  <a:lnTo>
                    <a:pt x="12191997"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1798636" y="0"/>
            <a:ext cx="8842375" cy="320601"/>
          </a:xfrm>
          <a:prstGeom prst="rect">
            <a:avLst/>
          </a:prstGeom>
        </p:spPr>
        <p:txBody>
          <a:bodyPr vert="horz" wrap="square" lIns="0" tIns="12700" rIns="0" bIns="0" rtlCol="0">
            <a:spAutoFit/>
          </a:bodyPr>
          <a:lstStyle/>
          <a:p>
            <a:pPr marL="12700" algn="ctr">
              <a:lnSpc>
                <a:spcPct val="100000"/>
              </a:lnSpc>
              <a:spcBef>
                <a:spcPts val="100"/>
              </a:spcBef>
            </a:pPr>
            <a:r>
              <a:rPr sz="2000" dirty="0"/>
              <a:t>THE IMPERIAL PRESIDENCY – AREAS OF ABUSE</a:t>
            </a:r>
          </a:p>
        </p:txBody>
      </p:sp>
      <p:sp>
        <p:nvSpPr>
          <p:cNvPr id="6" name="object 6"/>
          <p:cNvSpPr txBox="1"/>
          <p:nvPr/>
        </p:nvSpPr>
        <p:spPr>
          <a:xfrm>
            <a:off x="124516" y="853599"/>
            <a:ext cx="12190613" cy="4727576"/>
          </a:xfrm>
          <a:prstGeom prst="rect">
            <a:avLst/>
          </a:prstGeom>
        </p:spPr>
        <p:txBody>
          <a:bodyPr vert="horz" wrap="square" lIns="0" tIns="109855" rIns="0" bIns="0" rtlCol="0">
            <a:spAutoFit/>
          </a:bodyPr>
          <a:lstStyle/>
          <a:p>
            <a:pPr marL="355600" indent="-342900">
              <a:lnSpc>
                <a:spcPct val="100000"/>
              </a:lnSpc>
              <a:spcBef>
                <a:spcPts val="790"/>
              </a:spcBef>
              <a:buFont typeface="DejaVu Sans"/>
              <a:buChar char="•"/>
              <a:tabLst>
                <a:tab pos="354965" algn="l"/>
                <a:tab pos="355600" algn="l"/>
              </a:tabLst>
            </a:pPr>
            <a:r>
              <a:rPr sz="2000" b="1" i="1" dirty="0">
                <a:latin typeface="Georgia" panose="02040502050405020303" pitchFamily="18" charset="0"/>
                <a:cs typeface="Nimbus Sans L"/>
              </a:rPr>
              <a:t>EXECUTIVE PRIVILEGE</a:t>
            </a:r>
            <a:r>
              <a:rPr lang="en-US" sz="2000" b="1" i="1" dirty="0">
                <a:latin typeface="Georgia" panose="02040502050405020303" pitchFamily="18" charset="0"/>
                <a:cs typeface="Nimbus Sans L"/>
              </a:rPr>
              <a:t>- NOT IN THE CONSTITUTION but implied through the Constitutional Principle of  checks and balances, separation of power.</a:t>
            </a:r>
          </a:p>
          <a:p>
            <a:pPr marL="355600" indent="-342900">
              <a:lnSpc>
                <a:spcPct val="100000"/>
              </a:lnSpc>
              <a:spcBef>
                <a:spcPts val="790"/>
              </a:spcBef>
              <a:buFont typeface="DejaVu Sans"/>
              <a:buChar char="•"/>
              <a:tabLst>
                <a:tab pos="354965" algn="l"/>
                <a:tab pos="355600" algn="l"/>
              </a:tabLst>
            </a:pPr>
            <a:r>
              <a:rPr lang="en-US" sz="2000" b="0" i="0" dirty="0">
                <a:solidFill>
                  <a:srgbClr val="000000"/>
                </a:solidFill>
                <a:effectLst/>
                <a:latin typeface="Georgia" panose="02040502050405020303" pitchFamily="18" charset="0"/>
              </a:rPr>
              <a:t>The doctrine of executive privilege defines the authority of the President to withhold documents or information in his possession or in the possession of the executive branch from compulsory process of the legislative or judicial branch of the government. The Constitution </a:t>
            </a:r>
            <a:r>
              <a:rPr lang="en-US" sz="2000" b="1" i="1" dirty="0">
                <a:solidFill>
                  <a:srgbClr val="000000"/>
                </a:solidFill>
                <a:effectLst/>
                <a:latin typeface="Georgia" panose="02040502050405020303" pitchFamily="18" charset="0"/>
              </a:rPr>
              <a:t>does not </a:t>
            </a:r>
            <a:r>
              <a:rPr lang="en-US" sz="2000" b="0" i="0" dirty="0">
                <a:solidFill>
                  <a:srgbClr val="000000"/>
                </a:solidFill>
                <a:effectLst/>
                <a:latin typeface="Georgia" panose="02040502050405020303" pitchFamily="18" charset="0"/>
              </a:rPr>
              <a:t>expressly confer upon the Executive Branch any such privilege, but it has been claimed that the privilege derives from the </a:t>
            </a:r>
            <a:r>
              <a:rPr lang="en-US" sz="2000" b="1" i="1" dirty="0">
                <a:solidFill>
                  <a:srgbClr val="000000"/>
                </a:solidFill>
                <a:effectLst/>
                <a:latin typeface="Georgia" panose="02040502050405020303" pitchFamily="18" charset="0"/>
              </a:rPr>
              <a:t>constitutional principle </a:t>
            </a:r>
            <a:r>
              <a:rPr lang="en-US" sz="2000" b="0" i="0" dirty="0">
                <a:solidFill>
                  <a:srgbClr val="000000"/>
                </a:solidFill>
                <a:effectLst/>
                <a:latin typeface="Georgia" panose="02040502050405020303" pitchFamily="18" charset="0"/>
              </a:rPr>
              <a:t>of </a:t>
            </a:r>
            <a:r>
              <a:rPr lang="en-US" sz="2000" b="1" i="1" dirty="0">
                <a:solidFill>
                  <a:srgbClr val="000000"/>
                </a:solidFill>
                <a:effectLst/>
                <a:latin typeface="Georgia" panose="02040502050405020303" pitchFamily="18" charset="0"/>
              </a:rPr>
              <a:t>separation of powers </a:t>
            </a:r>
            <a:r>
              <a:rPr lang="en-US" sz="2000" b="0" i="0" dirty="0">
                <a:solidFill>
                  <a:srgbClr val="000000"/>
                </a:solidFill>
                <a:effectLst/>
                <a:latin typeface="Georgia" panose="02040502050405020303" pitchFamily="18" charset="0"/>
              </a:rPr>
              <a:t>and from a </a:t>
            </a:r>
            <a:r>
              <a:rPr lang="en-US" sz="2000" b="1" i="1" dirty="0">
                <a:solidFill>
                  <a:srgbClr val="000000"/>
                </a:solidFill>
                <a:effectLst/>
                <a:latin typeface="Georgia" panose="02040502050405020303" pitchFamily="18" charset="0"/>
              </a:rPr>
              <a:t>necessary and proper concept </a:t>
            </a:r>
            <a:r>
              <a:rPr lang="en-US" sz="2000" b="0" i="0" dirty="0">
                <a:solidFill>
                  <a:srgbClr val="000000"/>
                </a:solidFill>
                <a:effectLst/>
                <a:latin typeface="Georgia" panose="02040502050405020303" pitchFamily="18" charset="0"/>
              </a:rPr>
              <a:t>respecting the carrying out of the duties of the presidency imposed by the Constitution.</a:t>
            </a:r>
          </a:p>
          <a:p>
            <a:pPr marL="12700">
              <a:spcBef>
                <a:spcPts val="790"/>
              </a:spcBef>
              <a:tabLst>
                <a:tab pos="354965" algn="l"/>
                <a:tab pos="355600" algn="l"/>
              </a:tabLst>
            </a:pPr>
            <a:r>
              <a:rPr lang="en-US" sz="2000" b="1" i="0" dirty="0">
                <a:solidFill>
                  <a:srgbClr val="202A43"/>
                </a:solidFill>
                <a:effectLst/>
                <a:latin typeface="Georgia" panose="02040502050405020303" pitchFamily="18" charset="0"/>
                <a:hlinkClick r:id="rId3"/>
              </a:rPr>
              <a:t>ArtII.S2.C3.2.3 Executive Privilege: Overview</a:t>
            </a:r>
            <a:endParaRPr lang="en-US" sz="2000" b="1" i="0" dirty="0">
              <a:solidFill>
                <a:srgbClr val="202A43"/>
              </a:solidFill>
              <a:effectLst/>
              <a:latin typeface="Georgia" panose="02040502050405020303" pitchFamily="18" charset="0"/>
            </a:endParaRPr>
          </a:p>
          <a:p>
            <a:pPr marL="12700">
              <a:lnSpc>
                <a:spcPct val="100000"/>
              </a:lnSpc>
              <a:spcBef>
                <a:spcPts val="790"/>
              </a:spcBef>
              <a:tabLst>
                <a:tab pos="354965" algn="l"/>
                <a:tab pos="355600" algn="l"/>
              </a:tabLst>
            </a:pPr>
            <a:r>
              <a:rPr lang="en-US" sz="2000" b="0" i="0" dirty="0">
                <a:solidFill>
                  <a:srgbClr val="000000"/>
                </a:solidFill>
                <a:effectLst/>
                <a:latin typeface="Georgia" panose="02040502050405020303" pitchFamily="18" charset="0"/>
                <a:hlinkClick r:id="rId4"/>
              </a:rPr>
              <a:t>Nixon and Executive Privilege</a:t>
            </a:r>
            <a:endParaRPr lang="en-US" sz="2000" b="0" i="0" dirty="0">
              <a:solidFill>
                <a:srgbClr val="000000"/>
              </a:solidFill>
              <a:effectLst/>
              <a:latin typeface="Georgia" panose="02040502050405020303" pitchFamily="18" charset="0"/>
            </a:endParaRPr>
          </a:p>
          <a:p>
            <a:pPr marL="355600" indent="-342900">
              <a:spcBef>
                <a:spcPts val="790"/>
              </a:spcBef>
              <a:buFont typeface="DejaVu Sans"/>
              <a:buChar char="•"/>
              <a:tabLst>
                <a:tab pos="354965" algn="l"/>
                <a:tab pos="355600" algn="l"/>
              </a:tabLst>
            </a:pPr>
            <a:r>
              <a:rPr lang="en-US" sz="2000" b="1" dirty="0">
                <a:latin typeface="Georgia" panose="02040502050405020303" pitchFamily="18" charset="0"/>
              </a:rPr>
              <a:t>US v. Nixon   </a:t>
            </a:r>
            <a:r>
              <a:rPr lang="en-US" sz="2000" b="0" i="0" u="sng" dirty="0">
                <a:solidFill>
                  <a:srgbClr val="FFFFFF"/>
                </a:solidFill>
                <a:effectLst/>
                <a:latin typeface="Georgia" panose="02040502050405020303" pitchFamily="18" charset="0"/>
                <a:hlinkClick r:id="rId5"/>
              </a:rPr>
              <a:t>https://www.youtube.com/watch?v=LvBmy7oqF_M</a:t>
            </a:r>
            <a:r>
              <a:rPr lang="en-US" sz="2000" b="1" i="0" dirty="0">
                <a:effectLst/>
                <a:latin typeface="Georgia" panose="02040502050405020303" pitchFamily="18" charset="0"/>
              </a:rPr>
              <a:t>  </a:t>
            </a:r>
          </a:p>
          <a:p>
            <a:pPr marL="355600" indent="-342900">
              <a:spcBef>
                <a:spcPts val="790"/>
              </a:spcBef>
              <a:buFont typeface="DejaVu Sans"/>
              <a:buChar char="•"/>
              <a:tabLst>
                <a:tab pos="354965" algn="l"/>
                <a:tab pos="355600" algn="l"/>
              </a:tabLst>
            </a:pPr>
            <a:r>
              <a:rPr lang="en-US" sz="2000" dirty="0">
                <a:solidFill>
                  <a:srgbClr val="000000"/>
                </a:solidFill>
                <a:latin typeface="Georgia" panose="02040502050405020303" pitchFamily="18" charset="0"/>
                <a:cs typeface="Nimbus Sans L"/>
              </a:rPr>
              <a:t>How does </a:t>
            </a:r>
            <a:r>
              <a:rPr lang="en-US" sz="2000" b="1" dirty="0">
                <a:solidFill>
                  <a:srgbClr val="000000"/>
                </a:solidFill>
                <a:latin typeface="Georgia" panose="02040502050405020303" pitchFamily="18" charset="0"/>
                <a:cs typeface="Nimbus Sans L"/>
              </a:rPr>
              <a:t>Federalist 70 </a:t>
            </a:r>
            <a:r>
              <a:rPr lang="en-US" sz="2000" dirty="0">
                <a:solidFill>
                  <a:srgbClr val="000000"/>
                </a:solidFill>
                <a:latin typeface="Georgia" panose="02040502050405020303" pitchFamily="18" charset="0"/>
                <a:cs typeface="Nimbus Sans L"/>
              </a:rPr>
              <a:t>support the concept of  </a:t>
            </a:r>
            <a:r>
              <a:rPr lang="en-US" sz="2000" b="1" i="1" u="sng" dirty="0">
                <a:solidFill>
                  <a:srgbClr val="000000"/>
                </a:solidFill>
                <a:latin typeface="Georgia" panose="02040502050405020303" pitchFamily="18" charset="0"/>
                <a:cs typeface="Nimbus Sans L"/>
              </a:rPr>
              <a:t>executive privilege</a:t>
            </a:r>
            <a:r>
              <a:rPr lang="en-US" sz="2000" dirty="0">
                <a:solidFill>
                  <a:srgbClr val="000000"/>
                </a:solidFill>
                <a:latin typeface="Georgia" panose="02040502050405020303" pitchFamily="18" charset="0"/>
                <a:cs typeface="Nimbus Sans L"/>
              </a:rPr>
              <a:t>?</a:t>
            </a:r>
          </a:p>
          <a:p>
            <a:pPr marL="355600" indent="-342900">
              <a:lnSpc>
                <a:spcPct val="100000"/>
              </a:lnSpc>
              <a:spcBef>
                <a:spcPts val="790"/>
              </a:spcBef>
              <a:buFont typeface="DejaVu Sans"/>
              <a:buChar char="•"/>
              <a:tabLst>
                <a:tab pos="354965" algn="l"/>
                <a:tab pos="355600" algn="l"/>
              </a:tabLst>
            </a:pPr>
            <a:r>
              <a:rPr lang="en-US" sz="2000" b="1" dirty="0">
                <a:solidFill>
                  <a:srgbClr val="FF0000"/>
                </a:solidFill>
                <a:latin typeface="Georgia" panose="02040502050405020303" pitchFamily="18" charset="0"/>
                <a:cs typeface="Nimbus Sans L"/>
              </a:rPr>
              <a:t>COMPLETE FRQ Executive Privilege, Fed 70</a:t>
            </a:r>
          </a:p>
        </p:txBody>
      </p:sp>
      <p:sp>
        <p:nvSpPr>
          <p:cNvPr id="9" name="object 9"/>
          <p:cNvSpPr txBox="1"/>
          <p:nvPr/>
        </p:nvSpPr>
        <p:spPr>
          <a:xfrm>
            <a:off x="11406097" y="6434773"/>
            <a:ext cx="10287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98989"/>
                </a:solidFill>
                <a:latin typeface="DejaVu Sans"/>
                <a:cs typeface="DejaVu Sans"/>
              </a:rPr>
              <a:t>6</a:t>
            </a:r>
            <a:endParaRPr sz="1200">
              <a:latin typeface="DejaVu Sans"/>
              <a:cs typeface="DejaVu Sans"/>
            </a:endParaRPr>
          </a:p>
        </p:txBody>
      </p:sp>
    </p:spTree>
    <p:extLst>
      <p:ext uri="{BB962C8B-B14F-4D97-AF65-F5344CB8AC3E}">
        <p14:creationId xmlns:p14="http://schemas.microsoft.com/office/powerpoint/2010/main" val="2775462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82156"/>
            <a:ext cx="12192000" cy="6476092"/>
            <a:chOff x="0" y="829558"/>
            <a:chExt cx="12192000" cy="6028690"/>
          </a:xfrm>
        </p:grpSpPr>
        <p:sp>
          <p:nvSpPr>
            <p:cNvPr id="3" name="object 3"/>
            <p:cNvSpPr/>
            <p:nvPr/>
          </p:nvSpPr>
          <p:spPr>
            <a:xfrm>
              <a:off x="0" y="829558"/>
              <a:ext cx="12190614" cy="60284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29558"/>
              <a:ext cx="12192000" cy="6028690"/>
            </a:xfrm>
            <a:custGeom>
              <a:avLst/>
              <a:gdLst/>
              <a:ahLst/>
              <a:cxnLst/>
              <a:rect l="l" t="t" r="r" b="b"/>
              <a:pathLst>
                <a:path w="12192000" h="6028690">
                  <a:moveTo>
                    <a:pt x="12191997" y="0"/>
                  </a:moveTo>
                  <a:lnTo>
                    <a:pt x="0" y="0"/>
                  </a:lnTo>
                  <a:lnTo>
                    <a:pt x="0" y="6028439"/>
                  </a:lnTo>
                  <a:lnTo>
                    <a:pt x="12191997" y="6028439"/>
                  </a:lnTo>
                  <a:lnTo>
                    <a:pt x="12191997" y="0"/>
                  </a:lnTo>
                  <a:close/>
                </a:path>
              </a:pathLst>
            </a:custGeom>
            <a:solidFill>
              <a:srgbClr val="FFFFFF">
                <a:alpha val="72158"/>
              </a:srgbClr>
            </a:solidFill>
          </p:spPr>
          <p:txBody>
            <a:bodyPr wrap="square" lIns="0" tIns="0" rIns="0" bIns="0" rtlCol="0"/>
            <a:lstStyle/>
            <a:p>
              <a:endParaRPr/>
            </a:p>
          </p:txBody>
        </p:sp>
      </p:grpSp>
      <p:sp>
        <p:nvSpPr>
          <p:cNvPr id="5" name="object 5"/>
          <p:cNvSpPr txBox="1">
            <a:spLocks noGrp="1"/>
          </p:cNvSpPr>
          <p:nvPr>
            <p:ph type="title"/>
          </p:nvPr>
        </p:nvSpPr>
        <p:spPr>
          <a:xfrm>
            <a:off x="1798636" y="0"/>
            <a:ext cx="8842375" cy="382156"/>
          </a:xfrm>
          <a:prstGeom prst="rect">
            <a:avLst/>
          </a:prstGeom>
        </p:spPr>
        <p:txBody>
          <a:bodyPr vert="horz" wrap="square" lIns="0" tIns="12700" rIns="0" bIns="0" rtlCol="0">
            <a:spAutoFit/>
          </a:bodyPr>
          <a:lstStyle/>
          <a:p>
            <a:pPr marL="12700">
              <a:lnSpc>
                <a:spcPct val="100000"/>
              </a:lnSpc>
              <a:spcBef>
                <a:spcPts val="100"/>
              </a:spcBef>
            </a:pPr>
            <a:r>
              <a:rPr sz="2400" dirty="0"/>
              <a:t>THE IMPERIAL PRESIDENCY – AREAS OF ABUSE</a:t>
            </a:r>
          </a:p>
        </p:txBody>
      </p:sp>
      <p:sp>
        <p:nvSpPr>
          <p:cNvPr id="6" name="object 6"/>
          <p:cNvSpPr txBox="1"/>
          <p:nvPr/>
        </p:nvSpPr>
        <p:spPr>
          <a:xfrm>
            <a:off x="-1386" y="1633915"/>
            <a:ext cx="12192000" cy="3760645"/>
          </a:xfrm>
          <a:prstGeom prst="rect">
            <a:avLst/>
          </a:prstGeom>
        </p:spPr>
        <p:txBody>
          <a:bodyPr vert="horz" wrap="square" lIns="0" tIns="109855" rIns="0" bIns="0" rtlCol="0">
            <a:spAutoFit/>
          </a:bodyPr>
          <a:lstStyle/>
          <a:p>
            <a:pPr marL="407034" indent="-394970">
              <a:lnSpc>
                <a:spcPct val="100000"/>
              </a:lnSpc>
              <a:spcBef>
                <a:spcPts val="890"/>
              </a:spcBef>
              <a:buFont typeface="DejaVu Sans"/>
              <a:buChar char="•"/>
              <a:tabLst>
                <a:tab pos="407034" algn="l"/>
                <a:tab pos="407670" algn="l"/>
              </a:tabLst>
            </a:pPr>
            <a:r>
              <a:rPr sz="2800" b="1" i="1" dirty="0">
                <a:latin typeface="Nimbus Sans L"/>
                <a:cs typeface="Nimbus Sans L"/>
              </a:rPr>
              <a:t>IMPOUNDMENT</a:t>
            </a:r>
            <a:endParaRPr sz="2800" dirty="0">
              <a:latin typeface="Nimbus Sans L"/>
              <a:cs typeface="Nimbus Sans L"/>
            </a:endParaRPr>
          </a:p>
          <a:p>
            <a:pPr marL="755650" lvl="1" indent="-286385">
              <a:lnSpc>
                <a:spcPct val="100000"/>
              </a:lnSpc>
              <a:spcBef>
                <a:spcPts val="710"/>
              </a:spcBef>
              <a:buFont typeface="DejaVu Sans"/>
              <a:buChar char="–"/>
              <a:tabLst>
                <a:tab pos="755015" algn="l"/>
                <a:tab pos="755650" algn="l"/>
              </a:tabLst>
            </a:pPr>
            <a:r>
              <a:rPr sz="2000" b="1" dirty="0">
                <a:latin typeface="DejaVu Sans"/>
                <a:cs typeface="DejaVu Sans"/>
              </a:rPr>
              <a:t>Deﬁnition: The refusal of the President to spend money that has been appropriated by Congress.</a:t>
            </a:r>
            <a:endParaRPr sz="2000" dirty="0">
              <a:latin typeface="DejaVu Sans"/>
              <a:cs typeface="DejaVu Sans"/>
            </a:endParaRPr>
          </a:p>
          <a:p>
            <a:pPr marL="755650" lvl="1" indent="-286385">
              <a:lnSpc>
                <a:spcPct val="100000"/>
              </a:lnSpc>
              <a:spcBef>
                <a:spcPts val="700"/>
              </a:spcBef>
              <a:buFont typeface="DejaVu Sans"/>
              <a:buChar char="–"/>
              <a:tabLst>
                <a:tab pos="755015" algn="l"/>
                <a:tab pos="755650" algn="l"/>
              </a:tabLst>
            </a:pPr>
            <a:r>
              <a:rPr sz="2000" b="1" dirty="0">
                <a:latin typeface="DejaVu Sans"/>
                <a:cs typeface="DejaVu Sans"/>
              </a:rPr>
              <a:t>In the past, this was done when there was an obvious need, e.g., reducing defense spending a</a:t>
            </a:r>
            <a:r>
              <a:rPr lang="en-US" sz="2000" b="1" dirty="0">
                <a:latin typeface="DejaVu Sans"/>
                <a:cs typeface="DejaVu Sans"/>
              </a:rPr>
              <a:t>fte</a:t>
            </a:r>
            <a:r>
              <a:rPr sz="2000" b="1" dirty="0">
                <a:latin typeface="DejaVu Sans"/>
                <a:cs typeface="DejaVu Sans"/>
              </a:rPr>
              <a:t>r a war ended.</a:t>
            </a:r>
            <a:endParaRPr lang="en-US" sz="2000" b="1" dirty="0">
              <a:latin typeface="DejaVu Sans"/>
              <a:cs typeface="DejaVu Sans"/>
            </a:endParaRPr>
          </a:p>
          <a:p>
            <a:pPr marL="755650" lvl="1" indent="-286385">
              <a:spcBef>
                <a:spcPts val="700"/>
              </a:spcBef>
              <a:buFont typeface="DejaVu Sans"/>
              <a:buChar char="–"/>
              <a:tabLst>
                <a:tab pos="755015" algn="l"/>
                <a:tab pos="755650" algn="l"/>
              </a:tabLst>
            </a:pPr>
            <a:r>
              <a:rPr lang="en-US" sz="2000" b="1" dirty="0">
                <a:latin typeface="DejaVu Sans"/>
                <a:cs typeface="DejaVu Sans"/>
              </a:rPr>
              <a:t>Nixon, however, impounded funds for </a:t>
            </a:r>
            <a:r>
              <a:rPr lang="en-US" sz="2000" b="1" u="sng" dirty="0">
                <a:uFill>
                  <a:solidFill>
                    <a:srgbClr val="000000"/>
                  </a:solidFill>
                </a:uFill>
                <a:latin typeface="DejaVu Sans"/>
                <a:cs typeface="DejaVu Sans"/>
              </a:rPr>
              <a:t>policy objectives</a:t>
            </a:r>
            <a:r>
              <a:rPr lang="en-US" sz="2000" b="1" dirty="0">
                <a:latin typeface="DejaVu Sans"/>
                <a:cs typeface="DejaVu Sans"/>
              </a:rPr>
              <a:t>. Some members of Congress were livid that money was not spent when it had been lawfully appropriated by legislation. Such impoundment seemed unconstitutional.</a:t>
            </a:r>
          </a:p>
          <a:p>
            <a:pPr marL="755650" lvl="1" indent="-286385">
              <a:spcBef>
                <a:spcPts val="700"/>
              </a:spcBef>
              <a:buFont typeface="DejaVu Sans"/>
              <a:buChar char="–"/>
              <a:tabLst>
                <a:tab pos="755015" algn="l"/>
                <a:tab pos="755650" algn="l"/>
              </a:tabLst>
            </a:pPr>
            <a:r>
              <a:rPr lang="en-US" sz="2000" b="1" dirty="0">
                <a:solidFill>
                  <a:srgbClr val="FF0000"/>
                </a:solidFill>
                <a:latin typeface="DejaVu Sans"/>
                <a:cs typeface="DejaVu Sans"/>
              </a:rPr>
              <a:t>Impoundment is unconstitutional.</a:t>
            </a:r>
            <a:endParaRPr lang="en-US" sz="2000" dirty="0">
              <a:solidFill>
                <a:srgbClr val="FF0000"/>
              </a:solidFill>
              <a:latin typeface="DejaVu Sans"/>
              <a:cs typeface="DejaVu Sans"/>
            </a:endParaRPr>
          </a:p>
          <a:p>
            <a:pPr marL="755650" lvl="1" indent="-286385">
              <a:lnSpc>
                <a:spcPct val="100000"/>
              </a:lnSpc>
              <a:spcBef>
                <a:spcPts val="700"/>
              </a:spcBef>
              <a:buFont typeface="DejaVu Sans"/>
              <a:buChar char="–"/>
              <a:tabLst>
                <a:tab pos="755015" algn="l"/>
                <a:tab pos="755650" algn="l"/>
              </a:tabLst>
            </a:pPr>
            <a:endParaRPr sz="2000" dirty="0">
              <a:latin typeface="DejaVu Sans"/>
              <a:cs typeface="DejaVu Sans"/>
            </a:endParaRPr>
          </a:p>
        </p:txBody>
      </p:sp>
      <p:sp>
        <p:nvSpPr>
          <p:cNvPr id="9" name="object 9"/>
          <p:cNvSpPr txBox="1"/>
          <p:nvPr/>
        </p:nvSpPr>
        <p:spPr>
          <a:xfrm>
            <a:off x="11406097" y="6434773"/>
            <a:ext cx="10287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98989"/>
                </a:solidFill>
                <a:latin typeface="DejaVu Sans"/>
                <a:cs typeface="DejaVu Sans"/>
              </a:rPr>
              <a:t>6</a:t>
            </a:r>
            <a:endParaRPr sz="1200">
              <a:latin typeface="DejaVu Sans"/>
              <a:cs typeface="DejaVu Sans"/>
            </a:endParaRPr>
          </a:p>
        </p:txBody>
      </p:sp>
    </p:spTree>
    <p:extLst>
      <p:ext uri="{BB962C8B-B14F-4D97-AF65-F5344CB8AC3E}">
        <p14:creationId xmlns:p14="http://schemas.microsoft.com/office/powerpoint/2010/main" val="424079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919249" y="1"/>
            <a:ext cx="6353501" cy="689932"/>
          </a:xfrm>
          <a:prstGeom prst="rect">
            <a:avLst/>
          </a:prstGeom>
        </p:spPr>
        <p:txBody>
          <a:bodyPr vert="horz" wrap="square" lIns="0" tIns="12700" rIns="0" bIns="0" rtlCol="0">
            <a:spAutoFit/>
          </a:bodyPr>
          <a:lstStyle/>
          <a:p>
            <a:pPr marL="12700" algn="ctr">
              <a:lnSpc>
                <a:spcPct val="100000"/>
              </a:lnSpc>
              <a:spcBef>
                <a:spcPts val="100"/>
              </a:spcBef>
            </a:pPr>
            <a:r>
              <a:rPr sz="4400" dirty="0"/>
              <a:t>TERM OF OFFICE</a:t>
            </a:r>
          </a:p>
        </p:txBody>
      </p:sp>
      <p:sp>
        <p:nvSpPr>
          <p:cNvPr id="4" name="object 4"/>
          <p:cNvSpPr txBox="1"/>
          <p:nvPr/>
        </p:nvSpPr>
        <p:spPr>
          <a:xfrm>
            <a:off x="117219" y="785770"/>
            <a:ext cx="11734165" cy="5629746"/>
          </a:xfrm>
          <a:prstGeom prst="rect">
            <a:avLst/>
          </a:prstGeom>
        </p:spPr>
        <p:txBody>
          <a:bodyPr vert="horz" wrap="square" lIns="0" tIns="12700" rIns="0" bIns="0" rtlCol="0">
            <a:spAutoFit/>
          </a:bodyPr>
          <a:lstStyle/>
          <a:p>
            <a:pPr marL="336550" marR="0" lvl="0" indent="-285750" algn="l" defTabSz="914400" rtl="0" eaLnBrk="1" fontAlgn="auto" latinLnBrk="0" hangingPunct="1">
              <a:lnSpc>
                <a:spcPct val="100000"/>
              </a:lnSpc>
              <a:spcBef>
                <a:spcPts val="100"/>
              </a:spcBef>
              <a:spcAft>
                <a:spcPts val="0"/>
              </a:spcAft>
              <a:buClrTx/>
              <a:buSzPct val="115000"/>
              <a:buFont typeface="DejaVu Sans"/>
              <a:buChar char="•"/>
              <a:tabLst>
                <a:tab pos="335915" algn="l"/>
                <a:tab pos="3365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Four years</a:t>
            </a:r>
            <a:endParaRPr kumimoji="0" lang="en-US" sz="2000" b="0" i="0" u="none" strike="noStrike" kern="1200" cap="none" spc="0" normalizeH="0" baseline="0" noProof="0" dirty="0">
              <a:ln>
                <a:noFill/>
              </a:ln>
              <a:solidFill>
                <a:prstClr val="black"/>
              </a:solidFill>
              <a:effectLst/>
              <a:uLnTx/>
              <a:uFillTx/>
              <a:latin typeface="DejaVu Sans"/>
              <a:ea typeface="+mn-ea"/>
              <a:cs typeface="DejaVu Sans"/>
            </a:endParaRPr>
          </a:p>
          <a:p>
            <a:pPr marL="336550" marR="0" lvl="0" indent="-285750" algn="l" defTabSz="914400" rtl="0" eaLnBrk="1" fontAlgn="auto" latinLnBrk="0" hangingPunct="1">
              <a:lnSpc>
                <a:spcPct val="100000"/>
              </a:lnSpc>
              <a:spcBef>
                <a:spcPts val="100"/>
              </a:spcBef>
              <a:spcAft>
                <a:spcPts val="0"/>
              </a:spcAft>
              <a:buClrTx/>
              <a:buSzPct val="115000"/>
              <a:buFont typeface="DejaVu Sans"/>
              <a:buChar char="•"/>
              <a:tabLst>
                <a:tab pos="335915" algn="l"/>
                <a:tab pos="336550" algn="l"/>
              </a:tabLst>
              <a:defRPr/>
            </a:pP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336550" marR="0" lvl="0" indent="-285750" algn="l" defTabSz="914400" rtl="0" eaLnBrk="1" fontAlgn="auto" latinLnBrk="0" hangingPunct="1">
              <a:lnSpc>
                <a:spcPct val="100000"/>
              </a:lnSpc>
              <a:spcBef>
                <a:spcPts val="0"/>
              </a:spcBef>
              <a:spcAft>
                <a:spcPts val="0"/>
              </a:spcAft>
              <a:buClrTx/>
              <a:buSzPct val="115000"/>
              <a:buFont typeface="DejaVu Sans"/>
              <a:buChar char="•"/>
              <a:tabLst>
                <a:tab pos="335915" algn="l"/>
                <a:tab pos="3365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Maximum of </a:t>
            </a:r>
            <a:r>
              <a:rPr kumimoji="0" sz="2000" b="1" i="0" u="none" strike="noStrike" kern="1200" cap="none" spc="0" normalizeH="0" baseline="0" noProof="0" dirty="0">
                <a:ln>
                  <a:noFill/>
                </a:ln>
                <a:solidFill>
                  <a:srgbClr val="FFFF00"/>
                </a:solidFill>
                <a:effectLst/>
                <a:uLnTx/>
                <a:uFillTx/>
                <a:latin typeface="DejaVu Sans"/>
                <a:ea typeface="+mn-ea"/>
                <a:cs typeface="DejaVu Sans"/>
              </a:rPr>
              <a:t>two elected terms</a:t>
            </a:r>
            <a:r>
              <a:rPr kumimoji="0" lang="en-US" sz="2000" b="1" i="0" u="none" strike="noStrike" kern="1200" cap="none" spc="0" normalizeH="0" baseline="0" noProof="0" dirty="0">
                <a:ln>
                  <a:noFill/>
                </a:ln>
                <a:solidFill>
                  <a:srgbClr val="FFFFFF"/>
                </a:solidFill>
                <a:effectLst/>
                <a:uLnTx/>
                <a:uFillTx/>
                <a:latin typeface="DejaVu Sans"/>
                <a:ea typeface="+mn-ea"/>
                <a:cs typeface="DejaVu Sans"/>
              </a:rPr>
              <a:t>; Maximum of 10 years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800"/>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Amendment 22 institutionalized Washington’s precedent.</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740"/>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Passage of </a:t>
            </a:r>
            <a:r>
              <a:rPr kumimoji="0" sz="2000" b="1" i="0" u="none" strike="noStrike" kern="1200" cap="none" spc="0" normalizeH="0" baseline="0" noProof="0" dirty="0">
                <a:ln>
                  <a:noFill/>
                </a:ln>
                <a:solidFill>
                  <a:srgbClr val="FFFF00"/>
                </a:solidFill>
                <a:effectLst/>
                <a:uLnTx/>
                <a:uFillTx/>
                <a:latin typeface="DejaVu Sans"/>
                <a:ea typeface="+mn-ea"/>
                <a:cs typeface="DejaVu Sans"/>
              </a:rPr>
              <a:t>22</a:t>
            </a:r>
            <a:r>
              <a:rPr kumimoji="0" sz="2000" b="1" i="0" u="none" strike="noStrike" kern="1200" cap="none" spc="0" normalizeH="0" baseline="25641" noProof="0" dirty="0">
                <a:ln>
                  <a:noFill/>
                </a:ln>
                <a:solidFill>
                  <a:srgbClr val="FFFF00"/>
                </a:solidFill>
                <a:effectLst/>
                <a:uLnTx/>
                <a:uFillTx/>
                <a:latin typeface="DejaVu Sans"/>
                <a:ea typeface="+mn-ea"/>
                <a:cs typeface="DejaVu Sans"/>
              </a:rPr>
              <a:t>nd </a:t>
            </a:r>
            <a:r>
              <a:rPr kumimoji="0" sz="2000" b="1" i="0" u="none" strike="noStrike" kern="1200" cap="none" spc="0" normalizeH="0" baseline="0" noProof="0" dirty="0">
                <a:ln>
                  <a:noFill/>
                </a:ln>
                <a:solidFill>
                  <a:srgbClr val="FFFF00"/>
                </a:solidFill>
                <a:effectLst/>
                <a:uLnTx/>
                <a:uFillTx/>
                <a:latin typeface="DejaVu Sans"/>
                <a:ea typeface="+mn-ea"/>
                <a:cs typeface="DejaVu Sans"/>
              </a:rPr>
              <a:t>Amendment </a:t>
            </a:r>
            <a:r>
              <a:rPr kumimoji="0" sz="2000" b="1" i="0" u="none" strike="noStrike" kern="1200" cap="none" spc="0" normalizeH="0" baseline="0" noProof="0" dirty="0">
                <a:ln>
                  <a:noFill/>
                </a:ln>
                <a:solidFill>
                  <a:srgbClr val="FFFFFF"/>
                </a:solidFill>
                <a:effectLst/>
                <a:uLnTx/>
                <a:uFillTx/>
                <a:latin typeface="DejaVu Sans"/>
                <a:ea typeface="+mn-ea"/>
                <a:cs typeface="DejaVu Sans"/>
              </a:rPr>
              <a:t>(1951) was due to the Republican congress’ concern over future FDR’s.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265" marR="67945" lvl="1" indent="-342900" algn="l" defTabSz="914400" rtl="0" eaLnBrk="1" fontAlgn="auto" latinLnBrk="0" hangingPunct="1">
              <a:lnSpc>
                <a:spcPts val="2420"/>
              </a:lnSpc>
              <a:spcBef>
                <a:spcPts val="1105"/>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Possible to serve just less than 10 years in oﬃce if a V.P. becomes President just a</a:t>
            </a:r>
            <a:r>
              <a:rPr kumimoji="0" lang="en-US" sz="2000" b="1" i="0" u="none" strike="noStrike" kern="1200" cap="none" spc="0" normalizeH="0" baseline="0" noProof="0" dirty="0">
                <a:ln>
                  <a:noFill/>
                </a:ln>
                <a:solidFill>
                  <a:srgbClr val="FFFFFF"/>
                </a:solidFill>
                <a:effectLst/>
                <a:uLnTx/>
                <a:uFillTx/>
                <a:latin typeface="DejaVu Sans"/>
                <a:ea typeface="+mn-ea"/>
                <a:cs typeface="DejaVu Sans"/>
              </a:rPr>
              <a:t>ft</a:t>
            </a:r>
            <a:r>
              <a:rPr kumimoji="0" sz="2000" b="1" i="0" u="none" strike="noStrike" kern="1200" cap="none" spc="0" normalizeH="0" baseline="0" noProof="0" dirty="0">
                <a:ln>
                  <a:noFill/>
                </a:ln>
                <a:solidFill>
                  <a:srgbClr val="FFFFFF"/>
                </a:solidFill>
                <a:effectLst/>
                <a:uLnTx/>
                <a:uFillTx/>
                <a:latin typeface="DejaVu Sans"/>
                <a:ea typeface="+mn-ea"/>
                <a:cs typeface="DejaVu Sans"/>
              </a:rPr>
              <a:t>er the midpoint of a  President’s term of oﬃce.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1307465" marR="0" lvl="2" indent="-342900" algn="l" defTabSz="914400" rtl="0" eaLnBrk="1" fontAlgn="auto" latinLnBrk="0" hangingPunct="1">
              <a:lnSpc>
                <a:spcPct val="100000"/>
              </a:lnSpc>
              <a:spcBef>
                <a:spcPts val="695"/>
              </a:spcBef>
              <a:spcAft>
                <a:spcPts val="0"/>
              </a:spcAft>
              <a:buClrTx/>
              <a:buSzPct val="115000"/>
              <a:buFont typeface="Wingdings" panose="05000000000000000000" pitchFamily="2" charset="2"/>
              <a:buChar char="Ø"/>
              <a:tabLst>
                <a:tab pos="12509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If a V.P. serves </a:t>
            </a:r>
            <a:r>
              <a:rPr kumimoji="0" sz="20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less</a:t>
            </a:r>
            <a:r>
              <a:rPr kumimoji="0" sz="2000" b="1" i="0" u="none" strike="noStrike" kern="1200" cap="none" spc="0" normalizeH="0" baseline="0" noProof="0" dirty="0">
                <a:ln>
                  <a:noFill/>
                </a:ln>
                <a:solidFill>
                  <a:srgbClr val="FFFFFF"/>
                </a:solidFill>
                <a:effectLst/>
                <a:uLnTx/>
                <a:uFillTx/>
                <a:latin typeface="DejaVu Sans"/>
                <a:ea typeface="+mn-ea"/>
                <a:cs typeface="DejaVu Sans"/>
              </a:rPr>
              <a:t> than half of a President’s term, he can be elected to the presidency twice.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1307465" marR="0" lvl="2" indent="-342900" algn="l" defTabSz="914400" rtl="0" eaLnBrk="1" fontAlgn="auto" latinLnBrk="0" hangingPunct="1">
              <a:lnSpc>
                <a:spcPct val="100000"/>
              </a:lnSpc>
              <a:spcBef>
                <a:spcPts val="640"/>
              </a:spcBef>
              <a:spcAft>
                <a:spcPts val="0"/>
              </a:spcAft>
              <a:buClrTx/>
              <a:buSzPct val="115000"/>
              <a:buFont typeface="Wingdings" panose="05000000000000000000" pitchFamily="2" charset="2"/>
              <a:buChar char="Ø"/>
              <a:tabLst>
                <a:tab pos="12509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If a V.P. serves </a:t>
            </a:r>
            <a:r>
              <a:rPr kumimoji="0" sz="20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more</a:t>
            </a:r>
            <a:r>
              <a:rPr kumimoji="0" sz="2000" b="1" i="0" u="none" strike="noStrike" kern="1200" cap="none" spc="0" normalizeH="0" baseline="0" noProof="0" dirty="0">
                <a:ln>
                  <a:noFill/>
                </a:ln>
                <a:solidFill>
                  <a:srgbClr val="FFFFFF"/>
                </a:solidFill>
                <a:effectLst/>
                <a:uLnTx/>
                <a:uFillTx/>
                <a:latin typeface="DejaVu Sans"/>
                <a:ea typeface="+mn-ea"/>
                <a:cs typeface="DejaVu Sans"/>
              </a:rPr>
              <a:t> than half of a President’s term, he can be elected to the presidency only once.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740"/>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Lyndon Johnson succeeded JFK in 1963</a:t>
            </a:r>
            <a:r>
              <a:rPr kumimoji="0" lang="en-US" sz="2000" b="1" i="0" u="none" strike="noStrike" kern="1200" cap="none" spc="0" normalizeH="0" baseline="0" noProof="0" dirty="0">
                <a:ln>
                  <a:noFill/>
                </a:ln>
                <a:solidFill>
                  <a:srgbClr val="FFFFFF"/>
                </a:solidFill>
                <a:effectLst/>
                <a:uLnTx/>
                <a:uFillTx/>
                <a:latin typeface="DejaVu Sans"/>
                <a:ea typeface="+mn-ea"/>
                <a:cs typeface="DejaVu Sans"/>
              </a:rPr>
              <a:t> </a:t>
            </a:r>
            <a:r>
              <a:rPr kumimoji="0" sz="2000" b="1" i="0" u="none" strike="noStrike" kern="1200" cap="none" spc="0" normalizeH="0" baseline="0" noProof="0" dirty="0">
                <a:ln>
                  <a:noFill/>
                </a:ln>
                <a:solidFill>
                  <a:srgbClr val="FFFFFF"/>
                </a:solidFill>
                <a:effectLst/>
                <a:uLnTx/>
                <a:uFillTx/>
                <a:latin typeface="DejaVu Sans"/>
                <a:ea typeface="+mn-ea"/>
                <a:cs typeface="DejaVu Sans"/>
              </a:rPr>
              <a:t>and was therefore eligible to be elected twice.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740"/>
              </a:spcBef>
              <a:spcAft>
                <a:spcPts val="0"/>
              </a:spcAft>
              <a:buClrTx/>
              <a:buSzPct val="115000"/>
              <a:buFont typeface="Arial" panose="020B0604020202020204" pitchFamily="34" charset="0"/>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Gerald Ford succeeded Nixon in 1974</a:t>
            </a:r>
            <a:r>
              <a:rPr kumimoji="0" lang="en-US" sz="2000" b="1" i="0" u="none" strike="noStrike" kern="1200" cap="none" spc="0" normalizeH="0" baseline="0" noProof="0" dirty="0">
                <a:ln>
                  <a:noFill/>
                </a:ln>
                <a:solidFill>
                  <a:srgbClr val="FFFFFF"/>
                </a:solidFill>
                <a:effectLst/>
                <a:uLnTx/>
                <a:uFillTx/>
                <a:latin typeface="DejaVu Sans"/>
                <a:ea typeface="+mn-ea"/>
                <a:cs typeface="DejaVu Sans"/>
              </a:rPr>
              <a:t> </a:t>
            </a:r>
            <a:r>
              <a:rPr kumimoji="0" sz="2000" b="1" i="0" u="none" strike="noStrike" kern="1200" cap="none" spc="0" normalizeH="0" baseline="0" noProof="0" dirty="0">
                <a:ln>
                  <a:noFill/>
                </a:ln>
                <a:solidFill>
                  <a:srgbClr val="FFFFFF"/>
                </a:solidFill>
                <a:effectLst/>
                <a:uLnTx/>
                <a:uFillTx/>
                <a:latin typeface="DejaVu Sans"/>
                <a:ea typeface="+mn-ea"/>
                <a:cs typeface="DejaVu Sans"/>
              </a:rPr>
              <a:t>and was therefore eligible to be elected only once.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TextBox 4"/>
          <p:cNvSpPr txBox="1"/>
          <p:nvPr/>
        </p:nvSpPr>
        <p:spPr>
          <a:xfrm rot="20899088">
            <a:off x="8836482" y="418733"/>
            <a:ext cx="30423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22,2</a:t>
            </a:r>
            <a:endParaRPr kumimoji="0" lang="en-US"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2865"/>
            <a:ext cx="11582400" cy="443711"/>
          </a:xfrm>
          <a:prstGeom prst="rect">
            <a:avLst/>
          </a:prstGeom>
        </p:spPr>
        <p:txBody>
          <a:bodyPr vert="horz" wrap="square" lIns="0" tIns="12700" rIns="0" bIns="0" rtlCol="0">
            <a:spAutoFit/>
          </a:bodyPr>
          <a:lstStyle/>
          <a:p>
            <a:pPr marL="17780">
              <a:lnSpc>
                <a:spcPct val="100000"/>
              </a:lnSpc>
              <a:spcBef>
                <a:spcPts val="100"/>
              </a:spcBef>
            </a:pPr>
            <a:r>
              <a:rPr dirty="0"/>
              <a:t>CONGRESS RESPONDS TO THE IMPERIAL PRESIDENCY</a:t>
            </a:r>
          </a:p>
        </p:txBody>
      </p:sp>
      <p:sp>
        <p:nvSpPr>
          <p:cNvPr id="3" name="object 3"/>
          <p:cNvSpPr txBox="1"/>
          <p:nvPr/>
        </p:nvSpPr>
        <p:spPr>
          <a:xfrm>
            <a:off x="152400" y="406103"/>
            <a:ext cx="8518241" cy="6247416"/>
          </a:xfrm>
          <a:prstGeom prst="rect">
            <a:avLst/>
          </a:prstGeom>
        </p:spPr>
        <p:txBody>
          <a:bodyPr vert="horz" wrap="square" lIns="0" tIns="133350" rIns="0" bIns="0" rtlCol="0">
            <a:spAutoFit/>
          </a:bodyPr>
          <a:lstStyle/>
          <a:p>
            <a:pPr marL="12700">
              <a:lnSpc>
                <a:spcPct val="100000"/>
              </a:lnSpc>
              <a:spcBef>
                <a:spcPts val="1050"/>
              </a:spcBef>
            </a:pPr>
            <a:r>
              <a:rPr sz="2400" b="1" dirty="0">
                <a:latin typeface="DejaVu Sans"/>
                <a:cs typeface="DejaVu Sans"/>
              </a:rPr>
              <a:t>WAR POWERS ACT OF 1973</a:t>
            </a:r>
            <a:endParaRPr sz="2400" dirty="0">
              <a:latin typeface="DejaVu Sans"/>
              <a:cs typeface="DejaVu Sans"/>
            </a:endParaRPr>
          </a:p>
          <a:p>
            <a:pPr marL="355600" marR="805180" indent="-342900">
              <a:lnSpc>
                <a:spcPct val="123500"/>
              </a:lnSpc>
              <a:spcBef>
                <a:spcPts val="200"/>
              </a:spcBef>
              <a:buFont typeface="DejaVu Sans"/>
              <a:buChar char="•"/>
              <a:tabLst>
                <a:tab pos="354965" algn="l"/>
                <a:tab pos="355600" algn="l"/>
              </a:tabLst>
            </a:pPr>
            <a:r>
              <a:rPr sz="1800" b="1" dirty="0">
                <a:latin typeface="DejaVu Sans"/>
                <a:cs typeface="DejaVu Sans"/>
              </a:rPr>
              <a:t>President can send troops overseas to an area where hostilities are imminent  without a congressional war declaration only under these circumstances:</a:t>
            </a:r>
            <a:endParaRPr sz="1800" dirty="0">
              <a:latin typeface="DejaVu Sans"/>
              <a:cs typeface="DejaVu Sans"/>
            </a:endParaRPr>
          </a:p>
          <a:p>
            <a:pPr marL="755650" lvl="1" indent="-286385">
              <a:lnSpc>
                <a:spcPct val="100000"/>
              </a:lnSpc>
              <a:spcBef>
                <a:spcPts val="685"/>
              </a:spcBef>
              <a:buFont typeface="DejaVu Sans"/>
              <a:buChar char="–"/>
              <a:tabLst>
                <a:tab pos="755015" algn="l"/>
                <a:tab pos="755650" algn="l"/>
              </a:tabLst>
            </a:pPr>
            <a:r>
              <a:rPr sz="1600" b="1" dirty="0">
                <a:latin typeface="DejaVu Sans"/>
                <a:cs typeface="DejaVu Sans"/>
              </a:rPr>
              <a:t>Must notify Congress within 48 hours</a:t>
            </a:r>
            <a:endParaRPr sz="1600" dirty="0">
              <a:latin typeface="DejaVu Sans"/>
              <a:cs typeface="DejaVu Sans"/>
            </a:endParaRPr>
          </a:p>
          <a:p>
            <a:pPr marL="748665" marR="201295" lvl="1" indent="-279400">
              <a:lnSpc>
                <a:spcPct val="120600"/>
              </a:lnSpc>
              <a:spcBef>
                <a:spcPts val="385"/>
              </a:spcBef>
              <a:buFont typeface="DejaVu Sans"/>
              <a:buChar char="–"/>
              <a:tabLst>
                <a:tab pos="755015" algn="l"/>
                <a:tab pos="755650" algn="l"/>
              </a:tabLst>
            </a:pPr>
            <a:r>
              <a:rPr sz="1600" b="1" dirty="0">
                <a:latin typeface="DejaVu Sans"/>
                <a:cs typeface="DejaVu Sans"/>
              </a:rPr>
              <a:t>Must withdraw the troops a</a:t>
            </a:r>
            <a:r>
              <a:rPr lang="en-US" sz="1600" b="1" dirty="0">
                <a:latin typeface="DejaVu Sans"/>
                <a:cs typeface="DejaVu Sans"/>
              </a:rPr>
              <a:t>ft</a:t>
            </a:r>
            <a:r>
              <a:rPr sz="1600" b="1" dirty="0">
                <a:latin typeface="DejaVu Sans"/>
                <a:cs typeface="DejaVu Sans"/>
              </a:rPr>
              <a:t>er 60 days (can be extended another 30 days if the safety of  the troops requires it)</a:t>
            </a:r>
            <a:endParaRPr sz="1600" dirty="0">
              <a:latin typeface="DejaVu Sans"/>
              <a:cs typeface="DejaVu Sans"/>
            </a:endParaRPr>
          </a:p>
          <a:p>
            <a:pPr marL="755650" lvl="1" indent="-286385">
              <a:lnSpc>
                <a:spcPct val="100000"/>
              </a:lnSpc>
              <a:spcBef>
                <a:spcPts val="765"/>
              </a:spcBef>
              <a:buFont typeface="DejaVu Sans"/>
              <a:buChar char="–"/>
              <a:tabLst>
                <a:tab pos="755015" algn="l"/>
                <a:tab pos="755650" algn="l"/>
              </a:tabLst>
            </a:pPr>
            <a:r>
              <a:rPr sz="1600" b="1" dirty="0">
                <a:latin typeface="DejaVu Sans"/>
                <a:cs typeface="DejaVu Sans"/>
              </a:rPr>
              <a:t>Must consult w/Congress if troops are to engage in combat</a:t>
            </a:r>
            <a:endParaRPr sz="1600" dirty="0">
              <a:latin typeface="DejaVu Sans"/>
              <a:cs typeface="DejaVu Sans"/>
            </a:endParaRPr>
          </a:p>
          <a:p>
            <a:pPr marL="748665" marR="769620" lvl="1" indent="-279400">
              <a:lnSpc>
                <a:spcPct val="120600"/>
              </a:lnSpc>
              <a:spcBef>
                <a:spcPts val="385"/>
              </a:spcBef>
              <a:buFont typeface="DejaVu Sans"/>
              <a:buChar char="–"/>
              <a:tabLst>
                <a:tab pos="755015" algn="l"/>
                <a:tab pos="755650" algn="l"/>
              </a:tabLst>
            </a:pPr>
            <a:r>
              <a:rPr sz="1600" b="1" dirty="0">
                <a:latin typeface="DejaVu Sans"/>
                <a:cs typeface="DejaVu Sans"/>
              </a:rPr>
              <a:t>Congress can pass a resolution, not subject to presidential veto, to have the troops  withdrawn</a:t>
            </a:r>
            <a:endParaRPr sz="1600" dirty="0">
              <a:latin typeface="DejaVu Sans"/>
              <a:cs typeface="DejaVu Sans"/>
            </a:endParaRPr>
          </a:p>
          <a:p>
            <a:pPr marL="355600" indent="-342900">
              <a:lnSpc>
                <a:spcPct val="100000"/>
              </a:lnSpc>
              <a:spcBef>
                <a:spcPts val="850"/>
              </a:spcBef>
              <a:buFont typeface="DejaVu Sans"/>
              <a:buChar char="•"/>
              <a:tabLst>
                <a:tab pos="354965" algn="l"/>
                <a:tab pos="355600" algn="l"/>
              </a:tabLst>
            </a:pPr>
            <a:r>
              <a:rPr sz="1800" b="1" dirty="0">
                <a:latin typeface="DejaVu Sans"/>
                <a:cs typeface="DejaVu Sans"/>
              </a:rPr>
              <a:t>Criticisms</a:t>
            </a:r>
            <a:endParaRPr sz="1800" dirty="0">
              <a:latin typeface="DejaVu Sans"/>
              <a:cs typeface="DejaVu Sans"/>
            </a:endParaRPr>
          </a:p>
          <a:p>
            <a:pPr marL="755650" lvl="1" indent="-286385">
              <a:lnSpc>
                <a:spcPct val="100000"/>
              </a:lnSpc>
              <a:spcBef>
                <a:spcPts val="755"/>
              </a:spcBef>
              <a:buFont typeface="DejaVu Sans"/>
              <a:buChar char="–"/>
              <a:tabLst>
                <a:tab pos="755015" algn="l"/>
                <a:tab pos="755650" algn="l"/>
              </a:tabLst>
            </a:pPr>
            <a:r>
              <a:rPr sz="1600" b="1" dirty="0">
                <a:latin typeface="DejaVu Sans"/>
                <a:cs typeface="DejaVu Sans"/>
              </a:rPr>
              <a:t>Unconstitutional – an abridgement of the President’s authority as Commander in Chief</a:t>
            </a:r>
            <a:endParaRPr sz="1600" dirty="0">
              <a:latin typeface="DejaVu Sans"/>
              <a:cs typeface="DejaVu Sans"/>
            </a:endParaRPr>
          </a:p>
          <a:p>
            <a:pPr marL="755650" lvl="1" indent="-286385">
              <a:lnSpc>
                <a:spcPct val="100000"/>
              </a:lnSpc>
              <a:spcBef>
                <a:spcPts val="780"/>
              </a:spcBef>
              <a:buFont typeface="DejaVu Sans"/>
              <a:buChar char="–"/>
              <a:tabLst>
                <a:tab pos="755015" algn="l"/>
                <a:tab pos="755650" algn="l"/>
              </a:tabLst>
            </a:pPr>
            <a:r>
              <a:rPr sz="1600" b="1" dirty="0">
                <a:latin typeface="DejaVu Sans"/>
                <a:cs typeface="DejaVu Sans"/>
              </a:rPr>
              <a:t>Ties the hands of the President – too inﬂexible</a:t>
            </a:r>
            <a:endParaRPr sz="1600" dirty="0">
              <a:latin typeface="DejaVu Sans"/>
              <a:cs typeface="DejaVu Sans"/>
            </a:endParaRPr>
          </a:p>
          <a:p>
            <a:pPr marL="755650" lvl="1" indent="-286385">
              <a:lnSpc>
                <a:spcPct val="100000"/>
              </a:lnSpc>
              <a:spcBef>
                <a:spcPts val="780"/>
              </a:spcBef>
              <a:buFont typeface="DejaVu Sans"/>
              <a:buChar char="–"/>
              <a:tabLst>
                <a:tab pos="755015" algn="l"/>
                <a:tab pos="755650" algn="l"/>
              </a:tabLst>
            </a:pPr>
            <a:r>
              <a:rPr sz="1600" b="1" dirty="0">
                <a:latin typeface="DejaVu Sans"/>
                <a:cs typeface="DejaVu Sans"/>
              </a:rPr>
              <a:t>Makes it easy on the enemy – just wait 60-90 days</a:t>
            </a:r>
            <a:endParaRPr sz="1600" dirty="0">
              <a:latin typeface="DejaVu Sans"/>
              <a:cs typeface="DejaVu Sans"/>
            </a:endParaRPr>
          </a:p>
          <a:p>
            <a:pPr marL="355600" marR="5080" indent="-342900">
              <a:lnSpc>
                <a:spcPct val="118900"/>
              </a:lnSpc>
              <a:spcBef>
                <a:spcPts val="459"/>
              </a:spcBef>
              <a:buFont typeface="DejaVu Sans"/>
              <a:buChar char="•"/>
              <a:tabLst>
                <a:tab pos="354965" algn="l"/>
                <a:tab pos="355600" algn="l"/>
              </a:tabLst>
            </a:pPr>
            <a:r>
              <a:rPr sz="1800" b="1" dirty="0">
                <a:latin typeface="DejaVu Sans"/>
                <a:cs typeface="DejaVu Sans"/>
              </a:rPr>
              <a:t>Presidents have claimed the act to be unconstitutional, some have disregarded it, but  there has been no lawsuit to determine its constitutionality. A “political hot potato?”</a:t>
            </a:r>
            <a:endParaRPr sz="1800" dirty="0">
              <a:latin typeface="DejaVu Sans"/>
              <a:cs typeface="DejaVu Sans"/>
            </a:endParaRPr>
          </a:p>
        </p:txBody>
      </p:sp>
      <p:sp>
        <p:nvSpPr>
          <p:cNvPr id="4" name="object 4"/>
          <p:cNvSpPr/>
          <p:nvPr/>
        </p:nvSpPr>
        <p:spPr>
          <a:xfrm>
            <a:off x="8535036" y="430846"/>
            <a:ext cx="3656211" cy="6427154"/>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19</a:t>
            </a:fld>
            <a:endParaRPr spc="-16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84775"/>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3200" b="1" dirty="0">
                <a:solidFill>
                  <a:schemeClr val="bg1"/>
                </a:solidFill>
              </a:rPr>
              <a:t>TOPIC 2.6 Expansion of Presidential Power</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362200" y="1143000"/>
            <a:ext cx="0" cy="5413012"/>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610647"/>
            <a:ext cx="12192000" cy="461665"/>
          </a:xfrm>
          <a:prstGeom prst="rect">
            <a:avLst/>
          </a:prstGeom>
          <a:noFill/>
        </p:spPr>
        <p:txBody>
          <a:bodyPr wrap="square">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presidency has been enhanced beyond its expressed constitutional powers.</a:t>
            </a:r>
          </a:p>
        </p:txBody>
      </p:sp>
      <p:sp>
        <p:nvSpPr>
          <p:cNvPr id="14" name="TextBox 13">
            <a:extLst>
              <a:ext uri="{FF2B5EF4-FFF2-40B4-BE49-F238E27FC236}">
                <a16:creationId xmlns:a16="http://schemas.microsoft.com/office/drawing/2014/main" id="{224DADBF-198E-87F1-10C0-BAB9DB1BDFA1}"/>
              </a:ext>
            </a:extLst>
          </p:cNvPr>
          <p:cNvSpPr txBox="1"/>
          <p:nvPr/>
        </p:nvSpPr>
        <p:spPr>
          <a:xfrm>
            <a:off x="-39624" y="1254502"/>
            <a:ext cx="2401824" cy="230832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1" dirty="0"/>
              <a:t>Explain how presidents have interpreted and justified their use of formal and informal powers.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D32C1EE3-5674-619C-9EB7-2CF5E053AD0B}"/>
              </a:ext>
            </a:extLst>
          </p:cNvPr>
          <p:cNvSpPr txBox="1"/>
          <p:nvPr/>
        </p:nvSpPr>
        <p:spPr>
          <a:xfrm>
            <a:off x="2438400" y="1229102"/>
            <a:ext cx="9677400" cy="4708981"/>
          </a:xfrm>
          <a:prstGeom prst="rect">
            <a:avLst/>
          </a:prstGeom>
          <a:noFill/>
        </p:spPr>
        <p:txBody>
          <a:bodyPr wrap="square">
            <a:spAutoFit/>
          </a:bodyPr>
          <a:lstStyle/>
          <a:p>
            <a:r>
              <a:rPr lang="en-US" sz="2000" b="1" dirty="0"/>
              <a:t>Federalist No. 70 offers justification for a single executive by arguing a strong executive</a:t>
            </a:r>
          </a:p>
          <a:p>
            <a:r>
              <a:rPr lang="en-US" sz="2000" b="1" dirty="0"/>
              <a:t>is “essential to the protection of the country against foreign attacks, to the steady</a:t>
            </a:r>
          </a:p>
          <a:p>
            <a:r>
              <a:rPr lang="en-US" sz="2000" b="1" dirty="0"/>
              <a:t>administration of the laws, to the protection of property, and to the security of liberty.”</a:t>
            </a:r>
          </a:p>
          <a:p>
            <a:endParaRPr lang="en-US" sz="2000" b="1" dirty="0"/>
          </a:p>
          <a:p>
            <a:r>
              <a:rPr lang="en-US" sz="2000" b="1" dirty="0"/>
              <a:t>Passage of the Twenty-Second Amendment, which established presidential term limits,</a:t>
            </a:r>
          </a:p>
          <a:p>
            <a:r>
              <a:rPr lang="en-US" sz="2000" b="1" dirty="0"/>
              <a:t>demonstrates concern about the expansion of presidential power.</a:t>
            </a:r>
          </a:p>
          <a:p>
            <a:endParaRPr lang="en-US" sz="2000" b="1" dirty="0"/>
          </a:p>
          <a:p>
            <a:r>
              <a:rPr lang="en-US" sz="2000" b="1" dirty="0"/>
              <a:t>Different perspectives on the presidential role, ranging from a limited to a more expansive</a:t>
            </a:r>
          </a:p>
          <a:p>
            <a:r>
              <a:rPr lang="en-US" sz="2000" b="1" dirty="0"/>
              <a:t>interpretation and use of power, continue to be debated in the context of contemporary</a:t>
            </a:r>
          </a:p>
          <a:p>
            <a:r>
              <a:rPr lang="en-US" sz="2000" b="1" dirty="0"/>
              <a:t>events. </a:t>
            </a:r>
          </a:p>
          <a:p>
            <a:endParaRPr lang="en-US" sz="2000" b="1" dirty="0"/>
          </a:p>
          <a:p>
            <a:r>
              <a:rPr lang="en-US" sz="2000" b="1" dirty="0"/>
              <a:t>REQUIRED FOUNDATIONAL DOCUMENTS </a:t>
            </a:r>
          </a:p>
          <a:p>
            <a:r>
              <a:rPr lang="en-US" sz="2000" b="1" dirty="0"/>
              <a:t>The Constitution of the United States </a:t>
            </a:r>
          </a:p>
          <a:p>
            <a:r>
              <a:rPr lang="en-US" sz="2000" b="1" dirty="0"/>
              <a:t>Federalist No. 70</a:t>
            </a:r>
          </a:p>
          <a:p>
            <a:endParaRPr lang="en-US" sz="2000" b="1" dirty="0"/>
          </a:p>
        </p:txBody>
      </p:sp>
    </p:spTree>
    <p:extLst>
      <p:ext uri="{BB962C8B-B14F-4D97-AF65-F5344CB8AC3E}">
        <p14:creationId xmlns:p14="http://schemas.microsoft.com/office/powerpoint/2010/main" val="3600286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1311" y="35061"/>
            <a:ext cx="9957661" cy="320601"/>
          </a:xfrm>
          <a:prstGeom prst="rect">
            <a:avLst/>
          </a:prstGeom>
        </p:spPr>
        <p:txBody>
          <a:bodyPr vert="horz" wrap="square" lIns="0" tIns="12700" rIns="0" bIns="0" rtlCol="0">
            <a:spAutoFit/>
          </a:bodyPr>
          <a:lstStyle/>
          <a:p>
            <a:pPr marL="17780" algn="ctr">
              <a:lnSpc>
                <a:spcPct val="100000"/>
              </a:lnSpc>
              <a:spcBef>
                <a:spcPts val="100"/>
              </a:spcBef>
            </a:pPr>
            <a:r>
              <a:rPr sz="2000" dirty="0"/>
              <a:t>CONGRESS RESPONDS TO THE IMPERIAL PRESIDENCY</a:t>
            </a:r>
          </a:p>
        </p:txBody>
      </p:sp>
      <p:sp>
        <p:nvSpPr>
          <p:cNvPr id="3" name="object 3"/>
          <p:cNvSpPr txBox="1"/>
          <p:nvPr/>
        </p:nvSpPr>
        <p:spPr>
          <a:xfrm>
            <a:off x="92034" y="284541"/>
            <a:ext cx="8565742" cy="6450805"/>
          </a:xfrm>
          <a:prstGeom prst="rect">
            <a:avLst/>
          </a:prstGeom>
        </p:spPr>
        <p:txBody>
          <a:bodyPr vert="horz" wrap="square" lIns="0" tIns="124460" rIns="0" bIns="0" rtlCol="0">
            <a:spAutoFit/>
          </a:bodyPr>
          <a:lstStyle/>
          <a:p>
            <a:pPr marL="12700">
              <a:lnSpc>
                <a:spcPct val="100000"/>
              </a:lnSpc>
              <a:spcBef>
                <a:spcPts val="980"/>
              </a:spcBef>
            </a:pPr>
            <a:r>
              <a:rPr lang="en-US" sz="1700" b="1" dirty="0">
                <a:latin typeface="DejaVu Sans"/>
                <a:cs typeface="DejaVu Sans"/>
              </a:rPr>
              <a:t>EMERGENCY POWERS</a:t>
            </a:r>
            <a:endParaRPr lang="en-US" sz="1700" dirty="0">
              <a:latin typeface="DejaVu Sans"/>
              <a:cs typeface="DejaVu Sans"/>
            </a:endParaRPr>
          </a:p>
          <a:p>
            <a:pPr marL="355600" indent="-342900">
              <a:lnSpc>
                <a:spcPct val="100000"/>
              </a:lnSpc>
              <a:spcBef>
                <a:spcPts val="880"/>
              </a:spcBef>
              <a:buFont typeface="DejaVu Sans"/>
              <a:buChar char="•"/>
              <a:tabLst>
                <a:tab pos="354965" algn="l"/>
                <a:tab pos="355600" algn="l"/>
              </a:tabLst>
            </a:pPr>
            <a:r>
              <a:rPr lang="en-US" sz="1700" b="1" dirty="0">
                <a:latin typeface="DejaVu Sans"/>
                <a:cs typeface="DejaVu Sans"/>
              </a:rPr>
              <a:t>Passage of National Emergencies Act of 1976</a:t>
            </a:r>
            <a:endParaRPr lang="en-US" sz="1700" dirty="0">
              <a:latin typeface="DejaVu Sans"/>
              <a:cs typeface="DejaVu Sans"/>
            </a:endParaRPr>
          </a:p>
          <a:p>
            <a:pPr marL="755650" lvl="1" indent="-286385">
              <a:lnSpc>
                <a:spcPct val="100000"/>
              </a:lnSpc>
              <a:spcBef>
                <a:spcPts val="910"/>
              </a:spcBef>
              <a:buFont typeface="DejaVu Sans"/>
              <a:buChar char="–"/>
              <a:tabLst>
                <a:tab pos="755015" algn="l"/>
                <a:tab pos="755650" algn="l"/>
              </a:tabLst>
            </a:pPr>
            <a:r>
              <a:rPr lang="en-US" sz="1700" b="1" dirty="0">
                <a:latin typeface="DejaVu Sans"/>
                <a:cs typeface="DejaVu Sans"/>
              </a:rPr>
              <a:t>President must inform Congress in advance of powers to be used in emergencies.</a:t>
            </a:r>
            <a:endParaRPr lang="en-US" sz="1700" dirty="0">
              <a:latin typeface="DejaVu Sans"/>
              <a:cs typeface="DejaVu Sans"/>
            </a:endParaRPr>
          </a:p>
          <a:p>
            <a:pPr marL="755650" lvl="1" indent="-286385">
              <a:lnSpc>
                <a:spcPct val="100000"/>
              </a:lnSpc>
              <a:spcBef>
                <a:spcPts val="840"/>
              </a:spcBef>
              <a:buFont typeface="DejaVu Sans"/>
              <a:buChar char="–"/>
              <a:tabLst>
                <a:tab pos="755015" algn="l"/>
                <a:tab pos="755650" algn="l"/>
              </a:tabLst>
            </a:pPr>
            <a:r>
              <a:rPr lang="en-US" sz="1700" b="1" dirty="0">
                <a:latin typeface="DejaVu Sans"/>
                <a:cs typeface="DejaVu Sans"/>
              </a:rPr>
              <a:t>State of emergency automatically ends after 6 months.</a:t>
            </a:r>
            <a:endParaRPr lang="en-US" sz="1700" dirty="0">
              <a:latin typeface="DejaVu Sans"/>
              <a:cs typeface="DejaVu Sans"/>
            </a:endParaRPr>
          </a:p>
          <a:p>
            <a:pPr marL="748665" marR="168275" lvl="1" indent="-279400">
              <a:lnSpc>
                <a:spcPct val="123500"/>
              </a:lnSpc>
              <a:spcBef>
                <a:spcPts val="334"/>
              </a:spcBef>
              <a:buFont typeface="DejaVu Sans"/>
              <a:buChar char="–"/>
              <a:tabLst>
                <a:tab pos="755015" algn="l"/>
                <a:tab pos="755650" algn="l"/>
              </a:tabLst>
            </a:pPr>
            <a:r>
              <a:rPr lang="en-US" sz="1700" b="1" dirty="0">
                <a:latin typeface="DejaVu Sans"/>
                <a:cs typeface="DejaVu Sans"/>
              </a:rPr>
              <a:t>President can declare another 6 months of emergency, subject to congressional  review.</a:t>
            </a:r>
            <a:endParaRPr lang="en-US" sz="1700" dirty="0">
              <a:latin typeface="DejaVu Sans"/>
              <a:cs typeface="DejaVu Sans"/>
            </a:endParaRPr>
          </a:p>
          <a:p>
            <a:pPr marL="12700">
              <a:lnSpc>
                <a:spcPct val="100000"/>
              </a:lnSpc>
              <a:spcBef>
                <a:spcPts val="1395"/>
              </a:spcBef>
            </a:pPr>
            <a:r>
              <a:rPr lang="en-US" sz="1700" b="1" dirty="0">
                <a:latin typeface="DejaVu Sans"/>
                <a:cs typeface="DejaVu Sans"/>
              </a:rPr>
              <a:t>IMPOUNDMENT</a:t>
            </a:r>
            <a:endParaRPr lang="en-US" sz="1700" dirty="0">
              <a:latin typeface="DejaVu Sans"/>
              <a:cs typeface="DejaVu Sans"/>
            </a:endParaRPr>
          </a:p>
          <a:p>
            <a:pPr marL="355600" indent="-342900">
              <a:lnSpc>
                <a:spcPct val="100000"/>
              </a:lnSpc>
              <a:spcBef>
                <a:spcPts val="900"/>
              </a:spcBef>
              <a:buFont typeface="DejaVu Sans"/>
              <a:buChar char="•"/>
              <a:tabLst>
                <a:tab pos="354965" algn="l"/>
                <a:tab pos="355600" algn="l"/>
              </a:tabLst>
            </a:pPr>
            <a:r>
              <a:rPr lang="en-US" sz="1700" b="1" dirty="0">
                <a:latin typeface="DejaVu Sans"/>
                <a:cs typeface="DejaVu Sans"/>
              </a:rPr>
              <a:t>Budget and Impoundment Control Act of 1974-meant to prevent impoundment by president</a:t>
            </a:r>
            <a:endParaRPr lang="en-US" sz="1700" dirty="0">
              <a:latin typeface="DejaVu Sans"/>
              <a:cs typeface="DejaVu Sans"/>
            </a:endParaRPr>
          </a:p>
          <a:p>
            <a:pPr marL="755650" lvl="1" indent="-286385">
              <a:lnSpc>
                <a:spcPct val="100000"/>
              </a:lnSpc>
              <a:spcBef>
                <a:spcPts val="915"/>
              </a:spcBef>
              <a:buFont typeface="DejaVu Sans"/>
              <a:buChar char="–"/>
              <a:tabLst>
                <a:tab pos="755015" algn="l"/>
                <a:tab pos="755650" algn="l"/>
              </a:tabLst>
            </a:pPr>
            <a:r>
              <a:rPr lang="en-US" sz="1700" b="1" dirty="0">
                <a:latin typeface="DejaVu Sans"/>
                <a:cs typeface="DejaVu Sans"/>
              </a:rPr>
              <a:t>If President impounds funds temporarily (deferral), either house can override.</a:t>
            </a:r>
            <a:endParaRPr lang="en-US" sz="1700" dirty="0">
              <a:latin typeface="DejaVu Sans"/>
              <a:cs typeface="DejaVu Sans"/>
            </a:endParaRPr>
          </a:p>
          <a:p>
            <a:pPr marL="748665" marR="236220" lvl="1" indent="-279400">
              <a:lnSpc>
                <a:spcPct val="118900"/>
              </a:lnSpc>
              <a:spcBef>
                <a:spcPts val="430"/>
              </a:spcBef>
              <a:buFont typeface="DejaVu Sans"/>
              <a:buChar char="–"/>
              <a:tabLst>
                <a:tab pos="755015" algn="l"/>
                <a:tab pos="755650" algn="l"/>
              </a:tabLst>
            </a:pPr>
            <a:r>
              <a:rPr lang="en-US" sz="1700" b="1" dirty="0">
                <a:latin typeface="DejaVu Sans"/>
                <a:cs typeface="DejaVu Sans"/>
              </a:rPr>
              <a:t>If President impounds funds permanently (rescission), that act is automatically  voided unless both houses of Congress approve within 45 days.</a:t>
            </a:r>
            <a:endParaRPr lang="en-US" sz="1700" dirty="0">
              <a:latin typeface="DejaVu Sans"/>
              <a:cs typeface="DejaVu Sans"/>
            </a:endParaRPr>
          </a:p>
          <a:p>
            <a:pPr marL="755650" lvl="1" indent="-286385">
              <a:lnSpc>
                <a:spcPct val="100000"/>
              </a:lnSpc>
              <a:spcBef>
                <a:spcPts val="875"/>
              </a:spcBef>
              <a:buFont typeface="DejaVu Sans"/>
              <a:buChar char="–"/>
              <a:tabLst>
                <a:tab pos="755015" algn="l"/>
                <a:tab pos="755650" algn="l"/>
              </a:tabLst>
            </a:pPr>
            <a:r>
              <a:rPr lang="en-US" sz="1700" b="1" dirty="0">
                <a:latin typeface="DejaVu Sans"/>
                <a:cs typeface="DejaVu Sans"/>
              </a:rPr>
              <a:t>Establishment of Congressional Budget Oﬃce (CBO) as a check on OMB-Office of Management and Budget</a:t>
            </a:r>
            <a:endParaRPr lang="en-US" sz="1700" dirty="0">
              <a:latin typeface="DejaVu Sans"/>
              <a:cs typeface="DejaVu Sans"/>
            </a:endParaRPr>
          </a:p>
          <a:p>
            <a:pPr marL="748665" marR="389890" lvl="1" indent="-279400">
              <a:lnSpc>
                <a:spcPct val="118900"/>
              </a:lnSpc>
              <a:spcBef>
                <a:spcPts val="530"/>
              </a:spcBef>
              <a:buFont typeface="DejaVu Sans"/>
              <a:buChar char="–"/>
              <a:tabLst>
                <a:tab pos="755015" algn="l"/>
                <a:tab pos="755650" algn="l"/>
              </a:tabLst>
            </a:pPr>
            <a:r>
              <a:rPr lang="en-US" sz="1700" b="1" dirty="0">
                <a:latin typeface="DejaVu Sans"/>
                <a:cs typeface="DejaVu Sans"/>
              </a:rPr>
              <a:t>Congress given three additional months to consider the President’s proposed  budget.</a:t>
            </a:r>
            <a:endParaRPr lang="en-US" sz="1700" dirty="0">
              <a:latin typeface="DejaVu Sans"/>
              <a:cs typeface="DejaVu Sans"/>
            </a:endParaRPr>
          </a:p>
        </p:txBody>
      </p:sp>
      <p:sp>
        <p:nvSpPr>
          <p:cNvPr id="4" name="object 4"/>
          <p:cNvSpPr/>
          <p:nvPr/>
        </p:nvSpPr>
        <p:spPr>
          <a:xfrm>
            <a:off x="8657776" y="847726"/>
            <a:ext cx="3532836" cy="6010273"/>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20</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394" y="0"/>
            <a:ext cx="11955218" cy="320601"/>
          </a:xfrm>
          <a:prstGeom prst="rect">
            <a:avLst/>
          </a:prstGeom>
        </p:spPr>
        <p:txBody>
          <a:bodyPr vert="horz" wrap="square" lIns="0" tIns="12700" rIns="0" bIns="0" rtlCol="0">
            <a:spAutoFit/>
          </a:bodyPr>
          <a:lstStyle/>
          <a:p>
            <a:pPr marL="17780" algn="ctr">
              <a:lnSpc>
                <a:spcPct val="100000"/>
              </a:lnSpc>
              <a:spcBef>
                <a:spcPts val="100"/>
              </a:spcBef>
            </a:pPr>
            <a:r>
              <a:rPr sz="2000" dirty="0"/>
              <a:t>CONGRESS RESPONDS TO THE IMPERIAL PRESIDENCY</a:t>
            </a:r>
          </a:p>
        </p:txBody>
      </p:sp>
      <p:sp>
        <p:nvSpPr>
          <p:cNvPr id="3" name="object 3"/>
          <p:cNvSpPr txBox="1"/>
          <p:nvPr/>
        </p:nvSpPr>
        <p:spPr>
          <a:xfrm>
            <a:off x="77968" y="339075"/>
            <a:ext cx="10056632" cy="6542432"/>
          </a:xfrm>
          <a:prstGeom prst="rect">
            <a:avLst/>
          </a:prstGeom>
        </p:spPr>
        <p:txBody>
          <a:bodyPr vert="horz" wrap="square" lIns="0" tIns="152400" rIns="0" bIns="0" rtlCol="0">
            <a:spAutoFit/>
          </a:bodyPr>
          <a:lstStyle/>
          <a:p>
            <a:pPr marL="12700">
              <a:lnSpc>
                <a:spcPct val="100000"/>
              </a:lnSpc>
              <a:spcBef>
                <a:spcPts val="1200"/>
              </a:spcBef>
            </a:pPr>
            <a:r>
              <a:rPr lang="en-US" sz="2100" b="1" dirty="0">
                <a:latin typeface="+mj-lt"/>
                <a:cs typeface="DejaVu Sans"/>
              </a:rPr>
              <a:t>CONFIRMATION OF PRESIDENTIAL APPOINTEES</a:t>
            </a:r>
            <a:endParaRPr lang="en-US" sz="2100" dirty="0">
              <a:latin typeface="+mj-lt"/>
              <a:cs typeface="DejaVu Sans"/>
            </a:endParaRPr>
          </a:p>
          <a:p>
            <a:pPr marL="12700" marR="106045">
              <a:lnSpc>
                <a:spcPct val="119200"/>
              </a:lnSpc>
              <a:spcBef>
                <a:spcPts val="459"/>
              </a:spcBef>
              <a:tabLst>
                <a:tab pos="354965" algn="l"/>
                <a:tab pos="355600" algn="l"/>
              </a:tabLst>
            </a:pPr>
            <a:r>
              <a:rPr lang="en-US" sz="2100" b="1" dirty="0">
                <a:solidFill>
                  <a:srgbClr val="FF0000"/>
                </a:solidFill>
                <a:latin typeface="+mj-lt"/>
                <a:cs typeface="DejaVu Sans"/>
              </a:rPr>
              <a:t>Senatorial courtesy </a:t>
            </a:r>
            <a:r>
              <a:rPr lang="en-US" sz="2100" b="1" dirty="0">
                <a:latin typeface="+mj-lt"/>
                <a:cs typeface="DejaVu Sans"/>
              </a:rPr>
              <a:t>a long-established practice: before President makes an appointment to a federal district court within a state, he will consult with the two senators of that  state to get their approval of said nominee.</a:t>
            </a:r>
          </a:p>
          <a:p>
            <a:pPr algn="l"/>
            <a:r>
              <a:rPr lang="en-US" sz="2100" b="0" i="0" dirty="0">
                <a:effectLst/>
                <a:latin typeface="+mj-lt"/>
              </a:rPr>
              <a:t>In general, senatorial courtesy only applies in cases where the appointee's job function and influence extend only over one particular state. So, if the president nominated a person to fill an open position in Ohio, and a U.S. Senator from Ohio was not in favor of that nomination, under senatorial courtesy, that nominee would not be approved by the rest of the Senate.</a:t>
            </a:r>
          </a:p>
          <a:p>
            <a:pPr algn="l"/>
            <a:endParaRPr lang="en-US" sz="2100" b="0" i="0" dirty="0">
              <a:effectLst/>
              <a:latin typeface="+mj-lt"/>
            </a:endParaRPr>
          </a:p>
          <a:p>
            <a:pPr algn="l"/>
            <a:r>
              <a:rPr lang="en-US" sz="2100" b="0" i="0" dirty="0">
                <a:effectLst/>
                <a:latin typeface="+mj-lt"/>
              </a:rPr>
              <a:t>The philosophy behind senatorial courtesy is that the Senator from a particular state would have more extensive knowledge of the wishes of the people of his/her state and would be able to speak for them. There is no requirement that there must be a problem with the nominee; it is simply a courtesy to the senators from the impacted state that they may have a say in who is appointed to fill a position that directly impacts their constituents.</a:t>
            </a:r>
          </a:p>
          <a:p>
            <a:pPr algn="l"/>
            <a:endParaRPr lang="en-US" sz="2100" b="0" i="0" dirty="0">
              <a:effectLst/>
              <a:latin typeface="+mj-lt"/>
            </a:endParaRPr>
          </a:p>
          <a:p>
            <a:pPr algn="l"/>
            <a:r>
              <a:rPr lang="en-US" sz="2100" b="0" i="0" dirty="0">
                <a:effectLst/>
                <a:latin typeface="+mj-lt"/>
              </a:rPr>
              <a:t>Although it is not in writing, as senatorial courtesy is strictly informal and customary, not a legally binding process, in practice, it is used only for appointments that impact one state rather than federal appointments.     </a:t>
            </a:r>
            <a:r>
              <a:rPr lang="en-US" sz="1200" b="0" i="0" dirty="0">
                <a:effectLst/>
                <a:latin typeface="+mj-lt"/>
                <a:hlinkClick r:id="rId2"/>
              </a:rPr>
              <a:t>https://study.com/academy/lesson/what-is-senatorial-courtesy-definition-examples.html</a:t>
            </a:r>
            <a:endParaRPr lang="en-US" sz="2100" b="0" i="0" dirty="0">
              <a:effectLst/>
              <a:latin typeface="+mj-lt"/>
            </a:endParaRPr>
          </a:p>
        </p:txBody>
      </p:sp>
      <p:sp>
        <p:nvSpPr>
          <p:cNvPr id="6" name="object 4">
            <a:extLst>
              <a:ext uri="{FF2B5EF4-FFF2-40B4-BE49-F238E27FC236}">
                <a16:creationId xmlns:a16="http://schemas.microsoft.com/office/drawing/2014/main" id="{F7ADC94E-6EBA-8274-EB04-4065851F9DB6}"/>
              </a:ext>
            </a:extLst>
          </p:cNvPr>
          <p:cNvSpPr/>
          <p:nvPr/>
        </p:nvSpPr>
        <p:spPr>
          <a:xfrm>
            <a:off x="10058020" y="320601"/>
            <a:ext cx="2132592" cy="65373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394" y="0"/>
            <a:ext cx="10432606" cy="320601"/>
          </a:xfrm>
          <a:prstGeom prst="rect">
            <a:avLst/>
          </a:prstGeom>
        </p:spPr>
        <p:txBody>
          <a:bodyPr vert="horz" wrap="square" lIns="0" tIns="12700" rIns="0" bIns="0" rtlCol="0">
            <a:spAutoFit/>
          </a:bodyPr>
          <a:lstStyle/>
          <a:p>
            <a:pPr marL="17780" algn="ctr">
              <a:lnSpc>
                <a:spcPct val="100000"/>
              </a:lnSpc>
              <a:spcBef>
                <a:spcPts val="100"/>
              </a:spcBef>
            </a:pPr>
            <a:r>
              <a:rPr sz="2000" dirty="0"/>
              <a:t>CONGRESS RESPONDS TO THE IMPERIAL PRESIDENCY</a:t>
            </a:r>
          </a:p>
        </p:txBody>
      </p:sp>
      <p:sp>
        <p:nvSpPr>
          <p:cNvPr id="3" name="object 3"/>
          <p:cNvSpPr txBox="1"/>
          <p:nvPr/>
        </p:nvSpPr>
        <p:spPr>
          <a:xfrm>
            <a:off x="77084" y="685800"/>
            <a:ext cx="7923915" cy="4538294"/>
          </a:xfrm>
          <a:prstGeom prst="rect">
            <a:avLst/>
          </a:prstGeom>
        </p:spPr>
        <p:txBody>
          <a:bodyPr vert="horz" wrap="square" lIns="0" tIns="152400" rIns="0" bIns="0" rtlCol="0">
            <a:spAutoFit/>
          </a:bodyPr>
          <a:lstStyle/>
          <a:p>
            <a:pPr marL="355600" marR="5080" indent="-342900">
              <a:lnSpc>
                <a:spcPct val="121300"/>
              </a:lnSpc>
              <a:spcBef>
                <a:spcPts val="470"/>
              </a:spcBef>
              <a:buFont typeface="DejaVu Sans"/>
              <a:buChar char="•"/>
              <a:tabLst>
                <a:tab pos="354965" algn="l"/>
                <a:tab pos="355600" algn="l"/>
              </a:tabLst>
            </a:pPr>
            <a:r>
              <a:rPr lang="en-US" sz="2100" b="1" dirty="0">
                <a:latin typeface="+mj-lt"/>
                <a:cs typeface="DejaVu Sans"/>
              </a:rPr>
              <a:t>Much closer scrutiny given by Senate to recent appointments, e.g., rejection  of Bork as Supreme Court Justice, emotion-charged hearings for Clarence  Thomas.</a:t>
            </a:r>
            <a:endParaRPr lang="en-US" sz="2100" dirty="0">
              <a:latin typeface="+mj-lt"/>
              <a:cs typeface="DejaVu Sans"/>
            </a:endParaRPr>
          </a:p>
          <a:p>
            <a:pPr marL="355600" marR="221615" indent="-342900">
              <a:lnSpc>
                <a:spcPct val="121700"/>
              </a:lnSpc>
              <a:spcBef>
                <a:spcPts val="360"/>
              </a:spcBef>
              <a:buFont typeface="DejaVu Sans"/>
              <a:buChar char="•"/>
              <a:tabLst>
                <a:tab pos="354965" algn="l"/>
                <a:tab pos="355600" algn="l"/>
              </a:tabLst>
            </a:pPr>
            <a:r>
              <a:rPr lang="en-US" sz="2100" b="1" dirty="0">
                <a:latin typeface="+mj-lt"/>
                <a:cs typeface="DejaVu Sans"/>
              </a:rPr>
              <a:t>"Rule of ﬁtness" seems to no longer be suﬃcient; now, a nominee's </a:t>
            </a:r>
            <a:r>
              <a:rPr lang="en-US" sz="2100" b="1" u="sng" dirty="0">
                <a:uFill>
                  <a:solidFill>
                    <a:srgbClr val="000000"/>
                  </a:solidFill>
                </a:uFill>
                <a:latin typeface="+mj-lt"/>
                <a:cs typeface="DejaVu Sans"/>
              </a:rPr>
              <a:t>policy  preferences</a:t>
            </a:r>
            <a:r>
              <a:rPr lang="en-US" sz="2100" b="1" dirty="0">
                <a:latin typeface="+mj-lt"/>
                <a:cs typeface="DejaVu Sans"/>
              </a:rPr>
              <a:t> are fair game for much more senatorial scrutiny than before.</a:t>
            </a:r>
            <a:endParaRPr lang="en-US" sz="2100" dirty="0">
              <a:latin typeface="+mj-lt"/>
              <a:cs typeface="DejaVu Sans"/>
            </a:endParaRPr>
          </a:p>
          <a:p>
            <a:pPr marL="355600" marR="126364" indent="-342900">
              <a:lnSpc>
                <a:spcPct val="119700"/>
              </a:lnSpc>
              <a:spcBef>
                <a:spcPts val="505"/>
              </a:spcBef>
              <a:buFont typeface="DejaVu Sans"/>
              <a:buChar char="•"/>
              <a:tabLst>
                <a:tab pos="354965" algn="l"/>
                <a:tab pos="355600" algn="l"/>
              </a:tabLst>
            </a:pPr>
            <a:r>
              <a:rPr lang="en-US" sz="2100" b="1" dirty="0">
                <a:latin typeface="+mj-lt"/>
                <a:cs typeface="DejaVu Sans"/>
              </a:rPr>
              <a:t>Long conﬁrmation delays (through use of the “hold”) of </a:t>
            </a:r>
            <a:r>
              <a:rPr lang="en-US" sz="2100" b="1" u="sng" dirty="0">
                <a:uFill>
                  <a:solidFill>
                    <a:srgbClr val="000000"/>
                  </a:solidFill>
                </a:uFill>
                <a:latin typeface="+mj-lt"/>
                <a:cs typeface="DejaVu Sans"/>
              </a:rPr>
              <a:t>years</a:t>
            </a:r>
            <a:r>
              <a:rPr lang="en-US" sz="2100" b="1" dirty="0">
                <a:latin typeface="+mj-lt"/>
                <a:cs typeface="DejaVu Sans"/>
              </a:rPr>
              <a:t> with some of  Clinton’s judicial nominees due to the belief that the nominees were too  liberal/out of the judicial mainstream. Democrats in Senate returned the  favor in the Bush Administration by delaying conﬁrmations.</a:t>
            </a:r>
            <a:endParaRPr lang="en-US" sz="2100" dirty="0">
              <a:latin typeface="+mj-lt"/>
              <a:cs typeface="DejaVu Sans"/>
            </a:endParaRPr>
          </a:p>
        </p:txBody>
      </p:sp>
      <p:pic>
        <p:nvPicPr>
          <p:cNvPr id="4" name="Picture 3">
            <a:extLst>
              <a:ext uri="{FF2B5EF4-FFF2-40B4-BE49-F238E27FC236}">
                <a16:creationId xmlns:a16="http://schemas.microsoft.com/office/drawing/2014/main" id="{F03AE274-552F-299F-30CA-22E2209FFA42}"/>
              </a:ext>
            </a:extLst>
          </p:cNvPr>
          <p:cNvPicPr>
            <a:picLocks noChangeAspect="1"/>
          </p:cNvPicPr>
          <p:nvPr/>
        </p:nvPicPr>
        <p:blipFill>
          <a:blip r:embed="rId2"/>
          <a:stretch>
            <a:fillRect/>
          </a:stretch>
        </p:blipFill>
        <p:spPr>
          <a:xfrm>
            <a:off x="8439152" y="685800"/>
            <a:ext cx="3717932" cy="6096000"/>
          </a:xfrm>
          <a:prstGeom prst="rect">
            <a:avLst/>
          </a:prstGeom>
        </p:spPr>
      </p:pic>
    </p:spTree>
    <p:extLst>
      <p:ext uri="{BB962C8B-B14F-4D97-AF65-F5344CB8AC3E}">
        <p14:creationId xmlns:p14="http://schemas.microsoft.com/office/powerpoint/2010/main" val="1058873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7799714" y="0"/>
            <a:ext cx="4231481" cy="892552"/>
          </a:xfrm>
          <a:prstGeom prst="rect">
            <a:avLst/>
          </a:prstGeom>
        </p:spPr>
        <p:txBody>
          <a:bodyPr vert="horz" wrap="square" lIns="0" tIns="152400" rIns="0" bIns="0" rtlCol="0">
            <a:spAutoFit/>
          </a:bodyPr>
          <a:lstStyle/>
          <a:p>
            <a:pPr marL="12700">
              <a:lnSpc>
                <a:spcPct val="100000"/>
              </a:lnSpc>
              <a:spcBef>
                <a:spcPts val="1200"/>
              </a:spcBef>
            </a:pPr>
            <a:r>
              <a:rPr lang="en-US" sz="2400" b="1" dirty="0">
                <a:latin typeface="+mj-lt"/>
                <a:cs typeface="DejaVu Sans"/>
              </a:rPr>
              <a:t>CONFIRMATION OF PRESIDENTIAL APPOINTEES</a:t>
            </a:r>
            <a:endParaRPr lang="en-US" sz="2400" dirty="0">
              <a:latin typeface="+mj-lt"/>
              <a:cs typeface="DejaVu Sans"/>
            </a:endParaRPr>
          </a:p>
        </p:txBody>
      </p:sp>
      <p:sp>
        <p:nvSpPr>
          <p:cNvPr id="5" name="object 5"/>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lang="en-US" smtClean="0"/>
              <a:t>23</a:t>
            </a:fld>
            <a:endParaRPr lang="en-US" dirty="0"/>
          </a:p>
        </p:txBody>
      </p:sp>
      <p:pic>
        <p:nvPicPr>
          <p:cNvPr id="6" name="Picture 5">
            <a:extLst>
              <a:ext uri="{FF2B5EF4-FFF2-40B4-BE49-F238E27FC236}">
                <a16:creationId xmlns:a16="http://schemas.microsoft.com/office/drawing/2014/main" id="{6E763D9A-7030-4C1B-8074-A70BE9B8A3A2}"/>
              </a:ext>
            </a:extLst>
          </p:cNvPr>
          <p:cNvPicPr>
            <a:picLocks noChangeAspect="1"/>
          </p:cNvPicPr>
          <p:nvPr/>
        </p:nvPicPr>
        <p:blipFill>
          <a:blip r:embed="rId2"/>
          <a:stretch>
            <a:fillRect/>
          </a:stretch>
        </p:blipFill>
        <p:spPr>
          <a:xfrm>
            <a:off x="-1" y="-61076"/>
            <a:ext cx="6553201" cy="6970426"/>
          </a:xfrm>
          <a:prstGeom prst="rect">
            <a:avLst/>
          </a:prstGeom>
        </p:spPr>
      </p:pic>
      <p:pic>
        <p:nvPicPr>
          <p:cNvPr id="9" name="Picture 8">
            <a:extLst>
              <a:ext uri="{FF2B5EF4-FFF2-40B4-BE49-F238E27FC236}">
                <a16:creationId xmlns:a16="http://schemas.microsoft.com/office/drawing/2014/main" id="{7BE6F46E-1197-4625-B165-19A9C43B927F}"/>
              </a:ext>
            </a:extLst>
          </p:cNvPr>
          <p:cNvPicPr>
            <a:picLocks noChangeAspect="1"/>
          </p:cNvPicPr>
          <p:nvPr/>
        </p:nvPicPr>
        <p:blipFill>
          <a:blip r:embed="rId3"/>
          <a:stretch>
            <a:fillRect/>
          </a:stretch>
        </p:blipFill>
        <p:spPr>
          <a:xfrm>
            <a:off x="7323605" y="1143000"/>
            <a:ext cx="4868395" cy="3619438"/>
          </a:xfrm>
          <a:prstGeom prst="rect">
            <a:avLst/>
          </a:prstGeom>
        </p:spPr>
      </p:pic>
    </p:spTree>
    <p:extLst>
      <p:ext uri="{BB962C8B-B14F-4D97-AF65-F5344CB8AC3E}">
        <p14:creationId xmlns:p14="http://schemas.microsoft.com/office/powerpoint/2010/main" val="4027928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353" y="1"/>
            <a:ext cx="9372600" cy="382156"/>
          </a:xfrm>
          <a:prstGeom prst="rect">
            <a:avLst/>
          </a:prstGeom>
        </p:spPr>
        <p:txBody>
          <a:bodyPr vert="horz" wrap="square" lIns="0" tIns="12700" rIns="0" bIns="0" rtlCol="0">
            <a:spAutoFit/>
          </a:bodyPr>
          <a:lstStyle/>
          <a:p>
            <a:pPr marL="17780" algn="ctr">
              <a:lnSpc>
                <a:spcPct val="100000"/>
              </a:lnSpc>
              <a:spcBef>
                <a:spcPts val="100"/>
              </a:spcBef>
            </a:pPr>
            <a:r>
              <a:rPr sz="2400" dirty="0"/>
              <a:t>CONGRESS RESPONDS TO THE IMPERIAL PRESIDENCY</a:t>
            </a:r>
          </a:p>
        </p:txBody>
      </p:sp>
      <p:sp>
        <p:nvSpPr>
          <p:cNvPr id="3" name="object 3"/>
          <p:cNvSpPr txBox="1"/>
          <p:nvPr/>
        </p:nvSpPr>
        <p:spPr>
          <a:xfrm>
            <a:off x="0" y="1143000"/>
            <a:ext cx="8717933" cy="5230406"/>
          </a:xfrm>
          <a:prstGeom prst="rect">
            <a:avLst/>
          </a:prstGeom>
        </p:spPr>
        <p:txBody>
          <a:bodyPr vert="horz" wrap="square" lIns="0" tIns="136525" rIns="0" bIns="0" rtlCol="0">
            <a:spAutoFit/>
          </a:bodyPr>
          <a:lstStyle/>
          <a:p>
            <a:pPr marL="12700">
              <a:lnSpc>
                <a:spcPct val="100000"/>
              </a:lnSpc>
              <a:spcBef>
                <a:spcPts val="1075"/>
              </a:spcBef>
            </a:pPr>
            <a:r>
              <a:rPr sz="2200" b="1" dirty="0">
                <a:latin typeface="DejaVu Sans"/>
                <a:cs typeface="DejaVu Sans"/>
              </a:rPr>
              <a:t>LEGISLATIVE VETO</a:t>
            </a:r>
            <a:endParaRPr sz="2200" dirty="0">
              <a:latin typeface="DejaVu Sans"/>
              <a:cs typeface="DejaVu Sans"/>
            </a:endParaRPr>
          </a:p>
          <a:p>
            <a:pPr marL="355600" marR="5080" indent="-342900">
              <a:lnSpc>
                <a:spcPct val="120200"/>
              </a:lnSpc>
              <a:spcBef>
                <a:spcPts val="395"/>
              </a:spcBef>
              <a:buFont typeface="DejaVu Sans"/>
              <a:buChar char="•"/>
              <a:tabLst>
                <a:tab pos="354965" algn="l"/>
                <a:tab pos="355600" algn="l"/>
              </a:tabLst>
            </a:pPr>
            <a:r>
              <a:rPr sz="2200" b="1" dirty="0">
                <a:latin typeface="DejaVu Sans"/>
                <a:cs typeface="DejaVu Sans"/>
              </a:rPr>
              <a:t>In the past: Congress passed a law</a:t>
            </a:r>
            <a:r>
              <a:rPr lang="en-US" sz="2200" b="1" dirty="0">
                <a:latin typeface="DejaVu Sans"/>
                <a:cs typeface="DejaVu Sans"/>
              </a:rPr>
              <a:t>, t</a:t>
            </a:r>
            <a:r>
              <a:rPr sz="2200" b="1" dirty="0">
                <a:latin typeface="DejaVu Sans"/>
                <a:cs typeface="DejaVu Sans"/>
              </a:rPr>
              <a:t>he relevant executive agency issued regulations to enforce the law</a:t>
            </a:r>
            <a:r>
              <a:rPr lang="en-US" sz="2200" b="1" dirty="0">
                <a:latin typeface="DejaVu Sans"/>
                <a:cs typeface="DejaVu Sans"/>
              </a:rPr>
              <a:t>, </a:t>
            </a:r>
            <a:r>
              <a:rPr sz="2200" b="1" dirty="0">
                <a:latin typeface="DejaVu Sans"/>
                <a:cs typeface="DejaVu Sans"/>
              </a:rPr>
              <a:t>Congress could  then analyze those regulations and veto them if it so desired.</a:t>
            </a:r>
            <a:endParaRPr sz="2200" dirty="0">
              <a:latin typeface="DejaVu Sans"/>
              <a:cs typeface="DejaVu Sans"/>
            </a:endParaRPr>
          </a:p>
          <a:p>
            <a:pPr>
              <a:lnSpc>
                <a:spcPct val="100000"/>
              </a:lnSpc>
              <a:spcBef>
                <a:spcPts val="50"/>
              </a:spcBef>
              <a:buFont typeface="DejaVu Sans"/>
              <a:buChar char="•"/>
            </a:pPr>
            <a:endParaRPr sz="2200" dirty="0">
              <a:latin typeface="DejaVu Sans"/>
              <a:cs typeface="DejaVu Sans"/>
            </a:endParaRPr>
          </a:p>
          <a:p>
            <a:pPr marL="355600" marR="347345" indent="-342900">
              <a:lnSpc>
                <a:spcPct val="118900"/>
              </a:lnSpc>
              <a:buFont typeface="DejaVu Sans"/>
              <a:buChar char="•"/>
              <a:tabLst>
                <a:tab pos="354965" algn="l"/>
                <a:tab pos="355600" algn="l"/>
              </a:tabLst>
            </a:pPr>
            <a:r>
              <a:rPr sz="2200" b="1" dirty="0">
                <a:latin typeface="DejaVu Sans"/>
                <a:cs typeface="DejaVu Sans"/>
              </a:rPr>
              <a:t>The legislative veto was a way of forcing the bureaucracy to  conform to congressional intent.</a:t>
            </a:r>
            <a:endParaRPr sz="2200" dirty="0">
              <a:latin typeface="DejaVu Sans"/>
              <a:cs typeface="DejaVu Sans"/>
            </a:endParaRPr>
          </a:p>
          <a:p>
            <a:pPr>
              <a:lnSpc>
                <a:spcPct val="100000"/>
              </a:lnSpc>
              <a:spcBef>
                <a:spcPts val="20"/>
              </a:spcBef>
              <a:buFont typeface="DejaVu Sans"/>
              <a:buChar char="•"/>
            </a:pPr>
            <a:endParaRPr sz="2200" dirty="0">
              <a:latin typeface="DejaVu Sans"/>
              <a:cs typeface="DejaVu Sans"/>
            </a:endParaRPr>
          </a:p>
          <a:p>
            <a:pPr marL="355600" marR="314325" indent="-342900">
              <a:lnSpc>
                <a:spcPct val="120200"/>
              </a:lnSpc>
              <a:buFont typeface="DejaVu Sans"/>
              <a:buChar char="•"/>
              <a:tabLst>
                <a:tab pos="354965" algn="l"/>
                <a:tab pos="355600" algn="l"/>
              </a:tabLst>
            </a:pPr>
            <a:r>
              <a:rPr sz="2200" b="1" dirty="0">
                <a:latin typeface="DejaVu Sans"/>
                <a:cs typeface="DejaVu Sans"/>
              </a:rPr>
              <a:t>In the case of </a:t>
            </a:r>
            <a:r>
              <a:rPr sz="2200" b="1" i="1" dirty="0">
                <a:latin typeface="Nimbus Sans L"/>
                <a:cs typeface="Nimbus Sans L"/>
              </a:rPr>
              <a:t>INS </a:t>
            </a:r>
            <a:r>
              <a:rPr sz="2200" b="1" dirty="0">
                <a:latin typeface="DejaVu Sans"/>
                <a:cs typeface="DejaVu Sans"/>
              </a:rPr>
              <a:t>v. </a:t>
            </a:r>
            <a:r>
              <a:rPr sz="2200" b="1" i="1" dirty="0">
                <a:latin typeface="Nimbus Sans L"/>
                <a:cs typeface="Nimbus Sans L"/>
              </a:rPr>
              <a:t>Chadha </a:t>
            </a:r>
            <a:r>
              <a:rPr sz="2200" b="1" dirty="0">
                <a:latin typeface="DejaVu Sans"/>
                <a:cs typeface="DejaVu Sans"/>
              </a:rPr>
              <a:t>(1983), however, the Supreme Court declared the legislative veto to be an unconstitutional violation of separation of powers.</a:t>
            </a:r>
            <a:endParaRPr sz="2200" dirty="0">
              <a:latin typeface="DejaVu Sans"/>
              <a:cs typeface="DejaVu Sans"/>
            </a:endParaRPr>
          </a:p>
        </p:txBody>
      </p:sp>
      <p:sp>
        <p:nvSpPr>
          <p:cNvPr id="4" name="object 4"/>
          <p:cNvSpPr/>
          <p:nvPr/>
        </p:nvSpPr>
        <p:spPr>
          <a:xfrm>
            <a:off x="8763000" y="382156"/>
            <a:ext cx="3427612" cy="6475843"/>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0"/>
            <a:ext cx="11276212" cy="382156"/>
          </a:xfrm>
          <a:prstGeom prst="rect">
            <a:avLst/>
          </a:prstGeom>
        </p:spPr>
        <p:txBody>
          <a:bodyPr vert="horz" wrap="square" lIns="0" tIns="12700" rIns="0" bIns="0" rtlCol="0">
            <a:spAutoFit/>
          </a:bodyPr>
          <a:lstStyle/>
          <a:p>
            <a:pPr marL="17780">
              <a:lnSpc>
                <a:spcPct val="100000"/>
              </a:lnSpc>
              <a:spcBef>
                <a:spcPts val="100"/>
              </a:spcBef>
            </a:pPr>
            <a:r>
              <a:rPr sz="2400" dirty="0"/>
              <a:t>CONGRESS RESPONDS TO THE IMPERIAL PRESIDENCY</a:t>
            </a:r>
          </a:p>
        </p:txBody>
      </p:sp>
      <p:sp>
        <p:nvSpPr>
          <p:cNvPr id="3" name="object 3"/>
          <p:cNvSpPr txBox="1"/>
          <p:nvPr/>
        </p:nvSpPr>
        <p:spPr>
          <a:xfrm>
            <a:off x="0" y="305847"/>
            <a:ext cx="8657776" cy="6628353"/>
          </a:xfrm>
          <a:prstGeom prst="rect">
            <a:avLst/>
          </a:prstGeom>
        </p:spPr>
        <p:txBody>
          <a:bodyPr vert="horz" wrap="square" lIns="0" tIns="153670" rIns="0" bIns="0" rtlCol="0">
            <a:spAutoFit/>
          </a:bodyPr>
          <a:lstStyle/>
          <a:p>
            <a:pPr marL="12700">
              <a:lnSpc>
                <a:spcPct val="100000"/>
              </a:lnSpc>
              <a:spcBef>
                <a:spcPts val="1210"/>
              </a:spcBef>
            </a:pPr>
            <a:r>
              <a:rPr b="1" dirty="0">
                <a:latin typeface="DejaVu Sans"/>
                <a:cs typeface="DejaVu Sans"/>
              </a:rPr>
              <a:t>FOREIGN AFFAIRS</a:t>
            </a:r>
            <a:endParaRPr dirty="0">
              <a:latin typeface="DejaVu Sans"/>
              <a:cs typeface="DejaVu Sans"/>
            </a:endParaRPr>
          </a:p>
          <a:p>
            <a:pPr marL="355600" marR="198120" indent="-342900">
              <a:lnSpc>
                <a:spcPct val="118900"/>
              </a:lnSpc>
              <a:spcBef>
                <a:spcPts val="420"/>
              </a:spcBef>
              <a:buFont typeface="DejaVu Sans"/>
              <a:buChar char="•"/>
              <a:tabLst>
                <a:tab pos="354965" algn="l"/>
                <a:tab pos="355600" algn="l"/>
              </a:tabLst>
            </a:pPr>
            <a:r>
              <a:rPr b="1" dirty="0">
                <a:latin typeface="DejaVu Sans"/>
                <a:cs typeface="DejaVu Sans"/>
              </a:rPr>
              <a:t>Extensive debate over U.S. involvement in the Gulf War. Although Bush 41 did not  use the War Powers Act, he did go to Congress to get its approval for U.S. action.</a:t>
            </a:r>
            <a:endParaRPr dirty="0">
              <a:latin typeface="DejaVu Sans"/>
              <a:cs typeface="DejaVu Sans"/>
            </a:endParaRPr>
          </a:p>
          <a:p>
            <a:pPr>
              <a:lnSpc>
                <a:spcPct val="100000"/>
              </a:lnSpc>
              <a:buFont typeface="DejaVu Sans"/>
              <a:buChar char="•"/>
            </a:pPr>
            <a:endParaRPr dirty="0">
              <a:latin typeface="DejaVu Sans"/>
              <a:cs typeface="DejaVu Sans"/>
            </a:endParaRPr>
          </a:p>
          <a:p>
            <a:pPr marL="355600" indent="-342900">
              <a:lnSpc>
                <a:spcPct val="100000"/>
              </a:lnSpc>
              <a:spcBef>
                <a:spcPts val="1315"/>
              </a:spcBef>
              <a:buFont typeface="DejaVu Sans"/>
              <a:buChar char="•"/>
              <a:tabLst>
                <a:tab pos="354965" algn="l"/>
                <a:tab pos="355600" algn="l"/>
              </a:tabLst>
            </a:pPr>
            <a:r>
              <a:rPr b="1" dirty="0">
                <a:latin typeface="DejaVu Sans"/>
                <a:cs typeface="DejaVu Sans"/>
              </a:rPr>
              <a:t>Congress gave strong support to Bush 43 and the war on terrorism.</a:t>
            </a:r>
            <a:endParaRPr dirty="0">
              <a:latin typeface="DejaVu Sans"/>
              <a:cs typeface="DejaVu Sans"/>
            </a:endParaRPr>
          </a:p>
          <a:p>
            <a:pPr>
              <a:lnSpc>
                <a:spcPct val="100000"/>
              </a:lnSpc>
              <a:spcBef>
                <a:spcPts val="20"/>
              </a:spcBef>
              <a:buFont typeface="DejaVu Sans"/>
              <a:buChar char="•"/>
            </a:pPr>
            <a:endParaRPr dirty="0">
              <a:latin typeface="DejaVu Sans"/>
              <a:cs typeface="DejaVu Sans"/>
            </a:endParaRPr>
          </a:p>
          <a:p>
            <a:pPr marL="355600" marR="80010" indent="-342900">
              <a:lnSpc>
                <a:spcPct val="119600"/>
              </a:lnSpc>
              <a:buFont typeface="DejaVu Sans"/>
              <a:buChar char="•"/>
              <a:tabLst>
                <a:tab pos="354965" algn="l"/>
                <a:tab pos="355600" algn="l"/>
              </a:tabLst>
            </a:pPr>
            <a:r>
              <a:rPr b="1" dirty="0">
                <a:latin typeface="DejaVu Sans"/>
                <a:cs typeface="DejaVu Sans"/>
              </a:rPr>
              <a:t>Extensive debate over U.S. involvement in war against Iraq in 2003. Although Bush  43 did not use the War Powers Act, he did go to Congress to get its approval for U.S.  action. Increasing criticism over war in Iraq.</a:t>
            </a:r>
            <a:endParaRPr dirty="0">
              <a:latin typeface="DejaVu Sans"/>
              <a:cs typeface="DejaVu Sans"/>
            </a:endParaRPr>
          </a:p>
          <a:p>
            <a:pPr>
              <a:lnSpc>
                <a:spcPct val="100000"/>
              </a:lnSpc>
              <a:spcBef>
                <a:spcPts val="50"/>
              </a:spcBef>
              <a:buFont typeface="DejaVu Sans"/>
              <a:buChar char="•"/>
            </a:pPr>
            <a:endParaRPr dirty="0">
              <a:latin typeface="DejaVu Sans"/>
              <a:cs typeface="DejaVu Sans"/>
            </a:endParaRPr>
          </a:p>
          <a:p>
            <a:pPr marL="355600" marR="5080" indent="-342900">
              <a:lnSpc>
                <a:spcPct val="123500"/>
              </a:lnSpc>
              <a:buFont typeface="DejaVu Sans"/>
              <a:buChar char="•"/>
              <a:tabLst>
                <a:tab pos="354965" algn="l"/>
                <a:tab pos="355600" algn="l"/>
              </a:tabLst>
            </a:pPr>
            <a:r>
              <a:rPr b="1" dirty="0">
                <a:latin typeface="DejaVu Sans"/>
                <a:cs typeface="DejaVu Sans"/>
              </a:rPr>
              <a:t>Use of appropriations power to inﬂuence foreign policy. Congress tried to force Bush  43 into a deadline for withdrawing troops from Iraq by using funding as a lever.</a:t>
            </a:r>
            <a:endParaRPr dirty="0">
              <a:latin typeface="DejaVu Sans"/>
              <a:cs typeface="DejaVu Sans"/>
            </a:endParaRPr>
          </a:p>
          <a:p>
            <a:pPr>
              <a:lnSpc>
                <a:spcPct val="100000"/>
              </a:lnSpc>
              <a:spcBef>
                <a:spcPts val="30"/>
              </a:spcBef>
              <a:buFont typeface="DejaVu Sans"/>
              <a:buChar char="•"/>
            </a:pPr>
            <a:endParaRPr dirty="0">
              <a:latin typeface="DejaVu Sans"/>
              <a:cs typeface="DejaVu Sans"/>
            </a:endParaRPr>
          </a:p>
          <a:p>
            <a:pPr marL="355600" marR="304165" indent="-342900">
              <a:lnSpc>
                <a:spcPct val="118900"/>
              </a:lnSpc>
              <a:buFont typeface="DejaVu Sans"/>
              <a:buChar char="•"/>
              <a:tabLst>
                <a:tab pos="354965" algn="l"/>
                <a:tab pos="355600" algn="l"/>
              </a:tabLst>
            </a:pPr>
            <a:r>
              <a:rPr b="1" dirty="0">
                <a:latin typeface="DejaVu Sans"/>
                <a:cs typeface="DejaVu Sans"/>
              </a:rPr>
              <a:t>Criticism of Patriot Act and secret domestic surveillance programs of NSA without  going through Foreign Intelligence Surveillance Act court for prior approval.</a:t>
            </a:r>
            <a:endParaRPr dirty="0">
              <a:latin typeface="DejaVu Sans"/>
              <a:cs typeface="DejaVu Sans"/>
            </a:endParaRPr>
          </a:p>
        </p:txBody>
      </p:sp>
      <p:sp>
        <p:nvSpPr>
          <p:cNvPr id="4" name="object 4"/>
          <p:cNvSpPr/>
          <p:nvPr/>
        </p:nvSpPr>
        <p:spPr>
          <a:xfrm>
            <a:off x="8657776" y="847726"/>
            <a:ext cx="3532836" cy="6010273"/>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25</a:t>
            </a:fld>
            <a:endParaRPr spc="-16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3052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667000" y="20861"/>
            <a:ext cx="5430679" cy="443711"/>
          </a:xfrm>
          <a:prstGeom prst="rect">
            <a:avLst/>
          </a:prstGeom>
        </p:spPr>
        <p:txBody>
          <a:bodyPr vert="horz" wrap="square" lIns="0" tIns="12700" rIns="0" bIns="0" rtlCol="0">
            <a:spAutoFit/>
          </a:bodyPr>
          <a:lstStyle/>
          <a:p>
            <a:pPr marL="12700" algn="ctr">
              <a:lnSpc>
                <a:spcPct val="100000"/>
              </a:lnSpc>
              <a:spcBef>
                <a:spcPts val="100"/>
              </a:spcBef>
            </a:pPr>
            <a:r>
              <a:rPr sz="2800" dirty="0"/>
              <a:t>SUCCESSION</a:t>
            </a:r>
          </a:p>
        </p:txBody>
      </p:sp>
      <p:sp>
        <p:nvSpPr>
          <p:cNvPr id="4" name="object 4"/>
          <p:cNvSpPr txBox="1"/>
          <p:nvPr/>
        </p:nvSpPr>
        <p:spPr>
          <a:xfrm>
            <a:off x="100070" y="735955"/>
            <a:ext cx="8370832" cy="5386090"/>
          </a:xfrm>
          <a:prstGeom prst="rect">
            <a:avLst/>
          </a:prstGeom>
        </p:spPr>
        <p:txBody>
          <a:bodyPr vert="horz" wrap="square" lIns="0" tIns="12700" rIns="0" bIns="0" rtlCol="0">
            <a:spAutoFit/>
          </a:bodyPr>
          <a:lstStyle/>
          <a:p>
            <a:pPr marL="12700" marR="351790" lvl="0" indent="0" algn="l" defTabSz="914400" rtl="0" eaLnBrk="1" fontAlgn="auto" latinLnBrk="0" hangingPunct="1">
              <a:lnSpc>
                <a:spcPct val="100000"/>
              </a:lnSpc>
              <a:spcBef>
                <a:spcPts val="100"/>
              </a:spcBef>
              <a:spcAft>
                <a:spcPts val="0"/>
              </a:spcAft>
              <a:buClrTx/>
              <a:buSzTx/>
              <a:buFontTx/>
              <a:buNone/>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If oﬃce of presidency is vacant due to death, resignation, or impeachment and  removal, the V.P. becomes President.</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05"/>
              </a:spcBef>
              <a:spcAft>
                <a:spcPts val="0"/>
              </a:spcAft>
              <a:buClrTx/>
              <a:buSzTx/>
              <a:buFont typeface="DejaVu Sans"/>
              <a:buChar char="•"/>
              <a:tabLst>
                <a:tab pos="354965" algn="l"/>
                <a:tab pos="355600" algn="l"/>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He in turn nominates, and Congress conﬁrms, a new VP.</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12700" marR="782320" lvl="0" indent="0" algn="l" defTabSz="914400" rtl="0" eaLnBrk="1" fontAlgn="auto" latinLnBrk="0" hangingPunct="1">
              <a:lnSpc>
                <a:spcPts val="2320"/>
              </a:lnSpc>
              <a:spcBef>
                <a:spcPts val="1775"/>
              </a:spcBef>
              <a:spcAft>
                <a:spcPts val="0"/>
              </a:spcAft>
              <a:buClrTx/>
              <a:buSzTx/>
              <a:buFontTx/>
              <a:buNone/>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If V.P. dies before his inauguration as President, the line of succession is as  follows:</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345"/>
              </a:spcBef>
              <a:spcAft>
                <a:spcPts val="0"/>
              </a:spcAft>
              <a:buClrTx/>
              <a:buSzTx/>
              <a:buFont typeface="DejaVu Sans"/>
              <a:buChar char="•"/>
              <a:tabLst>
                <a:tab pos="354965" algn="l"/>
                <a:tab pos="355600" algn="l"/>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Speaker of the House</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59"/>
              </a:spcBef>
              <a:spcAft>
                <a:spcPts val="0"/>
              </a:spcAft>
              <a:buClrTx/>
              <a:buSzTx/>
              <a:buFont typeface="DejaVu Sans"/>
              <a:buChar char="•"/>
              <a:tabLst>
                <a:tab pos="354965" algn="l"/>
                <a:tab pos="355600" algn="l"/>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Senate President Pro Tem</a:t>
            </a:r>
            <a:r>
              <a:rPr kumimoji="0" lang="en-US" sz="2200" b="1" i="0" u="none" strike="noStrike" kern="1200" cap="none" spc="0" normalizeH="0" baseline="0" noProof="0" dirty="0">
                <a:ln>
                  <a:noFill/>
                </a:ln>
                <a:solidFill>
                  <a:srgbClr val="FFFFFF"/>
                </a:solidFill>
                <a:effectLst/>
                <a:uLnTx/>
                <a:uFillTx/>
                <a:latin typeface="DejaVu Sans"/>
                <a:ea typeface="+mn-ea"/>
                <a:cs typeface="DejaVu Sans"/>
              </a:rPr>
              <a:t>pore</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360"/>
              </a:spcBef>
              <a:spcAft>
                <a:spcPts val="0"/>
              </a:spcAft>
              <a:buClrTx/>
              <a:buSzTx/>
              <a:buFont typeface="DejaVu Sans"/>
              <a:buChar char="•"/>
              <a:tabLst>
                <a:tab pos="354965" algn="l"/>
                <a:tab pos="355600" algn="l"/>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Sec. of State</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59"/>
              </a:spcBef>
              <a:spcAft>
                <a:spcPts val="0"/>
              </a:spcAft>
              <a:buClrTx/>
              <a:buSzTx/>
              <a:buFont typeface="DejaVu Sans"/>
              <a:buChar char="•"/>
              <a:tabLst>
                <a:tab pos="354965" algn="l"/>
                <a:tab pos="355600" algn="l"/>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Sec. of Treasury</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360"/>
              </a:spcBef>
              <a:spcAft>
                <a:spcPts val="0"/>
              </a:spcAft>
              <a:buClrTx/>
              <a:buSzTx/>
              <a:buFont typeface="DejaVu Sans"/>
              <a:buChar char="•"/>
              <a:tabLst>
                <a:tab pos="354965" algn="l"/>
                <a:tab pos="355600" algn="l"/>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Sec. of Defense</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5080" lvl="0" indent="-342900" algn="l" defTabSz="914400" rtl="0" eaLnBrk="1" fontAlgn="auto" latinLnBrk="0" hangingPunct="1">
              <a:lnSpc>
                <a:spcPts val="1989"/>
              </a:lnSpc>
              <a:spcBef>
                <a:spcPts val="570"/>
              </a:spcBef>
              <a:spcAft>
                <a:spcPts val="0"/>
              </a:spcAft>
              <a:buClrTx/>
              <a:buSzTx/>
              <a:buFont typeface="DejaVu Sans"/>
              <a:buChar char="•"/>
              <a:tabLst>
                <a:tab pos="354965" algn="l"/>
                <a:tab pos="355600" algn="l"/>
              </a:tabLst>
              <a:defRPr/>
            </a:pPr>
            <a:r>
              <a:rPr kumimoji="0" sz="2200" b="1" i="0" u="none" strike="noStrike" kern="1200" cap="none" spc="0" normalizeH="0" baseline="0" noProof="0" dirty="0">
                <a:ln>
                  <a:noFill/>
                </a:ln>
                <a:solidFill>
                  <a:srgbClr val="FFFFFF"/>
                </a:solidFill>
                <a:effectLst/>
                <a:uLnTx/>
                <a:uFillTx/>
                <a:latin typeface="DejaVu Sans"/>
                <a:ea typeface="+mn-ea"/>
                <a:cs typeface="DejaVu Sans"/>
              </a:rPr>
              <a:t>Other Cabinet secretaries in order of the creation of their oﬃces (Presidential Succession Act  of 1947)</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object 7"/>
          <p:cNvSpPr/>
          <p:nvPr/>
        </p:nvSpPr>
        <p:spPr>
          <a:xfrm>
            <a:off x="8605550" y="685800"/>
            <a:ext cx="3357850" cy="44958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786" y="0"/>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3052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048000" y="0"/>
            <a:ext cx="5430679" cy="443711"/>
          </a:xfrm>
          <a:prstGeom prst="rect">
            <a:avLst/>
          </a:prstGeom>
        </p:spPr>
        <p:txBody>
          <a:bodyPr vert="horz" wrap="square" lIns="0" tIns="12700" rIns="0" bIns="0" rtlCol="0">
            <a:spAutoFit/>
          </a:bodyPr>
          <a:lstStyle/>
          <a:p>
            <a:pPr marL="12700" algn="ctr">
              <a:lnSpc>
                <a:spcPct val="100000"/>
              </a:lnSpc>
              <a:spcBef>
                <a:spcPts val="100"/>
              </a:spcBef>
            </a:pPr>
            <a:r>
              <a:rPr sz="2800" dirty="0"/>
              <a:t>SUCCESSION</a:t>
            </a:r>
          </a:p>
        </p:txBody>
      </p:sp>
      <p:sp>
        <p:nvSpPr>
          <p:cNvPr id="4" name="object 4"/>
          <p:cNvSpPr txBox="1"/>
          <p:nvPr/>
        </p:nvSpPr>
        <p:spPr>
          <a:xfrm>
            <a:off x="74237" y="914400"/>
            <a:ext cx="8936413"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585"/>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If the President is </a:t>
            </a:r>
            <a:r>
              <a:rPr kumimoji="0" sz="24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disabled</a:t>
            </a:r>
            <a:r>
              <a:rPr kumimoji="0" sz="2400" b="1" i="0" u="none" strike="noStrike" kern="1200" cap="none" spc="0" normalizeH="0" baseline="0" noProof="0" dirty="0">
                <a:ln>
                  <a:noFill/>
                </a:ln>
                <a:solidFill>
                  <a:srgbClr val="FFFFFF"/>
                </a:solidFill>
                <a:effectLst/>
                <a:uLnTx/>
                <a:uFillTx/>
                <a:latin typeface="DejaVu Sans"/>
                <a:ea typeface="+mn-ea"/>
                <a:cs typeface="DejaVu Sans"/>
              </a:rPr>
              <a:t>, the 25th Amendment applies: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125037" y="1792645"/>
            <a:ext cx="8733790" cy="3854900"/>
          </a:xfrm>
          <a:prstGeom prst="rect">
            <a:avLst/>
          </a:prstGeom>
        </p:spPr>
        <p:txBody>
          <a:bodyPr vert="horz" wrap="square" lIns="0" tIns="58419" rIns="0" bIns="0" rtlCol="0">
            <a:spAutoFit/>
          </a:bodyPr>
          <a:lstStyle/>
          <a:p>
            <a:pPr marL="355600" marR="0" lvl="0" indent="-342900" algn="l" defTabSz="914400" rtl="0" eaLnBrk="1" fontAlgn="auto" latinLnBrk="0" hangingPunct="1">
              <a:lnSpc>
                <a:spcPct val="100000"/>
              </a:lnSpc>
              <a:spcBef>
                <a:spcPts val="459"/>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The President informs the Congress of disability and the V.P. becomes </a:t>
            </a:r>
            <a:r>
              <a:rPr kumimoji="0" sz="24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Acting President</a:t>
            </a:r>
            <a:r>
              <a:rPr kumimoji="0" sz="2400" b="1" i="0" u="none" strike="noStrike" kern="1200" cap="none" spc="0" normalizeH="0" baseline="0" noProof="0" dirty="0">
                <a:ln>
                  <a:noFill/>
                </a:ln>
                <a:solidFill>
                  <a:srgbClr val="FFFFFF"/>
                </a:solidFill>
                <a:effectLst/>
                <a:uLnTx/>
                <a:uFillTx/>
                <a:latin typeface="DejaVu Sans"/>
                <a:ea typeface="+mn-ea"/>
                <a:cs typeface="DejaVu Sans"/>
              </a:rPr>
              <a: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147320" lvl="0" indent="-342900" algn="l" defTabSz="914400" rtl="0" eaLnBrk="1" fontAlgn="auto" latinLnBrk="0" hangingPunct="1">
              <a:lnSpc>
                <a:spcPct val="100299"/>
              </a:lnSpc>
              <a:spcBef>
                <a:spcPts val="350"/>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If the President is unable to inform Congress (e.g., coma), the V.P. and a majority of Cabinet  secretaries can go to the Congress and receive approval for the V.P. to become Acting  President.</a:t>
            </a:r>
            <a:endParaRPr kumimoji="0" lang="en-US" sz="2400" b="1" i="0" u="none" strike="noStrike" kern="1200" cap="none" spc="0" normalizeH="0" baseline="0" noProof="0" dirty="0">
              <a:ln>
                <a:noFill/>
              </a:ln>
              <a:solidFill>
                <a:srgbClr val="FFFFFF"/>
              </a:solidFill>
              <a:effectLst/>
              <a:uLnTx/>
              <a:uFillTx/>
              <a:latin typeface="DejaVu Sans"/>
              <a:ea typeface="+mn-ea"/>
              <a:cs typeface="DejaVu Sans"/>
            </a:endParaRPr>
          </a:p>
          <a:p>
            <a:pPr marL="355600" marR="147320" lvl="0" indent="-342900" algn="l" defTabSz="914400" rtl="0" eaLnBrk="1" fontAlgn="auto" latinLnBrk="0" hangingPunct="1">
              <a:lnSpc>
                <a:spcPct val="100299"/>
              </a:lnSpc>
              <a:spcBef>
                <a:spcPts val="350"/>
              </a:spcBef>
              <a:spcAft>
                <a:spcPts val="0"/>
              </a:spcAft>
              <a:buClrTx/>
              <a:buSzTx/>
              <a:buFont typeface="DejaVu Sans"/>
              <a:buChar char="•"/>
              <a:tabLst>
                <a:tab pos="354965" algn="l"/>
                <a:tab pos="355600" algn="l"/>
              </a:tabLst>
              <a:defRPr/>
            </a:pPr>
            <a:r>
              <a:rPr kumimoji="0" lang="en-US" sz="2400" b="1" i="0" u="none" strike="noStrike" kern="1200" cap="none" spc="0" normalizeH="0" baseline="0" noProof="0" dirty="0">
                <a:ln>
                  <a:noFill/>
                </a:ln>
                <a:solidFill>
                  <a:srgbClr val="FFFFFF"/>
                </a:solidFill>
                <a:effectLst/>
                <a:uLnTx/>
                <a:uFillTx/>
                <a:latin typeface="DejaVu Sans"/>
                <a:ea typeface="+mn-ea"/>
                <a:cs typeface="DejaVu Sans"/>
              </a:rPr>
              <a:t>In either case, the President regains powers by informing Congress of his intent to return.  In case of dispute, Congress has the power to decide who shall be President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object 7"/>
          <p:cNvSpPr/>
          <p:nvPr/>
        </p:nvSpPr>
        <p:spPr>
          <a:xfrm>
            <a:off x="9010650" y="799139"/>
            <a:ext cx="3179964" cy="514786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892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8303"/>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3052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AAF0857D-433C-4519-8BC0-E551A4F4D145}"/>
              </a:ext>
            </a:extLst>
          </p:cNvPr>
          <p:cNvPicPr>
            <a:picLocks noChangeAspect="1"/>
          </p:cNvPicPr>
          <p:nvPr/>
        </p:nvPicPr>
        <p:blipFill>
          <a:blip r:embed="rId2"/>
          <a:stretch>
            <a:fillRect/>
          </a:stretch>
        </p:blipFill>
        <p:spPr>
          <a:xfrm>
            <a:off x="1524000" y="-28303"/>
            <a:ext cx="6019800" cy="6858000"/>
          </a:xfrm>
          <a:prstGeom prst="rect">
            <a:avLst/>
          </a:prstGeom>
        </p:spPr>
      </p:pic>
      <p:pic>
        <p:nvPicPr>
          <p:cNvPr id="11" name="Picture 10">
            <a:extLst>
              <a:ext uri="{FF2B5EF4-FFF2-40B4-BE49-F238E27FC236}">
                <a16:creationId xmlns:a16="http://schemas.microsoft.com/office/drawing/2014/main" id="{C96F42A8-A089-4421-8BD0-56712A1B1836}"/>
              </a:ext>
            </a:extLst>
          </p:cNvPr>
          <p:cNvPicPr>
            <a:picLocks noChangeAspect="1"/>
          </p:cNvPicPr>
          <p:nvPr/>
        </p:nvPicPr>
        <p:blipFill>
          <a:blip r:embed="rId3"/>
          <a:stretch>
            <a:fillRect/>
          </a:stretch>
        </p:blipFill>
        <p:spPr>
          <a:xfrm>
            <a:off x="5791200" y="4972493"/>
            <a:ext cx="2895600" cy="1885507"/>
          </a:xfrm>
          <a:prstGeom prst="rect">
            <a:avLst/>
          </a:prstGeom>
        </p:spPr>
      </p:pic>
    </p:spTree>
    <p:extLst>
      <p:ext uri="{BB962C8B-B14F-4D97-AF65-F5344CB8AC3E}">
        <p14:creationId xmlns:p14="http://schemas.microsoft.com/office/powerpoint/2010/main" val="2511133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7338" y="88583"/>
            <a:ext cx="10314574" cy="689932"/>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000000"/>
                </a:solidFill>
              </a:rPr>
              <a:t>INCOMPLETE PRESIDENTIAL TERMS</a:t>
            </a:r>
            <a:endParaRPr sz="4400" dirty="0"/>
          </a:p>
        </p:txBody>
      </p:sp>
      <p:sp>
        <p:nvSpPr>
          <p:cNvPr id="3" name="object 3"/>
          <p:cNvSpPr/>
          <p:nvPr/>
        </p:nvSpPr>
        <p:spPr>
          <a:xfrm>
            <a:off x="507338" y="778515"/>
            <a:ext cx="11197164" cy="55116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209800" y="5486400"/>
            <a:ext cx="9982200" cy="44371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What does superscript ‘</a:t>
            </a:r>
            <a:r>
              <a:rPr kumimoji="0" sz="2800" b="1" i="1" u="none" strike="noStrike" kern="1200" cap="none" spc="0" normalizeH="0" baseline="0" noProof="0" dirty="0">
                <a:ln>
                  <a:noFill/>
                </a:ln>
                <a:solidFill>
                  <a:prstClr val="black"/>
                </a:solidFill>
                <a:effectLst/>
                <a:uLnTx/>
                <a:uFillTx/>
                <a:latin typeface="Nimbus Sans L"/>
                <a:ea typeface="+mn-ea"/>
                <a:cs typeface="Nimbus Sans L"/>
              </a:rPr>
              <a:t>b’ </a:t>
            </a:r>
            <a:r>
              <a:rPr kumimoji="0" sz="2800" b="1" i="0" u="none" strike="noStrike" kern="1200" cap="none" spc="0" normalizeH="0" baseline="0" noProof="0" dirty="0">
                <a:ln>
                  <a:noFill/>
                </a:ln>
                <a:solidFill>
                  <a:prstClr val="black"/>
                </a:solidFill>
                <a:effectLst/>
                <a:uLnTx/>
                <a:uFillTx/>
                <a:latin typeface="DejaVu Sans"/>
                <a:ea typeface="+mn-ea"/>
                <a:cs typeface="DejaVu Sans"/>
              </a:rPr>
              <a:t>mean? How was this possible?</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84775"/>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3200" b="1" dirty="0">
                <a:solidFill>
                  <a:schemeClr val="bg1"/>
                </a:solidFill>
              </a:rPr>
              <a:t>TOPIC 2.6 Expansion of Presidential Power</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362200" y="1143000"/>
            <a:ext cx="0" cy="5413012"/>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610647"/>
            <a:ext cx="12192000" cy="461665"/>
          </a:xfrm>
          <a:prstGeom prst="rect">
            <a:avLst/>
          </a:prstGeom>
          <a:noFill/>
        </p:spPr>
        <p:txBody>
          <a:bodyPr wrap="square">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presidency has been enhanced beyond its expressed constitutional powers.</a:t>
            </a:r>
          </a:p>
        </p:txBody>
      </p:sp>
      <p:sp>
        <p:nvSpPr>
          <p:cNvPr id="14" name="TextBox 13">
            <a:extLst>
              <a:ext uri="{FF2B5EF4-FFF2-40B4-BE49-F238E27FC236}">
                <a16:creationId xmlns:a16="http://schemas.microsoft.com/office/drawing/2014/main" id="{224DADBF-198E-87F1-10C0-BAB9DB1BDFA1}"/>
              </a:ext>
            </a:extLst>
          </p:cNvPr>
          <p:cNvSpPr txBox="1"/>
          <p:nvPr/>
        </p:nvSpPr>
        <p:spPr>
          <a:xfrm>
            <a:off x="-39624" y="1254502"/>
            <a:ext cx="2401824" cy="230832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1" dirty="0"/>
              <a:t>Explain how presidents have interpreted and justified their use of formal and informal powers.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E44DDB0-D8F3-8DFF-D0FE-A73F48BB40AB}"/>
              </a:ext>
            </a:extLst>
          </p:cNvPr>
          <p:cNvSpPr txBox="1"/>
          <p:nvPr/>
        </p:nvSpPr>
        <p:spPr>
          <a:xfrm>
            <a:off x="2438400" y="1254502"/>
            <a:ext cx="9621691" cy="489364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dirty="0"/>
              <a:t>Justifications for a single executive are set forth in Federalist No. 70</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dirty="0"/>
              <a:t>Term-of-office and constitutional-power restrictions, including the passage of the Twenty-Second Amendment, demonstrate changing presidential roles.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dirty="0"/>
              <a:t>Different perspectives on the presidential role, ranging from a limited to a more expansive interpretation and use of power, continue to be debated in the context of contemporary events.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dirty="0"/>
              <a:t>REQUIRED FOUNDATIONAL DOCUMENTS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The Constitution of the United States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Federalist No. 70</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466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FFEA-D36E-42DC-935D-7D06B452C7F4}"/>
              </a:ext>
            </a:extLst>
          </p:cNvPr>
          <p:cNvSpPr>
            <a:spLocks noGrp="1"/>
          </p:cNvSpPr>
          <p:nvPr>
            <p:ph type="title"/>
          </p:nvPr>
        </p:nvSpPr>
        <p:spPr>
          <a:xfrm>
            <a:off x="9617" y="0"/>
            <a:ext cx="12192000" cy="276999"/>
          </a:xfrm>
        </p:spPr>
        <p:txBody>
          <a:bodyPr/>
          <a:lstStyle/>
          <a:p>
            <a:pPr algn="ctr"/>
            <a:r>
              <a:rPr lang="en-US" sz="1800" dirty="0"/>
              <a:t>How have presidents interpreted and explained the use of formal and informal powers? </a:t>
            </a:r>
          </a:p>
        </p:txBody>
      </p:sp>
      <p:graphicFrame>
        <p:nvGraphicFramePr>
          <p:cNvPr id="8" name="Table 8">
            <a:extLst>
              <a:ext uri="{FF2B5EF4-FFF2-40B4-BE49-F238E27FC236}">
                <a16:creationId xmlns:a16="http://schemas.microsoft.com/office/drawing/2014/main" id="{9BFE3E09-8942-4F39-AB3F-C55D96C60DFF}"/>
              </a:ext>
            </a:extLst>
          </p:cNvPr>
          <p:cNvGraphicFramePr>
            <a:graphicFrameLocks noGrp="1"/>
          </p:cNvGraphicFramePr>
          <p:nvPr>
            <p:ph sz="half" idx="2"/>
            <p:extLst>
              <p:ext uri="{D42A27DB-BD31-4B8C-83A1-F6EECF244321}">
                <p14:modId xmlns:p14="http://schemas.microsoft.com/office/powerpoint/2010/main" val="3339647546"/>
              </p:ext>
            </p:extLst>
          </p:nvPr>
        </p:nvGraphicFramePr>
        <p:xfrm>
          <a:off x="381000" y="381000"/>
          <a:ext cx="11277600" cy="6456945"/>
        </p:xfrm>
        <a:graphic>
          <a:graphicData uri="http://schemas.openxmlformats.org/drawingml/2006/table">
            <a:tbl>
              <a:tblPr firstRow="1" bandRow="1">
                <a:tableStyleId>{E8034E78-7F5D-4C2E-B375-FC64B27BC917}</a:tableStyleId>
              </a:tblPr>
              <a:tblGrid>
                <a:gridCol w="4724400">
                  <a:extLst>
                    <a:ext uri="{9D8B030D-6E8A-4147-A177-3AD203B41FA5}">
                      <a16:colId xmlns:a16="http://schemas.microsoft.com/office/drawing/2014/main" val="3818792108"/>
                    </a:ext>
                  </a:extLst>
                </a:gridCol>
                <a:gridCol w="6553200">
                  <a:extLst>
                    <a:ext uri="{9D8B030D-6E8A-4147-A177-3AD203B41FA5}">
                      <a16:colId xmlns:a16="http://schemas.microsoft.com/office/drawing/2014/main" val="753475757"/>
                    </a:ext>
                  </a:extLst>
                </a:gridCol>
              </a:tblGrid>
              <a:tr h="787665">
                <a:tc>
                  <a:txBody>
                    <a:bodyPr/>
                    <a:lstStyle/>
                    <a:p>
                      <a:pPr algn="ctr"/>
                      <a:r>
                        <a:rPr lang="en-US" sz="1900" dirty="0"/>
                        <a:t>Presidential Expansion of Power </a:t>
                      </a:r>
                    </a:p>
                  </a:txBody>
                  <a:tcPr/>
                </a:tc>
                <a:tc>
                  <a:txBody>
                    <a:bodyPr/>
                    <a:lstStyle/>
                    <a:p>
                      <a:r>
                        <a:rPr lang="en-US" sz="1900" dirty="0"/>
                        <a:t>Response to Expansion of Presidential Power </a:t>
                      </a:r>
                    </a:p>
                  </a:txBody>
                  <a:tcPr/>
                </a:tc>
                <a:extLst>
                  <a:ext uri="{0D108BD9-81ED-4DB2-BD59-A6C34878D82A}">
                    <a16:rowId xmlns:a16="http://schemas.microsoft.com/office/drawing/2014/main" val="1385496484"/>
                  </a:ext>
                </a:extLst>
              </a:tr>
              <a:tr h="787665">
                <a:tc>
                  <a:txBody>
                    <a:bodyPr/>
                    <a:lstStyle/>
                    <a:p>
                      <a:r>
                        <a:rPr lang="en-US" sz="1900" dirty="0">
                          <a:solidFill>
                            <a:schemeClr val="tx1"/>
                          </a:solidFill>
                        </a:rPr>
                        <a:t>In his “imperial presidency”, Andrew Jackson expanded voting rights. “The Age of the Common Man”</a:t>
                      </a:r>
                    </a:p>
                  </a:txBody>
                  <a:tcPr/>
                </a:tc>
                <a:tc>
                  <a:txBody>
                    <a:bodyPr/>
                    <a:lstStyle/>
                    <a:p>
                      <a:r>
                        <a:rPr lang="en-US" sz="1900" dirty="0">
                          <a:solidFill>
                            <a:schemeClr val="tx1"/>
                          </a:solidFill>
                        </a:rPr>
                        <a:t>Jackson gained popularity among farmers and the common citizen.  Presidential power expanded.</a:t>
                      </a:r>
                    </a:p>
                  </a:txBody>
                  <a:tcPr/>
                </a:tc>
                <a:extLst>
                  <a:ext uri="{0D108BD9-81ED-4DB2-BD59-A6C34878D82A}">
                    <a16:rowId xmlns:a16="http://schemas.microsoft.com/office/drawing/2014/main" val="3357232741"/>
                  </a:ext>
                </a:extLst>
              </a:tr>
              <a:tr h="787665">
                <a:tc>
                  <a:txBody>
                    <a:bodyPr/>
                    <a:lstStyle/>
                    <a:p>
                      <a:r>
                        <a:rPr lang="en-US" sz="1900" dirty="0">
                          <a:solidFill>
                            <a:schemeClr val="tx1"/>
                          </a:solidFill>
                        </a:rPr>
                        <a:t>President Abraham Lincoln claimed inherent powers during the crisis of the civil war and suspended habeas corpus </a:t>
                      </a:r>
                    </a:p>
                  </a:txBody>
                  <a:tcPr/>
                </a:tc>
                <a:tc>
                  <a:txBody>
                    <a:bodyPr/>
                    <a:lstStyle/>
                    <a:p>
                      <a:r>
                        <a:rPr lang="en-US" sz="1900" dirty="0">
                          <a:solidFill>
                            <a:schemeClr val="tx1"/>
                          </a:solidFill>
                        </a:rPr>
                        <a:t>The Supreme Court rebuked Lincoln saying only Congress had such power </a:t>
                      </a:r>
                    </a:p>
                  </a:txBody>
                  <a:tcPr/>
                </a:tc>
                <a:extLst>
                  <a:ext uri="{0D108BD9-81ED-4DB2-BD59-A6C34878D82A}">
                    <a16:rowId xmlns:a16="http://schemas.microsoft.com/office/drawing/2014/main" val="3841663019"/>
                  </a:ext>
                </a:extLst>
              </a:tr>
              <a:tr h="787665">
                <a:tc>
                  <a:txBody>
                    <a:bodyPr/>
                    <a:lstStyle/>
                    <a:p>
                      <a:pPr algn="l"/>
                      <a:r>
                        <a:rPr lang="en-US" sz="1900" dirty="0">
                          <a:solidFill>
                            <a:schemeClr val="tx1"/>
                          </a:solidFill>
                        </a:rPr>
                        <a:t>President </a:t>
                      </a:r>
                      <a:r>
                        <a:rPr lang="en-US" sz="1900" b="1" dirty="0">
                          <a:solidFill>
                            <a:schemeClr val="tx1"/>
                          </a:solidFill>
                        </a:rPr>
                        <a:t>Theodore Roosevelt </a:t>
                      </a:r>
                      <a:r>
                        <a:rPr lang="en-US" sz="1900" dirty="0">
                          <a:solidFill>
                            <a:schemeClr val="tx1"/>
                          </a:solidFill>
                        </a:rPr>
                        <a:t>used a </a:t>
                      </a:r>
                      <a:r>
                        <a:rPr lang="en-US" sz="1900" b="1" dirty="0">
                          <a:solidFill>
                            <a:schemeClr val="tx1"/>
                          </a:solidFill>
                        </a:rPr>
                        <a:t>stewardship theory</a:t>
                      </a:r>
                      <a:r>
                        <a:rPr lang="en-US" sz="1900" dirty="0">
                          <a:solidFill>
                            <a:schemeClr val="tx1"/>
                          </a:solidFill>
                        </a:rPr>
                        <a:t> to the presidency in foreign relations to push US influence abroad</a:t>
                      </a:r>
                    </a:p>
                  </a:txBody>
                  <a:tcPr/>
                </a:tc>
                <a:tc>
                  <a:txBody>
                    <a:bodyPr/>
                    <a:lstStyle/>
                    <a:p>
                      <a:r>
                        <a:rPr lang="en-US" sz="1900" dirty="0">
                          <a:solidFill>
                            <a:schemeClr val="tx1"/>
                          </a:solidFill>
                        </a:rPr>
                        <a:t>Populace reacted positively.  T.R.’s actions expanded the US presence in the world, i.e., Panama Canal, Two ocean navy, big stick diplomacy-Roosevelt Corollary to the Monroe Doctrine, helped end Russo-Japanese war</a:t>
                      </a:r>
                    </a:p>
                  </a:txBody>
                  <a:tcPr/>
                </a:tc>
                <a:extLst>
                  <a:ext uri="{0D108BD9-81ED-4DB2-BD59-A6C34878D82A}">
                    <a16:rowId xmlns:a16="http://schemas.microsoft.com/office/drawing/2014/main" val="3705045145"/>
                  </a:ext>
                </a:extLst>
              </a:tr>
              <a:tr h="78766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900" dirty="0">
                          <a:solidFill>
                            <a:schemeClr val="tx1"/>
                          </a:solidFill>
                        </a:rPr>
                        <a:t>President </a:t>
                      </a:r>
                      <a:r>
                        <a:rPr lang="en-US" sz="1900" b="1" dirty="0">
                          <a:solidFill>
                            <a:schemeClr val="tx1"/>
                          </a:solidFill>
                        </a:rPr>
                        <a:t>Franklin Roosevelt's </a:t>
                      </a:r>
                      <a:r>
                        <a:rPr lang="en-US" sz="1900" dirty="0">
                          <a:solidFill>
                            <a:schemeClr val="tx1"/>
                          </a:solidFill>
                        </a:rPr>
                        <a:t>new deal greatly expanded economic role for federal government in efforts to remedy the problems of the great depression. </a:t>
                      </a:r>
                    </a:p>
                    <a:p>
                      <a:endParaRPr lang="en-US" sz="1900" dirty="0">
                        <a:solidFill>
                          <a:schemeClr val="tx1"/>
                        </a:solidFill>
                      </a:endParaRPr>
                    </a:p>
                  </a:txBody>
                  <a:tcPr/>
                </a:tc>
                <a:tc>
                  <a:txBody>
                    <a:bodyPr/>
                    <a:lstStyle/>
                    <a:p>
                      <a:r>
                        <a:rPr lang="en-US" sz="1900" dirty="0">
                          <a:solidFill>
                            <a:schemeClr val="tx1"/>
                          </a:solidFill>
                        </a:rPr>
                        <a:t>Roosevelt was elected four times</a:t>
                      </a:r>
                    </a:p>
                  </a:txBody>
                  <a:tcPr/>
                </a:tc>
                <a:extLst>
                  <a:ext uri="{0D108BD9-81ED-4DB2-BD59-A6C34878D82A}">
                    <a16:rowId xmlns:a16="http://schemas.microsoft.com/office/drawing/2014/main" val="184835195"/>
                  </a:ext>
                </a:extLst>
              </a:tr>
              <a:tr h="787665">
                <a:tc>
                  <a:txBody>
                    <a:bodyPr/>
                    <a:lstStyle/>
                    <a:p>
                      <a:r>
                        <a:rPr lang="en-US" sz="1900" dirty="0">
                          <a:solidFill>
                            <a:schemeClr val="tx1"/>
                          </a:solidFill>
                        </a:rPr>
                        <a:t>Pres. Lyndon Johnson resolution to expand presidential power to conduct military actions during the Vietnam war </a:t>
                      </a:r>
                    </a:p>
                  </a:txBody>
                  <a:tcPr/>
                </a:tc>
                <a:tc>
                  <a:txBody>
                    <a:bodyPr/>
                    <a:lstStyle/>
                    <a:p>
                      <a:r>
                        <a:rPr lang="en-US" sz="1900" dirty="0">
                          <a:solidFill>
                            <a:schemeClr val="tx1"/>
                          </a:solidFill>
                        </a:rPr>
                        <a:t>Congress passed the War Powers Act after the unpopular Vietnam war to limit the president’s war powers.</a:t>
                      </a:r>
                    </a:p>
                  </a:txBody>
                  <a:tcPr/>
                </a:tc>
                <a:extLst>
                  <a:ext uri="{0D108BD9-81ED-4DB2-BD59-A6C34878D82A}">
                    <a16:rowId xmlns:a16="http://schemas.microsoft.com/office/drawing/2014/main" val="4117039923"/>
                  </a:ext>
                </a:extLst>
              </a:tr>
            </a:tbl>
          </a:graphicData>
        </a:graphic>
      </p:graphicFrame>
      <p:cxnSp>
        <p:nvCxnSpPr>
          <p:cNvPr id="4" name="Straight Connector 3">
            <a:extLst>
              <a:ext uri="{FF2B5EF4-FFF2-40B4-BE49-F238E27FC236}">
                <a16:creationId xmlns:a16="http://schemas.microsoft.com/office/drawing/2014/main" id="{26807C60-9DBC-CAAD-5AB8-F903ED717DE8}"/>
              </a:ext>
            </a:extLst>
          </p:cNvPr>
          <p:cNvCxnSpPr>
            <a:cxnSpLocks/>
          </p:cNvCxnSpPr>
          <p:nvPr/>
        </p:nvCxnSpPr>
        <p:spPr>
          <a:xfrm>
            <a:off x="5029200" y="1143000"/>
            <a:ext cx="0" cy="569494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9370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2192000" cy="6858000"/>
          </a:xfrm>
          <a:custGeom>
            <a:avLst/>
            <a:gdLst/>
            <a:ahLst/>
            <a:cxnLst/>
            <a:rect l="l" t="t" r="r" b="b"/>
            <a:pathLst>
              <a:path w="12192000" h="6858000">
                <a:moveTo>
                  <a:pt x="12191987" y="0"/>
                </a:moveTo>
                <a:lnTo>
                  <a:pt x="8127987" y="0"/>
                </a:lnTo>
                <a:lnTo>
                  <a:pt x="8127987" y="4876800"/>
                </a:lnTo>
                <a:lnTo>
                  <a:pt x="0" y="4876800"/>
                </a:lnTo>
                <a:lnTo>
                  <a:pt x="0" y="6857987"/>
                </a:lnTo>
                <a:lnTo>
                  <a:pt x="12190603" y="6857987"/>
                </a:lnTo>
                <a:lnTo>
                  <a:pt x="12190603" y="4952987"/>
                </a:lnTo>
                <a:lnTo>
                  <a:pt x="12191987" y="4952987"/>
                </a:lnTo>
                <a:lnTo>
                  <a:pt x="121919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8468717" y="50181"/>
            <a:ext cx="3352799" cy="874598"/>
          </a:xfrm>
          <a:prstGeom prst="rect">
            <a:avLst/>
          </a:prstGeom>
        </p:spPr>
        <p:txBody>
          <a:bodyPr vert="horz" wrap="square" lIns="0" tIns="12700" rIns="0" bIns="0" rtlCol="0">
            <a:spAutoFit/>
          </a:bodyPr>
          <a:lstStyle/>
          <a:p>
            <a:pPr marL="12700" algn="ctr">
              <a:spcBef>
                <a:spcPts val="100"/>
              </a:spcBef>
            </a:pPr>
            <a:r>
              <a:rPr dirty="0">
                <a:solidFill>
                  <a:srgbClr val="FFFF00"/>
                </a:solidFill>
              </a:rPr>
              <a:t>UNIT 2</a:t>
            </a:r>
            <a:br>
              <a:rPr lang="en-US" dirty="0">
                <a:solidFill>
                  <a:srgbClr val="FFFF00"/>
                </a:solidFill>
              </a:rPr>
            </a:br>
            <a:r>
              <a:rPr lang="en-US" dirty="0">
                <a:solidFill>
                  <a:srgbClr val="FFFF00"/>
                </a:solidFill>
              </a:rPr>
              <a:t>Topic 2.7</a:t>
            </a:r>
            <a:endParaRPr dirty="0"/>
          </a:p>
        </p:txBody>
      </p:sp>
      <p:sp>
        <p:nvSpPr>
          <p:cNvPr id="4" name="object 4"/>
          <p:cNvSpPr txBox="1"/>
          <p:nvPr/>
        </p:nvSpPr>
        <p:spPr>
          <a:xfrm>
            <a:off x="115570" y="5309673"/>
            <a:ext cx="11960860" cy="62837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DejaVu Sans"/>
                <a:ea typeface="+mn-ea"/>
                <a:cs typeface="DejaVu Sans"/>
              </a:rPr>
              <a:t>2.7 Presidential Communication</a:t>
            </a:r>
            <a:endParaRPr kumimoji="0" sz="4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6" name="object 6"/>
          <p:cNvSpPr txBox="1"/>
          <p:nvPr/>
        </p:nvSpPr>
        <p:spPr>
          <a:xfrm>
            <a:off x="11380697" y="6442065"/>
            <a:ext cx="153670" cy="189796"/>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98989"/>
                </a:solidFill>
                <a:effectLst/>
                <a:uLnTx/>
                <a:uFillTx/>
                <a:latin typeface="DejaVu Sans"/>
                <a:ea typeface="+mn-ea"/>
                <a:cs typeface="DejaVu Sans"/>
              </a:rPr>
              <a:pPr marL="38100" marR="0" lvl="0" indent="0" algn="l" defTabSz="914400" rtl="0" eaLnBrk="1" fontAlgn="auto" latinLnBrk="0" hangingPunct="1">
                <a:lnSpc>
                  <a:spcPct val="100000"/>
                </a:lnSpc>
                <a:spcBef>
                  <a:spcPts val="4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DejaVu Sans"/>
              <a:ea typeface="+mn-ea"/>
              <a:cs typeface="DejaVu Sans"/>
            </a:endParaRPr>
          </a:p>
        </p:txBody>
      </p:sp>
      <p:sp>
        <p:nvSpPr>
          <p:cNvPr id="7" name="TextBox 6">
            <a:extLst>
              <a:ext uri="{FF2B5EF4-FFF2-40B4-BE49-F238E27FC236}">
                <a16:creationId xmlns:a16="http://schemas.microsoft.com/office/drawing/2014/main" id="{E22AA7F4-BB47-4435-A7A3-A925E4005EAE}"/>
              </a:ext>
            </a:extLst>
          </p:cNvPr>
          <p:cNvSpPr txBox="1"/>
          <p:nvPr/>
        </p:nvSpPr>
        <p:spPr>
          <a:xfrm>
            <a:off x="8520812" y="974948"/>
            <a:ext cx="3426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DejaVu Sans"/>
                <a:ea typeface="+mn-ea"/>
                <a:cs typeface="DejaVu Sans"/>
              </a:rPr>
              <a:t>AMSCO pg. 166-171</a:t>
            </a:r>
            <a:endParaRPr kumimoji="0" lang="en-US" sz="1800" b="0" i="0" u="none" strike="noStrike" kern="1200" cap="none" spc="0" normalizeH="0" baseline="0" noProof="0" dirty="0">
              <a:ln>
                <a:noFill/>
              </a:ln>
              <a:solidFill>
                <a:prstClr val="black"/>
              </a:solidFill>
              <a:effectLst/>
              <a:uLnTx/>
              <a:uFillTx/>
              <a:latin typeface="DejaVu Sans"/>
              <a:ea typeface="+mn-ea"/>
              <a:cs typeface="DejaVu Sans"/>
            </a:endParaRPr>
          </a:p>
        </p:txBody>
      </p:sp>
      <p:grpSp>
        <p:nvGrpSpPr>
          <p:cNvPr id="5" name="Group 4">
            <a:extLst>
              <a:ext uri="{FF2B5EF4-FFF2-40B4-BE49-F238E27FC236}">
                <a16:creationId xmlns:a16="http://schemas.microsoft.com/office/drawing/2014/main" id="{64A2192B-8A0E-436E-AD99-B7A837446CC2}"/>
              </a:ext>
            </a:extLst>
          </p:cNvPr>
          <p:cNvGrpSpPr/>
          <p:nvPr/>
        </p:nvGrpSpPr>
        <p:grpSpPr>
          <a:xfrm>
            <a:off x="115570" y="60156"/>
            <a:ext cx="7917401" cy="4763257"/>
            <a:chOff x="115570" y="60156"/>
            <a:chExt cx="7917401" cy="4763257"/>
          </a:xfrm>
        </p:grpSpPr>
        <p:pic>
          <p:nvPicPr>
            <p:cNvPr id="10" name="Picture 9">
              <a:extLst>
                <a:ext uri="{FF2B5EF4-FFF2-40B4-BE49-F238E27FC236}">
                  <a16:creationId xmlns:a16="http://schemas.microsoft.com/office/drawing/2014/main" id="{7E949CAB-0134-4949-9A3B-443CEB90F1AE}"/>
                </a:ext>
              </a:extLst>
            </p:cNvPr>
            <p:cNvPicPr>
              <a:picLocks noChangeAspect="1"/>
            </p:cNvPicPr>
            <p:nvPr/>
          </p:nvPicPr>
          <p:blipFill>
            <a:blip r:embed="rId2"/>
            <a:stretch>
              <a:fillRect/>
            </a:stretch>
          </p:blipFill>
          <p:spPr>
            <a:xfrm>
              <a:off x="115570" y="60156"/>
              <a:ext cx="4304030" cy="2133600"/>
            </a:xfrm>
            <a:prstGeom prst="rect">
              <a:avLst/>
            </a:prstGeom>
          </p:spPr>
        </p:pic>
        <p:pic>
          <p:nvPicPr>
            <p:cNvPr id="11" name="Picture 10">
              <a:extLst>
                <a:ext uri="{FF2B5EF4-FFF2-40B4-BE49-F238E27FC236}">
                  <a16:creationId xmlns:a16="http://schemas.microsoft.com/office/drawing/2014/main" id="{B834118A-7000-467C-B977-1EBD971CF1DB}"/>
                </a:ext>
              </a:extLst>
            </p:cNvPr>
            <p:cNvPicPr>
              <a:picLocks noChangeAspect="1"/>
            </p:cNvPicPr>
            <p:nvPr/>
          </p:nvPicPr>
          <p:blipFill>
            <a:blip r:embed="rId3"/>
            <a:stretch>
              <a:fillRect/>
            </a:stretch>
          </p:blipFill>
          <p:spPr>
            <a:xfrm>
              <a:off x="3429000" y="2224398"/>
              <a:ext cx="4603971" cy="2599015"/>
            </a:xfrm>
            <a:prstGeom prst="rect">
              <a:avLst/>
            </a:prstGeom>
          </p:spPr>
        </p:pic>
        <p:pic>
          <p:nvPicPr>
            <p:cNvPr id="12" name="Picture 11">
              <a:extLst>
                <a:ext uri="{FF2B5EF4-FFF2-40B4-BE49-F238E27FC236}">
                  <a16:creationId xmlns:a16="http://schemas.microsoft.com/office/drawing/2014/main" id="{373E83BD-9CA8-46AC-9453-C7A15A1B1128}"/>
                </a:ext>
              </a:extLst>
            </p:cNvPr>
            <p:cNvPicPr>
              <a:picLocks noChangeAspect="1"/>
            </p:cNvPicPr>
            <p:nvPr/>
          </p:nvPicPr>
          <p:blipFill>
            <a:blip r:embed="rId4"/>
            <a:stretch>
              <a:fillRect/>
            </a:stretch>
          </p:blipFill>
          <p:spPr>
            <a:xfrm>
              <a:off x="115570" y="2224399"/>
              <a:ext cx="3237230" cy="2581260"/>
            </a:xfrm>
            <a:prstGeom prst="rect">
              <a:avLst/>
            </a:prstGeom>
          </p:spPr>
        </p:pic>
        <p:pic>
          <p:nvPicPr>
            <p:cNvPr id="13" name="Picture 12">
              <a:extLst>
                <a:ext uri="{FF2B5EF4-FFF2-40B4-BE49-F238E27FC236}">
                  <a16:creationId xmlns:a16="http://schemas.microsoft.com/office/drawing/2014/main" id="{DCD0B81D-85EC-4D99-9FAF-841760792460}"/>
                </a:ext>
              </a:extLst>
            </p:cNvPr>
            <p:cNvPicPr>
              <a:picLocks noChangeAspect="1"/>
            </p:cNvPicPr>
            <p:nvPr/>
          </p:nvPicPr>
          <p:blipFill>
            <a:blip r:embed="rId5"/>
            <a:stretch>
              <a:fillRect/>
            </a:stretch>
          </p:blipFill>
          <p:spPr>
            <a:xfrm>
              <a:off x="4517479" y="77322"/>
              <a:ext cx="3515492" cy="2099268"/>
            </a:xfrm>
            <a:prstGeom prst="rect">
              <a:avLst/>
            </a:prstGeom>
          </p:spPr>
        </p:pic>
      </p:grpSp>
      <p:pic>
        <p:nvPicPr>
          <p:cNvPr id="14" name="Picture 13">
            <a:extLst>
              <a:ext uri="{FF2B5EF4-FFF2-40B4-BE49-F238E27FC236}">
                <a16:creationId xmlns:a16="http://schemas.microsoft.com/office/drawing/2014/main" id="{6D5A10DA-FF1E-478B-AD0E-83B4664098F6}"/>
              </a:ext>
            </a:extLst>
          </p:cNvPr>
          <p:cNvPicPr>
            <a:picLocks noChangeAspect="1"/>
          </p:cNvPicPr>
          <p:nvPr/>
        </p:nvPicPr>
        <p:blipFill>
          <a:blip r:embed="rId6"/>
          <a:stretch>
            <a:fillRect/>
          </a:stretch>
        </p:blipFill>
        <p:spPr>
          <a:xfrm>
            <a:off x="8520812" y="1428793"/>
            <a:ext cx="3161744" cy="3161744"/>
          </a:xfrm>
          <a:prstGeom prst="rect">
            <a:avLst/>
          </a:prstGeom>
        </p:spPr>
      </p:pic>
    </p:spTree>
    <p:extLst>
      <p:ext uri="{BB962C8B-B14F-4D97-AF65-F5344CB8AC3E}">
        <p14:creationId xmlns:p14="http://schemas.microsoft.com/office/powerpoint/2010/main" val="59543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AC3D6968-5A48-4104-BE86-96EACA028E04}"/>
              </a:ext>
            </a:extLst>
          </p:cNvPr>
          <p:cNvSpPr txBox="1">
            <a:spLocks/>
          </p:cNvSpPr>
          <p:nvPr/>
        </p:nvSpPr>
        <p:spPr>
          <a:xfrm>
            <a:off x="9825" y="0"/>
            <a:ext cx="12182175" cy="456535"/>
          </a:xfrm>
          <a:prstGeom prst="rect">
            <a:avLst/>
          </a:prstGeom>
          <a:gradFill>
            <a:gsLst>
              <a:gs pos="86000">
                <a:schemeClr val="accent2">
                  <a:lumMod val="75000"/>
                </a:schemeClr>
              </a:gs>
              <a:gs pos="0">
                <a:schemeClr val="accent2">
                  <a:lumMod val="40000"/>
                  <a:lumOff val="60000"/>
                </a:schemeClr>
              </a:gs>
              <a:gs pos="40000">
                <a:schemeClr val="accent2">
                  <a:lumMod val="60000"/>
                  <a:lumOff val="40000"/>
                </a:schemeClr>
              </a:gs>
            </a:gsLst>
            <a:lin ang="5400000" scaled="1"/>
          </a:gradFill>
          <a:ln>
            <a:solidFill>
              <a:schemeClr val="accent2">
                <a:lumMod val="75000"/>
              </a:schemeClr>
            </a:solidFill>
          </a:ln>
        </p:spPr>
        <p:txBody>
          <a:bodyPr vert="horz" wrap="square" lIns="0" tIns="33020" rIns="0" bIns="0" rtlCol="0">
            <a:spAutoFit/>
          </a:bodyPr>
          <a:lstStyle>
            <a:lvl1pPr>
              <a:defRPr sz="2800" b="1" i="0">
                <a:solidFill>
                  <a:schemeClr val="tx1"/>
                </a:solidFill>
                <a:latin typeface="DejaVu Sans"/>
                <a:ea typeface="+mj-ea"/>
                <a:cs typeface="DejaVu Sans"/>
              </a:defRPr>
            </a:lvl1pPr>
          </a:lstStyle>
          <a:p>
            <a:pPr marL="38100" marR="5080" indent="-26034" algn="ctr">
              <a:lnSpc>
                <a:spcPts val="3300"/>
              </a:lnSpc>
              <a:spcBef>
                <a:spcPts val="260"/>
              </a:spcBef>
            </a:pPr>
            <a:r>
              <a:rPr lang="en-US" dirty="0"/>
              <a:t>TOPIC 2.7 Presidential Communication</a:t>
            </a:r>
            <a:endParaRPr lang="en-US" sz="4000" kern="0" dirty="0"/>
          </a:p>
        </p:txBody>
      </p:sp>
      <p:sp>
        <p:nvSpPr>
          <p:cNvPr id="6" name="TextBox 5">
            <a:extLst>
              <a:ext uri="{FF2B5EF4-FFF2-40B4-BE49-F238E27FC236}">
                <a16:creationId xmlns:a16="http://schemas.microsoft.com/office/drawing/2014/main" id="{96BDD7C3-16F0-48C7-BA60-2195B4739D83}"/>
              </a:ext>
            </a:extLst>
          </p:cNvPr>
          <p:cNvSpPr txBox="1"/>
          <p:nvPr/>
        </p:nvSpPr>
        <p:spPr>
          <a:xfrm>
            <a:off x="125121" y="5749134"/>
            <a:ext cx="12070116" cy="707886"/>
          </a:xfrm>
          <a:prstGeom prst="rect">
            <a:avLst/>
          </a:prstGeom>
          <a:noFill/>
        </p:spPr>
        <p:txBody>
          <a:bodyPr wrap="square" rtlCol="0">
            <a:spAutoFit/>
          </a:bodyPr>
          <a:lstStyle/>
          <a:p>
            <a:r>
              <a:rPr lang="en-US" sz="2000" b="1" dirty="0"/>
              <a:t>The president uses the traditional media or digital medial to inform the public so that the public can then put pressure on members of congress to carry out the president’s agenda .</a:t>
            </a:r>
          </a:p>
        </p:txBody>
      </p:sp>
      <p:sp>
        <p:nvSpPr>
          <p:cNvPr id="7" name="TextBox 6">
            <a:extLst>
              <a:ext uri="{FF2B5EF4-FFF2-40B4-BE49-F238E27FC236}">
                <a16:creationId xmlns:a16="http://schemas.microsoft.com/office/drawing/2014/main" id="{526C2AB6-9942-1CBB-7008-802AFD39B666}"/>
              </a:ext>
            </a:extLst>
          </p:cNvPr>
          <p:cNvSpPr txBox="1"/>
          <p:nvPr/>
        </p:nvSpPr>
        <p:spPr>
          <a:xfrm>
            <a:off x="76200" y="1371600"/>
            <a:ext cx="3810000" cy="1631216"/>
          </a:xfrm>
          <a:prstGeom prst="rect">
            <a:avLst/>
          </a:prstGeom>
          <a:noFill/>
        </p:spPr>
        <p:txBody>
          <a:bodyPr wrap="square">
            <a:spAutoFit/>
          </a:bodyPr>
          <a:lstStyle/>
          <a:p>
            <a:r>
              <a:rPr lang="en-US" sz="2000" b="1" dirty="0"/>
              <a:t>Explain how communication technology has changed the president’s  relationship with the national constituency and the other branches.</a:t>
            </a:r>
          </a:p>
        </p:txBody>
      </p:sp>
      <p:cxnSp>
        <p:nvCxnSpPr>
          <p:cNvPr id="8" name="Straight Connector 7">
            <a:extLst>
              <a:ext uri="{FF2B5EF4-FFF2-40B4-BE49-F238E27FC236}">
                <a16:creationId xmlns:a16="http://schemas.microsoft.com/office/drawing/2014/main" id="{D23ADBF9-9195-FAD3-8729-45B2FFE2079E}"/>
              </a:ext>
            </a:extLst>
          </p:cNvPr>
          <p:cNvCxnSpPr>
            <a:cxnSpLocks/>
          </p:cNvCxnSpPr>
          <p:nvPr/>
        </p:nvCxnSpPr>
        <p:spPr>
          <a:xfrm>
            <a:off x="4146748" y="762000"/>
            <a:ext cx="7709" cy="4684533"/>
          </a:xfrm>
          <a:prstGeom prst="line">
            <a:avLst/>
          </a:prstGeom>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CB188CF4-E243-1EC7-FB44-A04756E8D128}"/>
              </a:ext>
            </a:extLst>
          </p:cNvPr>
          <p:cNvSpPr txBox="1"/>
          <p:nvPr/>
        </p:nvSpPr>
        <p:spPr>
          <a:xfrm>
            <a:off x="4267200" y="1433155"/>
            <a:ext cx="7812741" cy="2246769"/>
          </a:xfrm>
          <a:prstGeom prst="rect">
            <a:avLst/>
          </a:prstGeom>
          <a:noFill/>
        </p:spPr>
        <p:txBody>
          <a:bodyPr wrap="square">
            <a:spAutoFit/>
          </a:bodyPr>
          <a:lstStyle/>
          <a:p>
            <a:r>
              <a:rPr lang="en-US" sz="2000" b="1" dirty="0"/>
              <a:t>The impact of presidential communication has increased with advances in communication technology.</a:t>
            </a:r>
          </a:p>
          <a:p>
            <a:r>
              <a:rPr lang="en-US" sz="2000" b="1" dirty="0" err="1"/>
              <a:t>i</a:t>
            </a:r>
            <a:r>
              <a:rPr lang="en-US" sz="2000" b="1" dirty="0"/>
              <a:t>. Modern technology, such as social media, allows for rapid responses to political issues.</a:t>
            </a:r>
          </a:p>
          <a:p>
            <a:r>
              <a:rPr lang="en-US" sz="2000" b="1" dirty="0"/>
              <a:t>ii. Nationally broadcast State of the Union messages and the president’s   bully pulpit are tools for agenda setting that use the media to influence public views about which policies are the most important.</a:t>
            </a:r>
          </a:p>
        </p:txBody>
      </p:sp>
    </p:spTree>
    <p:extLst>
      <p:ext uri="{BB962C8B-B14F-4D97-AF65-F5344CB8AC3E}">
        <p14:creationId xmlns:p14="http://schemas.microsoft.com/office/powerpoint/2010/main" val="61102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06CA-9340-46DD-80D6-D84DF238E1C2}"/>
              </a:ext>
            </a:extLst>
          </p:cNvPr>
          <p:cNvSpPr>
            <a:spLocks noGrp="1"/>
          </p:cNvSpPr>
          <p:nvPr>
            <p:ph type="title"/>
          </p:nvPr>
        </p:nvSpPr>
        <p:spPr>
          <a:xfrm>
            <a:off x="0" y="7404"/>
            <a:ext cx="12192000" cy="492443"/>
          </a:xfrm>
          <a:solidFill>
            <a:schemeClr val="accent2">
              <a:lumMod val="40000"/>
              <a:lumOff val="60000"/>
            </a:schemeClr>
          </a:solidFill>
        </p:spPr>
        <p:txBody>
          <a:bodyPr/>
          <a:lstStyle/>
          <a:p>
            <a:pPr algn="ctr"/>
            <a:r>
              <a:rPr lang="en-US" sz="3200" b="1" i="0" dirty="0">
                <a:effectLst/>
                <a:latin typeface="Publico Headline"/>
              </a:rPr>
              <a:t>The President As Communicator-in-chief</a:t>
            </a:r>
            <a:endParaRPr lang="en-US" sz="3200" dirty="0"/>
          </a:p>
        </p:txBody>
      </p:sp>
      <p:sp>
        <p:nvSpPr>
          <p:cNvPr id="3" name="Content Placeholder 2">
            <a:extLst>
              <a:ext uri="{FF2B5EF4-FFF2-40B4-BE49-F238E27FC236}">
                <a16:creationId xmlns:a16="http://schemas.microsoft.com/office/drawing/2014/main" id="{3756B1EE-2DB8-4493-BFE3-4BB1605CA848}"/>
              </a:ext>
            </a:extLst>
          </p:cNvPr>
          <p:cNvSpPr>
            <a:spLocks noGrp="1"/>
          </p:cNvSpPr>
          <p:nvPr>
            <p:ph sz="half" idx="2"/>
          </p:nvPr>
        </p:nvSpPr>
        <p:spPr>
          <a:xfrm>
            <a:off x="152400" y="4325779"/>
            <a:ext cx="2970531" cy="246221"/>
          </a:xfrm>
        </p:spPr>
        <p:txBody>
          <a:bodyPr/>
          <a:lstStyle/>
          <a:p>
            <a:r>
              <a:rPr lang="en-US" sz="800" dirty="0">
                <a:hlinkClick r:id="rId2"/>
              </a:rPr>
              <a:t>https://www.cbsnews.com/video/communicator-in-chief-how-presidents-use-the-media/</a:t>
            </a:r>
            <a:endParaRPr lang="en-US" sz="800" dirty="0"/>
          </a:p>
        </p:txBody>
      </p:sp>
      <p:pic>
        <p:nvPicPr>
          <p:cNvPr id="6" name="Picture 5">
            <a:hlinkClick r:id="rId2"/>
            <a:extLst>
              <a:ext uri="{FF2B5EF4-FFF2-40B4-BE49-F238E27FC236}">
                <a16:creationId xmlns:a16="http://schemas.microsoft.com/office/drawing/2014/main" id="{16AB9F73-FEAA-4B88-A58E-87723A0699D3}"/>
              </a:ext>
            </a:extLst>
          </p:cNvPr>
          <p:cNvPicPr>
            <a:picLocks noChangeAspect="1"/>
          </p:cNvPicPr>
          <p:nvPr/>
        </p:nvPicPr>
        <p:blipFill>
          <a:blip r:embed="rId3"/>
          <a:stretch>
            <a:fillRect/>
          </a:stretch>
        </p:blipFill>
        <p:spPr>
          <a:xfrm>
            <a:off x="119063" y="2194075"/>
            <a:ext cx="3614737" cy="2033531"/>
          </a:xfrm>
          <a:prstGeom prst="rect">
            <a:avLst/>
          </a:prstGeom>
        </p:spPr>
      </p:pic>
      <p:sp>
        <p:nvSpPr>
          <p:cNvPr id="4" name="TextBox 3">
            <a:extLst>
              <a:ext uri="{FF2B5EF4-FFF2-40B4-BE49-F238E27FC236}">
                <a16:creationId xmlns:a16="http://schemas.microsoft.com/office/drawing/2014/main" id="{28FA1CD1-523E-46CC-BC84-10B78C66A396}"/>
              </a:ext>
            </a:extLst>
          </p:cNvPr>
          <p:cNvSpPr txBox="1"/>
          <p:nvPr/>
        </p:nvSpPr>
        <p:spPr>
          <a:xfrm>
            <a:off x="33580" y="641205"/>
            <a:ext cx="12158420" cy="1569660"/>
          </a:xfrm>
          <a:prstGeom prst="rect">
            <a:avLst/>
          </a:prstGeom>
          <a:solidFill>
            <a:schemeClr val="bg1"/>
          </a:solidFill>
        </p:spPr>
        <p:txBody>
          <a:bodyPr wrap="square" rtlCol="0">
            <a:spAutoFit/>
          </a:bodyPr>
          <a:lstStyle/>
          <a:p>
            <a:r>
              <a:rPr lang="en-US" sz="2400" b="1" dirty="0"/>
              <a:t>The Constitution grants the president the power to “recommend to Congress such measures as he shall judge necessary and expedient”, meaning he can try to influence the legislative actions of Congress especially from the perspective of the manager who will carry out such policies. The President has many tools to influence Congress to pass his legislative agenda.</a:t>
            </a:r>
          </a:p>
        </p:txBody>
      </p:sp>
      <p:pic>
        <p:nvPicPr>
          <p:cNvPr id="5" name="Picture 4">
            <a:extLst>
              <a:ext uri="{FF2B5EF4-FFF2-40B4-BE49-F238E27FC236}">
                <a16:creationId xmlns:a16="http://schemas.microsoft.com/office/drawing/2014/main" id="{50491F3C-13CB-4B1F-A976-D1961C0847B1}"/>
              </a:ext>
            </a:extLst>
          </p:cNvPr>
          <p:cNvPicPr>
            <a:picLocks noChangeAspect="1"/>
          </p:cNvPicPr>
          <p:nvPr/>
        </p:nvPicPr>
        <p:blipFill>
          <a:blip r:embed="rId4"/>
          <a:stretch>
            <a:fillRect/>
          </a:stretch>
        </p:blipFill>
        <p:spPr>
          <a:xfrm>
            <a:off x="3858836" y="2194074"/>
            <a:ext cx="8196020" cy="4641023"/>
          </a:xfrm>
          <a:prstGeom prst="rect">
            <a:avLst/>
          </a:prstGeom>
        </p:spPr>
      </p:pic>
      <p:pic>
        <p:nvPicPr>
          <p:cNvPr id="7" name="Picture 6">
            <a:extLst>
              <a:ext uri="{FF2B5EF4-FFF2-40B4-BE49-F238E27FC236}">
                <a16:creationId xmlns:a16="http://schemas.microsoft.com/office/drawing/2014/main" id="{1A4CF1C2-64DB-4FA4-A1ED-480AD11910E6}"/>
              </a:ext>
            </a:extLst>
          </p:cNvPr>
          <p:cNvPicPr>
            <a:picLocks noChangeAspect="1"/>
          </p:cNvPicPr>
          <p:nvPr/>
        </p:nvPicPr>
        <p:blipFill>
          <a:blip r:embed="rId5"/>
          <a:stretch>
            <a:fillRect/>
          </a:stretch>
        </p:blipFill>
        <p:spPr>
          <a:xfrm>
            <a:off x="33581" y="4647137"/>
            <a:ext cx="3700220" cy="2162130"/>
          </a:xfrm>
          <a:prstGeom prst="rect">
            <a:avLst/>
          </a:prstGeom>
        </p:spPr>
      </p:pic>
    </p:spTree>
    <p:extLst>
      <p:ext uri="{BB962C8B-B14F-4D97-AF65-F5344CB8AC3E}">
        <p14:creationId xmlns:p14="http://schemas.microsoft.com/office/powerpoint/2010/main" val="223523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17680"/>
            <a:ext cx="9383990" cy="320601"/>
          </a:xfrm>
          <a:prstGeom prst="rect">
            <a:avLst/>
          </a:prstGeom>
          <a:solidFill>
            <a:schemeClr val="accent1">
              <a:lumMod val="60000"/>
              <a:lumOff val="40000"/>
            </a:schemeClr>
          </a:solidFill>
        </p:spPr>
        <p:txBody>
          <a:bodyPr vert="horz" wrap="square" lIns="0" tIns="12700" rIns="0" bIns="0" rtlCol="0">
            <a:spAutoFit/>
          </a:bodyPr>
          <a:lstStyle/>
          <a:p>
            <a:pPr marL="12700" algn="ctr">
              <a:lnSpc>
                <a:spcPct val="100000"/>
              </a:lnSpc>
              <a:spcBef>
                <a:spcPts val="100"/>
              </a:spcBef>
            </a:pPr>
            <a:r>
              <a:rPr lang="en-US" sz="2000" dirty="0"/>
              <a:t>2.7 </a:t>
            </a:r>
            <a:r>
              <a:rPr sz="2000" dirty="0"/>
              <a:t>PRESIDENTIAL COMMUNICATION</a:t>
            </a:r>
          </a:p>
        </p:txBody>
      </p:sp>
      <p:sp>
        <p:nvSpPr>
          <p:cNvPr id="3" name="object 3"/>
          <p:cNvSpPr txBox="1"/>
          <p:nvPr/>
        </p:nvSpPr>
        <p:spPr>
          <a:xfrm>
            <a:off x="6157551" y="335552"/>
            <a:ext cx="6169564" cy="635000"/>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2F1A14"/>
                </a:solidFill>
                <a:latin typeface="DejaVu Sans"/>
                <a:cs typeface="DejaVu Sans"/>
              </a:rPr>
              <a:t>How the president communicates to the national constituency and Congress</a:t>
            </a:r>
            <a:endParaRPr sz="2000" dirty="0">
              <a:latin typeface="DejaVu Sans"/>
              <a:cs typeface="DejaVu Sans"/>
            </a:endParaRPr>
          </a:p>
        </p:txBody>
      </p:sp>
      <p:sp>
        <p:nvSpPr>
          <p:cNvPr id="4" name="object 4"/>
          <p:cNvSpPr txBox="1"/>
          <p:nvPr/>
        </p:nvSpPr>
        <p:spPr>
          <a:xfrm>
            <a:off x="6002570" y="1026429"/>
            <a:ext cx="6067204" cy="3349635"/>
          </a:xfrm>
          <a:prstGeom prst="rect">
            <a:avLst/>
          </a:prstGeom>
        </p:spPr>
        <p:txBody>
          <a:bodyPr vert="horz" wrap="square" lIns="0" tIns="12700" rIns="0" bIns="0" rtlCol="0">
            <a:spAutoFit/>
          </a:bodyPr>
          <a:lstStyle/>
          <a:p>
            <a:pPr marL="584200" indent="-571500">
              <a:spcBef>
                <a:spcPts val="100"/>
              </a:spcBef>
              <a:buFont typeface="DejaVu Sans"/>
              <a:buChar char="•"/>
              <a:tabLst>
                <a:tab pos="583565" algn="l"/>
                <a:tab pos="584200" algn="l"/>
              </a:tabLst>
            </a:pPr>
            <a:r>
              <a:rPr sz="1800" b="1" dirty="0">
                <a:solidFill>
                  <a:srgbClr val="2F1A14"/>
                </a:solidFill>
                <a:latin typeface="DejaVu Sans"/>
                <a:cs typeface="DejaVu Sans"/>
              </a:rPr>
              <a:t>When se</a:t>
            </a:r>
            <a:r>
              <a:rPr lang="en-US" sz="1800" b="1" dirty="0">
                <a:solidFill>
                  <a:srgbClr val="2F1A14"/>
                </a:solidFill>
                <a:latin typeface="DejaVu Sans"/>
                <a:cs typeface="DejaVu Sans"/>
              </a:rPr>
              <a:t>ttin</a:t>
            </a:r>
            <a:r>
              <a:rPr sz="1800" b="1" dirty="0">
                <a:solidFill>
                  <a:srgbClr val="2F1A14"/>
                </a:solidFill>
                <a:latin typeface="DejaVu Sans"/>
                <a:cs typeface="DejaVu Sans"/>
              </a:rPr>
              <a:t>g a policy agenda, presidents have taken</a:t>
            </a:r>
            <a:r>
              <a:rPr lang="en-US" sz="1800" b="1" dirty="0">
                <a:solidFill>
                  <a:srgbClr val="2F1A14"/>
                </a:solidFill>
                <a:latin typeface="DejaVu Sans"/>
                <a:cs typeface="DejaVu Sans"/>
              </a:rPr>
              <a:t> </a:t>
            </a:r>
            <a:r>
              <a:rPr lang="en-US" b="1" dirty="0">
                <a:latin typeface="DejaVu Sans"/>
              </a:rPr>
              <a:t>advantage of contemporary technology and social  media to inﬂuence the national constituency, promoting  presidential policy goals via the president’s bully pulpit.  The </a:t>
            </a:r>
            <a:r>
              <a:rPr lang="en-US" b="1" dirty="0">
                <a:solidFill>
                  <a:srgbClr val="FF0000"/>
                </a:solidFill>
                <a:latin typeface="DejaVu Sans"/>
              </a:rPr>
              <a:t>State of the Union</a:t>
            </a:r>
            <a:r>
              <a:rPr lang="en-US" b="1" dirty="0">
                <a:latin typeface="DejaVu Sans"/>
              </a:rPr>
              <a:t> is an opportunity for presidents  to inform Congress and the American public of policy goals, and to signal which legislation he may veto. </a:t>
            </a:r>
            <a:r>
              <a:rPr lang="en-US" b="1">
                <a:latin typeface="DejaVu Sans"/>
              </a:rPr>
              <a:t>A check </a:t>
            </a:r>
            <a:r>
              <a:rPr lang="en-US" b="1" dirty="0">
                <a:latin typeface="DejaVu Sans"/>
              </a:rPr>
              <a:t>on Congress.</a:t>
            </a:r>
          </a:p>
          <a:p>
            <a:pPr marL="584200" indent="-571500">
              <a:lnSpc>
                <a:spcPct val="100000"/>
              </a:lnSpc>
              <a:spcBef>
                <a:spcPts val="100"/>
              </a:spcBef>
              <a:buFont typeface="DejaVu Sans"/>
              <a:buChar char="•"/>
              <a:tabLst>
                <a:tab pos="583565" algn="l"/>
                <a:tab pos="584200" algn="l"/>
              </a:tabLst>
            </a:pPr>
            <a:endParaRPr sz="1800" dirty="0">
              <a:latin typeface="DejaVu Sans"/>
              <a:cs typeface="DejaVu Sans"/>
            </a:endParaRPr>
          </a:p>
        </p:txBody>
      </p:sp>
      <p:sp>
        <p:nvSpPr>
          <p:cNvPr id="6" name="object 6"/>
          <p:cNvSpPr txBox="1"/>
          <p:nvPr/>
        </p:nvSpPr>
        <p:spPr>
          <a:xfrm>
            <a:off x="79848" y="302921"/>
            <a:ext cx="5880327" cy="635000"/>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2F1A14"/>
                </a:solidFill>
                <a:latin typeface="DejaVu Sans"/>
                <a:cs typeface="DejaVu Sans"/>
              </a:rPr>
              <a:t>How technology has changed presidential  communication</a:t>
            </a:r>
            <a:endParaRPr sz="2000" dirty="0">
              <a:latin typeface="DejaVu Sans"/>
              <a:cs typeface="DejaVu Sans"/>
            </a:endParaRPr>
          </a:p>
        </p:txBody>
      </p:sp>
      <p:sp>
        <p:nvSpPr>
          <p:cNvPr id="7" name="object 7"/>
          <p:cNvSpPr txBox="1"/>
          <p:nvPr/>
        </p:nvSpPr>
        <p:spPr>
          <a:xfrm>
            <a:off x="0" y="1000598"/>
            <a:ext cx="6192422" cy="3692806"/>
          </a:xfrm>
          <a:prstGeom prst="rect">
            <a:avLst/>
          </a:prstGeom>
        </p:spPr>
        <p:txBody>
          <a:bodyPr vert="horz" wrap="square" lIns="0" tIns="12700" rIns="0" bIns="0" rtlCol="0">
            <a:spAutoFit/>
          </a:bodyPr>
          <a:lstStyle/>
          <a:p>
            <a:pPr marL="298450" marR="207010" indent="-285750">
              <a:lnSpc>
                <a:spcPct val="101899"/>
              </a:lnSpc>
              <a:spcBef>
                <a:spcPts val="55"/>
              </a:spcBef>
              <a:buFont typeface="Arial" panose="020B0604020202020204" pitchFamily="34" charset="0"/>
              <a:buChar char="•"/>
            </a:pPr>
            <a:r>
              <a:rPr sz="1800" b="1" dirty="0">
                <a:solidFill>
                  <a:srgbClr val="2F1A14"/>
                </a:solidFill>
                <a:latin typeface="DejaVu Sans"/>
                <a:cs typeface="DejaVu Sans"/>
              </a:rPr>
              <a:t>Presidents have leveraged changes in communication</a:t>
            </a:r>
            <a:r>
              <a:rPr lang="en-US" b="1" dirty="0">
                <a:solidFill>
                  <a:srgbClr val="2F1A14"/>
                </a:solidFill>
                <a:latin typeface="DejaVu Sans"/>
                <a:cs typeface="DejaVu Sans"/>
              </a:rPr>
              <a:t> technology to enhance their power by appealing  directly to the American public. For example, Franklin D. Roosevelt broadcast his fireside chats over the radio, keeping the public informed of his policy goals aimed at  righting the economy after the Great Depression. In the  twenty-ﬁrst century, presidents have used social media  to reach large audiences of Americans and to respond  rapidly to political issues.</a:t>
            </a:r>
            <a:endParaRPr lang="en-US" dirty="0">
              <a:latin typeface="DejaVu Sans"/>
              <a:cs typeface="DejaVu Sans"/>
            </a:endParaRPr>
          </a:p>
          <a:p>
            <a:pPr marL="584200" indent="-571500">
              <a:lnSpc>
                <a:spcPct val="100000"/>
              </a:lnSpc>
              <a:spcBef>
                <a:spcPts val="100"/>
              </a:spcBef>
              <a:buFont typeface="DejaVu Sans"/>
              <a:buChar char="•"/>
              <a:tabLst>
                <a:tab pos="583565" algn="l"/>
                <a:tab pos="584200" algn="l"/>
              </a:tabLst>
            </a:pPr>
            <a:endParaRPr sz="1800" dirty="0">
              <a:latin typeface="DejaVu Sans"/>
              <a:cs typeface="DejaVu Sans"/>
            </a:endParaRPr>
          </a:p>
        </p:txBody>
      </p:sp>
      <p:sp>
        <p:nvSpPr>
          <p:cNvPr id="10" name="object 10"/>
          <p:cNvSpPr/>
          <p:nvPr/>
        </p:nvSpPr>
        <p:spPr>
          <a:xfrm>
            <a:off x="0" y="4324042"/>
            <a:ext cx="6040024" cy="2524547"/>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7100031" y="4191000"/>
            <a:ext cx="4406169" cy="2628281"/>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4617893" y="6096000"/>
            <a:ext cx="2482139" cy="182101"/>
          </a:xfrm>
          <a:prstGeom prst="rect">
            <a:avLst/>
          </a:prstGeom>
        </p:spPr>
        <p:txBody>
          <a:bodyPr vert="horz" wrap="square" lIns="0" tIns="12700" rIns="0" bIns="0" rtlCol="0">
            <a:spAutoFit/>
          </a:bodyPr>
          <a:lstStyle/>
          <a:p>
            <a:pPr marL="12700" algn="ctr">
              <a:lnSpc>
                <a:spcPct val="100000"/>
              </a:lnSpc>
              <a:spcBef>
                <a:spcPts val="100"/>
              </a:spcBef>
            </a:pPr>
            <a:r>
              <a:rPr sz="1100" b="1" u="sng" dirty="0">
                <a:solidFill>
                  <a:srgbClr val="0000FF"/>
                </a:solidFill>
                <a:uFill>
                  <a:solidFill>
                    <a:srgbClr val="0433FF"/>
                  </a:solidFill>
                </a:uFill>
                <a:latin typeface="DejaVu Sans"/>
                <a:cs typeface="DejaVu Sans"/>
              </a:rPr>
              <a:t>From Khan Academy website</a:t>
            </a:r>
            <a:endParaRPr sz="1100" dirty="0">
              <a:latin typeface="DejaVu Sans"/>
              <a:cs typeface="DejaVu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540121"/>
          </a:xfrm>
          <a:custGeom>
            <a:avLst/>
            <a:gdLst/>
            <a:ahLst/>
            <a:cxnLst/>
            <a:rect l="l" t="t" r="r" b="b"/>
            <a:pathLst>
              <a:path w="12192000" h="880744">
                <a:moveTo>
                  <a:pt x="12191997" y="0"/>
                </a:moveTo>
                <a:lnTo>
                  <a:pt x="0" y="0"/>
                </a:lnTo>
                <a:lnTo>
                  <a:pt x="0" y="880531"/>
                </a:lnTo>
                <a:lnTo>
                  <a:pt x="12191997" y="880531"/>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3307136" y="79872"/>
            <a:ext cx="6084820" cy="443711"/>
          </a:xfrm>
          <a:prstGeom prst="rect">
            <a:avLst/>
          </a:prstGeom>
        </p:spPr>
        <p:txBody>
          <a:bodyPr vert="horz" wrap="square" lIns="0" tIns="12700" rIns="0" bIns="0" rtlCol="0">
            <a:spAutoFit/>
          </a:bodyPr>
          <a:lstStyle/>
          <a:p>
            <a:pPr marL="12700" algn="ctr">
              <a:lnSpc>
                <a:spcPct val="100000"/>
              </a:lnSpc>
              <a:spcBef>
                <a:spcPts val="100"/>
              </a:spcBef>
            </a:pPr>
            <a:r>
              <a:rPr dirty="0">
                <a:solidFill>
                  <a:srgbClr val="FFFFFF"/>
                </a:solidFill>
              </a:rPr>
              <a:t>BULLY PULPIT</a:t>
            </a:r>
            <a:endParaRPr dirty="0"/>
          </a:p>
        </p:txBody>
      </p:sp>
      <p:sp>
        <p:nvSpPr>
          <p:cNvPr id="5" name="object 5"/>
          <p:cNvSpPr/>
          <p:nvPr/>
        </p:nvSpPr>
        <p:spPr>
          <a:xfrm>
            <a:off x="5973496" y="3740194"/>
            <a:ext cx="5545343" cy="2783774"/>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33528" y="1752600"/>
            <a:ext cx="3412306" cy="4338367"/>
          </a:xfrm>
          <a:prstGeom prst="rect">
            <a:avLst/>
          </a:prstGeom>
        </p:spPr>
        <p:txBody>
          <a:bodyPr vert="horz" wrap="square" lIns="0" tIns="16510" rIns="0" bIns="0" rtlCol="0">
            <a:spAutoFit/>
          </a:bodyPr>
          <a:lstStyle/>
          <a:p>
            <a:pPr marL="469900" indent="-457200">
              <a:lnSpc>
                <a:spcPct val="100000"/>
              </a:lnSpc>
              <a:spcBef>
                <a:spcPts val="130"/>
              </a:spcBef>
              <a:buClr>
                <a:srgbClr val="2F1A14"/>
              </a:buClr>
              <a:buFont typeface="DejaVu Sans"/>
              <a:buChar char="•"/>
              <a:tabLst>
                <a:tab pos="469265" algn="l"/>
                <a:tab pos="469900" algn="l"/>
              </a:tabLst>
            </a:pPr>
            <a:r>
              <a:rPr sz="2000" b="1" dirty="0">
                <a:latin typeface="DejaVu Sans"/>
                <a:cs typeface="DejaVu Sans"/>
              </a:rPr>
              <a:t>Manage a crisis</a:t>
            </a:r>
            <a:endParaRPr sz="2000" dirty="0">
              <a:latin typeface="DejaVu Sans"/>
              <a:cs typeface="DejaVu Sans"/>
            </a:endParaRPr>
          </a:p>
          <a:p>
            <a:pPr marL="469900" indent="-457200">
              <a:lnSpc>
                <a:spcPct val="100000"/>
              </a:lnSpc>
              <a:buClr>
                <a:srgbClr val="2F1A14"/>
              </a:buClr>
              <a:buFont typeface="DejaVu Sans"/>
              <a:buChar char="•"/>
              <a:tabLst>
                <a:tab pos="469265" algn="l"/>
                <a:tab pos="469900" algn="l"/>
              </a:tabLst>
            </a:pPr>
            <a:r>
              <a:rPr sz="2000" b="1" dirty="0">
                <a:latin typeface="DejaVu Sans"/>
                <a:cs typeface="DejaVu Sans"/>
              </a:rPr>
              <a:t>Demonstrate leadership</a:t>
            </a:r>
            <a:endParaRPr sz="2000" dirty="0">
              <a:latin typeface="DejaVu Sans"/>
              <a:cs typeface="DejaVu Sans"/>
            </a:endParaRPr>
          </a:p>
          <a:p>
            <a:pPr marL="469900" indent="-457200">
              <a:lnSpc>
                <a:spcPct val="100000"/>
              </a:lnSpc>
              <a:buClr>
                <a:srgbClr val="2F1A14"/>
              </a:buClr>
              <a:buFont typeface="DejaVu Sans"/>
              <a:buChar char="•"/>
              <a:tabLst>
                <a:tab pos="469265" algn="l"/>
                <a:tab pos="469900" algn="l"/>
              </a:tabLst>
            </a:pPr>
            <a:r>
              <a:rPr sz="2000" b="1" dirty="0">
                <a:latin typeface="DejaVu Sans"/>
                <a:cs typeface="DejaVu Sans"/>
              </a:rPr>
              <a:t>Announce appointment of Cabinet members and Supreme Court Justices</a:t>
            </a:r>
            <a:endParaRPr sz="2000" dirty="0">
              <a:latin typeface="DejaVu Sans"/>
              <a:cs typeface="DejaVu Sans"/>
            </a:endParaRPr>
          </a:p>
          <a:p>
            <a:pPr marL="469900" indent="-457200">
              <a:lnSpc>
                <a:spcPct val="100000"/>
              </a:lnSpc>
              <a:spcBef>
                <a:spcPts val="100"/>
              </a:spcBef>
              <a:buClr>
                <a:srgbClr val="2F1A14"/>
              </a:buClr>
              <a:buFont typeface="DejaVu Sans"/>
              <a:buChar char="•"/>
              <a:tabLst>
                <a:tab pos="469265" algn="l"/>
                <a:tab pos="469900" algn="l"/>
              </a:tabLst>
            </a:pPr>
            <a:r>
              <a:rPr sz="2000" b="1" dirty="0">
                <a:latin typeface="DejaVu Sans"/>
                <a:cs typeface="DejaVu Sans"/>
              </a:rPr>
              <a:t>Set and clarify the national agenda</a:t>
            </a:r>
            <a:endParaRPr sz="2000" dirty="0">
              <a:latin typeface="DejaVu Sans"/>
              <a:cs typeface="DejaVu Sans"/>
            </a:endParaRPr>
          </a:p>
          <a:p>
            <a:pPr marL="469900" indent="-457200">
              <a:lnSpc>
                <a:spcPct val="100000"/>
              </a:lnSpc>
              <a:buClr>
                <a:srgbClr val="2F1A14"/>
              </a:buClr>
              <a:buFont typeface="DejaVu Sans"/>
              <a:buChar char="•"/>
              <a:tabLst>
                <a:tab pos="469265" algn="l"/>
                <a:tab pos="469900" algn="l"/>
              </a:tabLst>
            </a:pPr>
            <a:r>
              <a:rPr sz="2000" b="1" dirty="0">
                <a:latin typeface="DejaVu Sans"/>
                <a:cs typeface="DejaVu Sans"/>
              </a:rPr>
              <a:t>Achieve a legislative agenda</a:t>
            </a:r>
            <a:endParaRPr sz="2000" dirty="0">
              <a:latin typeface="DejaVu Sans"/>
              <a:cs typeface="DejaVu Sans"/>
            </a:endParaRPr>
          </a:p>
          <a:p>
            <a:pPr marL="469900" indent="-457200">
              <a:lnSpc>
                <a:spcPct val="100000"/>
              </a:lnSpc>
              <a:buClr>
                <a:srgbClr val="2F1A14"/>
              </a:buClr>
              <a:buFont typeface="DejaVu Sans"/>
              <a:buChar char="•"/>
              <a:tabLst>
                <a:tab pos="469265" algn="l"/>
                <a:tab pos="469900" algn="l"/>
              </a:tabLst>
            </a:pPr>
            <a:r>
              <a:rPr sz="2000" b="1" dirty="0">
                <a:latin typeface="DejaVu Sans"/>
                <a:cs typeface="DejaVu Sans"/>
              </a:rPr>
              <a:t>Announce foreign policy initiatives</a:t>
            </a:r>
            <a:endParaRPr sz="2000" dirty="0">
              <a:latin typeface="DejaVu Sans"/>
              <a:cs typeface="DejaVu Sans"/>
            </a:endParaRPr>
          </a:p>
        </p:txBody>
      </p:sp>
      <p:sp>
        <p:nvSpPr>
          <p:cNvPr id="8" name="object 8"/>
          <p:cNvSpPr txBox="1"/>
          <p:nvPr/>
        </p:nvSpPr>
        <p:spPr>
          <a:xfrm>
            <a:off x="4724401" y="6490048"/>
            <a:ext cx="7427974" cy="320601"/>
          </a:xfrm>
          <a:prstGeom prst="rect">
            <a:avLst/>
          </a:prstGeom>
        </p:spPr>
        <p:txBody>
          <a:bodyPr vert="horz" wrap="square" lIns="0" tIns="12700" rIns="0" bIns="0" rtlCol="0">
            <a:spAutoFit/>
          </a:bodyPr>
          <a:lstStyle/>
          <a:p>
            <a:pPr marL="12700">
              <a:lnSpc>
                <a:spcPct val="100000"/>
              </a:lnSpc>
              <a:spcBef>
                <a:spcPts val="100"/>
              </a:spcBef>
            </a:pPr>
            <a:r>
              <a:rPr sz="2000" b="1" dirty="0">
                <a:latin typeface="+mj-lt"/>
                <a:cs typeface="DejaVu Sans"/>
              </a:rPr>
              <a:t>President Ronald Reagan – His nickname was the Great Communicator</a:t>
            </a:r>
          </a:p>
        </p:txBody>
      </p:sp>
      <p:sp>
        <p:nvSpPr>
          <p:cNvPr id="10" name="TextBox 9">
            <a:extLst>
              <a:ext uri="{FF2B5EF4-FFF2-40B4-BE49-F238E27FC236}">
                <a16:creationId xmlns:a16="http://schemas.microsoft.com/office/drawing/2014/main" id="{DA617741-8E58-4F83-B070-1FFC1371B09D}"/>
              </a:ext>
            </a:extLst>
          </p:cNvPr>
          <p:cNvSpPr txBox="1"/>
          <p:nvPr/>
        </p:nvSpPr>
        <p:spPr>
          <a:xfrm>
            <a:off x="-24385" y="541871"/>
            <a:ext cx="12192000" cy="707886"/>
          </a:xfrm>
          <a:prstGeom prst="rect">
            <a:avLst/>
          </a:prstGeom>
          <a:noFill/>
        </p:spPr>
        <p:txBody>
          <a:bodyPr wrap="square" rtlCol="0">
            <a:spAutoFit/>
          </a:bodyPr>
          <a:lstStyle/>
          <a:p>
            <a:r>
              <a:rPr lang="en-US" sz="2000" b="1" i="0" dirty="0">
                <a:solidFill>
                  <a:srgbClr val="202124"/>
                </a:solidFill>
                <a:effectLst/>
                <a:latin typeface="Roboto" panose="02000000000000000000" pitchFamily="2" charset="0"/>
              </a:rPr>
              <a:t>Merriam-Webster’s dictionary defines </a:t>
            </a:r>
            <a:r>
              <a:rPr lang="en-US" sz="2000" b="1" i="0" dirty="0">
                <a:solidFill>
                  <a:srgbClr val="FF0000"/>
                </a:solidFill>
                <a:effectLst/>
                <a:latin typeface="Roboto" panose="02000000000000000000" pitchFamily="2" charset="0"/>
              </a:rPr>
              <a:t>BULLY PULPIT </a:t>
            </a:r>
            <a:r>
              <a:rPr lang="en-US" sz="2000" b="1" i="0" dirty="0">
                <a:solidFill>
                  <a:srgbClr val="202124"/>
                </a:solidFill>
                <a:effectLst/>
                <a:latin typeface="Roboto" panose="02000000000000000000" pitchFamily="2" charset="0"/>
              </a:rPr>
              <a:t>as a prominent public position (such as a political office) that provides an opportunity for expounding one's views. </a:t>
            </a:r>
            <a:endParaRPr lang="en-US" sz="2000" dirty="0"/>
          </a:p>
        </p:txBody>
      </p:sp>
      <p:sp>
        <p:nvSpPr>
          <p:cNvPr id="12" name="TextBox 11">
            <a:extLst>
              <a:ext uri="{FF2B5EF4-FFF2-40B4-BE49-F238E27FC236}">
                <a16:creationId xmlns:a16="http://schemas.microsoft.com/office/drawing/2014/main" id="{8D8E1973-2523-45F9-92EB-7759BFB5CB47}"/>
              </a:ext>
            </a:extLst>
          </p:cNvPr>
          <p:cNvSpPr txBox="1"/>
          <p:nvPr/>
        </p:nvSpPr>
        <p:spPr>
          <a:xfrm>
            <a:off x="5622106" y="1218808"/>
            <a:ext cx="6400800" cy="2246769"/>
          </a:xfrm>
          <a:prstGeom prst="rect">
            <a:avLst/>
          </a:prstGeom>
          <a:noFill/>
        </p:spPr>
        <p:txBody>
          <a:bodyPr wrap="square">
            <a:spAutoFit/>
          </a:bodyPr>
          <a:lstStyle/>
          <a:p>
            <a:r>
              <a:rPr lang="en-US" sz="2000" dirty="0"/>
              <a:t>The term was first used by President Teddy Roosevelt as a reference to the White House meaning he could use the White House as a platform to promote his agenda; to communicate to the American people his agenda.  Presidents figured if they could win over the American people to their agenda, the American people can then put pressure on Congress to pass his agenda.</a:t>
            </a:r>
          </a:p>
        </p:txBody>
      </p:sp>
      <p:pic>
        <p:nvPicPr>
          <p:cNvPr id="13" name="Picture 12">
            <a:extLst>
              <a:ext uri="{FF2B5EF4-FFF2-40B4-BE49-F238E27FC236}">
                <a16:creationId xmlns:a16="http://schemas.microsoft.com/office/drawing/2014/main" id="{B92FFA9B-ED4C-4984-9B78-3B12A61FD515}"/>
              </a:ext>
            </a:extLst>
          </p:cNvPr>
          <p:cNvPicPr>
            <a:picLocks noChangeAspect="1"/>
          </p:cNvPicPr>
          <p:nvPr/>
        </p:nvPicPr>
        <p:blipFill>
          <a:blip r:embed="rId3"/>
          <a:stretch>
            <a:fillRect/>
          </a:stretch>
        </p:blipFill>
        <p:spPr>
          <a:xfrm>
            <a:off x="3445834" y="1213883"/>
            <a:ext cx="2028515" cy="27303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6458" y="1157388"/>
            <a:ext cx="6851542" cy="5387180"/>
          </a:xfrm>
          <a:prstGeom prst="rect">
            <a:avLst/>
          </a:prstGeom>
        </p:spPr>
        <p:txBody>
          <a:bodyPr vert="horz" wrap="square" lIns="0" tIns="37465" rIns="0" bIns="0" rtlCol="0">
            <a:spAutoFit/>
          </a:bodyPr>
          <a:lstStyle/>
          <a:p>
            <a:pPr marL="355600" indent="-342900">
              <a:lnSpc>
                <a:spcPct val="100000"/>
              </a:lnSpc>
              <a:spcBef>
                <a:spcPts val="295"/>
              </a:spcBef>
              <a:buFont typeface="DejaVu Sans"/>
              <a:buChar char="•"/>
              <a:tabLst>
                <a:tab pos="354965" algn="l"/>
                <a:tab pos="355600" algn="l"/>
              </a:tabLst>
            </a:pPr>
            <a:r>
              <a:rPr sz="2200" b="1" dirty="0">
                <a:latin typeface="+mj-lt"/>
                <a:cs typeface="DejaVu Sans"/>
              </a:rPr>
              <a:t>Presidents and media are o</a:t>
            </a:r>
            <a:r>
              <a:rPr lang="en-US" sz="2200" b="1" dirty="0">
                <a:latin typeface="+mj-lt"/>
                <a:cs typeface="DejaVu Sans"/>
              </a:rPr>
              <a:t>ft</a:t>
            </a:r>
            <a:r>
              <a:rPr sz="2200" b="1" dirty="0">
                <a:latin typeface="+mj-lt"/>
                <a:cs typeface="DejaVu Sans"/>
              </a:rPr>
              <a:t>en adversaries</a:t>
            </a:r>
            <a:endParaRPr sz="2200" dirty="0">
              <a:latin typeface="+mj-lt"/>
              <a:cs typeface="DejaVu Sans"/>
            </a:endParaRPr>
          </a:p>
          <a:p>
            <a:pPr marL="354965" marR="108585" indent="-342900">
              <a:lnSpc>
                <a:spcPct val="90700"/>
              </a:lnSpc>
              <a:spcBef>
                <a:spcPts val="464"/>
              </a:spcBef>
              <a:buFont typeface="DejaVu Sans"/>
              <a:buChar char="•"/>
              <a:tabLst>
                <a:tab pos="354965" algn="l"/>
                <a:tab pos="355600" algn="l"/>
              </a:tabLst>
            </a:pPr>
            <a:r>
              <a:rPr sz="2200" b="1" dirty="0">
                <a:latin typeface="+mj-lt"/>
                <a:cs typeface="DejaVu Sans"/>
              </a:rPr>
              <a:t>Many people in the White House deal with the  media, but the press secretary is the main contact  person</a:t>
            </a:r>
            <a:endParaRPr sz="2200" dirty="0">
              <a:latin typeface="+mj-lt"/>
              <a:cs typeface="DejaVu Sans"/>
            </a:endParaRPr>
          </a:p>
          <a:p>
            <a:pPr marL="354965" marR="168910" indent="-342900">
              <a:lnSpc>
                <a:spcPts val="2620"/>
              </a:lnSpc>
              <a:spcBef>
                <a:spcPts val="600"/>
              </a:spcBef>
              <a:buFont typeface="DejaVu Sans"/>
              <a:buChar char="•"/>
              <a:tabLst>
                <a:tab pos="354965" algn="l"/>
                <a:tab pos="355600" algn="l"/>
              </a:tabLst>
            </a:pPr>
            <a:r>
              <a:rPr sz="2200" b="1" dirty="0">
                <a:latin typeface="+mj-lt"/>
                <a:cs typeface="DejaVu Sans"/>
              </a:rPr>
              <a:t>Media is o</a:t>
            </a:r>
            <a:r>
              <a:rPr lang="en-US" sz="2200" b="1" dirty="0">
                <a:latin typeface="+mj-lt"/>
                <a:cs typeface="DejaVu Sans"/>
              </a:rPr>
              <a:t>ft</a:t>
            </a:r>
            <a:r>
              <a:rPr sz="2200" b="1" dirty="0">
                <a:latin typeface="+mj-lt"/>
                <a:cs typeface="DejaVu Sans"/>
              </a:rPr>
              <a:t>en more interested in the person, not  the policies</a:t>
            </a:r>
            <a:endParaRPr sz="2200" dirty="0">
              <a:latin typeface="+mj-lt"/>
              <a:cs typeface="DejaVu Sans"/>
            </a:endParaRPr>
          </a:p>
          <a:p>
            <a:pPr marL="355600" indent="-342900">
              <a:lnSpc>
                <a:spcPct val="100000"/>
              </a:lnSpc>
              <a:spcBef>
                <a:spcPts val="254"/>
              </a:spcBef>
              <a:buFont typeface="DejaVu Sans"/>
              <a:buChar char="•"/>
              <a:tabLst>
                <a:tab pos="354965" algn="l"/>
                <a:tab pos="355600" algn="l"/>
              </a:tabLst>
            </a:pPr>
            <a:r>
              <a:rPr sz="2200" b="1" dirty="0">
                <a:latin typeface="+mj-lt"/>
                <a:cs typeface="DejaVu Sans"/>
              </a:rPr>
              <a:t>News coverage has become more negative</a:t>
            </a:r>
            <a:endParaRPr sz="2200" dirty="0">
              <a:latin typeface="+mj-lt"/>
              <a:cs typeface="DejaVu Sans"/>
            </a:endParaRPr>
          </a:p>
          <a:p>
            <a:pPr>
              <a:lnSpc>
                <a:spcPct val="100000"/>
              </a:lnSpc>
              <a:spcBef>
                <a:spcPts val="45"/>
              </a:spcBef>
              <a:buFont typeface="DejaVu Sans"/>
              <a:buChar char="•"/>
            </a:pPr>
            <a:endParaRPr sz="2200" dirty="0">
              <a:latin typeface="+mj-lt"/>
              <a:cs typeface="DejaVu Sans"/>
            </a:endParaRPr>
          </a:p>
          <a:p>
            <a:pPr marL="12700">
              <a:lnSpc>
                <a:spcPct val="100000"/>
              </a:lnSpc>
            </a:pPr>
            <a:r>
              <a:rPr sz="2200" b="1" dirty="0">
                <a:latin typeface="+mj-lt"/>
                <a:cs typeface="DejaVu Sans"/>
              </a:rPr>
              <a:t>Going Public</a:t>
            </a:r>
            <a:endParaRPr sz="2200" dirty="0">
              <a:latin typeface="+mj-lt"/>
              <a:cs typeface="DejaVu Sans"/>
            </a:endParaRPr>
          </a:p>
          <a:p>
            <a:pPr marL="748665" marR="5080" lvl="1" indent="-279400">
              <a:lnSpc>
                <a:spcPts val="2820"/>
              </a:lnSpc>
              <a:spcBef>
                <a:spcPts val="705"/>
              </a:spcBef>
              <a:buFont typeface="DejaVu Sans"/>
              <a:buChar char="•"/>
              <a:tabLst>
                <a:tab pos="755015" algn="l"/>
                <a:tab pos="755650" algn="l"/>
              </a:tabLst>
            </a:pPr>
            <a:r>
              <a:rPr sz="2200" b="1" dirty="0">
                <a:solidFill>
                  <a:srgbClr val="FF0000"/>
                </a:solidFill>
                <a:latin typeface="+mj-lt"/>
                <a:cs typeface="DejaVu Sans"/>
              </a:rPr>
              <a:t>Public support </a:t>
            </a:r>
            <a:r>
              <a:rPr sz="2200" b="1" dirty="0">
                <a:latin typeface="+mj-lt"/>
                <a:cs typeface="DejaVu Sans"/>
              </a:rPr>
              <a:t>is perhaps the greatest </a:t>
            </a:r>
            <a:r>
              <a:rPr sz="2200" b="1" dirty="0">
                <a:solidFill>
                  <a:srgbClr val="FF0000"/>
                </a:solidFill>
                <a:latin typeface="+mj-lt"/>
                <a:cs typeface="DejaVu Sans"/>
              </a:rPr>
              <a:t>source</a:t>
            </a:r>
            <a:r>
              <a:rPr sz="2200" b="1" dirty="0">
                <a:latin typeface="+mj-lt"/>
                <a:cs typeface="DejaVu Sans"/>
              </a:rPr>
              <a:t> of </a:t>
            </a:r>
            <a:r>
              <a:rPr sz="2200" b="1" dirty="0">
                <a:solidFill>
                  <a:srgbClr val="FF0000"/>
                </a:solidFill>
                <a:latin typeface="+mj-lt"/>
                <a:cs typeface="DejaVu Sans"/>
              </a:rPr>
              <a:t>inﬂuence</a:t>
            </a:r>
            <a:r>
              <a:rPr sz="2200" b="1" dirty="0">
                <a:latin typeface="+mj-lt"/>
                <a:cs typeface="DejaVu Sans"/>
              </a:rPr>
              <a:t> </a:t>
            </a:r>
            <a:r>
              <a:rPr lang="en-US" sz="2200" b="1" dirty="0">
                <a:latin typeface="+mj-lt"/>
                <a:cs typeface="DejaVu Sans"/>
              </a:rPr>
              <a:t>(power) </a:t>
            </a:r>
            <a:r>
              <a:rPr sz="2200" b="1" dirty="0">
                <a:latin typeface="+mj-lt"/>
                <a:cs typeface="DejaVu Sans"/>
              </a:rPr>
              <a:t>a president has</a:t>
            </a:r>
            <a:endParaRPr sz="2200" dirty="0">
              <a:latin typeface="+mj-lt"/>
              <a:cs typeface="DejaVu Sans"/>
            </a:endParaRPr>
          </a:p>
          <a:p>
            <a:pPr marL="748665" marR="157480" lvl="1" indent="-279400">
              <a:lnSpc>
                <a:spcPts val="2620"/>
              </a:lnSpc>
              <a:spcBef>
                <a:spcPts val="580"/>
              </a:spcBef>
              <a:buFont typeface="DejaVu Sans"/>
              <a:buChar char="•"/>
              <a:tabLst>
                <a:tab pos="755015" algn="l"/>
                <a:tab pos="755650" algn="l"/>
              </a:tabLst>
            </a:pPr>
            <a:r>
              <a:rPr sz="2200" b="1" dirty="0">
                <a:latin typeface="+mj-lt"/>
                <a:cs typeface="DejaVu Sans"/>
              </a:rPr>
              <a:t>Presidential appearances are staged to get the  public’s a</a:t>
            </a:r>
            <a:r>
              <a:rPr lang="en-US" sz="2200" b="1" dirty="0">
                <a:latin typeface="+mj-lt"/>
                <a:cs typeface="DejaVu Sans"/>
              </a:rPr>
              <a:t>tt</a:t>
            </a:r>
            <a:r>
              <a:rPr sz="2200" b="1" dirty="0">
                <a:latin typeface="+mj-lt"/>
                <a:cs typeface="DejaVu Sans"/>
              </a:rPr>
              <a:t>ention</a:t>
            </a:r>
            <a:endParaRPr sz="2200" dirty="0">
              <a:latin typeface="+mj-lt"/>
              <a:cs typeface="DejaVu Sans"/>
            </a:endParaRPr>
          </a:p>
          <a:p>
            <a:pPr marL="748665" marR="7620" lvl="1" indent="-279400">
              <a:lnSpc>
                <a:spcPct val="89000"/>
              </a:lnSpc>
              <a:spcBef>
                <a:spcPts val="570"/>
              </a:spcBef>
              <a:buFont typeface="DejaVu Sans"/>
              <a:buChar char="•"/>
              <a:tabLst>
                <a:tab pos="755015" algn="l"/>
                <a:tab pos="755650" algn="l"/>
              </a:tabLst>
            </a:pPr>
            <a:r>
              <a:rPr sz="2200" b="1" dirty="0">
                <a:latin typeface="+mj-lt"/>
                <a:cs typeface="DejaVu Sans"/>
              </a:rPr>
              <a:t>As head of state, presidents o</a:t>
            </a:r>
            <a:r>
              <a:rPr lang="en-US" sz="2200" b="1" dirty="0">
                <a:latin typeface="+mj-lt"/>
                <a:cs typeface="DejaVu Sans"/>
              </a:rPr>
              <a:t>ft</a:t>
            </a:r>
            <a:r>
              <a:rPr sz="2200" b="1" dirty="0">
                <a:latin typeface="+mj-lt"/>
                <a:cs typeface="DejaVu Sans"/>
              </a:rPr>
              <a:t>en perform  many ceremonial functions which usually result  in favorable press coverage</a:t>
            </a:r>
            <a:endParaRPr sz="2200" dirty="0">
              <a:latin typeface="+mj-lt"/>
              <a:cs typeface="DejaVu Sans"/>
            </a:endParaRPr>
          </a:p>
        </p:txBody>
      </p:sp>
      <p:sp>
        <p:nvSpPr>
          <p:cNvPr id="5" name="object 5"/>
          <p:cNvSpPr/>
          <p:nvPr/>
        </p:nvSpPr>
        <p:spPr>
          <a:xfrm>
            <a:off x="8305800" y="2743200"/>
            <a:ext cx="3733800" cy="3912880"/>
          </a:xfrm>
          <a:prstGeom prst="rect">
            <a:avLst/>
          </a:prstGeom>
          <a:blipFill>
            <a:blip r:embed="rId2" cstate="print"/>
            <a:stretch>
              <a:fillRect/>
            </a:stretch>
          </a:blipFill>
        </p:spPr>
        <p:txBody>
          <a:bodyPr wrap="square" lIns="0" tIns="0" rIns="0" bIns="0" rtlCol="0"/>
          <a:lstStyle/>
          <a:p>
            <a:endParaRPr dirty="0"/>
          </a:p>
        </p:txBody>
      </p:sp>
      <p:sp>
        <p:nvSpPr>
          <p:cNvPr id="6" name="Title 1">
            <a:extLst>
              <a:ext uri="{FF2B5EF4-FFF2-40B4-BE49-F238E27FC236}">
                <a16:creationId xmlns:a16="http://schemas.microsoft.com/office/drawing/2014/main" id="{6A83310D-CB83-4BFA-BF1C-59BE81325E00}"/>
              </a:ext>
            </a:extLst>
          </p:cNvPr>
          <p:cNvSpPr txBox="1">
            <a:spLocks/>
          </p:cNvSpPr>
          <p:nvPr/>
        </p:nvSpPr>
        <p:spPr>
          <a:xfrm>
            <a:off x="6458" y="0"/>
            <a:ext cx="12192000" cy="492443"/>
          </a:xfrm>
          <a:prstGeom prst="rect">
            <a:avLst/>
          </a:prstGeom>
          <a:solidFill>
            <a:schemeClr val="accent2">
              <a:lumMod val="40000"/>
              <a:lumOff val="60000"/>
            </a:schemeClr>
          </a:solidFill>
        </p:spPr>
        <p:txBody>
          <a:bodyPr wrap="square" lIns="0" tIns="0" rIns="0" bIns="0">
            <a:spAutoFit/>
          </a:bodyPr>
          <a:lstStyle>
            <a:lvl1pPr>
              <a:defRPr sz="2800" b="1" i="0">
                <a:solidFill>
                  <a:schemeClr val="tx1"/>
                </a:solidFill>
                <a:latin typeface="DejaVu Sans"/>
                <a:ea typeface="+mj-ea"/>
                <a:cs typeface="DejaVu Sans"/>
              </a:defRPr>
            </a:lvl1pPr>
          </a:lstStyle>
          <a:p>
            <a:pPr algn="ctr"/>
            <a:r>
              <a:rPr lang="en-US" sz="3200" kern="0" dirty="0">
                <a:latin typeface="Publico Headline"/>
              </a:rPr>
              <a:t>The President As Communicator-in-chief</a:t>
            </a:r>
            <a:endParaRPr lang="en-US" sz="3200" kern="0" dirty="0"/>
          </a:p>
        </p:txBody>
      </p:sp>
      <p:sp>
        <p:nvSpPr>
          <p:cNvPr id="9" name="TextBox 8">
            <a:extLst>
              <a:ext uri="{FF2B5EF4-FFF2-40B4-BE49-F238E27FC236}">
                <a16:creationId xmlns:a16="http://schemas.microsoft.com/office/drawing/2014/main" id="{A9104226-56BD-46E2-A564-700E988212DA}"/>
              </a:ext>
            </a:extLst>
          </p:cNvPr>
          <p:cNvSpPr txBox="1"/>
          <p:nvPr/>
        </p:nvSpPr>
        <p:spPr>
          <a:xfrm>
            <a:off x="-3870" y="611275"/>
            <a:ext cx="3951274" cy="492443"/>
          </a:xfrm>
          <a:prstGeom prst="rect">
            <a:avLst/>
          </a:prstGeom>
          <a:noFill/>
        </p:spPr>
        <p:txBody>
          <a:bodyPr wrap="none" rtlCol="0">
            <a:spAutoFit/>
          </a:bodyPr>
          <a:lstStyle/>
          <a:p>
            <a:r>
              <a:rPr lang="en-US" sz="2600" b="1" u="sng" dirty="0">
                <a:latin typeface="+mj-lt"/>
              </a:rPr>
              <a:t>Relationship with the Press</a:t>
            </a:r>
          </a:p>
        </p:txBody>
      </p:sp>
      <p:pic>
        <p:nvPicPr>
          <p:cNvPr id="3" name="Picture 2">
            <a:extLst>
              <a:ext uri="{FF2B5EF4-FFF2-40B4-BE49-F238E27FC236}">
                <a16:creationId xmlns:a16="http://schemas.microsoft.com/office/drawing/2014/main" id="{62B4E0A9-3A2A-DEEB-BD3A-E8C8B671EB6D}"/>
              </a:ext>
            </a:extLst>
          </p:cNvPr>
          <p:cNvPicPr>
            <a:picLocks noChangeAspect="1"/>
          </p:cNvPicPr>
          <p:nvPr/>
        </p:nvPicPr>
        <p:blipFill>
          <a:blip r:embed="rId3"/>
          <a:stretch>
            <a:fillRect/>
          </a:stretch>
        </p:blipFill>
        <p:spPr>
          <a:xfrm>
            <a:off x="9334500" y="884928"/>
            <a:ext cx="2609850" cy="1739900"/>
          </a:xfrm>
          <a:prstGeom prst="rect">
            <a:avLst/>
          </a:prstGeom>
        </p:spPr>
      </p:pic>
      <p:sp>
        <p:nvSpPr>
          <p:cNvPr id="7" name="TextBox 6">
            <a:extLst>
              <a:ext uri="{FF2B5EF4-FFF2-40B4-BE49-F238E27FC236}">
                <a16:creationId xmlns:a16="http://schemas.microsoft.com/office/drawing/2014/main" id="{FE8F8A57-174B-0CA6-F62D-F160A3957DC5}"/>
              </a:ext>
            </a:extLst>
          </p:cNvPr>
          <p:cNvSpPr txBox="1"/>
          <p:nvPr/>
        </p:nvSpPr>
        <p:spPr>
          <a:xfrm>
            <a:off x="7010400" y="503553"/>
            <a:ext cx="4648200" cy="707886"/>
          </a:xfrm>
          <a:prstGeom prst="rect">
            <a:avLst/>
          </a:prstGeom>
          <a:noFill/>
        </p:spPr>
        <p:txBody>
          <a:bodyPr wrap="square" rtlCol="0">
            <a:spAutoFit/>
          </a:bodyPr>
          <a:lstStyle/>
          <a:p>
            <a:r>
              <a:rPr lang="en-US" sz="2000" b="1" dirty="0"/>
              <a:t>Media’s role is to be a watchdog and hold politicians accountable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E7C7C2-DE60-4231-9841-18909A0283AD}"/>
              </a:ext>
            </a:extLst>
          </p:cNvPr>
          <p:cNvSpPr txBox="1"/>
          <p:nvPr/>
        </p:nvSpPr>
        <p:spPr>
          <a:xfrm>
            <a:off x="34031" y="2085200"/>
            <a:ext cx="5374877" cy="3785652"/>
          </a:xfrm>
          <a:prstGeom prst="rect">
            <a:avLst/>
          </a:prstGeom>
          <a:noFill/>
        </p:spPr>
        <p:txBody>
          <a:bodyPr wrap="square">
            <a:spAutoFit/>
          </a:bodyPr>
          <a:lstStyle/>
          <a:p>
            <a:r>
              <a:rPr lang="en-US" sz="2400" dirty="0"/>
              <a:t>The president outlines the administration’s legislative agenda in the State of the Union address. Some notable examples:</a:t>
            </a:r>
          </a:p>
          <a:p>
            <a:endParaRPr lang="en-US" sz="2400" dirty="0"/>
          </a:p>
          <a:p>
            <a:r>
              <a:rPr lang="en-US" sz="2400" dirty="0"/>
              <a:t>Teddy Roosevelt’s the Square Deal</a:t>
            </a:r>
          </a:p>
          <a:p>
            <a:r>
              <a:rPr lang="en-US" sz="2400" dirty="0"/>
              <a:t>Woodrow Wilsons’s New Freedom</a:t>
            </a:r>
          </a:p>
          <a:p>
            <a:r>
              <a:rPr lang="en-US" sz="2400" dirty="0"/>
              <a:t>Franklin Roosevelts the New Deal</a:t>
            </a:r>
          </a:p>
          <a:p>
            <a:r>
              <a:rPr lang="en-US" sz="2400" dirty="0"/>
              <a:t>John F. Kennedy the New Frontier</a:t>
            </a:r>
          </a:p>
          <a:p>
            <a:r>
              <a:rPr lang="en-US" sz="2400" dirty="0"/>
              <a:t>Lyndon Johnson’s Great Society</a:t>
            </a:r>
          </a:p>
        </p:txBody>
      </p:sp>
      <p:sp>
        <p:nvSpPr>
          <p:cNvPr id="6" name="object 2">
            <a:extLst>
              <a:ext uri="{FF2B5EF4-FFF2-40B4-BE49-F238E27FC236}">
                <a16:creationId xmlns:a16="http://schemas.microsoft.com/office/drawing/2014/main" id="{72E4A2CB-BE09-4821-8761-5B7FC6A63499}"/>
              </a:ext>
            </a:extLst>
          </p:cNvPr>
          <p:cNvSpPr txBox="1">
            <a:spLocks noGrp="1"/>
          </p:cNvSpPr>
          <p:nvPr>
            <p:ph type="title"/>
          </p:nvPr>
        </p:nvSpPr>
        <p:spPr>
          <a:xfrm>
            <a:off x="1905000" y="-17680"/>
            <a:ext cx="9383990" cy="320601"/>
          </a:xfrm>
          <a:prstGeom prst="rect">
            <a:avLst/>
          </a:prstGeom>
          <a:solidFill>
            <a:schemeClr val="accent1">
              <a:lumMod val="60000"/>
              <a:lumOff val="40000"/>
            </a:schemeClr>
          </a:solidFill>
        </p:spPr>
        <p:txBody>
          <a:bodyPr vert="horz" wrap="square" lIns="0" tIns="12700" rIns="0" bIns="0" rtlCol="0">
            <a:spAutoFit/>
          </a:bodyPr>
          <a:lstStyle/>
          <a:p>
            <a:pPr marL="12700" algn="ctr">
              <a:lnSpc>
                <a:spcPct val="100000"/>
              </a:lnSpc>
              <a:spcBef>
                <a:spcPts val="100"/>
              </a:spcBef>
            </a:pPr>
            <a:r>
              <a:rPr lang="en-US" sz="2000" dirty="0"/>
              <a:t>The State of the Union</a:t>
            </a:r>
            <a:endParaRPr sz="2000" dirty="0"/>
          </a:p>
        </p:txBody>
      </p:sp>
      <p:sp>
        <p:nvSpPr>
          <p:cNvPr id="8" name="TextBox 7">
            <a:extLst>
              <a:ext uri="{FF2B5EF4-FFF2-40B4-BE49-F238E27FC236}">
                <a16:creationId xmlns:a16="http://schemas.microsoft.com/office/drawing/2014/main" id="{DCC1C559-1E4A-4792-8A13-8F63C75CD1E2}"/>
              </a:ext>
            </a:extLst>
          </p:cNvPr>
          <p:cNvSpPr txBox="1"/>
          <p:nvPr/>
        </p:nvSpPr>
        <p:spPr>
          <a:xfrm>
            <a:off x="0" y="593896"/>
            <a:ext cx="12192000" cy="1200329"/>
          </a:xfrm>
          <a:prstGeom prst="rect">
            <a:avLst/>
          </a:prstGeom>
          <a:noFill/>
        </p:spPr>
        <p:txBody>
          <a:bodyPr wrap="square">
            <a:spAutoFit/>
          </a:bodyPr>
          <a:lstStyle/>
          <a:p>
            <a:r>
              <a:rPr lang="en-US" sz="2400" dirty="0"/>
              <a:t>The </a:t>
            </a:r>
            <a:r>
              <a:rPr lang="en-US" sz="2400" b="1" dirty="0"/>
              <a:t>Constitution requires </a:t>
            </a:r>
            <a:r>
              <a:rPr lang="en-US" sz="2400" dirty="0"/>
              <a:t>the president to keep Congress informed about “</a:t>
            </a:r>
            <a:r>
              <a:rPr lang="en-US" sz="2400" b="1" dirty="0"/>
              <a:t>the state of the union.” </a:t>
            </a:r>
            <a:r>
              <a:rPr lang="en-US" sz="2400" dirty="0"/>
              <a:t>This has become the annual State of the Union Address to a joint session of Congress, in which the president often outlines the administration’s legislative agenda.</a:t>
            </a:r>
          </a:p>
        </p:txBody>
      </p:sp>
      <p:pic>
        <p:nvPicPr>
          <p:cNvPr id="9" name="Picture 8">
            <a:extLst>
              <a:ext uri="{FF2B5EF4-FFF2-40B4-BE49-F238E27FC236}">
                <a16:creationId xmlns:a16="http://schemas.microsoft.com/office/drawing/2014/main" id="{72BE42FD-914E-4A60-A43D-137F0736A176}"/>
              </a:ext>
            </a:extLst>
          </p:cNvPr>
          <p:cNvPicPr>
            <a:picLocks noChangeAspect="1"/>
          </p:cNvPicPr>
          <p:nvPr/>
        </p:nvPicPr>
        <p:blipFill>
          <a:blip r:embed="rId2"/>
          <a:stretch>
            <a:fillRect/>
          </a:stretch>
        </p:blipFill>
        <p:spPr>
          <a:xfrm>
            <a:off x="5568771" y="1794225"/>
            <a:ext cx="2056448" cy="2590800"/>
          </a:xfrm>
          <a:prstGeom prst="rect">
            <a:avLst/>
          </a:prstGeom>
        </p:spPr>
      </p:pic>
      <p:pic>
        <p:nvPicPr>
          <p:cNvPr id="10" name="Picture 9">
            <a:extLst>
              <a:ext uri="{FF2B5EF4-FFF2-40B4-BE49-F238E27FC236}">
                <a16:creationId xmlns:a16="http://schemas.microsoft.com/office/drawing/2014/main" id="{EFADE47A-4C5F-4640-B07B-B87E29CB9A80}"/>
              </a:ext>
            </a:extLst>
          </p:cNvPr>
          <p:cNvPicPr>
            <a:picLocks noChangeAspect="1"/>
          </p:cNvPicPr>
          <p:nvPr/>
        </p:nvPicPr>
        <p:blipFill>
          <a:blip r:embed="rId3"/>
          <a:stretch>
            <a:fillRect/>
          </a:stretch>
        </p:blipFill>
        <p:spPr>
          <a:xfrm>
            <a:off x="4552950" y="4397110"/>
            <a:ext cx="1543050" cy="2376488"/>
          </a:xfrm>
          <a:prstGeom prst="rect">
            <a:avLst/>
          </a:prstGeom>
        </p:spPr>
      </p:pic>
      <p:pic>
        <p:nvPicPr>
          <p:cNvPr id="11" name="Picture 10">
            <a:extLst>
              <a:ext uri="{FF2B5EF4-FFF2-40B4-BE49-F238E27FC236}">
                <a16:creationId xmlns:a16="http://schemas.microsoft.com/office/drawing/2014/main" id="{AA108D20-6826-428F-93BF-FD648CB23899}"/>
              </a:ext>
            </a:extLst>
          </p:cNvPr>
          <p:cNvPicPr>
            <a:picLocks noChangeAspect="1"/>
          </p:cNvPicPr>
          <p:nvPr/>
        </p:nvPicPr>
        <p:blipFill>
          <a:blip r:embed="rId4"/>
          <a:stretch>
            <a:fillRect/>
          </a:stretch>
        </p:blipFill>
        <p:spPr>
          <a:xfrm>
            <a:off x="6259973" y="4455681"/>
            <a:ext cx="3308865" cy="2376488"/>
          </a:xfrm>
          <a:prstGeom prst="rect">
            <a:avLst/>
          </a:prstGeom>
        </p:spPr>
      </p:pic>
      <p:pic>
        <p:nvPicPr>
          <p:cNvPr id="12" name="Picture 11">
            <a:extLst>
              <a:ext uri="{FF2B5EF4-FFF2-40B4-BE49-F238E27FC236}">
                <a16:creationId xmlns:a16="http://schemas.microsoft.com/office/drawing/2014/main" id="{E87568AF-CE33-4740-B3E2-8FF9275B71D3}"/>
              </a:ext>
            </a:extLst>
          </p:cNvPr>
          <p:cNvPicPr>
            <a:picLocks noChangeAspect="1"/>
          </p:cNvPicPr>
          <p:nvPr/>
        </p:nvPicPr>
        <p:blipFill>
          <a:blip r:embed="rId5"/>
          <a:stretch>
            <a:fillRect/>
          </a:stretch>
        </p:blipFill>
        <p:spPr>
          <a:xfrm>
            <a:off x="9648249" y="2725692"/>
            <a:ext cx="2658860" cy="4047906"/>
          </a:xfrm>
          <a:prstGeom prst="rect">
            <a:avLst/>
          </a:prstGeom>
        </p:spPr>
      </p:pic>
      <p:pic>
        <p:nvPicPr>
          <p:cNvPr id="13" name="Picture 12">
            <a:extLst>
              <a:ext uri="{FF2B5EF4-FFF2-40B4-BE49-F238E27FC236}">
                <a16:creationId xmlns:a16="http://schemas.microsoft.com/office/drawing/2014/main" id="{41C9D9FA-69C8-4891-BFB1-BE1EAE8BB6ED}"/>
              </a:ext>
            </a:extLst>
          </p:cNvPr>
          <p:cNvPicPr>
            <a:picLocks noChangeAspect="1"/>
          </p:cNvPicPr>
          <p:nvPr/>
        </p:nvPicPr>
        <p:blipFill>
          <a:blip r:embed="rId6"/>
          <a:stretch>
            <a:fillRect/>
          </a:stretch>
        </p:blipFill>
        <p:spPr>
          <a:xfrm>
            <a:off x="4726439" y="25831"/>
            <a:ext cx="4964572" cy="6875679"/>
          </a:xfrm>
          <a:prstGeom prst="rect">
            <a:avLst/>
          </a:prstGeom>
        </p:spPr>
      </p:pic>
    </p:spTree>
    <p:extLst>
      <p:ext uri="{BB962C8B-B14F-4D97-AF65-F5344CB8AC3E}">
        <p14:creationId xmlns:p14="http://schemas.microsoft.com/office/powerpoint/2010/main" val="263600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AD14-7EDA-4DD6-827A-E9F8FD8C066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3F1E031-B70D-4CD2-8B59-6D79D6CF0E6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724D4BD-8860-42A7-8DC4-F69BAAFB9AB0}"/>
              </a:ext>
            </a:extLst>
          </p:cNvPr>
          <p:cNvPicPr>
            <a:picLocks noChangeAspect="1"/>
          </p:cNvPicPr>
          <p:nvPr/>
        </p:nvPicPr>
        <p:blipFill>
          <a:blip r:embed="rId3"/>
          <a:stretch>
            <a:fillRect/>
          </a:stretch>
        </p:blipFill>
        <p:spPr>
          <a:xfrm>
            <a:off x="95624" y="100674"/>
            <a:ext cx="11943976" cy="6604926"/>
          </a:xfrm>
          <a:prstGeom prst="rect">
            <a:avLst/>
          </a:prstGeom>
        </p:spPr>
      </p:pic>
      <p:sp>
        <p:nvSpPr>
          <p:cNvPr id="5" name="Star: 5 Points 4">
            <a:extLst>
              <a:ext uri="{FF2B5EF4-FFF2-40B4-BE49-F238E27FC236}">
                <a16:creationId xmlns:a16="http://schemas.microsoft.com/office/drawing/2014/main" id="{3FE45A60-FC2F-8AF4-F294-8DEB6A4F68B8}"/>
              </a:ext>
            </a:extLst>
          </p:cNvPr>
          <p:cNvSpPr/>
          <p:nvPr/>
        </p:nvSpPr>
        <p:spPr>
          <a:xfrm rot="20764927">
            <a:off x="2554828" y="752326"/>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C8AE2D39-6D72-6CBE-E6E7-B8893B6C1019}"/>
              </a:ext>
            </a:extLst>
          </p:cNvPr>
          <p:cNvSpPr/>
          <p:nvPr/>
        </p:nvSpPr>
        <p:spPr>
          <a:xfrm rot="20764927">
            <a:off x="2631028" y="2439474"/>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88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D7D2-5271-4B00-A646-DEF1CD64EEA6}"/>
              </a:ext>
            </a:extLst>
          </p:cNvPr>
          <p:cNvSpPr>
            <a:spLocks noGrp="1"/>
          </p:cNvSpPr>
          <p:nvPr>
            <p:ph type="title"/>
          </p:nvPr>
        </p:nvSpPr>
        <p:spPr>
          <a:xfrm>
            <a:off x="0" y="0"/>
            <a:ext cx="12192000" cy="677108"/>
          </a:xfrm>
        </p:spPr>
        <p:txBody>
          <a:bodyPr/>
          <a:lstStyle/>
          <a:p>
            <a:r>
              <a:rPr lang="en-US" sz="2200" dirty="0">
                <a:latin typeface="+mj-lt"/>
              </a:rPr>
              <a:t>How has communication technology changed the president's relationship with the American people and other branches of government?</a:t>
            </a:r>
          </a:p>
        </p:txBody>
      </p:sp>
      <p:graphicFrame>
        <p:nvGraphicFramePr>
          <p:cNvPr id="4" name="Table 4">
            <a:extLst>
              <a:ext uri="{FF2B5EF4-FFF2-40B4-BE49-F238E27FC236}">
                <a16:creationId xmlns:a16="http://schemas.microsoft.com/office/drawing/2014/main" id="{3CFF78BB-6B3C-412F-8B2A-E6780D612712}"/>
              </a:ext>
            </a:extLst>
          </p:cNvPr>
          <p:cNvGraphicFramePr>
            <a:graphicFrameLocks noGrp="1"/>
          </p:cNvGraphicFramePr>
          <p:nvPr>
            <p:extLst>
              <p:ext uri="{D42A27DB-BD31-4B8C-83A1-F6EECF244321}">
                <p14:modId xmlns:p14="http://schemas.microsoft.com/office/powerpoint/2010/main" val="2514697138"/>
              </p:ext>
            </p:extLst>
          </p:nvPr>
        </p:nvGraphicFramePr>
        <p:xfrm>
          <a:off x="0" y="675628"/>
          <a:ext cx="12192000" cy="6182372"/>
        </p:xfrm>
        <a:graphic>
          <a:graphicData uri="http://schemas.openxmlformats.org/drawingml/2006/table">
            <a:tbl>
              <a:tblPr firstRow="1" bandRow="1">
                <a:tableStyleId>{5C22544A-7EE6-4342-B048-85BDC9FD1C3A}</a:tableStyleId>
              </a:tblPr>
              <a:tblGrid>
                <a:gridCol w="5943601">
                  <a:extLst>
                    <a:ext uri="{9D8B030D-6E8A-4147-A177-3AD203B41FA5}">
                      <a16:colId xmlns:a16="http://schemas.microsoft.com/office/drawing/2014/main" val="1621699986"/>
                    </a:ext>
                  </a:extLst>
                </a:gridCol>
                <a:gridCol w="6248399">
                  <a:extLst>
                    <a:ext uri="{9D8B030D-6E8A-4147-A177-3AD203B41FA5}">
                      <a16:colId xmlns:a16="http://schemas.microsoft.com/office/drawing/2014/main" val="222961124"/>
                    </a:ext>
                  </a:extLst>
                </a:gridCol>
              </a:tblGrid>
              <a:tr h="754776">
                <a:tc>
                  <a:txBody>
                    <a:bodyPr/>
                    <a:lstStyle/>
                    <a:p>
                      <a:r>
                        <a:rPr lang="en-US" dirty="0"/>
                        <a:t>Communication or Technology Change </a:t>
                      </a:r>
                    </a:p>
                  </a:txBody>
                  <a:tcPr/>
                </a:tc>
                <a:tc>
                  <a:txBody>
                    <a:bodyPr/>
                    <a:lstStyle/>
                    <a:p>
                      <a:pPr algn="ctr"/>
                      <a:r>
                        <a:rPr lang="en-US" dirty="0"/>
                        <a:t>Presidential Use of Communication or Technology </a:t>
                      </a:r>
                    </a:p>
                  </a:txBody>
                  <a:tcPr/>
                </a:tc>
                <a:extLst>
                  <a:ext uri="{0D108BD9-81ED-4DB2-BD59-A6C34878D82A}">
                    <a16:rowId xmlns:a16="http://schemas.microsoft.com/office/drawing/2014/main" val="2061549881"/>
                  </a:ext>
                </a:extLst>
              </a:tr>
              <a:tr h="1416881">
                <a:tc>
                  <a:txBody>
                    <a:bodyPr/>
                    <a:lstStyle/>
                    <a:p>
                      <a:r>
                        <a:rPr lang="en-US" sz="2000" b="1" dirty="0"/>
                        <a:t>Bully Pulpit </a:t>
                      </a:r>
                    </a:p>
                  </a:txBody>
                  <a:tcPr/>
                </a:tc>
                <a:tc>
                  <a:txBody>
                    <a:bodyPr/>
                    <a:lstStyle/>
                    <a:p>
                      <a:r>
                        <a:rPr lang="en-US" sz="2000" dirty="0"/>
                        <a:t>Coined by Theodore Roosevelt, gives the president an opportunity to use the power of persuasion with the people in order to influence Congress to carry out his policy agenda </a:t>
                      </a:r>
                    </a:p>
                  </a:txBody>
                  <a:tcPr/>
                </a:tc>
                <a:extLst>
                  <a:ext uri="{0D108BD9-81ED-4DB2-BD59-A6C34878D82A}">
                    <a16:rowId xmlns:a16="http://schemas.microsoft.com/office/drawing/2014/main" val="105017134"/>
                  </a:ext>
                </a:extLst>
              </a:tr>
              <a:tr h="1746387">
                <a:tc>
                  <a:txBody>
                    <a:bodyPr/>
                    <a:lstStyle/>
                    <a:p>
                      <a:r>
                        <a:rPr lang="en-US" sz="2000" b="1" dirty="0"/>
                        <a:t>State of the Union address </a:t>
                      </a:r>
                    </a:p>
                  </a:txBody>
                  <a:tcPr/>
                </a:tc>
                <a:tc>
                  <a:txBody>
                    <a:bodyPr/>
                    <a:lstStyle/>
                    <a:p>
                      <a:r>
                        <a:rPr lang="en-US" sz="2000" b="0" i="0" u="none" strike="noStrike" baseline="0" dirty="0">
                          <a:solidFill>
                            <a:schemeClr val="dk1"/>
                          </a:solidFill>
                          <a:latin typeface="+mn-lt"/>
                          <a:ea typeface="+mn-ea"/>
                          <a:cs typeface="+mn-cs"/>
                        </a:rPr>
                        <a:t>The Constitution requires the president to keep Congress informed about “the state of the union.” This has become the annual State of the Union Address to a joint session of Congress, in which the president often outlines the administration’s legislative agenda.</a:t>
                      </a:r>
                      <a:endParaRPr lang="en-US" sz="2000" dirty="0"/>
                    </a:p>
                  </a:txBody>
                  <a:tcPr/>
                </a:tc>
                <a:extLst>
                  <a:ext uri="{0D108BD9-81ED-4DB2-BD59-A6C34878D82A}">
                    <a16:rowId xmlns:a16="http://schemas.microsoft.com/office/drawing/2014/main" val="1599236176"/>
                  </a:ext>
                </a:extLst>
              </a:tr>
              <a:tr h="754776">
                <a:tc>
                  <a:txBody>
                    <a:bodyPr/>
                    <a:lstStyle/>
                    <a:p>
                      <a:r>
                        <a:rPr lang="en-US" b="1" dirty="0"/>
                        <a:t>Fireside chat radio address </a:t>
                      </a:r>
                    </a:p>
                  </a:txBody>
                  <a:tcPr/>
                </a:tc>
                <a:tc>
                  <a:txBody>
                    <a:bodyPr/>
                    <a:lstStyle/>
                    <a:p>
                      <a:r>
                        <a:rPr lang="en-US" dirty="0"/>
                        <a:t>used by Franklin Roosevelt to speak plainly and in reassuring terms to the public during the Great Depression </a:t>
                      </a:r>
                    </a:p>
                  </a:txBody>
                  <a:tcPr/>
                </a:tc>
                <a:extLst>
                  <a:ext uri="{0D108BD9-81ED-4DB2-BD59-A6C34878D82A}">
                    <a16:rowId xmlns:a16="http://schemas.microsoft.com/office/drawing/2014/main" val="3165667616"/>
                  </a:ext>
                </a:extLst>
              </a:tr>
              <a:tr h="754776">
                <a:tc>
                  <a:txBody>
                    <a:bodyPr/>
                    <a:lstStyle/>
                    <a:p>
                      <a:r>
                        <a:rPr lang="en-US" b="1" dirty="0"/>
                        <a:t>Televised press conference </a:t>
                      </a:r>
                    </a:p>
                  </a:txBody>
                  <a:tcPr/>
                </a:tc>
                <a:tc>
                  <a:txBody>
                    <a:bodyPr/>
                    <a:lstStyle/>
                    <a:p>
                      <a:r>
                        <a:rPr lang="en-US" dirty="0"/>
                        <a:t>First used by Eisenhower (taped) &amp; JFK (live) in the 1960s &amp; by all presidents since</a:t>
                      </a:r>
                    </a:p>
                  </a:txBody>
                  <a:tcPr/>
                </a:tc>
                <a:extLst>
                  <a:ext uri="{0D108BD9-81ED-4DB2-BD59-A6C34878D82A}">
                    <a16:rowId xmlns:a16="http://schemas.microsoft.com/office/drawing/2014/main" val="3085522325"/>
                  </a:ext>
                </a:extLst>
              </a:tr>
              <a:tr h="754776">
                <a:tc>
                  <a:txBody>
                    <a:bodyPr/>
                    <a:lstStyle/>
                    <a:p>
                      <a:r>
                        <a:rPr lang="en-US" b="1" dirty="0"/>
                        <a:t>Social media</a:t>
                      </a:r>
                    </a:p>
                  </a:txBody>
                  <a:tcPr/>
                </a:tc>
                <a:tc>
                  <a:txBody>
                    <a:bodyPr/>
                    <a:lstStyle/>
                    <a:p>
                      <a:r>
                        <a:rPr lang="en-US" dirty="0"/>
                        <a:t>Obama embraced this media to share a wealth of information and images on several platforms. Trump </a:t>
                      </a:r>
                      <a:r>
                        <a:rPr lang="en-US"/>
                        <a:t>used social media.</a:t>
                      </a:r>
                      <a:endParaRPr lang="en-US" dirty="0"/>
                    </a:p>
                  </a:txBody>
                  <a:tcPr/>
                </a:tc>
                <a:extLst>
                  <a:ext uri="{0D108BD9-81ED-4DB2-BD59-A6C34878D82A}">
                    <a16:rowId xmlns:a16="http://schemas.microsoft.com/office/drawing/2014/main" val="3332257104"/>
                  </a:ext>
                </a:extLst>
              </a:tr>
            </a:tbl>
          </a:graphicData>
        </a:graphic>
      </p:graphicFrame>
    </p:spTree>
    <p:extLst>
      <p:ext uri="{BB962C8B-B14F-4D97-AF65-F5344CB8AC3E}">
        <p14:creationId xmlns:p14="http://schemas.microsoft.com/office/powerpoint/2010/main" val="486697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707F95-4F45-4BC0-9264-D4889A682F26}"/>
              </a:ext>
            </a:extLst>
          </p:cNvPr>
          <p:cNvSpPr txBox="1"/>
          <p:nvPr/>
        </p:nvSpPr>
        <p:spPr>
          <a:xfrm>
            <a:off x="0" y="762000"/>
            <a:ext cx="11963400" cy="9233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kern="1200">
                <a:solidFill>
                  <a:schemeClr val="tx1"/>
                </a:solidFill>
                <a:latin typeface="+mj-lt"/>
                <a:ea typeface="+mj-ea"/>
                <a:cs typeface="+mj-cs"/>
              </a:rPr>
              <a:t>EXPLAIN HOW PRESIDENTS HAVE INTERPRETED AND JUSTIFIED THEIR  USE OF FORMAL AND INFORMAL POWERS.</a:t>
            </a:r>
          </a:p>
        </p:txBody>
      </p:sp>
      <p:sp>
        <p:nvSpPr>
          <p:cNvPr id="44" name="Rectangle 4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679228-2797-4CE3-8241-5A9B8DFAC9E1}"/>
              </a:ext>
            </a:extLst>
          </p:cNvPr>
          <p:cNvSpPr txBox="1"/>
          <p:nvPr/>
        </p:nvSpPr>
        <p:spPr>
          <a:xfrm>
            <a:off x="424609" y="1867870"/>
            <a:ext cx="4160725" cy="3598989"/>
          </a:xfrm>
          <a:prstGeom prst="rect">
            <a:avLst/>
          </a:prstGeom>
        </p:spPr>
        <p:txBody>
          <a:bodyPr vert="horz" lIns="91440" tIns="45720" rIns="91440" bIns="45720" rtlCol="0" anchor="ctr">
            <a:normAutofit/>
          </a:bodyPr>
          <a:lstStyle/>
          <a:p>
            <a:pPr>
              <a:lnSpc>
                <a:spcPct val="90000"/>
              </a:lnSpc>
              <a:spcAft>
                <a:spcPts val="600"/>
              </a:spcAft>
            </a:pPr>
            <a:r>
              <a:rPr lang="en-US" sz="2200" b="1" dirty="0"/>
              <a:t>Diﬀerent perspectives on the presidential role, ranging from a limited to a more expansive interpretation and use of power, continue to be debated in the context of contemporary events</a:t>
            </a:r>
            <a:endParaRPr lang="en-US" sz="2200" dirty="0"/>
          </a:p>
        </p:txBody>
      </p:sp>
      <p:pic>
        <p:nvPicPr>
          <p:cNvPr id="2" name="Picture 1">
            <a:extLst>
              <a:ext uri="{FF2B5EF4-FFF2-40B4-BE49-F238E27FC236}">
                <a16:creationId xmlns:a16="http://schemas.microsoft.com/office/drawing/2014/main" id="{99595C01-B21E-4AA0-8FE5-8F5D500B39DC}"/>
              </a:ext>
            </a:extLst>
          </p:cNvPr>
          <p:cNvPicPr>
            <a:picLocks noChangeAspect="1"/>
          </p:cNvPicPr>
          <p:nvPr/>
        </p:nvPicPr>
        <p:blipFill rotWithShape="1">
          <a:blip r:embed="rId2"/>
          <a:srcRect t="2159" r="4" b="9573"/>
          <a:stretch/>
        </p:blipFill>
        <p:spPr>
          <a:xfrm>
            <a:off x="5418759" y="2559047"/>
            <a:ext cx="2741805" cy="3639451"/>
          </a:xfrm>
          <a:prstGeom prst="rect">
            <a:avLst/>
          </a:prstGeom>
        </p:spPr>
      </p:pic>
      <p:pic>
        <p:nvPicPr>
          <p:cNvPr id="3" name="Picture 2">
            <a:extLst>
              <a:ext uri="{FF2B5EF4-FFF2-40B4-BE49-F238E27FC236}">
                <a16:creationId xmlns:a16="http://schemas.microsoft.com/office/drawing/2014/main" id="{7EAC69EA-BD12-5743-9157-3C348E1FB2DC}"/>
              </a:ext>
            </a:extLst>
          </p:cNvPr>
          <p:cNvPicPr>
            <a:picLocks noChangeAspect="1"/>
          </p:cNvPicPr>
          <p:nvPr/>
        </p:nvPicPr>
        <p:blipFill rotWithShape="1">
          <a:blip r:embed="rId3"/>
          <a:srcRect l="665" r="7405" b="4"/>
          <a:stretch/>
        </p:blipFill>
        <p:spPr>
          <a:xfrm>
            <a:off x="8412616" y="2559047"/>
            <a:ext cx="2743620" cy="3639451"/>
          </a:xfrm>
          <a:prstGeom prst="rect">
            <a:avLst/>
          </a:prstGeom>
        </p:spPr>
      </p:pic>
      <p:sp>
        <p:nvSpPr>
          <p:cNvPr id="48" name="Rectangle 4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289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6562" y="0"/>
            <a:ext cx="6220237" cy="443711"/>
          </a:xfrm>
          <a:prstGeom prst="rect">
            <a:avLst/>
          </a:prstGeom>
        </p:spPr>
        <p:txBody>
          <a:bodyPr vert="horz" wrap="square" lIns="0" tIns="12700" rIns="0" bIns="0" rtlCol="0">
            <a:spAutoFit/>
          </a:bodyPr>
          <a:lstStyle/>
          <a:p>
            <a:pPr marL="12700" algn="ctr">
              <a:lnSpc>
                <a:spcPct val="100000"/>
              </a:lnSpc>
              <a:spcBef>
                <a:spcPts val="100"/>
              </a:spcBef>
            </a:pPr>
            <a:r>
              <a:rPr sz="2800" dirty="0">
                <a:solidFill>
                  <a:srgbClr val="000000"/>
                </a:solidFill>
              </a:rPr>
              <a:t>IMPEACHMENT</a:t>
            </a:r>
            <a:endParaRPr sz="2800" dirty="0"/>
          </a:p>
        </p:txBody>
      </p:sp>
      <p:sp>
        <p:nvSpPr>
          <p:cNvPr id="3" name="object 3"/>
          <p:cNvSpPr txBox="1"/>
          <p:nvPr/>
        </p:nvSpPr>
        <p:spPr>
          <a:xfrm>
            <a:off x="0" y="469111"/>
            <a:ext cx="8525042" cy="2821285"/>
          </a:xfrm>
          <a:prstGeom prst="rect">
            <a:avLst/>
          </a:prstGeom>
        </p:spPr>
        <p:txBody>
          <a:bodyPr vert="horz" wrap="square" lIns="0" tIns="63500" rIns="0" bIns="0" rtlCol="0">
            <a:spAutoFit/>
          </a:bodyPr>
          <a:lstStyle/>
          <a:p>
            <a:pPr marL="292100" marR="5080" lvl="0" indent="-279400" algn="l" defTabSz="914400" rtl="0" eaLnBrk="1" fontAlgn="auto" latinLnBrk="0" hangingPunct="1">
              <a:lnSpc>
                <a:spcPts val="2500"/>
              </a:lnSpc>
              <a:spcBef>
                <a:spcPts val="500"/>
              </a:spcBef>
              <a:spcAft>
                <a:spcPts val="0"/>
              </a:spcAft>
              <a:buClr>
                <a:srgbClr val="4F81BD"/>
              </a:buClr>
              <a:buSzPct val="114583"/>
              <a:buFont typeface="DejaVu Sans"/>
              <a:buChar char="•"/>
              <a:tabLst>
                <a:tab pos="298450" algn="l"/>
              </a:tabLst>
              <a:defRPr/>
            </a:pPr>
            <a:r>
              <a:rPr kumimoji="0" sz="2400" b="1" i="0" u="none" strike="noStrike" kern="1200" cap="none" spc="0" normalizeH="0" baseline="0" noProof="0" dirty="0">
                <a:ln>
                  <a:noFill/>
                </a:ln>
                <a:solidFill>
                  <a:srgbClr val="262626"/>
                </a:solidFill>
                <a:effectLst/>
                <a:uLnTx/>
                <a:uFillTx/>
                <a:latin typeface="DejaVu Sans"/>
                <a:ea typeface="+mn-ea"/>
                <a:cs typeface="DejaVu Sans"/>
              </a:rPr>
              <a:t>The vice president secedes if the president leaves oﬃce due to  death or resignation or convicted of impeachment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812165" marR="295910" lvl="1" indent="-342900" algn="l" defTabSz="914400" rtl="0" eaLnBrk="1" fontAlgn="auto" latinLnBrk="0" hangingPunct="1">
              <a:lnSpc>
                <a:spcPts val="2220"/>
              </a:lnSpc>
              <a:spcBef>
                <a:spcPts val="1045"/>
              </a:spcBef>
              <a:spcAft>
                <a:spcPts val="0"/>
              </a:spcAft>
              <a:buClr>
                <a:srgbClr val="4F81BD"/>
              </a:buClr>
              <a:buSzPct val="115000"/>
              <a:buFont typeface="Wingdings" panose="05000000000000000000" pitchFamily="2" charset="2"/>
              <a:buChar char="§"/>
              <a:tabLst>
                <a:tab pos="755015" algn="l"/>
                <a:tab pos="755650" algn="l"/>
              </a:tabLst>
              <a:defRPr/>
            </a:pPr>
            <a:r>
              <a:rPr kumimoji="0" sz="2000" b="1" i="0" u="none" strike="noStrike" kern="1200" cap="none" spc="0" normalizeH="0" baseline="0" noProof="0" dirty="0">
                <a:ln>
                  <a:noFill/>
                </a:ln>
                <a:solidFill>
                  <a:srgbClr val="262626"/>
                </a:solidFill>
                <a:effectLst/>
                <a:uLnTx/>
                <a:uFillTx/>
                <a:latin typeface="DejaVu Sans"/>
                <a:ea typeface="+mn-ea"/>
                <a:cs typeface="DejaVu Sans"/>
              </a:rPr>
              <a:t>Impeachment is investigated by the House, tried by the Senate with  the Chief Justice presiding.</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12165" marR="438784" lvl="1" indent="-342900" algn="l" defTabSz="914400" rtl="0" eaLnBrk="1" fontAlgn="auto" latinLnBrk="0" hangingPunct="1">
              <a:lnSpc>
                <a:spcPts val="2350"/>
              </a:lnSpc>
              <a:spcBef>
                <a:spcPts val="900"/>
              </a:spcBef>
              <a:spcAft>
                <a:spcPts val="0"/>
              </a:spcAft>
              <a:buClr>
                <a:srgbClr val="4F81BD"/>
              </a:buClr>
              <a:buSzPct val="115000"/>
              <a:buFont typeface="Wingdings" panose="05000000000000000000" pitchFamily="2" charset="2"/>
              <a:buChar char="§"/>
              <a:tabLst>
                <a:tab pos="755015" algn="l"/>
                <a:tab pos="755650" algn="l"/>
              </a:tabLst>
              <a:defRPr/>
            </a:pPr>
            <a:r>
              <a:rPr kumimoji="0" sz="2000" b="1" i="0" u="none" strike="noStrike" kern="1200" cap="none" spc="0" normalizeH="0" baseline="0" noProof="0" dirty="0">
                <a:ln>
                  <a:noFill/>
                </a:ln>
                <a:solidFill>
                  <a:srgbClr val="262626"/>
                </a:solidFill>
                <a:effectLst/>
                <a:uLnTx/>
                <a:uFillTx/>
                <a:latin typeface="DejaVu Sans"/>
                <a:ea typeface="+mn-ea"/>
                <a:cs typeface="DejaVu Sans"/>
              </a:rPr>
              <a:t>Only t</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hree</a:t>
            </a:r>
            <a:r>
              <a:rPr kumimoji="0" sz="2000" b="1" i="0" u="none" strike="noStrike" kern="1200" cap="none" spc="0" normalizeH="0" baseline="0" noProof="0" dirty="0">
                <a:ln>
                  <a:noFill/>
                </a:ln>
                <a:solidFill>
                  <a:srgbClr val="262626"/>
                </a:solidFill>
                <a:effectLst/>
                <a:uLnTx/>
                <a:uFillTx/>
                <a:latin typeface="DejaVu Sans"/>
                <a:ea typeface="+mn-ea"/>
                <a:cs typeface="DejaVu Sans"/>
              </a:rPr>
              <a:t> presidents have been impeached: Andrew Johnson</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t>
            </a:r>
            <a:r>
              <a:rPr kumimoji="0" sz="2000" b="1" i="0" u="none" strike="noStrike" kern="1200" cap="none" spc="0" normalizeH="0" baseline="0" noProof="0" dirty="0">
                <a:ln>
                  <a:noFill/>
                </a:ln>
                <a:solidFill>
                  <a:srgbClr val="262626"/>
                </a:solidFill>
                <a:effectLst/>
                <a:uLnTx/>
                <a:uFillTx/>
                <a:latin typeface="DejaVu Sans"/>
                <a:ea typeface="+mn-ea"/>
                <a:cs typeface="DejaVu Sans"/>
              </a:rPr>
              <a:t>Bill</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t>
            </a:r>
            <a:r>
              <a:rPr kumimoji="0" sz="2000" b="1" i="0" u="none" strike="noStrike" kern="1200" cap="none" spc="0" normalizeH="0" baseline="0" noProof="0" dirty="0">
                <a:ln>
                  <a:noFill/>
                </a:ln>
                <a:solidFill>
                  <a:srgbClr val="262626"/>
                </a:solidFill>
                <a:effectLst/>
                <a:uLnTx/>
                <a:uFillTx/>
                <a:latin typeface="DejaVu Sans"/>
                <a:ea typeface="+mn-ea"/>
                <a:cs typeface="DejaVu Sans"/>
              </a:rPr>
              <a:t>Clinton</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&amp; Donald Trump</a:t>
            </a:r>
            <a:r>
              <a:rPr kumimoji="0" sz="2000" b="1" i="0" u="none" strike="noStrike" kern="1200" cap="none" spc="0" normalizeH="0" baseline="0" noProof="0" dirty="0">
                <a:ln>
                  <a:noFill/>
                </a:ln>
                <a:solidFill>
                  <a:srgbClr val="262626"/>
                </a:solidFill>
                <a:effectLst/>
                <a:uLnTx/>
                <a:uFillTx/>
                <a:latin typeface="DejaVu Sans"/>
                <a:ea typeface="+mn-ea"/>
                <a:cs typeface="DejaVu Sans"/>
              </a:rPr>
              <a:t> (neither was convicted)</a:t>
            </a:r>
            <a:r>
              <a:rPr kumimoji="0" sz="2200" b="1" i="0" u="none" strike="noStrike" kern="1200" cap="none" spc="0" normalizeH="0" baseline="0" noProof="0" dirty="0">
                <a:ln>
                  <a:noFill/>
                </a:ln>
                <a:solidFill>
                  <a:srgbClr val="323232"/>
                </a:solidFill>
                <a:effectLst/>
                <a:uLnTx/>
                <a:uFillTx/>
                <a:latin typeface="DejaVu Sans"/>
                <a:ea typeface="+mn-ea"/>
                <a:cs typeface="DejaVu Sans"/>
              </a:rPr>
              <a:t>.</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p:nvPr/>
        </p:nvSpPr>
        <p:spPr>
          <a:xfrm>
            <a:off x="16055" y="3580305"/>
            <a:ext cx="2870200" cy="32903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object 5"/>
          <p:cNvGrpSpPr/>
          <p:nvPr/>
        </p:nvGrpSpPr>
        <p:grpSpPr>
          <a:xfrm>
            <a:off x="3404156" y="1108648"/>
            <a:ext cx="8576057" cy="5856803"/>
            <a:chOff x="3345918" y="921749"/>
            <a:chExt cx="8576057" cy="5856803"/>
          </a:xfrm>
        </p:grpSpPr>
        <p:sp>
          <p:nvSpPr>
            <p:cNvPr id="6" name="object 6"/>
            <p:cNvSpPr/>
            <p:nvPr/>
          </p:nvSpPr>
          <p:spPr>
            <a:xfrm>
              <a:off x="8466804" y="921749"/>
              <a:ext cx="3455171" cy="269787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345918" y="3541920"/>
              <a:ext cx="2265642" cy="323663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p:cNvPicPr>
            <a:picLocks noChangeAspect="1"/>
          </p:cNvPicPr>
          <p:nvPr/>
        </p:nvPicPr>
        <p:blipFill>
          <a:blip r:embed="rId5"/>
          <a:stretch>
            <a:fillRect/>
          </a:stretch>
        </p:blipFill>
        <p:spPr>
          <a:xfrm>
            <a:off x="6705600" y="4082690"/>
            <a:ext cx="4796216" cy="269787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15187" y="1"/>
            <a:ext cx="12177395" cy="476795"/>
          </a:xfrm>
          <a:custGeom>
            <a:avLst/>
            <a:gdLst/>
            <a:ahLst/>
            <a:cxnLst/>
            <a:rect l="l" t="t" r="r" b="b"/>
            <a:pathLst>
              <a:path w="12177395" h="702945">
                <a:moveTo>
                  <a:pt x="12176809" y="0"/>
                </a:moveTo>
                <a:lnTo>
                  <a:pt x="0" y="0"/>
                </a:lnTo>
                <a:lnTo>
                  <a:pt x="0" y="702359"/>
                </a:lnTo>
                <a:lnTo>
                  <a:pt x="12176809" y="702359"/>
                </a:lnTo>
                <a:lnTo>
                  <a:pt x="12176809" y="0"/>
                </a:lnTo>
                <a:close/>
              </a:path>
            </a:pathLst>
          </a:custGeom>
          <a:solidFill>
            <a:srgbClr val="FFCA00"/>
          </a:solidFill>
        </p:spPr>
        <p:txBody>
          <a:bodyPr wrap="square" lIns="0" tIns="0" rIns="0" bIns="0" rtlCol="0"/>
          <a:lstStyle/>
          <a:p>
            <a:endParaRPr/>
          </a:p>
        </p:txBody>
      </p:sp>
      <p:sp>
        <p:nvSpPr>
          <p:cNvPr id="3" name="object 3"/>
          <p:cNvSpPr txBox="1">
            <a:spLocks noGrp="1"/>
          </p:cNvSpPr>
          <p:nvPr>
            <p:ph type="title"/>
          </p:nvPr>
        </p:nvSpPr>
        <p:spPr>
          <a:xfrm>
            <a:off x="306251" y="28979"/>
            <a:ext cx="11720446" cy="382156"/>
          </a:xfrm>
          <a:prstGeom prst="rect">
            <a:avLst/>
          </a:prstGeom>
        </p:spPr>
        <p:txBody>
          <a:bodyPr vert="horz" wrap="square" lIns="0" tIns="12700" rIns="0" bIns="0" rtlCol="0">
            <a:spAutoFit/>
          </a:bodyPr>
          <a:lstStyle/>
          <a:p>
            <a:pPr marL="12700">
              <a:lnSpc>
                <a:spcPct val="100000"/>
              </a:lnSpc>
              <a:spcBef>
                <a:spcPts val="100"/>
              </a:spcBef>
            </a:pPr>
            <a:r>
              <a:rPr sz="2400" dirty="0"/>
              <a:t>SOURCES OF CONFLICT BETWEEN THE PRESIDENT AND CONGRESS</a:t>
            </a:r>
          </a:p>
        </p:txBody>
      </p:sp>
      <p:sp>
        <p:nvSpPr>
          <p:cNvPr id="4" name="object 4"/>
          <p:cNvSpPr txBox="1"/>
          <p:nvPr/>
        </p:nvSpPr>
        <p:spPr>
          <a:xfrm>
            <a:off x="-1" y="571435"/>
            <a:ext cx="6166475" cy="6255943"/>
          </a:xfrm>
          <a:prstGeom prst="rect">
            <a:avLst/>
          </a:prstGeom>
        </p:spPr>
        <p:txBody>
          <a:bodyPr vert="horz" wrap="square" lIns="0" tIns="12700" rIns="0" bIns="0" rtlCol="0">
            <a:spAutoFit/>
          </a:bodyPr>
          <a:lstStyle/>
          <a:p>
            <a:pPr marL="355600" marR="833755" indent="-342900">
              <a:lnSpc>
                <a:spcPct val="116700"/>
              </a:lnSpc>
              <a:spcBef>
                <a:spcPts val="100"/>
              </a:spcBef>
              <a:buFont typeface="DejaVu Sans"/>
              <a:buChar char="•"/>
              <a:tabLst>
                <a:tab pos="354965" algn="l"/>
                <a:tab pos="355600" algn="l"/>
              </a:tabLst>
            </a:pPr>
            <a:r>
              <a:rPr sz="2000" b="1" dirty="0">
                <a:latin typeface="DejaVu Sans"/>
                <a:cs typeface="DejaVu Sans"/>
              </a:rPr>
              <a:t>SEPARATION OF POWERS AND CHECKS AND  BALANCES</a:t>
            </a:r>
            <a:endParaRPr sz="2000" dirty="0">
              <a:latin typeface="DejaVu Sans"/>
              <a:cs typeface="DejaVu Sans"/>
            </a:endParaRPr>
          </a:p>
          <a:p>
            <a:pPr marL="748665" marR="146050" lvl="1" indent="-279400">
              <a:lnSpc>
                <a:spcPct val="120600"/>
              </a:lnSpc>
              <a:spcBef>
                <a:spcPts val="405"/>
              </a:spcBef>
              <a:buFont typeface="DejaVu Sans"/>
              <a:buChar char="–"/>
              <a:tabLst>
                <a:tab pos="755015" algn="l"/>
                <a:tab pos="755650" algn="l"/>
              </a:tabLst>
            </a:pPr>
            <a:r>
              <a:rPr sz="1600" b="1" dirty="0">
                <a:latin typeface="DejaVu Sans"/>
                <a:cs typeface="DejaVu Sans"/>
              </a:rPr>
              <a:t>The Constitution is "an invitation to struggle between the  President and Congress." There is </a:t>
            </a:r>
            <a:r>
              <a:rPr sz="1600" b="1" u="sng" dirty="0">
                <a:uFill>
                  <a:solidFill>
                    <a:srgbClr val="000000"/>
                  </a:solidFill>
                </a:uFill>
                <a:latin typeface="DejaVu Sans"/>
                <a:cs typeface="DejaVu Sans"/>
              </a:rPr>
              <a:t>supposed</a:t>
            </a:r>
            <a:r>
              <a:rPr sz="1600" b="1" dirty="0">
                <a:latin typeface="DejaVu Sans"/>
                <a:cs typeface="DejaVu Sans"/>
              </a:rPr>
              <a:t> to be conﬂict.</a:t>
            </a:r>
            <a:endParaRPr sz="1600" dirty="0">
              <a:latin typeface="DejaVu Sans"/>
              <a:cs typeface="DejaVu Sans"/>
            </a:endParaRPr>
          </a:p>
          <a:p>
            <a:pPr lvl="1">
              <a:lnSpc>
                <a:spcPct val="100000"/>
              </a:lnSpc>
              <a:spcBef>
                <a:spcPts val="45"/>
              </a:spcBef>
              <a:buFont typeface="DejaVu Sans"/>
              <a:buChar char="–"/>
            </a:pPr>
            <a:endParaRPr sz="1800" dirty="0">
              <a:latin typeface="DejaVu Sans"/>
              <a:cs typeface="DejaVu Sans"/>
            </a:endParaRPr>
          </a:p>
          <a:p>
            <a:pPr marL="355600" indent="-342900">
              <a:lnSpc>
                <a:spcPct val="100000"/>
              </a:lnSpc>
              <a:buFont typeface="DejaVu Sans"/>
              <a:buChar char="•"/>
              <a:tabLst>
                <a:tab pos="354965" algn="l"/>
                <a:tab pos="355600" algn="l"/>
              </a:tabLst>
            </a:pPr>
            <a:r>
              <a:rPr sz="2000" b="1" dirty="0">
                <a:latin typeface="DejaVu Sans"/>
                <a:cs typeface="DejaVu Sans"/>
              </a:rPr>
              <a:t>EACH REPRESENTS DIFFERENT CONSTITUENCIES:</a:t>
            </a:r>
            <a:endParaRPr sz="2000" dirty="0">
              <a:latin typeface="DejaVu Sans"/>
              <a:cs typeface="DejaVu Sans"/>
            </a:endParaRPr>
          </a:p>
          <a:p>
            <a:pPr marL="748665" marR="308610" lvl="1" indent="-279400">
              <a:lnSpc>
                <a:spcPct val="120600"/>
              </a:lnSpc>
              <a:spcBef>
                <a:spcPts val="330"/>
              </a:spcBef>
              <a:buFont typeface="DejaVu Sans"/>
              <a:buChar char="–"/>
              <a:tabLst>
                <a:tab pos="755015" algn="l"/>
                <a:tab pos="755650" algn="l"/>
              </a:tabLst>
            </a:pPr>
            <a:r>
              <a:rPr sz="1600" b="1" dirty="0">
                <a:latin typeface="DejaVu Sans"/>
                <a:cs typeface="DejaVu Sans"/>
              </a:rPr>
              <a:t>Members of Congress represent </a:t>
            </a:r>
            <a:r>
              <a:rPr sz="1600" b="1" u="sng" dirty="0">
                <a:uFill>
                  <a:solidFill>
                    <a:srgbClr val="000000"/>
                  </a:solidFill>
                </a:uFill>
                <a:latin typeface="DejaVu Sans"/>
                <a:cs typeface="DejaVu Sans"/>
              </a:rPr>
              <a:t>state and local</a:t>
            </a:r>
            <a:r>
              <a:rPr sz="1600" b="1" dirty="0">
                <a:latin typeface="DejaVu Sans"/>
                <a:cs typeface="DejaVu Sans"/>
              </a:rPr>
              <a:t> interests  ("All politics is local").</a:t>
            </a:r>
            <a:endParaRPr sz="1600" dirty="0">
              <a:latin typeface="DejaVu Sans"/>
              <a:cs typeface="DejaVu Sans"/>
            </a:endParaRPr>
          </a:p>
          <a:p>
            <a:pPr marL="755650" lvl="1" indent="-285750">
              <a:lnSpc>
                <a:spcPct val="100000"/>
              </a:lnSpc>
              <a:spcBef>
                <a:spcPts val="765"/>
              </a:spcBef>
              <a:buFont typeface="DejaVu Sans"/>
              <a:buChar char="–"/>
              <a:tabLst>
                <a:tab pos="755015" algn="l"/>
                <a:tab pos="755650" algn="l"/>
              </a:tabLst>
            </a:pPr>
            <a:r>
              <a:rPr sz="1600" b="1" dirty="0">
                <a:latin typeface="DejaVu Sans"/>
                <a:cs typeface="DejaVu Sans"/>
              </a:rPr>
              <a:t>The President, however, represents the </a:t>
            </a:r>
            <a:r>
              <a:rPr sz="1600" b="1" u="sng" dirty="0">
                <a:uFill>
                  <a:solidFill>
                    <a:srgbClr val="000000"/>
                  </a:solidFill>
                </a:uFill>
                <a:latin typeface="DejaVu Sans"/>
                <a:cs typeface="DejaVu Sans"/>
              </a:rPr>
              <a:t>national</a:t>
            </a:r>
            <a:r>
              <a:rPr sz="1600" b="1" dirty="0">
                <a:latin typeface="DejaVu Sans"/>
                <a:cs typeface="DejaVu Sans"/>
              </a:rPr>
              <a:t> interest.</a:t>
            </a:r>
            <a:endParaRPr sz="1600" dirty="0">
              <a:latin typeface="DejaVu Sans"/>
              <a:cs typeface="DejaVu Sans"/>
            </a:endParaRPr>
          </a:p>
          <a:p>
            <a:pPr lvl="1">
              <a:lnSpc>
                <a:spcPct val="100000"/>
              </a:lnSpc>
              <a:buFont typeface="DejaVu Sans"/>
              <a:buChar char="–"/>
            </a:pPr>
            <a:endParaRPr sz="1850" dirty="0">
              <a:latin typeface="DejaVu Sans"/>
              <a:cs typeface="DejaVu Sans"/>
            </a:endParaRPr>
          </a:p>
          <a:p>
            <a:pPr marL="355600" indent="-342900">
              <a:lnSpc>
                <a:spcPct val="100000"/>
              </a:lnSpc>
              <a:buFont typeface="DejaVu Sans"/>
              <a:buChar char="•"/>
              <a:tabLst>
                <a:tab pos="354965" algn="l"/>
                <a:tab pos="355600" algn="l"/>
              </a:tabLst>
            </a:pPr>
            <a:r>
              <a:rPr sz="2000" b="1" dirty="0">
                <a:latin typeface="DejaVu Sans"/>
                <a:cs typeface="DejaVu Sans"/>
              </a:rPr>
              <a:t>DIFFERENT TIMES OF ELECTION</a:t>
            </a:r>
            <a:endParaRPr sz="2000" dirty="0">
              <a:latin typeface="DejaVu Sans"/>
              <a:cs typeface="DejaVu Sans"/>
            </a:endParaRPr>
          </a:p>
          <a:p>
            <a:pPr marL="748665" marR="378460" lvl="1" indent="-279400">
              <a:lnSpc>
                <a:spcPct val="115399"/>
              </a:lnSpc>
              <a:spcBef>
                <a:spcPts val="530"/>
              </a:spcBef>
              <a:buFont typeface="DejaVu Sans"/>
              <a:buChar char="–"/>
              <a:tabLst>
                <a:tab pos="755015" algn="l"/>
                <a:tab pos="755650" algn="l"/>
              </a:tabLst>
            </a:pPr>
            <a:r>
              <a:rPr sz="1600" b="1" dirty="0">
                <a:latin typeface="DejaVu Sans"/>
                <a:cs typeface="DejaVu Sans"/>
              </a:rPr>
              <a:t>Diﬃcult for either to gain excessive power for any great  length of time</a:t>
            </a:r>
            <a:endParaRPr sz="1600" dirty="0">
              <a:latin typeface="DejaVu Sans"/>
              <a:cs typeface="DejaVu Sans"/>
            </a:endParaRPr>
          </a:p>
          <a:p>
            <a:pPr marL="1155700" marR="5080" lvl="2" indent="-228600">
              <a:lnSpc>
                <a:spcPct val="120200"/>
              </a:lnSpc>
              <a:spcBef>
                <a:spcPts val="375"/>
              </a:spcBef>
              <a:buFont typeface="DejaVu Sans"/>
              <a:buChar char="•"/>
              <a:tabLst>
                <a:tab pos="1155065" algn="l"/>
                <a:tab pos="1155700" algn="l"/>
              </a:tabLst>
            </a:pPr>
            <a:r>
              <a:rPr sz="1600" b="1" dirty="0">
                <a:latin typeface="DejaVu Sans"/>
                <a:cs typeface="DejaVu Sans"/>
              </a:rPr>
              <a:t>Clinton was elected in '92 with a majority of Democrats  in Congress, but just two years later the Republicans  captured a majority of both houses.</a:t>
            </a:r>
            <a:endParaRPr sz="1600" dirty="0">
              <a:latin typeface="DejaVu Sans"/>
              <a:cs typeface="DejaVu Sans"/>
            </a:endParaRPr>
          </a:p>
        </p:txBody>
      </p:sp>
      <p:sp>
        <p:nvSpPr>
          <p:cNvPr id="5" name="object 5"/>
          <p:cNvSpPr txBox="1"/>
          <p:nvPr/>
        </p:nvSpPr>
        <p:spPr>
          <a:xfrm>
            <a:off x="6166475" y="634334"/>
            <a:ext cx="2673642" cy="320601"/>
          </a:xfrm>
          <a:prstGeom prst="rect">
            <a:avLst/>
          </a:prstGeom>
        </p:spPr>
        <p:txBody>
          <a:bodyPr vert="horz" wrap="square" lIns="0" tIns="12700" rIns="0" bIns="0" rtlCol="0">
            <a:spAutoFit/>
          </a:bodyPr>
          <a:lstStyle/>
          <a:p>
            <a:pPr marL="355600" indent="-342900">
              <a:lnSpc>
                <a:spcPct val="100000"/>
              </a:lnSpc>
              <a:spcBef>
                <a:spcPts val="100"/>
              </a:spcBef>
              <a:buFont typeface="DejaVu Sans"/>
              <a:buChar char="•"/>
              <a:tabLst>
                <a:tab pos="354965" algn="l"/>
                <a:tab pos="355600" algn="l"/>
              </a:tabLst>
            </a:pPr>
            <a:r>
              <a:rPr sz="2000" b="1" dirty="0">
                <a:latin typeface="DejaVu Sans"/>
                <a:cs typeface="DejaVu Sans"/>
              </a:rPr>
              <a:t>PARTISANSHIP</a:t>
            </a:r>
            <a:endParaRPr sz="2000" dirty="0">
              <a:latin typeface="DejaVu Sans"/>
              <a:cs typeface="DejaVu Sans"/>
            </a:endParaRPr>
          </a:p>
        </p:txBody>
      </p:sp>
      <p:sp>
        <p:nvSpPr>
          <p:cNvPr id="6" name="object 6"/>
          <p:cNvSpPr txBox="1"/>
          <p:nvPr/>
        </p:nvSpPr>
        <p:spPr>
          <a:xfrm>
            <a:off x="6103884" y="954935"/>
            <a:ext cx="5836920" cy="5403659"/>
          </a:xfrm>
          <a:prstGeom prst="rect">
            <a:avLst/>
          </a:prstGeom>
        </p:spPr>
        <p:txBody>
          <a:bodyPr vert="horz" wrap="square" lIns="0" tIns="12700" rIns="0" bIns="0" rtlCol="0">
            <a:spAutoFit/>
          </a:bodyPr>
          <a:lstStyle/>
          <a:p>
            <a:pPr marL="749300" marR="46355" indent="-279400">
              <a:lnSpc>
                <a:spcPct val="120600"/>
              </a:lnSpc>
              <a:spcBef>
                <a:spcPts val="100"/>
              </a:spcBef>
              <a:buFont typeface="DejaVu Sans"/>
              <a:buChar char="–"/>
              <a:tabLst>
                <a:tab pos="755015" algn="l"/>
                <a:tab pos="755650" algn="l"/>
              </a:tabLst>
            </a:pPr>
            <a:r>
              <a:rPr sz="1600" b="1" dirty="0">
                <a:latin typeface="DejaVu Sans"/>
                <a:cs typeface="DejaVu Sans"/>
              </a:rPr>
              <a:t>Since 1952, Presidents have o</a:t>
            </a:r>
            <a:r>
              <a:rPr lang="en-US" sz="1600" b="1" dirty="0">
                <a:latin typeface="DejaVu Sans"/>
                <a:cs typeface="DejaVu Sans"/>
              </a:rPr>
              <a:t>ft</a:t>
            </a:r>
            <a:r>
              <a:rPr sz="1600" b="1" dirty="0">
                <a:latin typeface="DejaVu Sans"/>
                <a:cs typeface="DejaVu Sans"/>
              </a:rPr>
              <a:t>en faced a Congress that has  had a majority of the opposing party.</a:t>
            </a:r>
            <a:endParaRPr sz="1600" dirty="0">
              <a:latin typeface="DejaVu Sans"/>
              <a:cs typeface="DejaVu Sans"/>
            </a:endParaRPr>
          </a:p>
          <a:p>
            <a:pPr marL="749300" marR="5080" indent="-279400">
              <a:lnSpc>
                <a:spcPct val="120000"/>
              </a:lnSpc>
              <a:spcBef>
                <a:spcPts val="380"/>
              </a:spcBef>
              <a:buFont typeface="DejaVu Sans"/>
              <a:buChar char="–"/>
              <a:tabLst>
                <a:tab pos="755015" algn="l"/>
                <a:tab pos="755650" algn="l"/>
              </a:tabLst>
            </a:pPr>
            <a:r>
              <a:rPr sz="1600" b="1" dirty="0">
                <a:latin typeface="DejaVu Sans"/>
                <a:cs typeface="DejaVu Sans"/>
              </a:rPr>
              <a:t>Even when the Congress has a majority of the same party as  the President, intra-party struggles are common. With the  weakening of political parties, the President does not have  a strong "hold" on members of his own party in Congress.  For example, some congressional Republicans wanted a  stricter immigration policy than Bush 43.</a:t>
            </a:r>
            <a:endParaRPr sz="1600" dirty="0">
              <a:latin typeface="DejaVu Sans"/>
              <a:cs typeface="DejaVu Sans"/>
            </a:endParaRPr>
          </a:p>
          <a:p>
            <a:pPr>
              <a:lnSpc>
                <a:spcPct val="100000"/>
              </a:lnSpc>
              <a:spcBef>
                <a:spcPts val="45"/>
              </a:spcBef>
            </a:pPr>
            <a:endParaRPr sz="1800" dirty="0">
              <a:latin typeface="DejaVu Sans"/>
              <a:cs typeface="DejaVu Sans"/>
            </a:endParaRPr>
          </a:p>
          <a:p>
            <a:pPr marL="355600" indent="-342900">
              <a:lnSpc>
                <a:spcPct val="100000"/>
              </a:lnSpc>
              <a:buFont typeface="DejaVu Sans"/>
              <a:buChar char="•"/>
              <a:tabLst>
                <a:tab pos="354965" algn="l"/>
                <a:tab pos="355600" algn="l"/>
              </a:tabLst>
            </a:pPr>
            <a:r>
              <a:rPr sz="2000" b="1" dirty="0">
                <a:latin typeface="DejaVu Sans"/>
                <a:cs typeface="DejaVu Sans"/>
              </a:rPr>
              <a:t>“TWO PRESIDENCIES” THESIS</a:t>
            </a:r>
            <a:endParaRPr sz="2000" dirty="0">
              <a:latin typeface="DejaVu Sans"/>
              <a:cs typeface="DejaVu Sans"/>
            </a:endParaRPr>
          </a:p>
          <a:p>
            <a:pPr marL="749300" marR="165735" indent="-279400">
              <a:lnSpc>
                <a:spcPct val="120100"/>
              </a:lnSpc>
              <a:spcBef>
                <a:spcPts val="434"/>
              </a:spcBef>
              <a:tabLst>
                <a:tab pos="755015" algn="l"/>
              </a:tabLst>
            </a:pPr>
            <a:r>
              <a:rPr sz="1600" dirty="0">
                <a:latin typeface="DejaVu Sans"/>
                <a:cs typeface="DejaVu Sans"/>
              </a:rPr>
              <a:t>–		</a:t>
            </a:r>
            <a:r>
              <a:rPr sz="1600" b="1" dirty="0">
                <a:latin typeface="DejaVu Sans"/>
                <a:cs typeface="DejaVu Sans"/>
              </a:rPr>
              <a:t>Congress tends to be more cooperative with the President  on foreign policy and national security issues (esp. in a  crisis), but is less cooperative on domestic and economic  issues.</a:t>
            </a:r>
            <a:endParaRPr sz="1600" dirty="0">
              <a:latin typeface="DejaVu Sans"/>
              <a:cs typeface="DejaVu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1"/>
            <a:ext cx="12192000" cy="537789"/>
          </a:xfrm>
          <a:custGeom>
            <a:avLst/>
            <a:gdLst/>
            <a:ahLst/>
            <a:cxnLst/>
            <a:rect l="l" t="t" r="r" b="b"/>
            <a:pathLst>
              <a:path w="12192000" h="758825">
                <a:moveTo>
                  <a:pt x="12191997" y="0"/>
                </a:moveTo>
                <a:lnTo>
                  <a:pt x="0" y="0"/>
                </a:lnTo>
                <a:lnTo>
                  <a:pt x="0" y="758202"/>
                </a:lnTo>
                <a:lnTo>
                  <a:pt x="12191997" y="758202"/>
                </a:lnTo>
                <a:lnTo>
                  <a:pt x="12191997" y="0"/>
                </a:lnTo>
                <a:close/>
              </a:path>
            </a:pathLst>
          </a:custGeom>
          <a:solidFill>
            <a:srgbClr val="FFCA00"/>
          </a:solidFill>
        </p:spPr>
        <p:txBody>
          <a:bodyPr wrap="square" lIns="0" tIns="0" rIns="0" bIns="0" rtlCol="0"/>
          <a:lstStyle/>
          <a:p>
            <a:endParaRPr/>
          </a:p>
        </p:txBody>
      </p:sp>
      <p:sp>
        <p:nvSpPr>
          <p:cNvPr id="3" name="object 3"/>
          <p:cNvSpPr txBox="1">
            <a:spLocks noGrp="1"/>
          </p:cNvSpPr>
          <p:nvPr>
            <p:ph type="title"/>
          </p:nvPr>
        </p:nvSpPr>
        <p:spPr>
          <a:xfrm>
            <a:off x="950153" y="92081"/>
            <a:ext cx="10297160" cy="382156"/>
          </a:xfrm>
          <a:prstGeom prst="rect">
            <a:avLst/>
          </a:prstGeom>
        </p:spPr>
        <p:txBody>
          <a:bodyPr vert="horz" wrap="square" lIns="0" tIns="12700" rIns="0" bIns="0" rtlCol="0">
            <a:spAutoFit/>
          </a:bodyPr>
          <a:lstStyle/>
          <a:p>
            <a:pPr marL="12700">
              <a:lnSpc>
                <a:spcPct val="100000"/>
              </a:lnSpc>
              <a:spcBef>
                <a:spcPts val="100"/>
              </a:spcBef>
            </a:pPr>
            <a:r>
              <a:rPr sz="2400" dirty="0"/>
              <a:t>SOURCES OF PRESIDENTIAL INFLUENCE ON CONGRESS</a:t>
            </a:r>
          </a:p>
        </p:txBody>
      </p:sp>
      <p:sp>
        <p:nvSpPr>
          <p:cNvPr id="4" name="object 4"/>
          <p:cNvSpPr txBox="1"/>
          <p:nvPr/>
        </p:nvSpPr>
        <p:spPr>
          <a:xfrm>
            <a:off x="78739" y="730263"/>
            <a:ext cx="5854700" cy="6047809"/>
          </a:xfrm>
          <a:prstGeom prst="rect">
            <a:avLst/>
          </a:prstGeom>
        </p:spPr>
        <p:txBody>
          <a:bodyPr vert="horz" wrap="square" lIns="0" tIns="124460" rIns="0" bIns="0" rtlCol="0">
            <a:spAutoFit/>
          </a:bodyPr>
          <a:lstStyle/>
          <a:p>
            <a:pPr marL="355600" indent="-342900">
              <a:lnSpc>
                <a:spcPct val="100000"/>
              </a:lnSpc>
              <a:spcBef>
                <a:spcPts val="980"/>
              </a:spcBef>
              <a:buFont typeface="DejaVu Sans"/>
              <a:buChar char="•"/>
              <a:tabLst>
                <a:tab pos="354965" algn="l"/>
                <a:tab pos="355600" algn="l"/>
              </a:tabLst>
            </a:pPr>
            <a:r>
              <a:rPr sz="2000" b="1" dirty="0">
                <a:latin typeface="DejaVu Sans"/>
                <a:cs typeface="DejaVu Sans"/>
              </a:rPr>
              <a:t>USE OF MEDIA</a:t>
            </a:r>
            <a:endParaRPr sz="2000" dirty="0">
              <a:latin typeface="DejaVu Sans"/>
              <a:cs typeface="DejaVu Sans"/>
            </a:endParaRPr>
          </a:p>
          <a:p>
            <a:pPr marL="748665" marR="208279" lvl="1" indent="-279400">
              <a:lnSpc>
                <a:spcPct val="123500"/>
              </a:lnSpc>
              <a:spcBef>
                <a:spcPts val="284"/>
              </a:spcBef>
              <a:buFont typeface="DejaVu Sans"/>
              <a:buChar char="–"/>
              <a:tabLst>
                <a:tab pos="755015" algn="l"/>
                <a:tab pos="755650" algn="l"/>
              </a:tabLst>
            </a:pPr>
            <a:r>
              <a:rPr sz="1800" b="1" dirty="0">
                <a:latin typeface="DejaVu Sans"/>
                <a:cs typeface="DejaVu Sans"/>
              </a:rPr>
              <a:t>Media focuses more on a single person than on 535  people.</a:t>
            </a:r>
            <a:endParaRPr sz="1800" dirty="0">
              <a:latin typeface="DejaVu Sans"/>
              <a:cs typeface="DejaVu Sans"/>
            </a:endParaRPr>
          </a:p>
          <a:p>
            <a:pPr marL="748665" marR="36830" lvl="1" indent="-279400">
              <a:lnSpc>
                <a:spcPct val="123500"/>
              </a:lnSpc>
              <a:spcBef>
                <a:spcPts val="260"/>
              </a:spcBef>
              <a:buFont typeface="DejaVu Sans"/>
              <a:buChar char="–"/>
              <a:tabLst>
                <a:tab pos="755015" algn="l"/>
                <a:tab pos="755650" algn="l"/>
              </a:tabLst>
            </a:pPr>
            <a:r>
              <a:rPr sz="1800" b="1" dirty="0">
                <a:latin typeface="DejaVu Sans"/>
                <a:cs typeface="DejaVu Sans"/>
              </a:rPr>
              <a:t>President can easily go directly to the people with his  case.</a:t>
            </a:r>
            <a:endParaRPr sz="1800" dirty="0">
              <a:latin typeface="DejaVu Sans"/>
              <a:cs typeface="DejaVu Sans"/>
            </a:endParaRPr>
          </a:p>
          <a:p>
            <a:pPr lvl="1">
              <a:lnSpc>
                <a:spcPct val="100000"/>
              </a:lnSpc>
              <a:spcBef>
                <a:spcPts val="15"/>
              </a:spcBef>
              <a:buFont typeface="DejaVu Sans"/>
              <a:buChar char="–"/>
            </a:pPr>
            <a:endParaRPr sz="3200" dirty="0">
              <a:latin typeface="DejaVu Sans"/>
              <a:cs typeface="DejaVu Sans"/>
            </a:endParaRPr>
          </a:p>
          <a:p>
            <a:pPr marL="355600" marR="664845" indent="-342900">
              <a:lnSpc>
                <a:spcPct val="121700"/>
              </a:lnSpc>
              <a:buFont typeface="DejaVu Sans"/>
              <a:buChar char="•"/>
              <a:tabLst>
                <a:tab pos="354965" algn="l"/>
                <a:tab pos="355600" algn="l"/>
              </a:tabLst>
            </a:pPr>
            <a:r>
              <a:rPr sz="2000" b="1" dirty="0">
                <a:latin typeface="DejaVu Sans"/>
                <a:cs typeface="DejaVu Sans"/>
              </a:rPr>
              <a:t>"MANDATE FROM THE PEOPLE" a</a:t>
            </a:r>
            <a:r>
              <a:rPr lang="en-US" sz="2000" b="1" dirty="0">
                <a:latin typeface="DejaVu Sans"/>
                <a:cs typeface="DejaVu Sans"/>
              </a:rPr>
              <a:t>ft</a:t>
            </a:r>
            <a:r>
              <a:rPr sz="2000" b="1" dirty="0">
                <a:latin typeface="DejaVu Sans"/>
                <a:cs typeface="DejaVu Sans"/>
              </a:rPr>
              <a:t>er winning  election by a large margin.</a:t>
            </a:r>
            <a:endParaRPr sz="2000" dirty="0">
              <a:latin typeface="DejaVu Sans"/>
              <a:cs typeface="DejaVu Sans"/>
            </a:endParaRPr>
          </a:p>
          <a:p>
            <a:pPr>
              <a:lnSpc>
                <a:spcPct val="100000"/>
              </a:lnSpc>
              <a:buFont typeface="DejaVu Sans"/>
              <a:buChar char="•"/>
            </a:pPr>
            <a:endParaRPr sz="2400" dirty="0">
              <a:latin typeface="DejaVu Sans"/>
              <a:cs typeface="DejaVu Sans"/>
            </a:endParaRPr>
          </a:p>
          <a:p>
            <a:pPr marL="355600" indent="-342900">
              <a:lnSpc>
                <a:spcPct val="100000"/>
              </a:lnSpc>
              <a:spcBef>
                <a:spcPts val="1490"/>
              </a:spcBef>
              <a:buFont typeface="DejaVu Sans"/>
              <a:buChar char="•"/>
              <a:tabLst>
                <a:tab pos="354965" algn="l"/>
                <a:tab pos="355600" algn="l"/>
              </a:tabLst>
            </a:pPr>
            <a:r>
              <a:rPr sz="2000" b="1" dirty="0">
                <a:latin typeface="DejaVu Sans"/>
                <a:cs typeface="DejaVu Sans"/>
              </a:rPr>
              <a:t>PATRONAGE</a:t>
            </a:r>
            <a:endParaRPr sz="2000" dirty="0">
              <a:latin typeface="DejaVu Sans"/>
              <a:cs typeface="DejaVu Sans"/>
            </a:endParaRPr>
          </a:p>
          <a:p>
            <a:pPr marL="755650" lvl="1" indent="-286385">
              <a:lnSpc>
                <a:spcPct val="100000"/>
              </a:lnSpc>
              <a:spcBef>
                <a:spcPts val="910"/>
              </a:spcBef>
              <a:buFont typeface="DejaVu Sans"/>
              <a:buChar char="–"/>
              <a:tabLst>
                <a:tab pos="755015" algn="l"/>
                <a:tab pos="755650" algn="l"/>
              </a:tabLst>
            </a:pPr>
            <a:r>
              <a:rPr sz="1800" b="1" dirty="0">
                <a:latin typeface="DejaVu Sans"/>
                <a:cs typeface="DejaVu Sans"/>
              </a:rPr>
              <a:t>Enables a President to carry out policy his way.</a:t>
            </a:r>
            <a:endParaRPr sz="1800" dirty="0">
              <a:latin typeface="DejaVu Sans"/>
              <a:cs typeface="DejaVu Sans"/>
            </a:endParaRPr>
          </a:p>
          <a:p>
            <a:pPr marL="748665" marR="5080" lvl="1" indent="-279400">
              <a:lnSpc>
                <a:spcPct val="118900"/>
              </a:lnSpc>
              <a:spcBef>
                <a:spcPts val="430"/>
              </a:spcBef>
              <a:buFont typeface="DejaVu Sans"/>
              <a:buChar char="–"/>
              <a:tabLst>
                <a:tab pos="755015" algn="l"/>
                <a:tab pos="755650" algn="l"/>
              </a:tabLst>
            </a:pPr>
            <a:r>
              <a:rPr sz="1800" b="1" dirty="0">
                <a:latin typeface="DejaVu Sans"/>
                <a:cs typeface="DejaVu Sans"/>
              </a:rPr>
              <a:t>Enables a President to cultivate members of Congress  by seeking their input on appointments.</a:t>
            </a:r>
            <a:endParaRPr sz="1800" dirty="0">
              <a:latin typeface="DejaVu Sans"/>
              <a:cs typeface="DejaVu Sans"/>
            </a:endParaRPr>
          </a:p>
        </p:txBody>
      </p:sp>
      <p:sp>
        <p:nvSpPr>
          <p:cNvPr id="5" name="object 5"/>
          <p:cNvSpPr txBox="1"/>
          <p:nvPr/>
        </p:nvSpPr>
        <p:spPr>
          <a:xfrm>
            <a:off x="6096000" y="474237"/>
            <a:ext cx="6096000" cy="6178614"/>
          </a:xfrm>
          <a:prstGeom prst="rect">
            <a:avLst/>
          </a:prstGeom>
        </p:spPr>
        <p:txBody>
          <a:bodyPr vert="horz" wrap="square" lIns="0" tIns="124460" rIns="0" bIns="0" rtlCol="0">
            <a:spAutoFit/>
          </a:bodyPr>
          <a:lstStyle/>
          <a:p>
            <a:pPr marL="355600" indent="-342900">
              <a:lnSpc>
                <a:spcPct val="100000"/>
              </a:lnSpc>
              <a:spcBef>
                <a:spcPts val="980"/>
              </a:spcBef>
              <a:buFont typeface="DejaVu Sans"/>
              <a:buChar char="•"/>
              <a:tabLst>
                <a:tab pos="354965" algn="l"/>
                <a:tab pos="355600" algn="l"/>
              </a:tabLst>
            </a:pPr>
            <a:r>
              <a:rPr sz="2000" b="1" dirty="0">
                <a:latin typeface="DejaVu Sans"/>
                <a:cs typeface="DejaVu Sans"/>
              </a:rPr>
              <a:t>CHIEF OF PARTY ROLE</a:t>
            </a:r>
            <a:endParaRPr sz="2000" dirty="0">
              <a:latin typeface="DejaVu Sans"/>
              <a:cs typeface="DejaVu Sans"/>
            </a:endParaRPr>
          </a:p>
          <a:p>
            <a:pPr marL="749300" marR="5080" lvl="1" indent="-279400">
              <a:lnSpc>
                <a:spcPct val="123500"/>
              </a:lnSpc>
              <a:spcBef>
                <a:spcPts val="284"/>
              </a:spcBef>
              <a:buFont typeface="DejaVu Sans"/>
              <a:buChar char="–"/>
              <a:tabLst>
                <a:tab pos="755015" algn="l"/>
                <a:tab pos="755650" algn="l"/>
              </a:tabLst>
            </a:pPr>
            <a:r>
              <a:rPr sz="1800" b="1" dirty="0">
                <a:latin typeface="DejaVu Sans"/>
                <a:cs typeface="DejaVu Sans"/>
              </a:rPr>
              <a:t>Convincing members of Congress to act in interests of  "party unity."</a:t>
            </a:r>
            <a:endParaRPr sz="1800" dirty="0">
              <a:latin typeface="DejaVu Sans"/>
              <a:cs typeface="DejaVu Sans"/>
            </a:endParaRPr>
          </a:p>
          <a:p>
            <a:pPr lvl="1">
              <a:lnSpc>
                <a:spcPct val="100000"/>
              </a:lnSpc>
              <a:buFont typeface="DejaVu Sans"/>
              <a:buChar char="–"/>
            </a:pPr>
            <a:endParaRPr sz="2200" dirty="0">
              <a:latin typeface="DejaVu Sans"/>
              <a:cs typeface="DejaVu Sans"/>
            </a:endParaRPr>
          </a:p>
          <a:p>
            <a:pPr marL="355600" indent="-342900">
              <a:lnSpc>
                <a:spcPct val="100000"/>
              </a:lnSpc>
              <a:spcBef>
                <a:spcPts val="1695"/>
              </a:spcBef>
              <a:buFont typeface="DejaVu Sans"/>
              <a:buChar char="•"/>
              <a:tabLst>
                <a:tab pos="354965" algn="l"/>
                <a:tab pos="355600" algn="l"/>
              </a:tabLst>
            </a:pPr>
            <a:r>
              <a:rPr sz="2000" b="1" dirty="0">
                <a:latin typeface="DejaVu Sans"/>
                <a:cs typeface="DejaVu Sans"/>
              </a:rPr>
              <a:t>PERSONAL LOBBYING OF MEMBERS OF CONGRESS</a:t>
            </a:r>
            <a:endParaRPr sz="2000" dirty="0">
              <a:latin typeface="DejaVu Sans"/>
              <a:cs typeface="DejaVu Sans"/>
            </a:endParaRPr>
          </a:p>
          <a:p>
            <a:pPr marL="749300" marR="184150" lvl="1" indent="-279400">
              <a:lnSpc>
                <a:spcPct val="118900"/>
              </a:lnSpc>
              <a:spcBef>
                <a:spcPts val="505"/>
              </a:spcBef>
              <a:buFont typeface="DejaVu Sans"/>
              <a:buChar char="–"/>
              <a:tabLst>
                <a:tab pos="755015" algn="l"/>
                <a:tab pos="755650" algn="l"/>
              </a:tabLst>
            </a:pPr>
            <a:r>
              <a:rPr sz="1800" b="1" dirty="0">
                <a:latin typeface="DejaVu Sans"/>
                <a:cs typeface="DejaVu Sans"/>
              </a:rPr>
              <a:t>Use of both favors and punishment for cooperative  or uncooperative members.</a:t>
            </a:r>
            <a:endParaRPr sz="1800" dirty="0">
              <a:latin typeface="DejaVu Sans"/>
              <a:cs typeface="DejaVu Sans"/>
            </a:endParaRPr>
          </a:p>
          <a:p>
            <a:pPr lvl="1">
              <a:lnSpc>
                <a:spcPct val="100000"/>
              </a:lnSpc>
              <a:buFont typeface="DejaVu Sans"/>
              <a:buChar char="–"/>
            </a:pPr>
            <a:endParaRPr sz="2200" dirty="0">
              <a:latin typeface="DejaVu Sans"/>
              <a:cs typeface="DejaVu Sans"/>
            </a:endParaRPr>
          </a:p>
          <a:p>
            <a:pPr marL="355600" indent="-342900">
              <a:lnSpc>
                <a:spcPct val="100000"/>
              </a:lnSpc>
              <a:spcBef>
                <a:spcPts val="1700"/>
              </a:spcBef>
              <a:buFont typeface="DejaVu Sans"/>
              <a:buChar char="•"/>
              <a:tabLst>
                <a:tab pos="354965" algn="l"/>
                <a:tab pos="355600" algn="l"/>
              </a:tabLst>
            </a:pPr>
            <a:r>
              <a:rPr sz="2000" b="1" dirty="0">
                <a:latin typeface="DejaVu Sans"/>
                <a:cs typeface="DejaVu Sans"/>
              </a:rPr>
              <a:t>VETO, OR ITS </a:t>
            </a:r>
            <a:r>
              <a:rPr sz="2000" b="1" u="sng" dirty="0">
                <a:uFill>
                  <a:solidFill>
                    <a:srgbClr val="000000"/>
                  </a:solidFill>
                </a:uFill>
                <a:latin typeface="DejaVu Sans"/>
                <a:cs typeface="DejaVu Sans"/>
              </a:rPr>
              <a:t>THREAT</a:t>
            </a:r>
            <a:endParaRPr sz="2000" dirty="0">
              <a:latin typeface="DejaVu Sans"/>
              <a:cs typeface="DejaVu Sans"/>
            </a:endParaRPr>
          </a:p>
          <a:p>
            <a:pPr marL="749300" marR="79375" lvl="1" indent="-279400">
              <a:lnSpc>
                <a:spcPct val="118900"/>
              </a:lnSpc>
              <a:spcBef>
                <a:spcPts val="505"/>
              </a:spcBef>
              <a:buFont typeface="DejaVu Sans"/>
              <a:buChar char="–"/>
              <a:tabLst>
                <a:tab pos="755015" algn="l"/>
                <a:tab pos="755650" algn="l"/>
              </a:tabLst>
            </a:pPr>
            <a:r>
              <a:rPr sz="1800" b="1" dirty="0">
                <a:latin typeface="DejaVu Sans"/>
                <a:cs typeface="DejaVu Sans"/>
              </a:rPr>
              <a:t>93% of vetoes are not overridden, so even the threat  of a veto carries weight.</a:t>
            </a:r>
            <a:endParaRPr sz="1800" dirty="0">
              <a:latin typeface="DejaVu Sans"/>
              <a:cs typeface="DejaVu Sans"/>
            </a:endParaRPr>
          </a:p>
          <a:p>
            <a:pPr lvl="1">
              <a:lnSpc>
                <a:spcPct val="100000"/>
              </a:lnSpc>
              <a:buFont typeface="DejaVu Sans"/>
              <a:buChar char="–"/>
            </a:pPr>
            <a:endParaRPr sz="2200" dirty="0">
              <a:latin typeface="DejaVu Sans"/>
              <a:cs typeface="DejaVu Sans"/>
            </a:endParaRPr>
          </a:p>
          <a:p>
            <a:pPr marL="355600" indent="-342900">
              <a:lnSpc>
                <a:spcPct val="100000"/>
              </a:lnSpc>
              <a:spcBef>
                <a:spcPts val="1800"/>
              </a:spcBef>
              <a:buFont typeface="DejaVu Sans"/>
              <a:buChar char="•"/>
              <a:tabLst>
                <a:tab pos="354965" algn="l"/>
                <a:tab pos="355600" algn="l"/>
              </a:tabLst>
            </a:pPr>
            <a:r>
              <a:rPr sz="2000" b="1" dirty="0">
                <a:latin typeface="DejaVu Sans"/>
                <a:cs typeface="DejaVu Sans"/>
              </a:rPr>
              <a:t>PRESENCE OF A NATIONAL EMERGENCY</a:t>
            </a:r>
            <a:endParaRPr sz="2000" dirty="0">
              <a:latin typeface="DejaVu Sans"/>
              <a:cs typeface="DejaVu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9994E2-90E8-CD40-4621-2EEE58977198}"/>
              </a:ext>
            </a:extLst>
          </p:cNvPr>
          <p:cNvSpPr txBox="1"/>
          <p:nvPr/>
        </p:nvSpPr>
        <p:spPr>
          <a:xfrm>
            <a:off x="-12808" y="533400"/>
            <a:ext cx="7480407" cy="6477000"/>
          </a:xfrm>
          <a:prstGeom prst="rect">
            <a:avLst/>
          </a:prstGeom>
        </p:spPr>
        <p:txBody>
          <a:bodyPr vert="horz" lIns="91440" tIns="45720" rIns="91440" bIns="45720" rtlCol="0">
            <a:normAutofit fontScale="92500" lnSpcReduction="10000"/>
          </a:bodyPr>
          <a:lstStyle/>
          <a:p>
            <a:pPr>
              <a:lnSpc>
                <a:spcPct val="120000"/>
              </a:lnSpc>
              <a:spcAft>
                <a:spcPts val="600"/>
              </a:spcAft>
            </a:pPr>
            <a:r>
              <a:rPr lang="en-US" sz="2300" dirty="0">
                <a:latin typeface="+mj-lt"/>
              </a:rPr>
              <a:t>Jefferson negotiated a deal to buy the Louisiana territory from France.  He had been authorized by Congress to spend up to $10 million.  France wanted $ 15 million, and Jefferson took the deal.  </a:t>
            </a:r>
          </a:p>
          <a:p>
            <a:pPr>
              <a:lnSpc>
                <a:spcPct val="120000"/>
              </a:lnSpc>
              <a:spcAft>
                <a:spcPts val="600"/>
              </a:spcAft>
            </a:pPr>
            <a:r>
              <a:rPr lang="en-US" sz="2300" dirty="0">
                <a:latin typeface="+mj-lt"/>
              </a:rPr>
              <a:t>But did he have the authority to do this? The constitution makes no mention of the President having power to buy. </a:t>
            </a:r>
            <a:r>
              <a:rPr lang="en-US" sz="2300" b="0" i="0" dirty="0">
                <a:solidFill>
                  <a:srgbClr val="262B30"/>
                </a:solidFill>
                <a:effectLst/>
                <a:latin typeface="+mj-lt"/>
              </a:rPr>
              <a:t>Jefferson considered a constitutional amendment the only way to conclude the deal with France.</a:t>
            </a:r>
          </a:p>
          <a:p>
            <a:pPr>
              <a:lnSpc>
                <a:spcPct val="120000"/>
              </a:lnSpc>
              <a:spcAft>
                <a:spcPts val="600"/>
              </a:spcAft>
            </a:pPr>
            <a:r>
              <a:rPr lang="en-US" sz="2300" b="0" i="0" dirty="0">
                <a:solidFill>
                  <a:srgbClr val="262B30"/>
                </a:solidFill>
                <a:effectLst/>
                <a:latin typeface="+mj-lt"/>
              </a:rPr>
              <a:t>Jefferson wrote, “The General Government has no powers but such as the Constitution gives it.  It has not given it power of holding foreign territory, and still less of incorporating it into the Union. An amendment of the Constitution seems necessary for this.” </a:t>
            </a:r>
          </a:p>
          <a:p>
            <a:pPr>
              <a:lnSpc>
                <a:spcPct val="120000"/>
              </a:lnSpc>
              <a:spcAft>
                <a:spcPts val="600"/>
              </a:spcAft>
            </a:pPr>
            <a:r>
              <a:rPr lang="en-US" sz="2300" dirty="0">
                <a:solidFill>
                  <a:srgbClr val="262B30"/>
                </a:solidFill>
                <a:latin typeface="+mj-lt"/>
              </a:rPr>
              <a:t>Jefferson was assured by his Secretary of Treasury that any deal with France would be permissible and implied under the Constitution’s treaty making provisions.</a:t>
            </a:r>
          </a:p>
          <a:p>
            <a:pPr>
              <a:lnSpc>
                <a:spcPct val="120000"/>
              </a:lnSpc>
              <a:spcAft>
                <a:spcPts val="600"/>
              </a:spcAft>
            </a:pPr>
            <a:endParaRPr lang="en-US" sz="2000" dirty="0">
              <a:solidFill>
                <a:srgbClr val="262B30"/>
              </a:solidFill>
              <a:latin typeface="Garamond" panose="02020404030301010803" pitchFamily="18" charset="0"/>
            </a:endParaRPr>
          </a:p>
          <a:p>
            <a:pPr>
              <a:lnSpc>
                <a:spcPct val="120000"/>
              </a:lnSpc>
              <a:spcAft>
                <a:spcPts val="600"/>
              </a:spcAft>
            </a:pPr>
            <a:r>
              <a:rPr lang="en-US" sz="2000" dirty="0">
                <a:solidFill>
                  <a:srgbClr val="262B30"/>
                </a:solidFill>
                <a:latin typeface="Garamond" panose="02020404030301010803" pitchFamily="18" charset="0"/>
                <a:hlinkClick r:id="rId2"/>
              </a:rPr>
              <a:t>https://constitutioncenter.org/blog/the-louisiana-purchase-jeffersons-constitutional-gamble</a:t>
            </a:r>
            <a:endParaRPr lang="en-US" sz="2000" dirty="0">
              <a:solidFill>
                <a:srgbClr val="262B30"/>
              </a:solidFill>
              <a:latin typeface="Garamond" panose="02020404030301010803" pitchFamily="18" charset="0"/>
            </a:endParaRPr>
          </a:p>
          <a:p>
            <a:pPr>
              <a:lnSpc>
                <a:spcPct val="120000"/>
              </a:lnSpc>
              <a:spcAft>
                <a:spcPts val="600"/>
              </a:spcAft>
            </a:pPr>
            <a:endParaRPr lang="en-US" sz="2000" dirty="0">
              <a:latin typeface="Garamond" panose="02020404030301010803" pitchFamily="18" charset="0"/>
            </a:endParaRPr>
          </a:p>
        </p:txBody>
      </p:sp>
      <p:pic>
        <p:nvPicPr>
          <p:cNvPr id="4" name="Picture 3">
            <a:extLst>
              <a:ext uri="{FF2B5EF4-FFF2-40B4-BE49-F238E27FC236}">
                <a16:creationId xmlns:a16="http://schemas.microsoft.com/office/drawing/2014/main" id="{E0B1B899-EF70-6336-07E8-812473162649}"/>
              </a:ext>
            </a:extLst>
          </p:cNvPr>
          <p:cNvPicPr>
            <a:picLocks noChangeAspect="1"/>
          </p:cNvPicPr>
          <p:nvPr/>
        </p:nvPicPr>
        <p:blipFill rotWithShape="1">
          <a:blip r:embed="rId3"/>
          <a:srcRect b="6552"/>
          <a:stretch/>
        </p:blipFill>
        <p:spPr>
          <a:xfrm>
            <a:off x="7239000" y="719954"/>
            <a:ext cx="5026152" cy="57807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TextBox 10">
            <a:extLst>
              <a:ext uri="{FF2B5EF4-FFF2-40B4-BE49-F238E27FC236}">
                <a16:creationId xmlns:a16="http://schemas.microsoft.com/office/drawing/2014/main" id="{7B9F7C14-C917-6360-8CFD-F35F1709AF8B}"/>
              </a:ext>
            </a:extLst>
          </p:cNvPr>
          <p:cNvSpPr txBox="1"/>
          <p:nvPr/>
        </p:nvSpPr>
        <p:spPr>
          <a:xfrm>
            <a:off x="0" y="-18365"/>
            <a:ext cx="12039600" cy="430887"/>
          </a:xfrm>
          <a:prstGeom prst="rect">
            <a:avLst/>
          </a:prstGeom>
          <a:noFill/>
        </p:spPr>
        <p:txBody>
          <a:bodyPr wrap="square">
            <a:spAutoFit/>
          </a:bodyPr>
          <a:lstStyle/>
          <a:p>
            <a:pPr algn="ctr"/>
            <a:r>
              <a:rPr lang="en-US" sz="2200" b="1" dirty="0"/>
              <a:t>Explain how presidents have interpreted and justified their use of formal and informal powers.</a:t>
            </a:r>
          </a:p>
        </p:txBody>
      </p:sp>
    </p:spTree>
    <p:extLst>
      <p:ext uri="{BB962C8B-B14F-4D97-AF65-F5344CB8AC3E}">
        <p14:creationId xmlns:p14="http://schemas.microsoft.com/office/powerpoint/2010/main" val="82879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660"/>
            <a:ext cx="12192000" cy="505267"/>
          </a:xfrm>
          <a:custGeom>
            <a:avLst/>
            <a:gdLst/>
            <a:ahLst/>
            <a:cxnLst/>
            <a:rect l="l" t="t" r="r" b="b"/>
            <a:pathLst>
              <a:path w="12192000" h="895985">
                <a:moveTo>
                  <a:pt x="12191997" y="0"/>
                </a:moveTo>
                <a:lnTo>
                  <a:pt x="0" y="0"/>
                </a:lnTo>
                <a:lnTo>
                  <a:pt x="0" y="895546"/>
                </a:lnTo>
                <a:lnTo>
                  <a:pt x="12191997" y="895546"/>
                </a:lnTo>
                <a:lnTo>
                  <a:pt x="1219199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905000" y="9660"/>
            <a:ext cx="8048963" cy="443711"/>
          </a:xfrm>
          <a:prstGeom prst="rect">
            <a:avLst/>
          </a:prstGeom>
        </p:spPr>
        <p:txBody>
          <a:bodyPr vert="horz" wrap="square" lIns="0" tIns="12700" rIns="0" bIns="0" rtlCol="0">
            <a:spAutoFit/>
          </a:bodyPr>
          <a:lstStyle/>
          <a:p>
            <a:pPr marL="12700" algn="ctr">
              <a:lnSpc>
                <a:spcPct val="100000"/>
              </a:lnSpc>
              <a:spcBef>
                <a:spcPts val="100"/>
              </a:spcBef>
            </a:pPr>
            <a:r>
              <a:rPr sz="2800" i="1" dirty="0">
                <a:cs typeface="Nimbus Sans L"/>
              </a:rPr>
              <a:t>Federalist No. 70 </a:t>
            </a:r>
            <a:r>
              <a:rPr sz="2800" dirty="0"/>
              <a:t>(1788)</a:t>
            </a:r>
            <a:endParaRPr sz="2800" dirty="0">
              <a:cs typeface="Nimbus Sans L"/>
            </a:endParaRPr>
          </a:p>
        </p:txBody>
      </p:sp>
      <p:graphicFrame>
        <p:nvGraphicFramePr>
          <p:cNvPr id="7" name="Table 7">
            <a:extLst>
              <a:ext uri="{FF2B5EF4-FFF2-40B4-BE49-F238E27FC236}">
                <a16:creationId xmlns:a16="http://schemas.microsoft.com/office/drawing/2014/main" id="{412424BC-6805-4855-A327-EEBDC765CDA4}"/>
              </a:ext>
            </a:extLst>
          </p:cNvPr>
          <p:cNvGraphicFramePr>
            <a:graphicFrameLocks noGrp="1"/>
          </p:cNvGraphicFramePr>
          <p:nvPr>
            <p:extLst>
              <p:ext uri="{D42A27DB-BD31-4B8C-83A1-F6EECF244321}">
                <p14:modId xmlns:p14="http://schemas.microsoft.com/office/powerpoint/2010/main" val="3792847598"/>
              </p:ext>
            </p:extLst>
          </p:nvPr>
        </p:nvGraphicFramePr>
        <p:xfrm>
          <a:off x="0" y="1227512"/>
          <a:ext cx="12115800" cy="3627120"/>
        </p:xfrm>
        <a:graphic>
          <a:graphicData uri="http://schemas.openxmlformats.org/drawingml/2006/table">
            <a:tbl>
              <a:tblPr firstRow="1" bandRow="1">
                <a:tableStyleId>{5C22544A-7EE6-4342-B048-85BDC9FD1C3A}</a:tableStyleId>
              </a:tblPr>
              <a:tblGrid>
                <a:gridCol w="3066812">
                  <a:extLst>
                    <a:ext uri="{9D8B030D-6E8A-4147-A177-3AD203B41FA5}">
                      <a16:colId xmlns:a16="http://schemas.microsoft.com/office/drawing/2014/main" val="1960946633"/>
                    </a:ext>
                  </a:extLst>
                </a:gridCol>
                <a:gridCol w="9048988">
                  <a:extLst>
                    <a:ext uri="{9D8B030D-6E8A-4147-A177-3AD203B41FA5}">
                      <a16:colId xmlns:a16="http://schemas.microsoft.com/office/drawing/2014/main" val="3986203256"/>
                    </a:ext>
                  </a:extLst>
                </a:gridCol>
              </a:tblGrid>
              <a:tr h="1373564">
                <a:tc gridSpan="2">
                  <a:txBody>
                    <a:bodyPr/>
                    <a:lstStyle/>
                    <a:p>
                      <a:r>
                        <a:rPr lang="en-US" sz="2400" dirty="0"/>
                        <a:t>Federalist No. 70 is one of the nine foundational documents required in AP® U.S. Government and Politics. Make sure you read it carefully and understand why Hamilton argues in favor of a strong executive.</a:t>
                      </a:r>
                    </a:p>
                    <a:p>
                      <a:endParaRPr lang="en-US" sz="2000" dirty="0"/>
                    </a:p>
                  </a:txBody>
                  <a:tcPr/>
                </a:tc>
                <a:tc hMerge="1">
                  <a:txBody>
                    <a:bodyPr/>
                    <a:lstStyle/>
                    <a:p>
                      <a:endParaRPr lang="en-US" dirty="0"/>
                    </a:p>
                  </a:txBody>
                  <a:tcPr/>
                </a:tc>
                <a:extLst>
                  <a:ext uri="{0D108BD9-81ED-4DB2-BD59-A6C34878D82A}">
                    <a16:rowId xmlns:a16="http://schemas.microsoft.com/office/drawing/2014/main" val="1018659133"/>
                  </a:ext>
                </a:extLst>
              </a:tr>
              <a:tr h="616702">
                <a:tc>
                  <a:txBody>
                    <a:bodyPr/>
                    <a:lstStyle/>
                    <a:p>
                      <a:r>
                        <a:rPr lang="en-US" sz="2000" b="1" dirty="0"/>
                        <a:t>Document</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t>Scope</a:t>
                      </a:r>
                    </a:p>
                    <a:p>
                      <a:endParaRPr lang="en-US" b="1" dirty="0"/>
                    </a:p>
                  </a:txBody>
                  <a:tcPr/>
                </a:tc>
                <a:extLst>
                  <a:ext uri="{0D108BD9-81ED-4DB2-BD59-A6C34878D82A}">
                    <a16:rowId xmlns:a16="http://schemas.microsoft.com/office/drawing/2014/main" val="267402471"/>
                  </a:ext>
                </a:extLst>
              </a:tr>
              <a:tr h="897022">
                <a:tc>
                  <a:txBody>
                    <a:bodyPr/>
                    <a:lstStyle/>
                    <a:p>
                      <a:r>
                        <a:rPr lang="en-US" sz="2400" b="1" dirty="0"/>
                        <a:t>Federalist</a:t>
                      </a:r>
                    </a:p>
                    <a:p>
                      <a:r>
                        <a:rPr lang="en-US" sz="2400" b="1" dirty="0"/>
                        <a:t>No. 70</a:t>
                      </a:r>
                    </a:p>
                    <a:p>
                      <a:endParaRPr lang="en-US" dirty="0"/>
                    </a:p>
                  </a:txBody>
                  <a:tcPr/>
                </a:tc>
                <a:tc>
                  <a:txBody>
                    <a:bodyPr/>
                    <a:lstStyle/>
                    <a:p>
                      <a:r>
                        <a:rPr lang="en-US" sz="2400" b="1" dirty="0"/>
                        <a:t>Hamilton argues that an energetic single executive will protect against foreign attacks, provide for the administration of laws and protect liberty and property.</a:t>
                      </a:r>
                    </a:p>
                    <a:p>
                      <a:endParaRPr lang="en-US" dirty="0"/>
                    </a:p>
                  </a:txBody>
                  <a:tcPr/>
                </a:tc>
                <a:extLst>
                  <a:ext uri="{0D108BD9-81ED-4DB2-BD59-A6C34878D82A}">
                    <a16:rowId xmlns:a16="http://schemas.microsoft.com/office/drawing/2014/main" val="957136139"/>
                  </a:ext>
                </a:extLst>
              </a:tr>
            </a:tbl>
          </a:graphicData>
        </a:graphic>
      </p:graphicFrame>
      <p:sp>
        <p:nvSpPr>
          <p:cNvPr id="9" name="TextBox 8">
            <a:extLst>
              <a:ext uri="{FF2B5EF4-FFF2-40B4-BE49-F238E27FC236}">
                <a16:creationId xmlns:a16="http://schemas.microsoft.com/office/drawing/2014/main" id="{CCDF3031-26BD-4E3D-8742-AA7C2A05DBAE}"/>
              </a:ext>
            </a:extLst>
          </p:cNvPr>
          <p:cNvSpPr txBox="1"/>
          <p:nvPr/>
        </p:nvSpPr>
        <p:spPr>
          <a:xfrm>
            <a:off x="108284" y="580626"/>
            <a:ext cx="3244516" cy="369332"/>
          </a:xfrm>
          <a:prstGeom prst="rect">
            <a:avLst/>
          </a:prstGeom>
          <a:noFill/>
        </p:spPr>
        <p:txBody>
          <a:bodyPr wrap="square">
            <a:spAutoFit/>
          </a:bodyPr>
          <a:lstStyle/>
          <a:p>
            <a:r>
              <a:rPr lang="en-US" b="1" dirty="0"/>
              <a:t>AP® REQUIRED DOCUMENTS</a:t>
            </a:r>
          </a:p>
        </p:txBody>
      </p:sp>
      <p:sp>
        <p:nvSpPr>
          <p:cNvPr id="10" name="TextBox 9">
            <a:extLst>
              <a:ext uri="{FF2B5EF4-FFF2-40B4-BE49-F238E27FC236}">
                <a16:creationId xmlns:a16="http://schemas.microsoft.com/office/drawing/2014/main" id="{2BC5017D-99AE-4581-A05C-8119A89F4064}"/>
              </a:ext>
            </a:extLst>
          </p:cNvPr>
          <p:cNvSpPr txBox="1"/>
          <p:nvPr/>
        </p:nvSpPr>
        <p:spPr>
          <a:xfrm>
            <a:off x="10512727" y="4401723"/>
            <a:ext cx="1620828" cy="338554"/>
          </a:xfrm>
          <a:prstGeom prst="rect">
            <a:avLst/>
          </a:prstGeom>
          <a:noFill/>
        </p:spPr>
        <p:txBody>
          <a:bodyPr wrap="none" rtlCol="0">
            <a:spAutoFit/>
          </a:bodyPr>
          <a:lstStyle/>
          <a:p>
            <a:r>
              <a:rPr lang="en-US" sz="1600" i="1" dirty="0" err="1"/>
              <a:t>Wapples</a:t>
            </a:r>
            <a:r>
              <a:rPr lang="en-US" sz="1600" i="1" dirty="0"/>
              <a:t>, pg. 301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660"/>
            <a:ext cx="12192000" cy="505267"/>
          </a:xfrm>
          <a:custGeom>
            <a:avLst/>
            <a:gdLst/>
            <a:ahLst/>
            <a:cxnLst/>
            <a:rect l="l" t="t" r="r" b="b"/>
            <a:pathLst>
              <a:path w="12192000" h="895985">
                <a:moveTo>
                  <a:pt x="12191997" y="0"/>
                </a:moveTo>
                <a:lnTo>
                  <a:pt x="0" y="0"/>
                </a:lnTo>
                <a:lnTo>
                  <a:pt x="0" y="895546"/>
                </a:lnTo>
                <a:lnTo>
                  <a:pt x="12191997" y="895546"/>
                </a:lnTo>
                <a:lnTo>
                  <a:pt x="1219199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905000" y="9660"/>
            <a:ext cx="8048963" cy="505267"/>
          </a:xfrm>
          <a:prstGeom prst="rect">
            <a:avLst/>
          </a:prstGeom>
        </p:spPr>
        <p:txBody>
          <a:bodyPr vert="horz" wrap="square" lIns="0" tIns="12700" rIns="0" bIns="0" rtlCol="0">
            <a:spAutoFit/>
          </a:bodyPr>
          <a:lstStyle/>
          <a:p>
            <a:pPr marL="12700" algn="ctr">
              <a:lnSpc>
                <a:spcPct val="100000"/>
              </a:lnSpc>
              <a:spcBef>
                <a:spcPts val="100"/>
              </a:spcBef>
            </a:pPr>
            <a:r>
              <a:rPr sz="3200" i="1" dirty="0">
                <a:latin typeface="Nimbus Sans L"/>
                <a:cs typeface="Nimbus Sans L"/>
              </a:rPr>
              <a:t>Federalist No. 70 </a:t>
            </a:r>
            <a:r>
              <a:rPr sz="3200" dirty="0"/>
              <a:t>(1788)</a:t>
            </a:r>
            <a:endParaRPr sz="3200" dirty="0">
              <a:latin typeface="Nimbus Sans L"/>
              <a:cs typeface="Nimbus Sans L"/>
            </a:endParaRPr>
          </a:p>
        </p:txBody>
      </p:sp>
      <p:sp>
        <p:nvSpPr>
          <p:cNvPr id="4" name="object 4"/>
          <p:cNvSpPr txBox="1"/>
          <p:nvPr/>
        </p:nvSpPr>
        <p:spPr>
          <a:xfrm>
            <a:off x="0" y="685800"/>
            <a:ext cx="12192000" cy="5014193"/>
          </a:xfrm>
          <a:prstGeom prst="rect">
            <a:avLst/>
          </a:prstGeom>
        </p:spPr>
        <p:txBody>
          <a:bodyPr vert="horz" wrap="square" lIns="0" tIns="12700" rIns="0" bIns="0" rtlCol="0">
            <a:spAutoFit/>
          </a:bodyPr>
          <a:lstStyle/>
          <a:p>
            <a:pPr marL="355600" marR="158115" lvl="0" indent="-342900" algn="l" defTabSz="914400" rtl="0" eaLnBrk="1" fontAlgn="auto" latinLnBrk="0" hangingPunct="1">
              <a:lnSpc>
                <a:spcPct val="100000"/>
              </a:lnSpc>
              <a:spcBef>
                <a:spcPts val="100"/>
              </a:spcBef>
              <a:spcAft>
                <a:spcPts val="0"/>
              </a:spcAft>
              <a:buClrTx/>
              <a:buSzTx/>
              <a:buFont typeface="DejaVu Sans"/>
              <a:buChar char="•"/>
              <a:tabLst>
                <a:tab pos="354965" algn="l"/>
                <a:tab pos="355600" algn="l"/>
              </a:tabLst>
              <a:defRPr/>
            </a:pPr>
            <a:r>
              <a:rPr kumimoji="0" sz="2500" b="1" i="0" u="none" strike="noStrike" kern="1200" cap="none" spc="0" normalizeH="0" baseline="0" noProof="0" dirty="0">
                <a:ln>
                  <a:noFill/>
                </a:ln>
                <a:solidFill>
                  <a:prstClr val="black"/>
                </a:solidFill>
                <a:effectLst/>
                <a:uLnTx/>
                <a:uFillTx/>
                <a:latin typeface="+mj-lt"/>
                <a:ea typeface="+mn-ea"/>
                <a:cs typeface="DejaVu Sans"/>
              </a:rPr>
              <a:t>In this Federalist Paper, Alexander Hamilton argues for a strong executive leader, as  provided for by the Constitution, as opposed to the weak executive under the Articles of Confederation. He asserts, “energy in the executive is the leading character in the  deﬁnition of good government. It is essential to the protection of the community against  foreign anacks…to the steady administration of the laws, to the protection of property…  to justice; [and] to the security of liberty….”</a:t>
            </a:r>
            <a:endParaRPr kumimoji="0" sz="2500" b="0" i="0" u="none" strike="noStrike" kern="1200" cap="none" spc="0" normalizeH="0" baseline="0" noProof="0" dirty="0">
              <a:ln>
                <a:noFill/>
              </a:ln>
              <a:solidFill>
                <a:prstClr val="black"/>
              </a:solidFill>
              <a:effectLst/>
              <a:uLnTx/>
              <a:uFillTx/>
              <a:latin typeface="+mj-lt"/>
              <a:ea typeface="+mn-ea"/>
              <a:cs typeface="DejaVu Sans"/>
            </a:endParaRPr>
          </a:p>
          <a:p>
            <a:pPr marL="0" marR="0" lvl="0" indent="0" algn="l" defTabSz="914400" rtl="0" eaLnBrk="1" fontAlgn="auto" latinLnBrk="0" hangingPunct="1">
              <a:lnSpc>
                <a:spcPct val="100000"/>
              </a:lnSpc>
              <a:spcBef>
                <a:spcPts val="30"/>
              </a:spcBef>
              <a:spcAft>
                <a:spcPts val="0"/>
              </a:spcAft>
              <a:buClrTx/>
              <a:buSzTx/>
              <a:buFont typeface="DejaVu Sans"/>
              <a:buChar char="•"/>
              <a:tabLst/>
              <a:defRPr/>
            </a:pPr>
            <a:endParaRPr kumimoji="0" sz="2500" b="0" i="0" u="none" strike="noStrike" kern="1200" cap="none" spc="0" normalizeH="0" baseline="0" noProof="0" dirty="0">
              <a:ln>
                <a:noFill/>
              </a:ln>
              <a:solidFill>
                <a:prstClr val="black"/>
              </a:solidFill>
              <a:effectLst/>
              <a:uLnTx/>
              <a:uFillTx/>
              <a:latin typeface="+mj-lt"/>
              <a:ea typeface="+mn-ea"/>
              <a:cs typeface="DejaVu Sans"/>
            </a:endParaRPr>
          </a:p>
          <a:p>
            <a:pPr marL="355600" marR="5080" lvl="0" indent="-342900" algn="l" defTabSz="914400" rtl="0" eaLnBrk="1" fontAlgn="auto" latinLnBrk="0" hangingPunct="1">
              <a:lnSpc>
                <a:spcPct val="100200"/>
              </a:lnSpc>
              <a:spcBef>
                <a:spcPts val="0"/>
              </a:spcBef>
              <a:spcAft>
                <a:spcPts val="0"/>
              </a:spcAft>
              <a:buClrTx/>
              <a:buSzTx/>
              <a:buFont typeface="DejaVu Sans"/>
              <a:buChar char="•"/>
              <a:tabLst>
                <a:tab pos="354965" algn="l"/>
                <a:tab pos="355600" algn="l"/>
              </a:tabLst>
              <a:defRPr/>
            </a:pPr>
            <a:r>
              <a:rPr kumimoji="0" sz="2500" b="1" i="0" u="none" strike="noStrike" kern="1200" cap="none" spc="0" normalizeH="0" baseline="0" noProof="0" dirty="0">
                <a:ln>
                  <a:noFill/>
                </a:ln>
                <a:solidFill>
                  <a:prstClr val="black"/>
                </a:solidFill>
                <a:effectLst/>
                <a:uLnTx/>
                <a:uFillTx/>
                <a:latin typeface="+mj-lt"/>
                <a:ea typeface="+mn-ea"/>
                <a:cs typeface="DejaVu Sans"/>
              </a:rPr>
              <a:t>Though some had called for an executive council, Hamilton defended a single executive as “far more safe” because “wherever two or more persons are engaged in any common…  pursuit, there is always danger of diﬀerence of opinion…bi</a:t>
            </a:r>
            <a:r>
              <a:rPr kumimoji="0" lang="en-US" sz="2500" b="1" i="0" u="none" strike="noStrike" kern="1200" cap="none" spc="0" normalizeH="0" baseline="0" noProof="0" dirty="0">
                <a:ln>
                  <a:noFill/>
                </a:ln>
                <a:solidFill>
                  <a:prstClr val="black"/>
                </a:solidFill>
                <a:effectLst/>
                <a:uLnTx/>
                <a:uFillTx/>
                <a:latin typeface="+mj-lt"/>
                <a:ea typeface="+mn-ea"/>
                <a:cs typeface="DejaVu Sans"/>
              </a:rPr>
              <a:t>tt</a:t>
            </a:r>
            <a:r>
              <a:rPr kumimoji="0" sz="2500" b="1" i="0" u="none" strike="noStrike" kern="1200" cap="none" spc="0" normalizeH="0" baseline="0" noProof="0" dirty="0">
                <a:ln>
                  <a:noFill/>
                </a:ln>
                <a:solidFill>
                  <a:prstClr val="black"/>
                </a:solidFill>
                <a:effectLst/>
                <a:uLnTx/>
                <a:uFillTx/>
                <a:latin typeface="+mj-lt"/>
                <a:ea typeface="+mn-ea"/>
                <a:cs typeface="DejaVu Sans"/>
              </a:rPr>
              <a:t>er dissensions are apt to  spring. Whenever these happen, they lessen the respectability, weaken the authority.”  Hamilton also argued that a single executive would be watched “more narrowly” and  vigilantly by the people than a group of people would be.</a:t>
            </a:r>
            <a:endParaRPr kumimoji="0" sz="2500" b="0" i="0" u="none" strike="noStrike" kern="1200" cap="none" spc="0" normalizeH="0" baseline="0" noProof="0" dirty="0">
              <a:ln>
                <a:noFill/>
              </a:ln>
              <a:solidFill>
                <a:prstClr val="black"/>
              </a:solidFill>
              <a:effectLst/>
              <a:uLnTx/>
              <a:uFillTx/>
              <a:latin typeface="+mj-lt"/>
              <a:ea typeface="+mn-ea"/>
              <a:cs typeface="DejaVu Sans"/>
            </a:endParaRPr>
          </a:p>
        </p:txBody>
      </p:sp>
    </p:spTree>
    <p:extLst>
      <p:ext uri="{BB962C8B-B14F-4D97-AF65-F5344CB8AC3E}">
        <p14:creationId xmlns:p14="http://schemas.microsoft.com/office/powerpoint/2010/main" val="2043636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3260"/>
            <a:ext cx="12192000" cy="517749"/>
          </a:xfrm>
          <a:custGeom>
            <a:avLst/>
            <a:gdLst/>
            <a:ahLst/>
            <a:cxnLst/>
            <a:rect l="l" t="t" r="r" b="b"/>
            <a:pathLst>
              <a:path w="12192000" h="895985">
                <a:moveTo>
                  <a:pt x="12191997" y="0"/>
                </a:moveTo>
                <a:lnTo>
                  <a:pt x="0" y="0"/>
                </a:lnTo>
                <a:lnTo>
                  <a:pt x="0" y="895546"/>
                </a:lnTo>
                <a:lnTo>
                  <a:pt x="12191997" y="895546"/>
                </a:lnTo>
                <a:lnTo>
                  <a:pt x="1219199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492167" y="-76200"/>
            <a:ext cx="8425686" cy="474489"/>
          </a:xfrm>
          <a:prstGeom prst="rect">
            <a:avLst/>
          </a:prstGeom>
        </p:spPr>
        <p:txBody>
          <a:bodyPr vert="horz" wrap="square" lIns="0" tIns="12700" rIns="0" bIns="0" rtlCol="0">
            <a:spAutoFit/>
          </a:bodyPr>
          <a:lstStyle/>
          <a:p>
            <a:pPr marL="12700" algn="ctr">
              <a:lnSpc>
                <a:spcPct val="100000"/>
              </a:lnSpc>
              <a:spcBef>
                <a:spcPts val="100"/>
              </a:spcBef>
            </a:pPr>
            <a:r>
              <a:rPr sz="3000" i="1" dirty="0">
                <a:latin typeface="Nimbus Sans L"/>
                <a:cs typeface="Nimbus Sans L"/>
              </a:rPr>
              <a:t>Federalist No. 70 </a:t>
            </a:r>
            <a:r>
              <a:rPr sz="3000" dirty="0"/>
              <a:t>(1788)</a:t>
            </a:r>
            <a:endParaRPr sz="3000" dirty="0">
              <a:latin typeface="Nimbus Sans L"/>
              <a:cs typeface="Nimbus Sans L"/>
            </a:endParaRPr>
          </a:p>
        </p:txBody>
      </p:sp>
      <p:sp>
        <p:nvSpPr>
          <p:cNvPr id="4" name="object 4"/>
          <p:cNvSpPr txBox="1"/>
          <p:nvPr/>
        </p:nvSpPr>
        <p:spPr>
          <a:xfrm>
            <a:off x="157689" y="660269"/>
            <a:ext cx="5941061"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1. What beneﬁts does a strong presidency provide to a representative democracy?</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41465" y="1317281"/>
            <a:ext cx="5863591" cy="1111714"/>
          </a:xfrm>
          <a:prstGeom prst="rect">
            <a:avLst/>
          </a:prstGeom>
        </p:spPr>
        <p:txBody>
          <a:bodyPr vert="horz" wrap="square" lIns="0" tIns="14604" rIns="0" bIns="0" rtlCol="0">
            <a:spAutoFit/>
          </a:bodyPr>
          <a:lstStyle/>
          <a:p>
            <a:pPr marL="292100" marR="5080" lvl="0" indent="-279400" algn="l" defTabSz="914400" rtl="0" eaLnBrk="1" fontAlgn="auto" latinLnBrk="0" hangingPunct="1">
              <a:lnSpc>
                <a:spcPct val="99000"/>
              </a:lnSpc>
              <a:spcBef>
                <a:spcPts val="114"/>
              </a:spcBef>
              <a:spcAft>
                <a:spcPts val="0"/>
              </a:spcAft>
              <a:buClrTx/>
              <a:buSzTx/>
              <a:buFontTx/>
              <a:buChar char="•"/>
              <a:tabLst>
                <a:tab pos="297815" algn="l"/>
                <a:tab pos="298450" algn="l"/>
              </a:tabLst>
              <a:defRPr/>
            </a:pPr>
            <a:r>
              <a:rPr kumimoji="0" sz="1800" b="0" i="0" u="none" strike="noStrike" kern="1200" cap="none" spc="0" normalizeH="0" baseline="0" noProof="0" dirty="0">
                <a:ln>
                  <a:noFill/>
                </a:ln>
                <a:solidFill>
                  <a:prstClr val="black"/>
                </a:solidFill>
                <a:effectLst/>
                <a:uLnTx/>
                <a:uFillTx/>
                <a:latin typeface="DejaVu Sans"/>
                <a:ea typeface="+mn-ea"/>
                <a:cs typeface="DejaVu Sans"/>
              </a:rPr>
              <a:t>A strong presidency provided unity, stability, and protection, a strong  presidency not only protects the people from other countries, but also from themselves.</a:t>
            </a:r>
          </a:p>
        </p:txBody>
      </p:sp>
      <p:sp>
        <p:nvSpPr>
          <p:cNvPr id="6" name="object 6"/>
          <p:cNvSpPr txBox="1"/>
          <p:nvPr/>
        </p:nvSpPr>
        <p:spPr>
          <a:xfrm>
            <a:off x="156209" y="2657351"/>
            <a:ext cx="65488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2. Why does a weak executive create a bad government?</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object 7"/>
          <p:cNvSpPr txBox="1"/>
          <p:nvPr/>
        </p:nvSpPr>
        <p:spPr>
          <a:xfrm>
            <a:off x="-49042" y="3368327"/>
            <a:ext cx="6309575" cy="1264064"/>
          </a:xfrm>
          <a:prstGeom prst="rect">
            <a:avLst/>
          </a:prstGeom>
        </p:spPr>
        <p:txBody>
          <a:bodyPr vert="horz" wrap="square" lIns="0" tIns="8255" rIns="0" bIns="0" rtlCol="0">
            <a:spAutoFit/>
          </a:bodyPr>
          <a:lstStyle/>
          <a:p>
            <a:pPr marL="292100" marR="5080" lvl="0" indent="-279400" algn="just" defTabSz="914400" rtl="0" eaLnBrk="1" fontAlgn="auto" latinLnBrk="0" hangingPunct="1">
              <a:lnSpc>
                <a:spcPct val="102200"/>
              </a:lnSpc>
              <a:spcBef>
                <a:spcPts val="65"/>
              </a:spcBef>
              <a:spcAft>
                <a:spcPts val="0"/>
              </a:spcAft>
              <a:buClrTx/>
              <a:buSzTx/>
              <a:buFontTx/>
              <a:buChar char="•"/>
              <a:tabLst>
                <a:tab pos="298450" algn="l"/>
              </a:tabLst>
              <a:defRPr/>
            </a:pPr>
            <a:r>
              <a:rPr kumimoji="0" sz="2000" b="0" i="0" u="none" strike="noStrike" kern="1200" cap="none" spc="0" normalizeH="0" baseline="0" noProof="0" dirty="0">
                <a:ln>
                  <a:noFill/>
                </a:ln>
                <a:solidFill>
                  <a:prstClr val="black"/>
                </a:solidFill>
                <a:effectLst/>
                <a:uLnTx/>
                <a:uFillTx/>
                <a:latin typeface="DejaVu Sans"/>
                <a:ea typeface="+mn-ea"/>
                <a:cs typeface="DejaVu Sans"/>
              </a:rPr>
              <a:t>If the executive branch is weak,</a:t>
            </a:r>
            <a:r>
              <a:rPr kumimoji="0" lang="en-US" sz="2000" b="0" i="0" u="none" strike="noStrike" kern="1200" cap="none" spc="0" normalizeH="0" baseline="0" noProof="0" dirty="0">
                <a:ln>
                  <a:noFill/>
                </a:ln>
                <a:solidFill>
                  <a:prstClr val="black"/>
                </a:solidFill>
                <a:effectLst/>
                <a:uLnTx/>
                <a:uFillTx/>
                <a:latin typeface="DejaVu Sans"/>
                <a:ea typeface="+mn-ea"/>
                <a:cs typeface="DejaVu Sans"/>
              </a:rPr>
              <a:t> </a:t>
            </a:r>
            <a:r>
              <a:rPr kumimoji="0" sz="2000" b="0" i="0" u="none" strike="noStrike" kern="1200" cap="none" spc="0" normalizeH="0" baseline="0" noProof="0" dirty="0">
                <a:ln>
                  <a:noFill/>
                </a:ln>
                <a:solidFill>
                  <a:prstClr val="black"/>
                </a:solidFill>
                <a:effectLst/>
                <a:uLnTx/>
                <a:uFillTx/>
                <a:latin typeface="DejaVu Sans"/>
                <a:ea typeface="+mn-ea"/>
                <a:cs typeface="DejaVu Sans"/>
              </a:rPr>
              <a:t>there is no one to protect the people's  rights and liberties. This then causes distrust in the government, which  shows the liabilities.</a:t>
            </a:r>
          </a:p>
        </p:txBody>
      </p:sp>
      <p:sp>
        <p:nvSpPr>
          <p:cNvPr id="8" name="object 8"/>
          <p:cNvSpPr txBox="1"/>
          <p:nvPr/>
        </p:nvSpPr>
        <p:spPr>
          <a:xfrm>
            <a:off x="130809" y="4809218"/>
            <a:ext cx="6626271" cy="62837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3. What are four ingredient of an energetic executive?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9" name="object 9"/>
          <p:cNvSpPr txBox="1"/>
          <p:nvPr/>
        </p:nvSpPr>
        <p:spPr>
          <a:xfrm>
            <a:off x="-49042" y="5544115"/>
            <a:ext cx="6301998" cy="1111714"/>
          </a:xfrm>
          <a:prstGeom prst="rect">
            <a:avLst/>
          </a:prstGeom>
        </p:spPr>
        <p:txBody>
          <a:bodyPr vert="horz" wrap="square" lIns="0" tIns="14604" rIns="0" bIns="0" rtlCol="0">
            <a:spAutoFit/>
          </a:bodyPr>
          <a:lstStyle/>
          <a:p>
            <a:pPr marL="292100" marR="5080" lvl="0" indent="-279400" algn="l" defTabSz="914400" rtl="0" eaLnBrk="1" fontAlgn="auto" latinLnBrk="0" hangingPunct="1">
              <a:lnSpc>
                <a:spcPct val="99000"/>
              </a:lnSpc>
              <a:spcBef>
                <a:spcPts val="114"/>
              </a:spcBef>
              <a:spcAft>
                <a:spcPts val="0"/>
              </a:spcAft>
              <a:buClrTx/>
              <a:buSzTx/>
              <a:buFontTx/>
              <a:buChar char="•"/>
              <a:tabLst>
                <a:tab pos="297815" algn="l"/>
                <a:tab pos="298450" algn="l"/>
              </a:tabLst>
              <a:defRPr/>
            </a:pPr>
            <a:r>
              <a:rPr kumimoji="0" sz="1800" b="0" i="0" u="none" strike="noStrike" kern="1200" cap="none" spc="0" normalizeH="0" baseline="0" noProof="0" dirty="0">
                <a:ln>
                  <a:noFill/>
                </a:ln>
                <a:solidFill>
                  <a:prstClr val="black"/>
                </a:solidFill>
                <a:effectLst/>
                <a:uLnTx/>
                <a:uFillTx/>
                <a:latin typeface="DejaVu Sans"/>
                <a:ea typeface="+mn-ea"/>
                <a:cs typeface="DejaVu Sans"/>
              </a:rPr>
              <a:t>Four ingredients of an energetic executive branch are unity, competent powers, adequate provision for its support, and duration. By showing so, the people begin to trust the government.</a:t>
            </a:r>
          </a:p>
        </p:txBody>
      </p:sp>
      <p:sp>
        <p:nvSpPr>
          <p:cNvPr id="10" name="object 10"/>
          <p:cNvSpPr txBox="1"/>
          <p:nvPr/>
        </p:nvSpPr>
        <p:spPr>
          <a:xfrm>
            <a:off x="6492497" y="1013410"/>
            <a:ext cx="5387975"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4. What, according to Hamilton, is the most necessary quality for a president?</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11" name="object 11"/>
          <p:cNvSpPr txBox="1"/>
          <p:nvPr/>
        </p:nvSpPr>
        <p:spPr>
          <a:xfrm>
            <a:off x="6222433" y="1635934"/>
            <a:ext cx="5928102" cy="856517"/>
          </a:xfrm>
          <a:prstGeom prst="rect">
            <a:avLst/>
          </a:prstGeom>
        </p:spPr>
        <p:txBody>
          <a:bodyPr vert="horz" wrap="square" lIns="0" tIns="8890" rIns="0" bIns="0" rtlCol="0">
            <a:spAutoFit/>
          </a:bodyPr>
          <a:lstStyle/>
          <a:p>
            <a:pPr marL="292100" marR="5080" lvl="0" indent="-279400" algn="l" defTabSz="914400" rtl="0" eaLnBrk="1" fontAlgn="auto" latinLnBrk="0" hangingPunct="1">
              <a:lnSpc>
                <a:spcPct val="101800"/>
              </a:lnSpc>
              <a:spcBef>
                <a:spcPts val="70"/>
              </a:spcBef>
              <a:spcAft>
                <a:spcPts val="0"/>
              </a:spcAft>
              <a:buClrTx/>
              <a:buSzTx/>
              <a:buFontTx/>
              <a:buChar char="•"/>
              <a:tabLst>
                <a:tab pos="297815" algn="l"/>
                <a:tab pos="298450" algn="l"/>
              </a:tabLst>
              <a:defRPr/>
            </a:pPr>
            <a:r>
              <a:rPr kumimoji="0" sz="1800" b="0" i="0" u="none" strike="noStrike" kern="1200" cap="none" spc="0" normalizeH="0" baseline="0" noProof="0" dirty="0">
                <a:ln>
                  <a:noFill/>
                </a:ln>
                <a:solidFill>
                  <a:prstClr val="black"/>
                </a:solidFill>
                <a:effectLst/>
                <a:uLnTx/>
                <a:uFillTx/>
                <a:latin typeface="DejaVu Sans"/>
                <a:ea typeface="+mn-ea"/>
                <a:cs typeface="DejaVu Sans"/>
              </a:rPr>
              <a:t>Hamilton considers energy the most necessary quality for a president.  Energy is needed to protect the people's rights and liberties.</a:t>
            </a:r>
          </a:p>
        </p:txBody>
      </p:sp>
      <p:sp>
        <p:nvSpPr>
          <p:cNvPr id="12" name="object 12"/>
          <p:cNvSpPr txBox="1"/>
          <p:nvPr/>
        </p:nvSpPr>
        <p:spPr>
          <a:xfrm>
            <a:off x="6454397" y="2676367"/>
            <a:ext cx="5799039"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5. What are characteristics of the legislative branch?</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13" name="object 13"/>
          <p:cNvSpPr txBox="1"/>
          <p:nvPr/>
        </p:nvSpPr>
        <p:spPr>
          <a:xfrm>
            <a:off x="6509008" y="3298554"/>
            <a:ext cx="5552183" cy="1674176"/>
          </a:xfrm>
          <a:prstGeom prst="rect">
            <a:avLst/>
          </a:prstGeom>
        </p:spPr>
        <p:txBody>
          <a:bodyPr vert="horz" wrap="square" lIns="0" tIns="12065" rIns="0" bIns="0" rtlCol="0">
            <a:spAutoFit/>
          </a:bodyPr>
          <a:lstStyle/>
          <a:p>
            <a:pPr marL="292100" marR="5080" lvl="0" indent="-279400" algn="l" defTabSz="914400" rtl="0" eaLnBrk="1" fontAlgn="auto" latinLnBrk="0" hangingPunct="1">
              <a:lnSpc>
                <a:spcPct val="100200"/>
              </a:lnSpc>
              <a:spcBef>
                <a:spcPts val="95"/>
              </a:spcBef>
              <a:spcAft>
                <a:spcPts val="0"/>
              </a:spcAft>
              <a:buClrTx/>
              <a:buSzTx/>
              <a:buFontTx/>
              <a:buChar char="•"/>
              <a:tabLst>
                <a:tab pos="297815" algn="l"/>
                <a:tab pos="298450" algn="l"/>
              </a:tabLst>
              <a:defRPr/>
            </a:pPr>
            <a:r>
              <a:rPr kumimoji="0" sz="1800" b="0" i="0" u="none" strike="noStrike" kern="1200" cap="none" spc="0" normalizeH="0" baseline="0" noProof="0" dirty="0">
                <a:ln>
                  <a:noFill/>
                </a:ln>
                <a:solidFill>
                  <a:prstClr val="black"/>
                </a:solidFill>
                <a:effectLst/>
                <a:uLnTx/>
                <a:uFillTx/>
                <a:latin typeface="DejaVu Sans"/>
                <a:ea typeface="+mn-ea"/>
                <a:cs typeface="DejaVu Sans"/>
              </a:rPr>
              <a:t>The legislative branch includes discussing/arguing/passing/settling laws  and past disputes. They regularly exercise their powers through the  Supreme Court and lower courts to show their agreements and the  people's opinions as a whole.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220" y="-12408"/>
            <a:ext cx="12192000" cy="468431"/>
          </a:xfrm>
          <a:custGeom>
            <a:avLst/>
            <a:gdLst/>
            <a:ahLst/>
            <a:cxnLst/>
            <a:rect l="l" t="t" r="r" b="b"/>
            <a:pathLst>
              <a:path w="12192000" h="895985">
                <a:moveTo>
                  <a:pt x="12191997" y="0"/>
                </a:moveTo>
                <a:lnTo>
                  <a:pt x="0" y="0"/>
                </a:lnTo>
                <a:lnTo>
                  <a:pt x="0" y="895546"/>
                </a:lnTo>
                <a:lnTo>
                  <a:pt x="12191997" y="895546"/>
                </a:lnTo>
                <a:lnTo>
                  <a:pt x="1219199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828800" y="12312"/>
            <a:ext cx="7759663" cy="443711"/>
          </a:xfrm>
          <a:prstGeom prst="rect">
            <a:avLst/>
          </a:prstGeom>
        </p:spPr>
        <p:txBody>
          <a:bodyPr vert="horz" wrap="square" lIns="0" tIns="12700" rIns="0" bIns="0" rtlCol="0">
            <a:spAutoFit/>
          </a:bodyPr>
          <a:lstStyle/>
          <a:p>
            <a:pPr marL="12700" algn="ctr">
              <a:lnSpc>
                <a:spcPct val="100000"/>
              </a:lnSpc>
              <a:spcBef>
                <a:spcPts val="100"/>
              </a:spcBef>
            </a:pPr>
            <a:r>
              <a:rPr sz="2800" i="1" dirty="0">
                <a:latin typeface="Nimbus Sans L"/>
                <a:cs typeface="Nimbus Sans L"/>
              </a:rPr>
              <a:t>Federalist No. 70 </a:t>
            </a:r>
            <a:r>
              <a:rPr sz="2800" dirty="0"/>
              <a:t>(1788)</a:t>
            </a:r>
            <a:endParaRPr sz="2800" dirty="0">
              <a:latin typeface="Nimbus Sans L"/>
              <a:cs typeface="Nimbus Sans L"/>
            </a:endParaRPr>
          </a:p>
        </p:txBody>
      </p:sp>
      <p:sp>
        <p:nvSpPr>
          <p:cNvPr id="14" name="object 14"/>
          <p:cNvSpPr txBox="1"/>
          <p:nvPr/>
        </p:nvSpPr>
        <p:spPr>
          <a:xfrm>
            <a:off x="0" y="749425"/>
            <a:ext cx="5638800" cy="397545"/>
          </a:xfrm>
          <a:prstGeom prst="rect">
            <a:avLst/>
          </a:prstGeom>
        </p:spPr>
        <p:txBody>
          <a:bodyPr vert="horz" wrap="square" lIns="0" tIns="12700" rIns="0" bIns="0" rtlCol="0">
            <a:spAutoFit/>
          </a:bodyPr>
          <a:lstStyle/>
          <a:p>
            <a:pPr marL="217804" marR="0" lvl="0" indent="-205740" algn="l" defTabSz="914400" rtl="0" eaLnBrk="1" fontAlgn="auto" latinLnBrk="0" hangingPunct="1">
              <a:lnSpc>
                <a:spcPts val="1530"/>
              </a:lnSpc>
              <a:spcBef>
                <a:spcPts val="100"/>
              </a:spcBef>
              <a:spcAft>
                <a:spcPts val="0"/>
              </a:spcAft>
              <a:buClrTx/>
              <a:buSzTx/>
              <a:buFontTx/>
              <a:buAutoNum type="arabicPeriod" startAt="6"/>
              <a:tabLst>
                <a:tab pos="218440" algn="l"/>
              </a:tabLst>
              <a:defRPr/>
            </a:pPr>
            <a:r>
              <a:rPr kumimoji="0" lang="en-US" sz="1800" b="1" i="0" u="none" strike="noStrike" cap="none" spc="30" normalizeH="0" noProof="0" dirty="0">
                <a:ln>
                  <a:noFill/>
                </a:ln>
                <a:solidFill>
                  <a:prstClr val="black"/>
                </a:solidFill>
                <a:effectLst/>
                <a:uLnTx/>
                <a:uFillTx/>
                <a:latin typeface="DejaVu Sans"/>
                <a:ea typeface="+mn-ea"/>
                <a:cs typeface="DejaVu Sans"/>
              </a:rPr>
              <a:t>How do human weaknesses complicate decision-making, according to Hamilton?</a:t>
            </a:r>
          </a:p>
        </p:txBody>
      </p:sp>
      <p:sp>
        <p:nvSpPr>
          <p:cNvPr id="15" name="object 15"/>
          <p:cNvSpPr txBox="1"/>
          <p:nvPr/>
        </p:nvSpPr>
        <p:spPr>
          <a:xfrm>
            <a:off x="113899" y="4157849"/>
            <a:ext cx="6010620" cy="397545"/>
          </a:xfrm>
          <a:prstGeom prst="rect">
            <a:avLst/>
          </a:prstGeom>
        </p:spPr>
        <p:txBody>
          <a:bodyPr vert="horz" wrap="square" lIns="0" tIns="12700" rIns="0" bIns="0" rtlCol="0">
            <a:spAutoFit/>
          </a:bodyPr>
          <a:lstStyle/>
          <a:p>
            <a:pPr marL="217804" marR="0" lvl="0" indent="-205740" algn="l" defTabSz="914400" rtl="0" eaLnBrk="1" fontAlgn="auto" latinLnBrk="0" hangingPunct="1">
              <a:lnSpc>
                <a:spcPts val="1530"/>
              </a:lnSpc>
              <a:spcBef>
                <a:spcPts val="100"/>
              </a:spcBef>
              <a:spcAft>
                <a:spcPts val="0"/>
              </a:spcAft>
              <a:buClrTx/>
              <a:buSzTx/>
              <a:buFontTx/>
              <a:buAutoNum type="arabicPeriod" startAt="7"/>
              <a:tabLst>
                <a:tab pos="218440" algn="l"/>
              </a:tabLst>
              <a:defRPr/>
            </a:pPr>
            <a:r>
              <a:rPr kumimoji="0" sz="1800" b="1" i="0" u="none" strike="noStrike" kern="1200" cap="none" spc="30" normalizeH="0" noProof="0" dirty="0">
                <a:ln>
                  <a:noFill/>
                </a:ln>
                <a:solidFill>
                  <a:prstClr val="black"/>
                </a:solidFill>
                <a:effectLst/>
                <a:uLnTx/>
                <a:uFillTx/>
                <a:latin typeface="DejaVu Sans"/>
                <a:ea typeface="+mn-ea"/>
                <a:cs typeface="DejaVu Sans"/>
              </a:rPr>
              <a:t>What problems might arise if the presidency were split between two people?</a:t>
            </a:r>
            <a:endParaRPr kumimoji="0" lang="en-US" sz="1800" b="1" i="0" u="none" strike="noStrike" kern="1200" cap="none" spc="30" normalizeH="0" noProof="0" dirty="0">
              <a:ln>
                <a:noFill/>
              </a:ln>
              <a:solidFill>
                <a:prstClr val="black"/>
              </a:solidFill>
              <a:effectLst/>
              <a:uLnTx/>
              <a:uFillTx/>
              <a:latin typeface="DejaVu Sans"/>
              <a:ea typeface="+mn-ea"/>
              <a:cs typeface="DejaVu Sans"/>
            </a:endParaRPr>
          </a:p>
        </p:txBody>
      </p:sp>
      <p:sp>
        <p:nvSpPr>
          <p:cNvPr id="16" name="object 16"/>
          <p:cNvSpPr txBox="1"/>
          <p:nvPr/>
        </p:nvSpPr>
        <p:spPr>
          <a:xfrm>
            <a:off x="5862164" y="618371"/>
            <a:ext cx="6312820" cy="863698"/>
          </a:xfrm>
          <a:prstGeom prst="rect">
            <a:avLst/>
          </a:prstGeom>
        </p:spPr>
        <p:txBody>
          <a:bodyPr vert="horz" wrap="square" lIns="0" tIns="7620" rIns="0" bIns="0" rtlCol="0">
            <a:spAutoFit/>
          </a:bodyPr>
          <a:lstStyle/>
          <a:p>
            <a:pPr marL="241300" marR="5080" lvl="0" indent="-228600" algn="l" defTabSz="914400" rtl="0" eaLnBrk="1" fontAlgn="auto" latinLnBrk="0" hangingPunct="1">
              <a:lnSpc>
                <a:spcPct val="102600"/>
              </a:lnSpc>
              <a:spcBef>
                <a:spcPts val="6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8. Why is disagreement within the legislative branch beneﬁcial, while in the  executive branch it is detrimental?</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18" name="object 18"/>
          <p:cNvSpPr txBox="1"/>
          <p:nvPr/>
        </p:nvSpPr>
        <p:spPr>
          <a:xfrm>
            <a:off x="5980986" y="1650834"/>
            <a:ext cx="6176682" cy="5055615"/>
          </a:xfrm>
          <a:prstGeom prst="rect">
            <a:avLst/>
          </a:prstGeom>
        </p:spPr>
        <p:txBody>
          <a:bodyPr vert="horz" wrap="square" lIns="0" tIns="10795" rIns="0" bIns="0" rtlCol="0">
            <a:spAutoFit/>
          </a:bodyPr>
          <a:lstStyle/>
          <a:p>
            <a:pPr marL="177800" marR="96520">
              <a:lnSpc>
                <a:spcPct val="101000"/>
              </a:lnSpc>
              <a:spcBef>
                <a:spcPts val="85"/>
              </a:spcBef>
              <a:defRPr/>
            </a:pPr>
            <a:r>
              <a:rPr lang="en-US" dirty="0">
                <a:solidFill>
                  <a:prstClr val="black"/>
                </a:solidFill>
                <a:latin typeface="DejaVu Sans"/>
                <a:cs typeface="DejaVu Sans"/>
              </a:rPr>
              <a:t>Disagreement within the legislative branch can usually lead to good things.</a:t>
            </a:r>
          </a:p>
          <a:p>
            <a:pPr marL="177800" marR="96520" lvl="0" indent="0" algn="l" defTabSz="914400" rtl="0" eaLnBrk="1" fontAlgn="auto" latinLnBrk="0" hangingPunct="1">
              <a:lnSpc>
                <a:spcPct val="101000"/>
              </a:lnSpc>
              <a:spcBef>
                <a:spcPts val="85"/>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ejaVu Sans"/>
                <a:ea typeface="+mn-ea"/>
                <a:cs typeface="DejaVu Sans"/>
              </a:rPr>
              <a:t>When the Congress is arguing about something, two sides want their side to win, and they represent two sides of the population. When they manage to  ﬁnd a solution or common ground on an issue, that means that it's usually a  compromise so the issue in question moves forward a bit in such a way that it suits both sides a bit.</a:t>
            </a:r>
          </a:p>
          <a:p>
            <a:pPr marL="177800" marR="96520">
              <a:lnSpc>
                <a:spcPct val="101000"/>
              </a:lnSpc>
              <a:spcBef>
                <a:spcPts val="85"/>
              </a:spcBef>
            </a:pPr>
            <a:r>
              <a:rPr lang="en-US" b="1" spc="30" dirty="0">
                <a:solidFill>
                  <a:prstClr val="black"/>
                </a:solidFill>
                <a:latin typeface="DejaVu Sans"/>
                <a:cs typeface="DejaVu Sans"/>
              </a:rPr>
              <a:t>Disagreement in the executive branch however is not beneﬁcial because it</a:t>
            </a:r>
          </a:p>
          <a:p>
            <a:pPr marL="177800" marR="5080" lvl="0" indent="0" algn="l" defTabSz="914400" rtl="0" eaLnBrk="1" fontAlgn="auto" latinLnBrk="0" hangingPunct="1">
              <a:lnSpc>
                <a:spcPct val="100400"/>
              </a:lnSpc>
              <a:spcBef>
                <a:spcPts val="3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DejaVu Sans"/>
                <a:ea typeface="+mn-ea"/>
                <a:cs typeface="DejaVu Sans"/>
              </a:rPr>
              <a:t>can cause delays in administering laws or signing them into law, or it can  cause for people who did something bad to answer for it at a later time  which gives them time to escape, or anything similar. Nothing good can come  out of disagreement within the executive branch.</a:t>
            </a:r>
          </a:p>
        </p:txBody>
      </p:sp>
      <p:sp>
        <p:nvSpPr>
          <p:cNvPr id="10" name="TextBox 9">
            <a:extLst>
              <a:ext uri="{FF2B5EF4-FFF2-40B4-BE49-F238E27FC236}">
                <a16:creationId xmlns:a16="http://schemas.microsoft.com/office/drawing/2014/main" id="{24636D48-71E4-6A92-750A-257239C4F835}"/>
              </a:ext>
            </a:extLst>
          </p:cNvPr>
          <p:cNvSpPr txBox="1"/>
          <p:nvPr/>
        </p:nvSpPr>
        <p:spPr>
          <a:xfrm>
            <a:off x="-385482" y="969273"/>
            <a:ext cx="6176682" cy="2993127"/>
          </a:xfrm>
          <a:prstGeom prst="rect">
            <a:avLst/>
          </a:prstGeom>
          <a:noFill/>
        </p:spPr>
        <p:txBody>
          <a:bodyPr wrap="square">
            <a:spAutoFit/>
          </a:bodyPr>
          <a:lstStyle/>
          <a:p>
            <a:pPr marL="12064" marR="0" lvl="0" indent="0" algn="l" defTabSz="914400" rtl="0" eaLnBrk="1" fontAlgn="auto" latinLnBrk="0" hangingPunct="1">
              <a:lnSpc>
                <a:spcPts val="1530"/>
              </a:lnSpc>
              <a:spcBef>
                <a:spcPts val="100"/>
              </a:spcBef>
              <a:spcAft>
                <a:spcPts val="0"/>
              </a:spcAft>
              <a:buClrTx/>
              <a:buSzTx/>
              <a:buFontTx/>
              <a:buNone/>
              <a:tabLst>
                <a:tab pos="218440" algn="l"/>
              </a:tabLst>
              <a:defRPr/>
            </a:pPr>
            <a:endParaRPr kumimoji="0" lang="en-US" sz="1800" b="0" i="0" u="none" strike="noStrike" kern="1200" cap="none" spc="30" normalizeH="0" baseline="0" noProof="0" dirty="0">
              <a:ln>
                <a:noFill/>
              </a:ln>
              <a:solidFill>
                <a:prstClr val="black"/>
              </a:solidFill>
              <a:effectLst/>
              <a:uLnTx/>
              <a:uFillTx/>
              <a:latin typeface="DejaVu Sans"/>
              <a:ea typeface="+mn-ea"/>
              <a:cs typeface="DejaVu Sans"/>
            </a:endParaRPr>
          </a:p>
          <a:p>
            <a:pPr marL="469900" marR="0" lvl="1" algn="l" defTabSz="914400" rtl="0" eaLnBrk="1" fontAlgn="auto" latinLnBrk="0" hangingPunct="1">
              <a:spcBef>
                <a:spcPts val="600"/>
              </a:spcBef>
              <a:spcAft>
                <a:spcPts val="0"/>
              </a:spcAft>
              <a:buClrTx/>
              <a:buSzTx/>
              <a:tabLst>
                <a:tab pos="641350" algn="l"/>
              </a:tabLst>
              <a:defRPr/>
            </a:pPr>
            <a:r>
              <a:rPr kumimoji="0" lang="en-US" sz="1900" b="0" i="0" u="none" strike="noStrike" cap="none" normalizeH="0" noProof="0" dirty="0">
                <a:ln>
                  <a:noFill/>
                </a:ln>
                <a:solidFill>
                  <a:prstClr val="black"/>
                </a:solidFill>
                <a:effectLst/>
                <a:uLnTx/>
                <a:uFillTx/>
                <a:latin typeface="DejaVu Sans"/>
                <a:cs typeface="DejaVu Sans"/>
              </a:rPr>
              <a:t>Hamilton argued that human weaknesses will create unnecessary concerns in </a:t>
            </a:r>
            <a:r>
              <a:rPr kumimoji="0" lang="en-US" sz="1900" b="0" i="0" u="none" strike="noStrike" kern="1200" cap="none" spc="0" normalizeH="0" baseline="0" noProof="0" dirty="0">
                <a:ln>
                  <a:noFill/>
                </a:ln>
                <a:solidFill>
                  <a:prstClr val="black"/>
                </a:solidFill>
                <a:effectLst/>
                <a:uLnTx/>
                <a:uFillTx/>
                <a:latin typeface="DejaVu Sans"/>
                <a:cs typeface="DejaVu Sans"/>
              </a:rPr>
              <a:t>decision making. Which led them to believe that the existence of Congress  within the government will only become the hindrance for Government  because it slowed down the decision-making process. But he did not consider  who will watch over the government if congress does not exist.</a:t>
            </a:r>
          </a:p>
        </p:txBody>
      </p:sp>
      <p:sp>
        <p:nvSpPr>
          <p:cNvPr id="12" name="TextBox 11">
            <a:extLst>
              <a:ext uri="{FF2B5EF4-FFF2-40B4-BE49-F238E27FC236}">
                <a16:creationId xmlns:a16="http://schemas.microsoft.com/office/drawing/2014/main" id="{A7E8DA4A-1B26-627F-5410-FEA4EA8FF7F3}"/>
              </a:ext>
            </a:extLst>
          </p:cNvPr>
          <p:cNvSpPr txBox="1"/>
          <p:nvPr/>
        </p:nvSpPr>
        <p:spPr>
          <a:xfrm>
            <a:off x="197318" y="4648200"/>
            <a:ext cx="5517682" cy="2139047"/>
          </a:xfrm>
          <a:prstGeom prst="rect">
            <a:avLst/>
          </a:prstGeom>
          <a:noFill/>
        </p:spPr>
        <p:txBody>
          <a:bodyPr wrap="square">
            <a:spAutoFit/>
          </a:bodyPr>
          <a:lstStyle/>
          <a:p>
            <a:r>
              <a:rPr lang="en-US" sz="1900" dirty="0">
                <a:latin typeface="DejaVu Sans"/>
              </a:rPr>
              <a:t>If the presidency were split between two people, they would disagree because of the diﬀerences in their beliefs. Since they would not be able to  agree on most things, action could not be taken, about certain events, until  after everything had died down.</a:t>
            </a:r>
          </a:p>
        </p:txBody>
      </p:sp>
    </p:spTree>
    <p:extLst>
      <p:ext uri="{BB962C8B-B14F-4D97-AF65-F5344CB8AC3E}">
        <p14:creationId xmlns:p14="http://schemas.microsoft.com/office/powerpoint/2010/main" val="365099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1754</TotalTime>
  <Words>5234</Words>
  <Application>Microsoft Office PowerPoint</Application>
  <PresentationFormat>Widescreen</PresentationFormat>
  <Paragraphs>349</Paragraphs>
  <Slides>42</Slides>
  <Notes>1</Notes>
  <HiddenSlides>4</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Arial</vt:lpstr>
      <vt:lpstr>Arial Black</vt:lpstr>
      <vt:lpstr>Calibri</vt:lpstr>
      <vt:lpstr>DejaVu Sans</vt:lpstr>
      <vt:lpstr>Garamond</vt:lpstr>
      <vt:lpstr>Georgia</vt:lpstr>
      <vt:lpstr>Nimbus Sans L</vt:lpstr>
      <vt:lpstr>Open Sans</vt:lpstr>
      <vt:lpstr>Publico Headline</vt:lpstr>
      <vt:lpstr>Roboto</vt:lpstr>
      <vt:lpstr>Wingdings</vt:lpstr>
      <vt:lpstr>Office Theme</vt:lpstr>
      <vt:lpstr>2_Office Theme</vt:lpstr>
      <vt:lpstr>6_Office Theme</vt:lpstr>
      <vt:lpstr>UNIT 2 Topic 2.6-2.7</vt:lpstr>
      <vt:lpstr>PowerPoint Presentation</vt:lpstr>
      <vt:lpstr>PowerPoint Presentation</vt:lpstr>
      <vt:lpstr>PowerPoint Presentation</vt:lpstr>
      <vt:lpstr>PowerPoint Presentation</vt:lpstr>
      <vt:lpstr>Federalist No. 70 (1788)</vt:lpstr>
      <vt:lpstr>Federalist No. 70 (1788)</vt:lpstr>
      <vt:lpstr>Federalist No. 70 (1788)</vt:lpstr>
      <vt:lpstr>Federalist No. 70 (1788)</vt:lpstr>
      <vt:lpstr>THE IMPERIAL PRESIDENCY</vt:lpstr>
      <vt:lpstr>THE IMPERIAL PRESIDENCY – AREAS OF ABUSE</vt:lpstr>
      <vt:lpstr>THE IMPERIAL PRESIDENCY – AREAS OF ABUSE</vt:lpstr>
      <vt:lpstr>THE IMPERIAL PRESIDENCY – AREAS OF ABUSE</vt:lpstr>
      <vt:lpstr>THE IMPERIAL PRESIDENCY – AREAS OF ABUSE</vt:lpstr>
      <vt:lpstr>THE IMPERIAL PRESIDENCY – AREAS OF ABUSE</vt:lpstr>
      <vt:lpstr>THE IMPERIAL PRESIDENCY – AREAS OF ABUSE</vt:lpstr>
      <vt:lpstr>THE IMPERIAL PRESIDENCY – AREAS OF ABUSE</vt:lpstr>
      <vt:lpstr>TERM OF OFFICE</vt:lpstr>
      <vt:lpstr>CONGRESS RESPONDS TO THE IMPERIAL PRESIDENCY</vt:lpstr>
      <vt:lpstr>CONGRESS RESPONDS TO THE IMPERIAL PRESIDENCY</vt:lpstr>
      <vt:lpstr>CONGRESS RESPONDS TO THE IMPERIAL PRESIDENCY</vt:lpstr>
      <vt:lpstr>CONGRESS RESPONDS TO THE IMPERIAL PRESIDENCY</vt:lpstr>
      <vt:lpstr>PowerPoint Presentation</vt:lpstr>
      <vt:lpstr>CONGRESS RESPONDS TO THE IMPERIAL PRESIDENCY</vt:lpstr>
      <vt:lpstr>CONGRESS RESPONDS TO THE IMPERIAL PRESIDENCY</vt:lpstr>
      <vt:lpstr>SUCCESSION</vt:lpstr>
      <vt:lpstr>SUCCESSION</vt:lpstr>
      <vt:lpstr>PowerPoint Presentation</vt:lpstr>
      <vt:lpstr>INCOMPLETE PRESIDENTIAL TERMS</vt:lpstr>
      <vt:lpstr>How have presidents interpreted and explained the use of formal and informal powers? </vt:lpstr>
      <vt:lpstr>UNIT 2 Topic 2.7</vt:lpstr>
      <vt:lpstr>PowerPoint Presentation</vt:lpstr>
      <vt:lpstr>The President As Communicator-in-chief</vt:lpstr>
      <vt:lpstr>2.7 PRESIDENTIAL COMMUNICATION</vt:lpstr>
      <vt:lpstr>BULLY PULPIT</vt:lpstr>
      <vt:lpstr>PowerPoint Presentation</vt:lpstr>
      <vt:lpstr>The State of the Union</vt:lpstr>
      <vt:lpstr>PowerPoint Presentation</vt:lpstr>
      <vt:lpstr>How has communication technology changed the president's relationship with the American people and other branches of government?</vt:lpstr>
      <vt:lpstr>IMPEACHMENT</vt:lpstr>
      <vt:lpstr>SOURCES OF CONFLICT BETWEEN THE PRESIDENT AND CONGRESS</vt:lpstr>
      <vt:lpstr>SOURCES OF PRESIDENTIAL INFLUENCE ON CONGRESS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cp:lastModifiedBy>Rodriguez, Adrian</cp:lastModifiedBy>
  <cp:revision>187</cp:revision>
  <dcterms:created xsi:type="dcterms:W3CDTF">2020-04-03T15:39:03Z</dcterms:created>
  <dcterms:modified xsi:type="dcterms:W3CDTF">2023-07-04T23:07:18Z</dcterms:modified>
</cp:coreProperties>
</file>