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860" r:id="rId4"/>
  </p:sldMasterIdLst>
  <p:notesMasterIdLst>
    <p:notesMasterId r:id="rId171"/>
  </p:notesMasterIdLst>
  <p:sldIdLst>
    <p:sldId id="297" r:id="rId5"/>
    <p:sldId id="257" r:id="rId6"/>
    <p:sldId id="258" r:id="rId7"/>
    <p:sldId id="300" r:id="rId8"/>
    <p:sldId id="372" r:id="rId9"/>
    <p:sldId id="301" r:id="rId10"/>
    <p:sldId id="259" r:id="rId11"/>
    <p:sldId id="392" r:id="rId12"/>
    <p:sldId id="260" r:id="rId13"/>
    <p:sldId id="261" r:id="rId14"/>
    <p:sldId id="263" r:id="rId15"/>
    <p:sldId id="264" r:id="rId16"/>
    <p:sldId id="306" r:id="rId17"/>
    <p:sldId id="265" r:id="rId18"/>
    <p:sldId id="302" r:id="rId19"/>
    <p:sldId id="394" r:id="rId20"/>
    <p:sldId id="303" r:id="rId21"/>
    <p:sldId id="304" r:id="rId22"/>
    <p:sldId id="305" r:id="rId23"/>
    <p:sldId id="286" r:id="rId24"/>
    <p:sldId id="287" r:id="rId25"/>
    <p:sldId id="309" r:id="rId26"/>
    <p:sldId id="307" r:id="rId27"/>
    <p:sldId id="311" r:id="rId28"/>
    <p:sldId id="336" r:id="rId29"/>
    <p:sldId id="337" r:id="rId30"/>
    <p:sldId id="308" r:id="rId31"/>
    <p:sldId id="315" r:id="rId32"/>
    <p:sldId id="317" r:id="rId33"/>
    <p:sldId id="319" r:id="rId34"/>
    <p:sldId id="314" r:id="rId35"/>
    <p:sldId id="313" r:id="rId36"/>
    <p:sldId id="312" r:id="rId37"/>
    <p:sldId id="397" r:id="rId38"/>
    <p:sldId id="310" r:id="rId39"/>
    <p:sldId id="266" r:id="rId40"/>
    <p:sldId id="400" r:id="rId41"/>
    <p:sldId id="412" r:id="rId42"/>
    <p:sldId id="267" r:id="rId43"/>
    <p:sldId id="321" r:id="rId44"/>
    <p:sldId id="323" r:id="rId45"/>
    <p:sldId id="383" r:id="rId46"/>
    <p:sldId id="324" r:id="rId47"/>
    <p:sldId id="316" r:id="rId48"/>
    <p:sldId id="419" r:id="rId49"/>
    <p:sldId id="418" r:id="rId50"/>
    <p:sldId id="322" r:id="rId51"/>
    <p:sldId id="326" r:id="rId52"/>
    <p:sldId id="318" r:id="rId53"/>
    <p:sldId id="320" r:id="rId54"/>
    <p:sldId id="407" r:id="rId55"/>
    <p:sldId id="269" r:id="rId56"/>
    <p:sldId id="393" r:id="rId57"/>
    <p:sldId id="290" r:id="rId58"/>
    <p:sldId id="395" r:id="rId59"/>
    <p:sldId id="268" r:id="rId60"/>
    <p:sldId id="270" r:id="rId61"/>
    <p:sldId id="408" r:id="rId62"/>
    <p:sldId id="685" r:id="rId63"/>
    <p:sldId id="410" r:id="rId64"/>
    <p:sldId id="387" r:id="rId65"/>
    <p:sldId id="388" r:id="rId66"/>
    <p:sldId id="330" r:id="rId67"/>
    <p:sldId id="327" r:id="rId68"/>
    <p:sldId id="272" r:id="rId69"/>
    <p:sldId id="343" r:id="rId70"/>
    <p:sldId id="328" r:id="rId71"/>
    <p:sldId id="385" r:id="rId72"/>
    <p:sldId id="415" r:id="rId73"/>
    <p:sldId id="271" r:id="rId74"/>
    <p:sldId id="329" r:id="rId75"/>
    <p:sldId id="274" r:id="rId76"/>
    <p:sldId id="277" r:id="rId77"/>
    <p:sldId id="331" r:id="rId78"/>
    <p:sldId id="332" r:id="rId79"/>
    <p:sldId id="334" r:id="rId80"/>
    <p:sldId id="338" r:id="rId81"/>
    <p:sldId id="339" r:id="rId82"/>
    <p:sldId id="340" r:id="rId83"/>
    <p:sldId id="342" r:id="rId84"/>
    <p:sldId id="417" r:id="rId85"/>
    <p:sldId id="341" r:id="rId86"/>
    <p:sldId id="335" r:id="rId87"/>
    <p:sldId id="288" r:id="rId88"/>
    <p:sldId id="344" r:id="rId89"/>
    <p:sldId id="688" r:id="rId90"/>
    <p:sldId id="298" r:id="rId91"/>
    <p:sldId id="299" r:id="rId92"/>
    <p:sldId id="345" r:id="rId93"/>
    <p:sldId id="411" r:id="rId94"/>
    <p:sldId id="374" r:id="rId95"/>
    <p:sldId id="346" r:id="rId96"/>
    <p:sldId id="289" r:id="rId97"/>
    <p:sldId id="390" r:id="rId98"/>
    <p:sldId id="349" r:id="rId99"/>
    <p:sldId id="347" r:id="rId100"/>
    <p:sldId id="373" r:id="rId101"/>
    <p:sldId id="348" r:id="rId102"/>
    <p:sldId id="351" r:id="rId103"/>
    <p:sldId id="352" r:id="rId104"/>
    <p:sldId id="280" r:id="rId105"/>
    <p:sldId id="291" r:id="rId106"/>
    <p:sldId id="353" r:id="rId107"/>
    <p:sldId id="356" r:id="rId108"/>
    <p:sldId id="382" r:id="rId109"/>
    <p:sldId id="384" r:id="rId110"/>
    <p:sldId id="355" r:id="rId111"/>
    <p:sldId id="357" r:id="rId112"/>
    <p:sldId id="398" r:id="rId113"/>
    <p:sldId id="358" r:id="rId114"/>
    <p:sldId id="669" r:id="rId115"/>
    <p:sldId id="359" r:id="rId116"/>
    <p:sldId id="405" r:id="rId117"/>
    <p:sldId id="293" r:id="rId118"/>
    <p:sldId id="375" r:id="rId119"/>
    <p:sldId id="399" r:id="rId120"/>
    <p:sldId id="666" r:id="rId121"/>
    <p:sldId id="671" r:id="rId122"/>
    <p:sldId id="283" r:id="rId123"/>
    <p:sldId id="367" r:id="rId124"/>
    <p:sldId id="281" r:id="rId125"/>
    <p:sldId id="689" r:id="rId126"/>
    <p:sldId id="294" r:id="rId127"/>
    <p:sldId id="363" r:id="rId128"/>
    <p:sldId id="365" r:id="rId129"/>
    <p:sldId id="364" r:id="rId130"/>
    <p:sldId id="389" r:id="rId131"/>
    <p:sldId id="295" r:id="rId132"/>
    <p:sldId id="401" r:id="rId133"/>
    <p:sldId id="403" r:id="rId134"/>
    <p:sldId id="676" r:id="rId135"/>
    <p:sldId id="376" r:id="rId136"/>
    <p:sldId id="379" r:id="rId137"/>
    <p:sldId id="361" r:id="rId138"/>
    <p:sldId id="680" r:id="rId139"/>
    <p:sldId id="378" r:id="rId140"/>
    <p:sldId id="409" r:id="rId141"/>
    <p:sldId id="678" r:id="rId142"/>
    <p:sldId id="284" r:id="rId143"/>
    <p:sldId id="677" r:id="rId144"/>
    <p:sldId id="413" r:id="rId145"/>
    <p:sldId id="414" r:id="rId146"/>
    <p:sldId id="679" r:id="rId147"/>
    <p:sldId id="386" r:id="rId148"/>
    <p:sldId id="391" r:id="rId149"/>
    <p:sldId id="368" r:id="rId150"/>
    <p:sldId id="396" r:id="rId151"/>
    <p:sldId id="369" r:id="rId152"/>
    <p:sldId id="370" r:id="rId153"/>
    <p:sldId id="360" r:id="rId154"/>
    <p:sldId id="406" r:id="rId155"/>
    <p:sldId id="296" r:id="rId156"/>
    <p:sldId id="285" r:id="rId157"/>
    <p:sldId id="416" r:id="rId158"/>
    <p:sldId id="366" r:id="rId159"/>
    <p:sldId id="683" r:id="rId160"/>
    <p:sldId id="381" r:id="rId161"/>
    <p:sldId id="687" r:id="rId162"/>
    <p:sldId id="696" r:id="rId163"/>
    <p:sldId id="684" r:id="rId164"/>
    <p:sldId id="691" r:id="rId165"/>
    <p:sldId id="692" r:id="rId166"/>
    <p:sldId id="693" r:id="rId167"/>
    <p:sldId id="694" r:id="rId168"/>
    <p:sldId id="690" r:id="rId169"/>
    <p:sldId id="695" r:id="rId17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009900"/>
    <a:srgbClr val="FFE285"/>
    <a:srgbClr val="CCFF66"/>
    <a:srgbClr val="CCCC00"/>
    <a:srgbClr val="CC6600"/>
    <a:srgbClr val="FFFF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80" autoAdjust="0"/>
    <p:restoredTop sz="93171" autoAdjust="0"/>
  </p:normalViewPr>
  <p:slideViewPr>
    <p:cSldViewPr>
      <p:cViewPr varScale="1">
        <p:scale>
          <a:sx n="114" d="100"/>
          <a:sy n="114" d="100"/>
        </p:scale>
        <p:origin x="10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tableStyles" Target="tableStyles.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1037AE5-E1E5-85BE-4C9F-4C585C98277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9459" name="Rectangle 3">
            <a:extLst>
              <a:ext uri="{FF2B5EF4-FFF2-40B4-BE49-F238E27FC236}">
                <a16:creationId xmlns:a16="http://schemas.microsoft.com/office/drawing/2014/main" id="{74356D0E-5904-73D4-7F7E-C801EE6EF6D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4" name="Rectangle 4">
            <a:extLst>
              <a:ext uri="{FF2B5EF4-FFF2-40B4-BE49-F238E27FC236}">
                <a16:creationId xmlns:a16="http://schemas.microsoft.com/office/drawing/2014/main" id="{599AC825-9E63-1330-E964-7EEEC3C7FAC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7C26057D-3038-43CD-3AA0-1376F2BE3D7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54725DA-7E62-D4FC-56DD-0DD20AA3B63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9463" name="Rectangle 7">
            <a:extLst>
              <a:ext uri="{FF2B5EF4-FFF2-40B4-BE49-F238E27FC236}">
                <a16:creationId xmlns:a16="http://schemas.microsoft.com/office/drawing/2014/main" id="{1BAA40AE-CAD7-9685-8453-0256003D8973}"/>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CC996F-CAE2-41B4-AA74-DD17674FD4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C696E29-B236-32C8-2085-6CB70CC8B92E}"/>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C0040934-7182-3388-F767-24C18AA275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BBF430B-A555-5CED-5787-5564067339A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DD9CE6-3CEF-457F-B5C0-4D2AB0E5712D}"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D426096-0BF9-BA50-EE62-662EDC57CF1F}"/>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31A85478-D135-65FA-5944-154D5B95A3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1026CCF6-D165-0A64-EC6F-8B58D9E9230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A933DD-BA5D-46C4-8A16-D4332EF65A9A}" type="slidenum">
              <a:rPr lang="en-US" altLang="en-US" smtClean="0"/>
              <a:pPr>
                <a:spcBef>
                  <a:spcPct val="0"/>
                </a:spcBef>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6C16C05-5836-6C43-DBFB-D022BCC1F022}"/>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26E35608-1A36-53AD-5A1F-B8D0F9B1C26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687D6F76-407A-EA62-A2E4-314BEC3EF9C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F5068C-0E60-4E23-BEF7-9BC6212047F6}" type="slidenum">
              <a:rPr lang="en-US" altLang="en-US" smtClean="0"/>
              <a:pPr>
                <a:spcBef>
                  <a:spcPct val="0"/>
                </a:spcBef>
              </a:pPr>
              <a:t>21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8DEFFF0-003F-F2E3-9E37-61DDC188BB0D}"/>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79DCC08C-4678-A7F7-E2DA-F1FF11915F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904DD0D1-3C7A-AC0B-5EE4-BA95F290D6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B5110A-5E1D-4A0C-AACD-26187466DE38}" type="slidenum">
              <a:rPr lang="en-US" altLang="en-US" smtClean="0"/>
              <a:pPr>
                <a:spcBef>
                  <a:spcPct val="0"/>
                </a:spcBef>
              </a:pPr>
              <a:t>24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424BFB7-5C25-AFBB-C4FC-2D7057F0141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2024C0EB-0A4C-3F22-770F-69A02229CD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a:t>
            </a:r>
          </a:p>
        </p:txBody>
      </p:sp>
      <p:sp>
        <p:nvSpPr>
          <p:cNvPr id="67588" name="Slide Number Placeholder 3">
            <a:extLst>
              <a:ext uri="{FF2B5EF4-FFF2-40B4-BE49-F238E27FC236}">
                <a16:creationId xmlns:a16="http://schemas.microsoft.com/office/drawing/2014/main" id="{FFE5D9CC-927D-CD26-71E7-473B30C7BAE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059524-6DDC-4F81-8752-EF21CA87423F}" type="slidenum">
              <a:rPr lang="en-US" altLang="en-US" smtClean="0"/>
              <a:pPr>
                <a:spcBef>
                  <a:spcPct val="0"/>
                </a:spcBef>
              </a:pPr>
              <a:t>56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DFECC782-E9CA-385E-E905-A0DC7E962B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A69A9B-10BB-4202-85EE-08FC3D90CDD7}" type="slidenum">
              <a:rPr lang="en-US" altLang="en-US" smtClean="0"/>
              <a:pPr>
                <a:spcBef>
                  <a:spcPct val="0"/>
                </a:spcBef>
              </a:pPr>
              <a:t>65</a:t>
            </a:fld>
            <a:endParaRPr lang="en-US" altLang="en-US"/>
          </a:p>
        </p:txBody>
      </p:sp>
      <p:sp>
        <p:nvSpPr>
          <p:cNvPr id="76803" name="Rectangle 2">
            <a:extLst>
              <a:ext uri="{FF2B5EF4-FFF2-40B4-BE49-F238E27FC236}">
                <a16:creationId xmlns:a16="http://schemas.microsoft.com/office/drawing/2014/main" id="{9638DC65-E375-180D-48A0-EFAD96C82FC4}"/>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8E1E3EF-A7E6-C84F-5BCE-365133EEE2B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73D2DE9-5779-91C1-5720-EE863056FF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C67F27A5-AC34-44DB-84B9-630D067CCD51}" type="slidenum">
              <a:rPr lang="en-US" altLang="en-US" smtClean="0">
                <a:solidFill>
                  <a:srgbClr val="000000"/>
                </a:solidFill>
                <a:latin typeface="Times New Roman" panose="02020603050405020304" pitchFamily="18" charset="0"/>
              </a:rPr>
              <a:pPr eaLnBrk="0" hangingPunct="0"/>
              <a:t>117</a:t>
            </a:fld>
            <a:endParaRPr lang="en-US" altLang="en-US">
              <a:solidFill>
                <a:srgbClr val="000000"/>
              </a:solidFill>
              <a:latin typeface="Times New Roman" panose="02020603050405020304" pitchFamily="18" charset="0"/>
            </a:endParaRPr>
          </a:p>
        </p:txBody>
      </p:sp>
      <p:sp>
        <p:nvSpPr>
          <p:cNvPr id="130051" name="Rectangle 2">
            <a:extLst>
              <a:ext uri="{FF2B5EF4-FFF2-40B4-BE49-F238E27FC236}">
                <a16:creationId xmlns:a16="http://schemas.microsoft.com/office/drawing/2014/main" id="{0B3F333B-AD23-AE85-BEEB-4A50C2CD4C95}"/>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6C68759-3C21-3903-2EAC-83F3521999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16711347-6307-657A-26EC-A4D80165F5E4}"/>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D9DE594D-F41C-D4F1-2D3B-85523659BB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C99EED28-152C-11E5-DDD2-87AD8CBED58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2BCB27-593E-4E0C-B893-739BBF48FD87}" type="slidenum">
              <a:rPr lang="en-US" altLang="en-US" smtClean="0"/>
              <a:pPr>
                <a:spcBef>
                  <a:spcPct val="0"/>
                </a:spcBef>
              </a:pPr>
              <a:t>123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FE71230B-DC2F-134E-00EA-0667B432E663}"/>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5914BA76-09AA-8FF4-B70A-7BCC35489F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ree</a:t>
            </a:r>
          </a:p>
        </p:txBody>
      </p:sp>
      <p:sp>
        <p:nvSpPr>
          <p:cNvPr id="137220" name="Slide Number Placeholder 3">
            <a:extLst>
              <a:ext uri="{FF2B5EF4-FFF2-40B4-BE49-F238E27FC236}">
                <a16:creationId xmlns:a16="http://schemas.microsoft.com/office/drawing/2014/main" id="{19417E21-25E1-E9A5-8F94-277FFB3362F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BD645F-79C6-4DE0-A663-C19CBC8D94AA}" type="slidenum">
              <a:rPr lang="en-US" altLang="en-US" smtClean="0"/>
              <a:pPr>
                <a:spcBef>
                  <a:spcPct val="0"/>
                </a:spcBef>
              </a:pPr>
              <a:t>128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129954-3F0E-C175-1582-83F1EEE7B8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ED1F09-0817-8714-F0E9-8AB1041B5A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475623-5773-4083-29F2-7582B79D1F65}"/>
              </a:ext>
            </a:extLst>
          </p:cNvPr>
          <p:cNvSpPr>
            <a:spLocks noGrp="1" noChangeArrowheads="1"/>
          </p:cNvSpPr>
          <p:nvPr>
            <p:ph type="sldNum" sz="quarter" idx="12"/>
          </p:nvPr>
        </p:nvSpPr>
        <p:spPr>
          <a:ln/>
        </p:spPr>
        <p:txBody>
          <a:bodyPr/>
          <a:lstStyle>
            <a:lvl1pPr>
              <a:defRPr/>
            </a:lvl1pPr>
          </a:lstStyle>
          <a:p>
            <a:pPr>
              <a:defRPr/>
            </a:pPr>
            <a:fld id="{0A2EA2D5-C79D-462D-A85B-E17FA79C9BEC}" type="slidenum">
              <a:rPr lang="en-US" altLang="en-US"/>
              <a:pPr>
                <a:defRPr/>
              </a:pPr>
              <a:t>‹#›</a:t>
            </a:fld>
            <a:endParaRPr lang="en-US" altLang="en-US"/>
          </a:p>
        </p:txBody>
      </p:sp>
    </p:spTree>
    <p:extLst>
      <p:ext uri="{BB962C8B-B14F-4D97-AF65-F5344CB8AC3E}">
        <p14:creationId xmlns:p14="http://schemas.microsoft.com/office/powerpoint/2010/main" val="185178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14DAED-D536-38E7-B542-AD7645ADFC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2ED790-A066-A375-E1BB-6C1595882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818126-61F4-C2D2-CEBF-18C11E8FCB35}"/>
              </a:ext>
            </a:extLst>
          </p:cNvPr>
          <p:cNvSpPr>
            <a:spLocks noGrp="1" noChangeArrowheads="1"/>
          </p:cNvSpPr>
          <p:nvPr>
            <p:ph type="sldNum" sz="quarter" idx="12"/>
          </p:nvPr>
        </p:nvSpPr>
        <p:spPr>
          <a:ln/>
        </p:spPr>
        <p:txBody>
          <a:bodyPr/>
          <a:lstStyle>
            <a:lvl1pPr>
              <a:defRPr/>
            </a:lvl1pPr>
          </a:lstStyle>
          <a:p>
            <a:pPr>
              <a:defRPr/>
            </a:pPr>
            <a:fld id="{8D4CE31B-2B41-437A-8190-24A3930F1AF4}" type="slidenum">
              <a:rPr lang="en-US" altLang="en-US"/>
              <a:pPr>
                <a:defRPr/>
              </a:pPr>
              <a:t>‹#›</a:t>
            </a:fld>
            <a:endParaRPr lang="en-US" altLang="en-US"/>
          </a:p>
        </p:txBody>
      </p:sp>
    </p:spTree>
    <p:extLst>
      <p:ext uri="{BB962C8B-B14F-4D97-AF65-F5344CB8AC3E}">
        <p14:creationId xmlns:p14="http://schemas.microsoft.com/office/powerpoint/2010/main" val="61427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8A44FE-801B-E6E0-414D-F644382015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CBB111-CDAA-26A0-4131-7278DB0E8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008EDC-47E6-FE8B-8450-888FEDBD7AB8}"/>
              </a:ext>
            </a:extLst>
          </p:cNvPr>
          <p:cNvSpPr>
            <a:spLocks noGrp="1" noChangeArrowheads="1"/>
          </p:cNvSpPr>
          <p:nvPr>
            <p:ph type="sldNum" sz="quarter" idx="12"/>
          </p:nvPr>
        </p:nvSpPr>
        <p:spPr>
          <a:ln/>
        </p:spPr>
        <p:txBody>
          <a:bodyPr/>
          <a:lstStyle>
            <a:lvl1pPr>
              <a:defRPr/>
            </a:lvl1pPr>
          </a:lstStyle>
          <a:p>
            <a:pPr>
              <a:defRPr/>
            </a:pPr>
            <a:fld id="{7F131F41-EAC5-4A6B-BD7D-78115E7D8DD1}" type="slidenum">
              <a:rPr lang="en-US" altLang="en-US"/>
              <a:pPr>
                <a:defRPr/>
              </a:pPr>
              <a:t>‹#›</a:t>
            </a:fld>
            <a:endParaRPr lang="en-US" altLang="en-US"/>
          </a:p>
        </p:txBody>
      </p:sp>
    </p:spTree>
    <p:extLst>
      <p:ext uri="{BB962C8B-B14F-4D97-AF65-F5344CB8AC3E}">
        <p14:creationId xmlns:p14="http://schemas.microsoft.com/office/powerpoint/2010/main" val="232186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0C9B58A-A894-EF9C-FE34-98220C1EA5F2}"/>
              </a:ext>
            </a:extLst>
          </p:cNvPr>
          <p:cNvGrpSpPr>
            <a:grpSpLocks/>
          </p:cNvGrpSpPr>
          <p:nvPr/>
        </p:nvGrpSpPr>
        <p:grpSpPr bwMode="auto">
          <a:xfrm>
            <a:off x="0" y="0"/>
            <a:ext cx="8458200" cy="5943600"/>
            <a:chOff x="0" y="0"/>
            <a:chExt cx="5328" cy="3744"/>
          </a:xfrm>
        </p:grpSpPr>
        <p:sp>
          <p:nvSpPr>
            <p:cNvPr id="3" name="Freeform 3">
              <a:extLst>
                <a:ext uri="{FF2B5EF4-FFF2-40B4-BE49-F238E27FC236}">
                  <a16:creationId xmlns:a16="http://schemas.microsoft.com/office/drawing/2014/main" id="{1DE2ED40-B85F-FC31-560C-F097DD3C663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4" name="Freeform 4">
              <a:extLst>
                <a:ext uri="{FF2B5EF4-FFF2-40B4-BE49-F238E27FC236}">
                  <a16:creationId xmlns:a16="http://schemas.microsoft.com/office/drawing/2014/main" id="{AE02F269-DAE4-AB6B-37FE-E68D85CCD85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3283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63284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5" name="Date Placeholder 6">
            <a:extLst>
              <a:ext uri="{FF2B5EF4-FFF2-40B4-BE49-F238E27FC236}">
                <a16:creationId xmlns:a16="http://schemas.microsoft.com/office/drawing/2014/main" id="{E8331D96-7A78-7195-967D-1A8A2F3000E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308C0B2A-6FC7-B5C5-45BC-5E1BA5CEA31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5D4B2682-D411-C2E6-6084-295672B0AE14}"/>
              </a:ext>
            </a:extLst>
          </p:cNvPr>
          <p:cNvSpPr>
            <a:spLocks noGrp="1" noChangeArrowheads="1"/>
          </p:cNvSpPr>
          <p:nvPr>
            <p:ph type="sldNum" sz="quarter" idx="12"/>
          </p:nvPr>
        </p:nvSpPr>
        <p:spPr/>
        <p:txBody>
          <a:bodyPr/>
          <a:lstStyle>
            <a:lvl1pPr>
              <a:defRPr/>
            </a:lvl1pPr>
          </a:lstStyle>
          <a:p>
            <a:pPr>
              <a:defRPr/>
            </a:pPr>
            <a:fld id="{8B6A9C19-3252-42AE-BE85-7E96EB3BEAFB}" type="slidenum">
              <a:rPr lang="en-US" altLang="en-US"/>
              <a:pPr>
                <a:defRPr/>
              </a:pPr>
              <a:t>‹#›</a:t>
            </a:fld>
            <a:endParaRPr lang="en-US" altLang="en-US"/>
          </a:p>
        </p:txBody>
      </p:sp>
    </p:spTree>
    <p:extLst>
      <p:ext uri="{BB962C8B-B14F-4D97-AF65-F5344CB8AC3E}">
        <p14:creationId xmlns:p14="http://schemas.microsoft.com/office/powerpoint/2010/main" val="20805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A7C85831-93BE-FEC2-C5D5-B0A050B4D0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9EFBAD1-2120-E456-3167-35B1698C5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115D3E5-0A95-2957-FF7D-F6FFC0599B44}"/>
              </a:ext>
            </a:extLst>
          </p:cNvPr>
          <p:cNvSpPr>
            <a:spLocks noGrp="1" noChangeArrowheads="1"/>
          </p:cNvSpPr>
          <p:nvPr>
            <p:ph type="sldNum" sz="quarter" idx="12"/>
          </p:nvPr>
        </p:nvSpPr>
        <p:spPr>
          <a:ln/>
        </p:spPr>
        <p:txBody>
          <a:bodyPr/>
          <a:lstStyle>
            <a:lvl1pPr>
              <a:defRPr/>
            </a:lvl1pPr>
          </a:lstStyle>
          <a:p>
            <a:pPr>
              <a:defRPr/>
            </a:pPr>
            <a:fld id="{119F86CC-3D3C-4E85-A860-9308111D949B}" type="slidenum">
              <a:rPr lang="en-US" altLang="en-US"/>
              <a:pPr>
                <a:defRPr/>
              </a:pPr>
              <a:t>‹#›</a:t>
            </a:fld>
            <a:endParaRPr lang="en-US" altLang="en-US"/>
          </a:p>
        </p:txBody>
      </p:sp>
    </p:spTree>
    <p:extLst>
      <p:ext uri="{BB962C8B-B14F-4D97-AF65-F5344CB8AC3E}">
        <p14:creationId xmlns:p14="http://schemas.microsoft.com/office/powerpoint/2010/main" val="2019690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a:extLst>
              <a:ext uri="{FF2B5EF4-FFF2-40B4-BE49-F238E27FC236}">
                <a16:creationId xmlns:a16="http://schemas.microsoft.com/office/drawing/2014/main" id="{752C2E79-3659-A0AA-CBC3-C41D0A745F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44A79057-78D6-C8C2-A9BB-9F33555AAE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F0963C8-036E-CC0A-C067-EACFADB3A81F}"/>
              </a:ext>
            </a:extLst>
          </p:cNvPr>
          <p:cNvSpPr>
            <a:spLocks noGrp="1" noChangeArrowheads="1"/>
          </p:cNvSpPr>
          <p:nvPr>
            <p:ph type="sldNum" sz="quarter" idx="12"/>
          </p:nvPr>
        </p:nvSpPr>
        <p:spPr>
          <a:ln/>
        </p:spPr>
        <p:txBody>
          <a:bodyPr/>
          <a:lstStyle>
            <a:lvl1pPr>
              <a:defRPr/>
            </a:lvl1pPr>
          </a:lstStyle>
          <a:p>
            <a:pPr>
              <a:defRPr/>
            </a:pPr>
            <a:fld id="{6F7F7F93-2C30-4FE6-B679-22A7EFD03417}" type="slidenum">
              <a:rPr lang="en-US" altLang="en-US"/>
              <a:pPr>
                <a:defRPr/>
              </a:pPr>
              <a:t>‹#›</a:t>
            </a:fld>
            <a:endParaRPr lang="en-US" altLang="en-US"/>
          </a:p>
        </p:txBody>
      </p:sp>
    </p:spTree>
    <p:extLst>
      <p:ext uri="{BB962C8B-B14F-4D97-AF65-F5344CB8AC3E}">
        <p14:creationId xmlns:p14="http://schemas.microsoft.com/office/powerpoint/2010/main" val="172807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D2952149-3394-DB46-FA0B-224EDF1047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C113A4C5-827D-8903-24DD-4712C2212F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4F93D2F-6C9F-E84B-DBA9-F00FD942863F}"/>
              </a:ext>
            </a:extLst>
          </p:cNvPr>
          <p:cNvSpPr>
            <a:spLocks noGrp="1" noChangeArrowheads="1"/>
          </p:cNvSpPr>
          <p:nvPr>
            <p:ph type="sldNum" sz="quarter" idx="12"/>
          </p:nvPr>
        </p:nvSpPr>
        <p:spPr>
          <a:ln/>
        </p:spPr>
        <p:txBody>
          <a:bodyPr/>
          <a:lstStyle>
            <a:lvl1pPr>
              <a:defRPr/>
            </a:lvl1pPr>
          </a:lstStyle>
          <a:p>
            <a:pPr>
              <a:defRPr/>
            </a:pPr>
            <a:fld id="{9102E2B9-2019-490B-A52C-3E5950457154}" type="slidenum">
              <a:rPr lang="en-US" altLang="en-US"/>
              <a:pPr>
                <a:defRPr/>
              </a:pPr>
              <a:t>‹#›</a:t>
            </a:fld>
            <a:endParaRPr lang="en-US" altLang="en-US"/>
          </a:p>
        </p:txBody>
      </p:sp>
    </p:spTree>
    <p:extLst>
      <p:ext uri="{BB962C8B-B14F-4D97-AF65-F5344CB8AC3E}">
        <p14:creationId xmlns:p14="http://schemas.microsoft.com/office/powerpoint/2010/main" val="2777519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D2CE9F5-37D5-7C89-9154-79FE00E1C3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F46603A5-8FDF-1A91-20D8-CF3CBBA69B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AFD59FC0-2C0C-34EB-07EF-56112BDF9B86}"/>
              </a:ext>
            </a:extLst>
          </p:cNvPr>
          <p:cNvSpPr>
            <a:spLocks noGrp="1" noChangeArrowheads="1"/>
          </p:cNvSpPr>
          <p:nvPr>
            <p:ph type="sldNum" sz="quarter" idx="12"/>
          </p:nvPr>
        </p:nvSpPr>
        <p:spPr>
          <a:ln/>
        </p:spPr>
        <p:txBody>
          <a:bodyPr/>
          <a:lstStyle>
            <a:lvl1pPr>
              <a:defRPr/>
            </a:lvl1pPr>
          </a:lstStyle>
          <a:p>
            <a:pPr>
              <a:defRPr/>
            </a:pPr>
            <a:fld id="{FBE0DB43-56B8-423D-BE74-71573E50B9EE}" type="slidenum">
              <a:rPr lang="en-US" altLang="en-US"/>
              <a:pPr>
                <a:defRPr/>
              </a:pPr>
              <a:t>‹#›</a:t>
            </a:fld>
            <a:endParaRPr lang="en-US" altLang="en-US"/>
          </a:p>
        </p:txBody>
      </p:sp>
    </p:spTree>
    <p:extLst>
      <p:ext uri="{BB962C8B-B14F-4D97-AF65-F5344CB8AC3E}">
        <p14:creationId xmlns:p14="http://schemas.microsoft.com/office/powerpoint/2010/main" val="65592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5C0143A3-A745-2FA3-EBC5-572DF1A742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68E82578-265C-F9BE-65D1-AA1B2F9346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E04F2237-E431-3A27-5D2E-E2D3E8491818}"/>
              </a:ext>
            </a:extLst>
          </p:cNvPr>
          <p:cNvSpPr>
            <a:spLocks noGrp="1" noChangeArrowheads="1"/>
          </p:cNvSpPr>
          <p:nvPr>
            <p:ph type="sldNum" sz="quarter" idx="12"/>
          </p:nvPr>
        </p:nvSpPr>
        <p:spPr>
          <a:ln/>
        </p:spPr>
        <p:txBody>
          <a:bodyPr/>
          <a:lstStyle>
            <a:lvl1pPr>
              <a:defRPr/>
            </a:lvl1pPr>
          </a:lstStyle>
          <a:p>
            <a:pPr>
              <a:defRPr/>
            </a:pPr>
            <a:fld id="{9F22C4CB-FD06-4C56-8620-79945F2FCDA2}" type="slidenum">
              <a:rPr lang="en-US" altLang="en-US"/>
              <a:pPr>
                <a:defRPr/>
              </a:pPr>
              <a:t>‹#›</a:t>
            </a:fld>
            <a:endParaRPr lang="en-US" altLang="en-US"/>
          </a:p>
        </p:txBody>
      </p:sp>
    </p:spTree>
    <p:extLst>
      <p:ext uri="{BB962C8B-B14F-4D97-AF65-F5344CB8AC3E}">
        <p14:creationId xmlns:p14="http://schemas.microsoft.com/office/powerpoint/2010/main" val="280424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439C04A-0C30-E947-AB87-FCF57294AA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4AF5EE65-B6CC-A3B7-CDED-155CA9654D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CACF769F-4FD2-22E3-2AAA-E9EA313A7C4F}"/>
              </a:ext>
            </a:extLst>
          </p:cNvPr>
          <p:cNvSpPr>
            <a:spLocks noGrp="1" noChangeArrowheads="1"/>
          </p:cNvSpPr>
          <p:nvPr>
            <p:ph type="sldNum" sz="quarter" idx="12"/>
          </p:nvPr>
        </p:nvSpPr>
        <p:spPr>
          <a:ln/>
        </p:spPr>
        <p:txBody>
          <a:bodyPr/>
          <a:lstStyle>
            <a:lvl1pPr>
              <a:defRPr/>
            </a:lvl1pPr>
          </a:lstStyle>
          <a:p>
            <a:pPr>
              <a:defRPr/>
            </a:pPr>
            <a:fld id="{0D7854BC-7FB9-4BD8-AB66-A0FD20F42494}" type="slidenum">
              <a:rPr lang="en-US" altLang="en-US"/>
              <a:pPr>
                <a:defRPr/>
              </a:pPr>
              <a:t>‹#›</a:t>
            </a:fld>
            <a:endParaRPr lang="en-US" altLang="en-US"/>
          </a:p>
        </p:txBody>
      </p:sp>
    </p:spTree>
    <p:extLst>
      <p:ext uri="{BB962C8B-B14F-4D97-AF65-F5344CB8AC3E}">
        <p14:creationId xmlns:p14="http://schemas.microsoft.com/office/powerpoint/2010/main" val="3821004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FB241BCA-BE74-093D-DE1E-9CC5DE7C5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1D53AC4-924C-AFC8-FBCB-0E344DF988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6B0F81A-B9C5-1288-F16E-472BC8D85287}"/>
              </a:ext>
            </a:extLst>
          </p:cNvPr>
          <p:cNvSpPr>
            <a:spLocks noGrp="1" noChangeArrowheads="1"/>
          </p:cNvSpPr>
          <p:nvPr>
            <p:ph type="sldNum" sz="quarter" idx="12"/>
          </p:nvPr>
        </p:nvSpPr>
        <p:spPr>
          <a:ln/>
        </p:spPr>
        <p:txBody>
          <a:bodyPr/>
          <a:lstStyle>
            <a:lvl1pPr>
              <a:defRPr/>
            </a:lvl1pPr>
          </a:lstStyle>
          <a:p>
            <a:pPr>
              <a:defRPr/>
            </a:pPr>
            <a:fld id="{93FE29FB-91E1-4A1C-9973-A12A0199B292}" type="slidenum">
              <a:rPr lang="en-US" altLang="en-US"/>
              <a:pPr>
                <a:defRPr/>
              </a:pPr>
              <a:t>‹#›</a:t>
            </a:fld>
            <a:endParaRPr lang="en-US" altLang="en-US"/>
          </a:p>
        </p:txBody>
      </p:sp>
    </p:spTree>
    <p:extLst>
      <p:ext uri="{BB962C8B-B14F-4D97-AF65-F5344CB8AC3E}">
        <p14:creationId xmlns:p14="http://schemas.microsoft.com/office/powerpoint/2010/main" val="266205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EB5A5A-A96F-E7A9-B2B3-3718AE0B4A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D12750-08C6-1124-25F7-972A7A89CD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4FE1AF-EA71-E066-DBCE-35FE10A7FBF0}"/>
              </a:ext>
            </a:extLst>
          </p:cNvPr>
          <p:cNvSpPr>
            <a:spLocks noGrp="1" noChangeArrowheads="1"/>
          </p:cNvSpPr>
          <p:nvPr>
            <p:ph type="sldNum" sz="quarter" idx="12"/>
          </p:nvPr>
        </p:nvSpPr>
        <p:spPr>
          <a:ln/>
        </p:spPr>
        <p:txBody>
          <a:bodyPr/>
          <a:lstStyle>
            <a:lvl1pPr>
              <a:defRPr/>
            </a:lvl1pPr>
          </a:lstStyle>
          <a:p>
            <a:pPr>
              <a:defRPr/>
            </a:pPr>
            <a:fld id="{62437908-70AB-4191-8C64-5722D005176A}" type="slidenum">
              <a:rPr lang="en-US" altLang="en-US"/>
              <a:pPr>
                <a:defRPr/>
              </a:pPr>
              <a:t>‹#›</a:t>
            </a:fld>
            <a:endParaRPr lang="en-US" altLang="en-US"/>
          </a:p>
        </p:txBody>
      </p:sp>
    </p:spTree>
    <p:extLst>
      <p:ext uri="{BB962C8B-B14F-4D97-AF65-F5344CB8AC3E}">
        <p14:creationId xmlns:p14="http://schemas.microsoft.com/office/powerpoint/2010/main" val="330488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E8C9A9B8-B98B-8CED-5E5B-DD9765101B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CC47F9A9-F751-0DBB-AD80-EE8D6A6B25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7E5460E-ADE1-B5C9-7DAA-3AF98BA051B2}"/>
              </a:ext>
            </a:extLst>
          </p:cNvPr>
          <p:cNvSpPr>
            <a:spLocks noGrp="1" noChangeArrowheads="1"/>
          </p:cNvSpPr>
          <p:nvPr>
            <p:ph type="sldNum" sz="quarter" idx="12"/>
          </p:nvPr>
        </p:nvSpPr>
        <p:spPr>
          <a:ln/>
        </p:spPr>
        <p:txBody>
          <a:bodyPr/>
          <a:lstStyle>
            <a:lvl1pPr>
              <a:defRPr/>
            </a:lvl1pPr>
          </a:lstStyle>
          <a:p>
            <a:pPr>
              <a:defRPr/>
            </a:pPr>
            <a:fld id="{E2CA5A92-F49C-442F-A35D-41582AA3B505}" type="slidenum">
              <a:rPr lang="en-US" altLang="en-US"/>
              <a:pPr>
                <a:defRPr/>
              </a:pPr>
              <a:t>‹#›</a:t>
            </a:fld>
            <a:endParaRPr lang="en-US" altLang="en-US"/>
          </a:p>
        </p:txBody>
      </p:sp>
    </p:spTree>
    <p:extLst>
      <p:ext uri="{BB962C8B-B14F-4D97-AF65-F5344CB8AC3E}">
        <p14:creationId xmlns:p14="http://schemas.microsoft.com/office/powerpoint/2010/main" val="4015130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1CC3F7B-58A9-D092-58CF-349EED4DDE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C3355F7-AD52-73C1-DCB6-B1330C1D4B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185D72C-B985-1163-9C87-75ECC597B08C}"/>
              </a:ext>
            </a:extLst>
          </p:cNvPr>
          <p:cNvSpPr>
            <a:spLocks noGrp="1" noChangeArrowheads="1"/>
          </p:cNvSpPr>
          <p:nvPr>
            <p:ph type="sldNum" sz="quarter" idx="12"/>
          </p:nvPr>
        </p:nvSpPr>
        <p:spPr>
          <a:ln/>
        </p:spPr>
        <p:txBody>
          <a:bodyPr/>
          <a:lstStyle>
            <a:lvl1pPr>
              <a:defRPr/>
            </a:lvl1pPr>
          </a:lstStyle>
          <a:p>
            <a:pPr>
              <a:defRPr/>
            </a:pPr>
            <a:fld id="{C5238FFE-4FF5-435E-BEED-CFF01E86A0D2}" type="slidenum">
              <a:rPr lang="en-US" altLang="en-US"/>
              <a:pPr>
                <a:defRPr/>
              </a:pPr>
              <a:t>‹#›</a:t>
            </a:fld>
            <a:endParaRPr lang="en-US" altLang="en-US"/>
          </a:p>
        </p:txBody>
      </p:sp>
    </p:spTree>
    <p:extLst>
      <p:ext uri="{BB962C8B-B14F-4D97-AF65-F5344CB8AC3E}">
        <p14:creationId xmlns:p14="http://schemas.microsoft.com/office/powerpoint/2010/main" val="2951618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14C0592-EA72-208A-0F38-906B5E6E95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F194D5D6-1DD9-78F9-7D30-8D3CEC371E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65BB5C5-0AC3-9956-C225-5B98D900BE8F}"/>
              </a:ext>
            </a:extLst>
          </p:cNvPr>
          <p:cNvSpPr>
            <a:spLocks noGrp="1" noChangeArrowheads="1"/>
          </p:cNvSpPr>
          <p:nvPr>
            <p:ph type="sldNum" sz="quarter" idx="12"/>
          </p:nvPr>
        </p:nvSpPr>
        <p:spPr>
          <a:ln/>
        </p:spPr>
        <p:txBody>
          <a:bodyPr/>
          <a:lstStyle>
            <a:lvl1pPr>
              <a:defRPr/>
            </a:lvl1pPr>
          </a:lstStyle>
          <a:p>
            <a:pPr>
              <a:defRPr/>
            </a:pPr>
            <a:fld id="{A514B7E4-51C4-4503-8A87-3391CB074AC6}" type="slidenum">
              <a:rPr lang="en-US" altLang="en-US"/>
              <a:pPr>
                <a:defRPr/>
              </a:pPr>
              <a:t>‹#›</a:t>
            </a:fld>
            <a:endParaRPr lang="en-US" altLang="en-US"/>
          </a:p>
        </p:txBody>
      </p:sp>
    </p:spTree>
    <p:extLst>
      <p:ext uri="{BB962C8B-B14F-4D97-AF65-F5344CB8AC3E}">
        <p14:creationId xmlns:p14="http://schemas.microsoft.com/office/powerpoint/2010/main" val="778069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97DFC5D-4433-BF96-573A-64F00D4F81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71FC2FB-B9F0-D42A-5DAF-D2F4873012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C899376-04C5-96F4-44DC-A35B8685929E}"/>
              </a:ext>
            </a:extLst>
          </p:cNvPr>
          <p:cNvSpPr>
            <a:spLocks noGrp="1" noChangeArrowheads="1"/>
          </p:cNvSpPr>
          <p:nvPr>
            <p:ph type="sldNum" sz="quarter" idx="12"/>
          </p:nvPr>
        </p:nvSpPr>
        <p:spPr>
          <a:ln/>
        </p:spPr>
        <p:txBody>
          <a:bodyPr/>
          <a:lstStyle>
            <a:lvl1pPr>
              <a:defRPr/>
            </a:lvl1pPr>
          </a:lstStyle>
          <a:p>
            <a:pPr>
              <a:defRPr/>
            </a:pPr>
            <a:fld id="{770AC3F7-E575-409E-9923-692A707F244F}" type="slidenum">
              <a:rPr lang="en-US" altLang="en-US"/>
              <a:pPr>
                <a:defRPr/>
              </a:pPr>
              <a:t>‹#›</a:t>
            </a:fld>
            <a:endParaRPr lang="en-US" altLang="en-US"/>
          </a:p>
        </p:txBody>
      </p:sp>
    </p:spTree>
    <p:extLst>
      <p:ext uri="{BB962C8B-B14F-4D97-AF65-F5344CB8AC3E}">
        <p14:creationId xmlns:p14="http://schemas.microsoft.com/office/powerpoint/2010/main" val="287420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FA37FE1-5A0F-4DCB-9E1F-3E2307A8DF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321A32-5788-80F7-F2F9-5D4AC8A6E6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2CF9EE-1834-FF7A-2DCB-9CEC00CB3245}"/>
              </a:ext>
            </a:extLst>
          </p:cNvPr>
          <p:cNvSpPr>
            <a:spLocks noGrp="1" noChangeArrowheads="1"/>
          </p:cNvSpPr>
          <p:nvPr>
            <p:ph type="sldNum" sz="quarter" idx="12"/>
          </p:nvPr>
        </p:nvSpPr>
        <p:spPr>
          <a:ln/>
        </p:spPr>
        <p:txBody>
          <a:bodyPr/>
          <a:lstStyle>
            <a:lvl1pPr>
              <a:defRPr/>
            </a:lvl1pPr>
          </a:lstStyle>
          <a:p>
            <a:pPr>
              <a:defRPr/>
            </a:pPr>
            <a:fld id="{3DBC4975-5AAA-478A-BA6D-195E35EA2DB1}" type="slidenum">
              <a:rPr lang="en-US" altLang="en-US"/>
              <a:pPr>
                <a:defRPr/>
              </a:pPr>
              <a:t>‹#›</a:t>
            </a:fld>
            <a:endParaRPr lang="en-US" altLang="en-US"/>
          </a:p>
        </p:txBody>
      </p:sp>
    </p:spTree>
    <p:extLst>
      <p:ext uri="{BB962C8B-B14F-4D97-AF65-F5344CB8AC3E}">
        <p14:creationId xmlns:p14="http://schemas.microsoft.com/office/powerpoint/2010/main" val="3919908162"/>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B68B58-DB8C-EBD9-E893-DBF80CB90F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A56DEA8-CACF-F4E5-C546-1338822A92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ECFEB2-7DD7-8565-983E-01C803D7147F}"/>
              </a:ext>
            </a:extLst>
          </p:cNvPr>
          <p:cNvSpPr>
            <a:spLocks noGrp="1" noChangeArrowheads="1"/>
          </p:cNvSpPr>
          <p:nvPr>
            <p:ph type="sldNum" sz="quarter" idx="12"/>
          </p:nvPr>
        </p:nvSpPr>
        <p:spPr>
          <a:ln/>
        </p:spPr>
        <p:txBody>
          <a:bodyPr/>
          <a:lstStyle>
            <a:lvl1pPr>
              <a:defRPr/>
            </a:lvl1pPr>
          </a:lstStyle>
          <a:p>
            <a:pPr>
              <a:defRPr/>
            </a:pPr>
            <a:fld id="{BF25DBDC-7735-43C1-BF5C-62707C67897D}" type="slidenum">
              <a:rPr lang="en-US" altLang="en-US"/>
              <a:pPr>
                <a:defRPr/>
              </a:pPr>
              <a:t>‹#›</a:t>
            </a:fld>
            <a:endParaRPr lang="en-US" altLang="en-US"/>
          </a:p>
        </p:txBody>
      </p:sp>
    </p:spTree>
    <p:extLst>
      <p:ext uri="{BB962C8B-B14F-4D97-AF65-F5344CB8AC3E}">
        <p14:creationId xmlns:p14="http://schemas.microsoft.com/office/powerpoint/2010/main" val="596184436"/>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FEF1DEF-4104-B9AB-C4CD-AA05531B99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817302-9A7C-DA6A-C1F0-EF7EAEB78D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39551C-2E50-5E3D-9412-3918430C9035}"/>
              </a:ext>
            </a:extLst>
          </p:cNvPr>
          <p:cNvSpPr>
            <a:spLocks noGrp="1" noChangeArrowheads="1"/>
          </p:cNvSpPr>
          <p:nvPr>
            <p:ph type="sldNum" sz="quarter" idx="12"/>
          </p:nvPr>
        </p:nvSpPr>
        <p:spPr>
          <a:ln/>
        </p:spPr>
        <p:txBody>
          <a:bodyPr/>
          <a:lstStyle>
            <a:lvl1pPr>
              <a:defRPr/>
            </a:lvl1pPr>
          </a:lstStyle>
          <a:p>
            <a:pPr>
              <a:defRPr/>
            </a:pPr>
            <a:fld id="{D519BA0F-A52C-4B94-92C8-EF2C165219E9}" type="slidenum">
              <a:rPr lang="en-US" altLang="en-US"/>
              <a:pPr>
                <a:defRPr/>
              </a:pPr>
              <a:t>‹#›</a:t>
            </a:fld>
            <a:endParaRPr lang="en-US" altLang="en-US"/>
          </a:p>
        </p:txBody>
      </p:sp>
    </p:spTree>
    <p:extLst>
      <p:ext uri="{BB962C8B-B14F-4D97-AF65-F5344CB8AC3E}">
        <p14:creationId xmlns:p14="http://schemas.microsoft.com/office/powerpoint/2010/main" val="1375350351"/>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82EE45-E218-6AE5-B9F9-0E5FA8EDD5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8041E40-13D5-255D-C3F5-B0EEA8BFBC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725CB5-2AE4-5950-C0FD-2EFB77569521}"/>
              </a:ext>
            </a:extLst>
          </p:cNvPr>
          <p:cNvSpPr>
            <a:spLocks noGrp="1" noChangeArrowheads="1"/>
          </p:cNvSpPr>
          <p:nvPr>
            <p:ph type="sldNum" sz="quarter" idx="12"/>
          </p:nvPr>
        </p:nvSpPr>
        <p:spPr>
          <a:ln/>
        </p:spPr>
        <p:txBody>
          <a:bodyPr/>
          <a:lstStyle>
            <a:lvl1pPr>
              <a:defRPr/>
            </a:lvl1pPr>
          </a:lstStyle>
          <a:p>
            <a:pPr>
              <a:defRPr/>
            </a:pPr>
            <a:fld id="{AFB87208-1B49-4289-B555-45B398347B2B}" type="slidenum">
              <a:rPr lang="en-US" altLang="en-US"/>
              <a:pPr>
                <a:defRPr/>
              </a:pPr>
              <a:t>‹#›</a:t>
            </a:fld>
            <a:endParaRPr lang="en-US" altLang="en-US"/>
          </a:p>
        </p:txBody>
      </p:sp>
    </p:spTree>
    <p:extLst>
      <p:ext uri="{BB962C8B-B14F-4D97-AF65-F5344CB8AC3E}">
        <p14:creationId xmlns:p14="http://schemas.microsoft.com/office/powerpoint/2010/main" val="3184160461"/>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475A05-BB51-77E5-54CF-3CF2E8E7E8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AF48DAA-28E3-A82D-EC2D-A8B1CF95BD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2E97148-9048-3E5D-06A4-6A1786826C63}"/>
              </a:ext>
            </a:extLst>
          </p:cNvPr>
          <p:cNvSpPr>
            <a:spLocks noGrp="1" noChangeArrowheads="1"/>
          </p:cNvSpPr>
          <p:nvPr>
            <p:ph type="sldNum" sz="quarter" idx="12"/>
          </p:nvPr>
        </p:nvSpPr>
        <p:spPr>
          <a:ln/>
        </p:spPr>
        <p:txBody>
          <a:bodyPr/>
          <a:lstStyle>
            <a:lvl1pPr>
              <a:defRPr/>
            </a:lvl1pPr>
          </a:lstStyle>
          <a:p>
            <a:pPr>
              <a:defRPr/>
            </a:pPr>
            <a:fld id="{2C0C5F32-B0CF-4772-BF20-6607238039AC}" type="slidenum">
              <a:rPr lang="en-US" altLang="en-US"/>
              <a:pPr>
                <a:defRPr/>
              </a:pPr>
              <a:t>‹#›</a:t>
            </a:fld>
            <a:endParaRPr lang="en-US" altLang="en-US"/>
          </a:p>
        </p:txBody>
      </p:sp>
    </p:spTree>
    <p:extLst>
      <p:ext uri="{BB962C8B-B14F-4D97-AF65-F5344CB8AC3E}">
        <p14:creationId xmlns:p14="http://schemas.microsoft.com/office/powerpoint/2010/main" val="1844064156"/>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884284-1265-DBA6-C707-E4CDDD74FE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F2E7B2C-A166-A250-D2E8-EF4B47E79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F7A0421-0592-BD94-8BC9-24D670E5B996}"/>
              </a:ext>
            </a:extLst>
          </p:cNvPr>
          <p:cNvSpPr>
            <a:spLocks noGrp="1" noChangeArrowheads="1"/>
          </p:cNvSpPr>
          <p:nvPr>
            <p:ph type="sldNum" sz="quarter" idx="12"/>
          </p:nvPr>
        </p:nvSpPr>
        <p:spPr>
          <a:ln/>
        </p:spPr>
        <p:txBody>
          <a:bodyPr/>
          <a:lstStyle>
            <a:lvl1pPr>
              <a:defRPr/>
            </a:lvl1pPr>
          </a:lstStyle>
          <a:p>
            <a:pPr>
              <a:defRPr/>
            </a:pPr>
            <a:fld id="{E9F601D8-DCF6-427A-A22F-F41432BE3A0D}" type="slidenum">
              <a:rPr lang="en-US" altLang="en-US"/>
              <a:pPr>
                <a:defRPr/>
              </a:pPr>
              <a:t>‹#›</a:t>
            </a:fld>
            <a:endParaRPr lang="en-US" altLang="en-US"/>
          </a:p>
        </p:txBody>
      </p:sp>
    </p:spTree>
    <p:extLst>
      <p:ext uri="{BB962C8B-B14F-4D97-AF65-F5344CB8AC3E}">
        <p14:creationId xmlns:p14="http://schemas.microsoft.com/office/powerpoint/2010/main" val="2500732435"/>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DC15F-CCD8-99BD-DCCC-DC07A55AB6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9FF17-AA9D-8D05-5303-EE44A5F7C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914803-7C89-7114-DBBC-A7BABEC13211}"/>
              </a:ext>
            </a:extLst>
          </p:cNvPr>
          <p:cNvSpPr>
            <a:spLocks noGrp="1" noChangeArrowheads="1"/>
          </p:cNvSpPr>
          <p:nvPr>
            <p:ph type="sldNum" sz="quarter" idx="12"/>
          </p:nvPr>
        </p:nvSpPr>
        <p:spPr>
          <a:ln/>
        </p:spPr>
        <p:txBody>
          <a:bodyPr/>
          <a:lstStyle>
            <a:lvl1pPr>
              <a:defRPr/>
            </a:lvl1pPr>
          </a:lstStyle>
          <a:p>
            <a:pPr>
              <a:defRPr/>
            </a:pPr>
            <a:fld id="{7D05018D-FCF4-4A61-96B9-45F880F4FB98}" type="slidenum">
              <a:rPr lang="en-US" altLang="en-US"/>
              <a:pPr>
                <a:defRPr/>
              </a:pPr>
              <a:t>‹#›</a:t>
            </a:fld>
            <a:endParaRPr lang="en-US" altLang="en-US"/>
          </a:p>
        </p:txBody>
      </p:sp>
    </p:spTree>
    <p:extLst>
      <p:ext uri="{BB962C8B-B14F-4D97-AF65-F5344CB8AC3E}">
        <p14:creationId xmlns:p14="http://schemas.microsoft.com/office/powerpoint/2010/main" val="2497589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0167FB-D305-3ABE-521E-245B7B29C9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6F82143-11B0-2EE3-822A-A2DFBC989B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A8188C3-82D9-3861-6B9D-850326E60622}"/>
              </a:ext>
            </a:extLst>
          </p:cNvPr>
          <p:cNvSpPr>
            <a:spLocks noGrp="1" noChangeArrowheads="1"/>
          </p:cNvSpPr>
          <p:nvPr>
            <p:ph type="sldNum" sz="quarter" idx="12"/>
          </p:nvPr>
        </p:nvSpPr>
        <p:spPr>
          <a:ln/>
        </p:spPr>
        <p:txBody>
          <a:bodyPr/>
          <a:lstStyle>
            <a:lvl1pPr>
              <a:defRPr/>
            </a:lvl1pPr>
          </a:lstStyle>
          <a:p>
            <a:pPr>
              <a:defRPr/>
            </a:pPr>
            <a:fld id="{2A218987-DBAF-4BC6-BCA5-98ED026A0C4C}" type="slidenum">
              <a:rPr lang="en-US" altLang="en-US"/>
              <a:pPr>
                <a:defRPr/>
              </a:pPr>
              <a:t>‹#›</a:t>
            </a:fld>
            <a:endParaRPr lang="en-US" altLang="en-US"/>
          </a:p>
        </p:txBody>
      </p:sp>
    </p:spTree>
    <p:extLst>
      <p:ext uri="{BB962C8B-B14F-4D97-AF65-F5344CB8AC3E}">
        <p14:creationId xmlns:p14="http://schemas.microsoft.com/office/powerpoint/2010/main" val="3879230007"/>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3B381FA-FEA4-113A-D85E-7C1F1D3116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935C65-E9B0-3498-C983-A7B24181AC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AF37EC-D98E-FC20-E4A0-B0DFB19B9FDC}"/>
              </a:ext>
            </a:extLst>
          </p:cNvPr>
          <p:cNvSpPr>
            <a:spLocks noGrp="1" noChangeArrowheads="1"/>
          </p:cNvSpPr>
          <p:nvPr>
            <p:ph type="sldNum" sz="quarter" idx="12"/>
          </p:nvPr>
        </p:nvSpPr>
        <p:spPr>
          <a:ln/>
        </p:spPr>
        <p:txBody>
          <a:bodyPr/>
          <a:lstStyle>
            <a:lvl1pPr>
              <a:defRPr/>
            </a:lvl1pPr>
          </a:lstStyle>
          <a:p>
            <a:pPr>
              <a:defRPr/>
            </a:pPr>
            <a:fld id="{B391E263-EDFC-49D9-9B54-728E46B1E1CE}" type="slidenum">
              <a:rPr lang="en-US" altLang="en-US"/>
              <a:pPr>
                <a:defRPr/>
              </a:pPr>
              <a:t>‹#›</a:t>
            </a:fld>
            <a:endParaRPr lang="en-US" altLang="en-US"/>
          </a:p>
        </p:txBody>
      </p:sp>
    </p:spTree>
    <p:extLst>
      <p:ext uri="{BB962C8B-B14F-4D97-AF65-F5344CB8AC3E}">
        <p14:creationId xmlns:p14="http://schemas.microsoft.com/office/powerpoint/2010/main" val="4107350465"/>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9C1B7E5-B963-8F60-7A2C-4480139B1F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1824EC2-0DCF-9DC2-8539-604E2F2754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258E012-1778-6C72-EF0B-B54F91E3E224}"/>
              </a:ext>
            </a:extLst>
          </p:cNvPr>
          <p:cNvSpPr>
            <a:spLocks noGrp="1" noChangeArrowheads="1"/>
          </p:cNvSpPr>
          <p:nvPr>
            <p:ph type="sldNum" sz="quarter" idx="12"/>
          </p:nvPr>
        </p:nvSpPr>
        <p:spPr>
          <a:ln/>
        </p:spPr>
        <p:txBody>
          <a:bodyPr/>
          <a:lstStyle>
            <a:lvl1pPr>
              <a:defRPr/>
            </a:lvl1pPr>
          </a:lstStyle>
          <a:p>
            <a:pPr>
              <a:defRPr/>
            </a:pPr>
            <a:fld id="{DFC66133-6363-4948-B815-7C5BD418608C}" type="slidenum">
              <a:rPr lang="en-US" altLang="en-US"/>
              <a:pPr>
                <a:defRPr/>
              </a:pPr>
              <a:t>‹#›</a:t>
            </a:fld>
            <a:endParaRPr lang="en-US" altLang="en-US"/>
          </a:p>
        </p:txBody>
      </p:sp>
    </p:spTree>
    <p:extLst>
      <p:ext uri="{BB962C8B-B14F-4D97-AF65-F5344CB8AC3E}">
        <p14:creationId xmlns:p14="http://schemas.microsoft.com/office/powerpoint/2010/main" val="1429932332"/>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31B36-6420-DA21-8045-80D3364087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E461CAC-5D61-030F-3281-4056258AAD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BA0E788-281C-F857-0BED-81BA57DCCD24}"/>
              </a:ext>
            </a:extLst>
          </p:cNvPr>
          <p:cNvSpPr>
            <a:spLocks noGrp="1" noChangeArrowheads="1"/>
          </p:cNvSpPr>
          <p:nvPr>
            <p:ph type="sldNum" sz="quarter" idx="12"/>
          </p:nvPr>
        </p:nvSpPr>
        <p:spPr>
          <a:ln/>
        </p:spPr>
        <p:txBody>
          <a:bodyPr/>
          <a:lstStyle>
            <a:lvl1pPr>
              <a:defRPr/>
            </a:lvl1pPr>
          </a:lstStyle>
          <a:p>
            <a:pPr>
              <a:defRPr/>
            </a:pPr>
            <a:fld id="{2E7E42B6-55DB-4390-8F22-6BB2BD3726A3}" type="slidenum">
              <a:rPr lang="en-US" altLang="en-US"/>
              <a:pPr>
                <a:defRPr/>
              </a:pPr>
              <a:t>‹#›</a:t>
            </a:fld>
            <a:endParaRPr lang="en-US" altLang="en-US"/>
          </a:p>
        </p:txBody>
      </p:sp>
    </p:spTree>
    <p:extLst>
      <p:ext uri="{BB962C8B-B14F-4D97-AF65-F5344CB8AC3E}">
        <p14:creationId xmlns:p14="http://schemas.microsoft.com/office/powerpoint/2010/main" val="2734418292"/>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CD16CA-D6F8-618E-24BC-BFE547F692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CB05C4-9AC0-B1C4-D249-AF212A2033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CC8B8D-3611-26F4-5CBD-31D2F89C3E1D}"/>
              </a:ext>
            </a:extLst>
          </p:cNvPr>
          <p:cNvSpPr>
            <a:spLocks noGrp="1" noChangeArrowheads="1"/>
          </p:cNvSpPr>
          <p:nvPr>
            <p:ph type="sldNum" sz="quarter" idx="12"/>
          </p:nvPr>
        </p:nvSpPr>
        <p:spPr>
          <a:ln/>
        </p:spPr>
        <p:txBody>
          <a:bodyPr/>
          <a:lstStyle>
            <a:lvl1pPr>
              <a:defRPr/>
            </a:lvl1pPr>
          </a:lstStyle>
          <a:p>
            <a:pPr>
              <a:defRPr/>
            </a:pPr>
            <a:fld id="{7E1FF2C6-FB26-4664-9BC4-725F9FF34725}" type="slidenum">
              <a:rPr lang="en-US" altLang="en-US"/>
              <a:pPr>
                <a:defRPr/>
              </a:pPr>
              <a:t>‹#›</a:t>
            </a:fld>
            <a:endParaRPr lang="en-US" altLang="en-US"/>
          </a:p>
        </p:txBody>
      </p:sp>
    </p:spTree>
    <p:extLst>
      <p:ext uri="{BB962C8B-B14F-4D97-AF65-F5344CB8AC3E}">
        <p14:creationId xmlns:p14="http://schemas.microsoft.com/office/powerpoint/2010/main" val="2083263708"/>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540F9D-9861-F53F-6D55-C1CF2B3BCC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B70E4E-86C7-B778-9948-C7150D198D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D3F627-96AA-6B9A-8CD1-3701745F6EF7}"/>
              </a:ext>
            </a:extLst>
          </p:cNvPr>
          <p:cNvSpPr>
            <a:spLocks noGrp="1" noChangeArrowheads="1"/>
          </p:cNvSpPr>
          <p:nvPr>
            <p:ph type="sldNum" sz="quarter" idx="12"/>
          </p:nvPr>
        </p:nvSpPr>
        <p:spPr>
          <a:ln/>
        </p:spPr>
        <p:txBody>
          <a:bodyPr/>
          <a:lstStyle>
            <a:lvl1pPr>
              <a:defRPr/>
            </a:lvl1pPr>
          </a:lstStyle>
          <a:p>
            <a:pPr>
              <a:defRPr/>
            </a:pPr>
            <a:fld id="{88D24BE2-3DFC-4780-9731-B2FE6C710580}" type="slidenum">
              <a:rPr lang="en-US" altLang="en-US"/>
              <a:pPr>
                <a:defRPr/>
              </a:pPr>
              <a:t>‹#›</a:t>
            </a:fld>
            <a:endParaRPr lang="en-US" altLang="en-US"/>
          </a:p>
        </p:txBody>
      </p:sp>
    </p:spTree>
    <p:extLst>
      <p:ext uri="{BB962C8B-B14F-4D97-AF65-F5344CB8AC3E}">
        <p14:creationId xmlns:p14="http://schemas.microsoft.com/office/powerpoint/2010/main" val="1327378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6FC0F8-AF3B-F60D-E40B-B7A07CEF15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5E1DE0-735C-6739-BCA7-B17293B1B2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10E73C-1349-822D-8247-713402E23E1F}"/>
              </a:ext>
            </a:extLst>
          </p:cNvPr>
          <p:cNvSpPr>
            <a:spLocks noGrp="1" noChangeArrowheads="1"/>
          </p:cNvSpPr>
          <p:nvPr>
            <p:ph type="sldNum" sz="quarter" idx="12"/>
          </p:nvPr>
        </p:nvSpPr>
        <p:spPr>
          <a:ln/>
        </p:spPr>
        <p:txBody>
          <a:bodyPr/>
          <a:lstStyle>
            <a:lvl1pPr>
              <a:defRPr/>
            </a:lvl1pPr>
          </a:lstStyle>
          <a:p>
            <a:pPr>
              <a:defRPr/>
            </a:pPr>
            <a:fld id="{7FE22C89-D7D0-47F7-980F-9AD9C8E55F86}" type="slidenum">
              <a:rPr lang="en-US" altLang="en-US"/>
              <a:pPr>
                <a:defRPr/>
              </a:pPr>
              <a:t>‹#›</a:t>
            </a:fld>
            <a:endParaRPr lang="en-US" altLang="en-US"/>
          </a:p>
        </p:txBody>
      </p:sp>
    </p:spTree>
    <p:extLst>
      <p:ext uri="{BB962C8B-B14F-4D97-AF65-F5344CB8AC3E}">
        <p14:creationId xmlns:p14="http://schemas.microsoft.com/office/powerpoint/2010/main" val="442876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5F14C1-DB12-9EBC-F7E4-5A17D2B4C1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114FCA-8B2A-3889-75DF-A6F5D12930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756775-522F-F47E-F628-2FAD51F04E63}"/>
              </a:ext>
            </a:extLst>
          </p:cNvPr>
          <p:cNvSpPr>
            <a:spLocks noGrp="1" noChangeArrowheads="1"/>
          </p:cNvSpPr>
          <p:nvPr>
            <p:ph type="sldNum" sz="quarter" idx="12"/>
          </p:nvPr>
        </p:nvSpPr>
        <p:spPr>
          <a:ln/>
        </p:spPr>
        <p:txBody>
          <a:bodyPr/>
          <a:lstStyle>
            <a:lvl1pPr>
              <a:defRPr/>
            </a:lvl1pPr>
          </a:lstStyle>
          <a:p>
            <a:pPr>
              <a:defRPr/>
            </a:pPr>
            <a:fld id="{372ECF72-04D4-4B49-819B-49D172314250}" type="slidenum">
              <a:rPr lang="en-US" altLang="en-US"/>
              <a:pPr>
                <a:defRPr/>
              </a:pPr>
              <a:t>‹#›</a:t>
            </a:fld>
            <a:endParaRPr lang="en-US" altLang="en-US"/>
          </a:p>
        </p:txBody>
      </p:sp>
    </p:spTree>
    <p:extLst>
      <p:ext uri="{BB962C8B-B14F-4D97-AF65-F5344CB8AC3E}">
        <p14:creationId xmlns:p14="http://schemas.microsoft.com/office/powerpoint/2010/main" val="81853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66BD5D-8886-1921-933E-9F8A8E016D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FB106A-60FD-F187-5A79-8D6C772314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D23CC0-1C66-76D4-0090-FBD0B1DE0068}"/>
              </a:ext>
            </a:extLst>
          </p:cNvPr>
          <p:cNvSpPr>
            <a:spLocks noGrp="1" noChangeArrowheads="1"/>
          </p:cNvSpPr>
          <p:nvPr>
            <p:ph type="sldNum" sz="quarter" idx="12"/>
          </p:nvPr>
        </p:nvSpPr>
        <p:spPr>
          <a:ln/>
        </p:spPr>
        <p:txBody>
          <a:bodyPr/>
          <a:lstStyle>
            <a:lvl1pPr>
              <a:defRPr/>
            </a:lvl1pPr>
          </a:lstStyle>
          <a:p>
            <a:pPr>
              <a:defRPr/>
            </a:pPr>
            <a:fld id="{0CA3D847-B2E9-4292-B9AF-27BD2722B375}" type="slidenum">
              <a:rPr lang="en-US" altLang="en-US"/>
              <a:pPr>
                <a:defRPr/>
              </a:pPr>
              <a:t>‹#›</a:t>
            </a:fld>
            <a:endParaRPr lang="en-US" altLang="en-US"/>
          </a:p>
        </p:txBody>
      </p:sp>
    </p:spTree>
    <p:extLst>
      <p:ext uri="{BB962C8B-B14F-4D97-AF65-F5344CB8AC3E}">
        <p14:creationId xmlns:p14="http://schemas.microsoft.com/office/powerpoint/2010/main" val="826614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98540E-E05A-ED85-55E8-16D4D471DF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23F1A8-442C-1C45-B078-74DB646E5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2AC898-F111-E82E-36E2-2F50D496D9DD}"/>
              </a:ext>
            </a:extLst>
          </p:cNvPr>
          <p:cNvSpPr>
            <a:spLocks noGrp="1" noChangeArrowheads="1"/>
          </p:cNvSpPr>
          <p:nvPr>
            <p:ph type="sldNum" sz="quarter" idx="12"/>
          </p:nvPr>
        </p:nvSpPr>
        <p:spPr>
          <a:ln/>
        </p:spPr>
        <p:txBody>
          <a:bodyPr/>
          <a:lstStyle>
            <a:lvl1pPr>
              <a:defRPr/>
            </a:lvl1pPr>
          </a:lstStyle>
          <a:p>
            <a:pPr>
              <a:defRPr/>
            </a:pPr>
            <a:fld id="{7A87B4C9-7074-4202-A80E-850FAE3288E4}" type="slidenum">
              <a:rPr lang="en-US" altLang="en-US"/>
              <a:pPr>
                <a:defRPr/>
              </a:pPr>
              <a:t>‹#›</a:t>
            </a:fld>
            <a:endParaRPr lang="en-US" altLang="en-US"/>
          </a:p>
        </p:txBody>
      </p:sp>
    </p:spTree>
    <p:extLst>
      <p:ext uri="{BB962C8B-B14F-4D97-AF65-F5344CB8AC3E}">
        <p14:creationId xmlns:p14="http://schemas.microsoft.com/office/powerpoint/2010/main" val="371118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253F6A-3C49-7B92-FB22-596EAD4AB5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949852-BC83-1F37-E49C-66454D282D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CF78D8-5B71-440A-91E1-D50BC9DE9622}"/>
              </a:ext>
            </a:extLst>
          </p:cNvPr>
          <p:cNvSpPr>
            <a:spLocks noGrp="1" noChangeArrowheads="1"/>
          </p:cNvSpPr>
          <p:nvPr>
            <p:ph type="sldNum" sz="quarter" idx="12"/>
          </p:nvPr>
        </p:nvSpPr>
        <p:spPr>
          <a:ln/>
        </p:spPr>
        <p:txBody>
          <a:bodyPr/>
          <a:lstStyle>
            <a:lvl1pPr>
              <a:defRPr/>
            </a:lvl1pPr>
          </a:lstStyle>
          <a:p>
            <a:pPr>
              <a:defRPr/>
            </a:pPr>
            <a:fld id="{6130EDED-D81B-4E81-B02A-D0C21E9B319D}" type="slidenum">
              <a:rPr lang="en-US" altLang="en-US"/>
              <a:pPr>
                <a:defRPr/>
              </a:pPr>
              <a:t>‹#›</a:t>
            </a:fld>
            <a:endParaRPr lang="en-US" altLang="en-US"/>
          </a:p>
        </p:txBody>
      </p:sp>
    </p:spTree>
    <p:extLst>
      <p:ext uri="{BB962C8B-B14F-4D97-AF65-F5344CB8AC3E}">
        <p14:creationId xmlns:p14="http://schemas.microsoft.com/office/powerpoint/2010/main" val="603606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7EF238-D900-86DE-8B8C-59A85D4C99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A5B3A7-68F0-4E69-7B59-941E16C7F3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9BF6A7-59C4-F94D-1A51-1FA5DE5DDEEE}"/>
              </a:ext>
            </a:extLst>
          </p:cNvPr>
          <p:cNvSpPr>
            <a:spLocks noGrp="1" noChangeArrowheads="1"/>
          </p:cNvSpPr>
          <p:nvPr>
            <p:ph type="sldNum" sz="quarter" idx="12"/>
          </p:nvPr>
        </p:nvSpPr>
        <p:spPr>
          <a:ln/>
        </p:spPr>
        <p:txBody>
          <a:bodyPr/>
          <a:lstStyle>
            <a:lvl1pPr>
              <a:defRPr/>
            </a:lvl1pPr>
          </a:lstStyle>
          <a:p>
            <a:pPr>
              <a:defRPr/>
            </a:pPr>
            <a:fld id="{ECF409C7-167A-4423-92D9-3D60C6127751}" type="slidenum">
              <a:rPr lang="en-US" altLang="en-US"/>
              <a:pPr>
                <a:defRPr/>
              </a:pPr>
              <a:t>‹#›</a:t>
            </a:fld>
            <a:endParaRPr lang="en-US" altLang="en-US"/>
          </a:p>
        </p:txBody>
      </p:sp>
    </p:spTree>
    <p:extLst>
      <p:ext uri="{BB962C8B-B14F-4D97-AF65-F5344CB8AC3E}">
        <p14:creationId xmlns:p14="http://schemas.microsoft.com/office/powerpoint/2010/main" val="3393140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EE3AEC-BAFD-3994-7892-D89C49A534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46DB5A-3E05-1987-058A-E718D9A8D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A85B7B0-AD65-499B-EE13-A33F46981191}"/>
              </a:ext>
            </a:extLst>
          </p:cNvPr>
          <p:cNvSpPr>
            <a:spLocks noGrp="1" noChangeArrowheads="1"/>
          </p:cNvSpPr>
          <p:nvPr>
            <p:ph type="sldNum" sz="quarter" idx="12"/>
          </p:nvPr>
        </p:nvSpPr>
        <p:spPr>
          <a:ln/>
        </p:spPr>
        <p:txBody>
          <a:bodyPr/>
          <a:lstStyle>
            <a:lvl1pPr>
              <a:defRPr/>
            </a:lvl1pPr>
          </a:lstStyle>
          <a:p>
            <a:pPr>
              <a:defRPr/>
            </a:pPr>
            <a:fld id="{B0CADE62-7683-44C7-ABE6-D0F9624B5959}" type="slidenum">
              <a:rPr lang="en-US" altLang="en-US"/>
              <a:pPr>
                <a:defRPr/>
              </a:pPr>
              <a:t>‹#›</a:t>
            </a:fld>
            <a:endParaRPr lang="en-US" altLang="en-US"/>
          </a:p>
        </p:txBody>
      </p:sp>
    </p:spTree>
    <p:extLst>
      <p:ext uri="{BB962C8B-B14F-4D97-AF65-F5344CB8AC3E}">
        <p14:creationId xmlns:p14="http://schemas.microsoft.com/office/powerpoint/2010/main" val="202351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65DA18-43B1-78A5-BCDF-CCB5BBDFFA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492271-2409-6EB6-DC82-AAE098A299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FA66BF-5591-BD33-07EE-8FF78AB3BE4D}"/>
              </a:ext>
            </a:extLst>
          </p:cNvPr>
          <p:cNvSpPr>
            <a:spLocks noGrp="1" noChangeArrowheads="1"/>
          </p:cNvSpPr>
          <p:nvPr>
            <p:ph type="sldNum" sz="quarter" idx="12"/>
          </p:nvPr>
        </p:nvSpPr>
        <p:spPr>
          <a:ln/>
        </p:spPr>
        <p:txBody>
          <a:bodyPr/>
          <a:lstStyle>
            <a:lvl1pPr>
              <a:defRPr/>
            </a:lvl1pPr>
          </a:lstStyle>
          <a:p>
            <a:pPr>
              <a:defRPr/>
            </a:pPr>
            <a:fld id="{00BA07E0-5AA3-44ED-80F9-9BE67589941F}" type="slidenum">
              <a:rPr lang="en-US" altLang="en-US"/>
              <a:pPr>
                <a:defRPr/>
              </a:pPr>
              <a:t>‹#›</a:t>
            </a:fld>
            <a:endParaRPr lang="en-US" altLang="en-US"/>
          </a:p>
        </p:txBody>
      </p:sp>
    </p:spTree>
    <p:extLst>
      <p:ext uri="{BB962C8B-B14F-4D97-AF65-F5344CB8AC3E}">
        <p14:creationId xmlns:p14="http://schemas.microsoft.com/office/powerpoint/2010/main" val="181672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7218B6-0ABA-F1BF-C044-0A19701A68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C60011-F625-B857-ABEC-1ED89BB0D0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F3E6F3-F832-C684-BB3A-B651310A8073}"/>
              </a:ext>
            </a:extLst>
          </p:cNvPr>
          <p:cNvSpPr>
            <a:spLocks noGrp="1" noChangeArrowheads="1"/>
          </p:cNvSpPr>
          <p:nvPr>
            <p:ph type="sldNum" sz="quarter" idx="12"/>
          </p:nvPr>
        </p:nvSpPr>
        <p:spPr>
          <a:ln/>
        </p:spPr>
        <p:txBody>
          <a:bodyPr/>
          <a:lstStyle>
            <a:lvl1pPr>
              <a:defRPr/>
            </a:lvl1pPr>
          </a:lstStyle>
          <a:p>
            <a:pPr>
              <a:defRPr/>
            </a:pPr>
            <a:fld id="{5445A9D8-EA96-4575-BB7A-FA171D1F2B60}" type="slidenum">
              <a:rPr lang="en-US" altLang="en-US"/>
              <a:pPr>
                <a:defRPr/>
              </a:pPr>
              <a:t>‹#›</a:t>
            </a:fld>
            <a:endParaRPr lang="en-US" altLang="en-US"/>
          </a:p>
        </p:txBody>
      </p:sp>
    </p:spTree>
    <p:extLst>
      <p:ext uri="{BB962C8B-B14F-4D97-AF65-F5344CB8AC3E}">
        <p14:creationId xmlns:p14="http://schemas.microsoft.com/office/powerpoint/2010/main" val="4114595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80ED10-2434-AF4C-B5CA-B7B13E360B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531D54-0C7D-8777-0FD8-D76BC8D71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691DE8-4091-B24E-DA27-CD78FDCCC167}"/>
              </a:ext>
            </a:extLst>
          </p:cNvPr>
          <p:cNvSpPr>
            <a:spLocks noGrp="1" noChangeArrowheads="1"/>
          </p:cNvSpPr>
          <p:nvPr>
            <p:ph type="sldNum" sz="quarter" idx="12"/>
          </p:nvPr>
        </p:nvSpPr>
        <p:spPr>
          <a:ln/>
        </p:spPr>
        <p:txBody>
          <a:bodyPr/>
          <a:lstStyle>
            <a:lvl1pPr>
              <a:defRPr/>
            </a:lvl1pPr>
          </a:lstStyle>
          <a:p>
            <a:pPr>
              <a:defRPr/>
            </a:pPr>
            <a:fld id="{5E54AA6A-D771-46AA-A6A1-518724C7BC6C}" type="slidenum">
              <a:rPr lang="en-US" altLang="en-US"/>
              <a:pPr>
                <a:defRPr/>
              </a:pPr>
              <a:t>‹#›</a:t>
            </a:fld>
            <a:endParaRPr lang="en-US" altLang="en-US"/>
          </a:p>
        </p:txBody>
      </p:sp>
    </p:spTree>
    <p:extLst>
      <p:ext uri="{BB962C8B-B14F-4D97-AF65-F5344CB8AC3E}">
        <p14:creationId xmlns:p14="http://schemas.microsoft.com/office/powerpoint/2010/main" val="2962259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CE9AF3-703A-2F4D-8491-AAF45E8128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4439F9-447C-2B3C-67A4-2540534B5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FE4F36-EE47-251B-D677-C733DC2E75EC}"/>
              </a:ext>
            </a:extLst>
          </p:cNvPr>
          <p:cNvSpPr>
            <a:spLocks noGrp="1" noChangeArrowheads="1"/>
          </p:cNvSpPr>
          <p:nvPr>
            <p:ph type="sldNum" sz="quarter" idx="12"/>
          </p:nvPr>
        </p:nvSpPr>
        <p:spPr>
          <a:ln/>
        </p:spPr>
        <p:txBody>
          <a:bodyPr/>
          <a:lstStyle>
            <a:lvl1pPr>
              <a:defRPr/>
            </a:lvl1pPr>
          </a:lstStyle>
          <a:p>
            <a:pPr>
              <a:defRPr/>
            </a:pPr>
            <a:fld id="{CEB235B4-5FB2-4D0F-8FA2-E9F9E9283473}" type="slidenum">
              <a:rPr lang="en-US" altLang="en-US"/>
              <a:pPr>
                <a:defRPr/>
              </a:pPr>
              <a:t>‹#›</a:t>
            </a:fld>
            <a:endParaRPr lang="en-US" altLang="en-US"/>
          </a:p>
        </p:txBody>
      </p:sp>
    </p:spTree>
    <p:extLst>
      <p:ext uri="{BB962C8B-B14F-4D97-AF65-F5344CB8AC3E}">
        <p14:creationId xmlns:p14="http://schemas.microsoft.com/office/powerpoint/2010/main" val="224710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030C7C-A625-05E9-FCA4-F9C960F006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DAEDD9-9E36-BE00-94FF-1164B740FF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D7F7FC-EA52-B299-9C18-2D20969DF699}"/>
              </a:ext>
            </a:extLst>
          </p:cNvPr>
          <p:cNvSpPr>
            <a:spLocks noGrp="1" noChangeArrowheads="1"/>
          </p:cNvSpPr>
          <p:nvPr>
            <p:ph type="sldNum" sz="quarter" idx="12"/>
          </p:nvPr>
        </p:nvSpPr>
        <p:spPr>
          <a:ln/>
        </p:spPr>
        <p:txBody>
          <a:bodyPr/>
          <a:lstStyle>
            <a:lvl1pPr>
              <a:defRPr/>
            </a:lvl1pPr>
          </a:lstStyle>
          <a:p>
            <a:pPr>
              <a:defRPr/>
            </a:pPr>
            <a:fld id="{A961E491-FCAF-479C-B78F-51094515167F}" type="slidenum">
              <a:rPr lang="en-US" altLang="en-US"/>
              <a:pPr>
                <a:defRPr/>
              </a:pPr>
              <a:t>‹#›</a:t>
            </a:fld>
            <a:endParaRPr lang="en-US" altLang="en-US"/>
          </a:p>
        </p:txBody>
      </p:sp>
    </p:spTree>
    <p:extLst>
      <p:ext uri="{BB962C8B-B14F-4D97-AF65-F5344CB8AC3E}">
        <p14:creationId xmlns:p14="http://schemas.microsoft.com/office/powerpoint/2010/main" val="6607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B5FBA5-B030-C2A9-629A-0459825612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EC3C122-1924-047F-06A3-AE6BC1E19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784377-EC2A-D5F7-4420-B0619B95D4C2}"/>
              </a:ext>
            </a:extLst>
          </p:cNvPr>
          <p:cNvSpPr>
            <a:spLocks noGrp="1" noChangeArrowheads="1"/>
          </p:cNvSpPr>
          <p:nvPr>
            <p:ph type="sldNum" sz="quarter" idx="12"/>
          </p:nvPr>
        </p:nvSpPr>
        <p:spPr>
          <a:ln/>
        </p:spPr>
        <p:txBody>
          <a:bodyPr/>
          <a:lstStyle>
            <a:lvl1pPr>
              <a:defRPr/>
            </a:lvl1pPr>
          </a:lstStyle>
          <a:p>
            <a:pPr>
              <a:defRPr/>
            </a:pPr>
            <a:fld id="{769F9317-0BA7-48FC-BDBB-684FF679AE7E}" type="slidenum">
              <a:rPr lang="en-US" altLang="en-US"/>
              <a:pPr>
                <a:defRPr/>
              </a:pPr>
              <a:t>‹#›</a:t>
            </a:fld>
            <a:endParaRPr lang="en-US" altLang="en-US"/>
          </a:p>
        </p:txBody>
      </p:sp>
    </p:spTree>
    <p:extLst>
      <p:ext uri="{BB962C8B-B14F-4D97-AF65-F5344CB8AC3E}">
        <p14:creationId xmlns:p14="http://schemas.microsoft.com/office/powerpoint/2010/main" val="217999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41FDAB-1393-B519-B7CD-C3CE892475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66DC3E-FBDE-231B-3154-9DB01EA68F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70C7FF8-9CC3-B137-37FF-DABB2E3C69FF}"/>
              </a:ext>
            </a:extLst>
          </p:cNvPr>
          <p:cNvSpPr>
            <a:spLocks noGrp="1" noChangeArrowheads="1"/>
          </p:cNvSpPr>
          <p:nvPr>
            <p:ph type="sldNum" sz="quarter" idx="12"/>
          </p:nvPr>
        </p:nvSpPr>
        <p:spPr>
          <a:ln/>
        </p:spPr>
        <p:txBody>
          <a:bodyPr/>
          <a:lstStyle>
            <a:lvl1pPr>
              <a:defRPr/>
            </a:lvl1pPr>
          </a:lstStyle>
          <a:p>
            <a:pPr>
              <a:defRPr/>
            </a:pPr>
            <a:fld id="{41AA95E1-CC4F-4B0A-A444-478062A50364}" type="slidenum">
              <a:rPr lang="en-US" altLang="en-US"/>
              <a:pPr>
                <a:defRPr/>
              </a:pPr>
              <a:t>‹#›</a:t>
            </a:fld>
            <a:endParaRPr lang="en-US" altLang="en-US"/>
          </a:p>
        </p:txBody>
      </p:sp>
    </p:spTree>
    <p:extLst>
      <p:ext uri="{BB962C8B-B14F-4D97-AF65-F5344CB8AC3E}">
        <p14:creationId xmlns:p14="http://schemas.microsoft.com/office/powerpoint/2010/main" val="2391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22E058-EB7F-58AE-0FE7-EBF54EB7B2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CB88DC-B597-B5CD-12AE-4F8088A4D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0D315C-0955-2A4A-1C6D-2BAAB9BB55F7}"/>
              </a:ext>
            </a:extLst>
          </p:cNvPr>
          <p:cNvSpPr>
            <a:spLocks noGrp="1" noChangeArrowheads="1"/>
          </p:cNvSpPr>
          <p:nvPr>
            <p:ph type="sldNum" sz="quarter" idx="12"/>
          </p:nvPr>
        </p:nvSpPr>
        <p:spPr>
          <a:ln/>
        </p:spPr>
        <p:txBody>
          <a:bodyPr/>
          <a:lstStyle>
            <a:lvl1pPr>
              <a:defRPr/>
            </a:lvl1pPr>
          </a:lstStyle>
          <a:p>
            <a:pPr>
              <a:defRPr/>
            </a:pPr>
            <a:fld id="{52716A0A-D68C-4198-90CE-4617F6A3ED67}" type="slidenum">
              <a:rPr lang="en-US" altLang="en-US"/>
              <a:pPr>
                <a:defRPr/>
              </a:pPr>
              <a:t>‹#›</a:t>
            </a:fld>
            <a:endParaRPr lang="en-US" altLang="en-US"/>
          </a:p>
        </p:txBody>
      </p:sp>
    </p:spTree>
    <p:extLst>
      <p:ext uri="{BB962C8B-B14F-4D97-AF65-F5344CB8AC3E}">
        <p14:creationId xmlns:p14="http://schemas.microsoft.com/office/powerpoint/2010/main" val="325752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068756-B540-E277-204D-15C2B1C609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622E2C-3458-4895-5CA0-7A5790AC6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B03E5F-3F05-D343-3A4A-4FCC0A80F6FE}"/>
              </a:ext>
            </a:extLst>
          </p:cNvPr>
          <p:cNvSpPr>
            <a:spLocks noGrp="1" noChangeArrowheads="1"/>
          </p:cNvSpPr>
          <p:nvPr>
            <p:ph type="sldNum" sz="quarter" idx="12"/>
          </p:nvPr>
        </p:nvSpPr>
        <p:spPr>
          <a:ln/>
        </p:spPr>
        <p:txBody>
          <a:bodyPr/>
          <a:lstStyle>
            <a:lvl1pPr>
              <a:defRPr/>
            </a:lvl1pPr>
          </a:lstStyle>
          <a:p>
            <a:pPr>
              <a:defRPr/>
            </a:pPr>
            <a:fld id="{EB577D8B-1867-4C1C-9356-E6C67091B190}" type="slidenum">
              <a:rPr lang="en-US" altLang="en-US"/>
              <a:pPr>
                <a:defRPr/>
              </a:pPr>
              <a:t>‹#›</a:t>
            </a:fld>
            <a:endParaRPr lang="en-US" altLang="en-US"/>
          </a:p>
        </p:txBody>
      </p:sp>
    </p:spTree>
    <p:extLst>
      <p:ext uri="{BB962C8B-B14F-4D97-AF65-F5344CB8AC3E}">
        <p14:creationId xmlns:p14="http://schemas.microsoft.com/office/powerpoint/2010/main" val="108309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E6544D-CCED-DCD2-96FB-01E1AEAB2D5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F96378-BADF-7717-AC91-634429D24B9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D3155C-FD03-2BE4-2956-81152CCA0C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D136AAD5-4135-1DFB-DA6C-0112C643C96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C7E78CFE-94BA-6E54-83EA-615294333A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B7CD26-A1EE-4C97-AF20-AF6171E3DF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5D0B975-506D-1BCF-57F1-4D6DDF41729A}"/>
              </a:ext>
            </a:extLst>
          </p:cNvPr>
          <p:cNvGrpSpPr>
            <a:grpSpLocks/>
          </p:cNvGrpSpPr>
          <p:nvPr/>
        </p:nvGrpSpPr>
        <p:grpSpPr bwMode="auto">
          <a:xfrm>
            <a:off x="0" y="0"/>
            <a:ext cx="7242175" cy="1981200"/>
            <a:chOff x="0" y="0"/>
            <a:chExt cx="4562" cy="1248"/>
          </a:xfrm>
        </p:grpSpPr>
        <p:sp>
          <p:nvSpPr>
            <p:cNvPr id="631811" name="Freeform 3">
              <a:extLst>
                <a:ext uri="{FF2B5EF4-FFF2-40B4-BE49-F238E27FC236}">
                  <a16:creationId xmlns:a16="http://schemas.microsoft.com/office/drawing/2014/main" id="{371A537F-0889-9DA3-F8B3-C7C853C51D45}"/>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057" name="Freeform 4">
              <a:extLst>
                <a:ext uri="{FF2B5EF4-FFF2-40B4-BE49-F238E27FC236}">
                  <a16:creationId xmlns:a16="http://schemas.microsoft.com/office/drawing/2014/main" id="{42BDA4AA-59FD-8E33-2D57-F4B7BE3BEC30}"/>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631813" name="Rectangle 5">
            <a:extLst>
              <a:ext uri="{FF2B5EF4-FFF2-40B4-BE49-F238E27FC236}">
                <a16:creationId xmlns:a16="http://schemas.microsoft.com/office/drawing/2014/main" id="{D76582AA-ADBB-2D9D-1884-80E1CAA8CF50}"/>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1814" name="Rectangle 6">
            <a:extLst>
              <a:ext uri="{FF2B5EF4-FFF2-40B4-BE49-F238E27FC236}">
                <a16:creationId xmlns:a16="http://schemas.microsoft.com/office/drawing/2014/main" id="{6034EBAB-1306-4258-58FB-7D2001B5B507}"/>
              </a:ext>
            </a:extLst>
          </p:cNvPr>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1815" name="Rectangle 7">
            <a:extLst>
              <a:ext uri="{FF2B5EF4-FFF2-40B4-BE49-F238E27FC236}">
                <a16:creationId xmlns:a16="http://schemas.microsoft.com/office/drawing/2014/main" id="{0C981111-80E3-324B-C472-AE0200387F9C}"/>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631816" name="Rectangle 8">
            <a:extLst>
              <a:ext uri="{FF2B5EF4-FFF2-40B4-BE49-F238E27FC236}">
                <a16:creationId xmlns:a16="http://schemas.microsoft.com/office/drawing/2014/main" id="{B590FF6F-7FE3-123F-20B4-3E9DC5627C8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631817" name="Rectangle 9">
            <a:extLst>
              <a:ext uri="{FF2B5EF4-FFF2-40B4-BE49-F238E27FC236}">
                <a16:creationId xmlns:a16="http://schemas.microsoft.com/office/drawing/2014/main" id="{437103DC-23C6-A03C-E538-CCFCEFCFAA9D}"/>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D28BB207-E078-49CB-9671-255E7AFD4D7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59"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66286E6-234A-DE51-768D-B231258BEAD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7AA40F7-112F-B8F5-C33D-4049052E8DC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36" name="Rectangle 4">
            <a:extLst>
              <a:ext uri="{FF2B5EF4-FFF2-40B4-BE49-F238E27FC236}">
                <a16:creationId xmlns:a16="http://schemas.microsoft.com/office/drawing/2014/main" id="{E8964168-6578-2059-E897-460244097AC3}"/>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300037" name="Rectangle 5">
            <a:extLst>
              <a:ext uri="{FF2B5EF4-FFF2-40B4-BE49-F238E27FC236}">
                <a16:creationId xmlns:a16="http://schemas.microsoft.com/office/drawing/2014/main" id="{21C639BE-B8A7-6490-D3B5-7C89566DF52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300038" name="Rectangle 6">
            <a:extLst>
              <a:ext uri="{FF2B5EF4-FFF2-40B4-BE49-F238E27FC236}">
                <a16:creationId xmlns:a16="http://schemas.microsoft.com/office/drawing/2014/main" id="{F8B3B30A-175A-2550-8C0F-8E6F25EC3495}"/>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C275282-A5F7-4F9F-B566-B0CAD30745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dissolv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50A5A8-B161-36B5-F024-35D659B0FBF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90301E-F4B1-AC5F-2BD6-BCE9167EE9F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5FA0A9-8369-220F-3C42-6058A1CD02A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705D007-27A2-D748-4B1A-DC381D5C244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85DAC876-DF30-BA83-9CB0-62FBAF4848A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907D70F-7CA4-4B7F-B75A-56FB9DF9BDD8}" type="slidenum">
              <a:rPr lang="en-US" altLang="en-US"/>
              <a:pPr>
                <a:defRPr/>
              </a:pPr>
              <a:t>‹#›</a:t>
            </a:fld>
            <a:endParaRPr lang="en-US" altLang="en-US"/>
          </a:p>
        </p:txBody>
      </p:sp>
    </p:spTree>
    <p:extLst>
      <p:ext uri="{BB962C8B-B14F-4D97-AF65-F5344CB8AC3E}">
        <p14:creationId xmlns:p14="http://schemas.microsoft.com/office/powerpoint/2010/main" val="187979629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jpe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2.png"/><Relationship Id="rId2" Type="http://schemas.openxmlformats.org/officeDocument/2006/relationships/hyperlink" Target="http://www.history.com/topics/black-history/great-migration" TargetMode="External"/><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10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jpeg"/><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12.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 Id="rId4" Type="http://schemas.openxmlformats.org/officeDocument/2006/relationships/image" Target="../media/image289.png"/></Relationships>
</file>

<file path=ppt/slides/_rels/slide115.xml.rels><?xml version="1.0" encoding="UTF-8" standalone="yes"?>
<Relationships xmlns="http://schemas.openxmlformats.org/package/2006/relationships"><Relationship Id="rId2" Type="http://schemas.openxmlformats.org/officeDocument/2006/relationships/image" Target="../media/image290.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94.png"/></Relationships>
</file>

<file path=ppt/slides/_rels/slide118.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98.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04.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13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slide" Target="slide10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0.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ideo" Target="https://www.youtube.com/embed/ezBSURCMe-o" TargetMode="Externa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ideo" Target="https://www.youtube.com/embed/_G4ZY66BG38"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ideo" Target="https://www.youtube.com/embed/VX3fDlR-SDw" TargetMode="Externa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gif"/></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97.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video" Target="https://www.youtube.com/embed/36lPo9UBPPQ" TargetMode="Externa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emf"/></Relationships>
</file>

<file path=ppt/slides/_rels/slide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hyperlink" Target="https://www.history.com/topics/world-war-i/lusitania" TargetMode="External"/><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hyperlink" Target="http://images.search.yahoo.com/search/images/view?back=http://images.search.yahoo.com/search/images?p%3Dsubmarine%2Bclipart%26ei%3DUTF-8%26fr%3Dyfp-t-501%26vm%3Dr%26x%3Dwrt%26js%3D1%26ni%3D20&amp;w=231&amp;h=211&amp;imgurl=www1.free-clipart.net/gallery/clipart/Military/Submarine_-_Cartoon_1.jpg&amp;rurl=http://www1.free-clipart.net/gallery/clipart/Military?M%3DD&amp;size=7.8kB&amp;name=Submarine_-_Cartoon_1.jpg&amp;p=submarine+clipart&amp;type=jpeg&amp;no=1&amp;tt=28&amp;oid=13a87d0874abba3c&amp;ei=UTF-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video" Target="https://www.youtube.com/embed/DHn1Egt6Xdg?feature=oembed"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DHn1Egt6Xdg" TargetMode="External"/><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png"/></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3.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jpe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qU9zOLIPjdI" TargetMode="External"/><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emf"/><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emf"/></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jpeg"/></Relationships>
</file>

<file path=ppt/slides/_rels/slide7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png"/></Relationships>
</file>

<file path=ppt/slides/_rels/slide8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jpeg"/><Relationship Id="rId7" Type="http://schemas.openxmlformats.org/officeDocument/2006/relationships/image" Target="../media/image224.png"/><Relationship Id="rId2"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 Id="rId9" Type="http://schemas.openxmlformats.org/officeDocument/2006/relationships/image" Target="../media/image226.png"/></Relationships>
</file>

<file path=ppt/slides/_rels/slide8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emf"/></Relationships>
</file>

<file path=ppt/slides/_rels/slide88.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89.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9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jpe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a:extLst>
              <a:ext uri="{FF2B5EF4-FFF2-40B4-BE49-F238E27FC236}">
                <a16:creationId xmlns:a16="http://schemas.microsoft.com/office/drawing/2014/main" id="{3FE46D8C-B0D1-D8D7-681F-DBDB59A91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0"/>
            <a:ext cx="1736725" cy="17335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EB38477-6AE9-CFE9-6D33-8F775CCB1CF5}"/>
              </a:ext>
            </a:extLst>
          </p:cNvPr>
          <p:cNvSpPr/>
          <p:nvPr/>
        </p:nvSpPr>
        <p:spPr>
          <a:xfrm>
            <a:off x="1943100" y="4365010"/>
            <a:ext cx="5394960" cy="2492990"/>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path path="circle">
              <a:fillToRect l="100000" t="100000"/>
            </a:path>
            <a:tileRect r="-100000" b="-100000"/>
          </a:gradFill>
          <a:ln w="25400">
            <a:solidFill>
              <a:srgbClr val="000000"/>
            </a:solidFill>
          </a:ln>
        </p:spPr>
        <p:txBody>
          <a:bodyPr>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rPr>
              <a:t>World War I</a:t>
            </a:r>
          </a:p>
          <a:p>
            <a:pPr algn="ctr" eaLnBrk="1" hangingPunct="1">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rPr>
              <a:t>The Great War</a:t>
            </a:r>
          </a:p>
          <a:p>
            <a:pPr algn="ctr" eaLnBrk="1" hangingPunct="1">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rPr>
              <a:t>1914-1918</a:t>
            </a:r>
          </a:p>
          <a:p>
            <a:pPr algn="ctr" eaLnBrk="1" hangingPunct="1">
              <a:defRPr/>
            </a:pPr>
            <a:endPar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Arial" charset="0"/>
            </a:endParaRPr>
          </a:p>
        </p:txBody>
      </p:sp>
      <p:sp>
        <p:nvSpPr>
          <p:cNvPr id="14347" name="Subtitle 2">
            <a:extLst>
              <a:ext uri="{FF2B5EF4-FFF2-40B4-BE49-F238E27FC236}">
                <a16:creationId xmlns:a16="http://schemas.microsoft.com/office/drawing/2014/main" id="{3594B145-5B4E-9083-D98F-16C90F819178}"/>
              </a:ext>
            </a:extLst>
          </p:cNvPr>
          <p:cNvSpPr>
            <a:spLocks noGrp="1" noChangeArrowheads="1"/>
          </p:cNvSpPr>
          <p:nvPr>
            <p:ph type="subTitle" idx="1"/>
          </p:nvPr>
        </p:nvSpPr>
        <p:spPr>
          <a:xfrm>
            <a:off x="2822575" y="6172200"/>
            <a:ext cx="3581400" cy="609600"/>
          </a:xfrm>
        </p:spPr>
        <p:txBody>
          <a:bodyPr/>
          <a:lstStyle/>
          <a:p>
            <a:pPr eaLnBrk="1" hangingPunct="1"/>
            <a:r>
              <a:rPr lang="en-US" altLang="en-US" sz="2800" b="1"/>
              <a:t>Chpt. 9</a:t>
            </a:r>
          </a:p>
        </p:txBody>
      </p:sp>
      <p:pic>
        <p:nvPicPr>
          <p:cNvPr id="18" name="Picture 12">
            <a:extLst>
              <a:ext uri="{FF2B5EF4-FFF2-40B4-BE49-F238E27FC236}">
                <a16:creationId xmlns:a16="http://schemas.microsoft.com/office/drawing/2014/main" id="{37EF4A16-FBAC-BA3D-1CDC-0D7097107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4395788"/>
            <a:ext cx="1841500" cy="24542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1">
            <a:extLst>
              <a:ext uri="{FF2B5EF4-FFF2-40B4-BE49-F238E27FC236}">
                <a16:creationId xmlns:a16="http://schemas.microsoft.com/office/drawing/2014/main" id="{D92D213F-B6FA-E852-0F6C-0E9561EDD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12925"/>
            <a:ext cx="1906588" cy="13747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3" name="Picture 3">
            <a:extLst>
              <a:ext uri="{FF2B5EF4-FFF2-40B4-BE49-F238E27FC236}">
                <a16:creationId xmlns:a16="http://schemas.microsoft.com/office/drawing/2014/main" id="{BFC6279D-0FD9-8832-EDC0-5EDECF132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763"/>
            <a:ext cx="2120900" cy="172878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4" name="Picture 4">
            <a:extLst>
              <a:ext uri="{FF2B5EF4-FFF2-40B4-BE49-F238E27FC236}">
                <a16:creationId xmlns:a16="http://schemas.microsoft.com/office/drawing/2014/main" id="{B3E2B8AF-7095-F608-F407-54E2DE922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00588"/>
            <a:ext cx="1892300" cy="215741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73A2D5B-3157-1E54-E4A5-331210126D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 b="19376"/>
          <a:stretch>
            <a:fillRect/>
          </a:stretch>
        </p:blipFill>
        <p:spPr bwMode="auto">
          <a:xfrm>
            <a:off x="1814513" y="0"/>
            <a:ext cx="3402012" cy="18288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5">
            <a:extLst>
              <a:ext uri="{FF2B5EF4-FFF2-40B4-BE49-F238E27FC236}">
                <a16:creationId xmlns:a16="http://schemas.microsoft.com/office/drawing/2014/main" id="{470D293C-C128-ABA6-CFFE-4DC2CF886D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3" y="0"/>
            <a:ext cx="181927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a:extLst>
              <a:ext uri="{FF2B5EF4-FFF2-40B4-BE49-F238E27FC236}">
                <a16:creationId xmlns:a16="http://schemas.microsoft.com/office/drawing/2014/main" id="{F91C067D-361D-79E5-EA0E-32A9BC73B8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6163" b="11670"/>
          <a:stretch>
            <a:fillRect/>
          </a:stretch>
        </p:blipFill>
        <p:spPr bwMode="auto">
          <a:xfrm>
            <a:off x="15875" y="3170238"/>
            <a:ext cx="1890713" cy="15541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2" name="Picture 2">
            <a:extLst>
              <a:ext uri="{FF2B5EF4-FFF2-40B4-BE49-F238E27FC236}">
                <a16:creationId xmlns:a16="http://schemas.microsoft.com/office/drawing/2014/main" id="{B79784B0-5562-7C92-522C-2830BE8FEA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1733550"/>
            <a:ext cx="1663700" cy="25860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4" name="Picture 2" descr="C:\Users\mike.montgomery\Documents\A+ Pix\WW1\WW1WEAP.JPG">
            <a:extLst>
              <a:ext uri="{FF2B5EF4-FFF2-40B4-BE49-F238E27FC236}">
                <a16:creationId xmlns:a16="http://schemas.microsoft.com/office/drawing/2014/main" id="{C1A80754-693D-0B35-BA53-769374DE74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 r="11386"/>
          <a:stretch>
            <a:fillRect/>
          </a:stretch>
        </p:blipFill>
        <p:spPr bwMode="auto">
          <a:xfrm>
            <a:off x="1943100" y="1792288"/>
            <a:ext cx="3695700" cy="252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8" name="Picture 16">
            <a:extLst>
              <a:ext uri="{FF2B5EF4-FFF2-40B4-BE49-F238E27FC236}">
                <a16:creationId xmlns:a16="http://schemas.microsoft.com/office/drawing/2014/main" id="{EF8FD681-84F5-82A0-2940-51D4B2BF89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2500" y="1733550"/>
            <a:ext cx="1841500" cy="26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59" name="Group 3">
            <a:extLst>
              <a:ext uri="{FF2B5EF4-FFF2-40B4-BE49-F238E27FC236}">
                <a16:creationId xmlns:a16="http://schemas.microsoft.com/office/drawing/2014/main" id="{8AAFC801-D47F-8BF0-4869-A4084BA0D9AD}"/>
              </a:ext>
            </a:extLst>
          </p:cNvPr>
          <p:cNvGrpSpPr>
            <a:grpSpLocks/>
          </p:cNvGrpSpPr>
          <p:nvPr/>
        </p:nvGrpSpPr>
        <p:grpSpPr bwMode="auto">
          <a:xfrm>
            <a:off x="2105025" y="5562600"/>
            <a:ext cx="1079500" cy="1200150"/>
            <a:chOff x="2105717" y="5562600"/>
            <a:chExt cx="1078116" cy="1200329"/>
          </a:xfrm>
        </p:grpSpPr>
        <p:pic>
          <p:nvPicPr>
            <p:cNvPr id="6164" name="Picture 1">
              <a:extLst>
                <a:ext uri="{FF2B5EF4-FFF2-40B4-BE49-F238E27FC236}">
                  <a16:creationId xmlns:a16="http://schemas.microsoft.com/office/drawing/2014/main" id="{0A7FCFF5-5371-8508-046B-93ED07F912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84DCF009-2DB5-4D4D-98D1-6CB39732F710}"/>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Box 2">
              <a:extLst>
                <a:ext uri="{FF2B5EF4-FFF2-40B4-BE49-F238E27FC236}">
                  <a16:creationId xmlns:a16="http://schemas.microsoft.com/office/drawing/2014/main" id="{60354353-85C3-1915-6B50-D8956CB35E9A}"/>
                </a:ext>
              </a:extLst>
            </p:cNvPr>
            <p:cNvSpPr txBox="1"/>
            <p:nvPr/>
          </p:nvSpPr>
          <p:spPr>
            <a:xfrm>
              <a:off x="2105717" y="6424742"/>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grpSp>
        <p:nvGrpSpPr>
          <p:cNvPr id="6160" name="Group 19">
            <a:extLst>
              <a:ext uri="{FF2B5EF4-FFF2-40B4-BE49-F238E27FC236}">
                <a16:creationId xmlns:a16="http://schemas.microsoft.com/office/drawing/2014/main" id="{186F9AA3-88AF-4A40-528C-6AAE41C0A37E}"/>
              </a:ext>
            </a:extLst>
          </p:cNvPr>
          <p:cNvGrpSpPr>
            <a:grpSpLocks/>
          </p:cNvGrpSpPr>
          <p:nvPr/>
        </p:nvGrpSpPr>
        <p:grpSpPr bwMode="auto">
          <a:xfrm>
            <a:off x="6122988" y="5549900"/>
            <a:ext cx="1077912" cy="1200150"/>
            <a:chOff x="2105717" y="5562600"/>
            <a:chExt cx="1078116" cy="1200329"/>
          </a:xfrm>
        </p:grpSpPr>
        <p:pic>
          <p:nvPicPr>
            <p:cNvPr id="6161" name="Picture 20">
              <a:extLst>
                <a:ext uri="{FF2B5EF4-FFF2-40B4-BE49-F238E27FC236}">
                  <a16:creationId xmlns:a16="http://schemas.microsoft.com/office/drawing/2014/main" id="{77B5A950-E6D6-D60C-EE92-8DCC8EFBEE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6BFC01A7-3462-86E4-66F4-195DDD5EC207}"/>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6" name="TextBox 25">
              <a:extLst>
                <a:ext uri="{FF2B5EF4-FFF2-40B4-BE49-F238E27FC236}">
                  <a16:creationId xmlns:a16="http://schemas.microsoft.com/office/drawing/2014/main" id="{75A31656-F85A-B294-3E63-16E102744B1D}"/>
                </a:ext>
              </a:extLst>
            </p:cNvPr>
            <p:cNvSpPr txBox="1"/>
            <p:nvPr/>
          </p:nvSpPr>
          <p:spPr>
            <a:xfrm>
              <a:off x="2105717" y="6424742"/>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nodeType="afterGroup">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14347">
                                            <p:txEl>
                                              <p:pRg st="0" end="0"/>
                                            </p:txEl>
                                          </p:spTgt>
                                        </p:tgtEl>
                                        <p:attrNameLst>
                                          <p:attrName>style.visibility</p:attrName>
                                        </p:attrNameLst>
                                      </p:cBhvr>
                                      <p:to>
                                        <p:strVal val="visible"/>
                                      </p:to>
                                    </p:set>
                                    <p:animEffect transition="in" filter="barn(outVertical)">
                                      <p:cBhvr>
                                        <p:cTn id="14" dur="500"/>
                                        <p:tgtEl>
                                          <p:spTgt spid="14347">
                                            <p:txEl>
                                              <p:pRg st="0" end="0"/>
                                            </p:txEl>
                                          </p:spTgt>
                                        </p:tgtEl>
                                      </p:cBhvr>
                                    </p:animEffect>
                                  </p:childTnLst>
                                </p:cTn>
                              </p:par>
                            </p:childTnLst>
                          </p:cTn>
                        </p:par>
                        <p:par>
                          <p:cTn id="15" fill="hold" nodeType="afterGroup">
                            <p:stCondLst>
                              <p:cond delay="1500"/>
                            </p:stCondLst>
                            <p:childTnLst>
                              <p:par>
                                <p:cTn id="16" presetID="31" presetClass="entr" presetSubtype="0" fill="hold" nodeType="afterEffect">
                                  <p:stCondLst>
                                    <p:cond delay="0"/>
                                  </p:stCondLst>
                                  <p:childTnLst>
                                    <p:set>
                                      <p:cBhvr>
                                        <p:cTn id="17" dur="1" fill="hold">
                                          <p:stCondLst>
                                            <p:cond delay="0"/>
                                          </p:stCondLst>
                                        </p:cTn>
                                        <p:tgtEl>
                                          <p:spTgt spid="87043"/>
                                        </p:tgtEl>
                                        <p:attrNameLst>
                                          <p:attrName>style.visibility</p:attrName>
                                        </p:attrNameLst>
                                      </p:cBhvr>
                                      <p:to>
                                        <p:strVal val="visible"/>
                                      </p:to>
                                    </p:set>
                                    <p:anim calcmode="lin" valueType="num">
                                      <p:cBhvr>
                                        <p:cTn id="18" dur="1000" fill="hold"/>
                                        <p:tgtEl>
                                          <p:spTgt spid="87043"/>
                                        </p:tgtEl>
                                        <p:attrNameLst>
                                          <p:attrName>ppt_w</p:attrName>
                                        </p:attrNameLst>
                                      </p:cBhvr>
                                      <p:tavLst>
                                        <p:tav tm="0">
                                          <p:val>
                                            <p:fltVal val="0"/>
                                          </p:val>
                                        </p:tav>
                                        <p:tav tm="100000">
                                          <p:val>
                                            <p:strVal val="#ppt_w"/>
                                          </p:val>
                                        </p:tav>
                                      </p:tavLst>
                                    </p:anim>
                                    <p:anim calcmode="lin" valueType="num">
                                      <p:cBhvr>
                                        <p:cTn id="19" dur="1000" fill="hold"/>
                                        <p:tgtEl>
                                          <p:spTgt spid="87043"/>
                                        </p:tgtEl>
                                        <p:attrNameLst>
                                          <p:attrName>ppt_h</p:attrName>
                                        </p:attrNameLst>
                                      </p:cBhvr>
                                      <p:tavLst>
                                        <p:tav tm="0">
                                          <p:val>
                                            <p:fltVal val="0"/>
                                          </p:val>
                                        </p:tav>
                                        <p:tav tm="100000">
                                          <p:val>
                                            <p:strVal val="#ppt_h"/>
                                          </p:val>
                                        </p:tav>
                                      </p:tavLst>
                                    </p:anim>
                                    <p:anim calcmode="lin" valueType="num">
                                      <p:cBhvr>
                                        <p:cTn id="20" dur="1000" fill="hold"/>
                                        <p:tgtEl>
                                          <p:spTgt spid="87043"/>
                                        </p:tgtEl>
                                        <p:attrNameLst>
                                          <p:attrName>style.rotation</p:attrName>
                                        </p:attrNameLst>
                                      </p:cBhvr>
                                      <p:tavLst>
                                        <p:tav tm="0">
                                          <p:val>
                                            <p:fltVal val="90"/>
                                          </p:val>
                                        </p:tav>
                                        <p:tav tm="100000">
                                          <p:val>
                                            <p:fltVal val="0"/>
                                          </p:val>
                                        </p:tav>
                                      </p:tavLst>
                                    </p:anim>
                                    <p:animEffect transition="in" filter="fade">
                                      <p:cBhvr>
                                        <p:cTn id="21" dur="1000"/>
                                        <p:tgtEl>
                                          <p:spTgt spid="87043"/>
                                        </p:tgtEl>
                                      </p:cBhvr>
                                    </p:animEffect>
                                  </p:childTnLst>
                                </p:cTn>
                              </p:par>
                            </p:childTnLst>
                          </p:cTn>
                        </p:par>
                        <p:par>
                          <p:cTn id="22" fill="hold" nodeType="afterGroup">
                            <p:stCondLst>
                              <p:cond delay="2500"/>
                            </p:stCondLst>
                            <p:childTnLst>
                              <p:par>
                                <p:cTn id="23" presetID="4" presetClass="entr" presetSubtype="32"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ox(out)">
                                      <p:cBhvr>
                                        <p:cTn id="25" dur="2000"/>
                                        <p:tgtEl>
                                          <p:spTgt spid="24"/>
                                        </p:tgtEl>
                                      </p:cBhvr>
                                    </p:animEffect>
                                  </p:childTnLst>
                                </p:cTn>
                              </p:par>
                            </p:childTnLst>
                          </p:cTn>
                        </p:par>
                        <p:par>
                          <p:cTn id="26" fill="hold" nodeType="afterGroup">
                            <p:stCondLst>
                              <p:cond delay="4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5000"/>
                            </p:stCondLst>
                            <p:childTnLst>
                              <p:par>
                                <p:cTn id="32" presetID="47"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6000"/>
                            </p:stCondLst>
                            <p:childTnLst>
                              <p:par>
                                <p:cTn id="38" presetID="22" presetClass="entr" presetSubtype="2"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childTnLst>
                          </p:cTn>
                        </p:par>
                        <p:par>
                          <p:cTn id="41" fill="hold" nodeType="afterGroup">
                            <p:stCondLst>
                              <p:cond delay="6500"/>
                            </p:stCondLst>
                            <p:childTnLst>
                              <p:par>
                                <p:cTn id="42" presetID="2" presetClass="entr" presetSubtype="4"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7000"/>
                            </p:stCondLst>
                            <p:childTnLst>
                              <p:par>
                                <p:cTn id="47" presetID="22" presetClass="entr" presetSubtype="4" fill="hold" nodeType="afterEffect">
                                  <p:stCondLst>
                                    <p:cond delay="0"/>
                                  </p:stCondLst>
                                  <p:childTnLst>
                                    <p:set>
                                      <p:cBhvr>
                                        <p:cTn id="48" dur="1" fill="hold">
                                          <p:stCondLst>
                                            <p:cond delay="0"/>
                                          </p:stCondLst>
                                        </p:cTn>
                                        <p:tgtEl>
                                          <p:spTgt spid="54274"/>
                                        </p:tgtEl>
                                        <p:attrNameLst>
                                          <p:attrName>style.visibility</p:attrName>
                                        </p:attrNameLst>
                                      </p:cBhvr>
                                      <p:to>
                                        <p:strVal val="visible"/>
                                      </p:to>
                                    </p:set>
                                    <p:animEffect transition="in" filter="wipe(down)">
                                      <p:cBhvr>
                                        <p:cTn id="49" dur="500"/>
                                        <p:tgtEl>
                                          <p:spTgt spid="54274"/>
                                        </p:tgtEl>
                                      </p:cBhvr>
                                    </p:animEffect>
                                  </p:childTnLst>
                                </p:cTn>
                              </p:par>
                            </p:childTnLst>
                          </p:cTn>
                        </p:par>
                        <p:par>
                          <p:cTn id="50" fill="hold" nodeType="afterGroup">
                            <p:stCondLst>
                              <p:cond delay="7500"/>
                            </p:stCondLst>
                            <p:childTnLst>
                              <p:par>
                                <p:cTn id="51" presetID="53" presetClass="entr" presetSubtype="16" fill="hold" nodeType="afterEffect">
                                  <p:stCondLst>
                                    <p:cond delay="0"/>
                                  </p:stCondLst>
                                  <p:childTnLst>
                                    <p:set>
                                      <p:cBhvr>
                                        <p:cTn id="52" dur="1" fill="hold">
                                          <p:stCondLst>
                                            <p:cond delay="0"/>
                                          </p:stCondLst>
                                        </p:cTn>
                                        <p:tgtEl>
                                          <p:spTgt spid="87042"/>
                                        </p:tgtEl>
                                        <p:attrNameLst>
                                          <p:attrName>style.visibility</p:attrName>
                                        </p:attrNameLst>
                                      </p:cBhvr>
                                      <p:to>
                                        <p:strVal val="visible"/>
                                      </p:to>
                                    </p:set>
                                    <p:anim calcmode="lin" valueType="num">
                                      <p:cBhvr>
                                        <p:cTn id="53" dur="500" fill="hold"/>
                                        <p:tgtEl>
                                          <p:spTgt spid="87042"/>
                                        </p:tgtEl>
                                        <p:attrNameLst>
                                          <p:attrName>ppt_w</p:attrName>
                                        </p:attrNameLst>
                                      </p:cBhvr>
                                      <p:tavLst>
                                        <p:tav tm="0">
                                          <p:val>
                                            <p:fltVal val="0"/>
                                          </p:val>
                                        </p:tav>
                                        <p:tav tm="100000">
                                          <p:val>
                                            <p:strVal val="#ppt_w"/>
                                          </p:val>
                                        </p:tav>
                                      </p:tavLst>
                                    </p:anim>
                                    <p:anim calcmode="lin" valueType="num">
                                      <p:cBhvr>
                                        <p:cTn id="54" dur="500" fill="hold"/>
                                        <p:tgtEl>
                                          <p:spTgt spid="87042"/>
                                        </p:tgtEl>
                                        <p:attrNameLst>
                                          <p:attrName>ppt_h</p:attrName>
                                        </p:attrNameLst>
                                      </p:cBhvr>
                                      <p:tavLst>
                                        <p:tav tm="0">
                                          <p:val>
                                            <p:fltVal val="0"/>
                                          </p:val>
                                        </p:tav>
                                        <p:tav tm="100000">
                                          <p:val>
                                            <p:strVal val="#ppt_h"/>
                                          </p:val>
                                        </p:tav>
                                      </p:tavLst>
                                    </p:anim>
                                    <p:animEffect transition="in" filter="fade">
                                      <p:cBhvr>
                                        <p:cTn id="55" dur="500"/>
                                        <p:tgtEl>
                                          <p:spTgt spid="87042"/>
                                        </p:tgtEl>
                                      </p:cBhvr>
                                    </p:animEffect>
                                  </p:childTnLst>
                                </p:cTn>
                              </p:par>
                            </p:childTnLst>
                          </p:cTn>
                        </p:par>
                        <p:par>
                          <p:cTn id="56" fill="hold" nodeType="afterGroup">
                            <p:stCondLst>
                              <p:cond delay="8000"/>
                            </p:stCondLst>
                            <p:childTnLst>
                              <p:par>
                                <p:cTn id="57" presetID="22" presetClass="entr" presetSubtype="4" fill="hold" nodeType="afterEffect">
                                  <p:stCondLst>
                                    <p:cond delay="0"/>
                                  </p:stCondLst>
                                  <p:childTnLst>
                                    <p:set>
                                      <p:cBhvr>
                                        <p:cTn id="58" dur="1" fill="hold">
                                          <p:stCondLst>
                                            <p:cond delay="0"/>
                                          </p:stCondLst>
                                        </p:cTn>
                                        <p:tgtEl>
                                          <p:spTgt spid="87044"/>
                                        </p:tgtEl>
                                        <p:attrNameLst>
                                          <p:attrName>style.visibility</p:attrName>
                                        </p:attrNameLst>
                                      </p:cBhvr>
                                      <p:to>
                                        <p:strVal val="visible"/>
                                      </p:to>
                                    </p:set>
                                    <p:animEffect transition="in" filter="wipe(down)">
                                      <p:cBhvr>
                                        <p:cTn id="59" dur="500"/>
                                        <p:tgtEl>
                                          <p:spTgt spid="87044"/>
                                        </p:tgtEl>
                                      </p:cBhvr>
                                    </p:animEffect>
                                  </p:childTnLst>
                                </p:cTn>
                              </p:par>
                            </p:childTnLst>
                          </p:cTn>
                        </p:par>
                        <p:par>
                          <p:cTn id="60" fill="hold" nodeType="afterGroup">
                            <p:stCondLst>
                              <p:cond delay="8500"/>
                            </p:stCondLst>
                            <p:childTnLst>
                              <p:par>
                                <p:cTn id="61" presetID="26" presetClass="entr" presetSubtype="0" fill="hold" nodeType="afterEffect">
                                  <p:stCondLst>
                                    <p:cond delay="0"/>
                                  </p:stCondLst>
                                  <p:childTnLst>
                                    <p:set>
                                      <p:cBhvr>
                                        <p:cTn id="62" dur="1" fill="hold">
                                          <p:stCondLst>
                                            <p:cond delay="0"/>
                                          </p:stCondLst>
                                        </p:cTn>
                                        <p:tgtEl>
                                          <p:spTgt spid="87045"/>
                                        </p:tgtEl>
                                        <p:attrNameLst>
                                          <p:attrName>style.visibility</p:attrName>
                                        </p:attrNameLst>
                                      </p:cBhvr>
                                      <p:to>
                                        <p:strVal val="visible"/>
                                      </p:to>
                                    </p:set>
                                    <p:animEffect transition="in" filter="wipe(down)">
                                      <p:cBhvr>
                                        <p:cTn id="63" dur="580">
                                          <p:stCondLst>
                                            <p:cond delay="0"/>
                                          </p:stCondLst>
                                        </p:cTn>
                                        <p:tgtEl>
                                          <p:spTgt spid="87045"/>
                                        </p:tgtEl>
                                      </p:cBhvr>
                                    </p:animEffect>
                                    <p:anim calcmode="lin" valueType="num">
                                      <p:cBhvr>
                                        <p:cTn id="64" dur="1822" tmFilter="0,0; 0.14,0.36; 0.43,0.73; 0.71,0.91; 1.0,1.0">
                                          <p:stCondLst>
                                            <p:cond delay="0"/>
                                          </p:stCondLst>
                                        </p:cTn>
                                        <p:tgtEl>
                                          <p:spTgt spid="8704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8704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8704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8704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87045"/>
                                        </p:tgtEl>
                                        <p:attrNameLst>
                                          <p:attrName>ppt_y</p:attrName>
                                        </p:attrNameLst>
                                      </p:cBhvr>
                                      <p:tavLst>
                                        <p:tav tm="0" fmla="#ppt_y-sin(pi*$)/81">
                                          <p:val>
                                            <p:fltVal val="0"/>
                                          </p:val>
                                        </p:tav>
                                        <p:tav tm="100000">
                                          <p:val>
                                            <p:fltVal val="1"/>
                                          </p:val>
                                        </p:tav>
                                      </p:tavLst>
                                    </p:anim>
                                    <p:animScale>
                                      <p:cBhvr>
                                        <p:cTn id="69" dur="26">
                                          <p:stCondLst>
                                            <p:cond delay="650"/>
                                          </p:stCondLst>
                                        </p:cTn>
                                        <p:tgtEl>
                                          <p:spTgt spid="87045"/>
                                        </p:tgtEl>
                                      </p:cBhvr>
                                      <p:to x="100000" y="60000"/>
                                    </p:animScale>
                                    <p:animScale>
                                      <p:cBhvr>
                                        <p:cTn id="70" dur="166" decel="50000">
                                          <p:stCondLst>
                                            <p:cond delay="676"/>
                                          </p:stCondLst>
                                        </p:cTn>
                                        <p:tgtEl>
                                          <p:spTgt spid="87045"/>
                                        </p:tgtEl>
                                      </p:cBhvr>
                                      <p:to x="100000" y="100000"/>
                                    </p:animScale>
                                    <p:animScale>
                                      <p:cBhvr>
                                        <p:cTn id="71" dur="26">
                                          <p:stCondLst>
                                            <p:cond delay="1312"/>
                                          </p:stCondLst>
                                        </p:cTn>
                                        <p:tgtEl>
                                          <p:spTgt spid="87045"/>
                                        </p:tgtEl>
                                      </p:cBhvr>
                                      <p:to x="100000" y="80000"/>
                                    </p:animScale>
                                    <p:animScale>
                                      <p:cBhvr>
                                        <p:cTn id="72" dur="166" decel="50000">
                                          <p:stCondLst>
                                            <p:cond delay="1338"/>
                                          </p:stCondLst>
                                        </p:cTn>
                                        <p:tgtEl>
                                          <p:spTgt spid="87045"/>
                                        </p:tgtEl>
                                      </p:cBhvr>
                                      <p:to x="100000" y="100000"/>
                                    </p:animScale>
                                    <p:animScale>
                                      <p:cBhvr>
                                        <p:cTn id="73" dur="26">
                                          <p:stCondLst>
                                            <p:cond delay="1642"/>
                                          </p:stCondLst>
                                        </p:cTn>
                                        <p:tgtEl>
                                          <p:spTgt spid="87045"/>
                                        </p:tgtEl>
                                      </p:cBhvr>
                                      <p:to x="100000" y="90000"/>
                                    </p:animScale>
                                    <p:animScale>
                                      <p:cBhvr>
                                        <p:cTn id="74" dur="166" decel="50000">
                                          <p:stCondLst>
                                            <p:cond delay="1668"/>
                                          </p:stCondLst>
                                        </p:cTn>
                                        <p:tgtEl>
                                          <p:spTgt spid="87045"/>
                                        </p:tgtEl>
                                      </p:cBhvr>
                                      <p:to x="100000" y="100000"/>
                                    </p:animScale>
                                    <p:animScale>
                                      <p:cBhvr>
                                        <p:cTn id="75" dur="26">
                                          <p:stCondLst>
                                            <p:cond delay="1808"/>
                                          </p:stCondLst>
                                        </p:cTn>
                                        <p:tgtEl>
                                          <p:spTgt spid="87045"/>
                                        </p:tgtEl>
                                      </p:cBhvr>
                                      <p:to x="100000" y="95000"/>
                                    </p:animScale>
                                    <p:animScale>
                                      <p:cBhvr>
                                        <p:cTn id="76" dur="166" decel="50000">
                                          <p:stCondLst>
                                            <p:cond delay="1834"/>
                                          </p:stCondLst>
                                        </p:cTn>
                                        <p:tgtEl>
                                          <p:spTgt spid="870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D6AF73C-CAA9-2D48-7D73-37AB20D0957D}"/>
              </a:ext>
            </a:extLst>
          </p:cNvPr>
          <p:cNvSpPr>
            <a:spLocks noGrp="1" noChangeArrowheads="1"/>
          </p:cNvSpPr>
          <p:nvPr>
            <p:ph type="body" idx="1"/>
          </p:nvPr>
        </p:nvSpPr>
        <p:spPr>
          <a:xfrm>
            <a:off x="47625" y="463550"/>
            <a:ext cx="8975725" cy="3727450"/>
          </a:xfrm>
        </p:spPr>
        <p:txBody>
          <a:bodyPr/>
          <a:lstStyle/>
          <a:p>
            <a:pPr eaLnBrk="1" hangingPunct="1">
              <a:defRPr/>
            </a:pPr>
            <a:r>
              <a:rPr lang="en-US" altLang="en-US" sz="2400" b="1" u="sng" dirty="0">
                <a:solidFill>
                  <a:schemeClr val="hlink"/>
                </a:solidFill>
              </a:rPr>
              <a:t>Alliance System</a:t>
            </a:r>
            <a:r>
              <a:rPr lang="en-US" altLang="en-US" sz="2400" dirty="0">
                <a:solidFill>
                  <a:schemeClr val="hlink"/>
                </a:solidFill>
              </a:rPr>
              <a:t> – agreements between nations to aid one another if they were attacked. Meant to keep a </a:t>
            </a:r>
            <a:r>
              <a:rPr lang="en-US" altLang="en-US" sz="2400" b="1" dirty="0">
                <a:solidFill>
                  <a:schemeClr val="hlink"/>
                </a:solidFill>
              </a:rPr>
              <a:t>balance of power</a:t>
            </a:r>
            <a:r>
              <a:rPr lang="en-US" altLang="en-US" sz="2400" dirty="0">
                <a:solidFill>
                  <a:schemeClr val="hlink"/>
                </a:solidFill>
              </a:rPr>
              <a:t>. </a:t>
            </a:r>
            <a:r>
              <a:rPr lang="en-US" altLang="en-US" sz="2400" dirty="0">
                <a:solidFill>
                  <a:schemeClr val="accent1">
                    <a:lumMod val="50000"/>
                  </a:schemeClr>
                </a:solidFill>
              </a:rPr>
              <a:t>N</a:t>
            </a:r>
            <a:r>
              <a:rPr lang="en-US" sz="2400" dirty="0">
                <a:solidFill>
                  <a:schemeClr val="accent1">
                    <a:lumMod val="50000"/>
                  </a:schemeClr>
                </a:solidFill>
              </a:rPr>
              <a:t>ational security is enhanced when military capability is distributed so that no one state is strong enough to dominate all others</a:t>
            </a:r>
            <a:r>
              <a:rPr lang="en-US" sz="2800" dirty="0">
                <a:solidFill>
                  <a:schemeClr val="accent1">
                    <a:lumMod val="50000"/>
                  </a:schemeClr>
                </a:solidFill>
              </a:rPr>
              <a:t>.</a:t>
            </a:r>
            <a:endParaRPr lang="en-US" altLang="en-US" sz="2000" dirty="0">
              <a:solidFill>
                <a:schemeClr val="accent1">
                  <a:lumMod val="50000"/>
                </a:schemeClr>
              </a:solidFill>
            </a:endParaRPr>
          </a:p>
          <a:p>
            <a:pPr eaLnBrk="1" hangingPunct="1">
              <a:defRPr/>
            </a:pPr>
            <a:r>
              <a:rPr lang="en-US" altLang="en-US" sz="2400" dirty="0"/>
              <a:t>By 1890s, Europe was divided into two alliances,</a:t>
            </a:r>
          </a:p>
          <a:p>
            <a:pPr lvl="1" eaLnBrk="1" hangingPunct="1">
              <a:defRPr/>
            </a:pPr>
            <a:r>
              <a:rPr lang="en-US" altLang="en-US" sz="2400" b="1" dirty="0">
                <a:solidFill>
                  <a:srgbClr val="FF3300"/>
                </a:solidFill>
              </a:rPr>
              <a:t>Central Powers (enemy)  </a:t>
            </a:r>
            <a:r>
              <a:rPr lang="en-US" altLang="en-US" sz="2400" dirty="0"/>
              <a:t>---  </a:t>
            </a:r>
            <a:r>
              <a:rPr lang="en-US" altLang="en-US" sz="2400" b="1" dirty="0">
                <a:solidFill>
                  <a:srgbClr val="00B050"/>
                </a:solidFill>
              </a:rPr>
              <a:t>Allied Powers (friends). </a:t>
            </a:r>
          </a:p>
          <a:p>
            <a:pPr eaLnBrk="1" hangingPunct="1">
              <a:defRPr/>
            </a:pPr>
            <a:r>
              <a:rPr lang="en-US" altLang="en-US" sz="2400" dirty="0"/>
              <a:t>One alliance had </a:t>
            </a:r>
            <a:r>
              <a:rPr lang="en-US" altLang="en-US" sz="2400" b="1" dirty="0">
                <a:solidFill>
                  <a:srgbClr val="FF0000"/>
                </a:solidFill>
              </a:rPr>
              <a:t>Germany Austria-Hungary</a:t>
            </a:r>
            <a:r>
              <a:rPr lang="en-US" altLang="en-US" sz="2400" dirty="0"/>
              <a:t>, and the </a:t>
            </a:r>
            <a:r>
              <a:rPr lang="en-US" altLang="en-US" sz="2400" b="1" dirty="0">
                <a:solidFill>
                  <a:srgbClr val="FF3300"/>
                </a:solidFill>
              </a:rPr>
              <a:t>Ottoman Empire</a:t>
            </a:r>
            <a:r>
              <a:rPr lang="en-US" altLang="en-US" sz="2400" dirty="0"/>
              <a:t>.</a:t>
            </a:r>
          </a:p>
          <a:p>
            <a:pPr eaLnBrk="1" hangingPunct="1">
              <a:defRPr/>
            </a:pPr>
            <a:r>
              <a:rPr lang="en-US" altLang="en-US" sz="2400" dirty="0"/>
              <a:t>Other alliance was </a:t>
            </a:r>
            <a:r>
              <a:rPr lang="en-US" altLang="en-US" sz="2400" b="1" dirty="0">
                <a:solidFill>
                  <a:srgbClr val="00B050"/>
                </a:solidFill>
              </a:rPr>
              <a:t>Great Britain, France, &amp; Russia</a:t>
            </a:r>
            <a:r>
              <a:rPr lang="en-US" altLang="en-US" sz="2400" dirty="0"/>
              <a:t>.</a:t>
            </a:r>
          </a:p>
          <a:p>
            <a:pPr marL="0" indent="0" eaLnBrk="1" hangingPunct="1">
              <a:buFontTx/>
              <a:buNone/>
              <a:defRPr/>
            </a:pPr>
            <a:r>
              <a:rPr lang="en-US" altLang="en-US" sz="2400" b="1" dirty="0">
                <a:solidFill>
                  <a:srgbClr val="00B050"/>
                </a:solidFill>
              </a:rPr>
              <a:t>USA</a:t>
            </a:r>
            <a:r>
              <a:rPr lang="en-US" altLang="en-US" sz="2400" dirty="0"/>
              <a:t> enters war on Allies side in 1917</a:t>
            </a:r>
          </a:p>
        </p:txBody>
      </p:sp>
      <p:sp>
        <p:nvSpPr>
          <p:cNvPr id="7172" name="Rectangle 4">
            <a:extLst>
              <a:ext uri="{FF2B5EF4-FFF2-40B4-BE49-F238E27FC236}">
                <a16:creationId xmlns:a16="http://schemas.microsoft.com/office/drawing/2014/main" id="{FAB4FEA2-8AB1-26B7-DC5A-6E712242EE58}"/>
              </a:ext>
            </a:extLst>
          </p:cNvPr>
          <p:cNvSpPr>
            <a:spLocks noGrp="1" noChangeArrowheads="1"/>
          </p:cNvSpPr>
          <p:nvPr>
            <p:ph type="title"/>
          </p:nvPr>
        </p:nvSpPr>
        <p:spPr>
          <a:xfrm>
            <a:off x="381000" y="4763"/>
            <a:ext cx="5486400" cy="452437"/>
          </a:xfrm>
        </p:spPr>
        <p:txBody>
          <a:bodyPr/>
          <a:lstStyle/>
          <a:p>
            <a:pPr eaLnBrk="1" hangingPunct="1"/>
            <a:r>
              <a:rPr lang="en-US" altLang="en-US" sz="3200" b="1"/>
              <a:t>Causes of World War 1</a:t>
            </a:r>
          </a:p>
        </p:txBody>
      </p:sp>
      <p:pic>
        <p:nvPicPr>
          <p:cNvPr id="7178" name="Picture 10" descr="http://i1.cpcache.com/product/727850669/i_got_your_back_shower_curtain.jpg?height=225&amp;width=225">
            <a:extLst>
              <a:ext uri="{FF2B5EF4-FFF2-40B4-BE49-F238E27FC236}">
                <a16:creationId xmlns:a16="http://schemas.microsoft.com/office/drawing/2014/main" id="{EE9E52F3-5514-0A22-468D-A5EB97E3E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022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http://mrjohnsonssclasses.wikispaces.com/file/view/ww1mapplease/381482278/ww1mapplease">
            <a:extLst>
              <a:ext uri="{FF2B5EF4-FFF2-40B4-BE49-F238E27FC236}">
                <a16:creationId xmlns:a16="http://schemas.microsoft.com/office/drawing/2014/main" id="{66E6BB15-7002-6813-C8A5-C928A46C3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4957763"/>
            <a:ext cx="35814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G:\STAAR Pictures\Alliances-coloured.jpg">
            <a:extLst>
              <a:ext uri="{FF2B5EF4-FFF2-40B4-BE49-F238E27FC236}">
                <a16:creationId xmlns:a16="http://schemas.microsoft.com/office/drawing/2014/main" id="{ABD69F18-273A-57F9-065F-701FD1CEC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463" y="4830763"/>
            <a:ext cx="324167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a:extLst>
              <a:ext uri="{FF2B5EF4-FFF2-40B4-BE49-F238E27FC236}">
                <a16:creationId xmlns:a16="http://schemas.microsoft.com/office/drawing/2014/main" id="{369A4CD2-0B7B-01F3-9FC6-E6C55BFB67D2}"/>
              </a:ext>
            </a:extLst>
          </p:cNvPr>
          <p:cNvSpPr txBox="1">
            <a:spLocks noChangeArrowheads="1"/>
          </p:cNvSpPr>
          <p:nvPr/>
        </p:nvSpPr>
        <p:spPr bwMode="auto">
          <a:xfrm>
            <a:off x="1265238" y="6596063"/>
            <a:ext cx="915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bruh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1+#ppt_w/2"/>
                                          </p:val>
                                        </p:tav>
                                        <p:tav tm="100000">
                                          <p:val>
                                            <p:strVal val="#ppt_x"/>
                                          </p:val>
                                        </p:tav>
                                      </p:tavLst>
                                    </p:anim>
                                    <p:anim calcmode="lin" valueType="num">
                                      <p:cBhvr additive="base">
                                        <p:cTn id="8" dur="500" fill="hold"/>
                                        <p:tgtEl>
                                          <p:spTgt spid="717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ipe(left)">
                                      <p:cBhvr>
                                        <p:cTn id="12" dur="500"/>
                                        <p:tgtEl>
                                          <p:spTgt spid="7171">
                                            <p:txEl>
                                              <p:pRg st="0" end="0"/>
                                            </p:txEl>
                                          </p:spTgt>
                                        </p:tgtEl>
                                      </p:cBhvr>
                                    </p:animEffect>
                                  </p:childTnLst>
                                </p:cTn>
                              </p:par>
                              <p:par>
                                <p:cTn id="13" presetID="4" presetClass="entr" presetSubtype="32" fill="hold" nodeType="withEffect">
                                  <p:stCondLst>
                                    <p:cond delay="0"/>
                                  </p:stCondLst>
                                  <p:childTnLst>
                                    <p:set>
                                      <p:cBhvr>
                                        <p:cTn id="14" dur="1" fill="hold">
                                          <p:stCondLst>
                                            <p:cond delay="0"/>
                                          </p:stCondLst>
                                        </p:cTn>
                                        <p:tgtEl>
                                          <p:spTgt spid="7178"/>
                                        </p:tgtEl>
                                        <p:attrNameLst>
                                          <p:attrName>style.visibility</p:attrName>
                                        </p:attrNameLst>
                                      </p:cBhvr>
                                      <p:to>
                                        <p:strVal val="visible"/>
                                      </p:to>
                                    </p:set>
                                    <p:animEffect transition="in" filter="box(out)">
                                      <p:cBhvr>
                                        <p:cTn id="15" dur="2000"/>
                                        <p:tgtEl>
                                          <p:spTgt spid="7178"/>
                                        </p:tgtEl>
                                      </p:cBhvr>
                                    </p:animEffect>
                                  </p:childTnLst>
                                </p:cTn>
                              </p:par>
                            </p:childTnLst>
                          </p:cTn>
                        </p:par>
                        <p:par>
                          <p:cTn id="16" fill="hold" nodeType="afterGroup">
                            <p:stCondLst>
                              <p:cond delay="2500"/>
                            </p:stCondLst>
                            <p:childTnLst>
                              <p:par>
                                <p:cTn id="17" presetID="22" presetClass="entr" presetSubtype="8" fill="hold" nodeType="afterEffect">
                                  <p:stCondLst>
                                    <p:cond delay="1000"/>
                                  </p:stCondLst>
                                  <p:childTnLst>
                                    <p:set>
                                      <p:cBhvr>
                                        <p:cTn id="18" dur="1" fill="hold">
                                          <p:stCondLst>
                                            <p:cond delay="0"/>
                                          </p:stCondLst>
                                        </p:cTn>
                                        <p:tgtEl>
                                          <p:spTgt spid="7171">
                                            <p:txEl>
                                              <p:pRg st="1" end="1"/>
                                            </p:txEl>
                                          </p:spTgt>
                                        </p:tgtEl>
                                        <p:attrNameLst>
                                          <p:attrName>style.visibility</p:attrName>
                                        </p:attrNameLst>
                                      </p:cBhvr>
                                      <p:to>
                                        <p:strVal val="visible"/>
                                      </p:to>
                                    </p:set>
                                    <p:animEffect transition="in" filter="wipe(left)">
                                      <p:cBhvr>
                                        <p:cTn id="19" dur="1000"/>
                                        <p:tgtEl>
                                          <p:spTgt spid="7171">
                                            <p:txEl>
                                              <p:pRg st="1" end="1"/>
                                            </p:txEl>
                                          </p:spTgt>
                                        </p:tgtEl>
                                      </p:cBhvr>
                                    </p:animEffect>
                                  </p:childTnLst>
                                </p:cTn>
                              </p:par>
                            </p:childTnLst>
                          </p:cTn>
                        </p:par>
                        <p:par>
                          <p:cTn id="20" fill="hold" nodeType="afterGroup">
                            <p:stCondLst>
                              <p:cond delay="4500"/>
                            </p:stCondLst>
                            <p:childTnLst>
                              <p:par>
                                <p:cTn id="21" presetID="22" presetClass="entr" presetSubtype="1" fill="hold" nodeType="afterEffect">
                                  <p:stCondLst>
                                    <p:cond delay="1000"/>
                                  </p:stCondLst>
                                  <p:childTnLst>
                                    <p:set>
                                      <p:cBhvr>
                                        <p:cTn id="22" dur="1" fill="hold">
                                          <p:stCondLst>
                                            <p:cond delay="0"/>
                                          </p:stCondLst>
                                        </p:cTn>
                                        <p:tgtEl>
                                          <p:spTgt spid="7171">
                                            <p:txEl>
                                              <p:pRg st="2" end="2"/>
                                            </p:txEl>
                                          </p:spTgt>
                                        </p:tgtEl>
                                        <p:attrNameLst>
                                          <p:attrName>style.visibility</p:attrName>
                                        </p:attrNameLst>
                                      </p:cBhvr>
                                      <p:to>
                                        <p:strVal val="visible"/>
                                      </p:to>
                                    </p:set>
                                    <p:animEffect transition="in" filter="wipe(up)">
                                      <p:cBhvr>
                                        <p:cTn id="23" dur="1000"/>
                                        <p:tgtEl>
                                          <p:spTgt spid="7171">
                                            <p:txEl>
                                              <p:pRg st="2" end="2"/>
                                            </p:txEl>
                                          </p:spTgt>
                                        </p:tgtEl>
                                      </p:cBhvr>
                                    </p:animEffect>
                                  </p:childTnLst>
                                </p:cTn>
                              </p:par>
                              <p:par>
                                <p:cTn id="24" presetID="13" presetClass="entr" presetSubtype="16" fill="hold" nodeType="withEffect">
                                  <p:stCondLst>
                                    <p:cond delay="1000"/>
                                  </p:stCondLst>
                                  <p:childTnLst>
                                    <p:set>
                                      <p:cBhvr>
                                        <p:cTn id="25" dur="1" fill="hold">
                                          <p:stCondLst>
                                            <p:cond delay="0"/>
                                          </p:stCondLst>
                                        </p:cTn>
                                        <p:tgtEl>
                                          <p:spTgt spid="7182"/>
                                        </p:tgtEl>
                                        <p:attrNameLst>
                                          <p:attrName>style.visibility</p:attrName>
                                        </p:attrNameLst>
                                      </p:cBhvr>
                                      <p:to>
                                        <p:strVal val="visible"/>
                                      </p:to>
                                    </p:set>
                                    <p:animEffect transition="in" filter="plus(in)">
                                      <p:cBhvr>
                                        <p:cTn id="26" dur="2000"/>
                                        <p:tgtEl>
                                          <p:spTgt spid="718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7182"/>
                                        </p:tgtEl>
                                      </p:cBhvr>
                                      <p:by x="150000" y="150000"/>
                                    </p:animScale>
                                  </p:childTnLst>
                                </p:cTn>
                              </p:par>
                              <p:par>
                                <p:cTn id="31" presetID="42" presetClass="path" presetSubtype="0" accel="50000" decel="50000" fill="hold" nodeType="withEffect">
                                  <p:stCondLst>
                                    <p:cond delay="0"/>
                                  </p:stCondLst>
                                  <p:childTnLst>
                                    <p:animMotion origin="layout" path="M -3.33333E-6 0.02222 L -0.00416 -0.17547 " pathEditMode="relative" rAng="0" ptsTypes="AA">
                                      <p:cBhvr>
                                        <p:cTn id="32" dur="2000" fill="hold"/>
                                        <p:tgtEl>
                                          <p:spTgt spid="7182"/>
                                        </p:tgtEl>
                                        <p:attrNameLst>
                                          <p:attrName>ppt_x</p:attrName>
                                          <p:attrName>ppt_y</p:attrName>
                                        </p:attrNameLst>
                                      </p:cBhvr>
                                      <p:rCtr x="-208" y="-9884"/>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path" presetSubtype="0" accel="50000" decel="50000" fill="hold" nodeType="clickEffect">
                                  <p:stCondLst>
                                    <p:cond delay="0"/>
                                  </p:stCondLst>
                                  <p:childTnLst>
                                    <p:animMotion origin="layout" path="M -0.00416 -0.17547 L -0.0125 -0.04213 " pathEditMode="relative" rAng="0" ptsTypes="AA">
                                      <p:cBhvr>
                                        <p:cTn id="36" dur="2000" fill="hold"/>
                                        <p:tgtEl>
                                          <p:spTgt spid="7182"/>
                                        </p:tgtEl>
                                        <p:attrNameLst>
                                          <p:attrName>ppt_x</p:attrName>
                                          <p:attrName>ppt_y</p:attrName>
                                        </p:attrNameLst>
                                      </p:cBhvr>
                                      <p:rCtr x="-417" y="6667"/>
                                    </p:animMotion>
                                  </p:childTnLst>
                                </p:cTn>
                              </p:par>
                              <p:par>
                                <p:cTn id="37" presetID="6" presetClass="emph" presetSubtype="0" fill="hold" nodeType="withEffect">
                                  <p:stCondLst>
                                    <p:cond delay="0"/>
                                  </p:stCondLst>
                                  <p:childTnLst>
                                    <p:animScale>
                                      <p:cBhvr>
                                        <p:cTn id="38" dur="2000" fill="hold"/>
                                        <p:tgtEl>
                                          <p:spTgt spid="7182"/>
                                        </p:tgtEl>
                                      </p:cBhvr>
                                      <p:by x="50000" y="50000"/>
                                    </p:animScale>
                                  </p:childTnLst>
                                </p:cTn>
                              </p:par>
                            </p:childTnLst>
                          </p:cTn>
                        </p:par>
                        <p:par>
                          <p:cTn id="39" fill="hold" nodeType="afterGroup">
                            <p:stCondLst>
                              <p:cond delay="2000"/>
                            </p:stCondLst>
                            <p:childTnLst>
                              <p:par>
                                <p:cTn id="40" presetID="22" presetClass="entr" presetSubtype="1" fill="hold" nodeType="afterEffect">
                                  <p:stCondLst>
                                    <p:cond delay="0"/>
                                  </p:stCondLst>
                                  <p:childTnLst>
                                    <p:set>
                                      <p:cBhvr>
                                        <p:cTn id="41" dur="1" fill="hold">
                                          <p:stCondLst>
                                            <p:cond delay="0"/>
                                          </p:stCondLst>
                                        </p:cTn>
                                        <p:tgtEl>
                                          <p:spTgt spid="7171">
                                            <p:txEl>
                                              <p:pRg st="3" end="3"/>
                                            </p:txEl>
                                          </p:spTgt>
                                        </p:tgtEl>
                                        <p:attrNameLst>
                                          <p:attrName>style.visibility</p:attrName>
                                        </p:attrNameLst>
                                      </p:cBhvr>
                                      <p:to>
                                        <p:strVal val="visible"/>
                                      </p:to>
                                    </p:set>
                                    <p:animEffect transition="in" filter="wipe(up)">
                                      <p:cBhvr>
                                        <p:cTn id="42" dur="1000"/>
                                        <p:tgtEl>
                                          <p:spTgt spid="7171">
                                            <p:txEl>
                                              <p:pRg st="3" end="3"/>
                                            </p:txEl>
                                          </p:spTgt>
                                        </p:tgtEl>
                                      </p:cBhvr>
                                    </p:animEffect>
                                  </p:childTnLst>
                                </p:cTn>
                              </p:par>
                            </p:childTnLst>
                          </p:cTn>
                        </p:par>
                        <p:par>
                          <p:cTn id="43" fill="hold" nodeType="afterGroup">
                            <p:stCondLst>
                              <p:cond delay="3000"/>
                            </p:stCondLst>
                            <p:childTnLst>
                              <p:par>
                                <p:cTn id="44" presetID="22" presetClass="entr" presetSubtype="1" fill="hold" nodeType="afterEffect">
                                  <p:stCondLst>
                                    <p:cond delay="0"/>
                                  </p:stCondLst>
                                  <p:childTnLst>
                                    <p:set>
                                      <p:cBhvr>
                                        <p:cTn id="45" dur="1" fill="hold">
                                          <p:stCondLst>
                                            <p:cond delay="0"/>
                                          </p:stCondLst>
                                        </p:cTn>
                                        <p:tgtEl>
                                          <p:spTgt spid="7171">
                                            <p:txEl>
                                              <p:pRg st="4" end="4"/>
                                            </p:txEl>
                                          </p:spTgt>
                                        </p:tgtEl>
                                        <p:attrNameLst>
                                          <p:attrName>style.visibility</p:attrName>
                                        </p:attrNameLst>
                                      </p:cBhvr>
                                      <p:to>
                                        <p:strVal val="visible"/>
                                      </p:to>
                                    </p:set>
                                    <p:animEffect transition="in" filter="wipe(up)">
                                      <p:cBhvr>
                                        <p:cTn id="46" dur="500"/>
                                        <p:tgtEl>
                                          <p:spTgt spid="7171">
                                            <p:txEl>
                                              <p:pRg st="4" end="4"/>
                                            </p:txEl>
                                          </p:spTgt>
                                        </p:tgtEl>
                                      </p:cBhvr>
                                    </p:animEffect>
                                  </p:childTnLst>
                                </p:cTn>
                              </p:par>
                            </p:childTnLst>
                          </p:cTn>
                        </p:par>
                        <p:par>
                          <p:cTn id="47" fill="hold" nodeType="afterGroup">
                            <p:stCondLst>
                              <p:cond delay="3500"/>
                            </p:stCondLst>
                            <p:childTnLst>
                              <p:par>
                                <p:cTn id="48" presetID="22" presetClass="entr" presetSubtype="1" fill="hold" nodeType="afterEffect">
                                  <p:stCondLst>
                                    <p:cond delay="0"/>
                                  </p:stCondLst>
                                  <p:childTnLst>
                                    <p:set>
                                      <p:cBhvr>
                                        <p:cTn id="49" dur="1" fill="hold">
                                          <p:stCondLst>
                                            <p:cond delay="0"/>
                                          </p:stCondLst>
                                        </p:cTn>
                                        <p:tgtEl>
                                          <p:spTgt spid="7171">
                                            <p:txEl>
                                              <p:pRg st="5" end="5"/>
                                            </p:txEl>
                                          </p:spTgt>
                                        </p:tgtEl>
                                        <p:attrNameLst>
                                          <p:attrName>style.visibility</p:attrName>
                                        </p:attrNameLst>
                                      </p:cBhvr>
                                      <p:to>
                                        <p:strVal val="visible"/>
                                      </p:to>
                                    </p:set>
                                    <p:animEffect transition="in" filter="wipe(up)">
                                      <p:cBhvr>
                                        <p:cTn id="50" dur="500"/>
                                        <p:tgtEl>
                                          <p:spTgt spid="7171">
                                            <p:txEl>
                                              <p:pRg st="5" end="5"/>
                                            </p:txEl>
                                          </p:spTgt>
                                        </p:tgtEl>
                                      </p:cBhvr>
                                    </p:animEffect>
                                  </p:childTnLst>
                                </p:cTn>
                              </p:par>
                            </p:childTnLst>
                          </p:cTn>
                        </p:par>
                        <p:par>
                          <p:cTn id="51" fill="hold" nodeType="afterGroup">
                            <p:stCondLst>
                              <p:cond delay="4000"/>
                            </p:stCondLst>
                            <p:childTnLst>
                              <p:par>
                                <p:cTn id="52" presetID="6" presetClass="entr" presetSubtype="16" fill="hold" nodeType="afterEffect">
                                  <p:stCondLst>
                                    <p:cond delay="0"/>
                                  </p:stCondLst>
                                  <p:childTnLst>
                                    <p:set>
                                      <p:cBhvr>
                                        <p:cTn id="53" dur="1" fill="hold">
                                          <p:stCondLst>
                                            <p:cond delay="0"/>
                                          </p:stCondLst>
                                        </p:cTn>
                                        <p:tgtEl>
                                          <p:spTgt spid="7175"/>
                                        </p:tgtEl>
                                        <p:attrNameLst>
                                          <p:attrName>style.visibility</p:attrName>
                                        </p:attrNameLst>
                                      </p:cBhvr>
                                      <p:to>
                                        <p:strVal val="visible"/>
                                      </p:to>
                                    </p:set>
                                    <p:animEffect transition="in" filter="circle(in)">
                                      <p:cBhvr>
                                        <p:cTn id="54" dur="2000"/>
                                        <p:tgtEl>
                                          <p:spTgt spid="7175"/>
                                        </p:tgtEl>
                                      </p:cBhvr>
                                    </p:animEffect>
                                  </p:childTnLst>
                                </p:cTn>
                              </p:par>
                              <p:par>
                                <p:cTn id="55" presetID="35" presetClass="path" presetSubtype="0" accel="50000" decel="50000" fill="hold" nodeType="withEffect">
                                  <p:stCondLst>
                                    <p:cond delay="0"/>
                                  </p:stCondLst>
                                  <p:childTnLst>
                                    <p:animMotion origin="layout" path="M -2.77778E-7 -2.59259E-6 L -0.27726 -0.31898 " pathEditMode="relative" rAng="0" ptsTypes="AA">
                                      <p:cBhvr>
                                        <p:cTn id="56" dur="2000" fill="hold"/>
                                        <p:tgtEl>
                                          <p:spTgt spid="7175"/>
                                        </p:tgtEl>
                                        <p:attrNameLst>
                                          <p:attrName>ppt_x</p:attrName>
                                          <p:attrName>ppt_y</p:attrName>
                                        </p:attrNameLst>
                                      </p:cBhvr>
                                      <p:rCtr x="-13872" y="-15949"/>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63" presetClass="path" presetSubtype="0" accel="50000" decel="50000" fill="hold" nodeType="clickEffect">
                                  <p:stCondLst>
                                    <p:cond delay="0"/>
                                  </p:stCondLst>
                                  <p:childTnLst>
                                    <p:animMotion origin="layout" path="M -0.27726 -0.31898 L -0.00226 -0.05231 " pathEditMode="relative" rAng="0" ptsTypes="AA">
                                      <p:cBhvr>
                                        <p:cTn id="60" dur="2000" fill="hold"/>
                                        <p:tgtEl>
                                          <p:spTgt spid="7175"/>
                                        </p:tgtEl>
                                        <p:attrNameLst>
                                          <p:attrName>ppt_x</p:attrName>
                                          <p:attrName>ppt_y</p:attrName>
                                        </p:attrNameLst>
                                      </p:cBhvr>
                                      <p:rCtr x="13750" y="1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3B85E3-0762-8C10-C4B3-0FCDCC6BB8AF}"/>
              </a:ext>
            </a:extLst>
          </p:cNvPr>
          <p:cNvSpPr txBox="1">
            <a:spLocks/>
          </p:cNvSpPr>
          <p:nvPr/>
        </p:nvSpPr>
        <p:spPr bwMode="auto">
          <a:xfrm>
            <a:off x="271463" y="30163"/>
            <a:ext cx="8686800" cy="5635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2200" b="1" kern="0" dirty="0"/>
              <a:t>Experiences of Women and Minorities– at Home and Overseas</a:t>
            </a:r>
          </a:p>
        </p:txBody>
      </p:sp>
      <p:sp>
        <p:nvSpPr>
          <p:cNvPr id="75788" name="Content Placeholder 2">
            <a:extLst>
              <a:ext uri="{FF2B5EF4-FFF2-40B4-BE49-F238E27FC236}">
                <a16:creationId xmlns:a16="http://schemas.microsoft.com/office/drawing/2014/main" id="{A7D7414E-7ED3-2CCA-B51C-F641F4B42AC0}"/>
              </a:ext>
            </a:extLst>
          </p:cNvPr>
          <p:cNvSpPr>
            <a:spLocks noGrp="1" noChangeArrowheads="1"/>
          </p:cNvSpPr>
          <p:nvPr>
            <p:ph idx="1"/>
          </p:nvPr>
        </p:nvSpPr>
        <p:spPr>
          <a:xfrm>
            <a:off x="0" y="627063"/>
            <a:ext cx="4611688" cy="2497137"/>
          </a:xfrm>
        </p:spPr>
        <p:txBody>
          <a:bodyPr/>
          <a:lstStyle/>
          <a:p>
            <a:pPr marL="0" indent="0">
              <a:buFontTx/>
              <a:buNone/>
            </a:pPr>
            <a:r>
              <a:rPr lang="en-US" altLang="en-US" sz="2400" b="1"/>
              <a:t>Asian Americans </a:t>
            </a:r>
            <a:endParaRPr lang="en-US" altLang="en-US" sz="2400"/>
          </a:p>
          <a:p>
            <a:pPr marL="0" indent="0">
              <a:buFontTx/>
              <a:buNone/>
            </a:pPr>
            <a:r>
              <a:rPr lang="en-US" altLang="en-US" sz="2400"/>
              <a:t>Asian Americans assigned to separate unit as “non-whites” and few saw combat.</a:t>
            </a:r>
          </a:p>
          <a:p>
            <a:pPr marL="0" indent="0">
              <a:buFontTx/>
              <a:buNone/>
            </a:pPr>
            <a:endParaRPr lang="en-US" altLang="en-US" sz="2400"/>
          </a:p>
          <a:p>
            <a:pPr marL="0" indent="0">
              <a:buFontTx/>
              <a:buNone/>
            </a:pPr>
            <a:r>
              <a:rPr lang="en-US" altLang="en-US" sz="2400"/>
              <a:t>Notable Exceptions:</a:t>
            </a:r>
          </a:p>
        </p:txBody>
      </p:sp>
      <p:pic>
        <p:nvPicPr>
          <p:cNvPr id="77830" name="Picture 2">
            <a:extLst>
              <a:ext uri="{FF2B5EF4-FFF2-40B4-BE49-F238E27FC236}">
                <a16:creationId xmlns:a16="http://schemas.microsoft.com/office/drawing/2014/main" id="{86F15DF2-BAFE-9615-3E74-FB44946D1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55963"/>
            <a:ext cx="1868488"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31" name="TextBox 1">
            <a:extLst>
              <a:ext uri="{FF2B5EF4-FFF2-40B4-BE49-F238E27FC236}">
                <a16:creationId xmlns:a16="http://schemas.microsoft.com/office/drawing/2014/main" id="{695004DF-3317-7FC6-F848-CAAC068EA198}"/>
              </a:ext>
            </a:extLst>
          </p:cNvPr>
          <p:cNvSpPr txBox="1">
            <a:spLocks noChangeArrowheads="1"/>
          </p:cNvSpPr>
          <p:nvPr/>
        </p:nvSpPr>
        <p:spPr bwMode="auto">
          <a:xfrm>
            <a:off x="76200" y="5791200"/>
            <a:ext cx="241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Tomas Mateo Claudio</a:t>
            </a:r>
          </a:p>
        </p:txBody>
      </p:sp>
      <p:pic>
        <p:nvPicPr>
          <p:cNvPr id="77832" name="Picture 3">
            <a:extLst>
              <a:ext uri="{FF2B5EF4-FFF2-40B4-BE49-F238E27FC236}">
                <a16:creationId xmlns:a16="http://schemas.microsoft.com/office/drawing/2014/main" id="{0B2F036B-9C60-E7B2-8411-E4C1CCE04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675" y="3151188"/>
            <a:ext cx="1862138"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33" name="TextBox 12">
            <a:extLst>
              <a:ext uri="{FF2B5EF4-FFF2-40B4-BE49-F238E27FC236}">
                <a16:creationId xmlns:a16="http://schemas.microsoft.com/office/drawing/2014/main" id="{2598AB59-1233-04A8-2E46-229B9E351DEA}"/>
              </a:ext>
            </a:extLst>
          </p:cNvPr>
          <p:cNvSpPr txBox="1">
            <a:spLocks noChangeArrowheads="1"/>
          </p:cNvSpPr>
          <p:nvPr/>
        </p:nvSpPr>
        <p:spPr bwMode="auto">
          <a:xfrm>
            <a:off x="2690813" y="5780088"/>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Sgt. Sing Kee</a:t>
            </a:r>
          </a:p>
        </p:txBody>
      </p:sp>
      <p:pic>
        <p:nvPicPr>
          <p:cNvPr id="77834" name="Picture 4">
            <a:extLst>
              <a:ext uri="{FF2B5EF4-FFF2-40B4-BE49-F238E27FC236}">
                <a16:creationId xmlns:a16="http://schemas.microsoft.com/office/drawing/2014/main" id="{399B7332-7507-A001-4EF1-942327506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438" y="3208338"/>
            <a:ext cx="1436687" cy="261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35" name="TextBox 14">
            <a:extLst>
              <a:ext uri="{FF2B5EF4-FFF2-40B4-BE49-F238E27FC236}">
                <a16:creationId xmlns:a16="http://schemas.microsoft.com/office/drawing/2014/main" id="{D211DA12-817D-140C-826F-EA814F71A069}"/>
              </a:ext>
            </a:extLst>
          </p:cNvPr>
          <p:cNvSpPr txBox="1">
            <a:spLocks noChangeArrowheads="1"/>
          </p:cNvSpPr>
          <p:nvPr/>
        </p:nvSpPr>
        <p:spPr bwMode="auto">
          <a:xfrm>
            <a:off x="4754563" y="5826125"/>
            <a:ext cx="183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Distinguished Service Cross</a:t>
            </a:r>
          </a:p>
        </p:txBody>
      </p:sp>
      <p:pic>
        <p:nvPicPr>
          <p:cNvPr id="85005" name="Picture 13">
            <a:extLst>
              <a:ext uri="{FF2B5EF4-FFF2-40B4-BE49-F238E27FC236}">
                <a16:creationId xmlns:a16="http://schemas.microsoft.com/office/drawing/2014/main" id="{3794AD37-B2A8-9FE7-011A-9F5EAF00F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593725"/>
            <a:ext cx="23526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5788">
                                            <p:txEl>
                                              <p:pRg st="0" end="0"/>
                                            </p:txEl>
                                          </p:spTgt>
                                        </p:tgtEl>
                                        <p:attrNameLst>
                                          <p:attrName>style.visibility</p:attrName>
                                        </p:attrNameLst>
                                      </p:cBhvr>
                                      <p:to>
                                        <p:strVal val="visible"/>
                                      </p:to>
                                    </p:set>
                                    <p:animEffect transition="in" filter="fade">
                                      <p:cBhvr>
                                        <p:cTn id="14" dur="1000"/>
                                        <p:tgtEl>
                                          <p:spTgt spid="75788">
                                            <p:txEl>
                                              <p:pRg st="0" end="0"/>
                                            </p:txEl>
                                          </p:spTgt>
                                        </p:tgtEl>
                                      </p:cBhvr>
                                    </p:animEffect>
                                    <p:anim calcmode="lin" valueType="num">
                                      <p:cBhvr>
                                        <p:cTn id="15" dur="1000" fill="hold"/>
                                        <p:tgtEl>
                                          <p:spTgt spid="7578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57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5788">
                                            <p:txEl>
                                              <p:pRg st="1" end="1"/>
                                            </p:txEl>
                                          </p:spTgt>
                                        </p:tgtEl>
                                        <p:attrNameLst>
                                          <p:attrName>style.visibility</p:attrName>
                                        </p:attrNameLst>
                                      </p:cBhvr>
                                      <p:to>
                                        <p:strVal val="visible"/>
                                      </p:to>
                                    </p:set>
                                    <p:animEffect transition="in" filter="fade">
                                      <p:cBhvr>
                                        <p:cTn id="21" dur="1000"/>
                                        <p:tgtEl>
                                          <p:spTgt spid="75788">
                                            <p:txEl>
                                              <p:pRg st="1" end="1"/>
                                            </p:txEl>
                                          </p:spTgt>
                                        </p:tgtEl>
                                      </p:cBhvr>
                                    </p:animEffect>
                                    <p:anim calcmode="lin" valueType="num">
                                      <p:cBhvr>
                                        <p:cTn id="22" dur="1000" fill="hold"/>
                                        <p:tgtEl>
                                          <p:spTgt spid="7578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57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5788">
                                            <p:txEl>
                                              <p:pRg st="3" end="3"/>
                                            </p:txEl>
                                          </p:spTgt>
                                        </p:tgtEl>
                                        <p:attrNameLst>
                                          <p:attrName>style.visibility</p:attrName>
                                        </p:attrNameLst>
                                      </p:cBhvr>
                                      <p:to>
                                        <p:strVal val="visible"/>
                                      </p:to>
                                    </p:set>
                                    <p:animEffect transition="in" filter="fade">
                                      <p:cBhvr>
                                        <p:cTn id="28" dur="1000"/>
                                        <p:tgtEl>
                                          <p:spTgt spid="75788">
                                            <p:txEl>
                                              <p:pRg st="3" end="3"/>
                                            </p:txEl>
                                          </p:spTgt>
                                        </p:tgtEl>
                                      </p:cBhvr>
                                    </p:animEffect>
                                    <p:anim calcmode="lin" valueType="num">
                                      <p:cBhvr>
                                        <p:cTn id="29" dur="1000" fill="hold"/>
                                        <p:tgtEl>
                                          <p:spTgt spid="7578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57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77830"/>
                                        </p:tgtEl>
                                        <p:attrNameLst>
                                          <p:attrName>style.visibility</p:attrName>
                                        </p:attrNameLst>
                                      </p:cBhvr>
                                      <p:to>
                                        <p:strVal val="visible"/>
                                      </p:to>
                                    </p:set>
                                    <p:anim calcmode="lin" valueType="num">
                                      <p:cBhvr additive="base">
                                        <p:cTn id="35" dur="500" fill="hold"/>
                                        <p:tgtEl>
                                          <p:spTgt spid="77830"/>
                                        </p:tgtEl>
                                        <p:attrNameLst>
                                          <p:attrName>ppt_x</p:attrName>
                                        </p:attrNameLst>
                                      </p:cBhvr>
                                      <p:tavLst>
                                        <p:tav tm="0">
                                          <p:val>
                                            <p:strVal val="#ppt_x"/>
                                          </p:val>
                                        </p:tav>
                                        <p:tav tm="100000">
                                          <p:val>
                                            <p:strVal val="#ppt_x"/>
                                          </p:val>
                                        </p:tav>
                                      </p:tavLst>
                                    </p:anim>
                                    <p:anim calcmode="lin" valueType="num">
                                      <p:cBhvr additive="base">
                                        <p:cTn id="36"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7831"/>
                                        </p:tgtEl>
                                        <p:attrNameLst>
                                          <p:attrName>style.visibility</p:attrName>
                                        </p:attrNameLst>
                                      </p:cBhvr>
                                      <p:to>
                                        <p:strVal val="visible"/>
                                      </p:to>
                                    </p:set>
                                    <p:anim calcmode="lin" valueType="num">
                                      <p:cBhvr additive="base">
                                        <p:cTn id="41" dur="500" fill="hold"/>
                                        <p:tgtEl>
                                          <p:spTgt spid="77831"/>
                                        </p:tgtEl>
                                        <p:attrNameLst>
                                          <p:attrName>ppt_x</p:attrName>
                                        </p:attrNameLst>
                                      </p:cBhvr>
                                      <p:tavLst>
                                        <p:tav tm="0">
                                          <p:val>
                                            <p:strVal val="#ppt_x"/>
                                          </p:val>
                                        </p:tav>
                                        <p:tav tm="100000">
                                          <p:val>
                                            <p:strVal val="#ppt_x"/>
                                          </p:val>
                                        </p:tav>
                                      </p:tavLst>
                                    </p:anim>
                                    <p:anim calcmode="lin" valueType="num">
                                      <p:cBhvr additive="base">
                                        <p:cTn id="42" dur="500" fill="hold"/>
                                        <p:tgtEl>
                                          <p:spTgt spid="7783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77832"/>
                                        </p:tgtEl>
                                        <p:attrNameLst>
                                          <p:attrName>style.visibility</p:attrName>
                                        </p:attrNameLst>
                                      </p:cBhvr>
                                      <p:to>
                                        <p:strVal val="visible"/>
                                      </p:to>
                                    </p:set>
                                    <p:animEffect transition="in" filter="fade">
                                      <p:cBhvr>
                                        <p:cTn id="47" dur="1000"/>
                                        <p:tgtEl>
                                          <p:spTgt spid="77832"/>
                                        </p:tgtEl>
                                      </p:cBhvr>
                                    </p:animEffect>
                                    <p:anim calcmode="lin" valueType="num">
                                      <p:cBhvr>
                                        <p:cTn id="48" dur="1000" fill="hold"/>
                                        <p:tgtEl>
                                          <p:spTgt spid="77832"/>
                                        </p:tgtEl>
                                        <p:attrNameLst>
                                          <p:attrName>ppt_x</p:attrName>
                                        </p:attrNameLst>
                                      </p:cBhvr>
                                      <p:tavLst>
                                        <p:tav tm="0">
                                          <p:val>
                                            <p:strVal val="#ppt_x"/>
                                          </p:val>
                                        </p:tav>
                                        <p:tav tm="100000">
                                          <p:val>
                                            <p:strVal val="#ppt_x"/>
                                          </p:val>
                                        </p:tav>
                                      </p:tavLst>
                                    </p:anim>
                                    <p:anim calcmode="lin" valueType="num">
                                      <p:cBhvr>
                                        <p:cTn id="49" dur="1000" fill="hold"/>
                                        <p:tgtEl>
                                          <p:spTgt spid="77832"/>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7833"/>
                                        </p:tgtEl>
                                        <p:attrNameLst>
                                          <p:attrName>style.visibility</p:attrName>
                                        </p:attrNameLst>
                                      </p:cBhvr>
                                      <p:to>
                                        <p:strVal val="visible"/>
                                      </p:to>
                                    </p:set>
                                    <p:animEffect transition="in" filter="fade">
                                      <p:cBhvr>
                                        <p:cTn id="54" dur="1000"/>
                                        <p:tgtEl>
                                          <p:spTgt spid="77833"/>
                                        </p:tgtEl>
                                      </p:cBhvr>
                                    </p:animEffect>
                                    <p:anim calcmode="lin" valueType="num">
                                      <p:cBhvr>
                                        <p:cTn id="55" dur="1000" fill="hold"/>
                                        <p:tgtEl>
                                          <p:spTgt spid="77833"/>
                                        </p:tgtEl>
                                        <p:attrNameLst>
                                          <p:attrName>ppt_x</p:attrName>
                                        </p:attrNameLst>
                                      </p:cBhvr>
                                      <p:tavLst>
                                        <p:tav tm="0">
                                          <p:val>
                                            <p:strVal val="#ppt_x"/>
                                          </p:val>
                                        </p:tav>
                                        <p:tav tm="100000">
                                          <p:val>
                                            <p:strVal val="#ppt_x"/>
                                          </p:val>
                                        </p:tav>
                                      </p:tavLst>
                                    </p:anim>
                                    <p:anim calcmode="lin" valueType="num">
                                      <p:cBhvr>
                                        <p:cTn id="56" dur="1000" fill="hold"/>
                                        <p:tgtEl>
                                          <p:spTgt spid="77833"/>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77834"/>
                                        </p:tgtEl>
                                        <p:attrNameLst>
                                          <p:attrName>style.visibility</p:attrName>
                                        </p:attrNameLst>
                                      </p:cBhvr>
                                      <p:to>
                                        <p:strVal val="visible"/>
                                      </p:to>
                                    </p:set>
                                    <p:animEffect transition="in" filter="fade">
                                      <p:cBhvr>
                                        <p:cTn id="61" dur="1000"/>
                                        <p:tgtEl>
                                          <p:spTgt spid="77834"/>
                                        </p:tgtEl>
                                      </p:cBhvr>
                                    </p:animEffect>
                                    <p:anim calcmode="lin" valueType="num">
                                      <p:cBhvr>
                                        <p:cTn id="62" dur="1000" fill="hold"/>
                                        <p:tgtEl>
                                          <p:spTgt spid="77834"/>
                                        </p:tgtEl>
                                        <p:attrNameLst>
                                          <p:attrName>ppt_x</p:attrName>
                                        </p:attrNameLst>
                                      </p:cBhvr>
                                      <p:tavLst>
                                        <p:tav tm="0">
                                          <p:val>
                                            <p:strVal val="#ppt_x"/>
                                          </p:val>
                                        </p:tav>
                                        <p:tav tm="100000">
                                          <p:val>
                                            <p:strVal val="#ppt_x"/>
                                          </p:val>
                                        </p:tav>
                                      </p:tavLst>
                                    </p:anim>
                                    <p:anim calcmode="lin" valueType="num">
                                      <p:cBhvr>
                                        <p:cTn id="63" dur="1000" fill="hold"/>
                                        <p:tgtEl>
                                          <p:spTgt spid="77834"/>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7835"/>
                                        </p:tgtEl>
                                        <p:attrNameLst>
                                          <p:attrName>style.visibility</p:attrName>
                                        </p:attrNameLst>
                                      </p:cBhvr>
                                      <p:to>
                                        <p:strVal val="visible"/>
                                      </p:to>
                                    </p:set>
                                    <p:animEffect transition="in" filter="fade">
                                      <p:cBhvr>
                                        <p:cTn id="68" dur="1000"/>
                                        <p:tgtEl>
                                          <p:spTgt spid="77835"/>
                                        </p:tgtEl>
                                      </p:cBhvr>
                                    </p:animEffect>
                                    <p:anim calcmode="lin" valueType="num">
                                      <p:cBhvr>
                                        <p:cTn id="69" dur="1000" fill="hold"/>
                                        <p:tgtEl>
                                          <p:spTgt spid="77835"/>
                                        </p:tgtEl>
                                        <p:attrNameLst>
                                          <p:attrName>ppt_x</p:attrName>
                                        </p:attrNameLst>
                                      </p:cBhvr>
                                      <p:tavLst>
                                        <p:tav tm="0">
                                          <p:val>
                                            <p:strVal val="#ppt_x"/>
                                          </p:val>
                                        </p:tav>
                                        <p:tav tm="100000">
                                          <p:val>
                                            <p:strVal val="#ppt_x"/>
                                          </p:val>
                                        </p:tav>
                                      </p:tavLst>
                                    </p:anim>
                                    <p:anim calcmode="lin" valueType="num">
                                      <p:cBhvr>
                                        <p:cTn id="70" dur="1000" fill="hold"/>
                                        <p:tgtEl>
                                          <p:spTgt spid="77835"/>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85005"/>
                                        </p:tgtEl>
                                        <p:attrNameLst>
                                          <p:attrName>style.visibility</p:attrName>
                                        </p:attrNameLst>
                                      </p:cBhvr>
                                      <p:to>
                                        <p:strVal val="visible"/>
                                      </p:to>
                                    </p:set>
                                    <p:anim calcmode="lin" valueType="num">
                                      <p:cBhvr additive="base">
                                        <p:cTn id="75" dur="500" fill="hold"/>
                                        <p:tgtEl>
                                          <p:spTgt spid="85005"/>
                                        </p:tgtEl>
                                        <p:attrNameLst>
                                          <p:attrName>ppt_x</p:attrName>
                                        </p:attrNameLst>
                                      </p:cBhvr>
                                      <p:tavLst>
                                        <p:tav tm="0">
                                          <p:val>
                                            <p:strVal val="#ppt_x"/>
                                          </p:val>
                                        </p:tav>
                                        <p:tav tm="100000">
                                          <p:val>
                                            <p:strVal val="#ppt_x"/>
                                          </p:val>
                                        </p:tav>
                                      </p:tavLst>
                                    </p:anim>
                                    <p:anim calcmode="lin" valueType="num">
                                      <p:cBhvr additive="base">
                                        <p:cTn id="76" dur="500" fill="hold"/>
                                        <p:tgtEl>
                                          <p:spTgt spid="85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5788" grpId="0" build="p"/>
      <p:bldP spid="77831" grpId="0"/>
      <p:bldP spid="77833" grpId="0"/>
      <p:bldP spid="7783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5CB86750-CDCD-279F-20CC-A359B103F2FD}"/>
              </a:ext>
            </a:extLst>
          </p:cNvPr>
          <p:cNvSpPr>
            <a:spLocks noGrp="1" noChangeArrowheads="1"/>
          </p:cNvSpPr>
          <p:nvPr>
            <p:ph type="body" idx="1"/>
          </p:nvPr>
        </p:nvSpPr>
        <p:spPr>
          <a:xfrm>
            <a:off x="76200" y="914400"/>
            <a:ext cx="5791200" cy="5410200"/>
          </a:xfrm>
        </p:spPr>
        <p:txBody>
          <a:bodyPr/>
          <a:lstStyle/>
          <a:p>
            <a:pPr marL="0" indent="0" algn="ctr" eaLnBrk="1" hangingPunct="1">
              <a:lnSpc>
                <a:spcPct val="90000"/>
              </a:lnSpc>
              <a:buFontTx/>
              <a:buNone/>
              <a:defRPr/>
            </a:pPr>
            <a:r>
              <a:rPr lang="en-US" sz="2800" b="1" dirty="0"/>
              <a:t>Gen. John J. Pershing</a:t>
            </a:r>
            <a:endParaRPr lang="en-US" sz="2800" dirty="0"/>
          </a:p>
          <a:p>
            <a:pPr eaLnBrk="1" hangingPunct="1">
              <a:lnSpc>
                <a:spcPct val="90000"/>
              </a:lnSpc>
              <a:defRPr/>
            </a:pPr>
            <a:r>
              <a:rPr lang="en-US" sz="2800" dirty="0"/>
              <a:t>Gen. Pershing was selected to lead the </a:t>
            </a:r>
            <a:r>
              <a:rPr lang="en-US" sz="2800" b="1" dirty="0"/>
              <a:t>AEF</a:t>
            </a:r>
            <a:r>
              <a:rPr lang="en-US" sz="2800" dirty="0"/>
              <a:t> which was the  </a:t>
            </a:r>
            <a:r>
              <a:rPr lang="en-US" sz="2800" b="1" dirty="0"/>
              <a:t>American Expeditionary Force</a:t>
            </a:r>
            <a:r>
              <a:rPr lang="en-US" sz="2800" dirty="0"/>
              <a:t>.</a:t>
            </a:r>
          </a:p>
          <a:p>
            <a:pPr eaLnBrk="1" hangingPunct="1">
              <a:lnSpc>
                <a:spcPct val="90000"/>
              </a:lnSpc>
              <a:defRPr/>
            </a:pPr>
            <a:r>
              <a:rPr lang="en-US" sz="2800" dirty="0"/>
              <a:t>Pershing was a decorated war veteran who refused to send American troops into battle until they were well trained.</a:t>
            </a:r>
          </a:p>
          <a:p>
            <a:pPr eaLnBrk="1" hangingPunct="1">
              <a:lnSpc>
                <a:spcPct val="90000"/>
              </a:lnSpc>
              <a:defRPr/>
            </a:pPr>
            <a:r>
              <a:rPr lang="en-US" sz="2800" dirty="0"/>
              <a:t>This led to fewer deaths and the love and respect of his men.</a:t>
            </a:r>
          </a:p>
          <a:p>
            <a:pPr eaLnBrk="1" hangingPunct="1">
              <a:lnSpc>
                <a:spcPct val="90000"/>
              </a:lnSpc>
              <a:defRPr/>
            </a:pPr>
            <a:r>
              <a:rPr lang="en-US" sz="2800" dirty="0"/>
              <a:t>Pershing won a huge victory at the </a:t>
            </a:r>
            <a:r>
              <a:rPr lang="en-US" sz="2800" u="sng" dirty="0"/>
              <a:t>Battle of the Argonne </a:t>
            </a:r>
            <a:r>
              <a:rPr lang="en-US" sz="2800" dirty="0"/>
              <a:t>forest in northeastern France.</a:t>
            </a:r>
          </a:p>
        </p:txBody>
      </p:sp>
      <p:sp>
        <p:nvSpPr>
          <p:cNvPr id="29700" name="Rectangle 4">
            <a:extLst>
              <a:ext uri="{FF2B5EF4-FFF2-40B4-BE49-F238E27FC236}">
                <a16:creationId xmlns:a16="http://schemas.microsoft.com/office/drawing/2014/main" id="{CB6FEFE9-ED06-9F4D-56CF-36DDCAF78370}"/>
              </a:ext>
            </a:extLst>
          </p:cNvPr>
          <p:cNvSpPr>
            <a:spLocks noGrp="1" noChangeArrowheads="1"/>
          </p:cNvSpPr>
          <p:nvPr>
            <p:ph type="title"/>
          </p:nvPr>
        </p:nvSpPr>
        <p:spPr>
          <a:xfrm>
            <a:off x="376238" y="0"/>
            <a:ext cx="7239000" cy="457200"/>
          </a:xfrm>
        </p:spPr>
        <p:txBody>
          <a:bodyPr/>
          <a:lstStyle/>
          <a:p>
            <a:pPr eaLnBrk="1" hangingPunct="1"/>
            <a:r>
              <a:rPr lang="en-US" altLang="en-US" sz="2800" b="1"/>
              <a:t>Heroes of the War</a:t>
            </a:r>
          </a:p>
        </p:txBody>
      </p:sp>
      <p:pic>
        <p:nvPicPr>
          <p:cNvPr id="25604" name="Picture 4" descr="C:\Users\mike.montgomery\Documents\WW1\pershing JJ.jpg">
            <a:extLst>
              <a:ext uri="{FF2B5EF4-FFF2-40B4-BE49-F238E27FC236}">
                <a16:creationId xmlns:a16="http://schemas.microsoft.com/office/drawing/2014/main" id="{6719D027-1A10-2FB7-CFEE-56E417040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1584325"/>
            <a:ext cx="27305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9700"/>
                                        </p:tgtEl>
                                        <p:attrNameLst>
                                          <p:attrName>style.visibility</p:attrName>
                                        </p:attrNameLst>
                                      </p:cBhvr>
                                      <p:to>
                                        <p:strVal val="visible"/>
                                      </p:to>
                                    </p:set>
                                    <p:anim calcmode="lin" valueType="num">
                                      <p:cBhvr>
                                        <p:cTn id="7" dur="1000" fill="hold"/>
                                        <p:tgtEl>
                                          <p:spTgt spid="29700"/>
                                        </p:tgtEl>
                                        <p:attrNameLst>
                                          <p:attrName>ppt_w</p:attrName>
                                        </p:attrNameLst>
                                      </p:cBhvr>
                                      <p:tavLst>
                                        <p:tav tm="0">
                                          <p:val>
                                            <p:fltVal val="0"/>
                                          </p:val>
                                        </p:tav>
                                        <p:tav tm="100000">
                                          <p:val>
                                            <p:strVal val="#ppt_w"/>
                                          </p:val>
                                        </p:tav>
                                      </p:tavLst>
                                    </p:anim>
                                    <p:anim calcmode="lin" valueType="num">
                                      <p:cBhvr>
                                        <p:cTn id="8" dur="1000" fill="hold"/>
                                        <p:tgtEl>
                                          <p:spTgt spid="29700"/>
                                        </p:tgtEl>
                                        <p:attrNameLst>
                                          <p:attrName>ppt_h</p:attrName>
                                        </p:attrNameLst>
                                      </p:cBhvr>
                                      <p:tavLst>
                                        <p:tav tm="0">
                                          <p:val>
                                            <p:fltVal val="0"/>
                                          </p:val>
                                        </p:tav>
                                        <p:tav tm="100000">
                                          <p:val>
                                            <p:strVal val="#ppt_h"/>
                                          </p:val>
                                        </p:tav>
                                      </p:tavLst>
                                    </p:anim>
                                    <p:anim calcmode="lin" valueType="num">
                                      <p:cBhvr>
                                        <p:cTn id="9" dur="1000" fill="hold"/>
                                        <p:tgtEl>
                                          <p:spTgt spid="29700"/>
                                        </p:tgtEl>
                                        <p:attrNameLst>
                                          <p:attrName>style.rotation</p:attrName>
                                        </p:attrNameLst>
                                      </p:cBhvr>
                                      <p:tavLst>
                                        <p:tav tm="0">
                                          <p:val>
                                            <p:fltVal val="90"/>
                                          </p:val>
                                        </p:tav>
                                        <p:tav tm="100000">
                                          <p:val>
                                            <p:fltVal val="0"/>
                                          </p:val>
                                        </p:tav>
                                      </p:tavLst>
                                    </p:anim>
                                    <p:animEffect transition="in" filter="fade">
                                      <p:cBhvr>
                                        <p:cTn id="10" dur="1000"/>
                                        <p:tgtEl>
                                          <p:spTgt spid="29700"/>
                                        </p:tgtEl>
                                      </p:cBhvr>
                                    </p:animEffect>
                                  </p:childTnLst>
                                </p:cTn>
                              </p:par>
                            </p:childTnLst>
                          </p:cTn>
                        </p:par>
                        <p:par>
                          <p:cTn id="11" fill="hold" nodeType="afterGroup">
                            <p:stCondLst>
                              <p:cond delay="1650"/>
                            </p:stCondLst>
                            <p:childTnLst>
                              <p:par>
                                <p:cTn id="12" presetID="26" presetClass="entr" presetSubtype="0" fill="hold" nodeType="afterEffect">
                                  <p:stCondLst>
                                    <p:cond delay="150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wipe(down)">
                                      <p:cBhvr>
                                        <p:cTn id="14" dur="580">
                                          <p:stCondLst>
                                            <p:cond delay="0"/>
                                          </p:stCondLst>
                                        </p:cTn>
                                        <p:tgtEl>
                                          <p:spTgt spid="29699">
                                            <p:txEl>
                                              <p:pRg st="0" end="0"/>
                                            </p:txEl>
                                          </p:spTgt>
                                        </p:tgtEl>
                                      </p:cBhvr>
                                    </p:animEffect>
                                    <p:anim calcmode="lin" valueType="num">
                                      <p:cBhvr>
                                        <p:cTn id="15" dur="1822" tmFilter="0,0; 0.14,0.36; 0.43,0.73; 0.71,0.91; 1.0,1.0">
                                          <p:stCondLst>
                                            <p:cond delay="0"/>
                                          </p:stCondLst>
                                        </p:cTn>
                                        <p:tgtEl>
                                          <p:spTgt spid="29699">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9699">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9699">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9699">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9699">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29699">
                                            <p:txEl>
                                              <p:pRg st="0" end="0"/>
                                            </p:txEl>
                                          </p:spTgt>
                                        </p:tgtEl>
                                      </p:cBhvr>
                                      <p:to x="100000" y="60000"/>
                                    </p:animScale>
                                    <p:animScale>
                                      <p:cBhvr>
                                        <p:cTn id="21" dur="166" decel="50000">
                                          <p:stCondLst>
                                            <p:cond delay="676"/>
                                          </p:stCondLst>
                                        </p:cTn>
                                        <p:tgtEl>
                                          <p:spTgt spid="29699">
                                            <p:txEl>
                                              <p:pRg st="0" end="0"/>
                                            </p:txEl>
                                          </p:spTgt>
                                        </p:tgtEl>
                                      </p:cBhvr>
                                      <p:to x="100000" y="100000"/>
                                    </p:animScale>
                                    <p:animScale>
                                      <p:cBhvr>
                                        <p:cTn id="22" dur="26">
                                          <p:stCondLst>
                                            <p:cond delay="1312"/>
                                          </p:stCondLst>
                                        </p:cTn>
                                        <p:tgtEl>
                                          <p:spTgt spid="29699">
                                            <p:txEl>
                                              <p:pRg st="0" end="0"/>
                                            </p:txEl>
                                          </p:spTgt>
                                        </p:tgtEl>
                                      </p:cBhvr>
                                      <p:to x="100000" y="80000"/>
                                    </p:animScale>
                                    <p:animScale>
                                      <p:cBhvr>
                                        <p:cTn id="23" dur="166" decel="50000">
                                          <p:stCondLst>
                                            <p:cond delay="1338"/>
                                          </p:stCondLst>
                                        </p:cTn>
                                        <p:tgtEl>
                                          <p:spTgt spid="29699">
                                            <p:txEl>
                                              <p:pRg st="0" end="0"/>
                                            </p:txEl>
                                          </p:spTgt>
                                        </p:tgtEl>
                                      </p:cBhvr>
                                      <p:to x="100000" y="100000"/>
                                    </p:animScale>
                                    <p:animScale>
                                      <p:cBhvr>
                                        <p:cTn id="24" dur="26">
                                          <p:stCondLst>
                                            <p:cond delay="1642"/>
                                          </p:stCondLst>
                                        </p:cTn>
                                        <p:tgtEl>
                                          <p:spTgt spid="29699">
                                            <p:txEl>
                                              <p:pRg st="0" end="0"/>
                                            </p:txEl>
                                          </p:spTgt>
                                        </p:tgtEl>
                                      </p:cBhvr>
                                      <p:to x="100000" y="90000"/>
                                    </p:animScale>
                                    <p:animScale>
                                      <p:cBhvr>
                                        <p:cTn id="25" dur="166" decel="50000">
                                          <p:stCondLst>
                                            <p:cond delay="1668"/>
                                          </p:stCondLst>
                                        </p:cTn>
                                        <p:tgtEl>
                                          <p:spTgt spid="29699">
                                            <p:txEl>
                                              <p:pRg st="0" end="0"/>
                                            </p:txEl>
                                          </p:spTgt>
                                        </p:tgtEl>
                                      </p:cBhvr>
                                      <p:to x="100000" y="100000"/>
                                    </p:animScale>
                                    <p:animScale>
                                      <p:cBhvr>
                                        <p:cTn id="26" dur="26">
                                          <p:stCondLst>
                                            <p:cond delay="1808"/>
                                          </p:stCondLst>
                                        </p:cTn>
                                        <p:tgtEl>
                                          <p:spTgt spid="29699">
                                            <p:txEl>
                                              <p:pRg st="0" end="0"/>
                                            </p:txEl>
                                          </p:spTgt>
                                        </p:tgtEl>
                                      </p:cBhvr>
                                      <p:to x="100000" y="95000"/>
                                    </p:animScale>
                                    <p:animScale>
                                      <p:cBhvr>
                                        <p:cTn id="27" dur="166" decel="50000">
                                          <p:stCondLst>
                                            <p:cond delay="1834"/>
                                          </p:stCondLst>
                                        </p:cTn>
                                        <p:tgtEl>
                                          <p:spTgt spid="29699">
                                            <p:txEl>
                                              <p:pRg st="0" end="0"/>
                                            </p:txEl>
                                          </p:spTgt>
                                        </p:tgtEl>
                                      </p:cBhvr>
                                      <p:to x="100000" y="100000"/>
                                    </p:animScale>
                                  </p:childTnLst>
                                </p:cTn>
                              </p:par>
                              <p:par>
                                <p:cTn id="28" presetID="6" presetClass="entr" presetSubtype="16" fill="hold" nodeType="withEffect">
                                  <p:stCondLst>
                                    <p:cond delay="0"/>
                                  </p:stCondLst>
                                  <p:childTnLst>
                                    <p:set>
                                      <p:cBhvr>
                                        <p:cTn id="29" dur="1" fill="hold">
                                          <p:stCondLst>
                                            <p:cond delay="0"/>
                                          </p:stCondLst>
                                        </p:cTn>
                                        <p:tgtEl>
                                          <p:spTgt spid="25604"/>
                                        </p:tgtEl>
                                        <p:attrNameLst>
                                          <p:attrName>style.visibility</p:attrName>
                                        </p:attrNameLst>
                                      </p:cBhvr>
                                      <p:to>
                                        <p:strVal val="visible"/>
                                      </p:to>
                                    </p:set>
                                    <p:animEffect transition="in" filter="circle(in)">
                                      <p:cBhvr>
                                        <p:cTn id="30" dur="2000"/>
                                        <p:tgtEl>
                                          <p:spTgt spid="25604"/>
                                        </p:tgtEl>
                                      </p:cBhvr>
                                    </p:animEffect>
                                  </p:childTnLst>
                                </p:cTn>
                              </p:par>
                            </p:childTnLst>
                          </p:cTn>
                        </p:par>
                        <p:par>
                          <p:cTn id="31" fill="hold" nodeType="afterGroup">
                            <p:stCondLst>
                              <p:cond delay="5150"/>
                            </p:stCondLst>
                            <p:childTnLst>
                              <p:par>
                                <p:cTn id="32" presetID="3" presetClass="entr" presetSubtype="10" fill="hold" nodeType="afterEffect">
                                  <p:stCondLst>
                                    <p:cond delay="1500"/>
                                  </p:stCondLst>
                                  <p:childTnLst>
                                    <p:set>
                                      <p:cBhvr>
                                        <p:cTn id="33" dur="1" fill="hold">
                                          <p:stCondLst>
                                            <p:cond delay="0"/>
                                          </p:stCondLst>
                                        </p:cTn>
                                        <p:tgtEl>
                                          <p:spTgt spid="29699">
                                            <p:txEl>
                                              <p:pRg st="1" end="1"/>
                                            </p:txEl>
                                          </p:spTgt>
                                        </p:tgtEl>
                                        <p:attrNameLst>
                                          <p:attrName>style.visibility</p:attrName>
                                        </p:attrNameLst>
                                      </p:cBhvr>
                                      <p:to>
                                        <p:strVal val="visible"/>
                                      </p:to>
                                    </p:set>
                                    <p:animEffect transition="in" filter="blinds(horizontal)">
                                      <p:cBhvr>
                                        <p:cTn id="34" dur="1000"/>
                                        <p:tgtEl>
                                          <p:spTgt spid="29699">
                                            <p:txEl>
                                              <p:pRg st="1" end="1"/>
                                            </p:txEl>
                                          </p:spTgt>
                                        </p:tgtEl>
                                      </p:cBhvr>
                                    </p:animEffect>
                                  </p:childTnLst>
                                </p:cTn>
                              </p:par>
                            </p:childTnLst>
                          </p:cTn>
                        </p:par>
                        <p:par>
                          <p:cTn id="35" fill="hold" nodeType="afterGroup">
                            <p:stCondLst>
                              <p:cond delay="7650"/>
                            </p:stCondLst>
                            <p:childTnLst>
                              <p:par>
                                <p:cTn id="36" presetID="3" presetClass="entr" presetSubtype="10" fill="hold" nodeType="afterEffect">
                                  <p:stCondLst>
                                    <p:cond delay="1500"/>
                                  </p:stCondLst>
                                  <p:childTnLst>
                                    <p:set>
                                      <p:cBhvr>
                                        <p:cTn id="37" dur="1" fill="hold">
                                          <p:stCondLst>
                                            <p:cond delay="0"/>
                                          </p:stCondLst>
                                        </p:cTn>
                                        <p:tgtEl>
                                          <p:spTgt spid="29699">
                                            <p:txEl>
                                              <p:pRg st="2" end="2"/>
                                            </p:txEl>
                                          </p:spTgt>
                                        </p:tgtEl>
                                        <p:attrNameLst>
                                          <p:attrName>style.visibility</p:attrName>
                                        </p:attrNameLst>
                                      </p:cBhvr>
                                      <p:to>
                                        <p:strVal val="visible"/>
                                      </p:to>
                                    </p:set>
                                    <p:animEffect transition="in" filter="blinds(horizontal)">
                                      <p:cBhvr>
                                        <p:cTn id="38" dur="1000"/>
                                        <p:tgtEl>
                                          <p:spTgt spid="29699">
                                            <p:txEl>
                                              <p:pRg st="2" end="2"/>
                                            </p:txEl>
                                          </p:spTgt>
                                        </p:tgtEl>
                                      </p:cBhvr>
                                    </p:animEffect>
                                  </p:childTnLst>
                                </p:cTn>
                              </p:par>
                            </p:childTnLst>
                          </p:cTn>
                        </p:par>
                        <p:par>
                          <p:cTn id="39" fill="hold" nodeType="afterGroup">
                            <p:stCondLst>
                              <p:cond delay="10150"/>
                            </p:stCondLst>
                            <p:childTnLst>
                              <p:par>
                                <p:cTn id="40" presetID="3" presetClass="entr" presetSubtype="10" fill="hold" nodeType="afterEffect">
                                  <p:stCondLst>
                                    <p:cond delay="1500"/>
                                  </p:stCondLst>
                                  <p:childTnLst>
                                    <p:set>
                                      <p:cBhvr>
                                        <p:cTn id="41" dur="1" fill="hold">
                                          <p:stCondLst>
                                            <p:cond delay="0"/>
                                          </p:stCondLst>
                                        </p:cTn>
                                        <p:tgtEl>
                                          <p:spTgt spid="29699">
                                            <p:txEl>
                                              <p:pRg st="3" end="3"/>
                                            </p:txEl>
                                          </p:spTgt>
                                        </p:tgtEl>
                                        <p:attrNameLst>
                                          <p:attrName>style.visibility</p:attrName>
                                        </p:attrNameLst>
                                      </p:cBhvr>
                                      <p:to>
                                        <p:strVal val="visible"/>
                                      </p:to>
                                    </p:set>
                                    <p:animEffect transition="in" filter="blinds(horizontal)">
                                      <p:cBhvr>
                                        <p:cTn id="42" dur="1000"/>
                                        <p:tgtEl>
                                          <p:spTgt spid="29699">
                                            <p:txEl>
                                              <p:pRg st="3" end="3"/>
                                            </p:txEl>
                                          </p:spTgt>
                                        </p:tgtEl>
                                      </p:cBhvr>
                                    </p:animEffect>
                                  </p:childTnLst>
                                </p:cTn>
                              </p:par>
                            </p:childTnLst>
                          </p:cTn>
                        </p:par>
                        <p:par>
                          <p:cTn id="43" fill="hold" nodeType="afterGroup">
                            <p:stCondLst>
                              <p:cond delay="12650"/>
                            </p:stCondLst>
                            <p:childTnLst>
                              <p:par>
                                <p:cTn id="44" presetID="3" presetClass="entr" presetSubtype="10" fill="hold" nodeType="afterEffect">
                                  <p:stCondLst>
                                    <p:cond delay="1500"/>
                                  </p:stCondLst>
                                  <p:childTnLst>
                                    <p:set>
                                      <p:cBhvr>
                                        <p:cTn id="45" dur="1" fill="hold">
                                          <p:stCondLst>
                                            <p:cond delay="0"/>
                                          </p:stCondLst>
                                        </p:cTn>
                                        <p:tgtEl>
                                          <p:spTgt spid="29699">
                                            <p:txEl>
                                              <p:pRg st="4" end="4"/>
                                            </p:txEl>
                                          </p:spTgt>
                                        </p:tgtEl>
                                        <p:attrNameLst>
                                          <p:attrName>style.visibility</p:attrName>
                                        </p:attrNameLst>
                                      </p:cBhvr>
                                      <p:to>
                                        <p:strVal val="visible"/>
                                      </p:to>
                                    </p:set>
                                    <p:animEffect transition="in" filter="blinds(horizontal)">
                                      <p:cBhvr>
                                        <p:cTn id="46" dur="10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B0A6-5E40-33FC-B112-6D8C7565861A}"/>
              </a:ext>
            </a:extLst>
          </p:cNvPr>
          <p:cNvSpPr>
            <a:spLocks noGrp="1" noChangeArrowheads="1"/>
          </p:cNvSpPr>
          <p:nvPr>
            <p:ph type="title"/>
          </p:nvPr>
        </p:nvSpPr>
        <p:spPr>
          <a:xfrm>
            <a:off x="457200" y="0"/>
            <a:ext cx="8229600" cy="685800"/>
          </a:xfrm>
        </p:spPr>
        <p:txBody>
          <a:bodyPr/>
          <a:lstStyle/>
          <a:p>
            <a:r>
              <a:rPr lang="en-US" altLang="en-US" sz="3200" b="1"/>
              <a:t>Heroes of the War</a:t>
            </a:r>
          </a:p>
        </p:txBody>
      </p:sp>
      <p:sp>
        <p:nvSpPr>
          <p:cNvPr id="3" name="Content Placeholder 2">
            <a:extLst>
              <a:ext uri="{FF2B5EF4-FFF2-40B4-BE49-F238E27FC236}">
                <a16:creationId xmlns:a16="http://schemas.microsoft.com/office/drawing/2014/main" id="{BECFA62B-7A76-E05C-D685-29483F9AE027}"/>
              </a:ext>
            </a:extLst>
          </p:cNvPr>
          <p:cNvSpPr>
            <a:spLocks noGrp="1"/>
          </p:cNvSpPr>
          <p:nvPr>
            <p:ph idx="1"/>
          </p:nvPr>
        </p:nvSpPr>
        <p:spPr>
          <a:xfrm>
            <a:off x="23813" y="685800"/>
            <a:ext cx="6553200" cy="5638800"/>
          </a:xfrm>
        </p:spPr>
        <p:txBody>
          <a:bodyPr/>
          <a:lstStyle/>
          <a:p>
            <a:pPr marL="0" indent="0" algn="ctr">
              <a:buFontTx/>
              <a:buNone/>
              <a:defRPr/>
            </a:pPr>
            <a:r>
              <a:rPr lang="en-US" sz="2800" b="1" dirty="0"/>
              <a:t>Alvin York</a:t>
            </a:r>
            <a:endParaRPr lang="en-US" sz="2800" dirty="0"/>
          </a:p>
          <a:p>
            <a:pPr>
              <a:buFont typeface="Arial" pitchFamily="34" charset="0"/>
              <a:buChar char="•"/>
              <a:defRPr/>
            </a:pPr>
            <a:r>
              <a:rPr lang="en-US" sz="2800" dirty="0"/>
              <a:t>Alvin York represented the typical draftee in World War 1, he was underprivileged and uneducated.</a:t>
            </a:r>
          </a:p>
          <a:p>
            <a:pPr>
              <a:buFont typeface="Arial" pitchFamily="34" charset="0"/>
              <a:buChar char="•"/>
              <a:defRPr/>
            </a:pPr>
            <a:r>
              <a:rPr lang="en-US" sz="2800" dirty="0"/>
              <a:t>In the Battle of Argonne Forest, Sgt. York singlehandedly was responsible for killing 25 Germans and capturing 132 prisoners of war.</a:t>
            </a:r>
          </a:p>
          <a:p>
            <a:pPr>
              <a:buFont typeface="Arial" pitchFamily="34" charset="0"/>
              <a:buChar char="•"/>
              <a:defRPr/>
            </a:pPr>
            <a:r>
              <a:rPr lang="en-US" sz="2800" dirty="0"/>
              <a:t>He earned the Congressional Medal of Honor for his heroism.</a:t>
            </a:r>
          </a:p>
          <a:p>
            <a:pPr>
              <a:buFont typeface="Arial" pitchFamily="34" charset="0"/>
              <a:buChar char="•"/>
              <a:defRPr/>
            </a:pPr>
            <a:r>
              <a:rPr lang="en-US" sz="2800" dirty="0"/>
              <a:t>The Medal of Honor has been given to over 3,499 soldiers.</a:t>
            </a:r>
          </a:p>
        </p:txBody>
      </p:sp>
      <p:pic>
        <p:nvPicPr>
          <p:cNvPr id="47107" name="Picture 3">
            <a:extLst>
              <a:ext uri="{FF2B5EF4-FFF2-40B4-BE49-F238E27FC236}">
                <a16:creationId xmlns:a16="http://schemas.microsoft.com/office/drawing/2014/main" id="{DACDED3A-08DA-20CB-B701-0FC2DF622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733800"/>
            <a:ext cx="1219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descr="C:\Users\mike.montgomery\Documents\WW1\alvin york.bmp">
            <a:extLst>
              <a:ext uri="{FF2B5EF4-FFF2-40B4-BE49-F238E27FC236}">
                <a16:creationId xmlns:a16="http://schemas.microsoft.com/office/drawing/2014/main" id="{1A3858EF-93F1-DB20-747B-FDD133244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638" y="668338"/>
            <a:ext cx="2362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22" presetClass="entr" presetSubtype="1" fill="hold" nodeType="afterEffect">
                                  <p:stCondLst>
                                    <p:cond delay="1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2000"/>
                                        <p:tgtEl>
                                          <p:spTgt spid="3">
                                            <p:txEl>
                                              <p:pRg st="1" end="1"/>
                                            </p:txEl>
                                          </p:spTgt>
                                        </p:tgtEl>
                                      </p:cBhvr>
                                    </p:animEffect>
                                  </p:childTnLst>
                                </p:cTn>
                              </p:par>
                            </p:childTnLst>
                          </p:cTn>
                        </p:par>
                        <p:par>
                          <p:cTn id="19" fill="hold" nodeType="afterGroup">
                            <p:stCondLst>
                              <p:cond delay="5000"/>
                            </p:stCondLst>
                            <p:childTnLst>
                              <p:par>
                                <p:cTn id="20" presetID="31" presetClass="entr" presetSubtype="0" fill="hold" nodeType="afterEffect">
                                  <p:stCondLst>
                                    <p:cond delay="0"/>
                                  </p:stCondLst>
                                  <p:childTnLst>
                                    <p:set>
                                      <p:cBhvr>
                                        <p:cTn id="21" dur="1" fill="hold">
                                          <p:stCondLst>
                                            <p:cond delay="0"/>
                                          </p:stCondLst>
                                        </p:cTn>
                                        <p:tgtEl>
                                          <p:spTgt spid="47108"/>
                                        </p:tgtEl>
                                        <p:attrNameLst>
                                          <p:attrName>style.visibility</p:attrName>
                                        </p:attrNameLst>
                                      </p:cBhvr>
                                      <p:to>
                                        <p:strVal val="visible"/>
                                      </p:to>
                                    </p:set>
                                    <p:anim calcmode="lin" valueType="num">
                                      <p:cBhvr>
                                        <p:cTn id="22" dur="1000" fill="hold"/>
                                        <p:tgtEl>
                                          <p:spTgt spid="47108"/>
                                        </p:tgtEl>
                                        <p:attrNameLst>
                                          <p:attrName>ppt_w</p:attrName>
                                        </p:attrNameLst>
                                      </p:cBhvr>
                                      <p:tavLst>
                                        <p:tav tm="0">
                                          <p:val>
                                            <p:fltVal val="0"/>
                                          </p:val>
                                        </p:tav>
                                        <p:tav tm="100000">
                                          <p:val>
                                            <p:strVal val="#ppt_w"/>
                                          </p:val>
                                        </p:tav>
                                      </p:tavLst>
                                    </p:anim>
                                    <p:anim calcmode="lin" valueType="num">
                                      <p:cBhvr>
                                        <p:cTn id="23" dur="1000" fill="hold"/>
                                        <p:tgtEl>
                                          <p:spTgt spid="47108"/>
                                        </p:tgtEl>
                                        <p:attrNameLst>
                                          <p:attrName>ppt_h</p:attrName>
                                        </p:attrNameLst>
                                      </p:cBhvr>
                                      <p:tavLst>
                                        <p:tav tm="0">
                                          <p:val>
                                            <p:fltVal val="0"/>
                                          </p:val>
                                        </p:tav>
                                        <p:tav tm="100000">
                                          <p:val>
                                            <p:strVal val="#ppt_h"/>
                                          </p:val>
                                        </p:tav>
                                      </p:tavLst>
                                    </p:anim>
                                    <p:anim calcmode="lin" valueType="num">
                                      <p:cBhvr>
                                        <p:cTn id="24" dur="1000" fill="hold"/>
                                        <p:tgtEl>
                                          <p:spTgt spid="47108"/>
                                        </p:tgtEl>
                                        <p:attrNameLst>
                                          <p:attrName>style.rotation</p:attrName>
                                        </p:attrNameLst>
                                      </p:cBhvr>
                                      <p:tavLst>
                                        <p:tav tm="0">
                                          <p:val>
                                            <p:fltVal val="90"/>
                                          </p:val>
                                        </p:tav>
                                        <p:tav tm="100000">
                                          <p:val>
                                            <p:fltVal val="0"/>
                                          </p:val>
                                        </p:tav>
                                      </p:tavLst>
                                    </p:anim>
                                    <p:animEffect transition="in" filter="fade">
                                      <p:cBhvr>
                                        <p:cTn id="25" dur="1000"/>
                                        <p:tgtEl>
                                          <p:spTgt spid="47108"/>
                                        </p:tgtEl>
                                      </p:cBhvr>
                                    </p:animEffect>
                                  </p:childTnLst>
                                </p:cTn>
                              </p:par>
                            </p:childTnLst>
                          </p:cTn>
                        </p:par>
                        <p:par>
                          <p:cTn id="26" fill="hold" nodeType="afterGroup">
                            <p:stCondLst>
                              <p:cond delay="6000"/>
                            </p:stCondLst>
                            <p:childTnLst>
                              <p:par>
                                <p:cTn id="27" presetID="22" presetClass="entr" presetSubtype="1" fill="hold" nodeType="afterEffect">
                                  <p:stCondLst>
                                    <p:cond delay="150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up)">
                                      <p:cBhvr>
                                        <p:cTn id="29" dur="2000"/>
                                        <p:tgtEl>
                                          <p:spTgt spid="3">
                                            <p:txEl>
                                              <p:pRg st="2" end="2"/>
                                            </p:txEl>
                                          </p:spTgt>
                                        </p:tgtEl>
                                      </p:cBhvr>
                                    </p:animEffect>
                                  </p:childTnLst>
                                </p:cTn>
                              </p:par>
                            </p:childTnLst>
                          </p:cTn>
                        </p:par>
                        <p:par>
                          <p:cTn id="30" fill="hold" nodeType="afterGroup">
                            <p:stCondLst>
                              <p:cond delay="9500"/>
                            </p:stCondLst>
                            <p:childTnLst>
                              <p:par>
                                <p:cTn id="31" presetID="22" presetClass="entr" presetSubtype="4" fill="hold" nodeType="afterEffect">
                                  <p:stCondLst>
                                    <p:cond delay="150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2000"/>
                                        <p:tgtEl>
                                          <p:spTgt spid="3">
                                            <p:txEl>
                                              <p:pRg st="3" end="3"/>
                                            </p:txEl>
                                          </p:spTgt>
                                        </p:tgtEl>
                                      </p:cBhvr>
                                    </p:animEffect>
                                  </p:childTnLst>
                                </p:cTn>
                              </p:par>
                            </p:childTnLst>
                          </p:cTn>
                        </p:par>
                        <p:par>
                          <p:cTn id="34" fill="hold" nodeType="afterGroup">
                            <p:stCondLst>
                              <p:cond delay="13000"/>
                            </p:stCondLst>
                            <p:childTnLst>
                              <p:par>
                                <p:cTn id="35" presetID="31" presetClass="entr" presetSubtype="0" fill="hold" nodeType="afterEffect">
                                  <p:stCondLst>
                                    <p:cond delay="0"/>
                                  </p:stCondLst>
                                  <p:childTnLst>
                                    <p:set>
                                      <p:cBhvr>
                                        <p:cTn id="36" dur="1" fill="hold">
                                          <p:stCondLst>
                                            <p:cond delay="0"/>
                                          </p:stCondLst>
                                        </p:cTn>
                                        <p:tgtEl>
                                          <p:spTgt spid="47107"/>
                                        </p:tgtEl>
                                        <p:attrNameLst>
                                          <p:attrName>style.visibility</p:attrName>
                                        </p:attrNameLst>
                                      </p:cBhvr>
                                      <p:to>
                                        <p:strVal val="visible"/>
                                      </p:to>
                                    </p:set>
                                    <p:anim calcmode="lin" valueType="num">
                                      <p:cBhvr>
                                        <p:cTn id="37" dur="1000" fill="hold"/>
                                        <p:tgtEl>
                                          <p:spTgt spid="47107"/>
                                        </p:tgtEl>
                                        <p:attrNameLst>
                                          <p:attrName>ppt_w</p:attrName>
                                        </p:attrNameLst>
                                      </p:cBhvr>
                                      <p:tavLst>
                                        <p:tav tm="0">
                                          <p:val>
                                            <p:fltVal val="0"/>
                                          </p:val>
                                        </p:tav>
                                        <p:tav tm="100000">
                                          <p:val>
                                            <p:strVal val="#ppt_w"/>
                                          </p:val>
                                        </p:tav>
                                      </p:tavLst>
                                    </p:anim>
                                    <p:anim calcmode="lin" valueType="num">
                                      <p:cBhvr>
                                        <p:cTn id="38" dur="1000" fill="hold"/>
                                        <p:tgtEl>
                                          <p:spTgt spid="47107"/>
                                        </p:tgtEl>
                                        <p:attrNameLst>
                                          <p:attrName>ppt_h</p:attrName>
                                        </p:attrNameLst>
                                      </p:cBhvr>
                                      <p:tavLst>
                                        <p:tav tm="0">
                                          <p:val>
                                            <p:fltVal val="0"/>
                                          </p:val>
                                        </p:tav>
                                        <p:tav tm="100000">
                                          <p:val>
                                            <p:strVal val="#ppt_h"/>
                                          </p:val>
                                        </p:tav>
                                      </p:tavLst>
                                    </p:anim>
                                    <p:anim calcmode="lin" valueType="num">
                                      <p:cBhvr>
                                        <p:cTn id="39" dur="1000" fill="hold"/>
                                        <p:tgtEl>
                                          <p:spTgt spid="47107"/>
                                        </p:tgtEl>
                                        <p:attrNameLst>
                                          <p:attrName>style.rotation</p:attrName>
                                        </p:attrNameLst>
                                      </p:cBhvr>
                                      <p:tavLst>
                                        <p:tav tm="0">
                                          <p:val>
                                            <p:fltVal val="90"/>
                                          </p:val>
                                        </p:tav>
                                        <p:tav tm="100000">
                                          <p:val>
                                            <p:fltVal val="0"/>
                                          </p:val>
                                        </p:tav>
                                      </p:tavLst>
                                    </p:anim>
                                    <p:animEffect transition="in" filter="fade">
                                      <p:cBhvr>
                                        <p:cTn id="40" dur="1000"/>
                                        <p:tgtEl>
                                          <p:spTgt spid="47107"/>
                                        </p:tgtEl>
                                      </p:cBhvr>
                                    </p:animEffect>
                                  </p:childTnLst>
                                </p:cTn>
                              </p:par>
                            </p:childTnLst>
                          </p:cTn>
                        </p:par>
                        <p:par>
                          <p:cTn id="41" fill="hold" nodeType="afterGroup">
                            <p:stCondLst>
                              <p:cond delay="14000"/>
                            </p:stCondLst>
                            <p:childTnLst>
                              <p:par>
                                <p:cTn id="42" presetID="22" presetClass="entr" presetSubtype="1" fill="hold" nodeType="afterEffect">
                                  <p:stCondLst>
                                    <p:cond delay="150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up)">
                                      <p:cBhvr>
                                        <p:cTn id="4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41BE28-CE72-FF35-0ADD-D8F6CC1AB47E}"/>
              </a:ext>
            </a:extLst>
          </p:cNvPr>
          <p:cNvSpPr txBox="1">
            <a:spLocks noChangeArrowheads="1"/>
          </p:cNvSpPr>
          <p:nvPr/>
        </p:nvSpPr>
        <p:spPr bwMode="auto">
          <a:xfrm>
            <a:off x="1693863" y="0"/>
            <a:ext cx="6626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The Labor Shortage and the Great Migration</a:t>
            </a:r>
          </a:p>
        </p:txBody>
      </p:sp>
      <p:grpSp>
        <p:nvGrpSpPr>
          <p:cNvPr id="114691" name="Group 3">
            <a:extLst>
              <a:ext uri="{FF2B5EF4-FFF2-40B4-BE49-F238E27FC236}">
                <a16:creationId xmlns:a16="http://schemas.microsoft.com/office/drawing/2014/main" id="{1C68DA52-0D10-12E4-932D-9A009C208F3A}"/>
              </a:ext>
            </a:extLst>
          </p:cNvPr>
          <p:cNvGrpSpPr>
            <a:grpSpLocks/>
          </p:cNvGrpSpPr>
          <p:nvPr/>
        </p:nvGrpSpPr>
        <p:grpSpPr bwMode="auto">
          <a:xfrm>
            <a:off x="5811838" y="3175000"/>
            <a:ext cx="2790825" cy="1638300"/>
            <a:chOff x="5947161" y="3833008"/>
            <a:chExt cx="2790825" cy="1638300"/>
          </a:xfrm>
        </p:grpSpPr>
        <p:pic>
          <p:nvPicPr>
            <p:cNvPr id="114697" name="Picture 8">
              <a:hlinkClick r:id="rId2"/>
              <a:extLst>
                <a:ext uri="{FF2B5EF4-FFF2-40B4-BE49-F238E27FC236}">
                  <a16:creationId xmlns:a16="http://schemas.microsoft.com/office/drawing/2014/main" id="{F6030AB1-7DF7-2E46-8766-66D1C3452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7161" y="3833008"/>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8" name="Group 10">
              <a:extLst>
                <a:ext uri="{FF2B5EF4-FFF2-40B4-BE49-F238E27FC236}">
                  <a16:creationId xmlns:a16="http://schemas.microsoft.com/office/drawing/2014/main" id="{101339E9-DC1E-814B-5ABA-FDE197E8ADE4}"/>
                </a:ext>
              </a:extLst>
            </p:cNvPr>
            <p:cNvGrpSpPr>
              <a:grpSpLocks/>
            </p:cNvGrpSpPr>
            <p:nvPr/>
          </p:nvGrpSpPr>
          <p:grpSpPr bwMode="auto">
            <a:xfrm>
              <a:off x="6780388" y="3867944"/>
              <a:ext cx="1124373" cy="1200150"/>
              <a:chOff x="1857402" y="5215658"/>
              <a:chExt cx="1124586" cy="1200329"/>
            </a:xfrm>
          </p:grpSpPr>
          <p:pic>
            <p:nvPicPr>
              <p:cNvPr id="114699" name="Picture 11">
                <a:extLst>
                  <a:ext uri="{FF2B5EF4-FFF2-40B4-BE49-F238E27FC236}">
                    <a16:creationId xmlns:a16="http://schemas.microsoft.com/office/drawing/2014/main" id="{FCE17A17-5E8E-5F3D-FEF3-EDF859C1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520" y="5284515"/>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1F688355-E666-A5B9-545E-189267E36865}"/>
                  </a:ext>
                </a:extLst>
              </p:cNvPr>
              <p:cNvSpPr/>
              <p:nvPr/>
            </p:nvSpPr>
            <p:spPr>
              <a:xfrm>
                <a:off x="1857402" y="5215658"/>
                <a:ext cx="1124586"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TextBox 13">
                <a:extLst>
                  <a:ext uri="{FF2B5EF4-FFF2-40B4-BE49-F238E27FC236}">
                    <a16:creationId xmlns:a16="http://schemas.microsoft.com/office/drawing/2014/main" id="{45F662A2-F5A8-1EE5-5A5D-1A1BFF61DDC1}"/>
                  </a:ext>
                </a:extLst>
              </p:cNvPr>
              <p:cNvSpPr txBox="1"/>
              <p:nvPr/>
            </p:nvSpPr>
            <p:spPr>
              <a:xfrm>
                <a:off x="1883017" y="6065087"/>
                <a:ext cx="1078117"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grpSp>
      <p:pic>
        <p:nvPicPr>
          <p:cNvPr id="114692" name="Picture 1">
            <a:extLst>
              <a:ext uri="{FF2B5EF4-FFF2-40B4-BE49-F238E27FC236}">
                <a16:creationId xmlns:a16="http://schemas.microsoft.com/office/drawing/2014/main" id="{F3999748-7B69-BA1B-6B3C-8A69C8237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688" y="5594350"/>
            <a:ext cx="27908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B1B2384-4394-C542-241E-71E52A54027A}"/>
              </a:ext>
            </a:extLst>
          </p:cNvPr>
          <p:cNvSpPr>
            <a:spLocks noGrp="1" noChangeArrowheads="1"/>
          </p:cNvSpPr>
          <p:nvPr>
            <p:ph idx="1"/>
          </p:nvPr>
        </p:nvSpPr>
        <p:spPr>
          <a:xfrm>
            <a:off x="17463" y="458788"/>
            <a:ext cx="5299075" cy="6096000"/>
          </a:xfrm>
        </p:spPr>
        <p:txBody>
          <a:bodyPr/>
          <a:lstStyle/>
          <a:p>
            <a:pPr marL="0" indent="0">
              <a:buFontTx/>
              <a:buNone/>
            </a:pPr>
            <a:r>
              <a:rPr lang="en-US" altLang="en-US" sz="2000" dirty="0"/>
              <a:t>When men left for combat training, this created a labor shortage back home.</a:t>
            </a:r>
          </a:p>
          <a:p>
            <a:pPr marL="0" indent="0">
              <a:buFontTx/>
              <a:buNone/>
            </a:pPr>
            <a:endParaRPr lang="en-US" altLang="en-US" sz="2000" dirty="0"/>
          </a:p>
          <a:p>
            <a:pPr marL="0" indent="0">
              <a:buFontTx/>
              <a:buNone/>
            </a:pPr>
            <a:r>
              <a:rPr lang="en-US" altLang="en-US" sz="2000" dirty="0"/>
              <a:t>Many African Americans in the south left to </a:t>
            </a:r>
            <a:r>
              <a:rPr lang="en-US" altLang="en-US" sz="2000" b="1" dirty="0">
                <a:solidFill>
                  <a:srgbClr val="FF0000"/>
                </a:solidFill>
              </a:rPr>
              <a:t>find work in northern factories-HIGHER PAY</a:t>
            </a:r>
            <a:r>
              <a:rPr lang="en-US" altLang="en-US" sz="2000" dirty="0"/>
              <a:t>.  Wanted to escape sharecropping, tenant farming and the crop lien system.  Add to that </a:t>
            </a:r>
            <a:r>
              <a:rPr lang="en-US" altLang="en-US" sz="2000" b="1" dirty="0"/>
              <a:t>Jim Crow laws</a:t>
            </a:r>
            <a:r>
              <a:rPr lang="en-US" altLang="en-US" sz="2000" dirty="0"/>
              <a:t> (</a:t>
            </a:r>
            <a:r>
              <a:rPr lang="en-US" altLang="en-US" sz="2000" b="1" dirty="0"/>
              <a:t>Black</a:t>
            </a:r>
            <a:r>
              <a:rPr lang="en-US" altLang="en-US" sz="2000" dirty="0"/>
              <a:t> </a:t>
            </a:r>
            <a:r>
              <a:rPr lang="en-US" altLang="en-US" sz="2000" b="1" dirty="0"/>
              <a:t>Codes</a:t>
            </a:r>
            <a:r>
              <a:rPr lang="en-US" altLang="en-US" sz="2000" dirty="0"/>
              <a:t>) and </a:t>
            </a:r>
            <a:r>
              <a:rPr lang="en-US" altLang="en-US" sz="2000" b="1" dirty="0"/>
              <a:t>rural poverty</a:t>
            </a:r>
            <a:r>
              <a:rPr lang="en-US" altLang="en-US" sz="2000" dirty="0"/>
              <a:t>. </a:t>
            </a:r>
          </a:p>
          <a:p>
            <a:pPr marL="0" indent="0">
              <a:buFontTx/>
              <a:buNone/>
            </a:pPr>
            <a:r>
              <a:rPr lang="en-US" altLang="en-US" sz="2000" dirty="0"/>
              <a:t>Known as the </a:t>
            </a:r>
            <a:r>
              <a:rPr lang="en-US" altLang="en-US" sz="2000" b="1" dirty="0"/>
              <a:t>Great Migration </a:t>
            </a:r>
            <a:r>
              <a:rPr lang="en-US" altLang="en-US" sz="2000" dirty="0"/>
              <a:t>the movement of 6 million African-Americans out of the rural south to the urban northeast and west began in 1910 and continued on and off until 1970.</a:t>
            </a:r>
          </a:p>
          <a:p>
            <a:pPr marL="0" indent="0">
              <a:buFontTx/>
              <a:buNone/>
            </a:pPr>
            <a:r>
              <a:rPr lang="en-US" altLang="en-US" sz="2000" b="1" dirty="0"/>
              <a:t>National Urban League</a:t>
            </a:r>
            <a:r>
              <a:rPr lang="en-US" altLang="en-US" sz="2000" dirty="0"/>
              <a:t>-founded to help African Americans with housing and jobs during the Great Migration</a:t>
            </a:r>
          </a:p>
        </p:txBody>
      </p:sp>
      <p:sp>
        <p:nvSpPr>
          <p:cNvPr id="8" name="TextBox 7">
            <a:extLst>
              <a:ext uri="{FF2B5EF4-FFF2-40B4-BE49-F238E27FC236}">
                <a16:creationId xmlns:a16="http://schemas.microsoft.com/office/drawing/2014/main" id="{9499E4D2-7A38-4154-DF3B-52BA8B07C839}"/>
              </a:ext>
            </a:extLst>
          </p:cNvPr>
          <p:cNvSpPr txBox="1">
            <a:spLocks noChangeArrowheads="1"/>
          </p:cNvSpPr>
          <p:nvPr/>
        </p:nvSpPr>
        <p:spPr bwMode="auto">
          <a:xfrm>
            <a:off x="6207125" y="4911725"/>
            <a:ext cx="2360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Click image for Video</a:t>
            </a:r>
          </a:p>
        </p:txBody>
      </p:sp>
      <p:pic>
        <p:nvPicPr>
          <p:cNvPr id="114695" name="Picture 7">
            <a:extLst>
              <a:ext uri="{FF2B5EF4-FFF2-40B4-BE49-F238E27FC236}">
                <a16:creationId xmlns:a16="http://schemas.microsoft.com/office/drawing/2014/main" id="{08A88479-4E50-CBAF-39EF-05F653C4D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25" y="2960688"/>
            <a:ext cx="1104900" cy="103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8547BA16-8603-DD9C-75A2-F4B3629DBC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4406" y="395289"/>
            <a:ext cx="3872132" cy="237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0.02101 -0.0125 L -0.36267 0.26829 " pathEditMode="relative" ptsTypes="AA">
                                      <p:cBhvr>
                                        <p:cTn id="41" dur="2000" fill="hold"/>
                                        <p:tgtEl>
                                          <p:spTgt spid="10"/>
                                        </p:tgtEl>
                                        <p:attrNameLst>
                                          <p:attrName>ppt_x</p:attrName>
                                          <p:attrName>ppt_y</p:attrName>
                                        </p:attrNameLst>
                                      </p:cBhvr>
                                    </p:animMotion>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10"/>
                                        </p:tgtEl>
                                      </p:cBhvr>
                                      <p:by x="150000" y="15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a:extLst>
              <a:ext uri="{FF2B5EF4-FFF2-40B4-BE49-F238E27FC236}">
                <a16:creationId xmlns:a16="http://schemas.microsoft.com/office/drawing/2014/main" id="{EF68ED50-E5D2-88BC-354A-2CB2111B08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2202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B18599FC-E311-133B-B464-70C018055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7840663"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39" name="Picture 3">
            <a:extLst>
              <a:ext uri="{FF2B5EF4-FFF2-40B4-BE49-F238E27FC236}">
                <a16:creationId xmlns:a16="http://schemas.microsoft.com/office/drawing/2014/main" id="{AA1494A8-4D73-95A6-CB3B-2973C395F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410200"/>
            <a:ext cx="6154738"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extLst>
              <a:ext uri="{FF2B5EF4-FFF2-40B4-BE49-F238E27FC236}">
                <a16:creationId xmlns:a16="http://schemas.microsoft.com/office/drawing/2014/main" id="{C282ECE3-64AC-9060-34D1-B3A6D2D5970E}"/>
              </a:ext>
            </a:extLst>
          </p:cNvPr>
          <p:cNvSpPr/>
          <p:nvPr/>
        </p:nvSpPr>
        <p:spPr>
          <a:xfrm>
            <a:off x="976313" y="5564188"/>
            <a:ext cx="250825" cy="2778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B3A98189-73BD-5741-D306-DA349B93E2ED}"/>
              </a:ext>
            </a:extLst>
          </p:cNvPr>
          <p:cNvSpPr>
            <a:spLocks noChangeArrowheads="1"/>
          </p:cNvSpPr>
          <p:nvPr/>
        </p:nvSpPr>
        <p:spPr bwMode="auto">
          <a:xfrm>
            <a:off x="228600" y="1295400"/>
            <a:ext cx="838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main reason for the increased migration of African Americans out of the rural South during and following World War I was the</a:t>
            </a:r>
          </a:p>
          <a:p>
            <a:pPr>
              <a:spcBef>
                <a:spcPct val="0"/>
              </a:spcBef>
              <a:buFontTx/>
              <a:buNone/>
            </a:pPr>
            <a:endParaRPr lang="en-US" altLang="en-US" sz="2400"/>
          </a:p>
          <a:p>
            <a:pPr>
              <a:spcBef>
                <a:spcPct val="0"/>
              </a:spcBef>
              <a:buFontTx/>
              <a:buNone/>
            </a:pPr>
            <a:r>
              <a:rPr lang="en-US" altLang="en-US" sz="2400"/>
              <a:t>a.  availability of cheap farmland in the West</a:t>
            </a:r>
          </a:p>
          <a:p>
            <a:pPr>
              <a:spcBef>
                <a:spcPct val="0"/>
              </a:spcBef>
              <a:buFontTx/>
              <a:buNone/>
            </a:pPr>
            <a:r>
              <a:rPr lang="en-US" altLang="en-US" sz="2400"/>
              <a:t>b. opportunity for factory jobs in the North</a:t>
            </a:r>
          </a:p>
          <a:p>
            <a:pPr>
              <a:spcBef>
                <a:spcPct val="0"/>
              </a:spcBef>
              <a:buFontTx/>
              <a:buNone/>
            </a:pPr>
            <a:r>
              <a:rPr lang="en-US" altLang="en-US" sz="2400"/>
              <a:t>c. chance to escape racial segregation by joining the military</a:t>
            </a:r>
          </a:p>
          <a:p>
            <a:pPr>
              <a:spcBef>
                <a:spcPct val="0"/>
              </a:spcBef>
              <a:buFontTx/>
              <a:buNone/>
            </a:pPr>
            <a:r>
              <a:rPr lang="en-US" altLang="en-US" sz="2400"/>
              <a:t>d. elimination of the Ku Klux Klan in the northern states</a:t>
            </a:r>
          </a:p>
        </p:txBody>
      </p:sp>
      <p:sp>
        <p:nvSpPr>
          <p:cNvPr id="117763" name="Rectangle 4">
            <a:extLst>
              <a:ext uri="{FF2B5EF4-FFF2-40B4-BE49-F238E27FC236}">
                <a16:creationId xmlns:a16="http://schemas.microsoft.com/office/drawing/2014/main" id="{67DC71CC-8BFA-F489-4989-399444DCD5AB}"/>
              </a:ext>
            </a:extLst>
          </p:cNvPr>
          <p:cNvSpPr>
            <a:spLocks noChangeArrowheads="1"/>
          </p:cNvSpPr>
          <p:nvPr/>
        </p:nvSpPr>
        <p:spPr bwMode="auto">
          <a:xfrm>
            <a:off x="2514600" y="228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t>An EOC Movement</a:t>
            </a:r>
          </a:p>
        </p:txBody>
      </p:sp>
      <p:sp>
        <p:nvSpPr>
          <p:cNvPr id="4" name="Oval 3">
            <a:extLst>
              <a:ext uri="{FF2B5EF4-FFF2-40B4-BE49-F238E27FC236}">
                <a16:creationId xmlns:a16="http://schemas.microsoft.com/office/drawing/2014/main" id="{256E3CB7-E8CF-7018-A4DF-BC1C134DAB39}"/>
              </a:ext>
            </a:extLst>
          </p:cNvPr>
          <p:cNvSpPr/>
          <p:nvPr/>
        </p:nvSpPr>
        <p:spPr>
          <a:xfrm>
            <a:off x="228600" y="3200400"/>
            <a:ext cx="328613" cy="3524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D3DA7-87DA-30B2-AC56-C5244694F069}"/>
              </a:ext>
            </a:extLst>
          </p:cNvPr>
          <p:cNvSpPr>
            <a:spLocks noGrp="1" noChangeArrowheads="1"/>
          </p:cNvSpPr>
          <p:nvPr>
            <p:ph idx="1"/>
          </p:nvPr>
        </p:nvSpPr>
        <p:spPr>
          <a:xfrm>
            <a:off x="76200" y="381000"/>
            <a:ext cx="5335588" cy="6096000"/>
          </a:xfrm>
        </p:spPr>
        <p:txBody>
          <a:bodyPr/>
          <a:lstStyle/>
          <a:p>
            <a:pPr marL="0" indent="0">
              <a:buFontTx/>
              <a:buNone/>
            </a:pPr>
            <a:r>
              <a:rPr lang="en-US" altLang="en-US" sz="1700"/>
              <a:t>US entered war April 1917</a:t>
            </a:r>
          </a:p>
          <a:p>
            <a:pPr marL="0" indent="0">
              <a:buFontTx/>
              <a:buNone/>
            </a:pPr>
            <a:r>
              <a:rPr lang="en-US" altLang="en-US" sz="1700"/>
              <a:t>Germans launched aggressive submarine warfare</a:t>
            </a:r>
          </a:p>
          <a:p>
            <a:pPr marL="0" indent="0">
              <a:buFontTx/>
              <a:buNone/>
            </a:pPr>
            <a:endParaRPr lang="en-US" altLang="en-US" sz="1700"/>
          </a:p>
          <a:p>
            <a:pPr marL="0" indent="0">
              <a:buFontTx/>
              <a:buNone/>
            </a:pPr>
            <a:r>
              <a:rPr lang="en-US" altLang="en-US" sz="1700"/>
              <a:t>Needed a big push before US troop presence would make a difference</a:t>
            </a:r>
          </a:p>
          <a:p>
            <a:pPr marL="0" indent="0">
              <a:buFontTx/>
              <a:buNone/>
            </a:pPr>
            <a:endParaRPr lang="en-US" altLang="en-US" sz="1700"/>
          </a:p>
          <a:p>
            <a:pPr marL="0" indent="0">
              <a:buFontTx/>
              <a:buNone/>
            </a:pPr>
            <a:r>
              <a:rPr lang="en-US" altLang="en-US" sz="1700"/>
              <a:t>Russia drops out of war when </a:t>
            </a:r>
            <a:r>
              <a:rPr lang="en-US" altLang="en-US" sz="1700" b="1">
                <a:solidFill>
                  <a:srgbClr val="FF0000"/>
                </a:solidFill>
              </a:rPr>
              <a:t>Reds</a:t>
            </a:r>
            <a:r>
              <a:rPr lang="en-US" altLang="en-US" sz="1700"/>
              <a:t> (communist) take over in October 1917 under Vladimir Lenin &amp; re-name the country </a:t>
            </a:r>
            <a:r>
              <a:rPr lang="en-US" altLang="en-US" sz="1700" b="1"/>
              <a:t>Union of Soviet Socialist Republics</a:t>
            </a:r>
            <a:r>
              <a:rPr lang="en-US" altLang="en-US" sz="1700"/>
              <a:t> (USSR) or </a:t>
            </a:r>
            <a:r>
              <a:rPr lang="en-US" altLang="en-US" sz="1700" b="1"/>
              <a:t>Soviet Union </a:t>
            </a:r>
            <a:r>
              <a:rPr lang="en-US" altLang="en-US" sz="1700"/>
              <a:t>for short</a:t>
            </a:r>
          </a:p>
          <a:p>
            <a:pPr marL="0" indent="0">
              <a:buFontTx/>
              <a:buNone/>
            </a:pPr>
            <a:endParaRPr lang="en-US" altLang="en-US" sz="1700"/>
          </a:p>
          <a:p>
            <a:pPr marL="0" indent="0">
              <a:buFontTx/>
              <a:buNone/>
            </a:pPr>
            <a:r>
              <a:rPr lang="en-US" altLang="en-US" sz="1700"/>
              <a:t>Germany transfers 1000s of troops from the Eastern Front (Russian Front) to the Western Front (France) to make a final push (offensive) for Paris but they failed.</a:t>
            </a:r>
          </a:p>
          <a:p>
            <a:pPr marL="0" indent="0">
              <a:buFontTx/>
              <a:buNone/>
            </a:pPr>
            <a:endParaRPr lang="en-US" altLang="en-US" sz="1700"/>
          </a:p>
          <a:p>
            <a:pPr marL="0" indent="0">
              <a:buFontTx/>
              <a:buNone/>
            </a:pPr>
            <a:r>
              <a:rPr lang="en-US" altLang="en-US" sz="1700"/>
              <a:t>US troops began arriving in France June 1918 about 10,000 a day. About 2 million US troops arrived in France.  </a:t>
            </a:r>
          </a:p>
          <a:p>
            <a:pPr marL="0" indent="0">
              <a:buFontTx/>
              <a:buNone/>
            </a:pPr>
            <a:endParaRPr lang="en-US" altLang="en-US" sz="1700"/>
          </a:p>
          <a:p>
            <a:pPr marL="0" indent="0">
              <a:buFontTx/>
              <a:buNone/>
            </a:pPr>
            <a:r>
              <a:rPr lang="en-US" altLang="en-US" sz="1700"/>
              <a:t>By November 1918, Germany surrendered.</a:t>
            </a:r>
          </a:p>
        </p:txBody>
      </p:sp>
      <p:sp>
        <p:nvSpPr>
          <p:cNvPr id="5" name="TextBox 4">
            <a:extLst>
              <a:ext uri="{FF2B5EF4-FFF2-40B4-BE49-F238E27FC236}">
                <a16:creationId xmlns:a16="http://schemas.microsoft.com/office/drawing/2014/main" id="{DDE4B4F5-081E-833A-E829-6A0D40AF894C}"/>
              </a:ext>
            </a:extLst>
          </p:cNvPr>
          <p:cNvSpPr txBox="1">
            <a:spLocks noChangeArrowheads="1"/>
          </p:cNvSpPr>
          <p:nvPr/>
        </p:nvSpPr>
        <p:spPr bwMode="auto">
          <a:xfrm>
            <a:off x="1728788" y="0"/>
            <a:ext cx="575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“Over There”- Allied Victory in Europe</a:t>
            </a:r>
          </a:p>
        </p:txBody>
      </p:sp>
      <p:pic>
        <p:nvPicPr>
          <p:cNvPr id="2" name="Picture 1">
            <a:extLst>
              <a:ext uri="{FF2B5EF4-FFF2-40B4-BE49-F238E27FC236}">
                <a16:creationId xmlns:a16="http://schemas.microsoft.com/office/drawing/2014/main" id="{F949688C-3A96-E701-9B9C-3C4B62080E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1788" y="461963"/>
            <a:ext cx="3487737"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4FA4C24-3DD0-6579-7931-E445C310AF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5491163"/>
            <a:ext cx="2857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4D8254A-D5D1-85BA-035E-461A995A9E0B}"/>
              </a:ext>
            </a:extLst>
          </p:cNvPr>
          <p:cNvSpPr txBox="1">
            <a:spLocks noChangeArrowheads="1"/>
          </p:cNvSpPr>
          <p:nvPr/>
        </p:nvSpPr>
        <p:spPr bwMode="auto">
          <a:xfrm>
            <a:off x="6934200" y="5059363"/>
            <a:ext cx="177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Vladimir Lenin</a:t>
            </a:r>
          </a:p>
        </p:txBody>
      </p:sp>
      <p:sp>
        <p:nvSpPr>
          <p:cNvPr id="8" name="TextBox 7">
            <a:extLst>
              <a:ext uri="{FF2B5EF4-FFF2-40B4-BE49-F238E27FC236}">
                <a16:creationId xmlns:a16="http://schemas.microsoft.com/office/drawing/2014/main" id="{AD14409B-3F18-EF7A-17E7-DCA9D4EDB668}"/>
              </a:ext>
            </a:extLst>
          </p:cNvPr>
          <p:cNvSpPr txBox="1">
            <a:spLocks noChangeArrowheads="1"/>
          </p:cNvSpPr>
          <p:nvPr/>
        </p:nvSpPr>
        <p:spPr bwMode="auto">
          <a:xfrm>
            <a:off x="6400800" y="6021388"/>
            <a:ext cx="207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Old Russian Flag</a:t>
            </a:r>
          </a:p>
        </p:txBody>
      </p:sp>
      <p:pic>
        <p:nvPicPr>
          <p:cNvPr id="4" name="Picture 3">
            <a:extLst>
              <a:ext uri="{FF2B5EF4-FFF2-40B4-BE49-F238E27FC236}">
                <a16:creationId xmlns:a16="http://schemas.microsoft.com/office/drawing/2014/main" id="{580F1C32-65FC-B5A2-1F72-EA75E48A53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5307013"/>
            <a:ext cx="2857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5E31C00-74E4-C86E-37E5-4F7139A984C6}"/>
              </a:ext>
            </a:extLst>
          </p:cNvPr>
          <p:cNvSpPr txBox="1">
            <a:spLocks noChangeArrowheads="1"/>
          </p:cNvSpPr>
          <p:nvPr/>
        </p:nvSpPr>
        <p:spPr bwMode="auto">
          <a:xfrm>
            <a:off x="6400800" y="6205538"/>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New Russian Flag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1000"/>
                                        <p:tgtEl>
                                          <p:spTgt spid="3">
                                            <p:txEl>
                                              <p:pRg st="11" end="11"/>
                                            </p:txEl>
                                          </p:spTgt>
                                        </p:tgtEl>
                                      </p:cBhvr>
                                    </p:animEffect>
                                    <p:anim calcmode="lin" valueType="num">
                                      <p:cBhvr>
                                        <p:cTn id="5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fltVal val="0"/>
                                          </p:val>
                                        </p:tav>
                                        <p:tav tm="100000">
                                          <p:val>
                                            <p:strVal val="#ppt_w"/>
                                          </p:val>
                                        </p:tav>
                                      </p:tavLst>
                                    </p:anim>
                                    <p:anim calcmode="lin" valueType="num">
                                      <p:cBhvr>
                                        <p:cTn id="64" dur="1000" fill="hold"/>
                                        <p:tgtEl>
                                          <p:spTgt spid="2"/>
                                        </p:tgtEl>
                                        <p:attrNameLst>
                                          <p:attrName>ppt_h</p:attrName>
                                        </p:attrNameLst>
                                      </p:cBhvr>
                                      <p:tavLst>
                                        <p:tav tm="0">
                                          <p:val>
                                            <p:fltVal val="0"/>
                                          </p:val>
                                        </p:tav>
                                        <p:tav tm="100000">
                                          <p:val>
                                            <p:strVal val="#ppt_h"/>
                                          </p:val>
                                        </p:tav>
                                      </p:tavLst>
                                    </p:anim>
                                    <p:anim calcmode="lin" valueType="num">
                                      <p:cBhvr>
                                        <p:cTn id="65" dur="1000" fill="hold"/>
                                        <p:tgtEl>
                                          <p:spTgt spid="2"/>
                                        </p:tgtEl>
                                        <p:attrNameLst>
                                          <p:attrName>style.rotation</p:attrName>
                                        </p:attrNameLst>
                                      </p:cBhvr>
                                      <p:tavLst>
                                        <p:tav tm="0">
                                          <p:val>
                                            <p:fltVal val="90"/>
                                          </p:val>
                                        </p:tav>
                                        <p:tav tm="100000">
                                          <p:val>
                                            <p:fltVal val="0"/>
                                          </p:val>
                                        </p:tav>
                                      </p:tavLst>
                                    </p:anim>
                                    <p:animEffect transition="in" filter="fade">
                                      <p:cBhvr>
                                        <p:cTn id="66" dur="1000"/>
                                        <p:tgtEl>
                                          <p:spTgt spid="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1000" fill="hold"/>
                                        <p:tgtEl>
                                          <p:spTgt spid="6"/>
                                        </p:tgtEl>
                                        <p:attrNameLst>
                                          <p:attrName>ppt_w</p:attrName>
                                        </p:attrNameLst>
                                      </p:cBhvr>
                                      <p:tavLst>
                                        <p:tav tm="0">
                                          <p:val>
                                            <p:fltVal val="0"/>
                                          </p:val>
                                        </p:tav>
                                        <p:tav tm="100000">
                                          <p:val>
                                            <p:strVal val="#ppt_w"/>
                                          </p:val>
                                        </p:tav>
                                      </p:tavLst>
                                    </p:anim>
                                    <p:anim calcmode="lin" valueType="num">
                                      <p:cBhvr>
                                        <p:cTn id="79" dur="1000" fill="hold"/>
                                        <p:tgtEl>
                                          <p:spTgt spid="6"/>
                                        </p:tgtEl>
                                        <p:attrNameLst>
                                          <p:attrName>ppt_h</p:attrName>
                                        </p:attrNameLst>
                                      </p:cBhvr>
                                      <p:tavLst>
                                        <p:tav tm="0">
                                          <p:val>
                                            <p:fltVal val="0"/>
                                          </p:val>
                                        </p:tav>
                                        <p:tav tm="100000">
                                          <p:val>
                                            <p:strVal val="#ppt_h"/>
                                          </p:val>
                                        </p:tav>
                                      </p:tavLst>
                                    </p:anim>
                                    <p:anim calcmode="lin" valueType="num">
                                      <p:cBhvr>
                                        <p:cTn id="80" dur="1000" fill="hold"/>
                                        <p:tgtEl>
                                          <p:spTgt spid="6"/>
                                        </p:tgtEl>
                                        <p:attrNameLst>
                                          <p:attrName>style.rotation</p:attrName>
                                        </p:attrNameLst>
                                      </p:cBhvr>
                                      <p:tavLst>
                                        <p:tav tm="0">
                                          <p:val>
                                            <p:fltVal val="90"/>
                                          </p:val>
                                        </p:tav>
                                        <p:tav tm="100000">
                                          <p:val>
                                            <p:fltVal val="0"/>
                                          </p:val>
                                        </p:tav>
                                      </p:tavLst>
                                    </p:anim>
                                    <p:animEffect transition="in" filter="fade">
                                      <p:cBhvr>
                                        <p:cTn id="81" dur="1000"/>
                                        <p:tgtEl>
                                          <p:spTgt spid="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additive="base">
                                        <p:cTn id="86" dur="500" fill="hold"/>
                                        <p:tgtEl>
                                          <p:spTgt spid="8"/>
                                        </p:tgtEl>
                                        <p:attrNameLst>
                                          <p:attrName>ppt_x</p:attrName>
                                        </p:attrNameLst>
                                      </p:cBhvr>
                                      <p:tavLst>
                                        <p:tav tm="0">
                                          <p:val>
                                            <p:strVal val="#ppt_x"/>
                                          </p:val>
                                        </p:tav>
                                        <p:tav tm="100000">
                                          <p:val>
                                            <p:strVal val="#ppt_x"/>
                                          </p:val>
                                        </p:tav>
                                      </p:tavLst>
                                    </p:anim>
                                    <p:anim calcmode="lin" valueType="num">
                                      <p:cBhvr additive="base">
                                        <p:cTn id="8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nodeType="clickEffect">
                                  <p:stCondLst>
                                    <p:cond delay="0"/>
                                  </p:stCondLst>
                                  <p:childTnLst>
                                    <p:animMotion origin="layout" path="M 0.15417 0.06643 L 0.97483 -0.0007 L 0.97483 0.01273 L 0.97483 -0.0007 L 0.97483 0.01273 " pathEditMode="relative" rAng="0" ptsTypes="AAAAA">
                                      <p:cBhvr>
                                        <p:cTn id="91" dur="2000" fill="hold"/>
                                        <p:tgtEl>
                                          <p:spTgt spid="4"/>
                                        </p:tgtEl>
                                        <p:attrNameLst>
                                          <p:attrName>ppt_x</p:attrName>
                                          <p:attrName>ppt_y</p:attrName>
                                        </p:attrNameLst>
                                      </p:cBhvr>
                                      <p:rCtr x="41024" y="-3356"/>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8067B-4695-710C-66F1-7B12535432F9}"/>
              </a:ext>
            </a:extLst>
          </p:cNvPr>
          <p:cNvSpPr>
            <a:spLocks noGrp="1" noChangeArrowheads="1"/>
          </p:cNvSpPr>
          <p:nvPr>
            <p:ph idx="1"/>
          </p:nvPr>
        </p:nvSpPr>
        <p:spPr>
          <a:xfrm>
            <a:off x="0" y="490538"/>
            <a:ext cx="3522663" cy="6096000"/>
          </a:xfrm>
        </p:spPr>
        <p:txBody>
          <a:bodyPr/>
          <a:lstStyle/>
          <a:p>
            <a:pPr marL="0" indent="0">
              <a:buFontTx/>
              <a:buNone/>
            </a:pPr>
            <a:r>
              <a:rPr lang="en-US" altLang="en-US" sz="2400" dirty="0"/>
              <a:t>November 11, 1918 at 11:00am Germany signed an </a:t>
            </a:r>
            <a:r>
              <a:rPr lang="en-US" altLang="en-US" sz="2400" b="1" dirty="0"/>
              <a:t>armistice- </a:t>
            </a:r>
            <a:r>
              <a:rPr lang="en-US" altLang="en-US" sz="2400" dirty="0"/>
              <a:t>ceasefire- an agreement to end the fighting and the war came to an end.  </a:t>
            </a:r>
          </a:p>
          <a:p>
            <a:pPr marL="0" indent="0">
              <a:buFontTx/>
              <a:buNone/>
            </a:pPr>
            <a:endParaRPr lang="en-US" altLang="en-US" sz="2400" dirty="0"/>
          </a:p>
          <a:p>
            <a:pPr marL="0" indent="0">
              <a:buFontTx/>
              <a:buNone/>
            </a:pPr>
            <a:r>
              <a:rPr lang="en-US" altLang="en-US" sz="2400" dirty="0"/>
              <a:t>It is on this day Nov. 11 that we celebrate </a:t>
            </a:r>
            <a:r>
              <a:rPr lang="en-US" altLang="en-US" sz="2400" b="1" dirty="0"/>
              <a:t>Veteran’s </a:t>
            </a:r>
            <a:r>
              <a:rPr lang="en-US" altLang="en-US" sz="2400" dirty="0"/>
              <a:t>Day in remembrance to all US </a:t>
            </a:r>
            <a:r>
              <a:rPr lang="en-US" altLang="en-US" sz="2400" b="1" dirty="0"/>
              <a:t>soldiers who never came home</a:t>
            </a:r>
          </a:p>
        </p:txBody>
      </p:sp>
      <p:sp>
        <p:nvSpPr>
          <p:cNvPr id="4" name="TextBox 3">
            <a:extLst>
              <a:ext uri="{FF2B5EF4-FFF2-40B4-BE49-F238E27FC236}">
                <a16:creationId xmlns:a16="http://schemas.microsoft.com/office/drawing/2014/main" id="{43A870B5-72B5-B8AF-4793-7C82DC6825D0}"/>
              </a:ext>
            </a:extLst>
          </p:cNvPr>
          <p:cNvSpPr txBox="1">
            <a:spLocks noChangeArrowheads="1"/>
          </p:cNvSpPr>
          <p:nvPr/>
        </p:nvSpPr>
        <p:spPr bwMode="auto">
          <a:xfrm>
            <a:off x="1524000" y="28575"/>
            <a:ext cx="575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“Over There”- Allied Victory in Europe</a:t>
            </a:r>
          </a:p>
        </p:txBody>
      </p:sp>
      <p:pic>
        <p:nvPicPr>
          <p:cNvPr id="5" name="Picture 4">
            <a:extLst>
              <a:ext uri="{FF2B5EF4-FFF2-40B4-BE49-F238E27FC236}">
                <a16:creationId xmlns:a16="http://schemas.microsoft.com/office/drawing/2014/main" id="{3F6F4497-257A-5ED8-B92E-355CEEEBB8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528638"/>
            <a:ext cx="5695950"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a:extLst>
              <a:ext uri="{FF2B5EF4-FFF2-40B4-BE49-F238E27FC236}">
                <a16:creationId xmlns:a16="http://schemas.microsoft.com/office/drawing/2014/main" id="{8518068F-F47F-4F36-FDFF-ABEC7EF874B9}"/>
              </a:ext>
            </a:extLst>
          </p:cNvPr>
          <p:cNvSpPr>
            <a:spLocks noGrp="1" noChangeArrowheads="1"/>
          </p:cNvSpPr>
          <p:nvPr>
            <p:ph idx="1"/>
          </p:nvPr>
        </p:nvSpPr>
        <p:spPr>
          <a:xfrm>
            <a:off x="457200" y="76200"/>
            <a:ext cx="8229600" cy="609600"/>
          </a:xfrm>
        </p:spPr>
        <p:txBody>
          <a:bodyPr/>
          <a:lstStyle/>
          <a:p>
            <a:pPr marL="0" indent="0">
              <a:buFontTx/>
              <a:buNone/>
            </a:pPr>
            <a:r>
              <a:rPr lang="en-US" altLang="en-US" b="1"/>
              <a:t>November 11, 1918-November 11, 2018</a:t>
            </a:r>
          </a:p>
        </p:txBody>
      </p:sp>
      <p:pic>
        <p:nvPicPr>
          <p:cNvPr id="120835" name="Picture 2" descr="Image result for world war 1 clipart">
            <a:extLst>
              <a:ext uri="{FF2B5EF4-FFF2-40B4-BE49-F238E27FC236}">
                <a16:creationId xmlns:a16="http://schemas.microsoft.com/office/drawing/2014/main" id="{0FBAD6AA-A2C8-D45B-1142-25FA498D8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7D2DBED5-769B-07EC-372A-292618D4E137}"/>
              </a:ext>
            </a:extLst>
          </p:cNvPr>
          <p:cNvSpPr>
            <a:spLocks noGrp="1" noChangeArrowheads="1"/>
          </p:cNvSpPr>
          <p:nvPr>
            <p:ph type="body" idx="1"/>
          </p:nvPr>
        </p:nvSpPr>
        <p:spPr>
          <a:xfrm>
            <a:off x="0" y="990600"/>
            <a:ext cx="4724400" cy="5486400"/>
          </a:xfrm>
        </p:spPr>
        <p:txBody>
          <a:bodyPr/>
          <a:lstStyle/>
          <a:p>
            <a:pPr eaLnBrk="1" hangingPunct="1">
              <a:defRPr/>
            </a:pPr>
            <a:r>
              <a:rPr lang="en-US" sz="2800" dirty="0"/>
              <a:t>In 1914 the country of </a:t>
            </a:r>
            <a:r>
              <a:rPr lang="en-US" sz="2800" dirty="0">
                <a:solidFill>
                  <a:srgbClr val="009900"/>
                </a:solidFill>
              </a:rPr>
              <a:t>Austria-Hungary</a:t>
            </a:r>
            <a:r>
              <a:rPr lang="en-US" sz="2800" dirty="0"/>
              <a:t> used imperialism to control several smaller nations located in the </a:t>
            </a:r>
            <a:r>
              <a:rPr lang="en-US" sz="2800" dirty="0">
                <a:solidFill>
                  <a:srgbClr val="FF0000"/>
                </a:solidFill>
              </a:rPr>
              <a:t>Balkans</a:t>
            </a:r>
            <a:r>
              <a:rPr lang="en-US" sz="2800" dirty="0"/>
              <a:t> region </a:t>
            </a:r>
            <a:r>
              <a:rPr lang="en-US" sz="2000" dirty="0">
                <a:solidFill>
                  <a:srgbClr val="FF0000"/>
                </a:solidFill>
              </a:rPr>
              <a:t>(outlined in red)</a:t>
            </a:r>
            <a:r>
              <a:rPr lang="en-US" sz="2000" dirty="0"/>
              <a:t> </a:t>
            </a:r>
            <a:r>
              <a:rPr lang="en-US" sz="2800" dirty="0"/>
              <a:t>of Europe.</a:t>
            </a:r>
          </a:p>
          <a:p>
            <a:pPr eaLnBrk="1" hangingPunct="1">
              <a:defRPr/>
            </a:pPr>
            <a:r>
              <a:rPr lang="en-US" sz="2800" dirty="0"/>
              <a:t>Many nations of the </a:t>
            </a:r>
            <a:r>
              <a:rPr lang="en-US" sz="2800" dirty="0">
                <a:solidFill>
                  <a:srgbClr val="FF0000"/>
                </a:solidFill>
              </a:rPr>
              <a:t>Balkans</a:t>
            </a:r>
            <a:r>
              <a:rPr lang="en-US" sz="2800" dirty="0"/>
              <a:t> were controlled by other stronger nations.</a:t>
            </a:r>
          </a:p>
          <a:p>
            <a:pPr eaLnBrk="1" hangingPunct="1">
              <a:defRPr/>
            </a:pPr>
            <a:r>
              <a:rPr lang="en-US" sz="2800" dirty="0">
                <a:solidFill>
                  <a:srgbClr val="FFCC00"/>
                </a:solidFill>
                <a:effectLst>
                  <a:outerShdw blurRad="38100" dist="38100" dir="2700000" algn="tl">
                    <a:srgbClr val="000000">
                      <a:alpha val="43137"/>
                    </a:srgbClr>
                  </a:outerShdw>
                </a:effectLst>
              </a:rPr>
              <a:t>Serbia</a:t>
            </a:r>
            <a:r>
              <a:rPr lang="en-US" sz="2800" dirty="0"/>
              <a:t> was 1 of these nations and didn’t like it. </a:t>
            </a:r>
          </a:p>
        </p:txBody>
      </p:sp>
      <p:pic>
        <p:nvPicPr>
          <p:cNvPr id="9220" name="Picture 4" descr="PRE-WW1">
            <a:extLst>
              <a:ext uri="{FF2B5EF4-FFF2-40B4-BE49-F238E27FC236}">
                <a16:creationId xmlns:a16="http://schemas.microsoft.com/office/drawing/2014/main" id="{B3452A21-3E53-D947-AFE5-271625702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143000"/>
            <a:ext cx="4584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a:extLst>
              <a:ext uri="{FF2B5EF4-FFF2-40B4-BE49-F238E27FC236}">
                <a16:creationId xmlns:a16="http://schemas.microsoft.com/office/drawing/2014/main" id="{CF7ED7A4-E821-0A8C-55C4-C5F1B4AD1A55}"/>
              </a:ext>
            </a:extLst>
          </p:cNvPr>
          <p:cNvSpPr>
            <a:spLocks noGrp="1" noChangeArrowheads="1"/>
          </p:cNvSpPr>
          <p:nvPr>
            <p:ph type="title"/>
          </p:nvPr>
        </p:nvSpPr>
        <p:spPr>
          <a:xfrm>
            <a:off x="444500" y="152400"/>
            <a:ext cx="8229600" cy="685800"/>
          </a:xfrm>
        </p:spPr>
        <p:txBody>
          <a:bodyPr/>
          <a:lstStyle/>
          <a:p>
            <a:pPr eaLnBrk="1" hangingPunct="1"/>
            <a:r>
              <a:rPr lang="en-US" altLang="en-US" sz="4000" b="1"/>
              <a:t>The Beginnings of War</a:t>
            </a:r>
          </a:p>
        </p:txBody>
      </p:sp>
      <p:sp>
        <p:nvSpPr>
          <p:cNvPr id="9222" name="Line 6">
            <a:extLst>
              <a:ext uri="{FF2B5EF4-FFF2-40B4-BE49-F238E27FC236}">
                <a16:creationId xmlns:a16="http://schemas.microsoft.com/office/drawing/2014/main" id="{5D37F25C-342E-09C4-42E6-4481350E76F7}"/>
              </a:ext>
            </a:extLst>
          </p:cNvPr>
          <p:cNvSpPr>
            <a:spLocks noChangeShapeType="1"/>
          </p:cNvSpPr>
          <p:nvPr/>
        </p:nvSpPr>
        <p:spPr bwMode="auto">
          <a:xfrm>
            <a:off x="3962400" y="1752600"/>
            <a:ext cx="3505200" cy="2514600"/>
          </a:xfrm>
          <a:prstGeom prst="line">
            <a:avLst/>
          </a:prstGeom>
          <a:noFill/>
          <a:ln w="50800">
            <a:solidFill>
              <a:srgbClr val="33996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Line 7">
            <a:extLst>
              <a:ext uri="{FF2B5EF4-FFF2-40B4-BE49-F238E27FC236}">
                <a16:creationId xmlns:a16="http://schemas.microsoft.com/office/drawing/2014/main" id="{C2D7F4B5-FA3E-BC39-FE3E-E2C2144650D0}"/>
              </a:ext>
            </a:extLst>
          </p:cNvPr>
          <p:cNvSpPr>
            <a:spLocks noChangeShapeType="1"/>
          </p:cNvSpPr>
          <p:nvPr/>
        </p:nvSpPr>
        <p:spPr bwMode="auto">
          <a:xfrm flipV="1">
            <a:off x="3962400" y="5029200"/>
            <a:ext cx="3429000" cy="838200"/>
          </a:xfrm>
          <a:prstGeom prst="line">
            <a:avLst/>
          </a:prstGeom>
          <a:noFill/>
          <a:ln w="50800">
            <a:solidFill>
              <a:srgbClr val="FFCC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Line 8">
            <a:extLst>
              <a:ext uri="{FF2B5EF4-FFF2-40B4-BE49-F238E27FC236}">
                <a16:creationId xmlns:a16="http://schemas.microsoft.com/office/drawing/2014/main" id="{983B7F2B-37F2-A739-C33A-7A8C2CCAE8A4}"/>
              </a:ext>
            </a:extLst>
          </p:cNvPr>
          <p:cNvSpPr>
            <a:spLocks noChangeShapeType="1"/>
          </p:cNvSpPr>
          <p:nvPr/>
        </p:nvSpPr>
        <p:spPr bwMode="auto">
          <a:xfrm>
            <a:off x="2971800" y="3657600"/>
            <a:ext cx="4953000" cy="1219200"/>
          </a:xfrm>
          <a:prstGeom prst="line">
            <a:avLst/>
          </a:prstGeom>
          <a:noFill/>
          <a:ln w="508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5" name="Text Box 9">
            <a:extLst>
              <a:ext uri="{FF2B5EF4-FFF2-40B4-BE49-F238E27FC236}">
                <a16:creationId xmlns:a16="http://schemas.microsoft.com/office/drawing/2014/main" id="{70302BBB-F173-CECE-2842-C7F62D830166}"/>
              </a:ext>
            </a:extLst>
          </p:cNvPr>
          <p:cNvSpPr txBox="1">
            <a:spLocks noChangeArrowheads="1"/>
          </p:cNvSpPr>
          <p:nvPr/>
        </p:nvSpPr>
        <p:spPr bwMode="auto">
          <a:xfrm>
            <a:off x="4559300" y="5913438"/>
            <a:ext cx="45847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0000"/>
                </a:solidFill>
              </a:rPr>
              <a:t>The Balkans were called a “powder keg” and things were ready to explode!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checkerboard(across)">
                                      <p:cBhvr>
                                        <p:cTn id="7" dur="500"/>
                                        <p:tgtEl>
                                          <p:spTgt spid="9221"/>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9220"/>
                                        </p:tgtEl>
                                        <p:attrNameLst>
                                          <p:attrName>style.visibility</p:attrName>
                                        </p:attrNameLst>
                                      </p:cBhvr>
                                      <p:to>
                                        <p:strVal val="visible"/>
                                      </p:to>
                                    </p:set>
                                    <p:anim calcmode="lin" valueType="num">
                                      <p:cBhvr>
                                        <p:cTn id="10" dur="1000" fill="hold"/>
                                        <p:tgtEl>
                                          <p:spTgt spid="9220"/>
                                        </p:tgtEl>
                                        <p:attrNameLst>
                                          <p:attrName>ppt_w</p:attrName>
                                        </p:attrNameLst>
                                      </p:cBhvr>
                                      <p:tavLst>
                                        <p:tav tm="0">
                                          <p:val>
                                            <p:fltVal val="0"/>
                                          </p:val>
                                        </p:tav>
                                        <p:tav tm="100000">
                                          <p:val>
                                            <p:strVal val="#ppt_w"/>
                                          </p:val>
                                        </p:tav>
                                      </p:tavLst>
                                    </p:anim>
                                    <p:anim calcmode="lin" valueType="num">
                                      <p:cBhvr>
                                        <p:cTn id="11" dur="1000" fill="hold"/>
                                        <p:tgtEl>
                                          <p:spTgt spid="9220"/>
                                        </p:tgtEl>
                                        <p:attrNameLst>
                                          <p:attrName>ppt_h</p:attrName>
                                        </p:attrNameLst>
                                      </p:cBhvr>
                                      <p:tavLst>
                                        <p:tav tm="0">
                                          <p:val>
                                            <p:fltVal val="0"/>
                                          </p:val>
                                        </p:tav>
                                        <p:tav tm="100000">
                                          <p:val>
                                            <p:strVal val="#ppt_h"/>
                                          </p:val>
                                        </p:tav>
                                      </p:tavLst>
                                    </p:anim>
                                    <p:anim calcmode="lin" valueType="num">
                                      <p:cBhvr>
                                        <p:cTn id="12" dur="1000" fill="hold"/>
                                        <p:tgtEl>
                                          <p:spTgt spid="9220"/>
                                        </p:tgtEl>
                                        <p:attrNameLst>
                                          <p:attrName>style.rotation</p:attrName>
                                        </p:attrNameLst>
                                      </p:cBhvr>
                                      <p:tavLst>
                                        <p:tav tm="0">
                                          <p:val>
                                            <p:fltVal val="90"/>
                                          </p:val>
                                        </p:tav>
                                        <p:tav tm="100000">
                                          <p:val>
                                            <p:fltVal val="0"/>
                                          </p:val>
                                        </p:tav>
                                      </p:tavLst>
                                    </p:anim>
                                    <p:animEffect transition="in" filter="fade">
                                      <p:cBhvr>
                                        <p:cTn id="13" dur="1000"/>
                                        <p:tgtEl>
                                          <p:spTgt spid="9220"/>
                                        </p:tgtEl>
                                      </p:cBhvr>
                                    </p:animEffect>
                                  </p:childTnLst>
                                </p:cTn>
                              </p:par>
                            </p:childTnLst>
                          </p:cTn>
                        </p:par>
                        <p:par>
                          <p:cTn id="14" fill="hold" nodeType="afterGroup">
                            <p:stCondLst>
                              <p:cond delay="1000"/>
                            </p:stCondLst>
                            <p:childTnLst>
                              <p:par>
                                <p:cTn id="15" presetID="18" presetClass="entr" presetSubtype="6" fill="hold" nodeType="afterEffect">
                                  <p:stCondLst>
                                    <p:cond delay="0"/>
                                  </p:stCondLst>
                                  <p:childTnLst>
                                    <p:set>
                                      <p:cBhvr>
                                        <p:cTn id="16" dur="1" fill="hold">
                                          <p:stCondLst>
                                            <p:cond delay="0"/>
                                          </p:stCondLst>
                                        </p:cTn>
                                        <p:tgtEl>
                                          <p:spTgt spid="9219">
                                            <p:txEl>
                                              <p:pRg st="0" end="0"/>
                                            </p:txEl>
                                          </p:spTgt>
                                        </p:tgtEl>
                                        <p:attrNameLst>
                                          <p:attrName>style.visibility</p:attrName>
                                        </p:attrNameLst>
                                      </p:cBhvr>
                                      <p:to>
                                        <p:strVal val="visible"/>
                                      </p:to>
                                    </p:set>
                                    <p:animEffect transition="in" filter="strips(downRight)">
                                      <p:cBhvr>
                                        <p:cTn id="17" dur="500"/>
                                        <p:tgtEl>
                                          <p:spTgt spid="9219">
                                            <p:txEl>
                                              <p:pRg st="0" end="0"/>
                                            </p:txEl>
                                          </p:spTgt>
                                        </p:tgtEl>
                                      </p:cBhvr>
                                    </p:animEffect>
                                  </p:childTnLst>
                                </p:cTn>
                              </p:par>
                            </p:childTnLst>
                          </p:cTn>
                        </p:par>
                        <p:par>
                          <p:cTn id="18" fill="hold" nodeType="afterGroup">
                            <p:stCondLst>
                              <p:cond delay="1500"/>
                            </p:stCondLst>
                            <p:childTnLst>
                              <p:par>
                                <p:cTn id="19" presetID="2" presetClass="entr" presetSubtype="9" fill="hold" nodeType="afterEffect">
                                  <p:stCondLst>
                                    <p:cond delay="0"/>
                                  </p:stCondLst>
                                  <p:childTnLst>
                                    <p:set>
                                      <p:cBhvr>
                                        <p:cTn id="20" dur="1" fill="hold">
                                          <p:stCondLst>
                                            <p:cond delay="0"/>
                                          </p:stCondLst>
                                        </p:cTn>
                                        <p:tgtEl>
                                          <p:spTgt spid="9222"/>
                                        </p:tgtEl>
                                        <p:attrNameLst>
                                          <p:attrName>style.visibility</p:attrName>
                                        </p:attrNameLst>
                                      </p:cBhvr>
                                      <p:to>
                                        <p:strVal val="visible"/>
                                      </p:to>
                                    </p:set>
                                    <p:anim calcmode="lin" valueType="num">
                                      <p:cBhvr additive="base">
                                        <p:cTn id="21" dur="500" fill="hold"/>
                                        <p:tgtEl>
                                          <p:spTgt spid="9222"/>
                                        </p:tgtEl>
                                        <p:attrNameLst>
                                          <p:attrName>ppt_x</p:attrName>
                                        </p:attrNameLst>
                                      </p:cBhvr>
                                      <p:tavLst>
                                        <p:tav tm="0">
                                          <p:val>
                                            <p:strVal val="0-#ppt_w/2"/>
                                          </p:val>
                                        </p:tav>
                                        <p:tav tm="100000">
                                          <p:val>
                                            <p:strVal val="#ppt_x"/>
                                          </p:val>
                                        </p:tav>
                                      </p:tavLst>
                                    </p:anim>
                                    <p:anim calcmode="lin" valueType="num">
                                      <p:cBhvr additive="base">
                                        <p:cTn id="22" dur="500" fill="hold"/>
                                        <p:tgtEl>
                                          <p:spTgt spid="9222"/>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9219">
                                            <p:txEl>
                                              <p:pRg st="1" end="1"/>
                                            </p:txEl>
                                          </p:spTgt>
                                        </p:tgtEl>
                                        <p:attrNameLst>
                                          <p:attrName>style.visibility</p:attrName>
                                        </p:attrNameLst>
                                      </p:cBhvr>
                                      <p:to>
                                        <p:strVal val="visible"/>
                                      </p:to>
                                    </p:set>
                                    <p:animEffect transition="in" filter="strips(downRight)">
                                      <p:cBhvr>
                                        <p:cTn id="27" dur="500"/>
                                        <p:tgtEl>
                                          <p:spTgt spid="9219">
                                            <p:txEl>
                                              <p:pRg st="1" end="1"/>
                                            </p:txEl>
                                          </p:spTgt>
                                        </p:tgtEl>
                                      </p:cBhvr>
                                    </p:animEffect>
                                  </p:childTnLst>
                                </p:cTn>
                              </p:par>
                            </p:childTnLst>
                          </p:cTn>
                        </p:par>
                        <p:par>
                          <p:cTn id="28" fill="hold" nodeType="afterGroup">
                            <p:stCondLst>
                              <p:cond delay="500"/>
                            </p:stCondLst>
                            <p:childTnLst>
                              <p:par>
                                <p:cTn id="29" presetID="2" presetClass="entr" presetSubtype="9" fill="hold" nodeType="afterEffect">
                                  <p:stCondLst>
                                    <p:cond delay="0"/>
                                  </p:stCondLst>
                                  <p:childTnLst>
                                    <p:set>
                                      <p:cBhvr>
                                        <p:cTn id="30" dur="1" fill="hold">
                                          <p:stCondLst>
                                            <p:cond delay="0"/>
                                          </p:stCondLst>
                                        </p:cTn>
                                        <p:tgtEl>
                                          <p:spTgt spid="9224"/>
                                        </p:tgtEl>
                                        <p:attrNameLst>
                                          <p:attrName>style.visibility</p:attrName>
                                        </p:attrNameLst>
                                      </p:cBhvr>
                                      <p:to>
                                        <p:strVal val="visible"/>
                                      </p:to>
                                    </p:set>
                                    <p:anim calcmode="lin" valueType="num">
                                      <p:cBhvr additive="base">
                                        <p:cTn id="31" dur="500" fill="hold"/>
                                        <p:tgtEl>
                                          <p:spTgt spid="9224"/>
                                        </p:tgtEl>
                                        <p:attrNameLst>
                                          <p:attrName>ppt_x</p:attrName>
                                        </p:attrNameLst>
                                      </p:cBhvr>
                                      <p:tavLst>
                                        <p:tav tm="0">
                                          <p:val>
                                            <p:strVal val="0-#ppt_w/2"/>
                                          </p:val>
                                        </p:tav>
                                        <p:tav tm="100000">
                                          <p:val>
                                            <p:strVal val="#ppt_x"/>
                                          </p:val>
                                        </p:tav>
                                      </p:tavLst>
                                    </p:anim>
                                    <p:anim calcmode="lin" valueType="num">
                                      <p:cBhvr additive="base">
                                        <p:cTn id="32" dur="500" fill="hold"/>
                                        <p:tgtEl>
                                          <p:spTgt spid="92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9219">
                                            <p:txEl>
                                              <p:pRg st="2" end="2"/>
                                            </p:txEl>
                                          </p:spTgt>
                                        </p:tgtEl>
                                        <p:attrNameLst>
                                          <p:attrName>style.visibility</p:attrName>
                                        </p:attrNameLst>
                                      </p:cBhvr>
                                      <p:to>
                                        <p:strVal val="visible"/>
                                      </p:to>
                                    </p:set>
                                    <p:animEffect transition="in" filter="strips(downRight)">
                                      <p:cBhvr>
                                        <p:cTn id="37" dur="500"/>
                                        <p:tgtEl>
                                          <p:spTgt spid="9219">
                                            <p:txEl>
                                              <p:pRg st="2" end="2"/>
                                            </p:txEl>
                                          </p:spTgt>
                                        </p:tgtEl>
                                      </p:cBhvr>
                                    </p:animEffect>
                                  </p:childTnLst>
                                </p:cTn>
                              </p:par>
                            </p:childTnLst>
                          </p:cTn>
                        </p:par>
                        <p:par>
                          <p:cTn id="38" fill="hold" nodeType="afterGroup">
                            <p:stCondLst>
                              <p:cond delay="500"/>
                            </p:stCondLst>
                            <p:childTnLst>
                              <p:par>
                                <p:cTn id="39" presetID="2" presetClass="entr" presetSubtype="8" fill="hold" nodeType="afterEffect">
                                  <p:stCondLst>
                                    <p:cond delay="0"/>
                                  </p:stCondLst>
                                  <p:childTnLst>
                                    <p:set>
                                      <p:cBhvr>
                                        <p:cTn id="40" dur="1" fill="hold">
                                          <p:stCondLst>
                                            <p:cond delay="0"/>
                                          </p:stCondLst>
                                        </p:cTn>
                                        <p:tgtEl>
                                          <p:spTgt spid="9223"/>
                                        </p:tgtEl>
                                        <p:attrNameLst>
                                          <p:attrName>style.visibility</p:attrName>
                                        </p:attrNameLst>
                                      </p:cBhvr>
                                      <p:to>
                                        <p:strVal val="visible"/>
                                      </p:to>
                                    </p:set>
                                    <p:anim calcmode="lin" valueType="num">
                                      <p:cBhvr additive="base">
                                        <p:cTn id="41" dur="500" fill="hold"/>
                                        <p:tgtEl>
                                          <p:spTgt spid="9223"/>
                                        </p:tgtEl>
                                        <p:attrNameLst>
                                          <p:attrName>ppt_x</p:attrName>
                                        </p:attrNameLst>
                                      </p:cBhvr>
                                      <p:tavLst>
                                        <p:tav tm="0">
                                          <p:val>
                                            <p:strVal val="0-#ppt_w/2"/>
                                          </p:val>
                                        </p:tav>
                                        <p:tav tm="100000">
                                          <p:val>
                                            <p:strVal val="#ppt_x"/>
                                          </p:val>
                                        </p:tav>
                                      </p:tavLst>
                                    </p:anim>
                                    <p:anim calcmode="lin" valueType="num">
                                      <p:cBhvr additive="base">
                                        <p:cTn id="42" dur="500" fill="hold"/>
                                        <p:tgtEl>
                                          <p:spTgt spid="922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1" presetClass="entr" presetSubtype="0" fill="hold" grpId="0" nodeType="clickEffect">
                                  <p:stCondLst>
                                    <p:cond delay="0"/>
                                  </p:stCondLst>
                                  <p:iterate type="wd">
                                    <p:tmPct val="10000"/>
                                  </p:iterate>
                                  <p:childTnLst>
                                    <p:set>
                                      <p:cBhvr>
                                        <p:cTn id="46" dur="1" fill="hold">
                                          <p:stCondLst>
                                            <p:cond delay="0"/>
                                          </p:stCondLst>
                                        </p:cTn>
                                        <p:tgtEl>
                                          <p:spTgt spid="9225"/>
                                        </p:tgtEl>
                                        <p:attrNameLst>
                                          <p:attrName>style.visibility</p:attrName>
                                        </p:attrNameLst>
                                      </p:cBhvr>
                                      <p:to>
                                        <p:strVal val="visible"/>
                                      </p:to>
                                    </p:set>
                                    <p:anim calcmode="lin" valueType="num">
                                      <p:cBhvr>
                                        <p:cTn id="47" dur="1000" fill="hold"/>
                                        <p:tgtEl>
                                          <p:spTgt spid="9225"/>
                                        </p:tgtEl>
                                        <p:attrNameLst>
                                          <p:attrName>ppt_x</p:attrName>
                                        </p:attrNameLst>
                                      </p:cBhvr>
                                      <p:tavLst>
                                        <p:tav tm="0">
                                          <p:val>
                                            <p:strVal val="#ppt_x"/>
                                          </p:val>
                                        </p:tav>
                                        <p:tav tm="50000">
                                          <p:val>
                                            <p:strVal val="#ppt_x+.1"/>
                                          </p:val>
                                        </p:tav>
                                        <p:tav tm="100000">
                                          <p:val>
                                            <p:strVal val="#ppt_x"/>
                                          </p:val>
                                        </p:tav>
                                      </p:tavLst>
                                    </p:anim>
                                    <p:anim calcmode="lin" valueType="num">
                                      <p:cBhvr>
                                        <p:cTn id="48" dur="1000" fill="hold"/>
                                        <p:tgtEl>
                                          <p:spTgt spid="9225"/>
                                        </p:tgtEl>
                                        <p:attrNameLst>
                                          <p:attrName>ppt_y</p:attrName>
                                        </p:attrNameLst>
                                      </p:cBhvr>
                                      <p:tavLst>
                                        <p:tav tm="0">
                                          <p:val>
                                            <p:strVal val="#ppt_y"/>
                                          </p:val>
                                        </p:tav>
                                        <p:tav tm="100000">
                                          <p:val>
                                            <p:strVal val="#ppt_y"/>
                                          </p:val>
                                        </p:tav>
                                      </p:tavLst>
                                    </p:anim>
                                    <p:anim calcmode="lin" valueType="num">
                                      <p:cBhvr>
                                        <p:cTn id="49" dur="1000" fill="hold"/>
                                        <p:tgtEl>
                                          <p:spTgt spid="9225"/>
                                        </p:tgtEl>
                                        <p:attrNameLst>
                                          <p:attrName>ppt_h</p:attrName>
                                        </p:attrNameLst>
                                      </p:cBhvr>
                                      <p:tavLst>
                                        <p:tav tm="0">
                                          <p:val>
                                            <p:strVal val="#ppt_h/10"/>
                                          </p:val>
                                        </p:tav>
                                        <p:tav tm="50000">
                                          <p:val>
                                            <p:strVal val="#ppt_h+.01"/>
                                          </p:val>
                                        </p:tav>
                                        <p:tav tm="100000">
                                          <p:val>
                                            <p:strVal val="#ppt_h"/>
                                          </p:val>
                                        </p:tav>
                                      </p:tavLst>
                                    </p:anim>
                                    <p:anim calcmode="lin" valueType="num">
                                      <p:cBhvr>
                                        <p:cTn id="50" dur="1000" fill="hold"/>
                                        <p:tgtEl>
                                          <p:spTgt spid="9225"/>
                                        </p:tgtEl>
                                        <p:attrNameLst>
                                          <p:attrName>ppt_w</p:attrName>
                                        </p:attrNameLst>
                                      </p:cBhvr>
                                      <p:tavLst>
                                        <p:tav tm="0">
                                          <p:val>
                                            <p:strVal val="#ppt_w/10"/>
                                          </p:val>
                                        </p:tav>
                                        <p:tav tm="50000">
                                          <p:val>
                                            <p:strVal val="#ppt_w+.01"/>
                                          </p:val>
                                        </p:tav>
                                        <p:tav tm="100000">
                                          <p:val>
                                            <p:strVal val="#ppt_w"/>
                                          </p:val>
                                        </p:tav>
                                      </p:tavLst>
                                    </p:anim>
                                    <p:animEffect transition="in" filter="fade">
                                      <p:cBhvr>
                                        <p:cTn id="51" dur="1000" tmFilter="0,0; .5, 1; 1, 1"/>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a:extLst>
              <a:ext uri="{FF2B5EF4-FFF2-40B4-BE49-F238E27FC236}">
                <a16:creationId xmlns:a16="http://schemas.microsoft.com/office/drawing/2014/main" id="{0A91BCE1-02AF-0139-1EF7-C4E08018B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25400"/>
            <a:ext cx="9067800" cy="682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6B6B4534-CF26-5BFB-C088-67B4111C13A6}"/>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a:extLst>
              <a:ext uri="{FF2B5EF4-FFF2-40B4-BE49-F238E27FC236}">
                <a16:creationId xmlns:a16="http://schemas.microsoft.com/office/drawing/2014/main" id="{7A8CB350-BDAE-E4A8-56EB-AB9F60074230}"/>
              </a:ext>
            </a:extLst>
          </p:cNvPr>
          <p:cNvSpPr>
            <a:spLocks noGrp="1" noChangeArrowheads="1"/>
          </p:cNvSpPr>
          <p:nvPr>
            <p:ph type="title" idx="4294967295"/>
          </p:nvPr>
        </p:nvSpPr>
        <p:spPr>
          <a:xfrm>
            <a:off x="7924800" y="304800"/>
            <a:ext cx="990600" cy="76200"/>
          </a:xfrm>
        </p:spPr>
        <p:txBody>
          <a:bodyPr/>
          <a:lstStyle/>
          <a:p>
            <a:r>
              <a:rPr lang="en-US" altLang="en-US" sz="1000"/>
              <a:t>troop buildup</a:t>
            </a:r>
            <a:endParaRPr lang="en-US" altLang="en-US"/>
          </a:p>
        </p:txBody>
      </p:sp>
      <p:pic>
        <p:nvPicPr>
          <p:cNvPr id="637956" name="Picture 4">
            <a:extLst>
              <a:ext uri="{FF2B5EF4-FFF2-40B4-BE49-F238E27FC236}">
                <a16:creationId xmlns:a16="http://schemas.microsoft.com/office/drawing/2014/main" id="{CD1DA948-9B02-A66F-4E57-9E70BBAFA955}"/>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7957" name="Picture 5">
            <a:extLst>
              <a:ext uri="{FF2B5EF4-FFF2-40B4-BE49-F238E27FC236}">
                <a16:creationId xmlns:a16="http://schemas.microsoft.com/office/drawing/2014/main" id="{31CD878E-7CFB-D3B5-9476-2ECEDE84677C}"/>
              </a:ext>
            </a:extLst>
          </p:cNvPr>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4419600" y="0"/>
            <a:ext cx="472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7956"/>
                                        </p:tgtEl>
                                        <p:attrNameLst>
                                          <p:attrName>style.visibility</p:attrName>
                                        </p:attrNameLst>
                                      </p:cBhvr>
                                      <p:to>
                                        <p:strVal val="visible"/>
                                      </p:to>
                                    </p:set>
                                    <p:animEffect transition="in" filter="blinds(horizontal)">
                                      <p:cBhvr>
                                        <p:cTn id="7" dur="500"/>
                                        <p:tgtEl>
                                          <p:spTgt spid="637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37957"/>
                                        </p:tgtEl>
                                        <p:attrNameLst>
                                          <p:attrName>style.visibility</p:attrName>
                                        </p:attrNameLst>
                                      </p:cBhvr>
                                      <p:to>
                                        <p:strVal val="visible"/>
                                      </p:to>
                                    </p:set>
                                    <p:animEffect transition="in" filter="box(in)">
                                      <p:cBhvr>
                                        <p:cTn id="12" dur="500"/>
                                        <p:tgtEl>
                                          <p:spTgt spid="637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Image result for allied deaths ww1">
            <a:extLst>
              <a:ext uri="{FF2B5EF4-FFF2-40B4-BE49-F238E27FC236}">
                <a16:creationId xmlns:a16="http://schemas.microsoft.com/office/drawing/2014/main" id="{012ECE7B-63FF-CD89-5E57-B1E0A598C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1438"/>
            <a:ext cx="8861425"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a:extLst>
              <a:ext uri="{FF2B5EF4-FFF2-40B4-BE49-F238E27FC236}">
                <a16:creationId xmlns:a16="http://schemas.microsoft.com/office/drawing/2014/main" id="{433ECA59-D733-77F9-22B0-EC8D243FF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4450"/>
            <a:ext cx="5638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4">
            <a:extLst>
              <a:ext uri="{FF2B5EF4-FFF2-40B4-BE49-F238E27FC236}">
                <a16:creationId xmlns:a16="http://schemas.microsoft.com/office/drawing/2014/main" id="{3559016E-F368-AD7A-E8D1-3B9739BEDC39}"/>
              </a:ext>
            </a:extLst>
          </p:cNvPr>
          <p:cNvSpPr>
            <a:spLocks noChangeArrowheads="1"/>
          </p:cNvSpPr>
          <p:nvPr/>
        </p:nvSpPr>
        <p:spPr bwMode="auto">
          <a:xfrm>
            <a:off x="76200" y="4192588"/>
            <a:ext cx="9296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Calibri" panose="020F0502020204030204" pitchFamily="34" charset="0"/>
              </a:rPr>
              <a:t>Which of the following reasons best accounts for the percentage of U.S. deaths in relation to</a:t>
            </a:r>
          </a:p>
          <a:p>
            <a:pPr>
              <a:spcBef>
                <a:spcPct val="0"/>
              </a:spcBef>
              <a:buFontTx/>
              <a:buNone/>
            </a:pPr>
            <a:r>
              <a:rPr lang="en-US" altLang="en-US" sz="1600">
                <a:latin typeface="Calibri" panose="020F0502020204030204" pitchFamily="34" charset="0"/>
              </a:rPr>
              <a:t>other countries’ percentage.</a:t>
            </a:r>
          </a:p>
          <a:p>
            <a:pPr>
              <a:spcBef>
                <a:spcPct val="0"/>
              </a:spcBef>
              <a:buFontTx/>
              <a:buNone/>
            </a:pPr>
            <a:r>
              <a:rPr lang="en-US" altLang="en-US" sz="1600" b="1">
                <a:latin typeface="Calibri-Bold"/>
              </a:rPr>
              <a:t>A. The U.S. entered the war early and therefore experienced a great number of deaths on the</a:t>
            </a:r>
          </a:p>
          <a:p>
            <a:pPr>
              <a:spcBef>
                <a:spcPct val="0"/>
              </a:spcBef>
              <a:buFontTx/>
              <a:buNone/>
            </a:pPr>
            <a:r>
              <a:rPr lang="en-US" altLang="en-US" sz="1600" b="1">
                <a:latin typeface="Calibri-Bold"/>
              </a:rPr>
              <a:t>battlefield.</a:t>
            </a:r>
          </a:p>
          <a:p>
            <a:pPr>
              <a:spcBef>
                <a:spcPct val="0"/>
              </a:spcBef>
              <a:buFontTx/>
              <a:buNone/>
            </a:pPr>
            <a:r>
              <a:rPr lang="en-US" altLang="en-US" sz="1600" b="1">
                <a:latin typeface="Calibri-Bold"/>
              </a:rPr>
              <a:t>B. The U.S. experienced a large number of accidental deaths which contributed to a high</a:t>
            </a:r>
          </a:p>
          <a:p>
            <a:pPr>
              <a:spcBef>
                <a:spcPct val="0"/>
              </a:spcBef>
              <a:buFontTx/>
              <a:buNone/>
            </a:pPr>
            <a:r>
              <a:rPr lang="en-US" altLang="en-US" sz="1600" b="1">
                <a:latin typeface="Calibri-Bold"/>
              </a:rPr>
              <a:t>percentage of deaths.</a:t>
            </a:r>
          </a:p>
          <a:p>
            <a:pPr>
              <a:spcBef>
                <a:spcPct val="0"/>
              </a:spcBef>
              <a:buFontTx/>
              <a:buNone/>
            </a:pPr>
            <a:r>
              <a:rPr lang="en-US" altLang="en-US" sz="1600" b="1">
                <a:latin typeface="Calibri-Bold"/>
              </a:rPr>
              <a:t>C. The U.S. entered the war late and therefore experienced a low number of deaths on the</a:t>
            </a:r>
          </a:p>
          <a:p>
            <a:pPr>
              <a:spcBef>
                <a:spcPct val="0"/>
              </a:spcBef>
              <a:buFontTx/>
              <a:buNone/>
            </a:pPr>
            <a:r>
              <a:rPr lang="en-US" altLang="en-US" sz="1600" b="1">
                <a:latin typeface="Calibri-Bold"/>
              </a:rPr>
              <a:t>battlefield.</a:t>
            </a:r>
          </a:p>
          <a:p>
            <a:pPr>
              <a:spcBef>
                <a:spcPct val="0"/>
              </a:spcBef>
              <a:buFontTx/>
              <a:buNone/>
            </a:pPr>
            <a:r>
              <a:rPr lang="en-US" altLang="en-US" sz="1600" b="1">
                <a:latin typeface="Calibri-Bold"/>
              </a:rPr>
              <a:t>D. The U.S. had a large number of men volunteer to fight alongside Russia, which meant that</a:t>
            </a:r>
          </a:p>
          <a:p>
            <a:pPr>
              <a:spcBef>
                <a:spcPct val="0"/>
              </a:spcBef>
              <a:buFontTx/>
              <a:buNone/>
            </a:pPr>
            <a:r>
              <a:rPr lang="en-US" altLang="en-US" sz="1600" b="1">
                <a:latin typeface="Calibri-Bold"/>
              </a:rPr>
              <a:t>they were counted as part of Russia’s percentage of deaths.</a:t>
            </a:r>
            <a:endParaRPr lang="en-US" altLang="en-US" sz="1600"/>
          </a:p>
        </p:txBody>
      </p:sp>
      <p:sp>
        <p:nvSpPr>
          <p:cNvPr id="2" name="Title 1">
            <a:extLst>
              <a:ext uri="{FF2B5EF4-FFF2-40B4-BE49-F238E27FC236}">
                <a16:creationId xmlns:a16="http://schemas.microsoft.com/office/drawing/2014/main" id="{4F583F45-0432-70D8-8433-40D4395EB9AD}"/>
              </a:ext>
            </a:extLst>
          </p:cNvPr>
          <p:cNvSpPr>
            <a:spLocks noGrp="1" noChangeArrowheads="1"/>
          </p:cNvSpPr>
          <p:nvPr>
            <p:ph type="title"/>
          </p:nvPr>
        </p:nvSpPr>
        <p:spPr>
          <a:xfrm rot="20033704">
            <a:off x="-619125" y="1538288"/>
            <a:ext cx="3997325" cy="533400"/>
          </a:xfrm>
        </p:spPr>
        <p:txBody>
          <a:bodyPr/>
          <a:lstStyle/>
          <a:p>
            <a:r>
              <a:rPr lang="en-US" altLang="en-US" sz="2400" b="1">
                <a:solidFill>
                  <a:srgbClr val="FF0000"/>
                </a:solidFill>
              </a:rPr>
              <a:t>An EOC Moment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81D6-34AC-7B25-A6C1-431DB2DBBD0C}"/>
              </a:ext>
            </a:extLst>
          </p:cNvPr>
          <p:cNvSpPr>
            <a:spLocks noGrp="1" noChangeArrowheads="1"/>
          </p:cNvSpPr>
          <p:nvPr>
            <p:ph type="title"/>
          </p:nvPr>
        </p:nvSpPr>
        <p:spPr>
          <a:xfrm>
            <a:off x="381000" y="0"/>
            <a:ext cx="8229600" cy="533400"/>
          </a:xfrm>
        </p:spPr>
        <p:txBody>
          <a:bodyPr/>
          <a:lstStyle/>
          <a:p>
            <a:r>
              <a:rPr lang="en-US" altLang="en-US" sz="3200" b="1"/>
              <a:t>Wilson’s Fourteen Points</a:t>
            </a:r>
          </a:p>
        </p:txBody>
      </p:sp>
      <p:sp>
        <p:nvSpPr>
          <p:cNvPr id="3" name="Content Placeholder 2">
            <a:extLst>
              <a:ext uri="{FF2B5EF4-FFF2-40B4-BE49-F238E27FC236}">
                <a16:creationId xmlns:a16="http://schemas.microsoft.com/office/drawing/2014/main" id="{474C942E-DEED-0AAE-78A7-45C954AD5C44}"/>
              </a:ext>
            </a:extLst>
          </p:cNvPr>
          <p:cNvSpPr>
            <a:spLocks noGrp="1" noChangeArrowheads="1"/>
          </p:cNvSpPr>
          <p:nvPr>
            <p:ph idx="1"/>
          </p:nvPr>
        </p:nvSpPr>
        <p:spPr>
          <a:xfrm>
            <a:off x="-11113" y="533400"/>
            <a:ext cx="4953001" cy="6096000"/>
          </a:xfrm>
        </p:spPr>
        <p:txBody>
          <a:bodyPr/>
          <a:lstStyle/>
          <a:p>
            <a:endParaRPr lang="en-US" altLang="en-US" sz="2000"/>
          </a:p>
          <a:p>
            <a:endParaRPr lang="en-US" altLang="en-US" sz="2000"/>
          </a:p>
          <a:p>
            <a:endParaRPr lang="en-US" altLang="en-US" sz="2000"/>
          </a:p>
          <a:p>
            <a:endParaRPr lang="en-US" altLang="en-US" sz="2000"/>
          </a:p>
          <a:p>
            <a:endParaRPr lang="en-US" altLang="en-US" sz="2000"/>
          </a:p>
          <a:p>
            <a:endParaRPr lang="en-US" altLang="en-US" sz="2000"/>
          </a:p>
          <a:p>
            <a:endParaRPr lang="en-US" altLang="en-US" sz="2000"/>
          </a:p>
          <a:p>
            <a:endParaRPr lang="en-US" altLang="en-US" sz="2000"/>
          </a:p>
          <a:p>
            <a:r>
              <a:rPr lang="en-US" altLang="en-US" sz="2000"/>
              <a:t>Pres. Wilson broadened the war aims from a defense of ‘</a:t>
            </a:r>
            <a:r>
              <a:rPr lang="en-US" altLang="en-US" sz="2000">
                <a:solidFill>
                  <a:srgbClr val="0070C0"/>
                </a:solidFill>
              </a:rPr>
              <a:t>freedom of the seas</a:t>
            </a:r>
            <a:r>
              <a:rPr lang="en-US" altLang="en-US" sz="2000"/>
              <a:t>’ to a crusade of making the world ‘</a:t>
            </a:r>
            <a:r>
              <a:rPr lang="en-US" altLang="en-US" sz="2000" b="1">
                <a:solidFill>
                  <a:srgbClr val="FF0000"/>
                </a:solidFill>
              </a:rPr>
              <a:t>safe for democracy</a:t>
            </a:r>
            <a:r>
              <a:rPr lang="en-US" altLang="en-US" sz="2000"/>
              <a:t>’.</a:t>
            </a:r>
          </a:p>
          <a:p>
            <a:r>
              <a:rPr lang="en-US" altLang="en-US" sz="2000"/>
              <a:t>In January of 1918, Pres. Wilson made a speech to Congress called the “</a:t>
            </a:r>
            <a:r>
              <a:rPr lang="en-US" altLang="en-US" sz="2000" b="1"/>
              <a:t>Fourteen Points</a:t>
            </a:r>
            <a:r>
              <a:rPr lang="en-US" altLang="en-US" sz="2000"/>
              <a:t>”.</a:t>
            </a:r>
          </a:p>
          <a:p>
            <a:r>
              <a:rPr lang="en-US" altLang="en-US" sz="2000"/>
              <a:t>The speech outlined a plan for world peace.</a:t>
            </a:r>
          </a:p>
        </p:txBody>
      </p:sp>
      <p:pic>
        <p:nvPicPr>
          <p:cNvPr id="59397" name="Picture 5">
            <a:extLst>
              <a:ext uri="{FF2B5EF4-FFF2-40B4-BE49-F238E27FC236}">
                <a16:creationId xmlns:a16="http://schemas.microsoft.com/office/drawing/2014/main" id="{20EFCD46-F9BC-63CE-4D50-62D9883B0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913" y="762000"/>
            <a:ext cx="3914775"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6">
            <a:extLst>
              <a:ext uri="{FF2B5EF4-FFF2-40B4-BE49-F238E27FC236}">
                <a16:creationId xmlns:a16="http://schemas.microsoft.com/office/drawing/2014/main" id="{727B26A1-5B62-6240-2CAA-3DC259541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27" b="70959"/>
          <a:stretch>
            <a:fillRect/>
          </a:stretch>
        </p:blipFill>
        <p:spPr bwMode="auto">
          <a:xfrm>
            <a:off x="5094288" y="3886200"/>
            <a:ext cx="396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8" name="Picture 6">
            <a:extLst>
              <a:ext uri="{FF2B5EF4-FFF2-40B4-BE49-F238E27FC236}">
                <a16:creationId xmlns:a16="http://schemas.microsoft.com/office/drawing/2014/main" id="{71F25019-5B95-49D2-F8BB-728A19F3D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457200"/>
            <a:ext cx="1931987"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9" name="TextBox 3">
            <a:extLst>
              <a:ext uri="{FF2B5EF4-FFF2-40B4-BE49-F238E27FC236}">
                <a16:creationId xmlns:a16="http://schemas.microsoft.com/office/drawing/2014/main" id="{50B49D98-3129-BBD3-38A2-0FDC0596FF58}"/>
              </a:ext>
            </a:extLst>
          </p:cNvPr>
          <p:cNvSpPr txBox="1">
            <a:spLocks noChangeArrowheads="1"/>
          </p:cNvSpPr>
          <p:nvPr/>
        </p:nvSpPr>
        <p:spPr bwMode="auto">
          <a:xfrm>
            <a:off x="150813" y="2759075"/>
            <a:ext cx="2103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Woodrow Wilson</a:t>
            </a:r>
          </a:p>
        </p:txBody>
      </p:sp>
      <p:sp>
        <p:nvSpPr>
          <p:cNvPr id="125960" name="TextBox 4">
            <a:extLst>
              <a:ext uri="{FF2B5EF4-FFF2-40B4-BE49-F238E27FC236}">
                <a16:creationId xmlns:a16="http://schemas.microsoft.com/office/drawing/2014/main" id="{FFB28D77-D288-83AB-03C3-55EEE4B63C95}"/>
              </a:ext>
            </a:extLst>
          </p:cNvPr>
          <p:cNvSpPr txBox="1">
            <a:spLocks noChangeArrowheads="1"/>
          </p:cNvSpPr>
          <p:nvPr/>
        </p:nvSpPr>
        <p:spPr bwMode="auto">
          <a:xfrm>
            <a:off x="4800600" y="5605463"/>
            <a:ext cx="4343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900"/>
              <a:t>US emerges as a </a:t>
            </a:r>
            <a:r>
              <a:rPr lang="en-US" altLang="en-US" sz="1900" b="1">
                <a:solidFill>
                  <a:srgbClr val="FF0000"/>
                </a:solidFill>
              </a:rPr>
              <a:t>creditor</a:t>
            </a:r>
            <a:r>
              <a:rPr lang="en-US" altLang="en-US" sz="1900"/>
              <a:t> nation with a powerful industrial base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50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wipe(up)">
                                      <p:cBhvr>
                                        <p:cTn id="12" dur="2000"/>
                                        <p:tgtEl>
                                          <p:spTgt spid="3">
                                            <p:txEl>
                                              <p:pRg st="8" end="8"/>
                                            </p:txEl>
                                          </p:spTgt>
                                        </p:tgtEl>
                                      </p:cBhvr>
                                    </p:animEffect>
                                  </p:childTnLst>
                                </p:cTn>
                              </p:par>
                            </p:childTnLst>
                          </p:cTn>
                        </p:par>
                        <p:par>
                          <p:cTn id="13" fill="hold" nodeType="afterGroup">
                            <p:stCondLst>
                              <p:cond delay="3000"/>
                            </p:stCondLst>
                            <p:childTnLst>
                              <p:par>
                                <p:cTn id="14" presetID="22" presetClass="entr" presetSubtype="1" fill="hold" nodeType="afterEffect">
                                  <p:stCondLst>
                                    <p:cond delay="200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wipe(up)">
                                      <p:cBhvr>
                                        <p:cTn id="16" dur="1000"/>
                                        <p:tgtEl>
                                          <p:spTgt spid="3">
                                            <p:txEl>
                                              <p:pRg st="9" end="9"/>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59397"/>
                                        </p:tgtEl>
                                        <p:attrNameLst>
                                          <p:attrName>style.visibility</p:attrName>
                                        </p:attrNameLst>
                                      </p:cBhvr>
                                      <p:to>
                                        <p:strVal val="visible"/>
                                      </p:to>
                                    </p:set>
                                    <p:anim calcmode="lin" valueType="num">
                                      <p:cBhvr>
                                        <p:cTn id="19" dur="1000" fill="hold"/>
                                        <p:tgtEl>
                                          <p:spTgt spid="59397"/>
                                        </p:tgtEl>
                                        <p:attrNameLst>
                                          <p:attrName>ppt_w</p:attrName>
                                        </p:attrNameLst>
                                      </p:cBhvr>
                                      <p:tavLst>
                                        <p:tav tm="0">
                                          <p:val>
                                            <p:fltVal val="0"/>
                                          </p:val>
                                        </p:tav>
                                        <p:tav tm="100000">
                                          <p:val>
                                            <p:strVal val="#ppt_w"/>
                                          </p:val>
                                        </p:tav>
                                      </p:tavLst>
                                    </p:anim>
                                    <p:anim calcmode="lin" valueType="num">
                                      <p:cBhvr>
                                        <p:cTn id="20" dur="1000" fill="hold"/>
                                        <p:tgtEl>
                                          <p:spTgt spid="59397"/>
                                        </p:tgtEl>
                                        <p:attrNameLst>
                                          <p:attrName>ppt_h</p:attrName>
                                        </p:attrNameLst>
                                      </p:cBhvr>
                                      <p:tavLst>
                                        <p:tav tm="0">
                                          <p:val>
                                            <p:fltVal val="0"/>
                                          </p:val>
                                        </p:tav>
                                        <p:tav tm="100000">
                                          <p:val>
                                            <p:strVal val="#ppt_h"/>
                                          </p:val>
                                        </p:tav>
                                      </p:tavLst>
                                    </p:anim>
                                    <p:anim calcmode="lin" valueType="num">
                                      <p:cBhvr>
                                        <p:cTn id="21" dur="1000" fill="hold"/>
                                        <p:tgtEl>
                                          <p:spTgt spid="59397"/>
                                        </p:tgtEl>
                                        <p:attrNameLst>
                                          <p:attrName>style.rotation</p:attrName>
                                        </p:attrNameLst>
                                      </p:cBhvr>
                                      <p:tavLst>
                                        <p:tav tm="0">
                                          <p:val>
                                            <p:fltVal val="90"/>
                                          </p:val>
                                        </p:tav>
                                        <p:tav tm="100000">
                                          <p:val>
                                            <p:fltVal val="0"/>
                                          </p:val>
                                        </p:tav>
                                      </p:tavLst>
                                    </p:anim>
                                    <p:animEffect transition="in" filter="fade">
                                      <p:cBhvr>
                                        <p:cTn id="22" dur="1000"/>
                                        <p:tgtEl>
                                          <p:spTgt spid="59397"/>
                                        </p:tgtEl>
                                      </p:cBhvr>
                                    </p:animEffect>
                                  </p:childTnLst>
                                </p:cTn>
                              </p:par>
                            </p:childTnLst>
                          </p:cTn>
                        </p:par>
                        <p:par>
                          <p:cTn id="23" fill="hold" nodeType="afterGroup">
                            <p:stCondLst>
                              <p:cond delay="6000"/>
                            </p:stCondLst>
                            <p:childTnLst>
                              <p:par>
                                <p:cTn id="24" presetID="22" presetClass="entr" presetSubtype="1" fill="hold" nodeType="afterEffect">
                                  <p:stCondLst>
                                    <p:cond delay="200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wipe(up)">
                                      <p:cBhvr>
                                        <p:cTn id="26" dur="1000"/>
                                        <p:tgtEl>
                                          <p:spTgt spid="3">
                                            <p:txEl>
                                              <p:pRg st="10" end="10"/>
                                            </p:txEl>
                                          </p:spTgt>
                                        </p:tgtEl>
                                      </p:cBhvr>
                                    </p:animEffect>
                                  </p:childTnLst>
                                </p:cTn>
                              </p:par>
                              <p:par>
                                <p:cTn id="27" presetID="31" presetClass="entr" presetSubtype="0" fill="hold" nodeType="withEffect">
                                  <p:stCondLst>
                                    <p:cond delay="2000"/>
                                  </p:stCondLst>
                                  <p:childTnLst>
                                    <p:set>
                                      <p:cBhvr>
                                        <p:cTn id="28" dur="1" fill="hold">
                                          <p:stCondLst>
                                            <p:cond delay="0"/>
                                          </p:stCondLst>
                                        </p:cTn>
                                        <p:tgtEl>
                                          <p:spTgt spid="59398"/>
                                        </p:tgtEl>
                                        <p:attrNameLst>
                                          <p:attrName>style.visibility</p:attrName>
                                        </p:attrNameLst>
                                      </p:cBhvr>
                                      <p:to>
                                        <p:strVal val="visible"/>
                                      </p:to>
                                    </p:set>
                                    <p:anim calcmode="lin" valueType="num">
                                      <p:cBhvr>
                                        <p:cTn id="29" dur="1000" fill="hold"/>
                                        <p:tgtEl>
                                          <p:spTgt spid="59398"/>
                                        </p:tgtEl>
                                        <p:attrNameLst>
                                          <p:attrName>ppt_w</p:attrName>
                                        </p:attrNameLst>
                                      </p:cBhvr>
                                      <p:tavLst>
                                        <p:tav tm="0">
                                          <p:val>
                                            <p:fltVal val="0"/>
                                          </p:val>
                                        </p:tav>
                                        <p:tav tm="100000">
                                          <p:val>
                                            <p:strVal val="#ppt_w"/>
                                          </p:val>
                                        </p:tav>
                                      </p:tavLst>
                                    </p:anim>
                                    <p:anim calcmode="lin" valueType="num">
                                      <p:cBhvr>
                                        <p:cTn id="30" dur="1000" fill="hold"/>
                                        <p:tgtEl>
                                          <p:spTgt spid="59398"/>
                                        </p:tgtEl>
                                        <p:attrNameLst>
                                          <p:attrName>ppt_h</p:attrName>
                                        </p:attrNameLst>
                                      </p:cBhvr>
                                      <p:tavLst>
                                        <p:tav tm="0">
                                          <p:val>
                                            <p:fltVal val="0"/>
                                          </p:val>
                                        </p:tav>
                                        <p:tav tm="100000">
                                          <p:val>
                                            <p:strVal val="#ppt_h"/>
                                          </p:val>
                                        </p:tav>
                                      </p:tavLst>
                                    </p:anim>
                                    <p:anim calcmode="lin" valueType="num">
                                      <p:cBhvr>
                                        <p:cTn id="31" dur="1000" fill="hold"/>
                                        <p:tgtEl>
                                          <p:spTgt spid="59398"/>
                                        </p:tgtEl>
                                        <p:attrNameLst>
                                          <p:attrName>style.rotation</p:attrName>
                                        </p:attrNameLst>
                                      </p:cBhvr>
                                      <p:tavLst>
                                        <p:tav tm="0">
                                          <p:val>
                                            <p:fltVal val="90"/>
                                          </p:val>
                                        </p:tav>
                                        <p:tav tm="100000">
                                          <p:val>
                                            <p:fltVal val="0"/>
                                          </p:val>
                                        </p:tav>
                                      </p:tavLst>
                                    </p:anim>
                                    <p:animEffect transition="in" filter="fade">
                                      <p:cBhvr>
                                        <p:cTn id="32" dur="10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id="{8EC8C3D9-3119-0B29-D652-446C8AE0FC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52400"/>
            <a:ext cx="8991600" cy="6553200"/>
          </a:xfrm>
          <a:noFill/>
        </p:spPr>
      </p:pic>
      <p:sp>
        <p:nvSpPr>
          <p:cNvPr id="5" name="Rectangle 4">
            <a:extLst>
              <a:ext uri="{FF2B5EF4-FFF2-40B4-BE49-F238E27FC236}">
                <a16:creationId xmlns:a16="http://schemas.microsoft.com/office/drawing/2014/main" id="{806014DA-0004-0C7B-1DA5-12AAE2642E56}"/>
              </a:ext>
            </a:extLst>
          </p:cNvPr>
          <p:cNvSpPr/>
          <p:nvPr/>
        </p:nvSpPr>
        <p:spPr>
          <a:xfrm>
            <a:off x="152400" y="304800"/>
            <a:ext cx="88392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But, Wilson quickly learned that European leaders wanted to punish Germany and did not share his vision for a “</a:t>
            </a:r>
            <a:r>
              <a:rPr lang="en-US" sz="2800" b="1" dirty="0">
                <a:solidFill>
                  <a:srgbClr val="FF0000"/>
                </a:solidFill>
              </a:rPr>
              <a:t>Peace without Victory</a:t>
            </a:r>
            <a:r>
              <a:rPr lang="en-US" sz="28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746930FD-E642-9228-4B74-9C182C92EB64}"/>
              </a:ext>
            </a:extLst>
          </p:cNvPr>
          <p:cNvSpPr>
            <a:spLocks noGrp="1" noChangeArrowheads="1"/>
          </p:cNvSpPr>
          <p:nvPr>
            <p:ph type="title"/>
          </p:nvPr>
        </p:nvSpPr>
        <p:spPr/>
        <p:txBody>
          <a:bodyPr/>
          <a:lstStyle/>
          <a:p>
            <a:endParaRPr lang="en-US" altLang="en-US"/>
          </a:p>
        </p:txBody>
      </p:sp>
      <p:sp>
        <p:nvSpPr>
          <p:cNvPr id="128003" name="Content Placeholder 2">
            <a:extLst>
              <a:ext uri="{FF2B5EF4-FFF2-40B4-BE49-F238E27FC236}">
                <a16:creationId xmlns:a16="http://schemas.microsoft.com/office/drawing/2014/main" id="{6CBE80DB-6CD9-F540-F24D-8705C7A0B690}"/>
              </a:ext>
            </a:extLst>
          </p:cNvPr>
          <p:cNvSpPr>
            <a:spLocks noGrp="1" noChangeArrowheads="1"/>
          </p:cNvSpPr>
          <p:nvPr>
            <p:ph idx="1"/>
          </p:nvPr>
        </p:nvSpPr>
        <p:spPr/>
        <p:txBody>
          <a:bodyPr/>
          <a:lstStyle/>
          <a:p>
            <a:endParaRPr lang="en-US" altLang="en-US"/>
          </a:p>
        </p:txBody>
      </p:sp>
      <p:pic>
        <p:nvPicPr>
          <p:cNvPr id="128004" name="Picture 2" descr="Related image">
            <a:extLst>
              <a:ext uri="{FF2B5EF4-FFF2-40B4-BE49-F238E27FC236}">
                <a16:creationId xmlns:a16="http://schemas.microsoft.com/office/drawing/2014/main" id="{FAF67F7C-8FAF-1A6E-10BE-0059B8F31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3">
            <a:extLst>
              <a:ext uri="{FF2B5EF4-FFF2-40B4-BE49-F238E27FC236}">
                <a16:creationId xmlns:a16="http://schemas.microsoft.com/office/drawing/2014/main" id="{3F5E4741-F486-49FA-EB11-CC9985229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52400"/>
            <a:ext cx="14573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Box 1">
            <a:extLst>
              <a:ext uri="{FF2B5EF4-FFF2-40B4-BE49-F238E27FC236}">
                <a16:creationId xmlns:a16="http://schemas.microsoft.com/office/drawing/2014/main" id="{677DA422-37AA-42C1-B2C4-0064792CAF03}"/>
              </a:ext>
            </a:extLst>
          </p:cNvPr>
          <p:cNvSpPr txBox="1">
            <a:spLocks noChangeArrowheads="1"/>
          </p:cNvSpPr>
          <p:nvPr/>
        </p:nvSpPr>
        <p:spPr bwMode="auto">
          <a:xfrm>
            <a:off x="1295400" y="4953000"/>
            <a:ext cx="655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Which is exactly what happened.  20 years later World War II would start.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633858" name="Rectangle 2">
            <a:extLst>
              <a:ext uri="{FF2B5EF4-FFF2-40B4-BE49-F238E27FC236}">
                <a16:creationId xmlns:a16="http://schemas.microsoft.com/office/drawing/2014/main" id="{1CC538D3-81D2-188A-29AC-4AC1ED384D74}"/>
              </a:ext>
            </a:extLst>
          </p:cNvPr>
          <p:cNvSpPr>
            <a:spLocks noGrp="1" noChangeArrowheads="1"/>
          </p:cNvSpPr>
          <p:nvPr>
            <p:ph type="title"/>
          </p:nvPr>
        </p:nvSpPr>
        <p:spPr>
          <a:xfrm>
            <a:off x="533400" y="-228600"/>
            <a:ext cx="8229600" cy="1143000"/>
          </a:xfrm>
          <a:effectLst>
            <a:outerShdw dist="35921" dir="2700000" algn="ctr" rotWithShape="0">
              <a:srgbClr val="000000"/>
            </a:outerShdw>
          </a:effectLst>
        </p:spPr>
        <p:txBody>
          <a:bodyPr/>
          <a:lstStyle/>
          <a:p>
            <a:pPr eaLnBrk="1" hangingPunct="1">
              <a:defRPr/>
            </a:pPr>
            <a:r>
              <a:rPr lang="en-US" altLang="en-US" dirty="0">
                <a:solidFill>
                  <a:schemeClr val="tx1"/>
                </a:solidFill>
                <a:latin typeface="Impact" panose="020B0806030902050204" pitchFamily="34" charset="0"/>
              </a:rPr>
              <a:t>Wilson’s Foreign Policy</a:t>
            </a:r>
          </a:p>
        </p:txBody>
      </p:sp>
      <p:sp>
        <p:nvSpPr>
          <p:cNvPr id="633859" name="Rectangle 3">
            <a:extLst>
              <a:ext uri="{FF2B5EF4-FFF2-40B4-BE49-F238E27FC236}">
                <a16:creationId xmlns:a16="http://schemas.microsoft.com/office/drawing/2014/main" id="{FE0B601E-62C3-B3D4-2B92-B90492C60764}"/>
              </a:ext>
            </a:extLst>
          </p:cNvPr>
          <p:cNvSpPr>
            <a:spLocks noGrp="1" noChangeArrowheads="1"/>
          </p:cNvSpPr>
          <p:nvPr>
            <p:ph type="body" sz="half" idx="1"/>
          </p:nvPr>
        </p:nvSpPr>
        <p:spPr>
          <a:xfrm>
            <a:off x="4114800" y="1066800"/>
            <a:ext cx="5029200" cy="4495800"/>
          </a:xfrm>
          <a:effectLst>
            <a:outerShdw dist="35921" dir="2700000" algn="ctr" rotWithShape="0">
              <a:srgbClr val="000000"/>
            </a:outerShdw>
          </a:effectLst>
        </p:spPr>
        <p:txBody>
          <a:bodyPr/>
          <a:lstStyle/>
          <a:p>
            <a:pPr eaLnBrk="1" hangingPunct="1">
              <a:lnSpc>
                <a:spcPct val="75000"/>
              </a:lnSpc>
              <a:spcBef>
                <a:spcPct val="50000"/>
              </a:spcBef>
              <a:spcAft>
                <a:spcPct val="20000"/>
              </a:spcAft>
              <a:buClr>
                <a:srgbClr val="FFFF66"/>
              </a:buClr>
              <a:defRPr/>
            </a:pPr>
            <a:r>
              <a:rPr lang="en-US" altLang="en-US" sz="2800" b="1" dirty="0">
                <a:latin typeface="Arial Narrow" panose="020B0606020202030204" pitchFamily="34" charset="0"/>
              </a:rPr>
              <a:t>Wilson was obsessed with establishing a </a:t>
            </a:r>
            <a:r>
              <a:rPr lang="en-US" altLang="en-US" sz="2800" b="1" i="1" u="sng" dirty="0">
                <a:solidFill>
                  <a:srgbClr val="66FFFF"/>
                </a:solidFill>
                <a:latin typeface="Arial Narrow" panose="020B0606020202030204" pitchFamily="34" charset="0"/>
              </a:rPr>
              <a:t>new world order</a:t>
            </a:r>
            <a:r>
              <a:rPr lang="en-US" altLang="en-US" sz="2800" b="1" dirty="0">
                <a:latin typeface="Arial Narrow" panose="020B0606020202030204" pitchFamily="34" charset="0"/>
              </a:rPr>
              <a:t>.</a:t>
            </a:r>
          </a:p>
          <a:p>
            <a:pPr eaLnBrk="1" hangingPunct="1">
              <a:lnSpc>
                <a:spcPct val="75000"/>
              </a:lnSpc>
              <a:spcBef>
                <a:spcPct val="50000"/>
              </a:spcBef>
              <a:spcAft>
                <a:spcPct val="20000"/>
              </a:spcAft>
              <a:buClr>
                <a:srgbClr val="FFFF66"/>
              </a:buClr>
              <a:defRPr/>
            </a:pPr>
            <a:r>
              <a:rPr lang="en-US" altLang="en-US" sz="2800" b="1" dirty="0">
                <a:latin typeface="Arial Narrow" panose="020B0606020202030204" pitchFamily="34" charset="0"/>
              </a:rPr>
              <a:t>He believed the US should promote democracy around the world in order to insure peace.</a:t>
            </a:r>
          </a:p>
          <a:p>
            <a:pPr eaLnBrk="1" hangingPunct="1">
              <a:lnSpc>
                <a:spcPct val="75000"/>
              </a:lnSpc>
              <a:spcBef>
                <a:spcPct val="50000"/>
              </a:spcBef>
              <a:spcAft>
                <a:spcPct val="20000"/>
              </a:spcAft>
              <a:buClr>
                <a:srgbClr val="FFFF66"/>
              </a:buClr>
              <a:defRPr/>
            </a:pPr>
            <a:r>
              <a:rPr lang="en-US" altLang="en-US" sz="2800" b="1" dirty="0">
                <a:latin typeface="Arial Narrow" panose="020B0606020202030204" pitchFamily="34" charset="0"/>
              </a:rPr>
              <a:t>Believed that all nations could work together to </a:t>
            </a:r>
            <a:r>
              <a:rPr lang="en-US" altLang="en-US" sz="2800" b="1" i="1" u="sng" dirty="0">
                <a:solidFill>
                  <a:srgbClr val="66FFFF"/>
                </a:solidFill>
                <a:latin typeface="Arial Narrow" panose="020B0606020202030204" pitchFamily="34" charset="0"/>
              </a:rPr>
              <a:t>end war</a:t>
            </a:r>
          </a:p>
          <a:p>
            <a:pPr eaLnBrk="1" hangingPunct="1">
              <a:lnSpc>
                <a:spcPct val="75000"/>
              </a:lnSpc>
              <a:spcBef>
                <a:spcPct val="50000"/>
              </a:spcBef>
              <a:spcAft>
                <a:spcPct val="20000"/>
              </a:spcAft>
              <a:buClr>
                <a:srgbClr val="FFFF66"/>
              </a:buClr>
              <a:defRPr/>
            </a:pPr>
            <a:r>
              <a:rPr lang="en-US" altLang="en-US" sz="2800" b="1" i="1" u="sng" dirty="0">
                <a:solidFill>
                  <a:srgbClr val="66FFFF"/>
                </a:solidFill>
                <a:latin typeface="Arial Narrow" panose="020B0606020202030204" pitchFamily="34" charset="0"/>
              </a:rPr>
              <a:t>AND</a:t>
            </a:r>
            <a:r>
              <a:rPr lang="en-US" altLang="en-US" sz="2800" b="1" dirty="0">
                <a:latin typeface="Arial Narrow" panose="020B0606020202030204" pitchFamily="34" charset="0"/>
              </a:rPr>
              <a:t>, a country’s foreign policy decisions should be based on </a:t>
            </a:r>
            <a:r>
              <a:rPr lang="en-US" altLang="en-US" sz="2800" b="1" i="1" u="sng" dirty="0">
                <a:solidFill>
                  <a:srgbClr val="66FFFF"/>
                </a:solidFill>
                <a:latin typeface="Arial Narrow" panose="020B0606020202030204" pitchFamily="34" charset="0"/>
              </a:rPr>
              <a:t>honesty and unselfishness</a:t>
            </a:r>
            <a:r>
              <a:rPr lang="en-US" altLang="en-US" sz="2800" b="1" dirty="0">
                <a:latin typeface="Arial Narrow" panose="020B0606020202030204" pitchFamily="34" charset="0"/>
              </a:rPr>
              <a:t>… </a:t>
            </a:r>
          </a:p>
          <a:p>
            <a:pPr eaLnBrk="1" hangingPunct="1">
              <a:lnSpc>
                <a:spcPct val="75000"/>
              </a:lnSpc>
              <a:spcBef>
                <a:spcPct val="50000"/>
              </a:spcBef>
              <a:spcAft>
                <a:spcPct val="20000"/>
              </a:spcAft>
              <a:buClr>
                <a:srgbClr val="FFFF66"/>
              </a:buClr>
              <a:defRPr/>
            </a:pPr>
            <a:r>
              <a:rPr lang="en-US" altLang="en-US" sz="2800" b="1" dirty="0">
                <a:latin typeface="Arial Narrow" panose="020B0606020202030204" pitchFamily="34" charset="0"/>
              </a:rPr>
              <a:t>Events around the world, however, kept him from ever realizing his dream.</a:t>
            </a:r>
          </a:p>
          <a:p>
            <a:pPr eaLnBrk="1" hangingPunct="1">
              <a:lnSpc>
                <a:spcPct val="75000"/>
              </a:lnSpc>
              <a:spcBef>
                <a:spcPct val="50000"/>
              </a:spcBef>
              <a:spcAft>
                <a:spcPct val="20000"/>
              </a:spcAft>
              <a:buClr>
                <a:srgbClr val="FFFF66"/>
              </a:buClr>
              <a:defRPr/>
            </a:pPr>
            <a:endParaRPr lang="en-US" altLang="en-US" sz="2800" b="1" dirty="0">
              <a:latin typeface="Arial Narrow" panose="020B0606020202030204" pitchFamily="34" charset="0"/>
            </a:endParaRPr>
          </a:p>
        </p:txBody>
      </p:sp>
      <p:pic>
        <p:nvPicPr>
          <p:cNvPr id="129028" name="Picture 4">
            <a:extLst>
              <a:ext uri="{FF2B5EF4-FFF2-40B4-BE49-F238E27FC236}">
                <a16:creationId xmlns:a16="http://schemas.microsoft.com/office/drawing/2014/main" id="{26B4C282-B746-548A-4FAA-C76D4B73AD2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2400" y="1219200"/>
            <a:ext cx="3657600" cy="48768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3861" name="Picture 5">
            <a:extLst>
              <a:ext uri="{FF2B5EF4-FFF2-40B4-BE49-F238E27FC236}">
                <a16:creationId xmlns:a16="http://schemas.microsoft.com/office/drawing/2014/main" id="{51D76838-07C2-A8A6-2AC3-E597067F169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b="15044"/>
          <a:stretch>
            <a:fillRect/>
          </a:stretch>
        </p:blipFill>
        <p:spPr>
          <a:xfrm>
            <a:off x="195263" y="1219200"/>
            <a:ext cx="3690937" cy="4876800"/>
          </a:xfr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33859">
                                            <p:txEl>
                                              <p:pRg st="0" end="0"/>
                                            </p:txEl>
                                          </p:spTgt>
                                        </p:tgtEl>
                                        <p:attrNameLst>
                                          <p:attrName>style.visibility</p:attrName>
                                        </p:attrNameLst>
                                      </p:cBhvr>
                                      <p:to>
                                        <p:strVal val="visible"/>
                                      </p:to>
                                    </p:set>
                                    <p:anim calcmode="lin" valueType="num">
                                      <p:cBhvr>
                                        <p:cTn id="7" dur="1000" fill="hold"/>
                                        <p:tgtEl>
                                          <p:spTgt spid="63385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3385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3385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33859">
                                            <p:txEl>
                                              <p:pRg st="1" end="1"/>
                                            </p:txEl>
                                          </p:spTgt>
                                        </p:tgtEl>
                                        <p:attrNameLst>
                                          <p:attrName>style.visibility</p:attrName>
                                        </p:attrNameLst>
                                      </p:cBhvr>
                                      <p:to>
                                        <p:strVal val="visible"/>
                                      </p:to>
                                    </p:set>
                                    <p:anim calcmode="lin" valueType="num">
                                      <p:cBhvr>
                                        <p:cTn id="14" dur="1000" fill="hold"/>
                                        <p:tgtEl>
                                          <p:spTgt spid="63385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3385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338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33859">
                                            <p:txEl>
                                              <p:pRg st="2" end="2"/>
                                            </p:txEl>
                                          </p:spTgt>
                                        </p:tgtEl>
                                        <p:attrNameLst>
                                          <p:attrName>style.visibility</p:attrName>
                                        </p:attrNameLst>
                                      </p:cBhvr>
                                      <p:to>
                                        <p:strVal val="visible"/>
                                      </p:to>
                                    </p:set>
                                    <p:anim calcmode="lin" valueType="num">
                                      <p:cBhvr>
                                        <p:cTn id="21" dur="1000" fill="hold"/>
                                        <p:tgtEl>
                                          <p:spTgt spid="63385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3385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3385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633861"/>
                                        </p:tgtEl>
                                        <p:attrNameLst>
                                          <p:attrName>style.visibility</p:attrName>
                                        </p:attrNameLst>
                                      </p:cBhvr>
                                      <p:to>
                                        <p:strVal val="visible"/>
                                      </p:to>
                                    </p:set>
                                    <p:animEffect transition="in" filter="dissolve">
                                      <p:cBhvr>
                                        <p:cTn id="28" dur="500"/>
                                        <p:tgtEl>
                                          <p:spTgt spid="63386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33859">
                                            <p:txEl>
                                              <p:pRg st="3" end="3"/>
                                            </p:txEl>
                                          </p:spTgt>
                                        </p:tgtEl>
                                        <p:attrNameLst>
                                          <p:attrName>style.visibility</p:attrName>
                                        </p:attrNameLst>
                                      </p:cBhvr>
                                      <p:to>
                                        <p:strVal val="visible"/>
                                      </p:to>
                                    </p:set>
                                    <p:anim calcmode="lin" valueType="num">
                                      <p:cBhvr>
                                        <p:cTn id="33" dur="1000" fill="hold"/>
                                        <p:tgtEl>
                                          <p:spTgt spid="633859">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633859">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633859">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633859">
                                            <p:txEl>
                                              <p:pRg st="4" end="4"/>
                                            </p:txEl>
                                          </p:spTgt>
                                        </p:tgtEl>
                                        <p:attrNameLst>
                                          <p:attrName>style.visibility</p:attrName>
                                        </p:attrNameLst>
                                      </p:cBhvr>
                                      <p:to>
                                        <p:strVal val="visible"/>
                                      </p:to>
                                    </p:set>
                                    <p:anim calcmode="lin" valueType="num">
                                      <p:cBhvr>
                                        <p:cTn id="40" dur="1000" fill="hold"/>
                                        <p:tgtEl>
                                          <p:spTgt spid="633859">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633859">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6338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9D553864-CD09-F41B-7997-1DE397E17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A141143E-A8A9-EE5F-6FB6-48227CAFBD4A}"/>
              </a:ext>
            </a:extLst>
          </p:cNvPr>
          <p:cNvSpPr txBox="1">
            <a:spLocks noChangeArrowheads="1"/>
          </p:cNvSpPr>
          <p:nvPr/>
        </p:nvSpPr>
        <p:spPr>
          <a:xfrm>
            <a:off x="1524000" y="76200"/>
            <a:ext cx="6248400" cy="5334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r>
              <a:rPr lang="en-US" altLang="en-US" sz="3200" b="1" dirty="0"/>
              <a:t>Versailles Palace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48C633C-6619-DB2F-E280-442043411305}"/>
              </a:ext>
            </a:extLst>
          </p:cNvPr>
          <p:cNvSpPr>
            <a:spLocks noGrp="1" noChangeArrowheads="1"/>
          </p:cNvSpPr>
          <p:nvPr>
            <p:ph type="title"/>
          </p:nvPr>
        </p:nvSpPr>
        <p:spPr>
          <a:xfrm>
            <a:off x="149225" y="0"/>
            <a:ext cx="6248400" cy="533400"/>
          </a:xfrm>
        </p:spPr>
        <p:txBody>
          <a:bodyPr/>
          <a:lstStyle/>
          <a:p>
            <a:pPr eaLnBrk="1" hangingPunct="1"/>
            <a:r>
              <a:rPr lang="en-US" altLang="en-US" sz="3200" b="1" dirty="0"/>
              <a:t>The Treaty of Versailles</a:t>
            </a:r>
          </a:p>
        </p:txBody>
      </p:sp>
      <p:sp>
        <p:nvSpPr>
          <p:cNvPr id="32771" name="Rectangle 3">
            <a:extLst>
              <a:ext uri="{FF2B5EF4-FFF2-40B4-BE49-F238E27FC236}">
                <a16:creationId xmlns:a16="http://schemas.microsoft.com/office/drawing/2014/main" id="{C901291E-8C67-EFF3-489A-A5E471532963}"/>
              </a:ext>
            </a:extLst>
          </p:cNvPr>
          <p:cNvSpPr>
            <a:spLocks noGrp="1" noChangeArrowheads="1"/>
          </p:cNvSpPr>
          <p:nvPr>
            <p:ph type="body" idx="1"/>
          </p:nvPr>
        </p:nvSpPr>
        <p:spPr>
          <a:xfrm>
            <a:off x="9525" y="914400"/>
            <a:ext cx="5943600" cy="4800600"/>
          </a:xfrm>
        </p:spPr>
        <p:txBody>
          <a:bodyPr/>
          <a:lstStyle/>
          <a:p>
            <a:pPr eaLnBrk="1" hangingPunct="1"/>
            <a:r>
              <a:rPr lang="en-US" altLang="en-US" sz="2800" dirty="0"/>
              <a:t>Germany, exhausted by the war, finally agreed to an </a:t>
            </a:r>
            <a:r>
              <a:rPr lang="en-US" altLang="en-US" sz="2800" b="1" dirty="0">
                <a:solidFill>
                  <a:srgbClr val="0070C0"/>
                </a:solidFill>
              </a:rPr>
              <a:t>armistice</a:t>
            </a:r>
            <a:r>
              <a:rPr lang="en-US" altLang="en-US" sz="2800" dirty="0">
                <a:solidFill>
                  <a:srgbClr val="0070C0"/>
                </a:solidFill>
              </a:rPr>
              <a:t> </a:t>
            </a:r>
            <a:r>
              <a:rPr lang="en-US" altLang="en-US" sz="2000" dirty="0">
                <a:solidFill>
                  <a:srgbClr val="0070C0"/>
                </a:solidFill>
              </a:rPr>
              <a:t>(peace agreement)</a:t>
            </a:r>
            <a:r>
              <a:rPr lang="en-US" altLang="en-US" sz="2800" dirty="0"/>
              <a:t> on Nov. 11,1918 we now call this </a:t>
            </a:r>
            <a:r>
              <a:rPr lang="en-US" altLang="en-US" sz="2800" b="1" dirty="0"/>
              <a:t>Veteran’s Day</a:t>
            </a:r>
            <a:r>
              <a:rPr lang="en-US" altLang="en-US" sz="2800" dirty="0"/>
              <a:t>.</a:t>
            </a:r>
          </a:p>
          <a:p>
            <a:pPr eaLnBrk="1" hangingPunct="1"/>
            <a:r>
              <a:rPr lang="en-US" altLang="en-US" sz="2800" dirty="0"/>
              <a:t>The USA met with the French, British, &amp; the Italians to discuss peace terms.</a:t>
            </a:r>
          </a:p>
          <a:p>
            <a:pPr eaLnBrk="1" hangingPunct="1"/>
            <a:r>
              <a:rPr lang="en-US" altLang="en-US" sz="2800" b="1" dirty="0"/>
              <a:t>The Russians, although they had fought on our winning side, were not invited to the peace talks. </a:t>
            </a:r>
            <a:r>
              <a:rPr lang="en-US" altLang="en-US" sz="2800" b="1" dirty="0">
                <a:solidFill>
                  <a:srgbClr val="FF0000"/>
                </a:solidFill>
              </a:rPr>
              <a:t>Russia had become communist!</a:t>
            </a:r>
          </a:p>
        </p:txBody>
      </p:sp>
      <p:pic>
        <p:nvPicPr>
          <p:cNvPr id="28678" name="Picture 6" descr="http://broeder10.files.wordpress.com/2011/05/armisticeday.gif">
            <a:extLst>
              <a:ext uri="{FF2B5EF4-FFF2-40B4-BE49-F238E27FC236}">
                <a16:creationId xmlns:a16="http://schemas.microsoft.com/office/drawing/2014/main" id="{306E2A7A-1E5B-9250-5CD7-CF41C3978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063" y="228600"/>
            <a:ext cx="156845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C:\Users\mike.montgomery\Documents\WW1\armistice paper.bmp">
            <a:extLst>
              <a:ext uri="{FF2B5EF4-FFF2-40B4-BE49-F238E27FC236}">
                <a16:creationId xmlns:a16="http://schemas.microsoft.com/office/drawing/2014/main" id="{DCDAFB14-D195-CAA0-A210-532ABA099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9300"/>
          <a:stretch>
            <a:fillRect/>
          </a:stretch>
        </p:blipFill>
        <p:spPr bwMode="auto">
          <a:xfrm>
            <a:off x="5943600" y="2525713"/>
            <a:ext cx="3043238" cy="19700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1" name="Picture 9" descr="https://encrypted-tbn0.gstatic.com/images?q=tbn:ANd9GcS6PIP7aROLP6IdcnmpcV2J6bvJ1J7J8-bdlNl-G00s3XxOQFpfVg">
            <a:extLst>
              <a:ext uri="{FF2B5EF4-FFF2-40B4-BE49-F238E27FC236}">
                <a16:creationId xmlns:a16="http://schemas.microsoft.com/office/drawing/2014/main" id="{C3968325-4E2B-1E52-1A3E-FFD36A43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49022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wipe(left)">
                                      <p:cBhvr>
                                        <p:cTn id="12" dur="500"/>
                                        <p:tgtEl>
                                          <p:spTgt spid="32771">
                                            <p:txEl>
                                              <p:pRg st="0" end="0"/>
                                            </p:txEl>
                                          </p:spTgt>
                                        </p:tgtEl>
                                      </p:cBhvr>
                                    </p:animEffect>
                                  </p:childTnLst>
                                </p:cTn>
                              </p:par>
                              <p:par>
                                <p:cTn id="13" presetID="47" presetClass="entr" presetSubtype="0" fill="hold" nodeType="withEffect">
                                  <p:stCondLst>
                                    <p:cond delay="0"/>
                                  </p:stCondLst>
                                  <p:childTnLst>
                                    <p:set>
                                      <p:cBhvr>
                                        <p:cTn id="14" dur="1" fill="hold">
                                          <p:stCondLst>
                                            <p:cond delay="0"/>
                                          </p:stCondLst>
                                        </p:cTn>
                                        <p:tgtEl>
                                          <p:spTgt spid="28678"/>
                                        </p:tgtEl>
                                        <p:attrNameLst>
                                          <p:attrName>style.visibility</p:attrName>
                                        </p:attrNameLst>
                                      </p:cBhvr>
                                      <p:to>
                                        <p:strVal val="visible"/>
                                      </p:to>
                                    </p:set>
                                    <p:animEffect transition="in" filter="fade">
                                      <p:cBhvr>
                                        <p:cTn id="15" dur="1000"/>
                                        <p:tgtEl>
                                          <p:spTgt spid="28678"/>
                                        </p:tgtEl>
                                      </p:cBhvr>
                                    </p:animEffect>
                                    <p:anim calcmode="lin" valueType="num">
                                      <p:cBhvr>
                                        <p:cTn id="16" dur="1000" fill="hold"/>
                                        <p:tgtEl>
                                          <p:spTgt spid="28678"/>
                                        </p:tgtEl>
                                        <p:attrNameLst>
                                          <p:attrName>ppt_x</p:attrName>
                                        </p:attrNameLst>
                                      </p:cBhvr>
                                      <p:tavLst>
                                        <p:tav tm="0">
                                          <p:val>
                                            <p:strVal val="#ppt_x"/>
                                          </p:val>
                                        </p:tav>
                                        <p:tav tm="100000">
                                          <p:val>
                                            <p:strVal val="#ppt_x"/>
                                          </p:val>
                                        </p:tav>
                                      </p:tavLst>
                                    </p:anim>
                                    <p:anim calcmode="lin" valueType="num">
                                      <p:cBhvr>
                                        <p:cTn id="17" dur="1000" fill="hold"/>
                                        <p:tgtEl>
                                          <p:spTgt spid="28678"/>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2771">
                                            <p:txEl>
                                              <p:pRg st="1" end="1"/>
                                            </p:txEl>
                                          </p:spTgt>
                                        </p:tgtEl>
                                        <p:attrNameLst>
                                          <p:attrName>style.visibility</p:attrName>
                                        </p:attrNameLst>
                                      </p:cBhvr>
                                      <p:to>
                                        <p:strVal val="visible"/>
                                      </p:to>
                                    </p:set>
                                    <p:animEffect transition="in" filter="wipe(left)">
                                      <p:cBhvr>
                                        <p:cTn id="22" dur="500"/>
                                        <p:tgtEl>
                                          <p:spTgt spid="32771">
                                            <p:txEl>
                                              <p:pRg st="1" end="1"/>
                                            </p:txEl>
                                          </p:spTgt>
                                        </p:tgtEl>
                                      </p:cBhvr>
                                    </p:animEffect>
                                  </p:childTnLst>
                                </p:cTn>
                              </p:par>
                            </p:childTnLst>
                          </p:cTn>
                        </p:par>
                        <p:par>
                          <p:cTn id="23" fill="hold" nodeType="afterGroup">
                            <p:stCondLst>
                              <p:cond delay="500"/>
                            </p:stCondLst>
                            <p:childTnLst>
                              <p:par>
                                <p:cTn id="24" presetID="4" presetClass="entr" presetSubtype="32" fill="hold" nodeType="afterEffect">
                                  <p:stCondLst>
                                    <p:cond delay="0"/>
                                  </p:stCondLst>
                                  <p:childTnLst>
                                    <p:set>
                                      <p:cBhvr>
                                        <p:cTn id="25" dur="1" fill="hold">
                                          <p:stCondLst>
                                            <p:cond delay="0"/>
                                          </p:stCondLst>
                                        </p:cTn>
                                        <p:tgtEl>
                                          <p:spTgt spid="28679"/>
                                        </p:tgtEl>
                                        <p:attrNameLst>
                                          <p:attrName>style.visibility</p:attrName>
                                        </p:attrNameLst>
                                      </p:cBhvr>
                                      <p:to>
                                        <p:strVal val="visible"/>
                                      </p:to>
                                    </p:set>
                                    <p:animEffect transition="in" filter="box(out)">
                                      <p:cBhvr>
                                        <p:cTn id="26" dur="2000"/>
                                        <p:tgtEl>
                                          <p:spTgt spid="28679"/>
                                        </p:tgtEl>
                                      </p:cBhvr>
                                    </p:animEffect>
                                  </p:childTnLst>
                                </p:cTn>
                              </p:par>
                            </p:childTnLst>
                          </p:cTn>
                        </p:par>
                        <p:par>
                          <p:cTn id="27" fill="hold" nodeType="afterGroup">
                            <p:stCondLst>
                              <p:cond delay="2500"/>
                            </p:stCondLst>
                            <p:childTnLst>
                              <p:par>
                                <p:cTn id="28" presetID="22" presetClass="entr" presetSubtype="8" fill="hold" nodeType="afterEffect">
                                  <p:stCondLst>
                                    <p:cond delay="1000"/>
                                  </p:stCondLst>
                                  <p:childTnLst>
                                    <p:set>
                                      <p:cBhvr>
                                        <p:cTn id="29" dur="1" fill="hold">
                                          <p:stCondLst>
                                            <p:cond delay="0"/>
                                          </p:stCondLst>
                                        </p:cTn>
                                        <p:tgtEl>
                                          <p:spTgt spid="32771">
                                            <p:txEl>
                                              <p:pRg st="2" end="2"/>
                                            </p:txEl>
                                          </p:spTgt>
                                        </p:tgtEl>
                                        <p:attrNameLst>
                                          <p:attrName>style.visibility</p:attrName>
                                        </p:attrNameLst>
                                      </p:cBhvr>
                                      <p:to>
                                        <p:strVal val="visible"/>
                                      </p:to>
                                    </p:set>
                                    <p:animEffect transition="in" filter="wipe(left)">
                                      <p:cBhvr>
                                        <p:cTn id="30" dur="1000"/>
                                        <p:tgtEl>
                                          <p:spTgt spid="32771">
                                            <p:txEl>
                                              <p:pRg st="2" end="2"/>
                                            </p:txEl>
                                          </p:spTgt>
                                        </p:tgtEl>
                                      </p:cBhvr>
                                    </p:animEffect>
                                  </p:childTnLst>
                                </p:cTn>
                              </p:par>
                            </p:childTnLst>
                          </p:cTn>
                        </p:par>
                        <p:par>
                          <p:cTn id="31" fill="hold" nodeType="afterGroup">
                            <p:stCondLst>
                              <p:cond delay="4500"/>
                            </p:stCondLst>
                            <p:childTnLst>
                              <p:par>
                                <p:cTn id="32" presetID="6" presetClass="entr" presetSubtype="16" fill="hold" nodeType="afterEffect">
                                  <p:stCondLst>
                                    <p:cond delay="0"/>
                                  </p:stCondLst>
                                  <p:childTnLst>
                                    <p:set>
                                      <p:cBhvr>
                                        <p:cTn id="33" dur="1" fill="hold">
                                          <p:stCondLst>
                                            <p:cond delay="0"/>
                                          </p:stCondLst>
                                        </p:cTn>
                                        <p:tgtEl>
                                          <p:spTgt spid="28681"/>
                                        </p:tgtEl>
                                        <p:attrNameLst>
                                          <p:attrName>style.visibility</p:attrName>
                                        </p:attrNameLst>
                                      </p:cBhvr>
                                      <p:to>
                                        <p:strVal val="visible"/>
                                      </p:to>
                                    </p:set>
                                    <p:animEffect transition="in" filter="circle(in)">
                                      <p:cBhvr>
                                        <p:cTn id="34" dur="2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22989C02-774D-E254-BC26-24A23D0F8C01}"/>
              </a:ext>
            </a:extLst>
          </p:cNvPr>
          <p:cNvSpPr>
            <a:spLocks noGrp="1" noChangeArrowheads="1"/>
          </p:cNvSpPr>
          <p:nvPr>
            <p:ph type="body" idx="1"/>
          </p:nvPr>
        </p:nvSpPr>
        <p:spPr>
          <a:xfrm>
            <a:off x="90488" y="454025"/>
            <a:ext cx="4648200" cy="5791200"/>
          </a:xfrm>
        </p:spPr>
        <p:txBody>
          <a:bodyPr/>
          <a:lstStyle/>
          <a:p>
            <a:pPr eaLnBrk="1" hangingPunct="1">
              <a:lnSpc>
                <a:spcPct val="90000"/>
              </a:lnSpc>
            </a:pPr>
            <a:r>
              <a:rPr lang="en-US" altLang="en-US" sz="2100"/>
              <a:t>The “powder keg” exploded in 1914.</a:t>
            </a:r>
          </a:p>
          <a:p>
            <a:pPr eaLnBrk="1" hangingPunct="1">
              <a:lnSpc>
                <a:spcPct val="90000"/>
              </a:lnSpc>
            </a:pPr>
            <a:r>
              <a:rPr lang="en-US" altLang="en-US" sz="2100" b="1">
                <a:solidFill>
                  <a:schemeClr val="bg1"/>
                </a:solidFill>
              </a:rPr>
              <a:t>Archduke Ferdinand of Austria-Hungary</a:t>
            </a:r>
            <a:r>
              <a:rPr lang="en-US" altLang="en-US" sz="2100"/>
              <a:t> was touring several nations he exercised imperialism over.</a:t>
            </a:r>
          </a:p>
          <a:p>
            <a:pPr eaLnBrk="1" hangingPunct="1">
              <a:lnSpc>
                <a:spcPct val="90000"/>
              </a:lnSpc>
            </a:pPr>
            <a:r>
              <a:rPr lang="en-US" altLang="en-US" sz="2100"/>
              <a:t>A man from Serbia (country controlled by the Archduke) ran into the street and shot the Archduke and his wife.</a:t>
            </a:r>
          </a:p>
          <a:p>
            <a:pPr eaLnBrk="1" hangingPunct="1">
              <a:lnSpc>
                <a:spcPct val="90000"/>
              </a:lnSpc>
            </a:pPr>
            <a:r>
              <a:rPr lang="en-US" altLang="en-US" sz="2100"/>
              <a:t>Austrian govt sends Serbia an </a:t>
            </a:r>
            <a:r>
              <a:rPr lang="en-US" altLang="en-US" sz="2100" b="1" i="1"/>
              <a:t>ultimatum-making demands that if not met would lead to war.  </a:t>
            </a:r>
            <a:endParaRPr lang="en-US" altLang="en-US" sz="2100" i="1"/>
          </a:p>
          <a:p>
            <a:pPr eaLnBrk="1" hangingPunct="1">
              <a:lnSpc>
                <a:spcPct val="90000"/>
              </a:lnSpc>
            </a:pPr>
            <a:r>
              <a:rPr lang="en-US" altLang="en-US" sz="2100" i="1"/>
              <a:t>Serbia could not meet all the demands and Austria invaded Serbia</a:t>
            </a:r>
          </a:p>
          <a:p>
            <a:pPr eaLnBrk="1" hangingPunct="1">
              <a:lnSpc>
                <a:spcPct val="90000"/>
              </a:lnSpc>
            </a:pPr>
            <a:r>
              <a:rPr lang="en-US" altLang="en-US" sz="2100" i="1"/>
              <a:t>What should have been a regional conflict grew into a WORLD WAR</a:t>
            </a:r>
          </a:p>
        </p:txBody>
      </p:sp>
      <p:sp>
        <p:nvSpPr>
          <p:cNvPr id="10244" name="Rectangle 4">
            <a:extLst>
              <a:ext uri="{FF2B5EF4-FFF2-40B4-BE49-F238E27FC236}">
                <a16:creationId xmlns:a16="http://schemas.microsoft.com/office/drawing/2014/main" id="{F8CD4A04-E358-3EEC-B491-255C267F823C}"/>
              </a:ext>
            </a:extLst>
          </p:cNvPr>
          <p:cNvSpPr>
            <a:spLocks noGrp="1" noChangeArrowheads="1"/>
          </p:cNvSpPr>
          <p:nvPr>
            <p:ph type="title"/>
          </p:nvPr>
        </p:nvSpPr>
        <p:spPr>
          <a:xfrm>
            <a:off x="2667000" y="76200"/>
            <a:ext cx="4724400" cy="381000"/>
          </a:xfrm>
        </p:spPr>
        <p:txBody>
          <a:bodyPr/>
          <a:lstStyle/>
          <a:p>
            <a:pPr eaLnBrk="1" hangingPunct="1"/>
            <a:r>
              <a:rPr lang="en-US" altLang="en-US" sz="2400" b="1"/>
              <a:t>The Flashpoint of the War</a:t>
            </a:r>
          </a:p>
        </p:txBody>
      </p:sp>
      <p:pic>
        <p:nvPicPr>
          <p:cNvPr id="10245" name="Picture 5" descr="Archduke shot">
            <a:extLst>
              <a:ext uri="{FF2B5EF4-FFF2-40B4-BE49-F238E27FC236}">
                <a16:creationId xmlns:a16="http://schemas.microsoft.com/office/drawing/2014/main" id="{33550D3A-998B-8217-0127-71FE6E3DA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8" y="847725"/>
            <a:ext cx="40862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a:extLst>
              <a:ext uri="{FF2B5EF4-FFF2-40B4-BE49-F238E27FC236}">
                <a16:creationId xmlns:a16="http://schemas.microsoft.com/office/drawing/2014/main" id="{DECDE9ED-EF7B-954F-6658-804DA65F9924}"/>
              </a:ext>
            </a:extLst>
          </p:cNvPr>
          <p:cNvSpPr txBox="1">
            <a:spLocks noChangeArrowheads="1"/>
          </p:cNvSpPr>
          <p:nvPr/>
        </p:nvSpPr>
        <p:spPr bwMode="auto">
          <a:xfrm>
            <a:off x="5064125" y="5072063"/>
            <a:ext cx="396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The Archduke gets capped</a:t>
            </a:r>
          </a:p>
        </p:txBody>
      </p:sp>
      <p:pic>
        <p:nvPicPr>
          <p:cNvPr id="10247" name="Picture 7" descr="match stick">
            <a:extLst>
              <a:ext uri="{FF2B5EF4-FFF2-40B4-BE49-F238E27FC236}">
                <a16:creationId xmlns:a16="http://schemas.microsoft.com/office/drawing/2014/main" id="{EA06332C-2E58-B7FE-266A-A0FFEDF35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288" y="76200"/>
            <a:ext cx="4905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AutoShape 8">
            <a:extLst>
              <a:ext uri="{FF2B5EF4-FFF2-40B4-BE49-F238E27FC236}">
                <a16:creationId xmlns:a16="http://schemas.microsoft.com/office/drawing/2014/main" id="{FDAF422E-8DEF-3E0A-872F-B39418A11A94}"/>
              </a:ext>
            </a:extLst>
          </p:cNvPr>
          <p:cNvSpPr>
            <a:spLocks noChangeArrowheads="1"/>
          </p:cNvSpPr>
          <p:nvPr/>
        </p:nvSpPr>
        <p:spPr bwMode="auto">
          <a:xfrm>
            <a:off x="5086350" y="762000"/>
            <a:ext cx="1295400" cy="1076325"/>
          </a:xfrm>
          <a:prstGeom prst="wedgeRoundRectCallout">
            <a:avLst>
              <a:gd name="adj1" fmla="val -42708"/>
              <a:gd name="adj2" fmla="val 128676"/>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t>Take that you imperialist @#$%@</a:t>
            </a:r>
          </a:p>
        </p:txBody>
      </p:sp>
      <p:pic>
        <p:nvPicPr>
          <p:cNvPr id="2" name="Picture 1">
            <a:extLst>
              <a:ext uri="{FF2B5EF4-FFF2-40B4-BE49-F238E27FC236}">
                <a16:creationId xmlns:a16="http://schemas.microsoft.com/office/drawing/2014/main" id="{004FEB87-5F1F-2177-5210-7C17CEEE03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9575" y="5467350"/>
            <a:ext cx="22653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1"/>
                                          </p:val>
                                        </p:tav>
                                        <p:tav tm="100000">
                                          <p:val>
                                            <p:strVal val="#ppt_x"/>
                                          </p:val>
                                        </p:tav>
                                      </p:tavLst>
                                    </p:anim>
                                    <p:anim calcmode="lin" valueType="num">
                                      <p:cBhvr>
                                        <p:cTn id="9" dur="1000" fill="hold"/>
                                        <p:tgtEl>
                                          <p:spTgt spid="10244"/>
                                        </p:tgtEl>
                                        <p:attrNameLst>
                                          <p:attrName>ppt_y</p:attrName>
                                        </p:attrNameLst>
                                      </p:cBhvr>
                                      <p:tavLst>
                                        <p:tav tm="0">
                                          <p:val>
                                            <p:strVal val="#ppt_y"/>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wipe(down)">
                                      <p:cBhvr>
                                        <p:cTn id="12" dur="500"/>
                                        <p:tgtEl>
                                          <p:spTgt spid="10247"/>
                                        </p:tgtEl>
                                      </p:cBhvr>
                                    </p:animEffect>
                                  </p:childTnLst>
                                </p:cTn>
                              </p:par>
                            </p:childTnLst>
                          </p:cTn>
                        </p:par>
                        <p:par>
                          <p:cTn id="13" fill="hold" nodeType="afterGroup">
                            <p:stCondLst>
                              <p:cond delay="1400"/>
                            </p:stCondLst>
                            <p:childTnLst>
                              <p:par>
                                <p:cTn id="14" presetID="40" presetClass="entr" presetSubtype="0" fill="hold" nodeType="afterEffect">
                                  <p:stCondLst>
                                    <p:cond delay="0"/>
                                  </p:stCondLst>
                                  <p:iterate type="wd">
                                    <p:tmPct val="10000"/>
                                  </p:iterate>
                                  <p:childTnLst>
                                    <p:set>
                                      <p:cBhvr>
                                        <p:cTn id="15" dur="1" fill="hold">
                                          <p:stCondLst>
                                            <p:cond delay="0"/>
                                          </p:stCondLst>
                                        </p:cTn>
                                        <p:tgtEl>
                                          <p:spTgt spid="10243">
                                            <p:txEl>
                                              <p:pRg st="0" end="0"/>
                                            </p:txEl>
                                          </p:spTgt>
                                        </p:tgtEl>
                                        <p:attrNameLst>
                                          <p:attrName>style.visibility</p:attrName>
                                        </p:attrNameLst>
                                      </p:cBhvr>
                                      <p:to>
                                        <p:strVal val="visible"/>
                                      </p:to>
                                    </p:set>
                                    <p:animEffect transition="in" filter="fade">
                                      <p:cBhvr>
                                        <p:cTn id="16" dur="1000"/>
                                        <p:tgtEl>
                                          <p:spTgt spid="10243">
                                            <p:txEl>
                                              <p:pRg st="0" end="0"/>
                                            </p:txEl>
                                          </p:spTgt>
                                        </p:tgtEl>
                                      </p:cBhvr>
                                    </p:animEffect>
                                    <p:anim calcmode="lin" valueType="num">
                                      <p:cBhvr>
                                        <p:cTn id="17" dur="1000" fill="hold"/>
                                        <p:tgtEl>
                                          <p:spTgt spid="10243">
                                            <p:txEl>
                                              <p:pRg st="0" end="0"/>
                                            </p:txEl>
                                          </p:spTgt>
                                        </p:tgtEl>
                                        <p:attrNameLst>
                                          <p:attrName>ppt_x</p:attrName>
                                        </p:attrNameLst>
                                      </p:cBhvr>
                                      <p:tavLst>
                                        <p:tav tm="0">
                                          <p:val>
                                            <p:strVal val="#ppt_x-.1"/>
                                          </p:val>
                                        </p:tav>
                                        <p:tav tm="100000">
                                          <p:val>
                                            <p:strVal val="#ppt_x"/>
                                          </p:val>
                                        </p:tav>
                                      </p:tavLst>
                                    </p:anim>
                                    <p:anim calcmode="lin" valueType="num">
                                      <p:cBhvr>
                                        <p:cTn id="18" dur="10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200"/>
                            </p:stCondLst>
                            <p:childTnLst>
                              <p:par>
                                <p:cTn id="20" presetID="40" presetClass="entr" presetSubtype="0" fill="hold" nodeType="afterEffect">
                                  <p:stCondLst>
                                    <p:cond delay="0"/>
                                  </p:stCondLst>
                                  <p:iterate type="wd">
                                    <p:tmPct val="10000"/>
                                  </p:iterate>
                                  <p:childTnLst>
                                    <p:set>
                                      <p:cBhvr>
                                        <p:cTn id="21" dur="1" fill="hold">
                                          <p:stCondLst>
                                            <p:cond delay="0"/>
                                          </p:stCondLst>
                                        </p:cTn>
                                        <p:tgtEl>
                                          <p:spTgt spid="10243">
                                            <p:txEl>
                                              <p:pRg st="1" end="1"/>
                                            </p:txEl>
                                          </p:spTgt>
                                        </p:tgtEl>
                                        <p:attrNameLst>
                                          <p:attrName>style.visibility</p:attrName>
                                        </p:attrNameLst>
                                      </p:cBhvr>
                                      <p:to>
                                        <p:strVal val="visible"/>
                                      </p:to>
                                    </p:set>
                                    <p:animEffect transition="in" filter="fade">
                                      <p:cBhvr>
                                        <p:cTn id="22" dur="1000"/>
                                        <p:tgtEl>
                                          <p:spTgt spid="10243">
                                            <p:txEl>
                                              <p:pRg st="1" end="1"/>
                                            </p:txEl>
                                          </p:spTgt>
                                        </p:tgtEl>
                                      </p:cBhvr>
                                    </p:animEffect>
                                    <p:anim calcmode="lin" valueType="num">
                                      <p:cBhvr>
                                        <p:cTn id="23" dur="1000" fill="hold"/>
                                        <p:tgtEl>
                                          <p:spTgt spid="10243">
                                            <p:txEl>
                                              <p:pRg st="1" end="1"/>
                                            </p:txEl>
                                          </p:spTgt>
                                        </p:tgtEl>
                                        <p:attrNameLst>
                                          <p:attrName>ppt_x</p:attrName>
                                        </p:attrNameLst>
                                      </p:cBhvr>
                                      <p:tavLst>
                                        <p:tav tm="0">
                                          <p:val>
                                            <p:strVal val="#ppt_x-.1"/>
                                          </p:val>
                                        </p:tav>
                                        <p:tav tm="100000">
                                          <p:val>
                                            <p:strVal val="#ppt_x"/>
                                          </p:val>
                                        </p:tav>
                                      </p:tavLst>
                                    </p:anim>
                                    <p:anim calcmode="lin" valueType="num">
                                      <p:cBhvr>
                                        <p:cTn id="24" dur="100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400"/>
                            </p:stCondLst>
                            <p:childTnLst>
                              <p:par>
                                <p:cTn id="26" presetID="35" presetClass="entr" presetSubtype="0" fill="hold" nodeType="afterEffect">
                                  <p:stCondLst>
                                    <p:cond delay="1000"/>
                                  </p:stCondLst>
                                  <p:childTnLst>
                                    <p:set>
                                      <p:cBhvr>
                                        <p:cTn id="27" dur="1" fill="hold">
                                          <p:stCondLst>
                                            <p:cond delay="0"/>
                                          </p:stCondLst>
                                        </p:cTn>
                                        <p:tgtEl>
                                          <p:spTgt spid="10243">
                                            <p:txEl>
                                              <p:pRg st="2" end="2"/>
                                            </p:txEl>
                                          </p:spTgt>
                                        </p:tgtEl>
                                        <p:attrNameLst>
                                          <p:attrName>style.visibility</p:attrName>
                                        </p:attrNameLst>
                                      </p:cBhvr>
                                      <p:to>
                                        <p:strVal val="visible"/>
                                      </p:to>
                                    </p:set>
                                    <p:animEffect transition="in" filter="fade">
                                      <p:cBhvr>
                                        <p:cTn id="28" dur="2000"/>
                                        <p:tgtEl>
                                          <p:spTgt spid="10243">
                                            <p:txEl>
                                              <p:pRg st="2" end="2"/>
                                            </p:txEl>
                                          </p:spTgt>
                                        </p:tgtEl>
                                      </p:cBhvr>
                                    </p:animEffect>
                                    <p:anim calcmode="lin" valueType="num">
                                      <p:cBhvr>
                                        <p:cTn id="29" dur="2000" fill="hold"/>
                                        <p:tgtEl>
                                          <p:spTgt spid="10243">
                                            <p:txEl>
                                              <p:pRg st="2" end="2"/>
                                            </p:txEl>
                                          </p:spTgt>
                                        </p:tgtEl>
                                        <p:attrNameLst>
                                          <p:attrName>style.rotation</p:attrName>
                                        </p:attrNameLst>
                                      </p:cBhvr>
                                      <p:tavLst>
                                        <p:tav tm="0">
                                          <p:val>
                                            <p:fltVal val="720"/>
                                          </p:val>
                                        </p:tav>
                                        <p:tav tm="100000">
                                          <p:val>
                                            <p:fltVal val="0"/>
                                          </p:val>
                                        </p:tav>
                                      </p:tavLst>
                                    </p:anim>
                                    <p:anim calcmode="lin" valueType="num">
                                      <p:cBhvr>
                                        <p:cTn id="30" dur="2000" fill="hold"/>
                                        <p:tgtEl>
                                          <p:spTgt spid="1024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10243">
                                            <p:txEl>
                                              <p:pRg st="2" end="2"/>
                                            </p:txEl>
                                          </p:spTgt>
                                        </p:tgtEl>
                                        <p:attrNameLst>
                                          <p:attrName>ppt_w</p:attrName>
                                        </p:attrNameLst>
                                      </p:cBhvr>
                                      <p:tavLst>
                                        <p:tav tm="0">
                                          <p:val>
                                            <p:fltVal val="0"/>
                                          </p:val>
                                        </p:tav>
                                        <p:tav tm="100000">
                                          <p:val>
                                            <p:strVal val="#ppt_w"/>
                                          </p:val>
                                        </p:tav>
                                      </p:tavLst>
                                    </p:anim>
                                  </p:childTnLst>
                                </p:cTn>
                              </p:par>
                            </p:childTnLst>
                          </p:cTn>
                        </p:par>
                        <p:par>
                          <p:cTn id="32" fill="hold" nodeType="afterGroup">
                            <p:stCondLst>
                              <p:cond delay="8400"/>
                            </p:stCondLst>
                            <p:childTnLst>
                              <p:par>
                                <p:cTn id="33" presetID="35" presetClass="entr" presetSubtype="0" fill="hold" nodeType="afterEffect">
                                  <p:stCondLst>
                                    <p:cond delay="1000"/>
                                  </p:stCondLst>
                                  <p:childTnLst>
                                    <p:set>
                                      <p:cBhvr>
                                        <p:cTn id="34" dur="1" fill="hold">
                                          <p:stCondLst>
                                            <p:cond delay="0"/>
                                          </p:stCondLst>
                                        </p:cTn>
                                        <p:tgtEl>
                                          <p:spTgt spid="10243">
                                            <p:txEl>
                                              <p:pRg st="3" end="3"/>
                                            </p:txEl>
                                          </p:spTgt>
                                        </p:tgtEl>
                                        <p:attrNameLst>
                                          <p:attrName>style.visibility</p:attrName>
                                        </p:attrNameLst>
                                      </p:cBhvr>
                                      <p:to>
                                        <p:strVal val="visible"/>
                                      </p:to>
                                    </p:set>
                                    <p:animEffect transition="in" filter="fade">
                                      <p:cBhvr>
                                        <p:cTn id="35" dur="2000"/>
                                        <p:tgtEl>
                                          <p:spTgt spid="10243">
                                            <p:txEl>
                                              <p:pRg st="3" end="3"/>
                                            </p:txEl>
                                          </p:spTgt>
                                        </p:tgtEl>
                                      </p:cBhvr>
                                    </p:animEffect>
                                    <p:anim calcmode="lin" valueType="num">
                                      <p:cBhvr>
                                        <p:cTn id="36" dur="2000" fill="hold"/>
                                        <p:tgtEl>
                                          <p:spTgt spid="10243">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10243">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10243">
                                            <p:txEl>
                                              <p:pRg st="3" end="3"/>
                                            </p:txEl>
                                          </p:spTgt>
                                        </p:tgtEl>
                                        <p:attrNameLst>
                                          <p:attrName>ppt_w</p:attrName>
                                        </p:attrNameLst>
                                      </p:cBhvr>
                                      <p:tavLst>
                                        <p:tav tm="0">
                                          <p:val>
                                            <p:fltVal val="0"/>
                                          </p:val>
                                        </p:tav>
                                        <p:tav tm="100000">
                                          <p:val>
                                            <p:strVal val="#ppt_w"/>
                                          </p:val>
                                        </p:tav>
                                      </p:tavLst>
                                    </p:anim>
                                  </p:childTnLst>
                                </p:cTn>
                              </p:par>
                            </p:childTnLst>
                          </p:cTn>
                        </p:par>
                        <p:par>
                          <p:cTn id="39" fill="hold" nodeType="afterGroup">
                            <p:stCondLst>
                              <p:cond delay="11400"/>
                            </p:stCondLst>
                            <p:childTnLst>
                              <p:par>
                                <p:cTn id="40" presetID="35" presetClass="entr" presetSubtype="0" fill="hold" nodeType="afterEffect">
                                  <p:stCondLst>
                                    <p:cond delay="1000"/>
                                  </p:stCondLst>
                                  <p:childTnLst>
                                    <p:set>
                                      <p:cBhvr>
                                        <p:cTn id="41" dur="1" fill="hold">
                                          <p:stCondLst>
                                            <p:cond delay="0"/>
                                          </p:stCondLst>
                                        </p:cTn>
                                        <p:tgtEl>
                                          <p:spTgt spid="10243">
                                            <p:txEl>
                                              <p:pRg st="4" end="4"/>
                                            </p:txEl>
                                          </p:spTgt>
                                        </p:tgtEl>
                                        <p:attrNameLst>
                                          <p:attrName>style.visibility</p:attrName>
                                        </p:attrNameLst>
                                      </p:cBhvr>
                                      <p:to>
                                        <p:strVal val="visible"/>
                                      </p:to>
                                    </p:set>
                                    <p:animEffect transition="in" filter="fade">
                                      <p:cBhvr>
                                        <p:cTn id="42" dur="2000"/>
                                        <p:tgtEl>
                                          <p:spTgt spid="10243">
                                            <p:txEl>
                                              <p:pRg st="4" end="4"/>
                                            </p:txEl>
                                          </p:spTgt>
                                        </p:tgtEl>
                                      </p:cBhvr>
                                    </p:animEffect>
                                    <p:anim calcmode="lin" valueType="num">
                                      <p:cBhvr>
                                        <p:cTn id="43" dur="2000" fill="hold"/>
                                        <p:tgtEl>
                                          <p:spTgt spid="10243">
                                            <p:txEl>
                                              <p:pRg st="4" end="4"/>
                                            </p:txEl>
                                          </p:spTgt>
                                        </p:tgtEl>
                                        <p:attrNameLst>
                                          <p:attrName>style.rotation</p:attrName>
                                        </p:attrNameLst>
                                      </p:cBhvr>
                                      <p:tavLst>
                                        <p:tav tm="0">
                                          <p:val>
                                            <p:fltVal val="720"/>
                                          </p:val>
                                        </p:tav>
                                        <p:tav tm="100000">
                                          <p:val>
                                            <p:fltVal val="0"/>
                                          </p:val>
                                        </p:tav>
                                      </p:tavLst>
                                    </p:anim>
                                    <p:anim calcmode="lin" valueType="num">
                                      <p:cBhvr>
                                        <p:cTn id="44" dur="2000" fill="hold"/>
                                        <p:tgtEl>
                                          <p:spTgt spid="10243">
                                            <p:txEl>
                                              <p:pRg st="4" end="4"/>
                                            </p:txEl>
                                          </p:spTgt>
                                        </p:tgtEl>
                                        <p:attrNameLst>
                                          <p:attrName>ppt_h</p:attrName>
                                        </p:attrNameLst>
                                      </p:cBhvr>
                                      <p:tavLst>
                                        <p:tav tm="0">
                                          <p:val>
                                            <p:fltVal val="0"/>
                                          </p:val>
                                        </p:tav>
                                        <p:tav tm="100000">
                                          <p:val>
                                            <p:strVal val="#ppt_h"/>
                                          </p:val>
                                        </p:tav>
                                      </p:tavLst>
                                    </p:anim>
                                    <p:anim calcmode="lin" valueType="num">
                                      <p:cBhvr>
                                        <p:cTn id="45" dur="2000" fill="hold"/>
                                        <p:tgtEl>
                                          <p:spTgt spid="10243">
                                            <p:txEl>
                                              <p:pRg st="4" end="4"/>
                                            </p:txEl>
                                          </p:spTgt>
                                        </p:tgtEl>
                                        <p:attrNameLst>
                                          <p:attrName>ppt_w</p:attrName>
                                        </p:attrNameLst>
                                      </p:cBhvr>
                                      <p:tavLst>
                                        <p:tav tm="0">
                                          <p:val>
                                            <p:fltVal val="0"/>
                                          </p:val>
                                        </p:tav>
                                        <p:tav tm="100000">
                                          <p:val>
                                            <p:strVal val="#ppt_w"/>
                                          </p:val>
                                        </p:tav>
                                      </p:tavLst>
                                    </p:anim>
                                  </p:childTnLst>
                                </p:cTn>
                              </p:par>
                            </p:childTnLst>
                          </p:cTn>
                        </p:par>
                        <p:par>
                          <p:cTn id="46" fill="hold" nodeType="afterGroup">
                            <p:stCondLst>
                              <p:cond delay="14400"/>
                            </p:stCondLst>
                            <p:childTnLst>
                              <p:par>
                                <p:cTn id="47" presetID="35" presetClass="entr" presetSubtype="0" fill="hold" nodeType="afterEffect">
                                  <p:stCondLst>
                                    <p:cond delay="1000"/>
                                  </p:stCondLst>
                                  <p:childTnLst>
                                    <p:set>
                                      <p:cBhvr>
                                        <p:cTn id="48" dur="1" fill="hold">
                                          <p:stCondLst>
                                            <p:cond delay="0"/>
                                          </p:stCondLst>
                                        </p:cTn>
                                        <p:tgtEl>
                                          <p:spTgt spid="10243">
                                            <p:txEl>
                                              <p:pRg st="5" end="5"/>
                                            </p:txEl>
                                          </p:spTgt>
                                        </p:tgtEl>
                                        <p:attrNameLst>
                                          <p:attrName>style.visibility</p:attrName>
                                        </p:attrNameLst>
                                      </p:cBhvr>
                                      <p:to>
                                        <p:strVal val="visible"/>
                                      </p:to>
                                    </p:set>
                                    <p:animEffect transition="in" filter="fade">
                                      <p:cBhvr>
                                        <p:cTn id="49" dur="2000"/>
                                        <p:tgtEl>
                                          <p:spTgt spid="10243">
                                            <p:txEl>
                                              <p:pRg st="5" end="5"/>
                                            </p:txEl>
                                          </p:spTgt>
                                        </p:tgtEl>
                                      </p:cBhvr>
                                    </p:animEffect>
                                    <p:anim calcmode="lin" valueType="num">
                                      <p:cBhvr>
                                        <p:cTn id="50" dur="2000" fill="hold"/>
                                        <p:tgtEl>
                                          <p:spTgt spid="10243">
                                            <p:txEl>
                                              <p:pRg st="5" end="5"/>
                                            </p:txEl>
                                          </p:spTgt>
                                        </p:tgtEl>
                                        <p:attrNameLst>
                                          <p:attrName>style.rotation</p:attrName>
                                        </p:attrNameLst>
                                      </p:cBhvr>
                                      <p:tavLst>
                                        <p:tav tm="0">
                                          <p:val>
                                            <p:fltVal val="720"/>
                                          </p:val>
                                        </p:tav>
                                        <p:tav tm="100000">
                                          <p:val>
                                            <p:fltVal val="0"/>
                                          </p:val>
                                        </p:tav>
                                      </p:tavLst>
                                    </p:anim>
                                    <p:anim calcmode="lin" valueType="num">
                                      <p:cBhvr>
                                        <p:cTn id="51" dur="2000" fill="hold"/>
                                        <p:tgtEl>
                                          <p:spTgt spid="10243">
                                            <p:txEl>
                                              <p:pRg st="5" end="5"/>
                                            </p:txEl>
                                          </p:spTgt>
                                        </p:tgtEl>
                                        <p:attrNameLst>
                                          <p:attrName>ppt_h</p:attrName>
                                        </p:attrNameLst>
                                      </p:cBhvr>
                                      <p:tavLst>
                                        <p:tav tm="0">
                                          <p:val>
                                            <p:fltVal val="0"/>
                                          </p:val>
                                        </p:tav>
                                        <p:tav tm="100000">
                                          <p:val>
                                            <p:strVal val="#ppt_h"/>
                                          </p:val>
                                        </p:tav>
                                      </p:tavLst>
                                    </p:anim>
                                    <p:anim calcmode="lin" valueType="num">
                                      <p:cBhvr>
                                        <p:cTn id="52" dur="2000" fill="hold"/>
                                        <p:tgtEl>
                                          <p:spTgt spid="10243">
                                            <p:txEl>
                                              <p:pRg st="5" end="5"/>
                                            </p:txEl>
                                          </p:spTgt>
                                        </p:tgtEl>
                                        <p:attrNameLst>
                                          <p:attrName>ppt_w</p:attrName>
                                        </p:attrNameLst>
                                      </p:cBhvr>
                                      <p:tavLst>
                                        <p:tav tm="0">
                                          <p:val>
                                            <p:fltVal val="0"/>
                                          </p:val>
                                        </p:tav>
                                        <p:tav tm="100000">
                                          <p:val>
                                            <p:strVal val="#ppt_w"/>
                                          </p:val>
                                        </p:tav>
                                      </p:tavLst>
                                    </p:anim>
                                  </p:childTnLst>
                                </p:cTn>
                              </p:par>
                              <p:par>
                                <p:cTn id="53" presetID="21" presetClass="entr" presetSubtype="4" fill="hold" nodeType="withEffect">
                                  <p:stCondLst>
                                    <p:cond delay="1000"/>
                                  </p:stCondLst>
                                  <p:childTnLst>
                                    <p:set>
                                      <p:cBhvr>
                                        <p:cTn id="54" dur="1" fill="hold">
                                          <p:stCondLst>
                                            <p:cond delay="0"/>
                                          </p:stCondLst>
                                        </p:cTn>
                                        <p:tgtEl>
                                          <p:spTgt spid="10245"/>
                                        </p:tgtEl>
                                        <p:attrNameLst>
                                          <p:attrName>style.visibility</p:attrName>
                                        </p:attrNameLst>
                                      </p:cBhvr>
                                      <p:to>
                                        <p:strVal val="visible"/>
                                      </p:to>
                                    </p:set>
                                    <p:animEffect transition="in" filter="wheel(4)">
                                      <p:cBhvr>
                                        <p:cTn id="55" dur="2000"/>
                                        <p:tgtEl>
                                          <p:spTgt spid="10245"/>
                                        </p:tgtEl>
                                      </p:cBhvr>
                                    </p:animEffect>
                                  </p:childTnLst>
                                </p:cTn>
                              </p:par>
                            </p:childTnLst>
                          </p:cTn>
                        </p:par>
                        <p:par>
                          <p:cTn id="56" fill="hold" nodeType="afterGroup">
                            <p:stCondLst>
                              <p:cond delay="17400"/>
                            </p:stCondLst>
                            <p:childTnLst>
                              <p:par>
                                <p:cTn id="57" presetID="9" presetClass="entr" presetSubtype="0" fill="hold" grpId="0" nodeType="after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dissolve">
                                      <p:cBhvr>
                                        <p:cTn id="59" dur="500"/>
                                        <p:tgtEl>
                                          <p:spTgt spid="10248"/>
                                        </p:tgtEl>
                                      </p:cBhvr>
                                    </p:animEffect>
                                  </p:childTnLst>
                                </p:cTn>
                              </p:par>
                            </p:childTnLst>
                          </p:cTn>
                        </p:par>
                        <p:par>
                          <p:cTn id="60" fill="hold" nodeType="afterGroup">
                            <p:stCondLst>
                              <p:cond delay="17900"/>
                            </p:stCondLst>
                            <p:childTnLst>
                              <p:par>
                                <p:cTn id="61" presetID="40" presetClass="entr" presetSubtype="0" fill="hold" grpId="0" nodeType="afterEffect">
                                  <p:stCondLst>
                                    <p:cond delay="0"/>
                                  </p:stCondLst>
                                  <p:iterate type="lt">
                                    <p:tmPct val="10000"/>
                                  </p:iterate>
                                  <p:childTnLst>
                                    <p:set>
                                      <p:cBhvr>
                                        <p:cTn id="62" dur="1" fill="hold">
                                          <p:stCondLst>
                                            <p:cond delay="0"/>
                                          </p:stCondLst>
                                        </p:cTn>
                                        <p:tgtEl>
                                          <p:spTgt spid="10246"/>
                                        </p:tgtEl>
                                        <p:attrNameLst>
                                          <p:attrName>style.visibility</p:attrName>
                                        </p:attrNameLst>
                                      </p:cBhvr>
                                      <p:to>
                                        <p:strVal val="visible"/>
                                      </p:to>
                                    </p:set>
                                    <p:animEffect transition="in" filter="fade">
                                      <p:cBhvr>
                                        <p:cTn id="63" dur="1000"/>
                                        <p:tgtEl>
                                          <p:spTgt spid="10246"/>
                                        </p:tgtEl>
                                      </p:cBhvr>
                                    </p:animEffect>
                                    <p:anim calcmode="lin" valueType="num">
                                      <p:cBhvr>
                                        <p:cTn id="64" dur="1000" fill="hold"/>
                                        <p:tgtEl>
                                          <p:spTgt spid="10246"/>
                                        </p:tgtEl>
                                        <p:attrNameLst>
                                          <p:attrName>ppt_x</p:attrName>
                                        </p:attrNameLst>
                                      </p:cBhvr>
                                      <p:tavLst>
                                        <p:tav tm="0">
                                          <p:val>
                                            <p:strVal val="#ppt_x-.1"/>
                                          </p:val>
                                        </p:tav>
                                        <p:tav tm="100000">
                                          <p:val>
                                            <p:strVal val="#ppt_x"/>
                                          </p:val>
                                        </p:tav>
                                      </p:tavLst>
                                    </p:anim>
                                    <p:anim calcmode="lin" valueType="num">
                                      <p:cBhvr>
                                        <p:cTn id="65" dur="1000" fill="hold"/>
                                        <p:tgtEl>
                                          <p:spTgt spid="10246"/>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0.03437 0.00463 L -0.4375 -0.41435 L -0.4375 -0.41435 " pathEditMode="relative" ptsTypes="AAA">
                                      <p:cBhvr>
                                        <p:cTn id="69" dur="2000" fill="hold"/>
                                        <p:tgtEl>
                                          <p:spTgt spid="2"/>
                                        </p:tgtEl>
                                        <p:attrNameLst>
                                          <p:attrName>ppt_x</p:attrName>
                                          <p:attrName>ppt_y</p:attrName>
                                        </p:attrNameLst>
                                      </p:cBhvr>
                                    </p:animMotion>
                                  </p:childTnLst>
                                </p:cTn>
                              </p:par>
                            </p:childTnLst>
                          </p:cTn>
                        </p:par>
                      </p:childTnLst>
                    </p:cTn>
                  </p:par>
                  <p:par>
                    <p:cTn id="70" fill="hold" nodeType="clickPar">
                      <p:stCondLst>
                        <p:cond delay="indefinite"/>
                      </p:stCondLst>
                      <p:childTnLst>
                        <p:par>
                          <p:cTn id="71" fill="hold" nodeType="withGroup">
                            <p:stCondLst>
                              <p:cond delay="0"/>
                            </p:stCondLst>
                            <p:childTnLst>
                              <p:par>
                                <p:cTn id="72" presetID="6" presetClass="emph" presetSubtype="0" fill="hold" nodeType="clickEffect">
                                  <p:stCondLst>
                                    <p:cond delay="0"/>
                                  </p:stCondLst>
                                  <p:childTnLst>
                                    <p:animScale>
                                      <p:cBhvr>
                                        <p:cTn id="73"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B0CE7EFA-9576-4126-0E9F-D4692CBB4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1438"/>
            <a:ext cx="480060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9011358-3AE3-CCD7-FC0D-C3C156FC18F5}"/>
              </a:ext>
            </a:extLst>
          </p:cNvPr>
          <p:cNvSpPr/>
          <p:nvPr/>
        </p:nvSpPr>
        <p:spPr>
          <a:xfrm>
            <a:off x="163513" y="3843338"/>
            <a:ext cx="4256087" cy="2405062"/>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AA46C56F-1E70-2B26-F00D-60F714DFAF2C}"/>
              </a:ext>
            </a:extLst>
          </p:cNvPr>
          <p:cNvSpPr/>
          <p:nvPr/>
        </p:nvSpPr>
        <p:spPr>
          <a:xfrm>
            <a:off x="152400" y="2286000"/>
            <a:ext cx="3733800" cy="15240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DE3393E4-B86A-496F-CB3F-0A49EBA69A9C}"/>
              </a:ext>
            </a:extLst>
          </p:cNvPr>
          <p:cNvSpPr txBox="1"/>
          <p:nvPr/>
        </p:nvSpPr>
        <p:spPr>
          <a:xfrm>
            <a:off x="4691063" y="71438"/>
            <a:ext cx="4403725" cy="2030412"/>
          </a:xfrm>
          <a:prstGeom prst="rect">
            <a:avLst/>
          </a:prstGeom>
          <a:noFill/>
        </p:spPr>
        <p:txBody>
          <a:bodyPr wrap="none">
            <a:spAutoFit/>
          </a:bodyPr>
          <a:lstStyle/>
          <a:p>
            <a:pPr>
              <a:defRPr/>
            </a:pPr>
            <a:r>
              <a:rPr lang="en-US" b="1" dirty="0">
                <a:solidFill>
                  <a:srgbClr val="FF0000"/>
                </a:solidFill>
                <a:latin typeface="Arial" charset="0"/>
              </a:rPr>
              <a:t>Points 1-5</a:t>
            </a:r>
            <a:r>
              <a:rPr lang="en-US" dirty="0">
                <a:latin typeface="Arial" charset="0"/>
              </a:rPr>
              <a:t>:  Create new rules that would </a:t>
            </a:r>
          </a:p>
          <a:p>
            <a:pPr>
              <a:defRPr/>
            </a:pPr>
            <a:r>
              <a:rPr lang="en-US" dirty="0">
                <a:latin typeface="Arial" charset="0"/>
              </a:rPr>
              <a:t>eliminate the causes of WW1</a:t>
            </a:r>
          </a:p>
          <a:p>
            <a:pPr marL="285750" indent="-285750">
              <a:buFontTx/>
              <a:buChar char="-"/>
              <a:defRPr/>
            </a:pPr>
            <a:r>
              <a:rPr lang="en-US" dirty="0">
                <a:latin typeface="Arial" charset="0"/>
              </a:rPr>
              <a:t>No more secret treaties</a:t>
            </a:r>
          </a:p>
          <a:p>
            <a:pPr marL="285750" indent="-285750">
              <a:buFontTx/>
              <a:buChar char="-"/>
              <a:defRPr/>
            </a:pPr>
            <a:r>
              <a:rPr lang="en-US" dirty="0">
                <a:latin typeface="Arial" charset="0"/>
              </a:rPr>
              <a:t>Reduction of militaries</a:t>
            </a:r>
          </a:p>
          <a:p>
            <a:pPr marL="285750" indent="-285750">
              <a:buFontTx/>
              <a:buChar char="-"/>
              <a:defRPr/>
            </a:pPr>
            <a:r>
              <a:rPr lang="en-US" dirty="0">
                <a:latin typeface="Arial" charset="0"/>
              </a:rPr>
              <a:t>Freedom of the Seas</a:t>
            </a:r>
          </a:p>
          <a:p>
            <a:pPr marL="285750" indent="-285750">
              <a:buFontTx/>
              <a:buChar char="-"/>
              <a:defRPr/>
            </a:pPr>
            <a:r>
              <a:rPr lang="en-US" dirty="0">
                <a:latin typeface="Arial" charset="0"/>
              </a:rPr>
              <a:t>International control over colonies</a:t>
            </a:r>
          </a:p>
          <a:p>
            <a:pPr>
              <a:defRPr/>
            </a:pPr>
            <a:r>
              <a:rPr lang="en-US" dirty="0">
                <a:latin typeface="Arial" charset="0"/>
              </a:rPr>
              <a:t>to end imperialism</a:t>
            </a:r>
          </a:p>
        </p:txBody>
      </p:sp>
      <p:sp>
        <p:nvSpPr>
          <p:cNvPr id="11" name="TextBox 10">
            <a:extLst>
              <a:ext uri="{FF2B5EF4-FFF2-40B4-BE49-F238E27FC236}">
                <a16:creationId xmlns:a16="http://schemas.microsoft.com/office/drawing/2014/main" id="{86FDBC95-DB47-7F13-90B5-E6F5318A134A}"/>
              </a:ext>
            </a:extLst>
          </p:cNvPr>
          <p:cNvSpPr txBox="1">
            <a:spLocks noChangeArrowheads="1"/>
          </p:cNvSpPr>
          <p:nvPr/>
        </p:nvSpPr>
        <p:spPr bwMode="auto">
          <a:xfrm>
            <a:off x="4592638" y="5345113"/>
            <a:ext cx="45989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9900"/>
                </a:solidFill>
              </a:rPr>
              <a:t>Point 14</a:t>
            </a:r>
            <a:r>
              <a:rPr lang="en-US" altLang="en-US" sz="1800"/>
              <a:t>: To create a League of Nations to settle all future disputes among nations—TO </a:t>
            </a:r>
            <a:r>
              <a:rPr lang="en-US" altLang="en-US" sz="1800" b="1"/>
              <a:t>PREVENT</a:t>
            </a:r>
            <a:r>
              <a:rPr lang="en-US" altLang="en-US" sz="1800"/>
              <a:t> ALL FUTURE </a:t>
            </a:r>
            <a:r>
              <a:rPr lang="en-US" altLang="en-US" sz="1800" b="1"/>
              <a:t>WARS</a:t>
            </a:r>
          </a:p>
        </p:txBody>
      </p:sp>
      <p:sp>
        <p:nvSpPr>
          <p:cNvPr id="9" name="TextBox 8">
            <a:extLst>
              <a:ext uri="{FF2B5EF4-FFF2-40B4-BE49-F238E27FC236}">
                <a16:creationId xmlns:a16="http://schemas.microsoft.com/office/drawing/2014/main" id="{3542447E-2045-1834-C16E-5C15BE7B5CF1}"/>
              </a:ext>
            </a:extLst>
          </p:cNvPr>
          <p:cNvSpPr txBox="1">
            <a:spLocks noChangeArrowheads="1"/>
          </p:cNvSpPr>
          <p:nvPr/>
        </p:nvSpPr>
        <p:spPr bwMode="auto">
          <a:xfrm>
            <a:off x="4619625" y="2124075"/>
            <a:ext cx="44037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70C0"/>
                </a:solidFill>
              </a:rPr>
              <a:t>Points 6-13</a:t>
            </a:r>
            <a:r>
              <a:rPr lang="en-US" altLang="en-US" sz="1800"/>
              <a:t>:  Divide the weak empires</a:t>
            </a:r>
          </a:p>
          <a:p>
            <a:pPr>
              <a:spcBef>
                <a:spcPct val="0"/>
              </a:spcBef>
              <a:buFontTx/>
              <a:buNone/>
            </a:pPr>
            <a:r>
              <a:rPr lang="en-US" altLang="en-US" sz="1800"/>
              <a:t>Like Austria-Hungary &amp; Ottoman Empire </a:t>
            </a:r>
          </a:p>
          <a:p>
            <a:pPr>
              <a:spcBef>
                <a:spcPct val="0"/>
              </a:spcBef>
              <a:buFontTx/>
              <a:buNone/>
            </a:pPr>
            <a:r>
              <a:rPr lang="en-US" altLang="en-US" sz="1800"/>
              <a:t>into new nations based on </a:t>
            </a:r>
          </a:p>
          <a:p>
            <a:pPr>
              <a:spcBef>
                <a:spcPct val="0"/>
              </a:spcBef>
              <a:buFontTx/>
              <a:buNone/>
            </a:pPr>
            <a:r>
              <a:rPr lang="en-US" altLang="en-US" sz="1800" b="1"/>
              <a:t>self-determination.</a:t>
            </a:r>
          </a:p>
          <a:p>
            <a:pPr>
              <a:spcBef>
                <a:spcPct val="0"/>
              </a:spcBef>
              <a:buFontTx/>
              <a:buNone/>
            </a:pPr>
            <a:endParaRPr lang="en-US" altLang="en-US" sz="1800" b="1"/>
          </a:p>
          <a:p>
            <a:pPr>
              <a:spcBef>
                <a:spcPct val="0"/>
              </a:spcBef>
              <a:buFontTx/>
              <a:buNone/>
            </a:pPr>
            <a:r>
              <a:rPr lang="en-US" altLang="en-US" sz="1800"/>
              <a:t>-New nations should have their own borders drawn with consideration to ethnic &amp; national Identities.</a:t>
            </a:r>
          </a:p>
          <a:p>
            <a:pPr>
              <a:spcBef>
                <a:spcPct val="0"/>
              </a:spcBef>
              <a:buFontTx/>
              <a:buNone/>
            </a:pPr>
            <a:endParaRPr lang="en-US" altLang="en-US" sz="1800"/>
          </a:p>
          <a:p>
            <a:pPr>
              <a:spcBef>
                <a:spcPct val="0"/>
              </a:spcBef>
              <a:buFontTx/>
              <a:buNone/>
            </a:pPr>
            <a:r>
              <a:rPr lang="en-US" altLang="en-US" sz="1800"/>
              <a:t>-New nations should be free to choose </a:t>
            </a:r>
          </a:p>
          <a:p>
            <a:pPr>
              <a:spcBef>
                <a:spcPct val="0"/>
              </a:spcBef>
              <a:buFontTx/>
              <a:buNone/>
            </a:pPr>
            <a:r>
              <a:rPr lang="en-US" altLang="en-US" sz="1800"/>
              <a:t>their own governments.</a:t>
            </a:r>
          </a:p>
        </p:txBody>
      </p:sp>
      <p:sp>
        <p:nvSpPr>
          <p:cNvPr id="12" name="Rectangle 11">
            <a:extLst>
              <a:ext uri="{FF2B5EF4-FFF2-40B4-BE49-F238E27FC236}">
                <a16:creationId xmlns:a16="http://schemas.microsoft.com/office/drawing/2014/main" id="{7B9D9FA8-849D-79E9-6C04-C9717EAE5B60}"/>
              </a:ext>
            </a:extLst>
          </p:cNvPr>
          <p:cNvSpPr/>
          <p:nvPr/>
        </p:nvSpPr>
        <p:spPr>
          <a:xfrm>
            <a:off x="163513" y="6267450"/>
            <a:ext cx="4256087" cy="530225"/>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9900"/>
              </a:solidFill>
            </a:endParaRPr>
          </a:p>
        </p:txBody>
      </p:sp>
      <p:pic>
        <p:nvPicPr>
          <p:cNvPr id="10" name="Picture 9">
            <a:extLst>
              <a:ext uri="{FF2B5EF4-FFF2-40B4-BE49-F238E27FC236}">
                <a16:creationId xmlns:a16="http://schemas.microsoft.com/office/drawing/2014/main" id="{8227C99A-E656-27B4-8644-CFDF7AB13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3742">
            <a:off x="8982075" y="6394450"/>
            <a:ext cx="12985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nodeType="clickEffect">
                                  <p:stCondLst>
                                    <p:cond delay="0"/>
                                  </p:stCondLst>
                                  <p:childTnLst>
                                    <p:animMotion origin="layout" path="M 1.38889E-6 -7.40741E-7 L -0.64497 -0.6838 " pathEditMode="relative" rAng="0" ptsTypes="AA">
                                      <p:cBhvr>
                                        <p:cTn id="39" dur="2000" fill="hold"/>
                                        <p:tgtEl>
                                          <p:spTgt spid="10"/>
                                        </p:tgtEl>
                                        <p:attrNameLst>
                                          <p:attrName>ppt_x</p:attrName>
                                          <p:attrName>ppt_y</p:attrName>
                                        </p:attrNameLst>
                                      </p:cBhvr>
                                      <p:rCtr x="-32257" y="-3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p:bldP spid="11" grpId="0"/>
      <p:bldP spid="9" grpId="0"/>
      <p:bldP spid="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880F41C-572C-DB83-8A80-71871D805473}"/>
              </a:ext>
            </a:extLst>
          </p:cNvPr>
          <p:cNvSpPr>
            <a:spLocks noGrp="1" noChangeArrowheads="1"/>
          </p:cNvSpPr>
          <p:nvPr>
            <p:ph type="title"/>
          </p:nvPr>
        </p:nvSpPr>
        <p:spPr>
          <a:xfrm>
            <a:off x="457200" y="0"/>
            <a:ext cx="8229600" cy="609600"/>
          </a:xfrm>
        </p:spPr>
        <p:txBody>
          <a:bodyPr/>
          <a:lstStyle/>
          <a:p>
            <a:pPr eaLnBrk="1" hangingPunct="1"/>
            <a:r>
              <a:rPr lang="en-US" altLang="en-US" sz="4000" b="1" dirty="0"/>
              <a:t>Terms of Treaty of Versailles</a:t>
            </a:r>
          </a:p>
        </p:txBody>
      </p:sp>
      <p:pic>
        <p:nvPicPr>
          <p:cNvPr id="32775" name="Picture 7" descr="E:\WW1\TreatyVersaille.JPG">
            <a:extLst>
              <a:ext uri="{FF2B5EF4-FFF2-40B4-BE49-F238E27FC236}">
                <a16:creationId xmlns:a16="http://schemas.microsoft.com/office/drawing/2014/main" id="{EA1AD952-E666-8F93-C68D-9B48EB06A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420" y="733481"/>
            <a:ext cx="28733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C95F480-FF28-A2C9-A691-546F35921429}"/>
              </a:ext>
            </a:extLst>
          </p:cNvPr>
          <p:cNvSpPr txBox="1"/>
          <p:nvPr/>
        </p:nvSpPr>
        <p:spPr>
          <a:xfrm>
            <a:off x="1" y="762933"/>
            <a:ext cx="6096000" cy="2677656"/>
          </a:xfrm>
          <a:prstGeom prst="rect">
            <a:avLst/>
          </a:prstGeom>
          <a:noFill/>
        </p:spPr>
        <p:txBody>
          <a:bodyPr wrap="square">
            <a:spAutoFit/>
          </a:bodyPr>
          <a:lstStyle/>
          <a:p>
            <a:r>
              <a:rPr lang="en-US" sz="2400" dirty="0"/>
              <a:t>Although President Wilson exercised a leadership role at the Paris Peace Conference, he had to make concessions to the Allies, who insisted on a </a:t>
            </a:r>
            <a:r>
              <a:rPr lang="en-US" sz="2400" b="1" dirty="0"/>
              <a:t>“war guilt” c</a:t>
            </a:r>
            <a:r>
              <a:rPr lang="en-US" sz="2400" dirty="0"/>
              <a:t>lause blaming Germany for the war and the payment of </a:t>
            </a:r>
            <a:r>
              <a:rPr lang="en-US" sz="2400" b="1" dirty="0"/>
              <a:t>reparations </a:t>
            </a:r>
            <a:r>
              <a:rPr lang="en-US" sz="2400" dirty="0"/>
              <a:t>from Germany to the Allies.</a:t>
            </a:r>
          </a:p>
        </p:txBody>
      </p:sp>
      <p:sp>
        <p:nvSpPr>
          <p:cNvPr id="5" name="TextBox 4">
            <a:extLst>
              <a:ext uri="{FF2B5EF4-FFF2-40B4-BE49-F238E27FC236}">
                <a16:creationId xmlns:a16="http://schemas.microsoft.com/office/drawing/2014/main" id="{046BF721-D7DB-2057-26B8-147D8E2CF1A7}"/>
              </a:ext>
            </a:extLst>
          </p:cNvPr>
          <p:cNvSpPr txBox="1"/>
          <p:nvPr/>
        </p:nvSpPr>
        <p:spPr>
          <a:xfrm>
            <a:off x="0" y="3587277"/>
            <a:ext cx="5334000" cy="2677656"/>
          </a:xfrm>
          <a:prstGeom prst="rect">
            <a:avLst/>
          </a:prstGeom>
          <a:noFill/>
        </p:spPr>
        <p:txBody>
          <a:bodyPr wrap="square">
            <a:spAutoFit/>
          </a:bodyPr>
          <a:lstStyle/>
          <a:p>
            <a:r>
              <a:rPr lang="en-US" sz="2400" dirty="0"/>
              <a:t>However, the Treaty of </a:t>
            </a:r>
            <a:r>
              <a:rPr lang="en-US" sz="2400" b="1" dirty="0"/>
              <a:t>Versailles </a:t>
            </a:r>
            <a:r>
              <a:rPr lang="en-US" sz="2400" dirty="0"/>
              <a:t>also included Wilson’s Fourteen Points, including re-drawing new national borders in Central Europe along </a:t>
            </a:r>
            <a:r>
              <a:rPr lang="en-US" sz="2400" b="1" dirty="0"/>
              <a:t>ethnic</a:t>
            </a:r>
            <a:r>
              <a:rPr lang="en-US" sz="2400" dirty="0"/>
              <a:t> lines, although it failed to accommodate every European ethnic group (What is a Yugoslavian?)</a:t>
            </a:r>
          </a:p>
        </p:txBody>
      </p:sp>
      <p:pic>
        <p:nvPicPr>
          <p:cNvPr id="6" name="Picture 5">
            <a:extLst>
              <a:ext uri="{FF2B5EF4-FFF2-40B4-BE49-F238E27FC236}">
                <a16:creationId xmlns:a16="http://schemas.microsoft.com/office/drawing/2014/main" id="{FD903BB8-0644-E874-8025-14C418E8D740}"/>
              </a:ext>
            </a:extLst>
          </p:cNvPr>
          <p:cNvPicPr>
            <a:picLocks noChangeAspect="1"/>
          </p:cNvPicPr>
          <p:nvPr/>
        </p:nvPicPr>
        <p:blipFill>
          <a:blip r:embed="rId3"/>
          <a:stretch>
            <a:fillRect/>
          </a:stretch>
        </p:blipFill>
        <p:spPr>
          <a:xfrm>
            <a:off x="5486400" y="3225912"/>
            <a:ext cx="3579957" cy="360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1+#ppt_w/2"/>
                                          </p:val>
                                        </p:tav>
                                        <p:tav tm="100000">
                                          <p:val>
                                            <p:strVal val="#ppt_x"/>
                                          </p:val>
                                        </p:tav>
                                      </p:tavLst>
                                    </p:anim>
                                    <p:anim calcmode="lin" valueType="num">
                                      <p:cBhvr additive="base">
                                        <p:cTn id="8" dur="500" fill="hold"/>
                                        <p:tgtEl>
                                          <p:spTgt spid="307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2775"/>
                                        </p:tgtEl>
                                        <p:attrNameLst>
                                          <p:attrName>style.visibility</p:attrName>
                                        </p:attrNameLst>
                                      </p:cBhvr>
                                      <p:to>
                                        <p:strVal val="visible"/>
                                      </p:to>
                                    </p:set>
                                    <p:anim calcmode="lin" valueType="num">
                                      <p:cBhvr additive="base">
                                        <p:cTn id="11" dur="1000" fill="hold"/>
                                        <p:tgtEl>
                                          <p:spTgt spid="32775"/>
                                        </p:tgtEl>
                                        <p:attrNameLst>
                                          <p:attrName>ppt_x</p:attrName>
                                        </p:attrNameLst>
                                      </p:cBhvr>
                                      <p:tavLst>
                                        <p:tav tm="0">
                                          <p:val>
                                            <p:strVal val="1+#ppt_w/2"/>
                                          </p:val>
                                        </p:tav>
                                        <p:tav tm="100000">
                                          <p:val>
                                            <p:strVal val="#ppt_x"/>
                                          </p:val>
                                        </p:tav>
                                      </p:tavLst>
                                    </p:anim>
                                    <p:anim calcmode="lin" valueType="num">
                                      <p:cBhvr additive="base">
                                        <p:cTn id="12" dur="1000" fill="hold"/>
                                        <p:tgtEl>
                                          <p:spTgt spid="32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425B4B-C1B4-16DE-42CB-C5E9387BEBED}"/>
              </a:ext>
            </a:extLst>
          </p:cNvPr>
          <p:cNvPicPr>
            <a:picLocks noChangeAspect="1"/>
          </p:cNvPicPr>
          <p:nvPr/>
        </p:nvPicPr>
        <p:blipFill rotWithShape="1">
          <a:blip r:embed="rId2">
            <a:alphaModFix amt="60000"/>
          </a:blip>
          <a:srcRect l="3756" r="17457" b="1"/>
          <a:stretch/>
        </p:blipFill>
        <p:spPr>
          <a:xfrm>
            <a:off x="135731" y="182880"/>
            <a:ext cx="8867728" cy="6499784"/>
          </a:xfrm>
          <a:prstGeom prst="rect">
            <a:avLst/>
          </a:prstGeom>
        </p:spPr>
      </p:pic>
      <p:sp>
        <p:nvSpPr>
          <p:cNvPr id="2" name="Title 1">
            <a:extLst>
              <a:ext uri="{FF2B5EF4-FFF2-40B4-BE49-F238E27FC236}">
                <a16:creationId xmlns:a16="http://schemas.microsoft.com/office/drawing/2014/main" id="{8E357D88-5BEC-1AF1-8AA0-E2EE2A6876BF}"/>
              </a:ext>
            </a:extLst>
          </p:cNvPr>
          <p:cNvSpPr>
            <a:spLocks noGrp="1"/>
          </p:cNvSpPr>
          <p:nvPr>
            <p:ph type="title"/>
          </p:nvPr>
        </p:nvSpPr>
        <p:spPr>
          <a:xfrm>
            <a:off x="314325" y="175336"/>
            <a:ext cx="8510540" cy="420709"/>
          </a:xfrm>
        </p:spPr>
        <p:txBody>
          <a:bodyPr vert="horz" lIns="91440" tIns="45720" rIns="91440" bIns="45720" rtlCol="0" anchor="b">
            <a:normAutofit fontScale="90000"/>
          </a:bodyPr>
          <a:lstStyle/>
          <a:p>
            <a:pPr algn="l" eaLnBrk="1" hangingPunct="1">
              <a:lnSpc>
                <a:spcPct val="90000"/>
              </a:lnSpc>
            </a:pPr>
            <a:r>
              <a:rPr lang="en-US" sz="2800" b="1" kern="1200" dirty="0">
                <a:solidFill>
                  <a:srgbClr val="FFFFFF"/>
                </a:solidFill>
              </a:rPr>
              <a:t>Other Terms of the Treaty of Versailles</a:t>
            </a:r>
          </a:p>
        </p:txBody>
      </p:sp>
      <p:sp>
        <p:nvSpPr>
          <p:cNvPr id="4" name="Rectangle 3">
            <a:extLst>
              <a:ext uri="{FF2B5EF4-FFF2-40B4-BE49-F238E27FC236}">
                <a16:creationId xmlns:a16="http://schemas.microsoft.com/office/drawing/2014/main" id="{F5A3F79C-4735-94DC-76B6-AE3FA7756586}"/>
              </a:ext>
            </a:extLst>
          </p:cNvPr>
          <p:cNvSpPr txBox="1">
            <a:spLocks noChangeArrowheads="1"/>
          </p:cNvSpPr>
          <p:nvPr/>
        </p:nvSpPr>
        <p:spPr bwMode="auto">
          <a:xfrm>
            <a:off x="-231006" y="588198"/>
            <a:ext cx="4879205" cy="62698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eaLnBrk="1" hangingPunct="1">
              <a:lnSpc>
                <a:spcPct val="90000"/>
              </a:lnSpc>
              <a:buFont typeface="Arial" panose="020B0604020202020204" pitchFamily="34" charset="0"/>
              <a:buChar char="•"/>
              <a:defRPr/>
            </a:pPr>
            <a:r>
              <a:rPr lang="en-US" altLang="en-US" sz="2000" b="1" dirty="0">
                <a:solidFill>
                  <a:srgbClr val="FFFFFF"/>
                </a:solidFill>
              </a:rPr>
              <a:t>Terms of the Treaty were very harsh, especially on Germany.  Britain and France wanted to punish Germany.</a:t>
            </a:r>
          </a:p>
          <a:p>
            <a:pPr indent="-228600" eaLnBrk="1" hangingPunct="1">
              <a:lnSpc>
                <a:spcPct val="90000"/>
              </a:lnSpc>
              <a:buFont typeface="Arial" panose="020B0604020202020204" pitchFamily="34" charset="0"/>
              <a:buChar char="•"/>
              <a:defRPr/>
            </a:pPr>
            <a:r>
              <a:rPr lang="en-US" altLang="en-US" sz="2000" b="1" dirty="0">
                <a:solidFill>
                  <a:srgbClr val="FFFFFF"/>
                </a:solidFill>
              </a:rPr>
              <a:t>Germany:</a:t>
            </a:r>
          </a:p>
          <a:p>
            <a:pPr lvl="1" indent="-228600" eaLnBrk="1" hangingPunct="1">
              <a:lnSpc>
                <a:spcPct val="90000"/>
              </a:lnSpc>
              <a:buFont typeface="Arial" panose="020B0604020202020204" pitchFamily="34" charset="0"/>
              <a:buChar char="•"/>
              <a:defRPr/>
            </a:pPr>
            <a:r>
              <a:rPr lang="en-US" altLang="en-US" sz="2000" b="1" dirty="0">
                <a:solidFill>
                  <a:srgbClr val="FFFFFF"/>
                </a:solidFill>
              </a:rPr>
              <a:t>Lost land they had conquered. </a:t>
            </a:r>
          </a:p>
          <a:p>
            <a:pPr lvl="1" indent="-228600" eaLnBrk="1" hangingPunct="1">
              <a:lnSpc>
                <a:spcPct val="90000"/>
              </a:lnSpc>
              <a:buFont typeface="Arial" panose="020B0604020202020204" pitchFamily="34" charset="0"/>
              <a:buChar char="•"/>
              <a:defRPr/>
            </a:pPr>
            <a:r>
              <a:rPr lang="en-US" altLang="en-US" sz="2000" b="1" dirty="0">
                <a:solidFill>
                  <a:srgbClr val="FFFFFF"/>
                </a:solidFill>
              </a:rPr>
              <a:t>Lost their overseas colonies.</a:t>
            </a:r>
          </a:p>
          <a:p>
            <a:pPr lvl="1" indent="-228600" eaLnBrk="1" hangingPunct="1">
              <a:lnSpc>
                <a:spcPct val="90000"/>
              </a:lnSpc>
              <a:buFont typeface="Arial" panose="020B0604020202020204" pitchFamily="34" charset="0"/>
              <a:buChar char="•"/>
              <a:defRPr/>
            </a:pPr>
            <a:r>
              <a:rPr lang="en-US" altLang="en-US" sz="2000" b="1" dirty="0">
                <a:solidFill>
                  <a:srgbClr val="FFFFFF"/>
                </a:solidFill>
              </a:rPr>
              <a:t>Demilitarization- reduce German military size.</a:t>
            </a:r>
          </a:p>
          <a:p>
            <a:pPr lvl="1" indent="-228600" eaLnBrk="1" hangingPunct="1">
              <a:lnSpc>
                <a:spcPct val="90000"/>
              </a:lnSpc>
              <a:buFont typeface="Arial" panose="020B0604020202020204" pitchFamily="34" charset="0"/>
              <a:buChar char="•"/>
              <a:defRPr/>
            </a:pPr>
            <a:r>
              <a:rPr lang="en-US" altLang="en-US" sz="2000" b="1" dirty="0">
                <a:solidFill>
                  <a:srgbClr val="FFFFFF"/>
                </a:solidFill>
              </a:rPr>
              <a:t>Accept blame for war in the- </a:t>
            </a:r>
            <a:r>
              <a:rPr lang="en-US" altLang="en-US" sz="2000" b="1" u="sng" dirty="0">
                <a:solidFill>
                  <a:srgbClr val="FFFFFF"/>
                </a:solidFill>
              </a:rPr>
              <a:t>War Guilt Clause</a:t>
            </a:r>
            <a:r>
              <a:rPr lang="en-US" altLang="en-US" sz="2000" b="1" dirty="0">
                <a:solidFill>
                  <a:srgbClr val="FFFFFF"/>
                </a:solidFill>
              </a:rPr>
              <a:t>.</a:t>
            </a:r>
          </a:p>
          <a:p>
            <a:pPr lvl="1" indent="-228600" eaLnBrk="1" hangingPunct="1">
              <a:lnSpc>
                <a:spcPct val="90000"/>
              </a:lnSpc>
              <a:buFont typeface="Arial" panose="020B0604020202020204" pitchFamily="34" charset="0"/>
              <a:buChar char="•"/>
              <a:defRPr/>
            </a:pPr>
            <a:r>
              <a:rPr lang="en-US" altLang="en-US" sz="2000" b="1" dirty="0">
                <a:solidFill>
                  <a:srgbClr val="FFFFFF"/>
                </a:solidFill>
              </a:rPr>
              <a:t>Make </a:t>
            </a:r>
            <a:r>
              <a:rPr lang="en-US" altLang="en-US" sz="2000" b="1" u="sng" dirty="0">
                <a:solidFill>
                  <a:srgbClr val="FFFFFF"/>
                </a:solidFill>
              </a:rPr>
              <a:t>reparations</a:t>
            </a:r>
            <a:r>
              <a:rPr lang="en-US" altLang="en-US" sz="2000" b="1" dirty="0">
                <a:solidFill>
                  <a:srgbClr val="FFFFFF"/>
                </a:solidFill>
              </a:rPr>
              <a:t> (payments for damages) </a:t>
            </a:r>
          </a:p>
          <a:p>
            <a:pPr marL="457200" lvl="1" indent="-228600" eaLnBrk="1" hangingPunct="1">
              <a:lnSpc>
                <a:spcPct val="90000"/>
              </a:lnSpc>
              <a:buFont typeface="Arial" panose="020B0604020202020204" pitchFamily="34" charset="0"/>
              <a:buChar char="•"/>
              <a:defRPr/>
            </a:pPr>
            <a:r>
              <a:rPr lang="en-US" altLang="en-US" sz="2000" b="1" dirty="0">
                <a:solidFill>
                  <a:srgbClr val="FFFFFF"/>
                </a:solidFill>
              </a:rPr>
              <a:t>     $33 billion. It would equate to $402 billion in today's money adjusted for inflation.</a:t>
            </a:r>
          </a:p>
          <a:p>
            <a:pPr indent="-228600" eaLnBrk="1" hangingPunct="1">
              <a:lnSpc>
                <a:spcPct val="90000"/>
              </a:lnSpc>
              <a:buFont typeface="Arial" panose="020B0604020202020204" pitchFamily="34" charset="0"/>
              <a:buChar char="•"/>
              <a:defRPr/>
            </a:pPr>
            <a:r>
              <a:rPr lang="en-US" altLang="en-US" sz="2000" b="1" dirty="0">
                <a:solidFill>
                  <a:srgbClr val="FFFFFF"/>
                </a:solidFill>
              </a:rPr>
              <a:t>These terms would lead to WW II.</a:t>
            </a:r>
          </a:p>
          <a:p>
            <a:pPr indent="-228600" eaLnBrk="1" hangingPunct="1">
              <a:lnSpc>
                <a:spcPct val="90000"/>
              </a:lnSpc>
              <a:buFont typeface="Arial" panose="020B0604020202020204" pitchFamily="34" charset="0"/>
              <a:buChar char="•"/>
              <a:defRPr/>
            </a:pPr>
            <a:r>
              <a:rPr lang="en-US" altLang="en-US" sz="2000" b="1" dirty="0">
                <a:solidFill>
                  <a:srgbClr val="FFFFFF"/>
                </a:solidFill>
              </a:rPr>
              <a:t>Austria-Hungary &amp; Turkey were also divided into several new nations-states.</a:t>
            </a:r>
          </a:p>
          <a:p>
            <a:pPr indent="-228600" eaLnBrk="1" hangingPunct="1">
              <a:lnSpc>
                <a:spcPct val="90000"/>
              </a:lnSpc>
              <a:buFont typeface="Arial" panose="020B0604020202020204" pitchFamily="34" charset="0"/>
              <a:buChar char="•"/>
              <a:defRPr/>
            </a:pPr>
            <a:endParaRPr lang="en-US" altLang="en-US" sz="2000" dirty="0">
              <a:solidFill>
                <a:srgbClr val="FFFFFF"/>
              </a:solidFill>
            </a:endParaRPr>
          </a:p>
        </p:txBody>
      </p:sp>
    </p:spTree>
    <p:extLst>
      <p:ext uri="{BB962C8B-B14F-4D97-AF65-F5344CB8AC3E}">
        <p14:creationId xmlns:p14="http://schemas.microsoft.com/office/powerpoint/2010/main" val="190520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10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1000"/>
                                        <p:tgtEl>
                                          <p:spTgt spid="4">
                                            <p:txEl>
                                              <p:pRg st="3" end="3"/>
                                            </p:txEl>
                                          </p:spTgt>
                                        </p:tgtEl>
                                      </p:cBhvr>
                                    </p:animEffect>
                                  </p:childTnLst>
                                </p:cTn>
                              </p:par>
                            </p:childTnLst>
                          </p:cTn>
                        </p:par>
                        <p:par>
                          <p:cTn id="20" fill="hold">
                            <p:stCondLst>
                              <p:cond delay="5000"/>
                            </p:stCondLst>
                            <p:childTnLst>
                              <p:par>
                                <p:cTn id="21" presetID="22" presetClass="entr" presetSubtype="8" fill="hold" grpId="0" nodeType="afterEffect">
                                  <p:stCondLst>
                                    <p:cond delay="10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1000"/>
                                        <p:tgtEl>
                                          <p:spTgt spid="4">
                                            <p:txEl>
                                              <p:pRg st="4" end="4"/>
                                            </p:txEl>
                                          </p:spTgt>
                                        </p:tgtEl>
                                      </p:cBhvr>
                                    </p:animEffect>
                                  </p:childTnLst>
                                </p:cTn>
                              </p:par>
                            </p:childTnLst>
                          </p:cTn>
                        </p:par>
                        <p:par>
                          <p:cTn id="24" fill="hold">
                            <p:stCondLst>
                              <p:cond delay="7000"/>
                            </p:stCondLst>
                            <p:childTnLst>
                              <p:par>
                                <p:cTn id="25" presetID="22" presetClass="entr" presetSubtype="8" fill="hold" grpId="0" nodeType="afterEffect">
                                  <p:stCondLst>
                                    <p:cond delay="100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000"/>
                                        <p:tgtEl>
                                          <p:spTgt spid="4">
                                            <p:txEl>
                                              <p:pRg st="5" end="5"/>
                                            </p:txEl>
                                          </p:spTgt>
                                        </p:tgtEl>
                                      </p:cBhvr>
                                    </p:animEffect>
                                  </p:childTnLst>
                                </p:cTn>
                              </p:par>
                            </p:childTnLst>
                          </p:cTn>
                        </p:par>
                        <p:par>
                          <p:cTn id="28" fill="hold">
                            <p:stCondLst>
                              <p:cond delay="9000"/>
                            </p:stCondLst>
                            <p:childTnLst>
                              <p:par>
                                <p:cTn id="29" presetID="22" presetClass="entr" presetSubtype="8" fill="hold" grpId="0" nodeType="afterEffect">
                                  <p:stCondLst>
                                    <p:cond delay="10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1000"/>
                                        <p:tgtEl>
                                          <p:spTgt spid="4">
                                            <p:txEl>
                                              <p:pRg st="6" end="6"/>
                                            </p:txEl>
                                          </p:spTgt>
                                        </p:tgtEl>
                                      </p:cBhvr>
                                    </p:animEffect>
                                  </p:childTnLst>
                                </p:cTn>
                              </p:par>
                            </p:childTnLst>
                          </p:cTn>
                        </p:par>
                        <p:par>
                          <p:cTn id="32" fill="hold">
                            <p:stCondLst>
                              <p:cond delay="11000"/>
                            </p:stCondLst>
                            <p:childTnLst>
                              <p:par>
                                <p:cTn id="33" presetID="22" presetClass="entr" presetSubtype="8" fill="hold" grpId="0" nodeType="afterEffect">
                                  <p:stCondLst>
                                    <p:cond delay="100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wipe(left)">
                                      <p:cBhvr>
                                        <p:cTn id="35" dur="1000"/>
                                        <p:tgtEl>
                                          <p:spTgt spid="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100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wipe(left)">
                                      <p:cBhvr>
                                        <p:cTn id="40" dur="1000"/>
                                        <p:tgtEl>
                                          <p:spTgt spid="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100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wipe(left)">
                                      <p:cBhvr>
                                        <p:cTn id="45"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6F9D9432-17AE-DFC5-73A2-F350391BC560}"/>
              </a:ext>
            </a:extLst>
          </p:cNvPr>
          <p:cNvSpPr>
            <a:spLocks noGrp="1" noChangeArrowheads="1"/>
          </p:cNvSpPr>
          <p:nvPr>
            <p:ph type="title"/>
          </p:nvPr>
        </p:nvSpPr>
        <p:spPr>
          <a:xfrm>
            <a:off x="457200" y="0"/>
            <a:ext cx="8229600" cy="533400"/>
          </a:xfrm>
        </p:spPr>
        <p:txBody>
          <a:bodyPr/>
          <a:lstStyle/>
          <a:p>
            <a:r>
              <a:rPr lang="en-US" altLang="en-US" sz="2800" b="1"/>
              <a:t>Wilson’s Fourteen Points</a:t>
            </a:r>
          </a:p>
        </p:txBody>
      </p:sp>
      <p:sp>
        <p:nvSpPr>
          <p:cNvPr id="3" name="Content Placeholder 2">
            <a:extLst>
              <a:ext uri="{FF2B5EF4-FFF2-40B4-BE49-F238E27FC236}">
                <a16:creationId xmlns:a16="http://schemas.microsoft.com/office/drawing/2014/main" id="{8F3AB631-548F-09FC-C8A5-2BF74F677A28}"/>
              </a:ext>
            </a:extLst>
          </p:cNvPr>
          <p:cNvSpPr>
            <a:spLocks noGrp="1"/>
          </p:cNvSpPr>
          <p:nvPr>
            <p:ph idx="1"/>
          </p:nvPr>
        </p:nvSpPr>
        <p:spPr>
          <a:xfrm>
            <a:off x="0" y="609600"/>
            <a:ext cx="8610600" cy="5257800"/>
          </a:xfrm>
        </p:spPr>
        <p:txBody>
          <a:bodyPr/>
          <a:lstStyle/>
          <a:p>
            <a:pPr marL="0" indent="0" algn="ctr">
              <a:buFontTx/>
              <a:buNone/>
              <a:defRPr/>
            </a:pPr>
            <a:r>
              <a:rPr lang="en-US" sz="2800" b="1" dirty="0"/>
              <a:t>The Fourteen Points</a:t>
            </a:r>
            <a:endParaRPr lang="en-US" sz="2800" dirty="0"/>
          </a:p>
          <a:p>
            <a:pPr>
              <a:defRPr/>
            </a:pPr>
            <a:r>
              <a:rPr lang="en-US" sz="2800" dirty="0"/>
              <a:t>Major European nationalities would be given right of </a:t>
            </a:r>
            <a:r>
              <a:rPr lang="en-US" sz="2800" u="sng" dirty="0"/>
              <a:t>self-determination</a:t>
            </a:r>
            <a:r>
              <a:rPr lang="en-US" sz="2800" dirty="0"/>
              <a:t> about their own country and governments.</a:t>
            </a:r>
          </a:p>
          <a:p>
            <a:pPr>
              <a:defRPr/>
            </a:pPr>
            <a:r>
              <a:rPr lang="en-US" sz="2800" dirty="0"/>
              <a:t>Austria-Hungary and the Ottoman Empire would be divided into smaller nations.</a:t>
            </a:r>
          </a:p>
          <a:p>
            <a:pPr>
              <a:defRPr/>
            </a:pPr>
            <a:r>
              <a:rPr lang="en-US" sz="2800" dirty="0"/>
              <a:t>Wilson called for a reduction in arms, removal of trade barriers, and an end to secret diplomacy.</a:t>
            </a:r>
          </a:p>
          <a:p>
            <a:pPr>
              <a:defRPr/>
            </a:pPr>
            <a:r>
              <a:rPr lang="en-US" sz="2800" dirty="0"/>
              <a:t>Most important of all to Wilson was his plan called the </a:t>
            </a:r>
            <a:r>
              <a:rPr lang="en-US" sz="2800" dirty="0">
                <a:solidFill>
                  <a:srgbClr val="FF0000"/>
                </a:solidFill>
              </a:rPr>
              <a:t>“</a:t>
            </a:r>
            <a:r>
              <a:rPr lang="en-US" sz="2800" b="1" dirty="0">
                <a:solidFill>
                  <a:srgbClr val="FF0000"/>
                </a:solidFill>
              </a:rPr>
              <a:t>League of Nation”</a:t>
            </a:r>
            <a:r>
              <a:rPr lang="en-US" sz="2800" dirty="0"/>
              <a:t>, </a:t>
            </a:r>
            <a:r>
              <a:rPr lang="en-US" sz="2800" dirty="0">
                <a:solidFill>
                  <a:srgbClr val="FF0000"/>
                </a:solidFill>
              </a:rPr>
              <a:t>an organization to mediate international disputes to avoid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nodeType="afterGroup">
                            <p:stCondLst>
                              <p:cond delay="2000"/>
                            </p:stCondLst>
                            <p:childTnLst>
                              <p:par>
                                <p:cTn id="14" presetID="22" presetClass="entr" presetSubtype="8" fill="hold" nodeType="afterEffect">
                                  <p:stCondLst>
                                    <p:cond delay="2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par>
                          <p:cTn id="17" fill="hold" nodeType="afterGroup">
                            <p:stCondLst>
                              <p:cond delay="5500"/>
                            </p:stCondLst>
                            <p:childTnLst>
                              <p:par>
                                <p:cTn id="18" presetID="22" presetClass="entr" presetSubtype="8" fill="hold" nodeType="afterEffect">
                                  <p:stCondLst>
                                    <p:cond delay="2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1000"/>
                                        <p:tgtEl>
                                          <p:spTgt spid="3">
                                            <p:txEl>
                                              <p:pRg st="3" end="3"/>
                                            </p:txEl>
                                          </p:spTgt>
                                        </p:tgtEl>
                                      </p:cBhvr>
                                    </p:animEffect>
                                  </p:childTnLst>
                                </p:cTn>
                              </p:par>
                            </p:childTnLst>
                          </p:cTn>
                        </p:par>
                        <p:par>
                          <p:cTn id="21" fill="hold" nodeType="afterGroup">
                            <p:stCondLst>
                              <p:cond delay="9000"/>
                            </p:stCondLst>
                            <p:childTnLst>
                              <p:par>
                                <p:cTn id="22" presetID="22" presetClass="entr" presetSubtype="8" fill="hold" nodeType="afterEffect">
                                  <p:stCondLst>
                                    <p:cond delay="2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5">
            <a:extLst>
              <a:ext uri="{FF2B5EF4-FFF2-40B4-BE49-F238E27FC236}">
                <a16:creationId xmlns:a16="http://schemas.microsoft.com/office/drawing/2014/main" id="{869AEF9E-45DF-4F50-99FD-F78DABBD3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B8320A1-ED01-795D-0644-9D91D0188387}"/>
              </a:ext>
            </a:extLst>
          </p:cNvPr>
          <p:cNvSpPr/>
          <p:nvPr/>
        </p:nvSpPr>
        <p:spPr>
          <a:xfrm>
            <a:off x="2971800" y="5791200"/>
            <a:ext cx="31242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Europe and the Middle East Before and After World War I</a:t>
            </a:r>
          </a:p>
        </p:txBody>
      </p:sp>
      <p:sp>
        <p:nvSpPr>
          <p:cNvPr id="3" name="TextBox 2">
            <a:extLst>
              <a:ext uri="{FF2B5EF4-FFF2-40B4-BE49-F238E27FC236}">
                <a16:creationId xmlns:a16="http://schemas.microsoft.com/office/drawing/2014/main" id="{8A40ADEF-7329-A3AD-80DA-E984E2CBF542}"/>
              </a:ext>
            </a:extLst>
          </p:cNvPr>
          <p:cNvSpPr txBox="1">
            <a:spLocks noChangeArrowheads="1"/>
          </p:cNvSpPr>
          <p:nvPr/>
        </p:nvSpPr>
        <p:spPr bwMode="auto">
          <a:xfrm>
            <a:off x="5105400" y="4724400"/>
            <a:ext cx="350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Ottoman Empire was divided;</a:t>
            </a:r>
          </a:p>
          <a:p>
            <a:pPr>
              <a:spcBef>
                <a:spcPct val="0"/>
              </a:spcBef>
              <a:buFontTx/>
              <a:buNone/>
            </a:pPr>
            <a:r>
              <a:rPr lang="en-US" altLang="en-US" sz="1800" b="1">
                <a:solidFill>
                  <a:srgbClr val="FF0000"/>
                </a:solidFill>
              </a:rPr>
              <a:t>Britain &amp; France acquire mandates in the Middle East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a:extLst>
              <a:ext uri="{FF2B5EF4-FFF2-40B4-BE49-F238E27FC236}">
                <a16:creationId xmlns:a16="http://schemas.microsoft.com/office/drawing/2014/main" id="{6B91C177-1616-1D80-643C-84D4897201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38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a:extLst>
              <a:ext uri="{FF2B5EF4-FFF2-40B4-BE49-F238E27FC236}">
                <a16:creationId xmlns:a16="http://schemas.microsoft.com/office/drawing/2014/main" id="{37DCEE6C-0867-1B7C-03BC-7DB62F8DD2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381000"/>
            <a:ext cx="91154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AF68512E-2A7A-A737-9FE5-D8A6013B5C2B}"/>
              </a:ext>
            </a:extLst>
          </p:cNvPr>
          <p:cNvSpPr>
            <a:spLocks noGrp="1" noChangeArrowheads="1"/>
          </p:cNvSpPr>
          <p:nvPr>
            <p:ph type="title"/>
          </p:nvPr>
        </p:nvSpPr>
        <p:spPr>
          <a:xfrm>
            <a:off x="1600200" y="304800"/>
            <a:ext cx="4419600" cy="609600"/>
          </a:xfrm>
        </p:spPr>
        <p:txBody>
          <a:bodyPr/>
          <a:lstStyle/>
          <a:p>
            <a:r>
              <a:rPr lang="en-US" altLang="en-US" sz="2800" b="1"/>
              <a:t>An EOC Moment</a:t>
            </a:r>
          </a:p>
        </p:txBody>
      </p:sp>
      <p:sp>
        <p:nvSpPr>
          <p:cNvPr id="135171" name="Rectangle 3">
            <a:extLst>
              <a:ext uri="{FF2B5EF4-FFF2-40B4-BE49-F238E27FC236}">
                <a16:creationId xmlns:a16="http://schemas.microsoft.com/office/drawing/2014/main" id="{C9BCEA6F-778F-3155-E58E-5011A8305CD6}"/>
              </a:ext>
            </a:extLst>
          </p:cNvPr>
          <p:cNvSpPr>
            <a:spLocks noChangeArrowheads="1"/>
          </p:cNvSpPr>
          <p:nvPr/>
        </p:nvSpPr>
        <p:spPr bwMode="auto">
          <a:xfrm>
            <a:off x="76200" y="1143000"/>
            <a:ext cx="8991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A major purpose of President Woodrow  Wilson’s Fourteen Points (1918) was to</a:t>
            </a:r>
          </a:p>
          <a:p>
            <a:pPr>
              <a:spcBef>
                <a:spcPct val="0"/>
              </a:spcBef>
              <a:buFontTx/>
              <a:buNone/>
            </a:pPr>
            <a:r>
              <a:rPr lang="en-US" altLang="en-US" sz="2800"/>
              <a:t>a. ask Congress to enter World War I</a:t>
            </a:r>
          </a:p>
          <a:p>
            <a:pPr>
              <a:spcBef>
                <a:spcPct val="0"/>
              </a:spcBef>
              <a:buFontTx/>
              <a:buNone/>
            </a:pPr>
            <a:r>
              <a:rPr lang="en-US" altLang="en-US" sz="2800"/>
              <a:t>b.  set goals for achieving peace after World War I</a:t>
            </a:r>
          </a:p>
          <a:p>
            <a:pPr>
              <a:spcBef>
                <a:spcPct val="0"/>
              </a:spcBef>
              <a:buFontTx/>
              <a:buNone/>
            </a:pPr>
            <a:r>
              <a:rPr lang="en-US" altLang="en-US" sz="2800"/>
              <a:t>c.  provide an aid program for rebuilding war-torn nations</a:t>
            </a:r>
          </a:p>
          <a:p>
            <a:pPr>
              <a:spcBef>
                <a:spcPct val="0"/>
              </a:spcBef>
              <a:buFontTx/>
              <a:buNone/>
            </a:pPr>
            <a:r>
              <a:rPr lang="en-US" altLang="en-US" sz="2800"/>
              <a:t>d.  retaliate for the sinking of the Lusitania</a:t>
            </a:r>
          </a:p>
        </p:txBody>
      </p:sp>
      <p:sp>
        <p:nvSpPr>
          <p:cNvPr id="4" name="Oval 3">
            <a:extLst>
              <a:ext uri="{FF2B5EF4-FFF2-40B4-BE49-F238E27FC236}">
                <a16:creationId xmlns:a16="http://schemas.microsoft.com/office/drawing/2014/main" id="{8D6F61D6-D475-5B98-47AB-7558F2847180}"/>
              </a:ext>
            </a:extLst>
          </p:cNvPr>
          <p:cNvSpPr/>
          <p:nvPr/>
        </p:nvSpPr>
        <p:spPr>
          <a:xfrm>
            <a:off x="82550" y="2508250"/>
            <a:ext cx="395288" cy="3778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73AE-6412-7F43-1030-75AD9E2FF7E9}"/>
              </a:ext>
            </a:extLst>
          </p:cNvPr>
          <p:cNvSpPr>
            <a:spLocks noGrp="1" noChangeArrowheads="1"/>
          </p:cNvSpPr>
          <p:nvPr>
            <p:ph type="title"/>
          </p:nvPr>
        </p:nvSpPr>
        <p:spPr>
          <a:xfrm>
            <a:off x="0" y="0"/>
            <a:ext cx="5334000" cy="563563"/>
          </a:xfrm>
        </p:spPr>
        <p:txBody>
          <a:bodyPr/>
          <a:lstStyle/>
          <a:p>
            <a:r>
              <a:rPr lang="en-US" altLang="en-US" sz="2800" b="1"/>
              <a:t>The League of Nations</a:t>
            </a:r>
          </a:p>
        </p:txBody>
      </p:sp>
      <p:sp>
        <p:nvSpPr>
          <p:cNvPr id="3" name="Content Placeholder 2">
            <a:extLst>
              <a:ext uri="{FF2B5EF4-FFF2-40B4-BE49-F238E27FC236}">
                <a16:creationId xmlns:a16="http://schemas.microsoft.com/office/drawing/2014/main" id="{56BC92E4-4312-8205-33C9-F80FDF04ECAF}"/>
              </a:ext>
            </a:extLst>
          </p:cNvPr>
          <p:cNvSpPr>
            <a:spLocks noGrp="1" noChangeArrowheads="1"/>
          </p:cNvSpPr>
          <p:nvPr>
            <p:ph idx="1"/>
          </p:nvPr>
        </p:nvSpPr>
        <p:spPr>
          <a:xfrm>
            <a:off x="-11113" y="723900"/>
            <a:ext cx="5649913" cy="5981700"/>
          </a:xfrm>
        </p:spPr>
        <p:txBody>
          <a:bodyPr/>
          <a:lstStyle/>
          <a:p>
            <a:r>
              <a:rPr lang="en-US" altLang="en-US" sz="2600" dirty="0"/>
              <a:t>Pres. Wilson campaigned across America and with European leaders to gain support for his League of Nations plan.</a:t>
            </a:r>
          </a:p>
          <a:p>
            <a:r>
              <a:rPr lang="en-US" altLang="en-US" sz="2600" dirty="0">
                <a:solidFill>
                  <a:srgbClr val="FF0000"/>
                </a:solidFill>
              </a:rPr>
              <a:t>But </a:t>
            </a:r>
            <a:r>
              <a:rPr lang="en-US" altLang="en-US" sz="2600" b="1" u="sng" dirty="0">
                <a:solidFill>
                  <a:srgbClr val="FF0000"/>
                </a:solidFill>
              </a:rPr>
              <a:t>Americans were not</a:t>
            </a:r>
            <a:r>
              <a:rPr lang="en-US" altLang="en-US" sz="2600" b="1" dirty="0">
                <a:solidFill>
                  <a:srgbClr val="FF0000"/>
                </a:solidFill>
              </a:rPr>
              <a:t> </a:t>
            </a:r>
            <a:r>
              <a:rPr lang="en-US" altLang="en-US" sz="2600" dirty="0">
                <a:solidFill>
                  <a:srgbClr val="FF0000"/>
                </a:solidFill>
              </a:rPr>
              <a:t>interested in giving others the power to decide whether the USA would go to war or not.</a:t>
            </a:r>
          </a:p>
          <a:p>
            <a:r>
              <a:rPr lang="en-US" altLang="en-US" sz="2600" dirty="0"/>
              <a:t>European leaders argued with Wilson, because they wanted a harsher punishment on Germany than he did.</a:t>
            </a:r>
          </a:p>
          <a:p>
            <a:r>
              <a:rPr lang="en-US" altLang="en-US" sz="2600" dirty="0"/>
              <a:t>Wilson’s plan was in jeopardy.</a:t>
            </a:r>
          </a:p>
        </p:txBody>
      </p:sp>
      <p:pic>
        <p:nvPicPr>
          <p:cNvPr id="4" name="Picture 4" descr="WW1WILSN">
            <a:extLst>
              <a:ext uri="{FF2B5EF4-FFF2-40B4-BE49-F238E27FC236}">
                <a16:creationId xmlns:a16="http://schemas.microsoft.com/office/drawing/2014/main" id="{09EAAB2C-8E6C-DC46-9438-7205F2912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4648200"/>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a:extLst>
              <a:ext uri="{FF2B5EF4-FFF2-40B4-BE49-F238E27FC236}">
                <a16:creationId xmlns:a16="http://schemas.microsoft.com/office/drawing/2014/main" id="{AB8266F2-94F6-8164-392F-958091755607}"/>
              </a:ext>
            </a:extLst>
          </p:cNvPr>
          <p:cNvSpPr/>
          <p:nvPr/>
        </p:nvSpPr>
        <p:spPr>
          <a:xfrm>
            <a:off x="5638800" y="3676650"/>
            <a:ext cx="1358900" cy="800100"/>
          </a:xfrm>
          <a:prstGeom prst="wedgeRoundRectCallout">
            <a:avLst>
              <a:gd name="adj1" fmla="val 42121"/>
              <a:gd name="adj2" fmla="val 1303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Germany must pay</a:t>
            </a:r>
          </a:p>
        </p:txBody>
      </p:sp>
      <p:sp>
        <p:nvSpPr>
          <p:cNvPr id="6" name="Rounded Rectangular Callout 5">
            <a:extLst>
              <a:ext uri="{FF2B5EF4-FFF2-40B4-BE49-F238E27FC236}">
                <a16:creationId xmlns:a16="http://schemas.microsoft.com/office/drawing/2014/main" id="{905B76DA-769B-98D0-1889-3FF44103CB29}"/>
              </a:ext>
            </a:extLst>
          </p:cNvPr>
          <p:cNvSpPr/>
          <p:nvPr/>
        </p:nvSpPr>
        <p:spPr>
          <a:xfrm>
            <a:off x="6858000" y="5829300"/>
            <a:ext cx="1371600" cy="647700"/>
          </a:xfrm>
          <a:prstGeom prst="wedgeRoundRectCallout">
            <a:avLst>
              <a:gd name="adj1" fmla="val 16716"/>
              <a:gd name="adj2" fmla="val -1235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I agree</a:t>
            </a:r>
          </a:p>
        </p:txBody>
      </p:sp>
      <p:sp>
        <p:nvSpPr>
          <p:cNvPr id="8" name="Rounded Rectangular Callout 7">
            <a:extLst>
              <a:ext uri="{FF2B5EF4-FFF2-40B4-BE49-F238E27FC236}">
                <a16:creationId xmlns:a16="http://schemas.microsoft.com/office/drawing/2014/main" id="{70EC5C11-E6AE-31B1-CA46-8CC8E7A8D4ED}"/>
              </a:ext>
            </a:extLst>
          </p:cNvPr>
          <p:cNvSpPr/>
          <p:nvPr/>
        </p:nvSpPr>
        <p:spPr>
          <a:xfrm>
            <a:off x="7683500" y="2819400"/>
            <a:ext cx="1371600" cy="1028700"/>
          </a:xfrm>
          <a:prstGeom prst="wedgeRoundRectCallout">
            <a:avLst>
              <a:gd name="adj1" fmla="val -11892"/>
              <a:gd name="adj2" fmla="val 1532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What about  my plan ?</a:t>
            </a:r>
          </a:p>
        </p:txBody>
      </p:sp>
      <p:pic>
        <p:nvPicPr>
          <p:cNvPr id="136200" name="Picture 8">
            <a:extLst>
              <a:ext uri="{FF2B5EF4-FFF2-40B4-BE49-F238E27FC236}">
                <a16:creationId xmlns:a16="http://schemas.microsoft.com/office/drawing/2014/main" id="{923FD5EF-A801-2FF7-3519-2EFBDDDF9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19050"/>
            <a:ext cx="24415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201" name="TextBox 6">
            <a:extLst>
              <a:ext uri="{FF2B5EF4-FFF2-40B4-BE49-F238E27FC236}">
                <a16:creationId xmlns:a16="http://schemas.microsoft.com/office/drawing/2014/main" id="{2955F2EB-38A3-AB90-1B1A-4F8A7FB722F9}"/>
              </a:ext>
            </a:extLst>
          </p:cNvPr>
          <p:cNvSpPr txBox="1">
            <a:spLocks noChangeArrowheads="1"/>
          </p:cNvSpPr>
          <p:nvPr/>
        </p:nvSpPr>
        <p:spPr bwMode="auto">
          <a:xfrm>
            <a:off x="6284913" y="1562100"/>
            <a:ext cx="217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latin typeface="Centaur" panose="02030504050205020304" pitchFamily="18" charset="0"/>
              </a:rPr>
              <a:t>The League of 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par>
                          <p:cTn id="13" fill="hold" nodeType="afterGroup">
                            <p:stCondLst>
                              <p:cond delay="1500"/>
                            </p:stCondLst>
                            <p:childTnLst>
                              <p:par>
                                <p:cTn id="14" presetID="22" presetClass="entr" presetSubtype="8" fill="hold" nodeType="afterEffect">
                                  <p:stCondLst>
                                    <p:cond delay="2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nodeType="afterGroup">
                            <p:stCondLst>
                              <p:cond delay="4500"/>
                            </p:stCondLst>
                            <p:childTnLst>
                              <p:par>
                                <p:cTn id="18" presetID="22" presetClass="entr" presetSubtype="8" fill="hold" nodeType="afterEffect">
                                  <p:stCondLst>
                                    <p:cond delay="25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1000"/>
                                        <p:tgtEl>
                                          <p:spTgt spid="3">
                                            <p:txEl>
                                              <p:pRg st="2" end="2"/>
                                            </p:txEl>
                                          </p:spTgt>
                                        </p:tgtEl>
                                      </p:cBhvr>
                                    </p:animEffect>
                                  </p:childTnLst>
                                </p:cTn>
                              </p:par>
                            </p:childTnLst>
                          </p:cTn>
                        </p:par>
                        <p:par>
                          <p:cTn id="21" fill="hold" nodeType="afterGroup">
                            <p:stCondLst>
                              <p:cond delay="8000"/>
                            </p:stCondLst>
                            <p:childTnLst>
                              <p:par>
                                <p:cTn id="22" presetID="5"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par>
                          <p:cTn id="25" fill="hold" nodeType="afterGroup">
                            <p:stCondLst>
                              <p:cond delay="8500"/>
                            </p:stCondLst>
                            <p:childTnLst>
                              <p:par>
                                <p:cTn id="26" presetID="31" presetClass="entr" presetSubtype="0" fill="hold" grpId="0" nodeType="afterEffect">
                                  <p:stCondLst>
                                    <p:cond delay="100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nodeType="afterGroup">
                            <p:stCondLst>
                              <p:cond delay="10500"/>
                            </p:stCondLst>
                            <p:childTnLst>
                              <p:par>
                                <p:cTn id="33" presetID="31"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par>
                          <p:cTn id="39" fill="hold" nodeType="afterGroup">
                            <p:stCondLst>
                              <p:cond delay="11500"/>
                            </p:stCondLst>
                            <p:childTnLst>
                              <p:par>
                                <p:cTn id="40" presetID="31"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 calcmode="lin" valueType="num">
                                      <p:cBhvr additive="base">
                                        <p:cTn id="5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1F14E1C7-5CB8-E68F-2278-A3B953581D3A}"/>
              </a:ext>
            </a:extLst>
          </p:cNvPr>
          <p:cNvSpPr>
            <a:spLocks noGrp="1" noChangeArrowheads="1"/>
          </p:cNvSpPr>
          <p:nvPr>
            <p:ph type="title"/>
          </p:nvPr>
        </p:nvSpPr>
        <p:spPr>
          <a:xfrm>
            <a:off x="457200" y="152400"/>
            <a:ext cx="8229600" cy="563562"/>
          </a:xfrm>
        </p:spPr>
        <p:txBody>
          <a:bodyPr/>
          <a:lstStyle/>
          <a:p>
            <a:r>
              <a:rPr lang="en-US" altLang="en-US" sz="4000" b="1" dirty="0"/>
              <a:t>USA Loans </a:t>
            </a:r>
            <a:r>
              <a:rPr lang="en-US" altLang="en-US" sz="4000" b="1" dirty="0">
                <a:solidFill>
                  <a:srgbClr val="009900"/>
                </a:solidFill>
              </a:rPr>
              <a:t>$</a:t>
            </a:r>
            <a:r>
              <a:rPr lang="en-US" altLang="en-US" sz="4000" b="1" dirty="0"/>
              <a:t> to Germany</a:t>
            </a:r>
          </a:p>
        </p:txBody>
      </p:sp>
      <p:sp>
        <p:nvSpPr>
          <p:cNvPr id="140291" name="Content Placeholder 2">
            <a:extLst>
              <a:ext uri="{FF2B5EF4-FFF2-40B4-BE49-F238E27FC236}">
                <a16:creationId xmlns:a16="http://schemas.microsoft.com/office/drawing/2014/main" id="{491CCA66-5BAF-2217-38DB-9E84C1C3D19D}"/>
              </a:ext>
            </a:extLst>
          </p:cNvPr>
          <p:cNvSpPr>
            <a:spLocks noGrp="1" noChangeArrowheads="1"/>
          </p:cNvSpPr>
          <p:nvPr>
            <p:ph idx="1"/>
          </p:nvPr>
        </p:nvSpPr>
        <p:spPr>
          <a:xfrm>
            <a:off x="422275" y="1165225"/>
            <a:ext cx="8229600" cy="4525963"/>
          </a:xfrm>
        </p:spPr>
        <p:txBody>
          <a:bodyPr/>
          <a:lstStyle/>
          <a:p>
            <a:r>
              <a:rPr lang="en-US" altLang="en-US" dirty="0"/>
              <a:t>US began a loan program to help Germany at the end of WW1.  </a:t>
            </a:r>
            <a:r>
              <a:rPr lang="en-US" altLang="en-US" b="1" dirty="0">
                <a:solidFill>
                  <a:srgbClr val="FF0000"/>
                </a:solidFill>
              </a:rPr>
              <a:t>This was done to promote political and economic stability in Europe.</a:t>
            </a:r>
          </a:p>
          <a:p>
            <a:r>
              <a:rPr lang="en-US" altLang="en-US" dirty="0"/>
              <a:t>It was called the </a:t>
            </a:r>
            <a:r>
              <a:rPr lang="en-US" altLang="en-US" b="1" dirty="0">
                <a:solidFill>
                  <a:srgbClr val="009900"/>
                </a:solidFill>
              </a:rPr>
              <a:t>Dawe’s Plan</a:t>
            </a:r>
            <a:r>
              <a:rPr lang="en-US" altLang="en-US" dirty="0"/>
              <a:t>.  More about that in the next chapter.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A95143F-7E58-6596-FF7C-E0BDAB2D90C5}"/>
              </a:ext>
            </a:extLst>
          </p:cNvPr>
          <p:cNvSpPr>
            <a:spLocks noGrp="1" noChangeArrowheads="1"/>
          </p:cNvSpPr>
          <p:nvPr>
            <p:ph type="title"/>
          </p:nvPr>
        </p:nvSpPr>
        <p:spPr>
          <a:xfrm>
            <a:off x="3048000" y="0"/>
            <a:ext cx="3276600" cy="457200"/>
          </a:xfrm>
        </p:spPr>
        <p:txBody>
          <a:bodyPr/>
          <a:lstStyle/>
          <a:p>
            <a:r>
              <a:rPr lang="en-US" altLang="en-US" sz="2800" b="1">
                <a:solidFill>
                  <a:schemeClr val="bg1"/>
                </a:solidFill>
              </a:rPr>
              <a:t>The Black Hand</a:t>
            </a:r>
          </a:p>
        </p:txBody>
      </p:sp>
      <p:pic>
        <p:nvPicPr>
          <p:cNvPr id="20483" name="Content Placeholder 3">
            <a:extLst>
              <a:ext uri="{FF2B5EF4-FFF2-40B4-BE49-F238E27FC236}">
                <a16:creationId xmlns:a16="http://schemas.microsoft.com/office/drawing/2014/main" id="{F447E5BB-19A1-356B-2188-DF3E7D7CEB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838200"/>
            <a:ext cx="7086600" cy="5562600"/>
          </a:xfrm>
        </p:spPr>
      </p:pic>
      <p:pic>
        <p:nvPicPr>
          <p:cNvPr id="20484" name="Picture 4">
            <a:extLst>
              <a:ext uri="{FF2B5EF4-FFF2-40B4-BE49-F238E27FC236}">
                <a16:creationId xmlns:a16="http://schemas.microsoft.com/office/drawing/2014/main" id="{C7934B20-59D1-C588-814D-9CC40AF1E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5263"/>
            <a:ext cx="19812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B9528478-239A-7527-774B-293DA38E62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5410200"/>
            <a:ext cx="22256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Image result for usa europe dawes plan">
            <a:extLst>
              <a:ext uri="{FF2B5EF4-FFF2-40B4-BE49-F238E27FC236}">
                <a16:creationId xmlns:a16="http://schemas.microsoft.com/office/drawing/2014/main" id="{3D6BC369-9354-46B1-273C-D59361F83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7188"/>
            <a:ext cx="82296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Box 4">
            <a:extLst>
              <a:ext uri="{FF2B5EF4-FFF2-40B4-BE49-F238E27FC236}">
                <a16:creationId xmlns:a16="http://schemas.microsoft.com/office/drawing/2014/main" id="{B5757268-EABF-65D5-F69D-35D2769B2FB7}"/>
              </a:ext>
            </a:extLst>
          </p:cNvPr>
          <p:cNvSpPr txBox="1">
            <a:spLocks noChangeArrowheads="1"/>
          </p:cNvSpPr>
          <p:nvPr/>
        </p:nvSpPr>
        <p:spPr bwMode="auto">
          <a:xfrm>
            <a:off x="25400" y="34925"/>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t>The Dawe’s Plan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WordArt 2">
            <a:extLst>
              <a:ext uri="{FF2B5EF4-FFF2-40B4-BE49-F238E27FC236}">
                <a16:creationId xmlns:a16="http://schemas.microsoft.com/office/drawing/2014/main" id="{FFDB0254-0F44-8537-2B5C-490A460857A0}"/>
              </a:ext>
            </a:extLst>
          </p:cNvPr>
          <p:cNvSpPr>
            <a:spLocks noChangeArrowheads="1" noChangeShapeType="1" noTextEdit="1"/>
          </p:cNvSpPr>
          <p:nvPr/>
        </p:nvSpPr>
        <p:spPr bwMode="auto">
          <a:xfrm>
            <a:off x="304800" y="152400"/>
            <a:ext cx="8458200" cy="533400"/>
          </a:xfrm>
          <a:prstGeom prst="rect">
            <a:avLst/>
          </a:prstGeom>
        </p:spPr>
        <p:txBody>
          <a:bodyPr wrap="none" fromWordArt="1">
            <a:prstTxWarp prst="textInflateTop">
              <a:avLst>
                <a:gd name="adj" fmla="val 31917"/>
              </a:avLst>
            </a:prstTxWarp>
          </a:bodyPr>
          <a:lstStyle/>
          <a:p>
            <a:pPr algn="ctr"/>
            <a:r>
              <a:rPr lang="en-US" sz="3600" b="1" kern="10" dirty="0">
                <a:ln w="19050">
                  <a:solidFill>
                    <a:srgbClr val="FFFFFF"/>
                  </a:solidFill>
                  <a:round/>
                  <a:headEnd/>
                  <a:tailEnd/>
                </a:ln>
                <a:gradFill rotWithShape="1">
                  <a:gsLst>
                    <a:gs pos="0">
                      <a:srgbClr val="FFF200"/>
                    </a:gs>
                    <a:gs pos="45000">
                      <a:srgbClr val="FF7A00"/>
                    </a:gs>
                    <a:gs pos="70000">
                      <a:srgbClr val="FF0300"/>
                    </a:gs>
                    <a:gs pos="100000">
                      <a:srgbClr val="4D0808"/>
                    </a:gs>
                  </a:gsLst>
                  <a:path path="rect">
                    <a:fillToRect r="100000" b="100000"/>
                  </a:path>
                </a:gradFill>
                <a:effectLst>
                  <a:prstShdw prst="shdw17" dist="17961" dir="13500000">
                    <a:srgbClr val="999999"/>
                  </a:prstShdw>
                </a:effectLst>
                <a:latin typeface="Arial Black" panose="020B0A04020102020204" pitchFamily="34" charset="0"/>
              </a:rPr>
              <a:t>THE SHOWDOWN</a:t>
            </a:r>
          </a:p>
        </p:txBody>
      </p:sp>
      <p:sp>
        <p:nvSpPr>
          <p:cNvPr id="645123" name="Text Box 3">
            <a:extLst>
              <a:ext uri="{FF2B5EF4-FFF2-40B4-BE49-F238E27FC236}">
                <a16:creationId xmlns:a16="http://schemas.microsoft.com/office/drawing/2014/main" id="{F29F231F-B82F-85F8-1118-C3FC8863288F}"/>
              </a:ext>
            </a:extLst>
          </p:cNvPr>
          <p:cNvSpPr txBox="1">
            <a:spLocks noChangeArrowheads="1"/>
          </p:cNvSpPr>
          <p:nvPr/>
        </p:nvSpPr>
        <p:spPr bwMode="auto">
          <a:xfrm>
            <a:off x="76200" y="3962400"/>
            <a:ext cx="4038600" cy="3095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pPr>
            <a:r>
              <a:rPr lang="en-US" altLang="en-US" sz="2000">
                <a:solidFill>
                  <a:srgbClr val="FFFFFF"/>
                </a:solidFill>
                <a:latin typeface="Arial Black" panose="020B0A04020102020204" pitchFamily="34" charset="0"/>
              </a:rPr>
              <a:t>President of Princeton</a:t>
            </a:r>
          </a:p>
          <a:p>
            <a:pPr algn="ctr">
              <a:spcBef>
                <a:spcPct val="50000"/>
              </a:spcBef>
            </a:pPr>
            <a:r>
              <a:rPr lang="en-US" altLang="en-US" sz="2000">
                <a:solidFill>
                  <a:srgbClr val="FFFFFF"/>
                </a:solidFill>
                <a:latin typeface="Arial Black" panose="020B0A04020102020204" pitchFamily="34" charset="0"/>
              </a:rPr>
              <a:t>Democrat</a:t>
            </a:r>
          </a:p>
          <a:p>
            <a:pPr algn="ctr">
              <a:spcBef>
                <a:spcPct val="50000"/>
              </a:spcBef>
            </a:pPr>
            <a:r>
              <a:rPr lang="en-US" altLang="en-US" sz="2000">
                <a:solidFill>
                  <a:srgbClr val="FFFFFF"/>
                </a:solidFill>
                <a:latin typeface="Arial Black" panose="020B0A04020102020204" pitchFamily="34" charset="0"/>
              </a:rPr>
              <a:t>Believed in the League of Nations as the only way to end all war</a:t>
            </a:r>
          </a:p>
          <a:p>
            <a:pPr algn="ctr">
              <a:spcBef>
                <a:spcPct val="50000"/>
              </a:spcBef>
            </a:pPr>
            <a:r>
              <a:rPr lang="en-US" altLang="en-US" sz="2000">
                <a:solidFill>
                  <a:srgbClr val="FFFFFF"/>
                </a:solidFill>
                <a:latin typeface="Arial Black" panose="020B0A04020102020204" pitchFamily="34" charset="0"/>
              </a:rPr>
              <a:t>Would only accept his ideas and not Congress’s</a:t>
            </a:r>
          </a:p>
          <a:p>
            <a:pPr algn="ctr">
              <a:spcBef>
                <a:spcPct val="50000"/>
              </a:spcBef>
            </a:pPr>
            <a:endParaRPr lang="en-US" altLang="en-US" sz="1800">
              <a:solidFill>
                <a:srgbClr val="99FFCC"/>
              </a:solidFill>
              <a:latin typeface="Arial Black" panose="020B0A04020102020204" pitchFamily="34" charset="0"/>
            </a:endParaRPr>
          </a:p>
        </p:txBody>
      </p:sp>
      <p:sp>
        <p:nvSpPr>
          <p:cNvPr id="645124" name="Text Box 4">
            <a:extLst>
              <a:ext uri="{FF2B5EF4-FFF2-40B4-BE49-F238E27FC236}">
                <a16:creationId xmlns:a16="http://schemas.microsoft.com/office/drawing/2014/main" id="{410728E5-6980-EB0A-46D4-8E563FD31714}"/>
              </a:ext>
            </a:extLst>
          </p:cNvPr>
          <p:cNvSpPr txBox="1">
            <a:spLocks noChangeArrowheads="1"/>
          </p:cNvSpPr>
          <p:nvPr/>
        </p:nvSpPr>
        <p:spPr bwMode="auto">
          <a:xfrm>
            <a:off x="5029200" y="3810000"/>
            <a:ext cx="4038600" cy="30210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50000"/>
              </a:spcBef>
            </a:pPr>
            <a:r>
              <a:rPr lang="en-US" altLang="en-US" sz="2000">
                <a:solidFill>
                  <a:srgbClr val="FFFFFF"/>
                </a:solidFill>
                <a:latin typeface="Arial Black" panose="020B0A04020102020204" pitchFamily="34" charset="0"/>
              </a:rPr>
              <a:t>Graduate of Harvard</a:t>
            </a:r>
          </a:p>
          <a:p>
            <a:pPr algn="ctr">
              <a:lnSpc>
                <a:spcPct val="90000"/>
              </a:lnSpc>
              <a:spcBef>
                <a:spcPct val="50000"/>
              </a:spcBef>
            </a:pPr>
            <a:r>
              <a:rPr lang="en-US" altLang="en-US" sz="2000">
                <a:solidFill>
                  <a:srgbClr val="FFFFFF"/>
                </a:solidFill>
                <a:latin typeface="Arial Black" panose="020B0A04020102020204" pitchFamily="34" charset="0"/>
              </a:rPr>
              <a:t>Republican</a:t>
            </a:r>
          </a:p>
          <a:p>
            <a:pPr algn="ctr">
              <a:lnSpc>
                <a:spcPct val="90000"/>
              </a:lnSpc>
              <a:spcBef>
                <a:spcPct val="50000"/>
              </a:spcBef>
            </a:pPr>
            <a:r>
              <a:rPr lang="en-US" altLang="en-US" sz="2000">
                <a:solidFill>
                  <a:srgbClr val="FFFF00"/>
                </a:solidFill>
                <a:latin typeface="Arial Black" panose="020B0A04020102020204" pitchFamily="34" charset="0"/>
              </a:rPr>
              <a:t>Believed League of Nations would take away Congress’s power to declare war</a:t>
            </a:r>
          </a:p>
          <a:p>
            <a:pPr algn="ctr">
              <a:lnSpc>
                <a:spcPct val="90000"/>
              </a:lnSpc>
              <a:spcBef>
                <a:spcPct val="50000"/>
              </a:spcBef>
            </a:pPr>
            <a:r>
              <a:rPr lang="en-US" altLang="en-US" sz="2000">
                <a:solidFill>
                  <a:srgbClr val="FFFFFF"/>
                </a:solidFill>
                <a:latin typeface="Arial Black" panose="020B0A04020102020204" pitchFamily="34" charset="0"/>
              </a:rPr>
              <a:t>Made additions to the League of Nations, Wilson would not accept them</a:t>
            </a:r>
            <a:endParaRPr lang="en-US" altLang="en-US" sz="1800">
              <a:solidFill>
                <a:srgbClr val="FFFFFF"/>
              </a:solidFill>
              <a:latin typeface="Arial Black" panose="020B0A04020102020204" pitchFamily="34" charset="0"/>
            </a:endParaRPr>
          </a:p>
        </p:txBody>
      </p:sp>
      <p:sp>
        <p:nvSpPr>
          <p:cNvPr id="147461" name="WordArt 5">
            <a:extLst>
              <a:ext uri="{FF2B5EF4-FFF2-40B4-BE49-F238E27FC236}">
                <a16:creationId xmlns:a16="http://schemas.microsoft.com/office/drawing/2014/main" id="{89FF2731-1EAD-0C29-EDE7-A9461343B8C7}"/>
              </a:ext>
            </a:extLst>
          </p:cNvPr>
          <p:cNvSpPr>
            <a:spLocks noChangeArrowheads="1" noChangeShapeType="1" noTextEdit="1"/>
          </p:cNvSpPr>
          <p:nvPr/>
        </p:nvSpPr>
        <p:spPr bwMode="auto">
          <a:xfrm>
            <a:off x="2667000" y="1524000"/>
            <a:ext cx="3733800" cy="762000"/>
          </a:xfrm>
          <a:prstGeom prst="rect">
            <a:avLst/>
          </a:prstGeom>
        </p:spPr>
        <p:txBody>
          <a:bodyPr wrap="none" fromWordArt="1">
            <a:prstTxWarp prst="textCanUp">
              <a:avLst>
                <a:gd name="adj" fmla="val 85713"/>
              </a:avLst>
            </a:prstTxWarp>
          </a:bodyPr>
          <a:lstStyle/>
          <a:p>
            <a:pPr algn="ctr"/>
            <a:r>
              <a:rPr lang="en-US" b="1" kern="10">
                <a:ln w="19050">
                  <a:solidFill>
                    <a:srgbClr val="FFFFFF"/>
                  </a:solidFill>
                  <a:round/>
                  <a:headEnd/>
                  <a:tailEnd/>
                </a:ln>
                <a:gradFill rotWithShape="1">
                  <a:gsLst>
                    <a:gs pos="0">
                      <a:srgbClr val="5E9EFF"/>
                    </a:gs>
                    <a:gs pos="39999">
                      <a:srgbClr val="85C2FF"/>
                    </a:gs>
                    <a:gs pos="70000">
                      <a:srgbClr val="C4D6EB"/>
                    </a:gs>
                    <a:gs pos="100000">
                      <a:srgbClr val="FFEBFA"/>
                    </a:gs>
                  </a:gsLst>
                  <a:lin ang="2700000" scaled="1"/>
                </a:gradFill>
                <a:latin typeface="Arial Black" panose="020B0A04020102020204" pitchFamily="34" charset="0"/>
              </a:rPr>
              <a:t>WILSON   vs   LODGE</a:t>
            </a:r>
          </a:p>
        </p:txBody>
      </p:sp>
      <p:pic>
        <p:nvPicPr>
          <p:cNvPr id="147462" name="Picture 7">
            <a:extLst>
              <a:ext uri="{FF2B5EF4-FFF2-40B4-BE49-F238E27FC236}">
                <a16:creationId xmlns:a16="http://schemas.microsoft.com/office/drawing/2014/main" id="{56F9F507-5070-B438-9BFE-51CC109D8D8A}"/>
              </a:ext>
            </a:extLst>
          </p:cNvPr>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6705600" y="990600"/>
            <a:ext cx="1981200" cy="25908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7463" name="Picture 8" descr="Woodrow Wilson Picture">
            <a:extLst>
              <a:ext uri="{FF2B5EF4-FFF2-40B4-BE49-F238E27FC236}">
                <a16:creationId xmlns:a16="http://schemas.microsoft.com/office/drawing/2014/main" id="{5056BABD-8596-F082-A148-030685002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2057400" cy="26670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23"/>
                                        </p:tgtEl>
                                        <p:attrNameLst>
                                          <p:attrName>style.visibility</p:attrName>
                                        </p:attrNameLst>
                                      </p:cBhvr>
                                      <p:to>
                                        <p:strVal val="visible"/>
                                      </p:to>
                                    </p:set>
                                    <p:animEffect transition="in" filter="blinds(horizontal)">
                                      <p:cBhvr>
                                        <p:cTn id="7" dur="500"/>
                                        <p:tgtEl>
                                          <p:spTgt spid="64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45124"/>
                                        </p:tgtEl>
                                        <p:attrNameLst>
                                          <p:attrName>style.visibility</p:attrName>
                                        </p:attrNameLst>
                                      </p:cBhvr>
                                      <p:to>
                                        <p:strVal val="visible"/>
                                      </p:to>
                                    </p:set>
                                    <p:animEffect transition="in" filter="box(in)">
                                      <p:cBhvr>
                                        <p:cTn id="12" dur="500"/>
                                        <p:tgtEl>
                                          <p:spTgt spid="64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3" grpId="0"/>
      <p:bldP spid="64512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12652033-F5FF-EF98-8488-097161045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996" y="1240789"/>
            <a:ext cx="7205663" cy="540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D2C0AD8-2048-7F95-AAD9-D04FC5FAD487}"/>
              </a:ext>
            </a:extLst>
          </p:cNvPr>
          <p:cNvSpPr txBox="1"/>
          <p:nvPr/>
        </p:nvSpPr>
        <p:spPr>
          <a:xfrm>
            <a:off x="762000" y="0"/>
            <a:ext cx="5638800" cy="532903"/>
          </a:xfrm>
          <a:prstGeom prst="rect">
            <a:avLst/>
          </a:prstGeom>
          <a:noFill/>
        </p:spPr>
        <p:txBody>
          <a:bodyPr wrap="square">
            <a:spAutoFit/>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The Versailles Treaty Controversy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8855FA7-2AE0-9357-C703-66BCEDC3AD7A}"/>
              </a:ext>
            </a:extLst>
          </p:cNvPr>
          <p:cNvSpPr txBox="1"/>
          <p:nvPr/>
        </p:nvSpPr>
        <p:spPr>
          <a:xfrm>
            <a:off x="4482" y="532903"/>
            <a:ext cx="9139518" cy="707886"/>
          </a:xfrm>
          <a:prstGeom prst="rect">
            <a:avLst/>
          </a:prstGeom>
          <a:noFill/>
        </p:spPr>
        <p:txBody>
          <a:bodyPr wrap="square">
            <a:spAutoFit/>
          </a:bodyPr>
          <a:lstStyle/>
          <a:p>
            <a:r>
              <a:rPr lang="en-US" sz="2000" dirty="0"/>
              <a:t>Although President Wilson played a leading role at the Paris Peace Conference, he had an even bigger task when he returned to the United States:</a:t>
            </a:r>
          </a:p>
        </p:txBody>
      </p:sp>
      <p:pic>
        <p:nvPicPr>
          <p:cNvPr id="6" name="Picture 5">
            <a:extLst>
              <a:ext uri="{FF2B5EF4-FFF2-40B4-BE49-F238E27FC236}">
                <a16:creationId xmlns:a16="http://schemas.microsoft.com/office/drawing/2014/main" id="{1E34140B-DE28-C5AE-0E36-2C4F071E847D}"/>
              </a:ext>
            </a:extLst>
          </p:cNvPr>
          <p:cNvPicPr>
            <a:picLocks noChangeAspect="1"/>
          </p:cNvPicPr>
          <p:nvPr/>
        </p:nvPicPr>
        <p:blipFill>
          <a:blip r:embed="rId3"/>
          <a:stretch>
            <a:fillRect/>
          </a:stretch>
        </p:blipFill>
        <p:spPr>
          <a:xfrm>
            <a:off x="62515" y="1418491"/>
            <a:ext cx="1724318" cy="1819234"/>
          </a:xfrm>
          <a:prstGeom prst="rect">
            <a:avLst/>
          </a:prstGeom>
        </p:spPr>
      </p:pic>
      <p:pic>
        <p:nvPicPr>
          <p:cNvPr id="7" name="Picture 6">
            <a:extLst>
              <a:ext uri="{FF2B5EF4-FFF2-40B4-BE49-F238E27FC236}">
                <a16:creationId xmlns:a16="http://schemas.microsoft.com/office/drawing/2014/main" id="{031E9C2B-DCE5-01E7-B3B4-CD851B7423F8}"/>
              </a:ext>
            </a:extLst>
          </p:cNvPr>
          <p:cNvPicPr>
            <a:picLocks noChangeAspect="1"/>
          </p:cNvPicPr>
          <p:nvPr/>
        </p:nvPicPr>
        <p:blipFill>
          <a:blip r:embed="rId4"/>
          <a:stretch>
            <a:fillRect/>
          </a:stretch>
        </p:blipFill>
        <p:spPr>
          <a:xfrm>
            <a:off x="40341" y="3820462"/>
            <a:ext cx="1744523" cy="1819234"/>
          </a:xfrm>
          <a:prstGeom prst="rect">
            <a:avLst/>
          </a:prstGeom>
        </p:spPr>
      </p:pic>
      <p:sp>
        <p:nvSpPr>
          <p:cNvPr id="8" name="Text Box 2">
            <a:extLst>
              <a:ext uri="{FF2B5EF4-FFF2-40B4-BE49-F238E27FC236}">
                <a16:creationId xmlns:a16="http://schemas.microsoft.com/office/drawing/2014/main" id="{9CF2561E-1A82-B6A5-5D89-6AD3F26A2956}"/>
              </a:ext>
            </a:extLst>
          </p:cNvPr>
          <p:cNvSpPr txBox="1">
            <a:spLocks noChangeArrowheads="1"/>
          </p:cNvSpPr>
          <p:nvPr/>
        </p:nvSpPr>
        <p:spPr bwMode="auto">
          <a:xfrm>
            <a:off x="85846" y="5617211"/>
            <a:ext cx="1914525" cy="27559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b="1" i="1" dirty="0">
                <a:effectLst/>
                <a:latin typeface="Garamond" panose="02020404030301010803" pitchFamily="18" charset="0"/>
                <a:ea typeface="Calibri" panose="020F0502020204030204" pitchFamily="34" charset="0"/>
                <a:cs typeface="Times New Roman" panose="02020603050405020304" pitchFamily="18" charset="0"/>
              </a:rPr>
              <a:t>Senator Henry Cabot Lodge</a:t>
            </a:r>
            <a:r>
              <a:rPr lang="en-US" sz="1200" b="1" i="1" dirty="0">
                <a:effectLst/>
                <a:latin typeface="Garamond" panose="02020404030301010803" pitchFamily="18" charset="0"/>
                <a:ea typeface="Calibri" panose="020F0502020204030204" pitchFamily="34" charset="0"/>
                <a:cs typeface="Times New Roman" panose="02020603050405020304" pitchFamily="18" charset="0"/>
              </a:rPr>
              <a:t> (R)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71FA87C1-F6E9-6278-7EF9-50C416F1C99B}"/>
              </a:ext>
            </a:extLst>
          </p:cNvPr>
          <p:cNvSpPr txBox="1">
            <a:spLocks noChangeArrowheads="1"/>
          </p:cNvSpPr>
          <p:nvPr/>
        </p:nvSpPr>
        <p:spPr bwMode="auto">
          <a:xfrm>
            <a:off x="9479" y="3208064"/>
            <a:ext cx="1914525" cy="36772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Pres. Wilson (D)</a:t>
            </a:r>
          </a:p>
          <a:p>
            <a:pPr marL="0" marR="0">
              <a:lnSpc>
                <a:spcPct val="107000"/>
              </a:lnSpc>
              <a:spcBef>
                <a:spcPts val="0"/>
              </a:spcBef>
              <a:spcAft>
                <a:spcPts val="800"/>
              </a:spcAft>
            </a:pPr>
            <a:r>
              <a:rPr lang="en-US" sz="1100" b="1"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70DB1-9807-DEA7-E05C-F7FAEB69FA44}"/>
              </a:ext>
            </a:extLst>
          </p:cNvPr>
          <p:cNvSpPr txBox="1"/>
          <p:nvPr/>
        </p:nvSpPr>
        <p:spPr>
          <a:xfrm>
            <a:off x="0" y="14288"/>
            <a:ext cx="2819400" cy="440055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2000" dirty="0"/>
              <a:t>The Senators that did support the Treaty of Versailles were called </a:t>
            </a:r>
            <a:r>
              <a:rPr lang="en-US" sz="2000" b="1" dirty="0"/>
              <a:t>INTERNATIONALISTS</a:t>
            </a:r>
            <a:r>
              <a:rPr lang="en-US" sz="2000" dirty="0"/>
              <a:t>- is a political principle which transcends nationalism and advocates a greater political or economic cooperation among nations and people.  Today they are referred to as G</a:t>
            </a:r>
            <a:r>
              <a:rPr lang="en-US" sz="2000" b="1" i="1" dirty="0">
                <a:latin typeface="Centaur" panose="02030504050205020304" pitchFamily="18" charset="0"/>
              </a:rPr>
              <a:t>LOBALISTS.  </a:t>
            </a:r>
          </a:p>
        </p:txBody>
      </p:sp>
      <p:sp>
        <p:nvSpPr>
          <p:cNvPr id="149507" name="Rectangle 3">
            <a:extLst>
              <a:ext uri="{FF2B5EF4-FFF2-40B4-BE49-F238E27FC236}">
                <a16:creationId xmlns:a16="http://schemas.microsoft.com/office/drawing/2014/main" id="{359DD28A-F7E8-26D6-C0C5-5485827F374C}"/>
              </a:ext>
            </a:extLst>
          </p:cNvPr>
          <p:cNvSpPr>
            <a:spLocks noChangeArrowheads="1"/>
          </p:cNvSpPr>
          <p:nvPr/>
        </p:nvSpPr>
        <p:spPr bwMode="auto">
          <a:xfrm>
            <a:off x="-31750" y="5432425"/>
            <a:ext cx="285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Mostly Senate Democrats</a:t>
            </a:r>
          </a:p>
        </p:txBody>
      </p:sp>
      <p:pic>
        <p:nvPicPr>
          <p:cNvPr id="149508" name="Picture 2">
            <a:extLst>
              <a:ext uri="{FF2B5EF4-FFF2-40B4-BE49-F238E27FC236}">
                <a16:creationId xmlns:a16="http://schemas.microsoft.com/office/drawing/2014/main" id="{693CCA13-FACE-7CF1-E96F-4698F3CF0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4502150"/>
            <a:ext cx="954087" cy="9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9" name="Picture 3">
            <a:extLst>
              <a:ext uri="{FF2B5EF4-FFF2-40B4-BE49-F238E27FC236}">
                <a16:creationId xmlns:a16="http://schemas.microsoft.com/office/drawing/2014/main" id="{960E6119-6C7B-C1DB-0B32-ADB50C36E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36513"/>
            <a:ext cx="6315075" cy="689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a:extLst>
              <a:ext uri="{FF2B5EF4-FFF2-40B4-BE49-F238E27FC236}">
                <a16:creationId xmlns:a16="http://schemas.microsoft.com/office/drawing/2014/main" id="{DE8899A2-11B8-6E32-A786-4BD1D52C36A7}"/>
              </a:ext>
            </a:extLst>
          </p:cNvPr>
          <p:cNvSpPr/>
          <p:nvPr/>
        </p:nvSpPr>
        <p:spPr>
          <a:xfrm>
            <a:off x="4862513" y="381000"/>
            <a:ext cx="2743200" cy="1143000"/>
          </a:xfrm>
          <a:prstGeom prst="wedgeRoundRectCallout">
            <a:avLst>
              <a:gd name="adj1" fmla="val 6403"/>
              <a:gd name="adj2" fmla="val 1044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 have been through that gate before, and I know what it means to stay 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CC499163-E945-C4E5-82D9-7213CC11A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6264275" cy="489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B522D3A-C366-BB6A-9E55-B52F16C3C83F}"/>
              </a:ext>
            </a:extLst>
          </p:cNvPr>
          <p:cNvSpPr txBox="1">
            <a:spLocks noChangeArrowheads="1"/>
          </p:cNvSpPr>
          <p:nvPr/>
        </p:nvSpPr>
        <p:spPr bwMode="auto">
          <a:xfrm>
            <a:off x="0" y="14288"/>
            <a:ext cx="9220200" cy="1508125"/>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Many Senators did not like the Treaty of Versailles because signing it meant to join the </a:t>
            </a:r>
            <a:r>
              <a:rPr lang="en-US" altLang="en-US" sz="2000" b="1" i="1"/>
              <a:t>League of Nations- </a:t>
            </a:r>
            <a:r>
              <a:rPr lang="en-US" altLang="en-US" sz="2000"/>
              <a:t>they were knows as the </a:t>
            </a:r>
            <a:r>
              <a:rPr lang="en-US" altLang="en-US" sz="2000" b="1"/>
              <a:t>RESERVATION(IST)</a:t>
            </a:r>
            <a:r>
              <a:rPr lang="en-US" altLang="en-US" sz="2000"/>
              <a:t>- </a:t>
            </a:r>
            <a:r>
              <a:rPr lang="en-US" altLang="en-US" sz="2400" i="1">
                <a:latin typeface="Centaur" panose="02030504050205020304" pitchFamily="18" charset="0"/>
              </a:rPr>
              <a:t>a feeling of doubt because you do not agree completely with a plan, idea, or suggestion but would like to make changes to remove all doubt.</a:t>
            </a:r>
          </a:p>
        </p:txBody>
      </p:sp>
      <p:sp>
        <p:nvSpPr>
          <p:cNvPr id="150532" name="Rectangle 3">
            <a:extLst>
              <a:ext uri="{FF2B5EF4-FFF2-40B4-BE49-F238E27FC236}">
                <a16:creationId xmlns:a16="http://schemas.microsoft.com/office/drawing/2014/main" id="{C395ED5B-79B6-8BAB-D541-F27EFED7CBE7}"/>
              </a:ext>
            </a:extLst>
          </p:cNvPr>
          <p:cNvSpPr>
            <a:spLocks noChangeArrowheads="1"/>
          </p:cNvSpPr>
          <p:nvPr/>
        </p:nvSpPr>
        <p:spPr bwMode="auto">
          <a:xfrm>
            <a:off x="33338" y="1905000"/>
            <a:ext cx="218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Mostly Republicans</a:t>
            </a:r>
          </a:p>
        </p:txBody>
      </p:sp>
      <p:pic>
        <p:nvPicPr>
          <p:cNvPr id="150533" name="Picture 4">
            <a:extLst>
              <a:ext uri="{FF2B5EF4-FFF2-40B4-BE49-F238E27FC236}">
                <a16:creationId xmlns:a16="http://schemas.microsoft.com/office/drawing/2014/main" id="{82B5450F-CCF3-7201-01A6-9369E314C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74888"/>
            <a:ext cx="1590675"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4" name="TextBox 1">
            <a:extLst>
              <a:ext uri="{FF2B5EF4-FFF2-40B4-BE49-F238E27FC236}">
                <a16:creationId xmlns:a16="http://schemas.microsoft.com/office/drawing/2014/main" id="{20A8FEA5-B4CA-AF3A-8996-39A53A500A43}"/>
              </a:ext>
            </a:extLst>
          </p:cNvPr>
          <p:cNvSpPr txBox="1">
            <a:spLocks noChangeArrowheads="1"/>
          </p:cNvSpPr>
          <p:nvPr/>
        </p:nvSpPr>
        <p:spPr bwMode="auto">
          <a:xfrm>
            <a:off x="17463" y="3733800"/>
            <a:ext cx="2897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Reservationist</a:t>
            </a:r>
          </a:p>
          <a:p>
            <a:pPr>
              <a:spcBef>
                <a:spcPct val="0"/>
              </a:spcBef>
              <a:buFontTx/>
              <a:buNone/>
            </a:pPr>
            <a:r>
              <a:rPr lang="en-US" altLang="en-US" sz="1800"/>
              <a:t>Believed that the League</a:t>
            </a:r>
          </a:p>
          <a:p>
            <a:pPr>
              <a:spcBef>
                <a:spcPct val="0"/>
              </a:spcBef>
              <a:buFontTx/>
              <a:buNone/>
            </a:pPr>
            <a:r>
              <a:rPr lang="en-US" altLang="en-US" sz="1800"/>
              <a:t>of Nations would force the USA into “foreign entanglements” and take </a:t>
            </a:r>
          </a:p>
          <a:p>
            <a:pPr>
              <a:spcBef>
                <a:spcPct val="0"/>
              </a:spcBef>
              <a:buFontTx/>
              <a:buNone/>
            </a:pPr>
            <a:r>
              <a:rPr lang="en-US" altLang="en-US" sz="1800"/>
              <a:t>the Congress’s power</a:t>
            </a:r>
          </a:p>
          <a:p>
            <a:pPr>
              <a:spcBef>
                <a:spcPct val="0"/>
              </a:spcBef>
              <a:buFontTx/>
              <a:buNone/>
            </a:pPr>
            <a:r>
              <a:rPr lang="en-US" altLang="en-US" sz="1800"/>
              <a:t>to declare war in violation</a:t>
            </a:r>
          </a:p>
          <a:p>
            <a:pPr>
              <a:spcBef>
                <a:spcPct val="0"/>
              </a:spcBef>
              <a:buFontTx/>
              <a:buNone/>
            </a:pPr>
            <a:r>
              <a:rPr lang="en-US" altLang="en-US" sz="1800"/>
              <a:t>of US sovereignty.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a:extLst>
              <a:ext uri="{FF2B5EF4-FFF2-40B4-BE49-F238E27FC236}">
                <a16:creationId xmlns:a16="http://schemas.microsoft.com/office/drawing/2014/main" id="{BA85AB31-4F9B-1B77-77B8-D3C9221890D9}"/>
              </a:ext>
            </a:extLst>
          </p:cNvPr>
          <p:cNvSpPr txBox="1">
            <a:spLocks noChangeArrowheads="1"/>
          </p:cNvSpPr>
          <p:nvPr/>
        </p:nvSpPr>
        <p:spPr bwMode="auto">
          <a:xfrm>
            <a:off x="6248400" y="1171575"/>
            <a:ext cx="2895600" cy="3108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pPr>
            <a:r>
              <a:rPr lang="en-US" altLang="en-US" sz="2800" b="1">
                <a:latin typeface="OldCentury" pitchFamily="2" charset="0"/>
              </a:rPr>
              <a:t>Without the assistance of the of the United States the League of Nations was doomed to failure.</a:t>
            </a:r>
          </a:p>
        </p:txBody>
      </p:sp>
      <p:sp>
        <p:nvSpPr>
          <p:cNvPr id="151555" name="Rectangle 3">
            <a:extLst>
              <a:ext uri="{FF2B5EF4-FFF2-40B4-BE49-F238E27FC236}">
                <a16:creationId xmlns:a16="http://schemas.microsoft.com/office/drawing/2014/main" id="{934BAEC2-864C-1799-B577-BAEC9B4FA2DD}"/>
              </a:ext>
            </a:extLst>
          </p:cNvPr>
          <p:cNvSpPr>
            <a:spLocks noGrp="1" noChangeArrowheads="1"/>
          </p:cNvSpPr>
          <p:nvPr>
            <p:ph type="title" idx="4294967295"/>
          </p:nvPr>
        </p:nvSpPr>
        <p:spPr>
          <a:xfrm>
            <a:off x="685800" y="152400"/>
            <a:ext cx="7772400" cy="457200"/>
          </a:xfrm>
        </p:spPr>
        <p:txBody>
          <a:bodyPr/>
          <a:lstStyle/>
          <a:p>
            <a:r>
              <a:rPr lang="en-US" altLang="en-US" sz="3200" b="1"/>
              <a:t>LEAGUE OF NATIONS</a:t>
            </a:r>
          </a:p>
        </p:txBody>
      </p:sp>
      <p:pic>
        <p:nvPicPr>
          <p:cNvPr id="151556" name="Picture 6">
            <a:extLst>
              <a:ext uri="{FF2B5EF4-FFF2-40B4-BE49-F238E27FC236}">
                <a16:creationId xmlns:a16="http://schemas.microsoft.com/office/drawing/2014/main" id="{1A971FA2-2949-408F-497F-5D884DD0B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876300"/>
            <a:ext cx="603885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F3DA2-7E0F-594F-93D9-C8CDC62C9FC5}"/>
              </a:ext>
            </a:extLst>
          </p:cNvPr>
          <p:cNvSpPr txBox="1"/>
          <p:nvPr/>
        </p:nvSpPr>
        <p:spPr>
          <a:xfrm>
            <a:off x="0" y="14288"/>
            <a:ext cx="3581400" cy="32924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000" dirty="0"/>
              <a:t>Many Senators did not like the Treaty of Versailles because signing it meant to join the </a:t>
            </a:r>
            <a:r>
              <a:rPr lang="en-US" sz="2000" b="1" dirty="0"/>
              <a:t>League of Nations- </a:t>
            </a:r>
            <a:r>
              <a:rPr lang="en-US" sz="2000" dirty="0"/>
              <a:t>they were knows as the </a:t>
            </a:r>
            <a:r>
              <a:rPr lang="en-US" sz="2000" b="1" i="1" dirty="0"/>
              <a:t>Irreconcilables-</a:t>
            </a:r>
            <a:r>
              <a:rPr lang="en-US" sz="2000" dirty="0"/>
              <a:t>any of two or more ideas, facts, or statements that cannot be made compatible</a:t>
            </a:r>
            <a:r>
              <a:rPr lang="en-US" sz="2400" i="1" dirty="0">
                <a:latin typeface="Centaur" panose="02030504050205020304" pitchFamily="18" charset="0"/>
              </a:rPr>
              <a:t>.  In complete disagreement.</a:t>
            </a:r>
            <a:endParaRPr lang="en-US" sz="2400" b="1" i="1" dirty="0">
              <a:latin typeface="Centaur" panose="02030504050205020304" pitchFamily="18" charset="0"/>
            </a:endParaRPr>
          </a:p>
        </p:txBody>
      </p:sp>
      <p:pic>
        <p:nvPicPr>
          <p:cNvPr id="152579" name="Picture 2">
            <a:extLst>
              <a:ext uri="{FF2B5EF4-FFF2-40B4-BE49-F238E27FC236}">
                <a16:creationId xmlns:a16="http://schemas.microsoft.com/office/drawing/2014/main" id="{9E81CC4A-6CFF-5E29-3272-E11B6149E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4925"/>
            <a:ext cx="5481638" cy="681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2580" name="TextBox 1">
            <a:extLst>
              <a:ext uri="{FF2B5EF4-FFF2-40B4-BE49-F238E27FC236}">
                <a16:creationId xmlns:a16="http://schemas.microsoft.com/office/drawing/2014/main" id="{00119BCC-2E22-89DE-3AB6-C24C9A59F5D1}"/>
              </a:ext>
            </a:extLst>
          </p:cNvPr>
          <p:cNvSpPr txBox="1">
            <a:spLocks noChangeArrowheads="1"/>
          </p:cNvSpPr>
          <p:nvPr/>
        </p:nvSpPr>
        <p:spPr bwMode="auto">
          <a:xfrm>
            <a:off x="152400" y="3516313"/>
            <a:ext cx="218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Mostly Republicans</a:t>
            </a:r>
          </a:p>
        </p:txBody>
      </p:sp>
      <p:pic>
        <p:nvPicPr>
          <p:cNvPr id="152581" name="Picture 3">
            <a:extLst>
              <a:ext uri="{FF2B5EF4-FFF2-40B4-BE49-F238E27FC236}">
                <a16:creationId xmlns:a16="http://schemas.microsoft.com/office/drawing/2014/main" id="{F4961436-0CDE-ACAB-0FE2-15A3C02F3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998913"/>
            <a:ext cx="15906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190917A7-F14A-51E1-09A3-DFFA18B2FD0F}"/>
              </a:ext>
            </a:extLst>
          </p:cNvPr>
          <p:cNvSpPr>
            <a:spLocks noGrp="1" noChangeArrowheads="1"/>
          </p:cNvSpPr>
          <p:nvPr>
            <p:ph type="title"/>
          </p:nvPr>
        </p:nvSpPr>
        <p:spPr>
          <a:xfrm>
            <a:off x="441325" y="25400"/>
            <a:ext cx="8229600" cy="371475"/>
          </a:xfrm>
        </p:spPr>
        <p:txBody>
          <a:bodyPr/>
          <a:lstStyle/>
          <a:p>
            <a:r>
              <a:rPr lang="en-US" altLang="en-US" sz="2000" b="1" dirty="0"/>
              <a:t>Taking His Case to the American People</a:t>
            </a:r>
          </a:p>
        </p:txBody>
      </p:sp>
      <p:sp>
        <p:nvSpPr>
          <p:cNvPr id="148483" name="Content Placeholder 2">
            <a:extLst>
              <a:ext uri="{FF2B5EF4-FFF2-40B4-BE49-F238E27FC236}">
                <a16:creationId xmlns:a16="http://schemas.microsoft.com/office/drawing/2014/main" id="{07367DD3-2EB0-562F-634E-B470BF048F0C}"/>
              </a:ext>
            </a:extLst>
          </p:cNvPr>
          <p:cNvSpPr>
            <a:spLocks noGrp="1" noChangeArrowheads="1"/>
          </p:cNvSpPr>
          <p:nvPr>
            <p:ph idx="1"/>
          </p:nvPr>
        </p:nvSpPr>
        <p:spPr>
          <a:xfrm>
            <a:off x="76200" y="5181600"/>
            <a:ext cx="9067800" cy="1279525"/>
          </a:xfrm>
        </p:spPr>
        <p:txBody>
          <a:bodyPr/>
          <a:lstStyle/>
          <a:p>
            <a:pPr marL="0" indent="0">
              <a:buFontTx/>
              <a:buNone/>
            </a:pPr>
            <a:r>
              <a:rPr lang="en-US" altLang="en-US" sz="1200"/>
              <a:t>President Woodrow Wilson shown taking his case for ratifying the Treaty of Versailles to the public after it's rejection by Congress, political cartoon 1919.  </a:t>
            </a:r>
          </a:p>
          <a:p>
            <a:pPr marL="0" indent="0">
              <a:buFontTx/>
              <a:buNone/>
            </a:pPr>
            <a:r>
              <a:rPr lang="en-US" altLang="en-US" sz="2400"/>
              <a:t>Wilson(</a:t>
            </a:r>
            <a:r>
              <a:rPr lang="en-US" altLang="en-US" sz="2400" b="1">
                <a:solidFill>
                  <a:srgbClr val="0070C0"/>
                </a:solidFill>
              </a:rPr>
              <a:t>D</a:t>
            </a:r>
            <a:r>
              <a:rPr lang="en-US" altLang="en-US" sz="2400"/>
              <a:t>) refused to negotiate with the Senate on any changes to the treaty.  The Senate had a </a:t>
            </a:r>
            <a:r>
              <a:rPr lang="en-US" altLang="en-US" sz="2400" b="1">
                <a:solidFill>
                  <a:srgbClr val="FF0000"/>
                </a:solidFill>
              </a:rPr>
              <a:t>R</a:t>
            </a:r>
            <a:r>
              <a:rPr lang="en-US" altLang="en-US" sz="2400"/>
              <a:t>epublican majority and the treaty failed to pass, fear of losing US </a:t>
            </a:r>
            <a:r>
              <a:rPr lang="en-US" altLang="en-US" sz="2400" b="1"/>
              <a:t>sovereignty</a:t>
            </a:r>
            <a:r>
              <a:rPr lang="en-US" altLang="en-US" sz="2400"/>
              <a:t> over declaring war.</a:t>
            </a:r>
          </a:p>
        </p:txBody>
      </p:sp>
      <p:pic>
        <p:nvPicPr>
          <p:cNvPr id="148484" name="Picture 3">
            <a:extLst>
              <a:ext uri="{FF2B5EF4-FFF2-40B4-BE49-F238E27FC236}">
                <a16:creationId xmlns:a16="http://schemas.microsoft.com/office/drawing/2014/main" id="{0BF35B1B-8623-FE5F-97D4-FE13CB2B1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875"/>
            <a:ext cx="86868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B6FD2F9F-D962-0F4D-D9B1-6C1C221ACDA2}"/>
              </a:ext>
            </a:extLst>
          </p:cNvPr>
          <p:cNvSpPr>
            <a:spLocks noGrp="1" noChangeArrowheads="1"/>
          </p:cNvSpPr>
          <p:nvPr>
            <p:ph type="title"/>
          </p:nvPr>
        </p:nvSpPr>
        <p:spPr/>
        <p:txBody>
          <a:bodyPr/>
          <a:lstStyle/>
          <a:p>
            <a:endParaRPr lang="en-US" altLang="en-US"/>
          </a:p>
        </p:txBody>
      </p:sp>
      <p:sp>
        <p:nvSpPr>
          <p:cNvPr id="153603" name="Content Placeholder 2">
            <a:extLst>
              <a:ext uri="{FF2B5EF4-FFF2-40B4-BE49-F238E27FC236}">
                <a16:creationId xmlns:a16="http://schemas.microsoft.com/office/drawing/2014/main" id="{9C5C1EE4-36C1-7089-2838-77EDADD07774}"/>
              </a:ext>
            </a:extLst>
          </p:cNvPr>
          <p:cNvSpPr>
            <a:spLocks noGrp="1" noChangeArrowheads="1"/>
          </p:cNvSpPr>
          <p:nvPr>
            <p:ph idx="1"/>
          </p:nvPr>
        </p:nvSpPr>
        <p:spPr/>
        <p:txBody>
          <a:bodyPr/>
          <a:lstStyle/>
          <a:p>
            <a:endParaRPr lang="en-US" altLang="en-US"/>
          </a:p>
        </p:txBody>
      </p:sp>
      <p:pic>
        <p:nvPicPr>
          <p:cNvPr id="153604" name="Picture 2">
            <a:extLst>
              <a:ext uri="{FF2B5EF4-FFF2-40B4-BE49-F238E27FC236}">
                <a16:creationId xmlns:a16="http://schemas.microsoft.com/office/drawing/2014/main" id="{9B72BABA-056C-E5B4-8CE9-5416182DD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D5A2FF89-448B-D43F-6584-FC2791012072}"/>
              </a:ext>
            </a:extLst>
          </p:cNvPr>
          <p:cNvSpPr>
            <a:spLocks noGrp="1" noChangeArrowheads="1"/>
          </p:cNvSpPr>
          <p:nvPr>
            <p:ph type="body" idx="1"/>
          </p:nvPr>
        </p:nvSpPr>
        <p:spPr>
          <a:xfrm>
            <a:off x="76200" y="990600"/>
            <a:ext cx="6477000" cy="5414963"/>
          </a:xfrm>
        </p:spPr>
        <p:txBody>
          <a:bodyPr/>
          <a:lstStyle/>
          <a:p>
            <a:pPr eaLnBrk="1" hangingPunct="1"/>
            <a:r>
              <a:rPr lang="en-US" altLang="en-US" sz="2600" dirty="0"/>
              <a:t>Opponents of the League of Nations argued that it would </a:t>
            </a:r>
            <a:r>
              <a:rPr lang="en-US" altLang="en-US" sz="2600" b="1" i="1" dirty="0"/>
              <a:t>drag</a:t>
            </a:r>
            <a:r>
              <a:rPr lang="en-US" altLang="en-US" sz="2600" i="1" dirty="0"/>
              <a:t> </a:t>
            </a:r>
            <a:r>
              <a:rPr lang="en-US" altLang="en-US" sz="2600" b="1" i="1" dirty="0"/>
              <a:t>the USA into unwanted military commitments (wars or foreign entanglements)</a:t>
            </a:r>
            <a:r>
              <a:rPr lang="en-US" altLang="en-US" sz="2600" i="1" dirty="0"/>
              <a:t>.</a:t>
            </a:r>
          </a:p>
          <a:p>
            <a:pPr eaLnBrk="1" hangingPunct="1"/>
            <a:r>
              <a:rPr lang="en-US" altLang="en-US" sz="2600" dirty="0">
                <a:solidFill>
                  <a:srgbClr val="FF0000"/>
                </a:solidFill>
              </a:rPr>
              <a:t>Senator </a:t>
            </a:r>
            <a:r>
              <a:rPr lang="en-US" altLang="en-US" sz="2600" b="1" dirty="0">
                <a:solidFill>
                  <a:srgbClr val="FF0000"/>
                </a:solidFill>
              </a:rPr>
              <a:t>Henry Cabot Lodge (R)</a:t>
            </a:r>
          </a:p>
          <a:p>
            <a:pPr eaLnBrk="1" hangingPunct="1"/>
            <a:r>
              <a:rPr lang="en-US" altLang="en-US" sz="2600" dirty="0"/>
              <a:t>strongly opposed the creation of the League, saying the USA would lose its </a:t>
            </a:r>
            <a:r>
              <a:rPr lang="en-US" altLang="en-US" sz="2600" b="1" dirty="0"/>
              <a:t>freedom of action in declaring war</a:t>
            </a:r>
            <a:r>
              <a:rPr lang="en-US" altLang="en-US" sz="2600" dirty="0"/>
              <a:t>.</a:t>
            </a:r>
          </a:p>
          <a:p>
            <a:pPr eaLnBrk="1" hangingPunct="1"/>
            <a:r>
              <a:rPr lang="en-US" altLang="en-US" sz="2600" dirty="0"/>
              <a:t>For a treaty to be approved, </a:t>
            </a:r>
            <a:r>
              <a:rPr lang="en-US" altLang="en-US" sz="2600" b="1" dirty="0">
                <a:solidFill>
                  <a:srgbClr val="FF0000"/>
                </a:solidFill>
              </a:rPr>
              <a:t>2/3</a:t>
            </a:r>
            <a:r>
              <a:rPr lang="en-US" altLang="en-US" sz="2600" dirty="0"/>
              <a:t> majority must vote YES in the Senate. The </a:t>
            </a:r>
            <a:r>
              <a:rPr lang="en-US" altLang="en-US" sz="2600" b="1" u="sng" dirty="0"/>
              <a:t>United States Senate refused to ratify</a:t>
            </a:r>
            <a:r>
              <a:rPr lang="en-US" altLang="en-US" sz="2600" b="1" dirty="0"/>
              <a:t> (ok) </a:t>
            </a:r>
            <a:r>
              <a:rPr lang="en-US" altLang="en-US" sz="2600" dirty="0"/>
              <a:t>the Treaty of Versailles and the USA never joined the League of Nations.  </a:t>
            </a:r>
          </a:p>
        </p:txBody>
      </p:sp>
      <p:sp>
        <p:nvSpPr>
          <p:cNvPr id="33796" name="Rectangle 4">
            <a:extLst>
              <a:ext uri="{FF2B5EF4-FFF2-40B4-BE49-F238E27FC236}">
                <a16:creationId xmlns:a16="http://schemas.microsoft.com/office/drawing/2014/main" id="{DF191AFC-27B4-21EE-91BA-7237A29494AF}"/>
              </a:ext>
            </a:extLst>
          </p:cNvPr>
          <p:cNvSpPr>
            <a:spLocks noGrp="1" noChangeArrowheads="1"/>
          </p:cNvSpPr>
          <p:nvPr>
            <p:ph type="title"/>
          </p:nvPr>
        </p:nvSpPr>
        <p:spPr>
          <a:xfrm>
            <a:off x="42863" y="-26988"/>
            <a:ext cx="9058275" cy="533401"/>
          </a:xfrm>
        </p:spPr>
        <p:txBody>
          <a:bodyPr/>
          <a:lstStyle/>
          <a:p>
            <a:pPr eaLnBrk="1" hangingPunct="1"/>
            <a:r>
              <a:rPr lang="en-US" altLang="en-US" sz="2400" b="1"/>
              <a:t>Rejection of League of Nations and the Treaty of Versailles</a:t>
            </a:r>
          </a:p>
        </p:txBody>
      </p:sp>
      <p:pic>
        <p:nvPicPr>
          <p:cNvPr id="2" name="Picture 5" descr="E:\WW1\league of nations toon.jpg">
            <a:extLst>
              <a:ext uri="{FF2B5EF4-FFF2-40B4-BE49-F238E27FC236}">
                <a16:creationId xmlns:a16="http://schemas.microsoft.com/office/drawing/2014/main" id="{AFB26A64-4567-6067-5552-71440316E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733800"/>
            <a:ext cx="24558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a:extLst>
              <a:ext uri="{FF2B5EF4-FFF2-40B4-BE49-F238E27FC236}">
                <a16:creationId xmlns:a16="http://schemas.microsoft.com/office/drawing/2014/main" id="{C3F90CB7-220C-06B8-4F33-844D56E74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735013"/>
            <a:ext cx="2298700"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629D112-4C24-C8F5-251A-79809C8DF16D}"/>
              </a:ext>
            </a:extLst>
          </p:cNvPr>
          <p:cNvSpPr txBox="1">
            <a:spLocks noChangeArrowheads="1"/>
          </p:cNvSpPr>
          <p:nvPr/>
        </p:nvSpPr>
        <p:spPr bwMode="auto">
          <a:xfrm>
            <a:off x="6553200" y="61722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70C0"/>
                </a:solidFill>
              </a:rPr>
              <a:t>The League would handcuff the USA</a:t>
            </a:r>
          </a:p>
        </p:txBody>
      </p:sp>
      <p:sp>
        <p:nvSpPr>
          <p:cNvPr id="154631" name="Rectangle 2">
            <a:extLst>
              <a:ext uri="{FF2B5EF4-FFF2-40B4-BE49-F238E27FC236}">
                <a16:creationId xmlns:a16="http://schemas.microsoft.com/office/drawing/2014/main" id="{45EACA9E-AAE8-68CD-620B-824D5AC0AB36}"/>
              </a:ext>
            </a:extLst>
          </p:cNvPr>
          <p:cNvSpPr>
            <a:spLocks noChangeArrowheads="1"/>
          </p:cNvSpPr>
          <p:nvPr/>
        </p:nvSpPr>
        <p:spPr bwMode="auto">
          <a:xfrm>
            <a:off x="6705600" y="3381375"/>
            <a:ext cx="235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rPr>
              <a:t>Senator Henry Cabot Lodge (R)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0-#ppt_w/2"/>
                                          </p:val>
                                        </p:tav>
                                        <p:tav tm="100000">
                                          <p:val>
                                            <p:strVal val="#ppt_x"/>
                                          </p:val>
                                        </p:tav>
                                      </p:tavLst>
                                    </p:anim>
                                    <p:anim calcmode="lin" valueType="num">
                                      <p:cBhvr additive="base">
                                        <p:cTn id="8" dur="500" fill="hold"/>
                                        <p:tgtEl>
                                          <p:spTgt spid="3379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wipe(left)">
                                      <p:cBhvr>
                                        <p:cTn id="12" dur="1000"/>
                                        <p:tgtEl>
                                          <p:spTgt spid="33795">
                                            <p:txEl>
                                              <p:pRg st="0" end="0"/>
                                            </p:txEl>
                                          </p:spTgt>
                                        </p:tgtEl>
                                      </p:cBhvr>
                                    </p:animEffect>
                                  </p:childTnLst>
                                </p:cTn>
                              </p:par>
                            </p:childTnLst>
                          </p:cTn>
                        </p:par>
                        <p:par>
                          <p:cTn id="13" fill="hold" nodeType="afterGroup">
                            <p:stCondLst>
                              <p:cond delay="1500"/>
                            </p:stCondLst>
                            <p:childTnLst>
                              <p:par>
                                <p:cTn id="14" presetID="22" presetClass="entr" presetSubtype="8" fill="hold" nodeType="afterEffect">
                                  <p:stCondLst>
                                    <p:cond delay="2000"/>
                                  </p:stCondLst>
                                  <p:childTnLst>
                                    <p:set>
                                      <p:cBhvr>
                                        <p:cTn id="15" dur="1" fill="hold">
                                          <p:stCondLst>
                                            <p:cond delay="0"/>
                                          </p:stCondLst>
                                        </p:cTn>
                                        <p:tgtEl>
                                          <p:spTgt spid="33795">
                                            <p:txEl>
                                              <p:pRg st="1" end="1"/>
                                            </p:txEl>
                                          </p:spTgt>
                                        </p:tgtEl>
                                        <p:attrNameLst>
                                          <p:attrName>style.visibility</p:attrName>
                                        </p:attrNameLst>
                                      </p:cBhvr>
                                      <p:to>
                                        <p:strVal val="visible"/>
                                      </p:to>
                                    </p:set>
                                    <p:animEffect transition="in" filter="wipe(left)">
                                      <p:cBhvr>
                                        <p:cTn id="16" dur="2000"/>
                                        <p:tgtEl>
                                          <p:spTgt spid="33795">
                                            <p:txEl>
                                              <p:pRg st="1" end="1"/>
                                            </p:txEl>
                                          </p:spTgt>
                                        </p:tgtEl>
                                      </p:cBhvr>
                                    </p:animEffect>
                                  </p:childTnLst>
                                </p:cTn>
                              </p:par>
                            </p:childTnLst>
                          </p:cTn>
                        </p:par>
                        <p:par>
                          <p:cTn id="17" fill="hold" nodeType="afterGroup">
                            <p:stCondLst>
                              <p:cond delay="5500"/>
                            </p:stCondLst>
                            <p:childTnLst>
                              <p:par>
                                <p:cTn id="18" presetID="22" presetClass="entr" presetSubtype="8" fill="hold" nodeType="afterEffect">
                                  <p:stCondLst>
                                    <p:cond delay="2000"/>
                                  </p:stCondLst>
                                  <p:childTnLst>
                                    <p:set>
                                      <p:cBhvr>
                                        <p:cTn id="19" dur="1" fill="hold">
                                          <p:stCondLst>
                                            <p:cond delay="0"/>
                                          </p:stCondLst>
                                        </p:cTn>
                                        <p:tgtEl>
                                          <p:spTgt spid="33795">
                                            <p:txEl>
                                              <p:pRg st="2" end="2"/>
                                            </p:txEl>
                                          </p:spTgt>
                                        </p:tgtEl>
                                        <p:attrNameLst>
                                          <p:attrName>style.visibility</p:attrName>
                                        </p:attrNameLst>
                                      </p:cBhvr>
                                      <p:to>
                                        <p:strVal val="visible"/>
                                      </p:to>
                                    </p:set>
                                    <p:animEffect transition="in" filter="wipe(left)">
                                      <p:cBhvr>
                                        <p:cTn id="20" dur="2000"/>
                                        <p:tgtEl>
                                          <p:spTgt spid="33795">
                                            <p:txEl>
                                              <p:pRg st="2" end="2"/>
                                            </p:txEl>
                                          </p:spTgt>
                                        </p:tgtEl>
                                      </p:cBhvr>
                                    </p:animEffect>
                                  </p:childTnLst>
                                </p:cTn>
                              </p:par>
                              <p:par>
                                <p:cTn id="21" presetID="16" presetClass="entr" presetSubtype="21" fill="hold" nodeType="withEffect">
                                  <p:stCondLst>
                                    <p:cond delay="1000"/>
                                  </p:stCondLst>
                                  <p:childTnLst>
                                    <p:set>
                                      <p:cBhvr>
                                        <p:cTn id="22" dur="1" fill="hold">
                                          <p:stCondLst>
                                            <p:cond delay="0"/>
                                          </p:stCondLst>
                                        </p:cTn>
                                        <p:tgtEl>
                                          <p:spTgt spid="33800"/>
                                        </p:tgtEl>
                                        <p:attrNameLst>
                                          <p:attrName>style.visibility</p:attrName>
                                        </p:attrNameLst>
                                      </p:cBhvr>
                                      <p:to>
                                        <p:strVal val="visible"/>
                                      </p:to>
                                    </p:set>
                                    <p:animEffect transition="in" filter="barn(inVertical)">
                                      <p:cBhvr>
                                        <p:cTn id="23" dur="500"/>
                                        <p:tgtEl>
                                          <p:spTgt spid="33800"/>
                                        </p:tgtEl>
                                      </p:cBhvr>
                                    </p:animEffect>
                                  </p:childTnLst>
                                </p:cTn>
                              </p:par>
                            </p:childTnLst>
                          </p:cTn>
                        </p:par>
                        <p:par>
                          <p:cTn id="24" fill="hold" nodeType="afterGroup">
                            <p:stCondLst>
                              <p:cond delay="9500"/>
                            </p:stCondLst>
                            <p:childTnLst>
                              <p:par>
                                <p:cTn id="25" presetID="22" presetClass="entr" presetSubtype="8" fill="hold" nodeType="afterEffect">
                                  <p:stCondLst>
                                    <p:cond delay="2000"/>
                                  </p:stCondLst>
                                  <p:childTnLst>
                                    <p:set>
                                      <p:cBhvr>
                                        <p:cTn id="26" dur="1" fill="hold">
                                          <p:stCondLst>
                                            <p:cond delay="0"/>
                                          </p:stCondLst>
                                        </p:cTn>
                                        <p:tgtEl>
                                          <p:spTgt spid="33795">
                                            <p:txEl>
                                              <p:pRg st="3" end="3"/>
                                            </p:txEl>
                                          </p:spTgt>
                                        </p:tgtEl>
                                        <p:attrNameLst>
                                          <p:attrName>style.visibility</p:attrName>
                                        </p:attrNameLst>
                                      </p:cBhvr>
                                      <p:to>
                                        <p:strVal val="visible"/>
                                      </p:to>
                                    </p:set>
                                    <p:animEffect transition="in" filter="wipe(left)">
                                      <p:cBhvr>
                                        <p:cTn id="27" dur="2000"/>
                                        <p:tgtEl>
                                          <p:spTgt spid="33795">
                                            <p:txEl>
                                              <p:pRg st="3" end="3"/>
                                            </p:txEl>
                                          </p:spTgt>
                                        </p:tgtEl>
                                      </p:cBhvr>
                                    </p:animEffect>
                                  </p:childTnLst>
                                </p:cTn>
                              </p:par>
                              <p:par>
                                <p:cTn id="28" presetID="16" presetClass="entr" presetSubtype="42" fill="hold"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barn(outHorizontal)">
                                      <p:cBhvr>
                                        <p:cTn id="30" dur="500"/>
                                        <p:tgtEl>
                                          <p:spTgt spid="2"/>
                                        </p:tgtEl>
                                      </p:cBhvr>
                                    </p:animEffect>
                                  </p:childTnLst>
                                </p:cTn>
                              </p:par>
                            </p:childTnLst>
                          </p:cTn>
                        </p:par>
                        <p:par>
                          <p:cTn id="31" fill="hold" nodeType="afterGroup">
                            <p:stCondLst>
                              <p:cond delay="13500"/>
                            </p:stCondLst>
                            <p:childTnLst>
                              <p:par>
                                <p:cTn id="32" presetID="53" presetClass="entr" presetSubtype="16" fill="hold"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p:cTn id="3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mph" presetSubtype="0" fill="hold" nodeType="clickEffect">
                                  <p:stCondLst>
                                    <p:cond delay="0"/>
                                  </p:stCondLst>
                                  <p:childTnLst>
                                    <p:animScale>
                                      <p:cBhvr>
                                        <p:cTn id="40" dur="2000" fill="hold"/>
                                        <p:tgtEl>
                                          <p:spTgt spid="2"/>
                                        </p:tgtEl>
                                      </p:cBhvr>
                                      <p:by x="150000" y="150000"/>
                                    </p:animScale>
                                  </p:childTnLst>
                                </p:cTn>
                              </p:par>
                              <p:par>
                                <p:cTn id="41" presetID="35" presetClass="path" presetSubtype="0" accel="50000" decel="50000" fill="hold" nodeType="withEffect">
                                  <p:stCondLst>
                                    <p:cond delay="0"/>
                                  </p:stCondLst>
                                  <p:childTnLst>
                                    <p:animMotion origin="layout" path="M -0.00087 -2.22222E-6 L -0.46754 -0.34444 " pathEditMode="relative" rAng="0" ptsTypes="AA">
                                      <p:cBhvr>
                                        <p:cTn id="42" dur="2000" fill="hold"/>
                                        <p:tgtEl>
                                          <p:spTgt spid="2"/>
                                        </p:tgtEl>
                                        <p:attrNameLst>
                                          <p:attrName>ppt_x</p:attrName>
                                          <p:attrName>ppt_y</p:attrName>
                                        </p:attrNameLst>
                                      </p:cBhvr>
                                      <p:rCtr x="-23333"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09DD28B-41BF-803B-CD19-E5C05A59ECE9}"/>
              </a:ext>
            </a:extLst>
          </p:cNvPr>
          <p:cNvSpPr>
            <a:spLocks noGrp="1" noChangeArrowheads="1"/>
          </p:cNvSpPr>
          <p:nvPr>
            <p:ph type="title"/>
          </p:nvPr>
        </p:nvSpPr>
        <p:spPr>
          <a:xfrm>
            <a:off x="533400" y="0"/>
            <a:ext cx="8229600" cy="228600"/>
          </a:xfrm>
        </p:spPr>
        <p:txBody>
          <a:bodyPr/>
          <a:lstStyle/>
          <a:p>
            <a:pPr eaLnBrk="1" hangingPunct="1"/>
            <a:r>
              <a:rPr lang="en-US" altLang="en-US" sz="1600" b="1"/>
              <a:t>Alliance System Takes Down Europe</a:t>
            </a:r>
          </a:p>
        </p:txBody>
      </p:sp>
      <p:sp>
        <p:nvSpPr>
          <p:cNvPr id="11267" name="Rectangle 3">
            <a:extLst>
              <a:ext uri="{FF2B5EF4-FFF2-40B4-BE49-F238E27FC236}">
                <a16:creationId xmlns:a16="http://schemas.microsoft.com/office/drawing/2014/main" id="{6C3C3C5E-DA83-6142-F865-B1875FCB6D4B}"/>
              </a:ext>
            </a:extLst>
          </p:cNvPr>
          <p:cNvSpPr>
            <a:spLocks noGrp="1" noChangeArrowheads="1"/>
          </p:cNvSpPr>
          <p:nvPr>
            <p:ph type="body" idx="1"/>
          </p:nvPr>
        </p:nvSpPr>
        <p:spPr>
          <a:xfrm>
            <a:off x="381000" y="228600"/>
            <a:ext cx="8382000" cy="6478588"/>
          </a:xfrm>
        </p:spPr>
        <p:txBody>
          <a:bodyPr/>
          <a:lstStyle/>
          <a:p>
            <a:pPr eaLnBrk="1" hangingPunct="1">
              <a:defRPr/>
            </a:pPr>
            <a:r>
              <a:rPr lang="en-US" altLang="en-US" sz="1700" dirty="0"/>
              <a:t>The assassination of its leader caused </a:t>
            </a:r>
            <a:r>
              <a:rPr lang="en-US" altLang="en-US" sz="1700" dirty="0">
                <a:solidFill>
                  <a:srgbClr val="FF0000"/>
                </a:solidFill>
              </a:rPr>
              <a:t>Austria-Hungary</a:t>
            </a:r>
            <a:r>
              <a:rPr lang="en-US" altLang="en-US" sz="1700" dirty="0"/>
              <a:t> to declare war on little </a:t>
            </a:r>
            <a:r>
              <a:rPr lang="en-US" altLang="en-US" sz="1700" dirty="0">
                <a:solidFill>
                  <a:srgbClr val="00B050"/>
                </a:solidFill>
              </a:rPr>
              <a:t>Serbia</a:t>
            </a:r>
            <a:r>
              <a:rPr lang="en-US" altLang="en-US" sz="1700" dirty="0"/>
              <a:t>.</a:t>
            </a:r>
          </a:p>
          <a:p>
            <a:pPr eaLnBrk="1" hangingPunct="1">
              <a:defRPr/>
            </a:pPr>
            <a:r>
              <a:rPr lang="en-US" altLang="en-US" sz="1700" dirty="0"/>
              <a:t>But, </a:t>
            </a:r>
            <a:r>
              <a:rPr lang="en-US" altLang="en-US" sz="1700" dirty="0">
                <a:solidFill>
                  <a:srgbClr val="00B050"/>
                </a:solidFill>
              </a:rPr>
              <a:t>Serbia</a:t>
            </a:r>
            <a:r>
              <a:rPr lang="en-US" altLang="en-US" sz="1700" dirty="0"/>
              <a:t> had made a </a:t>
            </a:r>
            <a:r>
              <a:rPr lang="en-US" altLang="en-US" sz="1700" b="1" dirty="0"/>
              <a:t>secret</a:t>
            </a:r>
            <a:r>
              <a:rPr lang="en-US" altLang="en-US" sz="1700" dirty="0"/>
              <a:t> alliance with </a:t>
            </a:r>
            <a:r>
              <a:rPr lang="en-US" altLang="en-US" sz="1700" dirty="0">
                <a:solidFill>
                  <a:srgbClr val="00B050"/>
                </a:solidFill>
              </a:rPr>
              <a:t>Russia</a:t>
            </a:r>
            <a:r>
              <a:rPr lang="en-US" altLang="en-US" sz="1700" dirty="0"/>
              <a:t>.</a:t>
            </a:r>
          </a:p>
          <a:p>
            <a:pPr eaLnBrk="1" hangingPunct="1">
              <a:defRPr/>
            </a:pPr>
            <a:r>
              <a:rPr lang="en-US" altLang="en-US" sz="1700" dirty="0">
                <a:solidFill>
                  <a:srgbClr val="FF0000"/>
                </a:solidFill>
              </a:rPr>
              <a:t>Germany</a:t>
            </a:r>
            <a:r>
              <a:rPr lang="en-US" altLang="en-US" sz="1700" dirty="0"/>
              <a:t> had an alliance with </a:t>
            </a:r>
            <a:r>
              <a:rPr lang="en-US" altLang="en-US" sz="1700" dirty="0">
                <a:solidFill>
                  <a:srgbClr val="FF0000"/>
                </a:solidFill>
              </a:rPr>
              <a:t>Austria-Hungary and Austria-Hungary</a:t>
            </a:r>
            <a:r>
              <a:rPr lang="en-US" altLang="en-US" sz="1700" dirty="0"/>
              <a:t> attacked </a:t>
            </a:r>
            <a:r>
              <a:rPr lang="en-US" altLang="en-US" sz="1700" dirty="0">
                <a:solidFill>
                  <a:srgbClr val="00B050"/>
                </a:solidFill>
              </a:rPr>
              <a:t>Serbia</a:t>
            </a:r>
            <a:r>
              <a:rPr lang="en-US" altLang="en-US" sz="1700" dirty="0"/>
              <a:t>, the </a:t>
            </a:r>
            <a:r>
              <a:rPr lang="en-US" altLang="en-US" sz="1700" dirty="0">
                <a:solidFill>
                  <a:srgbClr val="00B050"/>
                </a:solidFill>
              </a:rPr>
              <a:t>Russians</a:t>
            </a:r>
            <a:r>
              <a:rPr lang="en-US" altLang="en-US" sz="1700" dirty="0"/>
              <a:t> came to their defense and declared war on </a:t>
            </a:r>
            <a:r>
              <a:rPr lang="en-US" altLang="en-US" sz="1700" dirty="0">
                <a:solidFill>
                  <a:srgbClr val="FF0000"/>
                </a:solidFill>
              </a:rPr>
              <a:t>Austria-Hungary</a:t>
            </a:r>
            <a:r>
              <a:rPr lang="en-US" altLang="en-US" sz="1700" dirty="0"/>
              <a:t>.</a:t>
            </a:r>
          </a:p>
          <a:p>
            <a:pPr eaLnBrk="1" hangingPunct="1">
              <a:defRPr/>
            </a:pPr>
            <a:r>
              <a:rPr lang="en-US" altLang="en-US" sz="1700" dirty="0">
                <a:solidFill>
                  <a:srgbClr val="FF0000"/>
                </a:solidFill>
              </a:rPr>
              <a:t>Germany</a:t>
            </a:r>
            <a:r>
              <a:rPr lang="en-US" altLang="en-US" sz="1700" dirty="0"/>
              <a:t> declared war on </a:t>
            </a:r>
            <a:r>
              <a:rPr lang="en-US" altLang="en-US" sz="1700" dirty="0">
                <a:solidFill>
                  <a:srgbClr val="00B050"/>
                </a:solidFill>
              </a:rPr>
              <a:t>Russia</a:t>
            </a:r>
            <a:r>
              <a:rPr lang="en-US" altLang="en-US" sz="1700" dirty="0"/>
              <a:t> </a:t>
            </a:r>
          </a:p>
          <a:p>
            <a:pPr eaLnBrk="1" hangingPunct="1">
              <a:defRPr/>
            </a:pPr>
            <a:r>
              <a:rPr lang="en-US" altLang="en-US" sz="1700" dirty="0">
                <a:solidFill>
                  <a:srgbClr val="00B050"/>
                </a:solidFill>
              </a:rPr>
              <a:t>France</a:t>
            </a:r>
            <a:r>
              <a:rPr lang="en-US" altLang="en-US" sz="1700" dirty="0"/>
              <a:t> had made an alliance with </a:t>
            </a:r>
            <a:r>
              <a:rPr lang="en-US" altLang="en-US" sz="1700" dirty="0">
                <a:solidFill>
                  <a:srgbClr val="00B050"/>
                </a:solidFill>
              </a:rPr>
              <a:t>Russia</a:t>
            </a:r>
            <a:r>
              <a:rPr lang="en-US" altLang="en-US" sz="1700" dirty="0"/>
              <a:t>, so the </a:t>
            </a:r>
            <a:r>
              <a:rPr lang="en-US" altLang="en-US" sz="1700" dirty="0">
                <a:solidFill>
                  <a:srgbClr val="00B050"/>
                </a:solidFill>
              </a:rPr>
              <a:t>French</a:t>
            </a:r>
            <a:r>
              <a:rPr lang="en-US" altLang="en-US" sz="1700" dirty="0"/>
              <a:t> declared war on </a:t>
            </a:r>
            <a:r>
              <a:rPr lang="en-US" altLang="en-US" sz="1700" dirty="0">
                <a:solidFill>
                  <a:srgbClr val="FF0000"/>
                </a:solidFill>
              </a:rPr>
              <a:t>Germany</a:t>
            </a:r>
            <a:r>
              <a:rPr lang="en-US" altLang="en-US" sz="1700" dirty="0"/>
              <a:t>.</a:t>
            </a:r>
          </a:p>
          <a:p>
            <a:pPr eaLnBrk="1" hangingPunct="1">
              <a:defRPr/>
            </a:pPr>
            <a:r>
              <a:rPr lang="en-US" altLang="en-US" sz="1700" dirty="0"/>
              <a:t>This brought </a:t>
            </a:r>
            <a:r>
              <a:rPr lang="en-US" altLang="en-US" sz="1700" dirty="0">
                <a:solidFill>
                  <a:srgbClr val="FF0000"/>
                </a:solidFill>
              </a:rPr>
              <a:t>Germany</a:t>
            </a:r>
            <a:r>
              <a:rPr lang="en-US" altLang="en-US" sz="1700" dirty="0"/>
              <a:t> into the war, because they had an alliance to help </a:t>
            </a:r>
            <a:r>
              <a:rPr lang="en-US" altLang="en-US" sz="1700" dirty="0">
                <a:solidFill>
                  <a:srgbClr val="FF0000"/>
                </a:solidFill>
              </a:rPr>
              <a:t>Austria-Hungary</a:t>
            </a:r>
            <a:r>
              <a:rPr lang="en-US" altLang="en-US" sz="1700" dirty="0"/>
              <a:t>.</a:t>
            </a:r>
          </a:p>
          <a:p>
            <a:pPr eaLnBrk="1" hangingPunct="1">
              <a:defRPr/>
            </a:pPr>
            <a:r>
              <a:rPr lang="en-US" altLang="en-US" sz="1700" dirty="0"/>
              <a:t> The </a:t>
            </a:r>
            <a:r>
              <a:rPr lang="en-US" altLang="en-US" sz="1700" dirty="0">
                <a:solidFill>
                  <a:srgbClr val="FF0000"/>
                </a:solidFill>
              </a:rPr>
              <a:t>Germans </a:t>
            </a:r>
            <a:r>
              <a:rPr lang="en-US" altLang="en-US" sz="1700" dirty="0"/>
              <a:t>invade neutral </a:t>
            </a:r>
            <a:r>
              <a:rPr lang="en-US" altLang="en-US" sz="1700" dirty="0">
                <a:solidFill>
                  <a:srgbClr val="002060"/>
                </a:solidFill>
              </a:rPr>
              <a:t>Belgium</a:t>
            </a:r>
            <a:r>
              <a:rPr lang="en-US" altLang="en-US" sz="1700" dirty="0"/>
              <a:t> on their way into </a:t>
            </a:r>
            <a:r>
              <a:rPr lang="en-US" altLang="en-US" sz="1700" dirty="0">
                <a:solidFill>
                  <a:srgbClr val="00B050"/>
                </a:solidFill>
              </a:rPr>
              <a:t>France</a:t>
            </a:r>
            <a:r>
              <a:rPr lang="en-US" altLang="en-US" sz="1700" dirty="0"/>
              <a:t>, British declare war on Germany in order to protect </a:t>
            </a:r>
            <a:r>
              <a:rPr lang="en-US" altLang="en-US" sz="1700" dirty="0">
                <a:solidFill>
                  <a:schemeClr val="accent2">
                    <a:lumMod val="75000"/>
                  </a:schemeClr>
                </a:solidFill>
              </a:rPr>
              <a:t>Belgian </a:t>
            </a:r>
            <a:r>
              <a:rPr lang="en-US" altLang="en-US" sz="1700" b="1" dirty="0">
                <a:solidFill>
                  <a:schemeClr val="accent2">
                    <a:lumMod val="75000"/>
                  </a:schemeClr>
                </a:solidFill>
              </a:rPr>
              <a:t>neutrality</a:t>
            </a:r>
            <a:r>
              <a:rPr lang="en-US" altLang="en-US" sz="1700" b="1" dirty="0">
                <a:solidFill>
                  <a:srgbClr val="FF0000"/>
                </a:solidFill>
              </a:rPr>
              <a:t>.</a:t>
            </a:r>
          </a:p>
          <a:p>
            <a:pPr eaLnBrk="1" hangingPunct="1">
              <a:defRPr/>
            </a:pPr>
            <a:r>
              <a:rPr lang="en-US" altLang="en-US" sz="1700" dirty="0"/>
              <a:t>And so on it went, as nation after nation was forced to join the war because of alliances they had made.</a:t>
            </a:r>
          </a:p>
          <a:p>
            <a:pPr marL="0" indent="0" eaLnBrk="1" hangingPunct="1">
              <a:buFontTx/>
              <a:buNone/>
              <a:defRPr/>
            </a:pPr>
            <a:r>
              <a:rPr lang="en-US" altLang="en-US" sz="1700" dirty="0"/>
              <a:t>The war was on:  August 1914- November 1918</a:t>
            </a:r>
          </a:p>
          <a:p>
            <a:pPr marL="0" indent="0" eaLnBrk="1" hangingPunct="1">
              <a:buFontTx/>
              <a:buNone/>
              <a:defRPr/>
            </a:pPr>
            <a:r>
              <a:rPr lang="en-US" altLang="en-US" sz="1700" b="1" dirty="0">
                <a:solidFill>
                  <a:srgbClr val="00B050"/>
                </a:solidFill>
              </a:rPr>
              <a:t>Allies:				</a:t>
            </a:r>
            <a:r>
              <a:rPr lang="en-US" altLang="en-US" sz="1700" b="1" dirty="0">
                <a:solidFill>
                  <a:srgbClr val="FF0000"/>
                </a:solidFill>
              </a:rPr>
              <a:t>Central Powers:</a:t>
            </a:r>
            <a:endParaRPr lang="en-US" altLang="en-US" sz="1700" b="1" dirty="0">
              <a:solidFill>
                <a:srgbClr val="00B050"/>
              </a:solidFill>
            </a:endParaRPr>
          </a:p>
          <a:p>
            <a:pPr marL="0" indent="0" eaLnBrk="1" hangingPunct="1">
              <a:buFontTx/>
              <a:buNone/>
              <a:defRPr/>
            </a:pPr>
            <a:r>
              <a:rPr lang="en-US" altLang="en-US" sz="1700" dirty="0">
                <a:solidFill>
                  <a:srgbClr val="00B050"/>
                </a:solidFill>
              </a:rPr>
              <a:t>France				</a:t>
            </a:r>
            <a:r>
              <a:rPr lang="en-US" altLang="en-US" sz="1700" dirty="0">
                <a:solidFill>
                  <a:srgbClr val="FF0000"/>
                </a:solidFill>
              </a:rPr>
              <a:t>Germany</a:t>
            </a:r>
          </a:p>
          <a:p>
            <a:pPr marL="0" indent="0" eaLnBrk="1" hangingPunct="1">
              <a:buFontTx/>
              <a:buNone/>
              <a:defRPr/>
            </a:pPr>
            <a:r>
              <a:rPr lang="en-US" altLang="en-US" sz="1700" dirty="0">
                <a:solidFill>
                  <a:srgbClr val="00B050"/>
                </a:solidFill>
              </a:rPr>
              <a:t>United Kingdom of Great Britain	</a:t>
            </a:r>
            <a:r>
              <a:rPr lang="en-US" altLang="en-US" sz="1700" dirty="0">
                <a:solidFill>
                  <a:srgbClr val="FF0000"/>
                </a:solidFill>
              </a:rPr>
              <a:t>Austria- Hungary</a:t>
            </a:r>
          </a:p>
          <a:p>
            <a:pPr marL="0" indent="0" eaLnBrk="1" hangingPunct="1">
              <a:buFontTx/>
              <a:buNone/>
              <a:defRPr/>
            </a:pPr>
            <a:r>
              <a:rPr lang="en-US" altLang="en-US" sz="1700" dirty="0">
                <a:solidFill>
                  <a:srgbClr val="00B050"/>
                </a:solidFill>
              </a:rPr>
              <a:t>Russia				</a:t>
            </a:r>
            <a:r>
              <a:rPr lang="en-US" altLang="en-US" sz="1700" dirty="0">
                <a:solidFill>
                  <a:srgbClr val="FF0000"/>
                </a:solidFill>
              </a:rPr>
              <a:t>Ottoman Empire</a:t>
            </a:r>
          </a:p>
          <a:p>
            <a:pPr marL="0" indent="0" eaLnBrk="1" hangingPunct="1">
              <a:buFontTx/>
              <a:buNone/>
              <a:defRPr/>
            </a:pPr>
            <a:r>
              <a:rPr lang="en-US" altLang="en-US" sz="1700" dirty="0">
                <a:solidFill>
                  <a:srgbClr val="00B050"/>
                </a:solidFill>
              </a:rPr>
              <a:t>Italy (1915)			</a:t>
            </a:r>
            <a:r>
              <a:rPr lang="en-US" altLang="en-US" sz="1700" dirty="0">
                <a:solidFill>
                  <a:srgbClr val="FF0000"/>
                </a:solidFill>
              </a:rPr>
              <a:t>Bulgaria</a:t>
            </a:r>
            <a:endParaRPr lang="en-US" altLang="en-US" sz="1700" dirty="0">
              <a:solidFill>
                <a:srgbClr val="00B050"/>
              </a:solidFill>
            </a:endParaRPr>
          </a:p>
          <a:p>
            <a:pPr marL="0" indent="0" eaLnBrk="1" hangingPunct="1">
              <a:buFontTx/>
              <a:buNone/>
              <a:defRPr/>
            </a:pPr>
            <a:r>
              <a:rPr lang="en-US" altLang="en-US" sz="1700" dirty="0">
                <a:solidFill>
                  <a:srgbClr val="00B050"/>
                </a:solidFill>
              </a:rPr>
              <a:t>USA (1917)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Horizontal)">
                                      <p:cBhvr>
                                        <p:cTn id="7" dur="500"/>
                                        <p:tgtEl>
                                          <p:spTgt spid="11266"/>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11267">
                                            <p:txEl>
                                              <p:pRg st="0" end="0"/>
                                            </p:txEl>
                                          </p:spTgt>
                                        </p:tgtEl>
                                        <p:attrNameLst>
                                          <p:attrName>style.visibility</p:attrName>
                                        </p:attrNameLst>
                                      </p:cBhvr>
                                      <p:to>
                                        <p:strVal val="visible"/>
                                      </p:to>
                                    </p:set>
                                    <p:animEffect transition="in" filter="wipe(left)">
                                      <p:cBhvr>
                                        <p:cTn id="11" dur="1000"/>
                                        <p:tgtEl>
                                          <p:spTgt spid="11267">
                                            <p:txEl>
                                              <p:pRg st="0" end="0"/>
                                            </p:txEl>
                                          </p:spTgt>
                                        </p:tgtEl>
                                      </p:cBhvr>
                                    </p:animEffect>
                                  </p:childTnLst>
                                  <p:subTnLst>
                                    <p:set>
                                      <p:cBhvr override="childStyle">
                                        <p:cTn dur="1" fill="hold" display="0" masterRel="nextClick" afterEffect="1"/>
                                        <p:tgtEl>
                                          <p:spTgt spid="11267">
                                            <p:txEl>
                                              <p:pRg st="0" end="0"/>
                                            </p:txEl>
                                          </p:spTgt>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1000"/>
                                  </p:stCondLst>
                                  <p:childTnLst>
                                    <p:set>
                                      <p:cBhvr>
                                        <p:cTn id="15" dur="1" fill="hold">
                                          <p:stCondLst>
                                            <p:cond delay="0"/>
                                          </p:stCondLst>
                                        </p:cTn>
                                        <p:tgtEl>
                                          <p:spTgt spid="11267">
                                            <p:txEl>
                                              <p:pRg st="1" end="1"/>
                                            </p:txEl>
                                          </p:spTgt>
                                        </p:tgtEl>
                                        <p:attrNameLst>
                                          <p:attrName>style.visibility</p:attrName>
                                        </p:attrNameLst>
                                      </p:cBhvr>
                                      <p:to>
                                        <p:strVal val="visible"/>
                                      </p:to>
                                    </p:set>
                                    <p:animEffect transition="in" filter="wipe(left)">
                                      <p:cBhvr>
                                        <p:cTn id="16" dur="500"/>
                                        <p:tgtEl>
                                          <p:spTgt spid="11267">
                                            <p:txEl>
                                              <p:pRg st="1" end="1"/>
                                            </p:txEl>
                                          </p:spTgt>
                                        </p:tgtEl>
                                      </p:cBhvr>
                                    </p:animEffect>
                                  </p:childTnLst>
                                  <p:subTnLst>
                                    <p:set>
                                      <p:cBhvr override="childStyle">
                                        <p:cTn dur="1" fill="hold" display="0" masterRel="nextClick" afterEffect="1"/>
                                        <p:tgtEl>
                                          <p:spTgt spid="11267">
                                            <p:txEl>
                                              <p:pRg st="1" end="1"/>
                                            </p:txEl>
                                          </p:spTgt>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1000"/>
                                  </p:stCondLst>
                                  <p:childTnLst>
                                    <p:set>
                                      <p:cBhvr>
                                        <p:cTn id="20" dur="1" fill="hold">
                                          <p:stCondLst>
                                            <p:cond delay="0"/>
                                          </p:stCondLst>
                                        </p:cTn>
                                        <p:tgtEl>
                                          <p:spTgt spid="11267">
                                            <p:txEl>
                                              <p:pRg st="2" end="2"/>
                                            </p:txEl>
                                          </p:spTgt>
                                        </p:tgtEl>
                                        <p:attrNameLst>
                                          <p:attrName>style.visibility</p:attrName>
                                        </p:attrNameLst>
                                      </p:cBhvr>
                                      <p:to>
                                        <p:strVal val="visible"/>
                                      </p:to>
                                    </p:set>
                                    <p:animEffect transition="in" filter="wipe(left)">
                                      <p:cBhvr>
                                        <p:cTn id="21" dur="500"/>
                                        <p:tgtEl>
                                          <p:spTgt spid="11267">
                                            <p:txEl>
                                              <p:pRg st="2" end="2"/>
                                            </p:txEl>
                                          </p:spTgt>
                                        </p:tgtEl>
                                      </p:cBhvr>
                                    </p:animEffect>
                                  </p:childTnLst>
                                  <p:subTnLst>
                                    <p:set>
                                      <p:cBhvr override="childStyle">
                                        <p:cTn dur="1" fill="hold" display="0" masterRel="nextClick" afterEffect="1"/>
                                        <p:tgtEl>
                                          <p:spTgt spid="11267">
                                            <p:txEl>
                                              <p:pRg st="2" end="2"/>
                                            </p:txEl>
                                          </p:spTgt>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1000"/>
                                  </p:stCondLst>
                                  <p:childTnLst>
                                    <p:set>
                                      <p:cBhvr>
                                        <p:cTn id="25" dur="1" fill="hold">
                                          <p:stCondLst>
                                            <p:cond delay="0"/>
                                          </p:stCondLst>
                                        </p:cTn>
                                        <p:tgtEl>
                                          <p:spTgt spid="11267">
                                            <p:txEl>
                                              <p:pRg st="3" end="3"/>
                                            </p:txEl>
                                          </p:spTgt>
                                        </p:tgtEl>
                                        <p:attrNameLst>
                                          <p:attrName>style.visibility</p:attrName>
                                        </p:attrNameLst>
                                      </p:cBhvr>
                                      <p:to>
                                        <p:strVal val="visible"/>
                                      </p:to>
                                    </p:set>
                                    <p:animEffect transition="in" filter="wipe(left)">
                                      <p:cBhvr>
                                        <p:cTn id="26" dur="500"/>
                                        <p:tgtEl>
                                          <p:spTgt spid="11267">
                                            <p:txEl>
                                              <p:pRg st="3" end="3"/>
                                            </p:txEl>
                                          </p:spTgt>
                                        </p:tgtEl>
                                      </p:cBhvr>
                                    </p:animEffect>
                                  </p:childTnLst>
                                  <p:subTnLst>
                                    <p:set>
                                      <p:cBhvr override="childStyle">
                                        <p:cTn dur="1" fill="hold" display="0" masterRel="nextClick" afterEffect="1"/>
                                        <p:tgtEl>
                                          <p:spTgt spid="11267">
                                            <p:txEl>
                                              <p:pRg st="3" end="3"/>
                                            </p:txEl>
                                          </p:spTgt>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1000"/>
                                  </p:stCondLst>
                                  <p:childTnLst>
                                    <p:set>
                                      <p:cBhvr>
                                        <p:cTn id="30" dur="1" fill="hold">
                                          <p:stCondLst>
                                            <p:cond delay="0"/>
                                          </p:stCondLst>
                                        </p:cTn>
                                        <p:tgtEl>
                                          <p:spTgt spid="11267">
                                            <p:txEl>
                                              <p:pRg st="4" end="4"/>
                                            </p:txEl>
                                          </p:spTgt>
                                        </p:tgtEl>
                                        <p:attrNameLst>
                                          <p:attrName>style.visibility</p:attrName>
                                        </p:attrNameLst>
                                      </p:cBhvr>
                                      <p:to>
                                        <p:strVal val="visible"/>
                                      </p:to>
                                    </p:set>
                                    <p:animEffect transition="in" filter="wipe(left)">
                                      <p:cBhvr>
                                        <p:cTn id="31" dur="500"/>
                                        <p:tgtEl>
                                          <p:spTgt spid="11267">
                                            <p:txEl>
                                              <p:pRg st="4" end="4"/>
                                            </p:txEl>
                                          </p:spTgt>
                                        </p:tgtEl>
                                      </p:cBhvr>
                                    </p:animEffect>
                                  </p:childTnLst>
                                  <p:subTnLst>
                                    <p:set>
                                      <p:cBhvr override="childStyle">
                                        <p:cTn dur="1" fill="hold" display="0" masterRel="nextClick" afterEffect="1"/>
                                        <p:tgtEl>
                                          <p:spTgt spid="11267">
                                            <p:txEl>
                                              <p:pRg st="4" end="4"/>
                                            </p:txEl>
                                          </p:spTgt>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1000"/>
                                  </p:stCondLst>
                                  <p:childTnLst>
                                    <p:set>
                                      <p:cBhvr>
                                        <p:cTn id="35" dur="1" fill="hold">
                                          <p:stCondLst>
                                            <p:cond delay="0"/>
                                          </p:stCondLst>
                                        </p:cTn>
                                        <p:tgtEl>
                                          <p:spTgt spid="11267">
                                            <p:txEl>
                                              <p:pRg st="5" end="5"/>
                                            </p:txEl>
                                          </p:spTgt>
                                        </p:tgtEl>
                                        <p:attrNameLst>
                                          <p:attrName>style.visibility</p:attrName>
                                        </p:attrNameLst>
                                      </p:cBhvr>
                                      <p:to>
                                        <p:strVal val="visible"/>
                                      </p:to>
                                    </p:set>
                                    <p:animEffect transition="in" filter="wipe(left)">
                                      <p:cBhvr>
                                        <p:cTn id="36" dur="1000"/>
                                        <p:tgtEl>
                                          <p:spTgt spid="11267">
                                            <p:txEl>
                                              <p:pRg st="5" end="5"/>
                                            </p:txEl>
                                          </p:spTgt>
                                        </p:tgtEl>
                                      </p:cBhvr>
                                    </p:animEffect>
                                  </p:childTnLst>
                                  <p:subTnLst>
                                    <p:set>
                                      <p:cBhvr override="childStyle">
                                        <p:cTn dur="1" fill="hold" display="0" masterRel="nextClick" afterEffect="1"/>
                                        <p:tgtEl>
                                          <p:spTgt spid="11267">
                                            <p:txEl>
                                              <p:pRg st="5" end="5"/>
                                            </p:txEl>
                                          </p:spTgt>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1000"/>
                                  </p:stCondLst>
                                  <p:childTnLst>
                                    <p:set>
                                      <p:cBhvr>
                                        <p:cTn id="40" dur="1" fill="hold">
                                          <p:stCondLst>
                                            <p:cond delay="0"/>
                                          </p:stCondLst>
                                        </p:cTn>
                                        <p:tgtEl>
                                          <p:spTgt spid="11267">
                                            <p:txEl>
                                              <p:pRg st="6" end="6"/>
                                            </p:txEl>
                                          </p:spTgt>
                                        </p:tgtEl>
                                        <p:attrNameLst>
                                          <p:attrName>style.visibility</p:attrName>
                                        </p:attrNameLst>
                                      </p:cBhvr>
                                      <p:to>
                                        <p:strVal val="visible"/>
                                      </p:to>
                                    </p:set>
                                    <p:animEffect transition="in" filter="wipe(left)">
                                      <p:cBhvr>
                                        <p:cTn id="41" dur="1000"/>
                                        <p:tgtEl>
                                          <p:spTgt spid="11267">
                                            <p:txEl>
                                              <p:pRg st="6" end="6"/>
                                            </p:txEl>
                                          </p:spTgt>
                                        </p:tgtEl>
                                      </p:cBhvr>
                                    </p:animEffect>
                                  </p:childTnLst>
                                  <p:subTnLst>
                                    <p:set>
                                      <p:cBhvr override="childStyle">
                                        <p:cTn dur="1" fill="hold" display="0" masterRel="nextClick" afterEffect="1"/>
                                        <p:tgtEl>
                                          <p:spTgt spid="11267">
                                            <p:txEl>
                                              <p:pRg st="6" end="6"/>
                                            </p:txEl>
                                          </p:spTgt>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1000"/>
                                  </p:stCondLst>
                                  <p:childTnLst>
                                    <p:set>
                                      <p:cBhvr>
                                        <p:cTn id="45" dur="1" fill="hold">
                                          <p:stCondLst>
                                            <p:cond delay="0"/>
                                          </p:stCondLst>
                                        </p:cTn>
                                        <p:tgtEl>
                                          <p:spTgt spid="11267">
                                            <p:txEl>
                                              <p:pRg st="7" end="7"/>
                                            </p:txEl>
                                          </p:spTgt>
                                        </p:tgtEl>
                                        <p:attrNameLst>
                                          <p:attrName>style.visibility</p:attrName>
                                        </p:attrNameLst>
                                      </p:cBhvr>
                                      <p:to>
                                        <p:strVal val="visible"/>
                                      </p:to>
                                    </p:set>
                                    <p:animEffect transition="in" filter="wipe(left)">
                                      <p:cBhvr>
                                        <p:cTn id="46" dur="1000"/>
                                        <p:tgtEl>
                                          <p:spTgt spid="11267">
                                            <p:txEl>
                                              <p:pRg st="7" end="7"/>
                                            </p:txEl>
                                          </p:spTgt>
                                        </p:tgtEl>
                                      </p:cBhvr>
                                    </p:animEffect>
                                  </p:childTnLst>
                                  <p:subTnLst>
                                    <p:set>
                                      <p:cBhvr override="childStyle">
                                        <p:cTn dur="1" fill="hold" display="0" masterRel="nextClick" afterEffect="1"/>
                                        <p:tgtEl>
                                          <p:spTgt spid="11267">
                                            <p:txEl>
                                              <p:pRg st="7" end="7"/>
                                            </p:txEl>
                                          </p:spTgt>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1000"/>
                                  </p:stCondLst>
                                  <p:childTnLst>
                                    <p:set>
                                      <p:cBhvr>
                                        <p:cTn id="50" dur="1" fill="hold">
                                          <p:stCondLst>
                                            <p:cond delay="0"/>
                                          </p:stCondLst>
                                        </p:cTn>
                                        <p:tgtEl>
                                          <p:spTgt spid="11267">
                                            <p:txEl>
                                              <p:pRg st="8" end="8"/>
                                            </p:txEl>
                                          </p:spTgt>
                                        </p:tgtEl>
                                        <p:attrNameLst>
                                          <p:attrName>style.visibility</p:attrName>
                                        </p:attrNameLst>
                                      </p:cBhvr>
                                      <p:to>
                                        <p:strVal val="visible"/>
                                      </p:to>
                                    </p:set>
                                    <p:animEffect transition="in" filter="wipe(left)">
                                      <p:cBhvr>
                                        <p:cTn id="51" dur="1000"/>
                                        <p:tgtEl>
                                          <p:spTgt spid="11267">
                                            <p:txEl>
                                              <p:pRg st="8" end="8"/>
                                            </p:txEl>
                                          </p:spTgt>
                                        </p:tgtEl>
                                      </p:cBhvr>
                                    </p:animEffect>
                                  </p:childTnLst>
                                  <p:subTnLst>
                                    <p:set>
                                      <p:cBhvr override="childStyle">
                                        <p:cTn dur="1" fill="hold" display="0" masterRel="nextClick" afterEffect="1"/>
                                        <p:tgtEl>
                                          <p:spTgt spid="11267">
                                            <p:txEl>
                                              <p:pRg st="8" end="8"/>
                                            </p:txEl>
                                          </p:spTgt>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1000"/>
                                  </p:stCondLst>
                                  <p:childTnLst>
                                    <p:set>
                                      <p:cBhvr>
                                        <p:cTn id="55" dur="1" fill="hold">
                                          <p:stCondLst>
                                            <p:cond delay="0"/>
                                          </p:stCondLst>
                                        </p:cTn>
                                        <p:tgtEl>
                                          <p:spTgt spid="11267">
                                            <p:txEl>
                                              <p:pRg st="9" end="9"/>
                                            </p:txEl>
                                          </p:spTgt>
                                        </p:tgtEl>
                                        <p:attrNameLst>
                                          <p:attrName>style.visibility</p:attrName>
                                        </p:attrNameLst>
                                      </p:cBhvr>
                                      <p:to>
                                        <p:strVal val="visible"/>
                                      </p:to>
                                    </p:set>
                                    <p:animEffect transition="in" filter="wipe(left)">
                                      <p:cBhvr>
                                        <p:cTn id="56" dur="1000"/>
                                        <p:tgtEl>
                                          <p:spTgt spid="11267">
                                            <p:txEl>
                                              <p:pRg st="9" end="9"/>
                                            </p:txEl>
                                          </p:spTgt>
                                        </p:tgtEl>
                                      </p:cBhvr>
                                    </p:animEffect>
                                  </p:childTnLst>
                                  <p:subTnLst>
                                    <p:set>
                                      <p:cBhvr override="childStyle">
                                        <p:cTn dur="1" fill="hold" display="0" masterRel="nextClick" afterEffect="1"/>
                                        <p:tgtEl>
                                          <p:spTgt spid="11267">
                                            <p:txEl>
                                              <p:pRg st="9" end="9"/>
                                            </p:txEl>
                                          </p:spTgt>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1000"/>
                                  </p:stCondLst>
                                  <p:childTnLst>
                                    <p:set>
                                      <p:cBhvr>
                                        <p:cTn id="60" dur="1" fill="hold">
                                          <p:stCondLst>
                                            <p:cond delay="0"/>
                                          </p:stCondLst>
                                        </p:cTn>
                                        <p:tgtEl>
                                          <p:spTgt spid="11267">
                                            <p:txEl>
                                              <p:pRg st="10" end="10"/>
                                            </p:txEl>
                                          </p:spTgt>
                                        </p:tgtEl>
                                        <p:attrNameLst>
                                          <p:attrName>style.visibility</p:attrName>
                                        </p:attrNameLst>
                                      </p:cBhvr>
                                      <p:to>
                                        <p:strVal val="visible"/>
                                      </p:to>
                                    </p:set>
                                    <p:animEffect transition="in" filter="wipe(left)">
                                      <p:cBhvr>
                                        <p:cTn id="61" dur="1000"/>
                                        <p:tgtEl>
                                          <p:spTgt spid="11267">
                                            <p:txEl>
                                              <p:pRg st="10" end="10"/>
                                            </p:txEl>
                                          </p:spTgt>
                                        </p:tgtEl>
                                      </p:cBhvr>
                                    </p:animEffect>
                                  </p:childTnLst>
                                  <p:subTnLst>
                                    <p:set>
                                      <p:cBhvr override="childStyle">
                                        <p:cTn dur="1" fill="hold" display="0" masterRel="nextClick" afterEffect="1"/>
                                        <p:tgtEl>
                                          <p:spTgt spid="11267">
                                            <p:txEl>
                                              <p:pRg st="10" end="10"/>
                                            </p:txEl>
                                          </p:spTgt>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1000"/>
                                  </p:stCondLst>
                                  <p:childTnLst>
                                    <p:set>
                                      <p:cBhvr>
                                        <p:cTn id="65" dur="1" fill="hold">
                                          <p:stCondLst>
                                            <p:cond delay="0"/>
                                          </p:stCondLst>
                                        </p:cTn>
                                        <p:tgtEl>
                                          <p:spTgt spid="11267">
                                            <p:txEl>
                                              <p:pRg st="11" end="11"/>
                                            </p:txEl>
                                          </p:spTgt>
                                        </p:tgtEl>
                                        <p:attrNameLst>
                                          <p:attrName>style.visibility</p:attrName>
                                        </p:attrNameLst>
                                      </p:cBhvr>
                                      <p:to>
                                        <p:strVal val="visible"/>
                                      </p:to>
                                    </p:set>
                                    <p:animEffect transition="in" filter="wipe(left)">
                                      <p:cBhvr>
                                        <p:cTn id="66" dur="1000"/>
                                        <p:tgtEl>
                                          <p:spTgt spid="11267">
                                            <p:txEl>
                                              <p:pRg st="11" end="11"/>
                                            </p:txEl>
                                          </p:spTgt>
                                        </p:tgtEl>
                                      </p:cBhvr>
                                    </p:animEffect>
                                  </p:childTnLst>
                                  <p:subTnLst>
                                    <p:set>
                                      <p:cBhvr override="childStyle">
                                        <p:cTn dur="1" fill="hold" display="0" masterRel="nextClick" afterEffect="1"/>
                                        <p:tgtEl>
                                          <p:spTgt spid="11267">
                                            <p:txEl>
                                              <p:pRg st="11" end="11"/>
                                            </p:txEl>
                                          </p:spTgt>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1000"/>
                                  </p:stCondLst>
                                  <p:childTnLst>
                                    <p:set>
                                      <p:cBhvr>
                                        <p:cTn id="70" dur="1" fill="hold">
                                          <p:stCondLst>
                                            <p:cond delay="0"/>
                                          </p:stCondLst>
                                        </p:cTn>
                                        <p:tgtEl>
                                          <p:spTgt spid="11267">
                                            <p:txEl>
                                              <p:pRg st="12" end="12"/>
                                            </p:txEl>
                                          </p:spTgt>
                                        </p:tgtEl>
                                        <p:attrNameLst>
                                          <p:attrName>style.visibility</p:attrName>
                                        </p:attrNameLst>
                                      </p:cBhvr>
                                      <p:to>
                                        <p:strVal val="visible"/>
                                      </p:to>
                                    </p:set>
                                    <p:animEffect transition="in" filter="wipe(left)">
                                      <p:cBhvr>
                                        <p:cTn id="71" dur="1000"/>
                                        <p:tgtEl>
                                          <p:spTgt spid="11267">
                                            <p:txEl>
                                              <p:pRg st="12" end="12"/>
                                            </p:txEl>
                                          </p:spTgt>
                                        </p:tgtEl>
                                      </p:cBhvr>
                                    </p:animEffect>
                                  </p:childTnLst>
                                  <p:subTnLst>
                                    <p:set>
                                      <p:cBhvr override="childStyle">
                                        <p:cTn dur="1" fill="hold" display="0" masterRel="nextClick" afterEffect="1"/>
                                        <p:tgtEl>
                                          <p:spTgt spid="11267">
                                            <p:txEl>
                                              <p:pRg st="12" end="12"/>
                                            </p:txEl>
                                          </p:spTgt>
                                        </p:tgtEl>
                                        <p:attrNameLst>
                                          <p:attrName>style.visibility</p:attrName>
                                        </p:attrNameLst>
                                      </p:cBhvr>
                                      <p:to>
                                        <p:strVal val="hidden"/>
                                      </p:to>
                                    </p:set>
                                  </p:sub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1000"/>
                                  </p:stCondLst>
                                  <p:childTnLst>
                                    <p:set>
                                      <p:cBhvr>
                                        <p:cTn id="75" dur="1" fill="hold">
                                          <p:stCondLst>
                                            <p:cond delay="0"/>
                                          </p:stCondLst>
                                        </p:cTn>
                                        <p:tgtEl>
                                          <p:spTgt spid="11267">
                                            <p:txEl>
                                              <p:pRg st="13" end="13"/>
                                            </p:txEl>
                                          </p:spTgt>
                                        </p:tgtEl>
                                        <p:attrNameLst>
                                          <p:attrName>style.visibility</p:attrName>
                                        </p:attrNameLst>
                                      </p:cBhvr>
                                      <p:to>
                                        <p:strVal val="visible"/>
                                      </p:to>
                                    </p:set>
                                    <p:animEffect transition="in" filter="wipe(left)">
                                      <p:cBhvr>
                                        <p:cTn id="76" dur="1000"/>
                                        <p:tgtEl>
                                          <p:spTgt spid="11267">
                                            <p:txEl>
                                              <p:pRg st="13" end="13"/>
                                            </p:txEl>
                                          </p:spTgt>
                                        </p:tgtEl>
                                      </p:cBhvr>
                                    </p:animEffect>
                                  </p:childTnLst>
                                  <p:subTnLst>
                                    <p:set>
                                      <p:cBhvr override="childStyle">
                                        <p:cTn dur="1" fill="hold" display="0" masterRel="nextClick" afterEffect="1"/>
                                        <p:tgtEl>
                                          <p:spTgt spid="11267">
                                            <p:txEl>
                                              <p:pRg st="13" end="13"/>
                                            </p:txEl>
                                          </p:spTgt>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1000"/>
                                  </p:stCondLst>
                                  <p:childTnLst>
                                    <p:set>
                                      <p:cBhvr>
                                        <p:cTn id="80" dur="1" fill="hold">
                                          <p:stCondLst>
                                            <p:cond delay="0"/>
                                          </p:stCondLst>
                                        </p:cTn>
                                        <p:tgtEl>
                                          <p:spTgt spid="11267">
                                            <p:txEl>
                                              <p:pRg st="14" end="14"/>
                                            </p:txEl>
                                          </p:spTgt>
                                        </p:tgtEl>
                                        <p:attrNameLst>
                                          <p:attrName>style.visibility</p:attrName>
                                        </p:attrNameLst>
                                      </p:cBhvr>
                                      <p:to>
                                        <p:strVal val="visible"/>
                                      </p:to>
                                    </p:set>
                                    <p:animEffect transition="in" filter="wipe(left)">
                                      <p:cBhvr>
                                        <p:cTn id="81" dur="1000"/>
                                        <p:tgtEl>
                                          <p:spTgt spid="11267">
                                            <p:txEl>
                                              <p:pRg st="14" end="14"/>
                                            </p:txEl>
                                          </p:spTgt>
                                        </p:tgtEl>
                                      </p:cBhvr>
                                    </p:animEffect>
                                  </p:childTnLst>
                                  <p:subTnLst>
                                    <p:set>
                                      <p:cBhvr override="childStyle">
                                        <p:cTn dur="1" fill="hold" display="0" masterRel="nextClick" afterEffect="1"/>
                                        <p:tgtEl>
                                          <p:spTgt spid="11267">
                                            <p:txEl>
                                              <p:pRg st="14" end="1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646148" name="Text Box 4">
            <a:extLst>
              <a:ext uri="{FF2B5EF4-FFF2-40B4-BE49-F238E27FC236}">
                <a16:creationId xmlns:a16="http://schemas.microsoft.com/office/drawing/2014/main" id="{4BF5785C-A639-18BD-DC63-B9B1CFC6F91F}"/>
              </a:ext>
            </a:extLst>
          </p:cNvPr>
          <p:cNvSpPr txBox="1">
            <a:spLocks noChangeArrowheads="1"/>
          </p:cNvSpPr>
          <p:nvPr/>
        </p:nvSpPr>
        <p:spPr bwMode="auto">
          <a:xfrm>
            <a:off x="0" y="838200"/>
            <a:ext cx="9144000" cy="6202362"/>
          </a:xfrm>
          <a:prstGeom prst="rect">
            <a:avLst/>
          </a:prstGeom>
          <a:solidFill>
            <a:schemeClr val="bg1"/>
          </a:solidFill>
          <a:ln>
            <a:noFill/>
          </a:ln>
          <a:effectLst>
            <a:outerShdw dist="35921" dir="2700000" algn="ctr" rotWithShape="0">
              <a:schemeClr val="tx1"/>
            </a:outerShdw>
          </a:effectLst>
        </p:spPr>
        <p:txBody>
          <a:bodyPr>
            <a:spAutoFit/>
          </a:bodyPr>
          <a:lstStyle/>
          <a:p>
            <a:pPr algn="ctr">
              <a:spcBef>
                <a:spcPct val="50000"/>
              </a:spcBef>
              <a:defRPr/>
            </a:pPr>
            <a:r>
              <a:rPr lang="en-US" altLang="en-US" sz="4000" u="sng" dirty="0">
                <a:effectLst>
                  <a:outerShdw blurRad="38100" dist="38100" dir="2700000" algn="tl">
                    <a:srgbClr val="FFFFFF"/>
                  </a:outerShdw>
                </a:effectLst>
                <a:latin typeface="Impact" panose="020B0806030902050204" pitchFamily="34" charset="0"/>
              </a:rPr>
              <a:t>ARTICLE 10</a:t>
            </a:r>
          </a:p>
          <a:p>
            <a:pPr algn="ctr">
              <a:lnSpc>
                <a:spcPct val="80000"/>
              </a:lnSpc>
              <a:spcBef>
                <a:spcPct val="50000"/>
              </a:spcBef>
              <a:defRPr/>
            </a:pPr>
            <a:r>
              <a:rPr lang="en-US" altLang="en-US" sz="2800" b="1" i="1" dirty="0">
                <a:latin typeface="Times New Roman" panose="02020603050405020304" pitchFamily="18" charset="0"/>
              </a:rPr>
              <a:t>The Members of the League undertake to respect and preserve as against external aggression the territorial integrity and existing political independence of all Members of the League.  In case of any such aggression or in case of any threat or danger of such aggression, the Council shall advise upon the means by which this obligation shall be fulfilled.</a:t>
            </a:r>
          </a:p>
          <a:p>
            <a:pPr algn="ctr">
              <a:lnSpc>
                <a:spcPct val="80000"/>
              </a:lnSpc>
              <a:spcBef>
                <a:spcPct val="20000"/>
              </a:spcBef>
              <a:defRPr/>
            </a:pPr>
            <a:r>
              <a:rPr lang="en-US" altLang="en-US" sz="3600" b="1" u="sng" dirty="0">
                <a:effectLst>
                  <a:outerShdw blurRad="38100" dist="38100" dir="2700000" algn="tl">
                    <a:srgbClr val="FFFFFF"/>
                  </a:outerShdw>
                </a:effectLst>
                <a:latin typeface="Times New Roman" panose="02020603050405020304" pitchFamily="18" charset="0"/>
              </a:rPr>
              <a:t>Problems Senator Lodge Had With </a:t>
            </a:r>
            <a:r>
              <a:rPr lang="en-US" altLang="en-US" sz="3600" b="1" u="sng" dirty="0" err="1">
                <a:effectLst>
                  <a:outerShdw blurRad="38100" dist="38100" dir="2700000" algn="tl">
                    <a:srgbClr val="FFFFFF"/>
                  </a:outerShdw>
                </a:effectLst>
                <a:latin typeface="Times New Roman" panose="02020603050405020304" pitchFamily="18" charset="0"/>
              </a:rPr>
              <a:t>LoN</a:t>
            </a:r>
            <a:endParaRPr lang="en-US" altLang="en-US" sz="3600" b="1" u="sng" dirty="0">
              <a:effectLst>
                <a:outerShdw blurRad="38100" dist="38100" dir="2700000" algn="tl">
                  <a:srgbClr val="FFFFFF"/>
                </a:outerShdw>
              </a:effectLst>
              <a:latin typeface="Times New Roman" panose="02020603050405020304" pitchFamily="18" charset="0"/>
            </a:endParaRPr>
          </a:p>
          <a:p>
            <a:pPr algn="ctr">
              <a:lnSpc>
                <a:spcPct val="80000"/>
              </a:lnSpc>
              <a:spcBef>
                <a:spcPct val="20000"/>
              </a:spcBef>
              <a:buFontTx/>
              <a:buChar char="•"/>
              <a:defRPr/>
            </a:pPr>
            <a:r>
              <a:rPr lang="en-US" altLang="en-US" sz="2800" b="1" dirty="0">
                <a:latin typeface="Times New Roman" panose="02020603050405020304" pitchFamily="18" charset="0"/>
              </a:rPr>
              <a:t>Power of Congress to declare war</a:t>
            </a:r>
          </a:p>
          <a:p>
            <a:pPr algn="ctr">
              <a:lnSpc>
                <a:spcPct val="80000"/>
              </a:lnSpc>
              <a:spcBef>
                <a:spcPct val="20000"/>
              </a:spcBef>
              <a:buFontTx/>
              <a:buChar char="•"/>
              <a:defRPr/>
            </a:pPr>
            <a:r>
              <a:rPr lang="en-US" altLang="en-US" sz="2800" b="1" dirty="0">
                <a:latin typeface="Times New Roman" panose="02020603050405020304" pitchFamily="18" charset="0"/>
              </a:rPr>
              <a:t>Get US involved in a war with no self-interest</a:t>
            </a:r>
          </a:p>
          <a:p>
            <a:pPr algn="ctr">
              <a:lnSpc>
                <a:spcPct val="80000"/>
              </a:lnSpc>
              <a:spcBef>
                <a:spcPct val="20000"/>
              </a:spcBef>
              <a:buFontTx/>
              <a:buChar char="•"/>
              <a:defRPr/>
            </a:pPr>
            <a:r>
              <a:rPr lang="en-US" altLang="en-US" sz="2800" b="1" dirty="0">
                <a:latin typeface="Times New Roman" panose="02020603050405020304" pitchFamily="18" charset="0"/>
              </a:rPr>
              <a:t>How would it effect the Monroe Doctrine Policy?</a:t>
            </a:r>
          </a:p>
          <a:p>
            <a:pPr algn="ctr">
              <a:lnSpc>
                <a:spcPct val="80000"/>
              </a:lnSpc>
              <a:spcBef>
                <a:spcPct val="20000"/>
              </a:spcBef>
              <a:buFontTx/>
              <a:buChar char="•"/>
              <a:defRPr/>
            </a:pPr>
            <a:r>
              <a:rPr lang="en-US" altLang="en-US" sz="2800" b="1" dirty="0">
                <a:latin typeface="Times New Roman" panose="02020603050405020304" pitchFamily="18" charset="0"/>
              </a:rPr>
              <a:t>Will the LON guarantee a just and lasting peace?</a:t>
            </a:r>
          </a:p>
          <a:p>
            <a:pPr algn="ctr">
              <a:lnSpc>
                <a:spcPct val="80000"/>
              </a:lnSpc>
              <a:spcBef>
                <a:spcPct val="20000"/>
              </a:spcBef>
              <a:buFontTx/>
              <a:buChar char="•"/>
              <a:defRPr/>
            </a:pPr>
            <a:r>
              <a:rPr lang="en-US" altLang="en-US" sz="2800" b="1" dirty="0">
                <a:latin typeface="Times New Roman" panose="02020603050405020304" pitchFamily="18" charset="0"/>
              </a:rPr>
              <a:t>Goes against our policy of no “foreign alliances”</a:t>
            </a:r>
          </a:p>
        </p:txBody>
      </p:sp>
      <p:sp>
        <p:nvSpPr>
          <p:cNvPr id="2" name="TextBox 1">
            <a:extLst>
              <a:ext uri="{FF2B5EF4-FFF2-40B4-BE49-F238E27FC236}">
                <a16:creationId xmlns:a16="http://schemas.microsoft.com/office/drawing/2014/main" id="{B28F3253-9AD0-4F43-58FB-E2A66471B169}"/>
              </a:ext>
            </a:extLst>
          </p:cNvPr>
          <p:cNvSpPr txBox="1"/>
          <p:nvPr/>
        </p:nvSpPr>
        <p:spPr>
          <a:xfrm>
            <a:off x="2819400" y="0"/>
            <a:ext cx="4262705" cy="646331"/>
          </a:xfrm>
          <a:prstGeom prst="rect">
            <a:avLst/>
          </a:prstGeom>
          <a:noFill/>
        </p:spPr>
        <p:txBody>
          <a:bodyPr wrap="none" rtlCol="0">
            <a:spAutoFit/>
          </a:bodyPr>
          <a:lstStyle/>
          <a:p>
            <a:r>
              <a:rPr lang="en-US" sz="3600" b="1" dirty="0"/>
              <a:t>League Of Nations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6148">
                                            <p:txEl>
                                              <p:pRg st="0" end="0"/>
                                            </p:txEl>
                                          </p:spTgt>
                                        </p:tgtEl>
                                        <p:attrNameLst>
                                          <p:attrName>style.visibility</p:attrName>
                                        </p:attrNameLst>
                                      </p:cBhvr>
                                      <p:to>
                                        <p:strVal val="visible"/>
                                      </p:to>
                                    </p:set>
                                    <p:anim calcmode="lin" valueType="num">
                                      <p:cBhvr additive="base">
                                        <p:cTn id="7" dur="500" fill="hold"/>
                                        <p:tgtEl>
                                          <p:spTgt spid="64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614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6148">
                                            <p:txEl>
                                              <p:pRg st="1" end="1"/>
                                            </p:txEl>
                                          </p:spTgt>
                                        </p:tgtEl>
                                        <p:attrNameLst>
                                          <p:attrName>style.visibility</p:attrName>
                                        </p:attrNameLst>
                                      </p:cBhvr>
                                      <p:to>
                                        <p:strVal val="visible"/>
                                      </p:to>
                                    </p:set>
                                    <p:anim calcmode="lin" valueType="num">
                                      <p:cBhvr additive="base">
                                        <p:cTn id="13" dur="500" fill="hold"/>
                                        <p:tgtEl>
                                          <p:spTgt spid="6461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61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46148">
                                            <p:txEl>
                                              <p:pRg st="2" end="2"/>
                                            </p:txEl>
                                          </p:spTgt>
                                        </p:tgtEl>
                                        <p:attrNameLst>
                                          <p:attrName>style.visibility</p:attrName>
                                        </p:attrNameLst>
                                      </p:cBhvr>
                                      <p:to>
                                        <p:strVal val="visible"/>
                                      </p:to>
                                    </p:set>
                                    <p:anim calcmode="lin" valueType="num">
                                      <p:cBhvr additive="base">
                                        <p:cTn id="19" dur="500" fill="hold"/>
                                        <p:tgtEl>
                                          <p:spTgt spid="6461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614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46148">
                                            <p:txEl>
                                              <p:pRg st="3" end="3"/>
                                            </p:txEl>
                                          </p:spTgt>
                                        </p:tgtEl>
                                        <p:attrNameLst>
                                          <p:attrName>style.visibility</p:attrName>
                                        </p:attrNameLst>
                                      </p:cBhvr>
                                      <p:to>
                                        <p:strVal val="visible"/>
                                      </p:to>
                                    </p:set>
                                    <p:anim calcmode="lin" valueType="num">
                                      <p:cBhvr additive="base">
                                        <p:cTn id="25" dur="500" fill="hold"/>
                                        <p:tgtEl>
                                          <p:spTgt spid="6461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614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46148">
                                            <p:txEl>
                                              <p:pRg st="4" end="4"/>
                                            </p:txEl>
                                          </p:spTgt>
                                        </p:tgtEl>
                                        <p:attrNameLst>
                                          <p:attrName>style.visibility</p:attrName>
                                        </p:attrNameLst>
                                      </p:cBhvr>
                                      <p:to>
                                        <p:strVal val="visible"/>
                                      </p:to>
                                    </p:set>
                                    <p:anim calcmode="lin" valueType="num">
                                      <p:cBhvr additive="base">
                                        <p:cTn id="31" dur="500" fill="hold"/>
                                        <p:tgtEl>
                                          <p:spTgt spid="6461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6148">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46148">
                                            <p:txEl>
                                              <p:pRg st="5" end="5"/>
                                            </p:txEl>
                                          </p:spTgt>
                                        </p:tgtEl>
                                        <p:attrNameLst>
                                          <p:attrName>style.visibility</p:attrName>
                                        </p:attrNameLst>
                                      </p:cBhvr>
                                      <p:to>
                                        <p:strVal val="visible"/>
                                      </p:to>
                                    </p:set>
                                    <p:anim calcmode="lin" valueType="num">
                                      <p:cBhvr additive="base">
                                        <p:cTn id="37" dur="500" fill="hold"/>
                                        <p:tgtEl>
                                          <p:spTgt spid="64614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6148">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46148">
                                            <p:txEl>
                                              <p:pRg st="6" end="6"/>
                                            </p:txEl>
                                          </p:spTgt>
                                        </p:tgtEl>
                                        <p:attrNameLst>
                                          <p:attrName>style.visibility</p:attrName>
                                        </p:attrNameLst>
                                      </p:cBhvr>
                                      <p:to>
                                        <p:strVal val="visible"/>
                                      </p:to>
                                    </p:set>
                                    <p:anim calcmode="lin" valueType="num">
                                      <p:cBhvr additive="base">
                                        <p:cTn id="43" dur="500" fill="hold"/>
                                        <p:tgtEl>
                                          <p:spTgt spid="64614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6148">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46148">
                                            <p:txEl>
                                              <p:pRg st="7" end="7"/>
                                            </p:txEl>
                                          </p:spTgt>
                                        </p:tgtEl>
                                        <p:attrNameLst>
                                          <p:attrName>style.visibility</p:attrName>
                                        </p:attrNameLst>
                                      </p:cBhvr>
                                      <p:to>
                                        <p:strVal val="visible"/>
                                      </p:to>
                                    </p:set>
                                    <p:anim calcmode="lin" valueType="num">
                                      <p:cBhvr additive="base">
                                        <p:cTn id="49" dur="500" fill="hold"/>
                                        <p:tgtEl>
                                          <p:spTgt spid="64614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6148">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8"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3FB33AD-C009-4956-BAC9-473628A37B82}"/>
              </a:ext>
            </a:extLst>
          </p:cNvPr>
          <p:cNvSpPr>
            <a:spLocks noGrp="1" noChangeArrowheads="1"/>
          </p:cNvSpPr>
          <p:nvPr>
            <p:ph type="title"/>
          </p:nvPr>
        </p:nvSpPr>
        <p:spPr>
          <a:xfrm>
            <a:off x="533400" y="0"/>
            <a:ext cx="8229600" cy="533400"/>
          </a:xfrm>
        </p:spPr>
        <p:txBody>
          <a:bodyPr/>
          <a:lstStyle/>
          <a:p>
            <a:r>
              <a:rPr lang="en-US" altLang="en-US" sz="3200" b="1"/>
              <a:t>The Lamb from the Slaughter</a:t>
            </a:r>
          </a:p>
        </p:txBody>
      </p:sp>
      <p:pic>
        <p:nvPicPr>
          <p:cNvPr id="155651" name="Content Placeholder 3">
            <a:extLst>
              <a:ext uri="{FF2B5EF4-FFF2-40B4-BE49-F238E27FC236}">
                <a16:creationId xmlns:a16="http://schemas.microsoft.com/office/drawing/2014/main" id="{9841D240-0A5F-52F3-2982-E4BC3A1EEB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3325" y="533400"/>
            <a:ext cx="6737350" cy="6172200"/>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a:extLst>
              <a:ext uri="{FF2B5EF4-FFF2-40B4-BE49-F238E27FC236}">
                <a16:creationId xmlns:a16="http://schemas.microsoft.com/office/drawing/2014/main" id="{ECEC9F92-E581-58EC-B16F-F68EDD274451}"/>
              </a:ext>
            </a:extLst>
          </p:cNvPr>
          <p:cNvSpPr>
            <a:spLocks noChangeArrowheads="1"/>
          </p:cNvSpPr>
          <p:nvPr/>
        </p:nvSpPr>
        <p:spPr bwMode="auto">
          <a:xfrm>
            <a:off x="-22077" y="77728"/>
            <a:ext cx="44196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Article X of the League of Nations Covenant </a:t>
            </a:r>
          </a:p>
          <a:p>
            <a:pPr>
              <a:spcBef>
                <a:spcPct val="0"/>
              </a:spcBef>
              <a:buFontTx/>
              <a:buNone/>
            </a:pPr>
            <a:r>
              <a:rPr lang="en-US" altLang="en-US" sz="1800" dirty="0"/>
              <a:t>The Members of the league shall undertake to respect and preserve against external aggression the territorial integrity and political independence of all Members of the League. In case of any such aggression or threat of aggression, the League shall have an obligation to advise how peace shall be maintained … Any war or threat of war affecting any member of the League is a concern to the whole League, the League shall take action to safe guard the peace of nations … if arbitration by the League in case of aggression is not successful, military intervention may be necessary under the control of the League Council.</a:t>
            </a:r>
          </a:p>
        </p:txBody>
      </p:sp>
      <p:sp>
        <p:nvSpPr>
          <p:cNvPr id="157699" name="Rectangle 4">
            <a:extLst>
              <a:ext uri="{FF2B5EF4-FFF2-40B4-BE49-F238E27FC236}">
                <a16:creationId xmlns:a16="http://schemas.microsoft.com/office/drawing/2014/main" id="{333CA111-53F5-B15A-3619-AB3B3114318F}"/>
              </a:ext>
            </a:extLst>
          </p:cNvPr>
          <p:cNvSpPr>
            <a:spLocks noChangeArrowheads="1"/>
          </p:cNvSpPr>
          <p:nvPr/>
        </p:nvSpPr>
        <p:spPr bwMode="auto">
          <a:xfrm>
            <a:off x="2849" y="5818894"/>
            <a:ext cx="91411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This controversial section of the Treaty of Versailles illustrates the concept</a:t>
            </a:r>
          </a:p>
          <a:p>
            <a:pPr>
              <a:spcBef>
                <a:spcPct val="0"/>
              </a:spcBef>
              <a:buFontTx/>
              <a:buNone/>
            </a:pPr>
            <a:r>
              <a:rPr lang="en-US" altLang="en-US" sz="1800" dirty="0"/>
              <a:t>of “</a:t>
            </a:r>
            <a:r>
              <a:rPr lang="en-US" altLang="en-US" sz="1800" b="1" dirty="0"/>
              <a:t>collective security</a:t>
            </a:r>
            <a:r>
              <a:rPr lang="en-US" altLang="en-US" sz="1800" dirty="0"/>
              <a:t>”. Why would Wilson support this concept? And why would the Isolationists in the Senate oppose it?</a:t>
            </a:r>
            <a:endParaRPr lang="en-US" altLang="en-US" sz="1800" b="1" dirty="0"/>
          </a:p>
        </p:txBody>
      </p:sp>
      <p:pic>
        <p:nvPicPr>
          <p:cNvPr id="157700" name="Picture 6">
            <a:extLst>
              <a:ext uri="{FF2B5EF4-FFF2-40B4-BE49-F238E27FC236}">
                <a16:creationId xmlns:a16="http://schemas.microsoft.com/office/drawing/2014/main" id="{3889902E-B20A-40A7-D5EA-C3A6D33F0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265" y="0"/>
            <a:ext cx="472440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AutoShape 3">
            <a:hlinkClick r:id="rId2" action="ppaction://hlinksldjump"/>
            <a:extLst>
              <a:ext uri="{FF2B5EF4-FFF2-40B4-BE49-F238E27FC236}">
                <a16:creationId xmlns:a16="http://schemas.microsoft.com/office/drawing/2014/main" id="{5EB456F7-F252-2726-5980-1B062F63925E}"/>
              </a:ext>
            </a:extLst>
          </p:cNvPr>
          <p:cNvSpPr>
            <a:spLocks noChangeArrowheads="1"/>
          </p:cNvSpPr>
          <p:nvPr/>
        </p:nvSpPr>
        <p:spPr bwMode="auto">
          <a:xfrm>
            <a:off x="8153400" y="6324600"/>
            <a:ext cx="304800" cy="304800"/>
          </a:xfrm>
          <a:prstGeom prst="sun">
            <a:avLst>
              <a:gd name="adj" fmla="val 25000"/>
            </a:avLst>
          </a:prstGeom>
          <a:solidFill>
            <a:srgbClr val="CC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58723" name="Picture 4">
            <a:extLst>
              <a:ext uri="{FF2B5EF4-FFF2-40B4-BE49-F238E27FC236}">
                <a16:creationId xmlns:a16="http://schemas.microsoft.com/office/drawing/2014/main" id="{EFFDAF29-3EF2-A6F2-608C-A7E02740E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5105400" cy="5715000"/>
          </a:xfrm>
          <a:prstGeom prst="rect">
            <a:avLst/>
          </a:prstGeom>
          <a:noFill/>
          <a:ln w="76200" cmpd="tri">
            <a:solidFill>
              <a:srgbClr val="CCFFFF"/>
            </a:solidFill>
            <a:miter lim="800000"/>
            <a:headEnd/>
            <a:tailEnd/>
          </a:ln>
          <a:extLst>
            <a:ext uri="{909E8E84-426E-40DD-AFC4-6F175D3DCCD1}">
              <a14:hiddenFill xmlns:a14="http://schemas.microsoft.com/office/drawing/2010/main">
                <a:solidFill>
                  <a:srgbClr val="FFFFFF"/>
                </a:solidFill>
              </a14:hiddenFill>
            </a:ext>
          </a:extLst>
        </p:spPr>
      </p:pic>
      <p:sp>
        <p:nvSpPr>
          <p:cNvPr id="158724" name="Text Box 6">
            <a:extLst>
              <a:ext uri="{FF2B5EF4-FFF2-40B4-BE49-F238E27FC236}">
                <a16:creationId xmlns:a16="http://schemas.microsoft.com/office/drawing/2014/main" id="{CA5451F3-4996-9847-489C-97F13B013E57}"/>
              </a:ext>
            </a:extLst>
          </p:cNvPr>
          <p:cNvSpPr txBox="1">
            <a:spLocks noChangeArrowheads="1"/>
          </p:cNvSpPr>
          <p:nvPr/>
        </p:nvSpPr>
        <p:spPr bwMode="auto">
          <a:xfrm>
            <a:off x="5410200" y="838200"/>
            <a:ext cx="35814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pPr>
            <a:r>
              <a:rPr lang="en-US" altLang="en-US" sz="2800" b="1">
                <a:latin typeface="Times New Roman" panose="02020603050405020304" pitchFamily="18" charset="0"/>
              </a:rPr>
              <a:t>Was Wilson’s League of Nations and his belief in “ending all war” based on idealism or reality?</a:t>
            </a:r>
          </a:p>
          <a:p>
            <a:pPr algn="ctr">
              <a:spcBef>
                <a:spcPct val="50000"/>
              </a:spcBef>
            </a:pPr>
            <a:r>
              <a:rPr lang="en-US" altLang="en-US" sz="2800" b="1">
                <a:latin typeface="Times New Roman" panose="02020603050405020304" pitchFamily="18" charset="0"/>
              </a:rPr>
              <a:t>Could the world eliminate war?</a:t>
            </a:r>
          </a:p>
        </p:txBody>
      </p:sp>
      <p:sp>
        <p:nvSpPr>
          <p:cNvPr id="7" name="Rectangle 3">
            <a:extLst>
              <a:ext uri="{FF2B5EF4-FFF2-40B4-BE49-F238E27FC236}">
                <a16:creationId xmlns:a16="http://schemas.microsoft.com/office/drawing/2014/main" id="{21E6B357-8371-09F6-E482-5418551B68B7}"/>
              </a:ext>
            </a:extLst>
          </p:cNvPr>
          <p:cNvSpPr txBox="1">
            <a:spLocks noChangeArrowheads="1"/>
          </p:cNvSpPr>
          <p:nvPr/>
        </p:nvSpPr>
        <p:spPr bwMode="auto">
          <a:xfrm>
            <a:off x="685800" y="152400"/>
            <a:ext cx="77724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b="1" kern="0"/>
              <a:t>LEAGUE OF NATIONS</a:t>
            </a:r>
            <a:endParaRPr lang="en-US" altLang="en-US" sz="3200" b="1" kern="0" dirty="0"/>
          </a:p>
        </p:txBody>
      </p:sp>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C6367E41-60B2-0A10-D11C-F247E732F90F}"/>
              </a:ext>
            </a:extLst>
          </p:cNvPr>
          <p:cNvSpPr>
            <a:spLocks noGrp="1" noChangeArrowheads="1"/>
          </p:cNvSpPr>
          <p:nvPr>
            <p:ph type="title"/>
          </p:nvPr>
        </p:nvSpPr>
        <p:spPr>
          <a:xfrm>
            <a:off x="1981200" y="152400"/>
            <a:ext cx="4495800" cy="609600"/>
          </a:xfrm>
        </p:spPr>
        <p:txBody>
          <a:bodyPr/>
          <a:lstStyle/>
          <a:p>
            <a:r>
              <a:rPr lang="en-US" altLang="en-US" sz="3200" b="1"/>
              <a:t>EOC Moment</a:t>
            </a:r>
          </a:p>
        </p:txBody>
      </p:sp>
      <p:sp>
        <p:nvSpPr>
          <p:cNvPr id="159747" name="Content Placeholder 2">
            <a:extLst>
              <a:ext uri="{FF2B5EF4-FFF2-40B4-BE49-F238E27FC236}">
                <a16:creationId xmlns:a16="http://schemas.microsoft.com/office/drawing/2014/main" id="{C80122CE-3BBC-926A-B20F-164DA9C13DD6}"/>
              </a:ext>
            </a:extLst>
          </p:cNvPr>
          <p:cNvSpPr>
            <a:spLocks noGrp="1" noChangeArrowheads="1"/>
          </p:cNvSpPr>
          <p:nvPr>
            <p:ph idx="1"/>
          </p:nvPr>
        </p:nvSpPr>
        <p:spPr>
          <a:xfrm>
            <a:off x="228600" y="838200"/>
            <a:ext cx="8686800" cy="4876800"/>
          </a:xfrm>
        </p:spPr>
        <p:txBody>
          <a:bodyPr/>
          <a:lstStyle/>
          <a:p>
            <a:pPr marL="0" indent="0">
              <a:buFontTx/>
              <a:buNone/>
            </a:pPr>
            <a:r>
              <a:rPr lang="en-US" altLang="en-US" sz="2400"/>
              <a:t>Henry Cabot Lodge and other senators opposed ratification of the Treaty of Versailles (1919) because they believed the treaty</a:t>
            </a:r>
          </a:p>
          <a:p>
            <a:pPr marL="0" indent="0">
              <a:buFontTx/>
              <a:buNone/>
            </a:pPr>
            <a:endParaRPr lang="en-US" altLang="en-US" sz="2400"/>
          </a:p>
          <a:p>
            <a:pPr marL="0" indent="0">
              <a:buFontTx/>
              <a:buNone/>
            </a:pPr>
            <a:r>
              <a:rPr lang="en-US" altLang="en-US" sz="2400"/>
              <a:t>a. failed to punish Germany for its involvement in World War I</a:t>
            </a:r>
          </a:p>
          <a:p>
            <a:pPr marL="0" indent="0">
              <a:buFontTx/>
              <a:buNone/>
            </a:pPr>
            <a:r>
              <a:rPr lang="en-US" altLang="en-US" sz="2400"/>
              <a:t>b. excluded reparations for European allies</a:t>
            </a:r>
          </a:p>
          <a:p>
            <a:pPr marL="0" indent="0">
              <a:buFontTx/>
              <a:buNone/>
            </a:pPr>
            <a:r>
              <a:rPr lang="en-US" altLang="en-US" sz="2400"/>
              <a:t>c. could draw the United States into future conflicts</a:t>
            </a:r>
          </a:p>
          <a:p>
            <a:pPr marL="0" indent="0">
              <a:buFontTx/>
              <a:buNone/>
            </a:pPr>
            <a:r>
              <a:rPr lang="en-US" altLang="en-US" sz="2400"/>
              <a:t>d.  placed blame for World War I on all the warring countries</a:t>
            </a:r>
          </a:p>
        </p:txBody>
      </p:sp>
      <p:sp>
        <p:nvSpPr>
          <p:cNvPr id="4" name="Oval 3">
            <a:extLst>
              <a:ext uri="{FF2B5EF4-FFF2-40B4-BE49-F238E27FC236}">
                <a16:creationId xmlns:a16="http://schemas.microsoft.com/office/drawing/2014/main" id="{06556CDE-8C37-02E3-304B-35F6925B3924}"/>
              </a:ext>
            </a:extLst>
          </p:cNvPr>
          <p:cNvSpPr/>
          <p:nvPr/>
        </p:nvSpPr>
        <p:spPr>
          <a:xfrm>
            <a:off x="180975" y="3375025"/>
            <a:ext cx="400050" cy="4016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158CAAF8-1912-5906-BE7F-DB7E2839692E}"/>
              </a:ext>
            </a:extLst>
          </p:cNvPr>
          <p:cNvSpPr>
            <a:spLocks noGrp="1" noChangeArrowheads="1"/>
          </p:cNvSpPr>
          <p:nvPr>
            <p:ph type="title"/>
          </p:nvPr>
        </p:nvSpPr>
        <p:spPr>
          <a:xfrm>
            <a:off x="1981200" y="22225"/>
            <a:ext cx="4495800" cy="609600"/>
          </a:xfrm>
        </p:spPr>
        <p:txBody>
          <a:bodyPr/>
          <a:lstStyle/>
          <a:p>
            <a:r>
              <a:rPr lang="en-US" altLang="en-US" sz="3200" b="1"/>
              <a:t>EOC Moment</a:t>
            </a:r>
          </a:p>
        </p:txBody>
      </p:sp>
      <p:sp>
        <p:nvSpPr>
          <p:cNvPr id="160771" name="Content Placeholder 2">
            <a:extLst>
              <a:ext uri="{FF2B5EF4-FFF2-40B4-BE49-F238E27FC236}">
                <a16:creationId xmlns:a16="http://schemas.microsoft.com/office/drawing/2014/main" id="{EE0EF0E6-C568-4B11-E417-F0684805CAC0}"/>
              </a:ext>
            </a:extLst>
          </p:cNvPr>
          <p:cNvSpPr>
            <a:spLocks noGrp="1" noChangeArrowheads="1"/>
          </p:cNvSpPr>
          <p:nvPr>
            <p:ph idx="1"/>
          </p:nvPr>
        </p:nvSpPr>
        <p:spPr>
          <a:xfrm>
            <a:off x="228600" y="587375"/>
            <a:ext cx="8686800" cy="4876800"/>
          </a:xfrm>
        </p:spPr>
        <p:txBody>
          <a:bodyPr/>
          <a:lstStyle/>
          <a:p>
            <a:pPr marL="0" indent="0">
              <a:buFontTx/>
              <a:buNone/>
            </a:pPr>
            <a:r>
              <a:rPr lang="en-US" altLang="en-US" sz="2400" i="1">
                <a:latin typeface="Bookman Old Style" panose="02050604050505020204" pitchFamily="18" charset="0"/>
              </a:rPr>
              <a:t>"We are to be an instrument in the hands of God to see that liberty is made secure for mankind."</a:t>
            </a:r>
          </a:p>
          <a:p>
            <a:pPr marL="0" indent="0">
              <a:buFontTx/>
              <a:buNone/>
            </a:pPr>
            <a:r>
              <a:rPr lang="en-US" altLang="en-US" sz="2400" i="1">
                <a:latin typeface="Bookman Old Style" panose="02050604050505020204" pitchFamily="18" charset="0"/>
              </a:rPr>
              <a:t>-President Woodrow Wilson</a:t>
            </a:r>
          </a:p>
          <a:p>
            <a:pPr marL="0" indent="0">
              <a:buFontTx/>
              <a:buNone/>
            </a:pPr>
            <a:endParaRPr lang="en-US" altLang="en-US" sz="2400"/>
          </a:p>
          <a:p>
            <a:pPr marL="0" indent="0">
              <a:buFontTx/>
              <a:buNone/>
            </a:pPr>
            <a:r>
              <a:rPr lang="en-US" altLang="en-US" sz="2400"/>
              <a:t>President Wilson tried to carry out the idea expressed in this quotation by</a:t>
            </a:r>
          </a:p>
          <a:p>
            <a:pPr marL="0" indent="0">
              <a:buFontTx/>
              <a:buNone/>
            </a:pPr>
            <a:r>
              <a:rPr lang="en-US" altLang="en-US" sz="2400"/>
              <a:t> </a:t>
            </a:r>
          </a:p>
          <a:p>
            <a:pPr marL="0" indent="0">
              <a:buFontTx/>
              <a:buNone/>
            </a:pPr>
            <a:r>
              <a:rPr lang="en-US" altLang="en-US" sz="2400"/>
              <a:t>A. protesting the sinking of the Lusitania</a:t>
            </a:r>
          </a:p>
          <a:p>
            <a:pPr marL="0" indent="0">
              <a:buFontTx/>
              <a:buNone/>
            </a:pPr>
            <a:r>
              <a:rPr lang="en-US" altLang="en-US" sz="2400"/>
              <a:t>B. proposing a program of civil rights for minorities in American society</a:t>
            </a:r>
          </a:p>
          <a:p>
            <a:pPr marL="0" indent="0">
              <a:buFontTx/>
              <a:buNone/>
            </a:pPr>
            <a:r>
              <a:rPr lang="en-US" altLang="en-US" sz="2400"/>
              <a:t>C. urging the Allies to adopt the Fourteen Points</a:t>
            </a:r>
          </a:p>
          <a:p>
            <a:pPr marL="0" indent="0">
              <a:buFontTx/>
              <a:buNone/>
            </a:pPr>
            <a:r>
              <a:rPr lang="en-US" altLang="en-US" sz="2400"/>
              <a:t>D. taking control of territories conquered in World War I</a:t>
            </a:r>
          </a:p>
        </p:txBody>
      </p:sp>
      <p:sp>
        <p:nvSpPr>
          <p:cNvPr id="4" name="Oval 3">
            <a:extLst>
              <a:ext uri="{FF2B5EF4-FFF2-40B4-BE49-F238E27FC236}">
                <a16:creationId xmlns:a16="http://schemas.microsoft.com/office/drawing/2014/main" id="{E1C48EED-C3C5-FC53-1706-AC2496A28D76}"/>
              </a:ext>
            </a:extLst>
          </p:cNvPr>
          <p:cNvSpPr/>
          <p:nvPr/>
        </p:nvSpPr>
        <p:spPr>
          <a:xfrm>
            <a:off x="228600" y="4800600"/>
            <a:ext cx="400050" cy="4016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8">
            <a:extLst>
              <a:ext uri="{FF2B5EF4-FFF2-40B4-BE49-F238E27FC236}">
                <a16:creationId xmlns:a16="http://schemas.microsoft.com/office/drawing/2014/main" id="{1896038E-2894-001B-B376-83228DE2D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75"/>
            <a:ext cx="510381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5" name="Rectangle 4">
            <a:extLst>
              <a:ext uri="{FF2B5EF4-FFF2-40B4-BE49-F238E27FC236}">
                <a16:creationId xmlns:a16="http://schemas.microsoft.com/office/drawing/2014/main" id="{637B8B17-966D-A743-6745-08778F5437E5}"/>
              </a:ext>
            </a:extLst>
          </p:cNvPr>
          <p:cNvSpPr>
            <a:spLocks noChangeArrowheads="1"/>
          </p:cNvSpPr>
          <p:nvPr/>
        </p:nvSpPr>
        <p:spPr bwMode="auto">
          <a:xfrm>
            <a:off x="5103813" y="376238"/>
            <a:ext cx="40179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After World War I, the opposition of some Members of Congress to the Versailles Treaty was based largely on the idea that the Treaty</a:t>
            </a:r>
          </a:p>
          <a:p>
            <a:pPr>
              <a:spcBef>
                <a:spcPct val="0"/>
              </a:spcBef>
              <a:buFontTx/>
              <a:buNone/>
            </a:pPr>
            <a:r>
              <a:rPr lang="en-US" altLang="en-US" sz="1800"/>
              <a:t> </a:t>
            </a:r>
          </a:p>
          <a:p>
            <a:pPr>
              <a:spcBef>
                <a:spcPct val="0"/>
              </a:spcBef>
              <a:buFontTx/>
              <a:buNone/>
            </a:pPr>
            <a:r>
              <a:rPr lang="en-US" altLang="en-US" sz="1800"/>
              <a:t>A.  did not punish the Central Powers harshly enough</a:t>
            </a:r>
          </a:p>
          <a:p>
            <a:pPr>
              <a:spcBef>
                <a:spcPct val="0"/>
              </a:spcBef>
              <a:buFontTx/>
              <a:buNone/>
            </a:pPr>
            <a:r>
              <a:rPr lang="en-US" altLang="en-US" sz="1800"/>
              <a:t>B.  did not give the United States an important role in world affairs</a:t>
            </a:r>
          </a:p>
          <a:p>
            <a:pPr>
              <a:spcBef>
                <a:spcPct val="0"/>
              </a:spcBef>
              <a:buFontTx/>
              <a:buNone/>
            </a:pPr>
            <a:r>
              <a:rPr lang="en-US" altLang="en-US" sz="1800"/>
              <a:t>C.  would require the United States to join the League of Nations and might result in a loss of United States sovereignty</a:t>
            </a:r>
          </a:p>
          <a:p>
            <a:pPr>
              <a:spcBef>
                <a:spcPct val="0"/>
              </a:spcBef>
              <a:buFontTx/>
              <a:buNone/>
            </a:pPr>
            <a:r>
              <a:rPr lang="en-US" altLang="en-US" sz="1800"/>
              <a:t>D.  would require the United States to assume the cost of rebuilding the war-torn European economies</a:t>
            </a:r>
          </a:p>
        </p:txBody>
      </p:sp>
      <p:sp>
        <p:nvSpPr>
          <p:cNvPr id="6" name="Oval 5">
            <a:extLst>
              <a:ext uri="{FF2B5EF4-FFF2-40B4-BE49-F238E27FC236}">
                <a16:creationId xmlns:a16="http://schemas.microsoft.com/office/drawing/2014/main" id="{F82989D3-1AB3-F9D8-B1A4-A1957B003FEC}"/>
              </a:ext>
            </a:extLst>
          </p:cNvPr>
          <p:cNvSpPr/>
          <p:nvPr/>
        </p:nvSpPr>
        <p:spPr>
          <a:xfrm>
            <a:off x="5103813" y="2895600"/>
            <a:ext cx="382587"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a:extLst>
              <a:ext uri="{FF2B5EF4-FFF2-40B4-BE49-F238E27FC236}">
                <a16:creationId xmlns:a16="http://schemas.microsoft.com/office/drawing/2014/main" id="{0B30B92C-A477-FF38-4FD9-E7B07DD76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524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5FB8C8B-888E-397E-71D3-2C856B02A9BF}"/>
              </a:ext>
            </a:extLst>
          </p:cNvPr>
          <p:cNvSpPr txBox="1"/>
          <p:nvPr/>
        </p:nvSpPr>
        <p:spPr>
          <a:xfrm>
            <a:off x="5662613" y="158750"/>
            <a:ext cx="3328987" cy="4524375"/>
          </a:xfrm>
          <a:prstGeom prst="rect">
            <a:avLst/>
          </a:prstGeom>
          <a:noFill/>
        </p:spPr>
        <p:txBody>
          <a:bodyPr>
            <a:spAutoFit/>
          </a:bodyPr>
          <a:lstStyle/>
          <a:p>
            <a:pPr>
              <a:defRPr/>
            </a:pPr>
            <a:r>
              <a:rPr lang="en-US" dirty="0"/>
              <a:t>Which statement </a:t>
            </a:r>
            <a:r>
              <a:rPr lang="en-US" b="1" i="1" u="sng" dirty="0"/>
              <a:t>best</a:t>
            </a:r>
            <a:r>
              <a:rPr lang="en-US" dirty="0"/>
              <a:t> describes</a:t>
            </a:r>
          </a:p>
          <a:p>
            <a:pPr>
              <a:defRPr/>
            </a:pPr>
            <a:r>
              <a:rPr lang="en-US" dirty="0"/>
              <a:t>the message of the cartoon?</a:t>
            </a:r>
          </a:p>
          <a:p>
            <a:pPr>
              <a:defRPr/>
            </a:pPr>
            <a:endParaRPr lang="en-US" dirty="0"/>
          </a:p>
          <a:p>
            <a:pPr marL="342900" indent="-342900">
              <a:buFontTx/>
              <a:buAutoNum type="alphaLcPeriod"/>
              <a:defRPr/>
            </a:pPr>
            <a:r>
              <a:rPr lang="en-US" dirty="0"/>
              <a:t>The League of Nations and the US Constitution have much in common.</a:t>
            </a:r>
          </a:p>
          <a:p>
            <a:pPr marL="342900" indent="-342900">
              <a:buFontTx/>
              <a:buAutoNum type="alphaLcPeriod"/>
              <a:defRPr/>
            </a:pPr>
            <a:r>
              <a:rPr lang="en-US" dirty="0"/>
              <a:t>League of Nations was amended into the US Constitution.</a:t>
            </a:r>
          </a:p>
          <a:p>
            <a:pPr marL="342900" indent="-342900">
              <a:buFontTx/>
              <a:buAutoNum type="alphaLcPeriod"/>
              <a:defRPr/>
            </a:pPr>
            <a:r>
              <a:rPr lang="en-US" dirty="0"/>
              <a:t>The US Constitution and the League of Nations were both founding documents.</a:t>
            </a:r>
          </a:p>
          <a:p>
            <a:pPr marL="342900" indent="-342900">
              <a:buFontTx/>
              <a:buAutoNum type="alphaLcPeriod"/>
              <a:defRPr/>
            </a:pPr>
            <a:r>
              <a:rPr lang="en-US" dirty="0"/>
              <a:t>There is no room for the League of Nations in US foreign policy.</a:t>
            </a:r>
          </a:p>
        </p:txBody>
      </p:sp>
      <p:sp>
        <p:nvSpPr>
          <p:cNvPr id="6" name="Oval 5">
            <a:extLst>
              <a:ext uri="{FF2B5EF4-FFF2-40B4-BE49-F238E27FC236}">
                <a16:creationId xmlns:a16="http://schemas.microsoft.com/office/drawing/2014/main" id="{BB049974-8CD0-A432-361A-BC1DE8FEA200}"/>
              </a:ext>
            </a:extLst>
          </p:cNvPr>
          <p:cNvSpPr/>
          <p:nvPr/>
        </p:nvSpPr>
        <p:spPr>
          <a:xfrm>
            <a:off x="5667375" y="3757613"/>
            <a:ext cx="34766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Content Placeholder 2">
            <a:extLst>
              <a:ext uri="{FF2B5EF4-FFF2-40B4-BE49-F238E27FC236}">
                <a16:creationId xmlns:a16="http://schemas.microsoft.com/office/drawing/2014/main" id="{C2EA77F5-C28E-12AD-0ACE-5DC58F4CD46B}"/>
              </a:ext>
            </a:extLst>
          </p:cNvPr>
          <p:cNvSpPr>
            <a:spLocks noGrp="1" noChangeArrowheads="1"/>
          </p:cNvSpPr>
          <p:nvPr>
            <p:ph idx="1"/>
          </p:nvPr>
        </p:nvSpPr>
        <p:spPr>
          <a:xfrm>
            <a:off x="304800" y="838200"/>
            <a:ext cx="8229600" cy="5715000"/>
          </a:xfrm>
        </p:spPr>
        <p:txBody>
          <a:bodyPr/>
          <a:lstStyle/>
          <a:p>
            <a:pPr marL="0" indent="0">
              <a:buFontTx/>
              <a:buNone/>
            </a:pPr>
            <a:r>
              <a:rPr lang="en-US" altLang="en-US" sz="2800"/>
              <a:t>One goal for a lasting peace that President Woodrow Wilson included in his Fourteen Points was</a:t>
            </a:r>
          </a:p>
          <a:p>
            <a:pPr marL="0" indent="0">
              <a:buFontTx/>
              <a:buNone/>
            </a:pPr>
            <a:r>
              <a:rPr lang="en-US" altLang="en-US" sz="2800"/>
              <a:t>A. establishing a League of Nations</a:t>
            </a:r>
          </a:p>
          <a:p>
            <a:pPr marL="0" indent="0">
              <a:buFontTx/>
              <a:buNone/>
            </a:pPr>
            <a:r>
              <a:rPr lang="en-US" altLang="en-US" sz="2800"/>
              <a:t>B. maintaining a permanent military force in Europe</a:t>
            </a:r>
          </a:p>
          <a:p>
            <a:pPr marL="0" indent="0">
              <a:buFontTx/>
              <a:buNone/>
            </a:pPr>
            <a:r>
              <a:rPr lang="en-US" altLang="en-US" sz="2800"/>
              <a:t>C. returning the United States to a policy of isolationism</a:t>
            </a:r>
          </a:p>
          <a:p>
            <a:pPr marL="0" indent="0">
              <a:buFontTx/>
              <a:buNone/>
            </a:pPr>
            <a:r>
              <a:rPr lang="en-US" altLang="en-US" sz="2800"/>
              <a:t>D. blaming Germany for causing World War I</a:t>
            </a:r>
          </a:p>
        </p:txBody>
      </p:sp>
      <p:sp>
        <p:nvSpPr>
          <p:cNvPr id="2" name="Oval 1">
            <a:extLst>
              <a:ext uri="{FF2B5EF4-FFF2-40B4-BE49-F238E27FC236}">
                <a16:creationId xmlns:a16="http://schemas.microsoft.com/office/drawing/2014/main" id="{54EE3C8E-828F-D460-EF43-9AC5F17CCC54}"/>
              </a:ext>
            </a:extLst>
          </p:cNvPr>
          <p:cNvSpPr/>
          <p:nvPr/>
        </p:nvSpPr>
        <p:spPr>
          <a:xfrm>
            <a:off x="228600" y="22098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a:extLst>
              <a:ext uri="{FF2B5EF4-FFF2-40B4-BE49-F238E27FC236}">
                <a16:creationId xmlns:a16="http://schemas.microsoft.com/office/drawing/2014/main" id="{B02963E8-5BF6-096A-54DE-2105EC3676A2}"/>
              </a:ext>
            </a:extLst>
          </p:cNvPr>
          <p:cNvSpPr>
            <a:spLocks noChangeArrowheads="1"/>
          </p:cNvSpPr>
          <p:nvPr/>
        </p:nvSpPr>
        <p:spPr bwMode="auto">
          <a:xfrm>
            <a:off x="4298950" y="762000"/>
            <a:ext cx="4845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What was the main purpose of this poster?</a:t>
            </a:r>
          </a:p>
          <a:p>
            <a:pPr>
              <a:spcBef>
                <a:spcPct val="0"/>
              </a:spcBef>
              <a:buFontTx/>
              <a:buNone/>
            </a:pPr>
            <a:r>
              <a:rPr lang="en-US" altLang="en-US" sz="2000"/>
              <a:t>A.  To create public distrust of Germans</a:t>
            </a:r>
          </a:p>
          <a:p>
            <a:pPr>
              <a:spcBef>
                <a:spcPct val="0"/>
              </a:spcBef>
              <a:buFontTx/>
              <a:buNone/>
            </a:pPr>
            <a:r>
              <a:rPr lang="en-US" altLang="en-US" sz="2000"/>
              <a:t>B.  To encourage young men to enlist in the army</a:t>
            </a:r>
          </a:p>
          <a:p>
            <a:pPr>
              <a:spcBef>
                <a:spcPct val="0"/>
              </a:spcBef>
              <a:buFontTx/>
              <a:buNone/>
            </a:pPr>
            <a:r>
              <a:rPr lang="en-US" altLang="en-US" sz="2000"/>
              <a:t>C.  To demonstrate the reason for entering the war</a:t>
            </a:r>
          </a:p>
          <a:p>
            <a:pPr>
              <a:spcBef>
                <a:spcPct val="0"/>
              </a:spcBef>
              <a:buFontTx/>
              <a:buNone/>
            </a:pPr>
            <a:r>
              <a:rPr lang="en-US" altLang="en-US" sz="2000"/>
              <a:t>D.  To generate financial support for the war effort</a:t>
            </a:r>
          </a:p>
        </p:txBody>
      </p:sp>
      <p:pic>
        <p:nvPicPr>
          <p:cNvPr id="164867" name="Picture 5">
            <a:extLst>
              <a:ext uri="{FF2B5EF4-FFF2-40B4-BE49-F238E27FC236}">
                <a16:creationId xmlns:a16="http://schemas.microsoft.com/office/drawing/2014/main" id="{8AD26856-6F65-34AB-6321-E5DFCB62D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4298950"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A259C726-46BF-8125-C38A-D9C6FED8823D}"/>
              </a:ext>
            </a:extLst>
          </p:cNvPr>
          <p:cNvSpPr/>
          <p:nvPr/>
        </p:nvSpPr>
        <p:spPr>
          <a:xfrm>
            <a:off x="4298950" y="2938463"/>
            <a:ext cx="349250"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F3414B6B-0AB6-238D-D1A7-10B066655C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5">
            <a:extLst>
              <a:ext uri="{FF2B5EF4-FFF2-40B4-BE49-F238E27FC236}">
                <a16:creationId xmlns:a16="http://schemas.microsoft.com/office/drawing/2014/main" id="{53E1266A-75D6-B1DC-E183-21E4FF783E37}"/>
              </a:ext>
            </a:extLst>
          </p:cNvPr>
          <p:cNvSpPr txBox="1">
            <a:spLocks noChangeArrowheads="1"/>
          </p:cNvSpPr>
          <p:nvPr/>
        </p:nvSpPr>
        <p:spPr bwMode="auto">
          <a:xfrm>
            <a:off x="3238500" y="0"/>
            <a:ext cx="5143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chemeClr val="bg1"/>
                </a:solidFill>
              </a:rPr>
              <a:t>1</a:t>
            </a:r>
            <a:r>
              <a:rPr lang="en-US" altLang="en-US" sz="2800" baseline="30000">
                <a:solidFill>
                  <a:schemeClr val="bg1"/>
                </a:solidFill>
              </a:rPr>
              <a:t>st</a:t>
            </a:r>
            <a:r>
              <a:rPr lang="en-US" altLang="en-US" sz="2800">
                <a:solidFill>
                  <a:schemeClr val="bg1"/>
                </a:solidFill>
              </a:rPr>
              <a:t> Cousins they all shared the same grandmother…….. Victoria- Queen of England</a:t>
            </a:r>
          </a:p>
        </p:txBody>
      </p:sp>
      <p:pic>
        <p:nvPicPr>
          <p:cNvPr id="22532" name="Picture 7">
            <a:extLst>
              <a:ext uri="{FF2B5EF4-FFF2-40B4-BE49-F238E27FC236}">
                <a16:creationId xmlns:a16="http://schemas.microsoft.com/office/drawing/2014/main" id="{8E44142D-34B2-AD4C-40B4-4DDFCD1A16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800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a:extLst>
              <a:ext uri="{FF2B5EF4-FFF2-40B4-BE49-F238E27FC236}">
                <a16:creationId xmlns:a16="http://schemas.microsoft.com/office/drawing/2014/main" id="{1794133C-6238-391F-DF99-1712EBEB9A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800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a:extLst>
              <a:ext uri="{FF2B5EF4-FFF2-40B4-BE49-F238E27FC236}">
                <a16:creationId xmlns:a16="http://schemas.microsoft.com/office/drawing/2014/main" id="{5026E7F6-FEAC-E058-CFA1-9CF11E4D0F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5225" y="2133600"/>
            <a:ext cx="8064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8D487C7-38DB-F7BD-0FDC-22975CE6E0C2}"/>
              </a:ext>
            </a:extLst>
          </p:cNvPr>
          <p:cNvSpPr/>
          <p:nvPr/>
        </p:nvSpPr>
        <p:spPr>
          <a:xfrm>
            <a:off x="3752850" y="2130425"/>
            <a:ext cx="1581150" cy="17557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70ADDB1F-92FA-7C64-7D04-F272FEF08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81000"/>
            <a:ext cx="520382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891" name="Rectangle 3">
            <a:extLst>
              <a:ext uri="{FF2B5EF4-FFF2-40B4-BE49-F238E27FC236}">
                <a16:creationId xmlns:a16="http://schemas.microsoft.com/office/drawing/2014/main" id="{081887AA-C907-E5E6-F516-1BBF91DCECB7}"/>
              </a:ext>
            </a:extLst>
          </p:cNvPr>
          <p:cNvSpPr>
            <a:spLocks noChangeArrowheads="1"/>
          </p:cNvSpPr>
          <p:nvPr/>
        </p:nvSpPr>
        <p:spPr bwMode="auto">
          <a:xfrm>
            <a:off x="0" y="76200"/>
            <a:ext cx="39624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This cartoon implies that without America the bridge would collapse. </a:t>
            </a:r>
          </a:p>
          <a:p>
            <a:pPr>
              <a:spcBef>
                <a:spcPct val="0"/>
              </a:spcBef>
              <a:buFontTx/>
              <a:buNone/>
            </a:pPr>
            <a:endParaRPr lang="en-US" altLang="en-US" sz="1600"/>
          </a:p>
          <a:p>
            <a:pPr>
              <a:spcBef>
                <a:spcPct val="0"/>
              </a:spcBef>
              <a:buFontTx/>
              <a:buNone/>
            </a:pPr>
            <a:r>
              <a:rPr lang="en-US" altLang="en-US" sz="1600"/>
              <a:t>The bridge represents the League of Nations, and Uncle Sam, the personification of America is reluctant to place the keystone in the bridge to complete it. </a:t>
            </a:r>
          </a:p>
          <a:p>
            <a:pPr>
              <a:spcBef>
                <a:spcPct val="0"/>
              </a:spcBef>
              <a:buFontTx/>
              <a:buNone/>
            </a:pPr>
            <a:endParaRPr lang="en-US" altLang="en-US" sz="1600"/>
          </a:p>
          <a:p>
            <a:pPr>
              <a:spcBef>
                <a:spcPct val="0"/>
              </a:spcBef>
              <a:buFontTx/>
              <a:buNone/>
            </a:pPr>
            <a:r>
              <a:rPr lang="en-US" altLang="en-US" sz="1600"/>
              <a:t>This is odd because in the Treaty of Versailles, it was Woodrow Wilson the president of the USA that suggested that the League of Nations as part of his fourteen points. </a:t>
            </a:r>
          </a:p>
          <a:p>
            <a:pPr>
              <a:spcBef>
                <a:spcPct val="0"/>
              </a:spcBef>
              <a:buFontTx/>
              <a:buNone/>
            </a:pPr>
            <a:endParaRPr lang="en-US" altLang="en-US" sz="1600"/>
          </a:p>
          <a:p>
            <a:pPr>
              <a:spcBef>
                <a:spcPct val="0"/>
              </a:spcBef>
              <a:buFontTx/>
              <a:buNone/>
            </a:pPr>
            <a:r>
              <a:rPr lang="en-US" altLang="en-US" sz="1600"/>
              <a:t>The missing keystone demonstrates how difficult it will be for the League to function without having the United States as a member.</a:t>
            </a:r>
          </a:p>
          <a:p>
            <a:pPr>
              <a:spcBef>
                <a:spcPct val="0"/>
              </a:spcBef>
              <a:buFontTx/>
              <a:buNone/>
            </a:pPr>
            <a:endParaRPr lang="en-US" altLang="en-US" sz="1600"/>
          </a:p>
          <a:p>
            <a:pPr>
              <a:spcBef>
                <a:spcPct val="0"/>
              </a:spcBef>
              <a:buFontTx/>
              <a:buNone/>
            </a:pPr>
            <a:r>
              <a:rPr lang="en-US" altLang="en-US" sz="1600"/>
              <a:t>It was a Republican majority in Congress that blocked the USA's entry into the League, not the President. It is now known that Wilson was very, very ill during vital periods at Versailles and afterwards and probably lacked the will to win Congress around.</a:t>
            </a:r>
          </a:p>
        </p:txBody>
      </p:sp>
      <p:sp>
        <p:nvSpPr>
          <p:cNvPr id="165892" name="TextBox 4">
            <a:extLst>
              <a:ext uri="{FF2B5EF4-FFF2-40B4-BE49-F238E27FC236}">
                <a16:creationId xmlns:a16="http://schemas.microsoft.com/office/drawing/2014/main" id="{D63371C1-E12F-7F4E-E55B-B0DC06AC6604}"/>
              </a:ext>
            </a:extLst>
          </p:cNvPr>
          <p:cNvSpPr txBox="1">
            <a:spLocks noChangeArrowheads="1"/>
          </p:cNvSpPr>
          <p:nvPr/>
        </p:nvSpPr>
        <p:spPr bwMode="auto">
          <a:xfrm>
            <a:off x="5618163" y="4267200"/>
            <a:ext cx="162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Dec. 10, 1919</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33681FDA-5B82-8056-8938-95683BD64CCA}"/>
              </a:ext>
            </a:extLst>
          </p:cNvPr>
          <p:cNvSpPr>
            <a:spLocks noGrp="1" noChangeArrowheads="1"/>
          </p:cNvSpPr>
          <p:nvPr>
            <p:ph type="title"/>
          </p:nvPr>
        </p:nvSpPr>
        <p:spPr/>
        <p:txBody>
          <a:bodyPr/>
          <a:lstStyle/>
          <a:p>
            <a:endParaRPr lang="en-US" altLang="en-US"/>
          </a:p>
        </p:txBody>
      </p:sp>
      <p:sp>
        <p:nvSpPr>
          <p:cNvPr id="166915" name="Content Placeholder 2">
            <a:extLst>
              <a:ext uri="{FF2B5EF4-FFF2-40B4-BE49-F238E27FC236}">
                <a16:creationId xmlns:a16="http://schemas.microsoft.com/office/drawing/2014/main" id="{027B25A9-3370-6953-26CC-EA1842CEF68F}"/>
              </a:ext>
            </a:extLst>
          </p:cNvPr>
          <p:cNvSpPr>
            <a:spLocks noGrp="1" noChangeArrowheads="1"/>
          </p:cNvSpPr>
          <p:nvPr>
            <p:ph idx="1"/>
          </p:nvPr>
        </p:nvSpPr>
        <p:spPr>
          <a:xfrm>
            <a:off x="446881" y="5867400"/>
            <a:ext cx="8470900" cy="609600"/>
          </a:xfrm>
        </p:spPr>
        <p:txBody>
          <a:bodyPr/>
          <a:lstStyle/>
          <a:p>
            <a:pPr marL="0" indent="0">
              <a:buFontTx/>
              <a:buNone/>
            </a:pPr>
            <a:r>
              <a:rPr lang="en-US" altLang="en-US" b="1" dirty="0">
                <a:solidFill>
                  <a:srgbClr val="FF0000"/>
                </a:solidFill>
              </a:rPr>
              <a:t>USA refused to join the League of Nations</a:t>
            </a:r>
          </a:p>
        </p:txBody>
      </p:sp>
      <p:pic>
        <p:nvPicPr>
          <p:cNvPr id="166916" name="Picture 2">
            <a:extLst>
              <a:ext uri="{FF2B5EF4-FFF2-40B4-BE49-F238E27FC236}">
                <a16:creationId xmlns:a16="http://schemas.microsoft.com/office/drawing/2014/main" id="{79DC67BD-6626-A2E7-F221-ECB848EFF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0"/>
            <a:ext cx="8713787"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7245B-4FF1-7747-6DC0-14D3F4891DEC}"/>
              </a:ext>
            </a:extLst>
          </p:cNvPr>
          <p:cNvSpPr>
            <a:spLocks noGrp="1" noChangeArrowheads="1"/>
          </p:cNvSpPr>
          <p:nvPr>
            <p:ph type="title"/>
          </p:nvPr>
        </p:nvSpPr>
        <p:spPr>
          <a:xfrm>
            <a:off x="1371600" y="0"/>
            <a:ext cx="6400800" cy="533400"/>
          </a:xfrm>
        </p:spPr>
        <p:txBody>
          <a:bodyPr/>
          <a:lstStyle/>
          <a:p>
            <a:r>
              <a:rPr lang="en-US" altLang="en-US" sz="2800" b="1"/>
              <a:t>America Retreats to Isolationism</a:t>
            </a:r>
          </a:p>
        </p:txBody>
      </p:sp>
      <p:sp>
        <p:nvSpPr>
          <p:cNvPr id="3" name="Content Placeholder 2">
            <a:extLst>
              <a:ext uri="{FF2B5EF4-FFF2-40B4-BE49-F238E27FC236}">
                <a16:creationId xmlns:a16="http://schemas.microsoft.com/office/drawing/2014/main" id="{7D00C995-3CFC-3542-BA49-F9AF70E64A2F}"/>
              </a:ext>
            </a:extLst>
          </p:cNvPr>
          <p:cNvSpPr>
            <a:spLocks noGrp="1" noChangeArrowheads="1"/>
          </p:cNvSpPr>
          <p:nvPr>
            <p:ph idx="1"/>
          </p:nvPr>
        </p:nvSpPr>
        <p:spPr>
          <a:xfrm>
            <a:off x="0" y="914400"/>
            <a:ext cx="5638800" cy="5105400"/>
          </a:xfrm>
        </p:spPr>
        <p:txBody>
          <a:bodyPr/>
          <a:lstStyle/>
          <a:p>
            <a:r>
              <a:rPr lang="en-US" altLang="en-US" sz="2800" dirty="0"/>
              <a:t>By 1919, the American people had become disillusioned by world affairs.</a:t>
            </a:r>
          </a:p>
          <a:p>
            <a:r>
              <a:rPr lang="en-US" altLang="en-US" sz="2800" dirty="0"/>
              <a:t>Victory in WW 1 had come at a high price in lives and dollars.</a:t>
            </a:r>
          </a:p>
          <a:p>
            <a:r>
              <a:rPr lang="en-US" altLang="en-US" sz="2800"/>
              <a:t>Americans began to think George Washington was right with his advice of staying out of European entanglements.</a:t>
            </a:r>
          </a:p>
          <a:p>
            <a:r>
              <a:rPr lang="en-US" altLang="en-US" sz="2800" dirty="0"/>
              <a:t>America began to look at their well being at home.</a:t>
            </a:r>
          </a:p>
        </p:txBody>
      </p:sp>
      <p:pic>
        <p:nvPicPr>
          <p:cNvPr id="64514" name="Picture 2" descr="E:\WW1\DEATHS.JPG">
            <a:extLst>
              <a:ext uri="{FF2B5EF4-FFF2-40B4-BE49-F238E27FC236}">
                <a16:creationId xmlns:a16="http://schemas.microsoft.com/office/drawing/2014/main" id="{9D9FCA39-24DD-ACBC-12E8-447979DE1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28750"/>
            <a:ext cx="3429000" cy="24717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4" descr="https://encrypted-tbn0.gstatic.com/images?q=tbn:ANd9GcQs17s2nbJqQd02RKc_jr6y2vugxTLRGP24ioUfKLaVUDQkNPlucg">
            <a:extLst>
              <a:ext uri="{FF2B5EF4-FFF2-40B4-BE49-F238E27FC236}">
                <a16:creationId xmlns:a16="http://schemas.microsoft.com/office/drawing/2014/main" id="{646F476C-FDFC-D1F9-6902-FECFB7291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25925"/>
            <a:ext cx="21336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a:extLst>
              <a:ext uri="{FF2B5EF4-FFF2-40B4-BE49-F238E27FC236}">
                <a16:creationId xmlns:a16="http://schemas.microsoft.com/office/drawing/2014/main" id="{B9F10008-10A2-76DE-2634-8AE74D5666F4}"/>
              </a:ext>
            </a:extLst>
          </p:cNvPr>
          <p:cNvSpPr/>
          <p:nvPr/>
        </p:nvSpPr>
        <p:spPr>
          <a:xfrm>
            <a:off x="7505700" y="4114800"/>
            <a:ext cx="1562100" cy="1489075"/>
          </a:xfrm>
          <a:prstGeom prst="wedgeRectCallout">
            <a:avLst>
              <a:gd name="adj1" fmla="val -63760"/>
              <a:gd name="adj2" fmla="val 399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America should stay out of Europe’s  business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par>
                          <p:cTn id="13" fill="hold" nodeType="afterGroup">
                            <p:stCondLst>
                              <p:cond delay="1500"/>
                            </p:stCondLst>
                            <p:childTnLst>
                              <p:par>
                                <p:cTn id="14" presetID="22" presetClass="entr" presetSubtype="8" fill="hold"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par>
                                <p:cTn id="17" presetID="6" presetClass="entr" presetSubtype="16" fill="hold" nodeType="withEffect">
                                  <p:stCondLst>
                                    <p:cond delay="1000"/>
                                  </p:stCondLst>
                                  <p:childTnLst>
                                    <p:set>
                                      <p:cBhvr>
                                        <p:cTn id="18" dur="1" fill="hold">
                                          <p:stCondLst>
                                            <p:cond delay="0"/>
                                          </p:stCondLst>
                                        </p:cTn>
                                        <p:tgtEl>
                                          <p:spTgt spid="64514"/>
                                        </p:tgtEl>
                                        <p:attrNameLst>
                                          <p:attrName>style.visibility</p:attrName>
                                        </p:attrNameLst>
                                      </p:cBhvr>
                                      <p:to>
                                        <p:strVal val="visible"/>
                                      </p:to>
                                    </p:set>
                                    <p:animEffect transition="in" filter="circle(in)">
                                      <p:cBhvr>
                                        <p:cTn id="19" dur="2000"/>
                                        <p:tgtEl>
                                          <p:spTgt spid="64514"/>
                                        </p:tgtEl>
                                      </p:cBhvr>
                                    </p:animEffect>
                                  </p:childTnLst>
                                </p:cTn>
                              </p:par>
                              <p:par>
                                <p:cTn id="20" presetID="35" presetClass="path" presetSubtype="0" accel="50000" decel="50000" fill="hold" nodeType="withEffect">
                                  <p:stCondLst>
                                    <p:cond delay="1000"/>
                                  </p:stCondLst>
                                  <p:childTnLst>
                                    <p:animMotion origin="layout" path="M 3.33333E-6 4.07407E-6 L -0.30417 0.37824 " pathEditMode="relative" rAng="0" ptsTypes="AA">
                                      <p:cBhvr>
                                        <p:cTn id="21" dur="2000" fill="hold"/>
                                        <p:tgtEl>
                                          <p:spTgt spid="64514"/>
                                        </p:tgtEl>
                                        <p:attrNameLst>
                                          <p:attrName>ppt_x</p:attrName>
                                          <p:attrName>ppt_y</p:attrName>
                                        </p:attrNameLst>
                                      </p:cBhvr>
                                      <p:rCtr x="-15208" y="18912"/>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nodeType="clickEffect">
                                  <p:stCondLst>
                                    <p:cond delay="0"/>
                                  </p:stCondLst>
                                  <p:childTnLst>
                                    <p:animMotion origin="layout" path="M -0.30417 0.37824 L 0.0125 0.02268 " pathEditMode="relative" rAng="0" ptsTypes="AA">
                                      <p:cBhvr>
                                        <p:cTn id="25" dur="2000" fill="hold"/>
                                        <p:tgtEl>
                                          <p:spTgt spid="64514"/>
                                        </p:tgtEl>
                                        <p:attrNameLst>
                                          <p:attrName>ppt_x</p:attrName>
                                          <p:attrName>ppt_y</p:attrName>
                                        </p:attrNameLst>
                                      </p:cBhvr>
                                      <p:rCtr x="15833" y="-17778"/>
                                    </p:animMotion>
                                  </p:childTnLst>
                                </p:cTn>
                              </p:par>
                              <p:par>
                                <p:cTn id="26" presetID="6" presetClass="emph" presetSubtype="0" fill="hold" nodeType="withEffect">
                                  <p:stCondLst>
                                    <p:cond delay="0"/>
                                  </p:stCondLst>
                                  <p:childTnLst>
                                    <p:animScale>
                                      <p:cBhvr>
                                        <p:cTn id="27" dur="2000" fill="hold"/>
                                        <p:tgtEl>
                                          <p:spTgt spid="64514"/>
                                        </p:tgtEl>
                                      </p:cBhvr>
                                      <p:by x="50000" y="5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par>
                          <p:cTn id="33" fill="hold" nodeType="afterGroup">
                            <p:stCondLst>
                              <p:cond delay="500"/>
                            </p:stCondLst>
                            <p:childTnLst>
                              <p:par>
                                <p:cTn id="34" presetID="6" presetClass="entr" presetSubtype="32" fill="hold" nodeType="afterEffect">
                                  <p:stCondLst>
                                    <p:cond delay="0"/>
                                  </p:stCondLst>
                                  <p:childTnLst>
                                    <p:set>
                                      <p:cBhvr>
                                        <p:cTn id="35" dur="1" fill="hold">
                                          <p:stCondLst>
                                            <p:cond delay="0"/>
                                          </p:stCondLst>
                                        </p:cTn>
                                        <p:tgtEl>
                                          <p:spTgt spid="64516"/>
                                        </p:tgtEl>
                                        <p:attrNameLst>
                                          <p:attrName>style.visibility</p:attrName>
                                        </p:attrNameLst>
                                      </p:cBhvr>
                                      <p:to>
                                        <p:strVal val="visible"/>
                                      </p:to>
                                    </p:set>
                                    <p:animEffect transition="in" filter="circle(out)">
                                      <p:cBhvr>
                                        <p:cTn id="36" dur="2000"/>
                                        <p:tgtEl>
                                          <p:spTgt spid="64516"/>
                                        </p:tgtEl>
                                      </p:cBhvr>
                                    </p:animEffect>
                                  </p:childTnLst>
                                </p:cTn>
                              </p:par>
                            </p:childTnLst>
                          </p:cTn>
                        </p:par>
                        <p:par>
                          <p:cTn id="37" fill="hold" nodeType="afterGroup">
                            <p:stCondLst>
                              <p:cond delay="2500"/>
                            </p:stCondLst>
                            <p:childTnLst>
                              <p:par>
                                <p:cTn id="38" presetID="8" presetClass="entr" presetSubtype="32"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amond(out)">
                                      <p:cBhvr>
                                        <p:cTn id="40" dur="2000"/>
                                        <p:tgtEl>
                                          <p:spTgt spid="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left)">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109F76-0CFD-5746-6DC2-5C49030B3C64}"/>
              </a:ext>
            </a:extLst>
          </p:cNvPr>
          <p:cNvSpPr>
            <a:spLocks noGrp="1" noChangeArrowheads="1"/>
          </p:cNvSpPr>
          <p:nvPr>
            <p:ph type="title"/>
          </p:nvPr>
        </p:nvSpPr>
        <p:spPr>
          <a:xfrm>
            <a:off x="228600" y="136525"/>
            <a:ext cx="8229600" cy="438150"/>
          </a:xfrm>
        </p:spPr>
        <p:txBody>
          <a:bodyPr/>
          <a:lstStyle/>
          <a:p>
            <a:pPr eaLnBrk="1" hangingPunct="1"/>
            <a:r>
              <a:rPr lang="en-US" altLang="en-US" b="1"/>
              <a:t>American Isolationism</a:t>
            </a:r>
          </a:p>
        </p:txBody>
      </p:sp>
      <p:sp>
        <p:nvSpPr>
          <p:cNvPr id="34819" name="Rectangle 3">
            <a:extLst>
              <a:ext uri="{FF2B5EF4-FFF2-40B4-BE49-F238E27FC236}">
                <a16:creationId xmlns:a16="http://schemas.microsoft.com/office/drawing/2014/main" id="{50EC2548-4F4C-BCDD-CA06-6E7A748D11C4}"/>
              </a:ext>
            </a:extLst>
          </p:cNvPr>
          <p:cNvSpPr>
            <a:spLocks noGrp="1" noChangeArrowheads="1"/>
          </p:cNvSpPr>
          <p:nvPr>
            <p:ph type="body" idx="1"/>
          </p:nvPr>
        </p:nvSpPr>
        <p:spPr>
          <a:xfrm>
            <a:off x="457200" y="914400"/>
            <a:ext cx="8229600" cy="5588000"/>
          </a:xfrm>
        </p:spPr>
        <p:txBody>
          <a:bodyPr/>
          <a:lstStyle/>
          <a:p>
            <a:pPr eaLnBrk="1" hangingPunct="1">
              <a:lnSpc>
                <a:spcPct val="90000"/>
              </a:lnSpc>
              <a:buFont typeface="Arial" pitchFamily="34" charset="0"/>
              <a:buChar char="•"/>
              <a:defRPr/>
            </a:pPr>
            <a:r>
              <a:rPr lang="en-US" sz="2500" dirty="0"/>
              <a:t>America turned to a policy of </a:t>
            </a:r>
            <a:r>
              <a:rPr lang="en-US" sz="2500" b="1" dirty="0"/>
              <a:t>isolationism</a:t>
            </a:r>
            <a:r>
              <a:rPr lang="en-US" sz="2500" dirty="0"/>
              <a:t> – </a:t>
            </a:r>
          </a:p>
          <a:p>
            <a:pPr marL="457200" lvl="1" indent="0" algn="ctr" eaLnBrk="1" hangingPunct="1">
              <a:lnSpc>
                <a:spcPct val="90000"/>
              </a:lnSpc>
              <a:buFontTx/>
              <a:buNone/>
              <a:defRPr/>
            </a:pPr>
            <a:r>
              <a:rPr lang="en-US" sz="2500" dirty="0"/>
              <a:t>‘separating themselves from other countries’ affairs’.</a:t>
            </a:r>
          </a:p>
          <a:p>
            <a:pPr eaLnBrk="1" hangingPunct="1">
              <a:lnSpc>
                <a:spcPct val="90000"/>
              </a:lnSpc>
              <a:buFont typeface="Arial" pitchFamily="34" charset="0"/>
              <a:buChar char="•"/>
              <a:defRPr/>
            </a:pPr>
            <a:r>
              <a:rPr lang="en-US" sz="2500" b="1" dirty="0"/>
              <a:t>America turned its back on Europe </a:t>
            </a:r>
            <a:r>
              <a:rPr lang="en-US" sz="2500" dirty="0"/>
              <a:t>by: </a:t>
            </a:r>
          </a:p>
          <a:p>
            <a:pPr lvl="1" eaLnBrk="1" hangingPunct="1">
              <a:lnSpc>
                <a:spcPct val="90000"/>
              </a:lnSpc>
              <a:buFont typeface="Arial" pitchFamily="34" charset="0"/>
              <a:buChar char="•"/>
              <a:defRPr/>
            </a:pPr>
            <a:r>
              <a:rPr lang="en-US" sz="2500" dirty="0">
                <a:solidFill>
                  <a:srgbClr val="FF0000"/>
                </a:solidFill>
              </a:rPr>
              <a:t>Raising tariffs on imports to protect US businesses</a:t>
            </a:r>
          </a:p>
          <a:p>
            <a:pPr lvl="1" eaLnBrk="1" hangingPunct="1">
              <a:lnSpc>
                <a:spcPct val="90000"/>
              </a:lnSpc>
              <a:buFont typeface="Arial" pitchFamily="34" charset="0"/>
              <a:buChar char="•"/>
              <a:defRPr/>
            </a:pPr>
            <a:r>
              <a:rPr lang="en-US" sz="2500" dirty="0">
                <a:solidFill>
                  <a:srgbClr val="FF0000"/>
                </a:solidFill>
              </a:rPr>
              <a:t>Restricting European immigration, especially from Eastern and Southern Europe. (The New Immigrant)</a:t>
            </a:r>
          </a:p>
          <a:p>
            <a:pPr lvl="1" eaLnBrk="1" hangingPunct="1">
              <a:lnSpc>
                <a:spcPct val="90000"/>
              </a:lnSpc>
              <a:buFont typeface="Arial" pitchFamily="34" charset="0"/>
              <a:buChar char="•"/>
              <a:defRPr/>
            </a:pPr>
            <a:r>
              <a:rPr lang="en-US" sz="2500" dirty="0">
                <a:solidFill>
                  <a:srgbClr val="FF0000"/>
                </a:solidFill>
              </a:rPr>
              <a:t>Rejecting the Treaty of Versailles.</a:t>
            </a:r>
          </a:p>
          <a:p>
            <a:pPr lvl="1" eaLnBrk="1" hangingPunct="1">
              <a:lnSpc>
                <a:spcPct val="90000"/>
              </a:lnSpc>
              <a:buFont typeface="Arial" pitchFamily="34" charset="0"/>
              <a:buChar char="•"/>
              <a:defRPr/>
            </a:pPr>
            <a:r>
              <a:rPr lang="en-US" sz="2500" dirty="0">
                <a:solidFill>
                  <a:srgbClr val="FF0000"/>
                </a:solidFill>
              </a:rPr>
              <a:t>Refusing to join the League of Nations.</a:t>
            </a:r>
          </a:p>
          <a:p>
            <a:pPr marL="0" indent="0" algn="ctr" eaLnBrk="1" hangingPunct="1">
              <a:lnSpc>
                <a:spcPct val="90000"/>
              </a:lnSpc>
              <a:buFontTx/>
              <a:buNone/>
              <a:defRPr/>
            </a:pPr>
            <a:r>
              <a:rPr lang="en-US" sz="2500" dirty="0"/>
              <a:t>These were all signs of America’s decision to isolate themselves from the rest of the world (</a:t>
            </a:r>
            <a:r>
              <a:rPr lang="en-US" sz="2500" b="1" dirty="0">
                <a:solidFill>
                  <a:srgbClr val="FF0000"/>
                </a:solidFill>
              </a:rPr>
              <a:t>Europe</a:t>
            </a:r>
            <a:r>
              <a:rPr lang="en-US" sz="2500" dirty="0"/>
              <a:t>).</a:t>
            </a:r>
          </a:p>
          <a:p>
            <a:pPr marL="0" indent="0" algn="ctr" eaLnBrk="1" hangingPunct="1">
              <a:lnSpc>
                <a:spcPct val="90000"/>
              </a:lnSpc>
              <a:buFontTx/>
              <a:buNone/>
              <a:defRPr/>
            </a:pPr>
            <a:r>
              <a:rPr lang="en-US" sz="2500" dirty="0"/>
              <a:t>But America remained an active global player from 1920-1941 in the area of preventing future wars, as we shall see in the next chapter.</a:t>
            </a:r>
          </a:p>
          <a:p>
            <a:pPr lvl="1" eaLnBrk="1" hangingPunct="1">
              <a:lnSpc>
                <a:spcPct val="90000"/>
              </a:lnSpc>
              <a:buFont typeface="Arial" pitchFamily="34" charset="0"/>
              <a:buChar char="•"/>
              <a:defRPr/>
            </a:pPr>
            <a:endParaRPr lang="en-US" sz="25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anim calcmode="lin" valueType="num">
                                      <p:cBhvr>
                                        <p:cTn id="8" dur="2000" fill="hold"/>
                                        <p:tgtEl>
                                          <p:spTgt spid="34818"/>
                                        </p:tgtEl>
                                        <p:attrNameLst>
                                          <p:attrName>style.rotation</p:attrName>
                                        </p:attrNameLst>
                                      </p:cBhvr>
                                      <p:tavLst>
                                        <p:tav tm="0">
                                          <p:val>
                                            <p:fltVal val="720"/>
                                          </p:val>
                                        </p:tav>
                                        <p:tav tm="100000">
                                          <p:val>
                                            <p:fltVal val="0"/>
                                          </p:val>
                                        </p:tav>
                                      </p:tavLst>
                                    </p:anim>
                                    <p:anim calcmode="lin" valueType="num">
                                      <p:cBhvr>
                                        <p:cTn id="9" dur="2000" fill="hold"/>
                                        <p:tgtEl>
                                          <p:spTgt spid="34818"/>
                                        </p:tgtEl>
                                        <p:attrNameLst>
                                          <p:attrName>ppt_h</p:attrName>
                                        </p:attrNameLst>
                                      </p:cBhvr>
                                      <p:tavLst>
                                        <p:tav tm="0">
                                          <p:val>
                                            <p:fltVal val="0"/>
                                          </p:val>
                                        </p:tav>
                                        <p:tav tm="100000">
                                          <p:val>
                                            <p:strVal val="#ppt_h"/>
                                          </p:val>
                                        </p:tav>
                                      </p:tavLst>
                                    </p:anim>
                                    <p:anim calcmode="lin" valueType="num">
                                      <p:cBhvr>
                                        <p:cTn id="10" dur="2000" fill="hold"/>
                                        <p:tgtEl>
                                          <p:spTgt spid="3481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18" presetClass="entr" presetSubtype="12" fill="hold" grpId="0" nodeType="afterEffect">
                                  <p:stCondLst>
                                    <p:cond delay="1500"/>
                                  </p:stCondLst>
                                  <p:childTnLst>
                                    <p:set>
                                      <p:cBhvr>
                                        <p:cTn id="13" dur="1" fill="hold">
                                          <p:stCondLst>
                                            <p:cond delay="0"/>
                                          </p:stCondLst>
                                        </p:cTn>
                                        <p:tgtEl>
                                          <p:spTgt spid="34819">
                                            <p:txEl>
                                              <p:pRg st="0" end="0"/>
                                            </p:txEl>
                                          </p:spTgt>
                                        </p:tgtEl>
                                        <p:attrNameLst>
                                          <p:attrName>style.visibility</p:attrName>
                                        </p:attrNameLst>
                                      </p:cBhvr>
                                      <p:to>
                                        <p:strVal val="visible"/>
                                      </p:to>
                                    </p:set>
                                    <p:animEffect transition="in" filter="strips(downLeft)">
                                      <p:cBhvr>
                                        <p:cTn id="14" dur="500"/>
                                        <p:tgtEl>
                                          <p:spTgt spid="34819">
                                            <p:txEl>
                                              <p:pRg st="0" end="0"/>
                                            </p:txEl>
                                          </p:spTgt>
                                        </p:tgtEl>
                                      </p:cBhvr>
                                    </p:animEffect>
                                  </p:childTnLst>
                                </p:cTn>
                              </p:par>
                              <p:par>
                                <p:cTn id="15" presetID="18" presetClass="entr" presetSubtype="12" fill="hold" grpId="0" nodeType="withEffect">
                                  <p:stCondLst>
                                    <p:cond delay="1500"/>
                                  </p:stCondLst>
                                  <p:childTnLst>
                                    <p:set>
                                      <p:cBhvr>
                                        <p:cTn id="16" dur="1" fill="hold">
                                          <p:stCondLst>
                                            <p:cond delay="0"/>
                                          </p:stCondLst>
                                        </p:cTn>
                                        <p:tgtEl>
                                          <p:spTgt spid="34819">
                                            <p:txEl>
                                              <p:pRg st="1" end="1"/>
                                            </p:txEl>
                                          </p:spTgt>
                                        </p:tgtEl>
                                        <p:attrNameLst>
                                          <p:attrName>style.visibility</p:attrName>
                                        </p:attrNameLst>
                                      </p:cBhvr>
                                      <p:to>
                                        <p:strVal val="visible"/>
                                      </p:to>
                                    </p:set>
                                    <p:animEffect transition="in" filter="strips(downLeft)">
                                      <p:cBhvr>
                                        <p:cTn id="17" dur="500"/>
                                        <p:tgtEl>
                                          <p:spTgt spid="34819">
                                            <p:txEl>
                                              <p:pRg st="1" end="1"/>
                                            </p:txEl>
                                          </p:spTgt>
                                        </p:tgtEl>
                                      </p:cBhvr>
                                    </p:animEffect>
                                  </p:childTnLst>
                                </p:cTn>
                              </p:par>
                            </p:childTnLst>
                          </p:cTn>
                        </p:par>
                        <p:par>
                          <p:cTn id="18" fill="hold" nodeType="afterGroup">
                            <p:stCondLst>
                              <p:cond delay="4000"/>
                            </p:stCondLst>
                            <p:childTnLst>
                              <p:par>
                                <p:cTn id="19" presetID="18" presetClass="entr" presetSubtype="6" fill="hold" grpId="0" nodeType="afterEffect">
                                  <p:stCondLst>
                                    <p:cond delay="1500"/>
                                  </p:stCondLst>
                                  <p:childTnLst>
                                    <p:set>
                                      <p:cBhvr>
                                        <p:cTn id="20" dur="1" fill="hold">
                                          <p:stCondLst>
                                            <p:cond delay="0"/>
                                          </p:stCondLst>
                                        </p:cTn>
                                        <p:tgtEl>
                                          <p:spTgt spid="34819">
                                            <p:txEl>
                                              <p:pRg st="2" end="2"/>
                                            </p:txEl>
                                          </p:spTgt>
                                        </p:tgtEl>
                                        <p:attrNameLst>
                                          <p:attrName>style.visibility</p:attrName>
                                        </p:attrNameLst>
                                      </p:cBhvr>
                                      <p:to>
                                        <p:strVal val="visible"/>
                                      </p:to>
                                    </p:set>
                                    <p:animEffect transition="in" filter="strips(downRight)">
                                      <p:cBhvr>
                                        <p:cTn id="21" dur="1000"/>
                                        <p:tgtEl>
                                          <p:spTgt spid="34819">
                                            <p:txEl>
                                              <p:pRg st="2" end="2"/>
                                            </p:txEl>
                                          </p:spTgt>
                                        </p:tgtEl>
                                      </p:cBhvr>
                                    </p:animEffect>
                                  </p:childTnLst>
                                </p:cTn>
                              </p:par>
                            </p:childTnLst>
                          </p:cTn>
                        </p:par>
                        <p:par>
                          <p:cTn id="22" fill="hold" nodeType="afterGroup">
                            <p:stCondLst>
                              <p:cond delay="6500"/>
                            </p:stCondLst>
                            <p:childTnLst>
                              <p:par>
                                <p:cTn id="23" presetID="18" presetClass="entr" presetSubtype="6" fill="hold" grpId="0" nodeType="afterEffect">
                                  <p:stCondLst>
                                    <p:cond delay="1500"/>
                                  </p:stCondLst>
                                  <p:childTnLst>
                                    <p:set>
                                      <p:cBhvr>
                                        <p:cTn id="24" dur="1" fill="hold">
                                          <p:stCondLst>
                                            <p:cond delay="0"/>
                                          </p:stCondLst>
                                        </p:cTn>
                                        <p:tgtEl>
                                          <p:spTgt spid="34819">
                                            <p:txEl>
                                              <p:pRg st="3" end="3"/>
                                            </p:txEl>
                                          </p:spTgt>
                                        </p:tgtEl>
                                        <p:attrNameLst>
                                          <p:attrName>style.visibility</p:attrName>
                                        </p:attrNameLst>
                                      </p:cBhvr>
                                      <p:to>
                                        <p:strVal val="visible"/>
                                      </p:to>
                                    </p:set>
                                    <p:animEffect transition="in" filter="strips(downRight)">
                                      <p:cBhvr>
                                        <p:cTn id="25" dur="1000"/>
                                        <p:tgtEl>
                                          <p:spTgt spid="34819">
                                            <p:txEl>
                                              <p:pRg st="3" end="3"/>
                                            </p:txEl>
                                          </p:spTgt>
                                        </p:tgtEl>
                                      </p:cBhvr>
                                    </p:animEffect>
                                  </p:childTnLst>
                                </p:cTn>
                              </p:par>
                            </p:childTnLst>
                          </p:cTn>
                        </p:par>
                        <p:par>
                          <p:cTn id="26" fill="hold" nodeType="afterGroup">
                            <p:stCondLst>
                              <p:cond delay="9000"/>
                            </p:stCondLst>
                            <p:childTnLst>
                              <p:par>
                                <p:cTn id="27" presetID="18" presetClass="entr" presetSubtype="6" fill="hold" grpId="0" nodeType="afterEffect">
                                  <p:stCondLst>
                                    <p:cond delay="2000"/>
                                  </p:stCondLst>
                                  <p:childTnLst>
                                    <p:set>
                                      <p:cBhvr>
                                        <p:cTn id="28" dur="1" fill="hold">
                                          <p:stCondLst>
                                            <p:cond delay="0"/>
                                          </p:stCondLst>
                                        </p:cTn>
                                        <p:tgtEl>
                                          <p:spTgt spid="34819">
                                            <p:txEl>
                                              <p:pRg st="4" end="4"/>
                                            </p:txEl>
                                          </p:spTgt>
                                        </p:tgtEl>
                                        <p:attrNameLst>
                                          <p:attrName>style.visibility</p:attrName>
                                        </p:attrNameLst>
                                      </p:cBhvr>
                                      <p:to>
                                        <p:strVal val="visible"/>
                                      </p:to>
                                    </p:set>
                                    <p:animEffect transition="in" filter="strips(downRight)">
                                      <p:cBhvr>
                                        <p:cTn id="29" dur="1000"/>
                                        <p:tgtEl>
                                          <p:spTgt spid="34819">
                                            <p:txEl>
                                              <p:pRg st="4" end="4"/>
                                            </p:txEl>
                                          </p:spTgt>
                                        </p:tgtEl>
                                      </p:cBhvr>
                                    </p:animEffect>
                                  </p:childTnLst>
                                </p:cTn>
                              </p:par>
                            </p:childTnLst>
                          </p:cTn>
                        </p:par>
                        <p:par>
                          <p:cTn id="30" fill="hold" nodeType="afterGroup">
                            <p:stCondLst>
                              <p:cond delay="12000"/>
                            </p:stCondLst>
                            <p:childTnLst>
                              <p:par>
                                <p:cTn id="31" presetID="18" presetClass="entr" presetSubtype="6" fill="hold" grpId="0" nodeType="afterEffect">
                                  <p:stCondLst>
                                    <p:cond delay="2000"/>
                                  </p:stCondLst>
                                  <p:childTnLst>
                                    <p:set>
                                      <p:cBhvr>
                                        <p:cTn id="32" dur="1" fill="hold">
                                          <p:stCondLst>
                                            <p:cond delay="0"/>
                                          </p:stCondLst>
                                        </p:cTn>
                                        <p:tgtEl>
                                          <p:spTgt spid="34819">
                                            <p:txEl>
                                              <p:pRg st="5" end="5"/>
                                            </p:txEl>
                                          </p:spTgt>
                                        </p:tgtEl>
                                        <p:attrNameLst>
                                          <p:attrName>style.visibility</p:attrName>
                                        </p:attrNameLst>
                                      </p:cBhvr>
                                      <p:to>
                                        <p:strVal val="visible"/>
                                      </p:to>
                                    </p:set>
                                    <p:animEffect transition="in" filter="strips(downRight)">
                                      <p:cBhvr>
                                        <p:cTn id="33" dur="1000"/>
                                        <p:tgtEl>
                                          <p:spTgt spid="34819">
                                            <p:txEl>
                                              <p:pRg st="5" end="5"/>
                                            </p:txEl>
                                          </p:spTgt>
                                        </p:tgtEl>
                                      </p:cBhvr>
                                    </p:animEffect>
                                  </p:childTnLst>
                                </p:cTn>
                              </p:par>
                            </p:childTnLst>
                          </p:cTn>
                        </p:par>
                        <p:par>
                          <p:cTn id="34" fill="hold" nodeType="afterGroup">
                            <p:stCondLst>
                              <p:cond delay="15000"/>
                            </p:stCondLst>
                            <p:childTnLst>
                              <p:par>
                                <p:cTn id="35" presetID="18" presetClass="entr" presetSubtype="6" fill="hold" grpId="0" nodeType="afterEffect">
                                  <p:stCondLst>
                                    <p:cond delay="2500"/>
                                  </p:stCondLst>
                                  <p:childTnLst>
                                    <p:set>
                                      <p:cBhvr>
                                        <p:cTn id="36" dur="1" fill="hold">
                                          <p:stCondLst>
                                            <p:cond delay="0"/>
                                          </p:stCondLst>
                                        </p:cTn>
                                        <p:tgtEl>
                                          <p:spTgt spid="34819">
                                            <p:txEl>
                                              <p:pRg st="6" end="6"/>
                                            </p:txEl>
                                          </p:spTgt>
                                        </p:tgtEl>
                                        <p:attrNameLst>
                                          <p:attrName>style.visibility</p:attrName>
                                        </p:attrNameLst>
                                      </p:cBhvr>
                                      <p:to>
                                        <p:strVal val="visible"/>
                                      </p:to>
                                    </p:set>
                                    <p:animEffect transition="in" filter="strips(downRight)">
                                      <p:cBhvr>
                                        <p:cTn id="37" dur="1000"/>
                                        <p:tgtEl>
                                          <p:spTgt spid="3481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3" fill="hold" grpId="0" nodeType="clickEffect">
                                  <p:stCondLst>
                                    <p:cond delay="1500"/>
                                  </p:stCondLst>
                                  <p:childTnLst>
                                    <p:set>
                                      <p:cBhvr>
                                        <p:cTn id="41" dur="1" fill="hold">
                                          <p:stCondLst>
                                            <p:cond delay="0"/>
                                          </p:stCondLst>
                                        </p:cTn>
                                        <p:tgtEl>
                                          <p:spTgt spid="34819">
                                            <p:txEl>
                                              <p:pRg st="7" end="7"/>
                                            </p:txEl>
                                          </p:spTgt>
                                        </p:tgtEl>
                                        <p:attrNameLst>
                                          <p:attrName>style.visibility</p:attrName>
                                        </p:attrNameLst>
                                      </p:cBhvr>
                                      <p:to>
                                        <p:strVal val="visible"/>
                                      </p:to>
                                    </p:set>
                                    <p:animEffect transition="in" filter="strips(upRight)">
                                      <p:cBhvr>
                                        <p:cTn id="42" dur="500"/>
                                        <p:tgtEl>
                                          <p:spTgt spid="3481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3" fill="hold" grpId="0" nodeType="clickEffect">
                                  <p:stCondLst>
                                    <p:cond delay="1500"/>
                                  </p:stCondLst>
                                  <p:childTnLst>
                                    <p:set>
                                      <p:cBhvr>
                                        <p:cTn id="46" dur="1" fill="hold">
                                          <p:stCondLst>
                                            <p:cond delay="0"/>
                                          </p:stCondLst>
                                        </p:cTn>
                                        <p:tgtEl>
                                          <p:spTgt spid="34819">
                                            <p:txEl>
                                              <p:pRg st="8" end="8"/>
                                            </p:txEl>
                                          </p:spTgt>
                                        </p:tgtEl>
                                        <p:attrNameLst>
                                          <p:attrName>style.visibility</p:attrName>
                                        </p:attrNameLst>
                                      </p:cBhvr>
                                      <p:to>
                                        <p:strVal val="visible"/>
                                      </p:to>
                                    </p:set>
                                    <p:animEffect transition="in" filter="strips(upRight)">
                                      <p:cBhvr>
                                        <p:cTn id="47"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tpscongress.org/enduring-issues/attachments/images/gallery/War-Isolationism/1930Isolationism/iso01sam.jpg">
            <a:extLst>
              <a:ext uri="{FF2B5EF4-FFF2-40B4-BE49-F238E27FC236}">
                <a16:creationId xmlns:a16="http://schemas.microsoft.com/office/drawing/2014/main" id="{EDE6C98C-8CA2-6350-A3C6-C8384CA1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2400"/>
            <a:ext cx="533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a:extLst>
              <a:ext uri="{FF2B5EF4-FFF2-40B4-BE49-F238E27FC236}">
                <a16:creationId xmlns:a16="http://schemas.microsoft.com/office/drawing/2014/main" id="{0FF02EAA-B423-A4BE-F06C-905392D4291C}"/>
              </a:ext>
            </a:extLst>
          </p:cNvPr>
          <p:cNvSpPr>
            <a:spLocks noChangeArrowheads="1"/>
          </p:cNvSpPr>
          <p:nvPr/>
        </p:nvSpPr>
        <p:spPr bwMode="auto">
          <a:xfrm>
            <a:off x="0" y="25400"/>
            <a:ext cx="3733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Proxima Nova"/>
              </a:rPr>
              <a:t>The negative effect that World War 1 had on our country in the economic, political, and social spheres caused people to abandon policies and ideals that led them into the war.</a:t>
            </a:r>
            <a:endParaRPr lang="en-US" altLang="en-US" sz="1800"/>
          </a:p>
        </p:txBody>
      </p:sp>
      <p:sp>
        <p:nvSpPr>
          <p:cNvPr id="169988" name="Rectangle 4">
            <a:extLst>
              <a:ext uri="{FF2B5EF4-FFF2-40B4-BE49-F238E27FC236}">
                <a16:creationId xmlns:a16="http://schemas.microsoft.com/office/drawing/2014/main" id="{549AF6BA-6DE7-3C5E-DFA1-2D2A77E6CC7A}"/>
              </a:ext>
            </a:extLst>
          </p:cNvPr>
          <p:cNvSpPr>
            <a:spLocks noChangeArrowheads="1"/>
          </p:cNvSpPr>
          <p:nvPr/>
        </p:nvSpPr>
        <p:spPr bwMode="auto">
          <a:xfrm>
            <a:off x="0" y="1906588"/>
            <a:ext cx="3733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Proxima Nova"/>
              </a:rPr>
              <a:t>Ideals like progressivism or an internationalist foreign policy were thus rejected in fear that they would lead our country into another future war.</a:t>
            </a:r>
            <a:endParaRPr lang="en-US" altLang="en-US" sz="1800"/>
          </a:p>
        </p:txBody>
      </p:sp>
      <p:sp>
        <p:nvSpPr>
          <p:cNvPr id="169989" name="Rectangle 5">
            <a:extLst>
              <a:ext uri="{FF2B5EF4-FFF2-40B4-BE49-F238E27FC236}">
                <a16:creationId xmlns:a16="http://schemas.microsoft.com/office/drawing/2014/main" id="{FC0AF9CF-2E65-D537-8B31-9BDF841AC20D}"/>
              </a:ext>
            </a:extLst>
          </p:cNvPr>
          <p:cNvSpPr>
            <a:spLocks noChangeArrowheads="1"/>
          </p:cNvSpPr>
          <p:nvPr/>
        </p:nvSpPr>
        <p:spPr bwMode="auto">
          <a:xfrm>
            <a:off x="38100" y="3511550"/>
            <a:ext cx="3657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Proxima Nova"/>
              </a:rPr>
              <a:t>Therefore the abandonment of progressivism and internationalism helps to categorize the interwar period's foreign policy as </a:t>
            </a:r>
            <a:r>
              <a:rPr lang="en-US" altLang="en-US" sz="1800" b="1" i="1">
                <a:latin typeface="Proxima Nova"/>
              </a:rPr>
              <a:t>isolationist</a:t>
            </a:r>
            <a:r>
              <a:rPr lang="en-US" altLang="en-US" sz="1800">
                <a:latin typeface="Proxima Nova"/>
              </a:rPr>
              <a:t>.  But the USA continued to play an active role in the arena for world peace; to prevent another world war.</a:t>
            </a:r>
            <a:endParaRPr lang="en-US" altLang="en-US" sz="18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a:extLst>
              <a:ext uri="{FF2B5EF4-FFF2-40B4-BE49-F238E27FC236}">
                <a16:creationId xmlns:a16="http://schemas.microsoft.com/office/drawing/2014/main" id="{5CCBF93B-A5E5-76CE-25B6-8ACC2DD18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01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1" name="Rectangle 3">
            <a:extLst>
              <a:ext uri="{FF2B5EF4-FFF2-40B4-BE49-F238E27FC236}">
                <a16:creationId xmlns:a16="http://schemas.microsoft.com/office/drawing/2014/main" id="{F6EE7B15-820E-91C3-C2B7-9EB247ABF52A}"/>
              </a:ext>
            </a:extLst>
          </p:cNvPr>
          <p:cNvSpPr>
            <a:spLocks noChangeArrowheads="1"/>
          </p:cNvSpPr>
          <p:nvPr/>
        </p:nvSpPr>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60000"/>
              </a:spcBef>
            </a:pPr>
            <a:r>
              <a:rPr lang="en-US" altLang="en-US" b="1" dirty="0">
                <a:latin typeface="Arial Narrow" panose="020B0606020202030204" pitchFamily="34" charset="0"/>
              </a:rPr>
              <a:t>Return to a peacetime industry and economy</a:t>
            </a:r>
          </a:p>
          <a:p>
            <a:pPr algn="ctr">
              <a:lnSpc>
                <a:spcPct val="70000"/>
              </a:lnSpc>
              <a:spcBef>
                <a:spcPct val="60000"/>
              </a:spcBef>
            </a:pPr>
            <a:r>
              <a:rPr lang="en-US" altLang="en-US" b="1" dirty="0">
                <a:latin typeface="Arial Narrow" panose="020B0606020202030204" pitchFamily="34" charset="0"/>
              </a:rPr>
              <a:t>War boosted American economy and industry.</a:t>
            </a:r>
          </a:p>
          <a:p>
            <a:pPr algn="ctr">
              <a:lnSpc>
                <a:spcPct val="70000"/>
              </a:lnSpc>
              <a:spcBef>
                <a:spcPct val="60000"/>
              </a:spcBef>
            </a:pPr>
            <a:r>
              <a:rPr lang="en-US" altLang="en-US" b="1" dirty="0">
                <a:latin typeface="Arial Narrow" panose="020B0606020202030204" pitchFamily="34" charset="0"/>
              </a:rPr>
              <a:t>United States became a world power, largest creditor and wealthy nation.</a:t>
            </a:r>
          </a:p>
          <a:p>
            <a:pPr algn="ctr">
              <a:lnSpc>
                <a:spcPct val="70000"/>
              </a:lnSpc>
              <a:spcBef>
                <a:spcPct val="60000"/>
              </a:spcBef>
            </a:pPr>
            <a:r>
              <a:rPr lang="en-US" altLang="en-US" b="1" dirty="0">
                <a:latin typeface="Arial Narrow" panose="020B0606020202030204" pitchFamily="34" charset="0"/>
              </a:rPr>
              <a:t>Soldiers were hero’s but found that jobs were scarce.</a:t>
            </a:r>
          </a:p>
          <a:p>
            <a:pPr algn="ctr">
              <a:lnSpc>
                <a:spcPct val="70000"/>
              </a:lnSpc>
              <a:spcBef>
                <a:spcPct val="60000"/>
              </a:spcBef>
            </a:pPr>
            <a:r>
              <a:rPr lang="en-US" altLang="en-US" b="1" dirty="0">
                <a:latin typeface="Arial Narrow" panose="020B0606020202030204" pitchFamily="34" charset="0"/>
              </a:rPr>
              <a:t>African American soldiers, despite their service returned to find continued discrimination.</a:t>
            </a:r>
          </a:p>
          <a:p>
            <a:pPr algn="ctr">
              <a:lnSpc>
                <a:spcPct val="70000"/>
              </a:lnSpc>
              <a:spcBef>
                <a:spcPct val="60000"/>
              </a:spcBef>
            </a:pPr>
            <a:r>
              <a:rPr lang="en-US" altLang="en-US" b="1" dirty="0">
                <a:latin typeface="Arial Narrow" panose="020B0606020202030204" pitchFamily="34" charset="0"/>
              </a:rPr>
              <a:t>The Lost Generation of men who were killed in WWI.</a:t>
            </a:r>
          </a:p>
          <a:p>
            <a:pPr algn="ctr">
              <a:lnSpc>
                <a:spcPct val="70000"/>
              </a:lnSpc>
              <a:spcBef>
                <a:spcPct val="60000"/>
              </a:spcBef>
            </a:pPr>
            <a:r>
              <a:rPr lang="en-US" altLang="en-US" b="1" dirty="0">
                <a:latin typeface="Arial Narrow" panose="020B0606020202030204" pitchFamily="34" charset="0"/>
              </a:rPr>
              <a:t>US returned to </a:t>
            </a:r>
            <a:r>
              <a:rPr lang="en-US" altLang="en-US" b="1" u="sng" dirty="0">
                <a:solidFill>
                  <a:srgbClr val="0000CC"/>
                </a:solidFill>
                <a:latin typeface="Arial Narrow" panose="020B0606020202030204" pitchFamily="34" charset="0"/>
              </a:rPr>
              <a:t>neutrality</a:t>
            </a:r>
            <a:r>
              <a:rPr lang="en-US" altLang="en-US" b="1" dirty="0">
                <a:latin typeface="Arial Narrow" panose="020B0606020202030204" pitchFamily="34" charset="0"/>
              </a:rPr>
              <a:t> and i</a:t>
            </a:r>
            <a:r>
              <a:rPr lang="en-US" altLang="en-US" b="1" u="sng" dirty="0">
                <a:solidFill>
                  <a:srgbClr val="0000CC"/>
                </a:solidFill>
                <a:latin typeface="Arial Narrow" panose="020B0606020202030204" pitchFamily="34" charset="0"/>
              </a:rPr>
              <a:t>solation</a:t>
            </a:r>
            <a:r>
              <a:rPr lang="en-US" altLang="en-US" b="1" dirty="0">
                <a:latin typeface="Arial Narrow" panose="020B0606020202030204" pitchFamily="34" charset="0"/>
              </a:rPr>
              <a:t>.</a:t>
            </a:r>
          </a:p>
          <a:p>
            <a:pPr algn="ctr">
              <a:lnSpc>
                <a:spcPct val="70000"/>
              </a:lnSpc>
              <a:spcBef>
                <a:spcPct val="60000"/>
              </a:spcBef>
            </a:pPr>
            <a:r>
              <a:rPr lang="en-US" altLang="en-US" b="1" dirty="0">
                <a:latin typeface="Arial Narrow" panose="020B0606020202030204" pitchFamily="34" charset="0"/>
              </a:rPr>
              <a:t>Did not accept the responsibility of a world power that President Wilson believed the US should take on.</a:t>
            </a:r>
          </a:p>
        </p:txBody>
      </p:sp>
      <p:sp>
        <p:nvSpPr>
          <p:cNvPr id="172037" name="WordArt 5">
            <a:extLst>
              <a:ext uri="{FF2B5EF4-FFF2-40B4-BE49-F238E27FC236}">
                <a16:creationId xmlns:a16="http://schemas.microsoft.com/office/drawing/2014/main" id="{4E60D436-B79E-2D87-630D-C335819AB4BF}"/>
              </a:ext>
            </a:extLst>
          </p:cNvPr>
          <p:cNvSpPr>
            <a:spLocks noChangeArrowheads="1" noChangeShapeType="1" noTextEdit="1"/>
          </p:cNvSpPr>
          <p:nvPr/>
        </p:nvSpPr>
        <p:spPr bwMode="auto">
          <a:xfrm>
            <a:off x="762000" y="76200"/>
            <a:ext cx="7696200" cy="647700"/>
          </a:xfrm>
          <a:prstGeom prst="rect">
            <a:avLst/>
          </a:prstGeom>
        </p:spPr>
        <p:txBody>
          <a:bodyPr wrap="none" fromWordArt="1">
            <a:prstTxWarp prst="textCanUp">
              <a:avLst>
                <a:gd name="adj" fmla="val 85713"/>
              </a:avLst>
            </a:prstTxWarp>
          </a:bodyPr>
          <a:lstStyle/>
          <a:p>
            <a:pPr algn="ctr"/>
            <a:r>
              <a:rPr lang="en-US" sz="3600" b="1" kern="10" dirty="0">
                <a:ln w="22225">
                  <a:solidFill>
                    <a:schemeClr val="tx1"/>
                  </a:solidFill>
                  <a:round/>
                  <a:headEnd/>
                  <a:tailEnd/>
                </a:ln>
                <a:gradFill rotWithShape="1">
                  <a:gsLst>
                    <a:gs pos="0">
                      <a:srgbClr val="520402"/>
                    </a:gs>
                    <a:gs pos="100000">
                      <a:srgbClr val="FFCC00"/>
                    </a:gs>
                  </a:gsLst>
                  <a:lin ang="5400000" scaled="1"/>
                </a:gradFill>
                <a:cs typeface="Arial" panose="020B0604020202020204" pitchFamily="34" charset="0"/>
              </a:rPr>
              <a:t>POSTWAR ADJUSTMENTS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2291">
                                            <p:txEl>
                                              <p:pRg st="0" end="0"/>
                                            </p:txEl>
                                          </p:spTgt>
                                        </p:tgtEl>
                                        <p:attrNameLst>
                                          <p:attrName>style.visibility</p:attrName>
                                        </p:attrNameLst>
                                      </p:cBhvr>
                                      <p:to>
                                        <p:strVal val="visible"/>
                                      </p:to>
                                    </p:set>
                                    <p:animEffect transition="in" filter="wipe(left)">
                                      <p:cBhvr>
                                        <p:cTn id="7" dur="500"/>
                                        <p:tgtEl>
                                          <p:spTgt spid="65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1">
                                            <p:txEl>
                                              <p:pRg st="1" end="1"/>
                                            </p:txEl>
                                          </p:spTgt>
                                        </p:tgtEl>
                                        <p:attrNameLst>
                                          <p:attrName>style.visibility</p:attrName>
                                        </p:attrNameLst>
                                      </p:cBhvr>
                                      <p:to>
                                        <p:strVal val="visible"/>
                                      </p:to>
                                    </p:set>
                                    <p:animEffect transition="in" filter="wipe(left)">
                                      <p:cBhvr>
                                        <p:cTn id="12" dur="500"/>
                                        <p:tgtEl>
                                          <p:spTgt spid="65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52291">
                                            <p:txEl>
                                              <p:pRg st="2" end="2"/>
                                            </p:txEl>
                                          </p:spTgt>
                                        </p:tgtEl>
                                        <p:attrNameLst>
                                          <p:attrName>style.visibility</p:attrName>
                                        </p:attrNameLst>
                                      </p:cBhvr>
                                      <p:to>
                                        <p:strVal val="visible"/>
                                      </p:to>
                                    </p:set>
                                    <p:animEffect transition="in" filter="wipe(left)">
                                      <p:cBhvr>
                                        <p:cTn id="17" dur="500"/>
                                        <p:tgtEl>
                                          <p:spTgt spid="65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2291">
                                            <p:txEl>
                                              <p:pRg st="3" end="3"/>
                                            </p:txEl>
                                          </p:spTgt>
                                        </p:tgtEl>
                                        <p:attrNameLst>
                                          <p:attrName>style.visibility</p:attrName>
                                        </p:attrNameLst>
                                      </p:cBhvr>
                                      <p:to>
                                        <p:strVal val="visible"/>
                                      </p:to>
                                    </p:set>
                                    <p:animEffect transition="in" filter="wipe(left)">
                                      <p:cBhvr>
                                        <p:cTn id="22" dur="500"/>
                                        <p:tgtEl>
                                          <p:spTgt spid="65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2291">
                                            <p:txEl>
                                              <p:pRg st="4" end="4"/>
                                            </p:txEl>
                                          </p:spTgt>
                                        </p:tgtEl>
                                        <p:attrNameLst>
                                          <p:attrName>style.visibility</p:attrName>
                                        </p:attrNameLst>
                                      </p:cBhvr>
                                      <p:to>
                                        <p:strVal val="visible"/>
                                      </p:to>
                                    </p:set>
                                    <p:animEffect transition="in" filter="wipe(left)">
                                      <p:cBhvr>
                                        <p:cTn id="27" dur="500"/>
                                        <p:tgtEl>
                                          <p:spTgt spid="652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52291">
                                            <p:txEl>
                                              <p:pRg st="5" end="5"/>
                                            </p:txEl>
                                          </p:spTgt>
                                        </p:tgtEl>
                                        <p:attrNameLst>
                                          <p:attrName>style.visibility</p:attrName>
                                        </p:attrNameLst>
                                      </p:cBhvr>
                                      <p:to>
                                        <p:strVal val="visible"/>
                                      </p:to>
                                    </p:set>
                                    <p:animEffect transition="in" filter="wipe(left)">
                                      <p:cBhvr>
                                        <p:cTn id="32" dur="500"/>
                                        <p:tgtEl>
                                          <p:spTgt spid="6522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2291">
                                            <p:txEl>
                                              <p:pRg st="6" end="6"/>
                                            </p:txEl>
                                          </p:spTgt>
                                        </p:tgtEl>
                                        <p:attrNameLst>
                                          <p:attrName>style.visibility</p:attrName>
                                        </p:attrNameLst>
                                      </p:cBhvr>
                                      <p:to>
                                        <p:strVal val="visible"/>
                                      </p:to>
                                    </p:set>
                                    <p:animEffect transition="in" filter="wipe(left)">
                                      <p:cBhvr>
                                        <p:cTn id="37" dur="500"/>
                                        <p:tgtEl>
                                          <p:spTgt spid="65229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52291">
                                            <p:txEl>
                                              <p:pRg st="7" end="7"/>
                                            </p:txEl>
                                          </p:spTgt>
                                        </p:tgtEl>
                                        <p:attrNameLst>
                                          <p:attrName>style.visibility</p:attrName>
                                        </p:attrNameLst>
                                      </p:cBhvr>
                                      <p:to>
                                        <p:strVal val="visible"/>
                                      </p:to>
                                    </p:set>
                                    <p:animEffect transition="in" filter="wipe(left)">
                                      <p:cBhvr>
                                        <p:cTn id="42" dur="500"/>
                                        <p:tgtEl>
                                          <p:spTgt spid="652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build="p" bldLvl="5"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9BDB7F19-08EB-7E96-156E-7286F0B26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228600"/>
            <a:ext cx="8867775"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EBEF6E5-6128-0613-467A-91F956EFE199}"/>
              </a:ext>
            </a:extLst>
          </p:cNvPr>
          <p:cNvSpPr/>
          <p:nvPr/>
        </p:nvSpPr>
        <p:spPr>
          <a:xfrm>
            <a:off x="4484688" y="2514600"/>
            <a:ext cx="4510087" cy="2057400"/>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Involvement in the war led to changes for women &amp; African Americans &amp; an economic boom.</a:t>
            </a:r>
          </a:p>
        </p:txBody>
      </p:sp>
      <p:sp>
        <p:nvSpPr>
          <p:cNvPr id="7" name="Rectangle 6">
            <a:extLst>
              <a:ext uri="{FF2B5EF4-FFF2-40B4-BE49-F238E27FC236}">
                <a16:creationId xmlns:a16="http://schemas.microsoft.com/office/drawing/2014/main" id="{82F6A734-3467-5CBC-5250-F8FE6E41432F}"/>
              </a:ext>
            </a:extLst>
          </p:cNvPr>
          <p:cNvSpPr/>
          <p:nvPr/>
        </p:nvSpPr>
        <p:spPr>
          <a:xfrm>
            <a:off x="4495800" y="4702175"/>
            <a:ext cx="4510088" cy="2057400"/>
          </a:xfrm>
          <a:prstGeom prst="rect">
            <a:avLst/>
          </a:prstGeom>
          <a:solidFill>
            <a:srgbClr val="FFE2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300" dirty="0">
                <a:solidFill>
                  <a:schemeClr val="tx1"/>
                </a:solidFill>
              </a:rPr>
              <a:t>The USA played a major role in the peace process, but refusal to join the League weakened world leaders to stop World War II</a:t>
            </a:r>
          </a:p>
        </p:txBody>
      </p:sp>
      <p:pic>
        <p:nvPicPr>
          <p:cNvPr id="135172" name="Picture 4">
            <a:extLst>
              <a:ext uri="{FF2B5EF4-FFF2-40B4-BE49-F238E27FC236}">
                <a16:creationId xmlns:a16="http://schemas.microsoft.com/office/drawing/2014/main" id="{3857C30D-AFF1-0983-4164-80C8F6067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71463"/>
            <a:ext cx="4405312"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171" name="Picture 3">
            <a:extLst>
              <a:ext uri="{FF2B5EF4-FFF2-40B4-BE49-F238E27FC236}">
                <a16:creationId xmlns:a16="http://schemas.microsoft.com/office/drawing/2014/main" id="{B486D4C5-97F4-0ECF-F45C-7D61C2050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2286000"/>
            <a:ext cx="4075112"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1000"/>
                                        <p:tgtEl>
                                          <p:spTgt spid="135170"/>
                                        </p:tgtEl>
                                      </p:cBhvr>
                                    </p:animEffect>
                                    <p:anim calcmode="lin" valueType="num">
                                      <p:cBhvr>
                                        <p:cTn id="8" dur="1000" fill="hold"/>
                                        <p:tgtEl>
                                          <p:spTgt spid="135170"/>
                                        </p:tgtEl>
                                        <p:attrNameLst>
                                          <p:attrName>ppt_x</p:attrName>
                                        </p:attrNameLst>
                                      </p:cBhvr>
                                      <p:tavLst>
                                        <p:tav tm="0">
                                          <p:val>
                                            <p:strVal val="#ppt_x"/>
                                          </p:val>
                                        </p:tav>
                                        <p:tav tm="100000">
                                          <p:val>
                                            <p:strVal val="#ppt_x"/>
                                          </p:val>
                                        </p:tav>
                                      </p:tavLst>
                                    </p:anim>
                                    <p:anim calcmode="lin" valueType="num">
                                      <p:cBhvr>
                                        <p:cTn id="9" dur="1000" fill="hold"/>
                                        <p:tgtEl>
                                          <p:spTgt spid="1351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35172"/>
                                        </p:tgtEl>
                                        <p:attrNameLst>
                                          <p:attrName>style.visibility</p:attrName>
                                        </p:attrNameLst>
                                      </p:cBhvr>
                                      <p:to>
                                        <p:strVal val="visible"/>
                                      </p:to>
                                    </p:set>
                                    <p:anim calcmode="lin" valueType="num">
                                      <p:cBhvr>
                                        <p:cTn id="28" dur="500" fill="hold"/>
                                        <p:tgtEl>
                                          <p:spTgt spid="135172"/>
                                        </p:tgtEl>
                                        <p:attrNameLst>
                                          <p:attrName>ppt_w</p:attrName>
                                        </p:attrNameLst>
                                      </p:cBhvr>
                                      <p:tavLst>
                                        <p:tav tm="0">
                                          <p:val>
                                            <p:fltVal val="0"/>
                                          </p:val>
                                        </p:tav>
                                        <p:tav tm="100000">
                                          <p:val>
                                            <p:strVal val="#ppt_w"/>
                                          </p:val>
                                        </p:tav>
                                      </p:tavLst>
                                    </p:anim>
                                    <p:anim calcmode="lin" valueType="num">
                                      <p:cBhvr>
                                        <p:cTn id="29" dur="500" fill="hold"/>
                                        <p:tgtEl>
                                          <p:spTgt spid="135172"/>
                                        </p:tgtEl>
                                        <p:attrNameLst>
                                          <p:attrName>ppt_h</p:attrName>
                                        </p:attrNameLst>
                                      </p:cBhvr>
                                      <p:tavLst>
                                        <p:tav tm="0">
                                          <p:val>
                                            <p:fltVal val="0"/>
                                          </p:val>
                                        </p:tav>
                                        <p:tav tm="100000">
                                          <p:val>
                                            <p:strVal val="#ppt_h"/>
                                          </p:val>
                                        </p:tav>
                                      </p:tavLst>
                                    </p:anim>
                                    <p:animEffect transition="in" filter="fade">
                                      <p:cBhvr>
                                        <p:cTn id="30" dur="500"/>
                                        <p:tgtEl>
                                          <p:spTgt spid="13517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nodeType="clickEffect">
                                  <p:stCondLst>
                                    <p:cond delay="0"/>
                                  </p:stCondLst>
                                  <p:childTnLst>
                                    <p:set>
                                      <p:cBhvr>
                                        <p:cTn id="34" dur="1" fill="hold">
                                          <p:stCondLst>
                                            <p:cond delay="0"/>
                                          </p:stCondLst>
                                        </p:cTn>
                                        <p:tgtEl>
                                          <p:spTgt spid="135171"/>
                                        </p:tgtEl>
                                        <p:attrNameLst>
                                          <p:attrName>style.visibility</p:attrName>
                                        </p:attrNameLst>
                                      </p:cBhvr>
                                      <p:to>
                                        <p:strVal val="visible"/>
                                      </p:to>
                                    </p:set>
                                    <p:animEffect transition="in" filter="circle(in)">
                                      <p:cBhvr>
                                        <p:cTn id="35" dur="20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Box 2">
            <a:extLst>
              <a:ext uri="{FF2B5EF4-FFF2-40B4-BE49-F238E27FC236}">
                <a16:creationId xmlns:a16="http://schemas.microsoft.com/office/drawing/2014/main" id="{B8E9B02D-2634-4CD0-4B0D-15FE7095E3E4}"/>
              </a:ext>
            </a:extLst>
          </p:cNvPr>
          <p:cNvSpPr txBox="1">
            <a:spLocks noChangeArrowheads="1"/>
          </p:cNvSpPr>
          <p:nvPr/>
        </p:nvSpPr>
        <p:spPr bwMode="auto">
          <a:xfrm>
            <a:off x="88364" y="367170"/>
            <a:ext cx="9015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Evaluate the extent to which United States participation in the First World War (1917–1918) marked a turning point in the nation’s role in world affairs.</a:t>
            </a:r>
          </a:p>
        </p:txBody>
      </p:sp>
      <p:sp>
        <p:nvSpPr>
          <p:cNvPr id="175107" name="TextBox 3">
            <a:extLst>
              <a:ext uri="{FF2B5EF4-FFF2-40B4-BE49-F238E27FC236}">
                <a16:creationId xmlns:a16="http://schemas.microsoft.com/office/drawing/2014/main" id="{5B6A6ECC-AA89-5559-F0F3-98ADBF4545C8}"/>
              </a:ext>
            </a:extLst>
          </p:cNvPr>
          <p:cNvSpPr txBox="1">
            <a:spLocks noChangeArrowheads="1"/>
          </p:cNvSpPr>
          <p:nvPr/>
        </p:nvSpPr>
        <p:spPr bwMode="auto">
          <a:xfrm>
            <a:off x="152400" y="0"/>
            <a:ext cx="901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LEQ </a:t>
            </a:r>
          </a:p>
        </p:txBody>
      </p:sp>
      <p:sp>
        <p:nvSpPr>
          <p:cNvPr id="3" name="TextBox 2">
            <a:extLst>
              <a:ext uri="{FF2B5EF4-FFF2-40B4-BE49-F238E27FC236}">
                <a16:creationId xmlns:a16="http://schemas.microsoft.com/office/drawing/2014/main" id="{1432584D-3521-9779-0758-83049AD95AEC}"/>
              </a:ext>
            </a:extLst>
          </p:cNvPr>
          <p:cNvSpPr txBox="1"/>
          <p:nvPr/>
        </p:nvSpPr>
        <p:spPr>
          <a:xfrm>
            <a:off x="64293" y="1954823"/>
            <a:ext cx="9015413"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Colonial empires grew in the late 1800s as Europeans scrambled to take over territory in Africa and Asia; some Americans, hoping to emulate the Europeans and gain international prestige, advocated for an increase in the United States role in the world.</a:t>
            </a:r>
          </a:p>
        </p:txBody>
      </p:sp>
      <p:sp>
        <p:nvSpPr>
          <p:cNvPr id="4" name="TextBox 3">
            <a:extLst>
              <a:ext uri="{FF2B5EF4-FFF2-40B4-BE49-F238E27FC236}">
                <a16:creationId xmlns:a16="http://schemas.microsoft.com/office/drawing/2014/main" id="{99116EF2-20E3-551E-60E1-9B52F5087508}"/>
              </a:ext>
            </a:extLst>
          </p:cNvPr>
          <p:cNvSpPr txBox="1">
            <a:spLocks noChangeArrowheads="1"/>
          </p:cNvSpPr>
          <p:nvPr/>
        </p:nvSpPr>
        <p:spPr bwMode="auto">
          <a:xfrm>
            <a:off x="118101" y="1559606"/>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Context </a:t>
            </a:r>
          </a:p>
        </p:txBody>
      </p:sp>
      <p:sp>
        <p:nvSpPr>
          <p:cNvPr id="6" name="TextBox 5">
            <a:extLst>
              <a:ext uri="{FF2B5EF4-FFF2-40B4-BE49-F238E27FC236}">
                <a16:creationId xmlns:a16="http://schemas.microsoft.com/office/drawing/2014/main" id="{5E1BCB00-121E-4763-A727-757E7875413E}"/>
              </a:ext>
            </a:extLst>
          </p:cNvPr>
          <p:cNvSpPr txBox="1"/>
          <p:nvPr/>
        </p:nvSpPr>
        <p:spPr>
          <a:xfrm>
            <a:off x="0" y="3739927"/>
            <a:ext cx="8979061" cy="2308324"/>
          </a:xfrm>
          <a:prstGeom prst="rect">
            <a:avLst/>
          </a:prstGeom>
          <a:noFill/>
        </p:spPr>
        <p:txBody>
          <a:bodyPr wrap="square">
            <a:spAutoFit/>
          </a:bodyPr>
          <a:lstStyle/>
          <a:p>
            <a:pPr lvl="0">
              <a:defRPr/>
            </a:pPr>
            <a:r>
              <a:rPr lang="en-US" b="1" dirty="0">
                <a:solidFill>
                  <a:srgbClr val="000000"/>
                </a:solidFill>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Imperialism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Spanish-American War (1898–1899)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Philippines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Teddy Roosevelt Big Stick policy- Roosevelt Corollary to the Monroe Doctrine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William H. Taft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Dollar Diplomacy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Mexican Revolution</a:t>
            </a:r>
          </a:p>
          <a:p>
            <a:pPr lvl="0">
              <a:defRPr/>
            </a:pPr>
            <a:r>
              <a:rPr lang="en-US" b="1" dirty="0">
                <a:solidFill>
                  <a:srgbClr val="000000"/>
                </a:solidFill>
              </a:rPr>
              <a:t>· Wilson’s watchful waiting</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7AF7CBB-246C-5F95-5516-8C9EAC4B9227}"/>
              </a:ext>
            </a:extLst>
          </p:cNvPr>
          <p:cNvSpPr txBox="1">
            <a:spLocks noChangeArrowheads="1"/>
          </p:cNvSpPr>
          <p:nvPr/>
        </p:nvSpPr>
        <p:spPr bwMode="auto">
          <a:xfrm>
            <a:off x="95799" y="3278262"/>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Evidence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Box 2">
            <a:extLst>
              <a:ext uri="{FF2B5EF4-FFF2-40B4-BE49-F238E27FC236}">
                <a16:creationId xmlns:a16="http://schemas.microsoft.com/office/drawing/2014/main" id="{B8E9B02D-2634-4CD0-4B0D-15FE7095E3E4}"/>
              </a:ext>
            </a:extLst>
          </p:cNvPr>
          <p:cNvSpPr txBox="1">
            <a:spLocks noChangeArrowheads="1"/>
          </p:cNvSpPr>
          <p:nvPr/>
        </p:nvSpPr>
        <p:spPr bwMode="auto">
          <a:xfrm>
            <a:off x="0" y="367170"/>
            <a:ext cx="9103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Evaluate the extent to which United States participation in the First World War (1917–1918) marked a turning point in the nation’s role in world affairs.</a:t>
            </a:r>
          </a:p>
        </p:txBody>
      </p:sp>
      <p:sp>
        <p:nvSpPr>
          <p:cNvPr id="175107" name="TextBox 3">
            <a:extLst>
              <a:ext uri="{FF2B5EF4-FFF2-40B4-BE49-F238E27FC236}">
                <a16:creationId xmlns:a16="http://schemas.microsoft.com/office/drawing/2014/main" id="{5B6A6ECC-AA89-5559-F0F3-98ADBF4545C8}"/>
              </a:ext>
            </a:extLst>
          </p:cNvPr>
          <p:cNvSpPr txBox="1">
            <a:spLocks noChangeArrowheads="1"/>
          </p:cNvSpPr>
          <p:nvPr/>
        </p:nvSpPr>
        <p:spPr bwMode="auto">
          <a:xfrm>
            <a:off x="0" y="-35161"/>
            <a:ext cx="901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LEQ </a:t>
            </a:r>
          </a:p>
        </p:txBody>
      </p:sp>
      <p:sp>
        <p:nvSpPr>
          <p:cNvPr id="3" name="TextBox 2">
            <a:extLst>
              <a:ext uri="{FF2B5EF4-FFF2-40B4-BE49-F238E27FC236}">
                <a16:creationId xmlns:a16="http://schemas.microsoft.com/office/drawing/2014/main" id="{1432584D-3521-9779-0758-83049AD95AEC}"/>
              </a:ext>
            </a:extLst>
          </p:cNvPr>
          <p:cNvSpPr txBox="1"/>
          <p:nvPr/>
        </p:nvSpPr>
        <p:spPr>
          <a:xfrm>
            <a:off x="-21771" y="1633819"/>
            <a:ext cx="9015413"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Colonial empires grew in the late 1800s as Europeans scrambled to take over territory in Africa and Asia; some Americans, hoping to emulate the Europeans and gain international prestige, advocated for an increase in the United States role in the world.</a:t>
            </a:r>
          </a:p>
        </p:txBody>
      </p:sp>
      <p:sp>
        <p:nvSpPr>
          <p:cNvPr id="4" name="TextBox 3">
            <a:extLst>
              <a:ext uri="{FF2B5EF4-FFF2-40B4-BE49-F238E27FC236}">
                <a16:creationId xmlns:a16="http://schemas.microsoft.com/office/drawing/2014/main" id="{99116EF2-20E3-551E-60E1-9B52F5087508}"/>
              </a:ext>
            </a:extLst>
          </p:cNvPr>
          <p:cNvSpPr txBox="1">
            <a:spLocks noChangeArrowheads="1"/>
          </p:cNvSpPr>
          <p:nvPr/>
        </p:nvSpPr>
        <p:spPr bwMode="auto">
          <a:xfrm>
            <a:off x="-15087" y="1277494"/>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Context </a:t>
            </a:r>
          </a:p>
        </p:txBody>
      </p:sp>
      <p:sp>
        <p:nvSpPr>
          <p:cNvPr id="6" name="TextBox 5">
            <a:extLst>
              <a:ext uri="{FF2B5EF4-FFF2-40B4-BE49-F238E27FC236}">
                <a16:creationId xmlns:a16="http://schemas.microsoft.com/office/drawing/2014/main" id="{5E1BCB00-121E-4763-A727-757E7875413E}"/>
              </a:ext>
            </a:extLst>
          </p:cNvPr>
          <p:cNvSpPr txBox="1"/>
          <p:nvPr/>
        </p:nvSpPr>
        <p:spPr>
          <a:xfrm>
            <a:off x="-83078" y="4697024"/>
            <a:ext cx="5715000" cy="1938992"/>
          </a:xfrm>
          <a:prstGeom prst="rect">
            <a:avLst/>
          </a:prstGeom>
          <a:noFill/>
        </p:spPr>
        <p:txBody>
          <a:bodyPr wrap="square">
            <a:spAutoFit/>
          </a:bodyPr>
          <a:lstStyle/>
          <a:p>
            <a:pPr lvl="0">
              <a:defRPr/>
            </a:pPr>
            <a:r>
              <a:rPr lang="en-US" sz="2000" b="1" dirty="0">
                <a:solidFill>
                  <a:srgbClr val="000000"/>
                </a:solidFill>
              </a:rPr>
              <a:t>· </a:t>
            </a:r>
            <a:r>
              <a:rPr kumimoji="0" lang="en-US" sz="2000" b="1" i="0" u="none" strike="noStrike" kern="1200" cap="none" spc="0" normalizeH="0" baseline="0" noProof="0" dirty="0">
                <a:ln>
                  <a:noFill/>
                </a:ln>
                <a:solidFill>
                  <a:srgbClr val="000000"/>
                </a:solidFill>
                <a:effectLst/>
                <a:uLnTx/>
                <a:uFillTx/>
              </a:rPr>
              <a:t>Imperialism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rPr>
              <a:t>· Spanish-American War (1898–1899)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rPr>
              <a:t>· Philippines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rPr>
              <a:t>· Teddy Roosevelt Big Stick policy-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rPr>
              <a:t>Roosevelt Corollary to the Monroe Doctrine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rPr>
              <a:t>· William H. Taft- Dollar Diplomacy</a:t>
            </a:r>
          </a:p>
        </p:txBody>
      </p:sp>
      <p:sp>
        <p:nvSpPr>
          <p:cNvPr id="7" name="TextBox 6">
            <a:extLst>
              <a:ext uri="{FF2B5EF4-FFF2-40B4-BE49-F238E27FC236}">
                <a16:creationId xmlns:a16="http://schemas.microsoft.com/office/drawing/2014/main" id="{97AF7CBB-246C-5F95-5516-8C9EAC4B9227}"/>
              </a:ext>
            </a:extLst>
          </p:cNvPr>
          <p:cNvSpPr txBox="1">
            <a:spLocks noChangeArrowheads="1"/>
          </p:cNvSpPr>
          <p:nvPr/>
        </p:nvSpPr>
        <p:spPr bwMode="auto">
          <a:xfrm>
            <a:off x="-15087" y="4305015"/>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Evidence</a:t>
            </a:r>
          </a:p>
        </p:txBody>
      </p:sp>
      <p:sp>
        <p:nvSpPr>
          <p:cNvPr id="5" name="TextBox 4">
            <a:extLst>
              <a:ext uri="{FF2B5EF4-FFF2-40B4-BE49-F238E27FC236}">
                <a16:creationId xmlns:a16="http://schemas.microsoft.com/office/drawing/2014/main" id="{E04A447C-8083-CE6D-0663-D1CCEFD8A32E}"/>
              </a:ext>
            </a:extLst>
          </p:cNvPr>
          <p:cNvSpPr txBox="1"/>
          <p:nvPr/>
        </p:nvSpPr>
        <p:spPr>
          <a:xfrm>
            <a:off x="0" y="3266268"/>
            <a:ext cx="9103776" cy="1015663"/>
          </a:xfrm>
          <a:prstGeom prst="rect">
            <a:avLst/>
          </a:prstGeom>
          <a:noFill/>
        </p:spPr>
        <p:txBody>
          <a:bodyPr wrap="square">
            <a:spAutoFit/>
          </a:bodyPr>
          <a:lstStyle/>
          <a:p>
            <a:r>
              <a:rPr lang="en-US" sz="2000" b="1" dirty="0"/>
              <a:t>United States participation in the First World War (1917–1918) marked a turning point in the nation’s role in world affairs to a great extent because of ……..</a:t>
            </a:r>
          </a:p>
        </p:txBody>
      </p:sp>
      <p:sp>
        <p:nvSpPr>
          <p:cNvPr id="9" name="TextBox 8">
            <a:extLst>
              <a:ext uri="{FF2B5EF4-FFF2-40B4-BE49-F238E27FC236}">
                <a16:creationId xmlns:a16="http://schemas.microsoft.com/office/drawing/2014/main" id="{05DA130E-55B8-33A0-777C-A10DEB3B67B8}"/>
              </a:ext>
            </a:extLst>
          </p:cNvPr>
          <p:cNvSpPr txBox="1"/>
          <p:nvPr/>
        </p:nvSpPr>
        <p:spPr>
          <a:xfrm>
            <a:off x="5162559" y="4562461"/>
            <a:ext cx="4014098" cy="1323439"/>
          </a:xfrm>
          <a:prstGeom prst="rect">
            <a:avLst/>
          </a:prstGeom>
          <a:noFill/>
        </p:spPr>
        <p:txBody>
          <a:bodyPr wrap="square">
            <a:spAutoFit/>
          </a:bodyPr>
          <a:lstStyle/>
          <a:p>
            <a:r>
              <a:rPr lang="en-US" sz="2000" b="1" dirty="0"/>
              <a:t>· Mexican Revolution</a:t>
            </a:r>
          </a:p>
          <a:p>
            <a:r>
              <a:rPr lang="en-US" sz="2000" b="1" dirty="0"/>
              <a:t>· Wilson’s watchful waiting</a:t>
            </a:r>
          </a:p>
          <a:p>
            <a:r>
              <a:rPr lang="en-US" sz="2000" b="1" dirty="0"/>
              <a:t>· Washington Naval Conference</a:t>
            </a:r>
          </a:p>
          <a:p>
            <a:r>
              <a:rPr lang="en-US" sz="2000" b="1" dirty="0"/>
              <a:t>· Kellogg Briand Pact</a:t>
            </a:r>
          </a:p>
        </p:txBody>
      </p:sp>
      <p:sp>
        <p:nvSpPr>
          <p:cNvPr id="10" name="TextBox 9">
            <a:extLst>
              <a:ext uri="{FF2B5EF4-FFF2-40B4-BE49-F238E27FC236}">
                <a16:creationId xmlns:a16="http://schemas.microsoft.com/office/drawing/2014/main" id="{2298A883-B9E3-61B4-6DB5-20E4E5B7EC3F}"/>
              </a:ext>
            </a:extLst>
          </p:cNvPr>
          <p:cNvSpPr txBox="1">
            <a:spLocks noChangeArrowheads="1"/>
          </p:cNvSpPr>
          <p:nvPr/>
        </p:nvSpPr>
        <p:spPr bwMode="auto">
          <a:xfrm>
            <a:off x="-10885" y="2880315"/>
            <a:ext cx="11592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Thesis</a:t>
            </a:r>
          </a:p>
        </p:txBody>
      </p:sp>
    </p:spTree>
    <p:extLst>
      <p:ext uri="{BB962C8B-B14F-4D97-AF65-F5344CB8AC3E}">
        <p14:creationId xmlns:p14="http://schemas.microsoft.com/office/powerpoint/2010/main" val="274714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5BB901F-F71D-1299-7A56-3AC463D0C25E}"/>
              </a:ext>
            </a:extLst>
          </p:cNvPr>
          <p:cNvSpPr>
            <a:spLocks noGrp="1" noChangeArrowheads="1"/>
          </p:cNvSpPr>
          <p:nvPr>
            <p:ph type="title"/>
          </p:nvPr>
        </p:nvSpPr>
        <p:spPr>
          <a:xfrm>
            <a:off x="671513" y="0"/>
            <a:ext cx="5257800" cy="533400"/>
          </a:xfrm>
        </p:spPr>
        <p:txBody>
          <a:bodyPr/>
          <a:lstStyle/>
          <a:p>
            <a:r>
              <a:rPr lang="en-US" altLang="en-US" sz="2800" b="1"/>
              <a:t>Cartoon Caricature</a:t>
            </a:r>
          </a:p>
        </p:txBody>
      </p:sp>
      <p:sp>
        <p:nvSpPr>
          <p:cNvPr id="23555" name="Content Placeholder 2">
            <a:extLst>
              <a:ext uri="{FF2B5EF4-FFF2-40B4-BE49-F238E27FC236}">
                <a16:creationId xmlns:a16="http://schemas.microsoft.com/office/drawing/2014/main" id="{423EA000-3A0A-AB86-EE2F-D3597275F0EC}"/>
              </a:ext>
            </a:extLst>
          </p:cNvPr>
          <p:cNvSpPr>
            <a:spLocks noGrp="1" noChangeArrowheads="1"/>
          </p:cNvSpPr>
          <p:nvPr>
            <p:ph idx="1"/>
          </p:nvPr>
        </p:nvSpPr>
        <p:spPr>
          <a:xfrm>
            <a:off x="33338" y="533400"/>
            <a:ext cx="5778500" cy="2667000"/>
          </a:xfrm>
        </p:spPr>
        <p:txBody>
          <a:bodyPr/>
          <a:lstStyle/>
          <a:p>
            <a:pPr marL="0" indent="0">
              <a:buFontTx/>
              <a:buNone/>
            </a:pPr>
            <a:r>
              <a:rPr lang="en-US" altLang="en-US"/>
              <a:t>Cartoons tend to exaggerate a physical feature of the person. What physical feature does the Kaiser have that will be put into a caricature?</a:t>
            </a:r>
          </a:p>
        </p:txBody>
      </p:sp>
      <p:pic>
        <p:nvPicPr>
          <p:cNvPr id="23556" name="Picture 2" descr="Related image">
            <a:extLst>
              <a:ext uri="{FF2B5EF4-FFF2-40B4-BE49-F238E27FC236}">
                <a16:creationId xmlns:a16="http://schemas.microsoft.com/office/drawing/2014/main" id="{E84CC97F-2A1E-2B1E-F7A2-7E1A1FB32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325" y="533400"/>
            <a:ext cx="3333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E2ECD637-F013-A227-6361-07B786179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3133725"/>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664B620-29D7-5333-0FCF-8D8520740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50450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0BC15101-EC1D-8CAF-F187-C87FB0826F85}"/>
              </a:ext>
            </a:extLst>
          </p:cNvPr>
          <p:cNvSpPr/>
          <p:nvPr/>
        </p:nvSpPr>
        <p:spPr>
          <a:xfrm>
            <a:off x="2338388" y="4184650"/>
            <a:ext cx="962025"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92A93E4-D81F-BAFD-DF19-8BD985CEAAF4}"/>
              </a:ext>
            </a:extLst>
          </p:cNvPr>
          <p:cNvSpPr/>
          <p:nvPr/>
        </p:nvSpPr>
        <p:spPr>
          <a:xfrm>
            <a:off x="6907213" y="1984375"/>
            <a:ext cx="1057275" cy="36988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01F84B0B-3346-CE09-1B22-469120AAD759}"/>
              </a:ext>
            </a:extLst>
          </p:cNvPr>
          <p:cNvSpPr/>
          <p:nvPr/>
        </p:nvSpPr>
        <p:spPr>
          <a:xfrm>
            <a:off x="6324600" y="4267200"/>
            <a:ext cx="9906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1">
            <a:extLst>
              <a:ext uri="{FF2B5EF4-FFF2-40B4-BE49-F238E27FC236}">
                <a16:creationId xmlns:a16="http://schemas.microsoft.com/office/drawing/2014/main" id="{B7AB9619-3B86-CE5A-8E32-2BF698076F54}"/>
              </a:ext>
            </a:extLst>
          </p:cNvPr>
          <p:cNvSpPr txBox="1">
            <a:spLocks noChangeArrowheads="1"/>
          </p:cNvSpPr>
          <p:nvPr/>
        </p:nvSpPr>
        <p:spPr bwMode="auto">
          <a:xfrm>
            <a:off x="76200" y="0"/>
            <a:ext cx="906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t>APUSH discuss USA in Latin America at this time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889E9-8EC7-B577-3BAD-48E75C9D0F8E}"/>
              </a:ext>
            </a:extLst>
          </p:cNvPr>
          <p:cNvSpPr txBox="1"/>
          <p:nvPr/>
        </p:nvSpPr>
        <p:spPr>
          <a:xfrm>
            <a:off x="-13633" y="76200"/>
            <a:ext cx="9143301" cy="4924425"/>
          </a:xfrm>
          <a:prstGeom prst="rect">
            <a:avLst/>
          </a:prstGeom>
          <a:noFill/>
        </p:spPr>
        <p:txBody>
          <a:bodyPr wrap="square">
            <a:spAutoFit/>
          </a:bodyPr>
          <a:lstStyle/>
          <a:p>
            <a:pPr algn="l"/>
            <a:r>
              <a:rPr lang="en-US" sz="2000" b="0" i="0" dirty="0">
                <a:solidFill>
                  <a:srgbClr val="333333"/>
                </a:solidFill>
                <a:effectLst/>
                <a:latin typeface="Roboto" panose="02000000000000000000" pitchFamily="2" charset="0"/>
              </a:rPr>
              <a:t>“Americans often preferred not to think about the terrible war in Europe [the First World War]. By 1917, however, US citizens realized that ignoring the war or pretending it had nothing to do with them imperiled their future.</a:t>
            </a:r>
          </a:p>
          <a:p>
            <a:pPr algn="l"/>
            <a:r>
              <a:rPr lang="en-US" sz="2000" b="0" i="0" dirty="0">
                <a:solidFill>
                  <a:srgbClr val="333333"/>
                </a:solidFill>
                <a:effectLst/>
                <a:latin typeface="Roboto" panose="02000000000000000000" pitchFamily="2" charset="0"/>
              </a:rPr>
              <a:t> “. . . They realized that they had run out of options. Between 1914 and 1917, Americans had variously hoped that their nation could serve as an arbiter (as it had during the Russo-Japanese War, earning Theodore Roosevelt the country’s first Nobel Peace Prize), the leader of a global peace movement, the center of international arbitration, and the advocate of worldwide disarmament. By early 1917, however, the majority had come to two conclusions. First, as Charles Fremont Taylor, the editor of a Philadelphia-based magazine, articulated, ‘no nation can be a hermit in these days of steamships, railroads, telegraphs, ocean cables, wireless, etc.’ They no longer believed, as they had in 1914, that the Atlantic Ocean provided the country with sufficient protection from Europe’s wars. Second, they believed that their leaders had tried every option short of war only to find the country in an even more perilous geopolitical position.”</a:t>
            </a:r>
          </a:p>
          <a:p>
            <a:pPr algn="r"/>
            <a:r>
              <a:rPr lang="en-US" sz="1400" b="1" i="1" dirty="0">
                <a:solidFill>
                  <a:srgbClr val="333333"/>
                </a:solidFill>
                <a:effectLst/>
                <a:latin typeface="Roboto" panose="02000000000000000000" pitchFamily="2" charset="0"/>
              </a:rPr>
              <a:t>Michael S. </a:t>
            </a:r>
            <a:r>
              <a:rPr lang="en-US" sz="1400" b="1" i="1" dirty="0" err="1">
                <a:solidFill>
                  <a:srgbClr val="333333"/>
                </a:solidFill>
                <a:effectLst/>
                <a:latin typeface="Roboto" panose="02000000000000000000" pitchFamily="2" charset="0"/>
              </a:rPr>
              <a:t>Neiberg</a:t>
            </a:r>
            <a:r>
              <a:rPr lang="en-US" sz="1400" b="1" i="1" dirty="0">
                <a:solidFill>
                  <a:srgbClr val="333333"/>
                </a:solidFill>
                <a:effectLst/>
                <a:latin typeface="Roboto" panose="02000000000000000000" pitchFamily="2" charset="0"/>
              </a:rPr>
              <a:t>, historian, </a:t>
            </a:r>
            <a:r>
              <a:rPr lang="en-US" sz="1400" b="1" i="1" dirty="0">
                <a:solidFill>
                  <a:srgbClr val="FF0000"/>
                </a:solidFill>
                <a:effectLst/>
                <a:latin typeface="Roboto" panose="02000000000000000000" pitchFamily="2" charset="0"/>
              </a:rPr>
              <a:t>The Path to War: How the First World War Created Modern America, 2016</a:t>
            </a:r>
          </a:p>
        </p:txBody>
      </p:sp>
      <p:sp>
        <p:nvSpPr>
          <p:cNvPr id="5" name="TextBox 4">
            <a:extLst>
              <a:ext uri="{FF2B5EF4-FFF2-40B4-BE49-F238E27FC236}">
                <a16:creationId xmlns:a16="http://schemas.microsoft.com/office/drawing/2014/main" id="{652FB365-B0A0-34FC-4A31-675CAFF1B6BB}"/>
              </a:ext>
            </a:extLst>
          </p:cNvPr>
          <p:cNvSpPr txBox="1"/>
          <p:nvPr/>
        </p:nvSpPr>
        <p:spPr>
          <a:xfrm>
            <a:off x="0" y="5486400"/>
            <a:ext cx="9116037" cy="707886"/>
          </a:xfrm>
          <a:prstGeom prst="rect">
            <a:avLst/>
          </a:prstGeom>
          <a:noFill/>
        </p:spPr>
        <p:txBody>
          <a:bodyPr wrap="square">
            <a:spAutoFit/>
          </a:bodyPr>
          <a:lstStyle/>
          <a:p>
            <a:r>
              <a:rPr lang="en-US" sz="2000" b="1" dirty="0"/>
              <a:t>a. Briefly describe ONE piece of evidence used in the excerpt to support the argument made in the excerpt.</a:t>
            </a:r>
          </a:p>
        </p:txBody>
      </p:sp>
      <p:sp>
        <p:nvSpPr>
          <p:cNvPr id="6" name="TextBox 5">
            <a:extLst>
              <a:ext uri="{FF2B5EF4-FFF2-40B4-BE49-F238E27FC236}">
                <a16:creationId xmlns:a16="http://schemas.microsoft.com/office/drawing/2014/main" id="{4948A7DB-9A59-2698-B19A-F420BA47A950}"/>
              </a:ext>
            </a:extLst>
          </p:cNvPr>
          <p:cNvSpPr txBox="1"/>
          <p:nvPr/>
        </p:nvSpPr>
        <p:spPr>
          <a:xfrm>
            <a:off x="0" y="6324600"/>
            <a:ext cx="4648200" cy="369332"/>
          </a:xfrm>
          <a:prstGeom prst="rect">
            <a:avLst/>
          </a:prstGeom>
          <a:noFill/>
        </p:spPr>
        <p:txBody>
          <a:bodyPr wrap="square" rtlCol="0">
            <a:spAutoFit/>
          </a:bodyPr>
          <a:lstStyle/>
          <a:p>
            <a:r>
              <a:rPr lang="en-US" b="1" dirty="0">
                <a:solidFill>
                  <a:srgbClr val="FF0000"/>
                </a:solidFill>
              </a:rPr>
              <a:t>You must first identify the argument.</a:t>
            </a:r>
          </a:p>
        </p:txBody>
      </p:sp>
    </p:spTree>
    <p:extLst>
      <p:ext uri="{BB962C8B-B14F-4D97-AF65-F5344CB8AC3E}">
        <p14:creationId xmlns:p14="http://schemas.microsoft.com/office/powerpoint/2010/main" val="12403153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FB365-B0A0-34FC-4A31-675CAFF1B6BB}"/>
              </a:ext>
            </a:extLst>
          </p:cNvPr>
          <p:cNvSpPr txBox="1"/>
          <p:nvPr/>
        </p:nvSpPr>
        <p:spPr>
          <a:xfrm>
            <a:off x="-76200" y="164068"/>
            <a:ext cx="9116037" cy="707886"/>
          </a:xfrm>
          <a:prstGeom prst="rect">
            <a:avLst/>
          </a:prstGeom>
          <a:noFill/>
        </p:spPr>
        <p:txBody>
          <a:bodyPr wrap="square">
            <a:spAutoFit/>
          </a:bodyPr>
          <a:lstStyle/>
          <a:p>
            <a:r>
              <a:rPr lang="en-US" sz="2000" b="1" dirty="0"/>
              <a:t>a. Briefly describe ONE piece of evidence used in the excerpt to </a:t>
            </a:r>
            <a:r>
              <a:rPr lang="en-US" sz="2000" b="1" i="1" dirty="0">
                <a:solidFill>
                  <a:srgbClr val="0070C0"/>
                </a:solidFill>
              </a:rPr>
              <a:t>support the argument</a:t>
            </a:r>
            <a:r>
              <a:rPr lang="en-US" sz="2000" b="1" dirty="0"/>
              <a:t> made in the excerpt.</a:t>
            </a:r>
          </a:p>
        </p:txBody>
      </p:sp>
      <p:sp>
        <p:nvSpPr>
          <p:cNvPr id="6" name="TextBox 5">
            <a:extLst>
              <a:ext uri="{FF2B5EF4-FFF2-40B4-BE49-F238E27FC236}">
                <a16:creationId xmlns:a16="http://schemas.microsoft.com/office/drawing/2014/main" id="{4948A7DB-9A59-2698-B19A-F420BA47A950}"/>
              </a:ext>
            </a:extLst>
          </p:cNvPr>
          <p:cNvSpPr txBox="1"/>
          <p:nvPr/>
        </p:nvSpPr>
        <p:spPr>
          <a:xfrm>
            <a:off x="23768" y="871954"/>
            <a:ext cx="8053431" cy="369332"/>
          </a:xfrm>
          <a:prstGeom prst="rect">
            <a:avLst/>
          </a:prstGeom>
          <a:noFill/>
        </p:spPr>
        <p:txBody>
          <a:bodyPr wrap="square" rtlCol="0">
            <a:spAutoFit/>
          </a:bodyPr>
          <a:lstStyle/>
          <a:p>
            <a:r>
              <a:rPr lang="en-US" b="1" dirty="0">
                <a:solidFill>
                  <a:srgbClr val="FF0000"/>
                </a:solidFill>
              </a:rPr>
              <a:t>You must first identify the argument.  Did you find it?</a:t>
            </a:r>
          </a:p>
        </p:txBody>
      </p:sp>
      <p:sp>
        <p:nvSpPr>
          <p:cNvPr id="7" name="TextBox 6">
            <a:extLst>
              <a:ext uri="{FF2B5EF4-FFF2-40B4-BE49-F238E27FC236}">
                <a16:creationId xmlns:a16="http://schemas.microsoft.com/office/drawing/2014/main" id="{8C7D6FF8-C1D0-B40B-CE28-34B9D34F6B47}"/>
              </a:ext>
            </a:extLst>
          </p:cNvPr>
          <p:cNvSpPr txBox="1"/>
          <p:nvPr/>
        </p:nvSpPr>
        <p:spPr>
          <a:xfrm>
            <a:off x="0" y="1272745"/>
            <a:ext cx="9144000" cy="4924425"/>
          </a:xfrm>
          <a:prstGeom prst="rect">
            <a:avLst/>
          </a:prstGeom>
          <a:noFill/>
        </p:spPr>
        <p:txBody>
          <a:bodyPr wrap="square">
            <a:spAutoFit/>
          </a:bodyPr>
          <a:lstStyle/>
          <a:p>
            <a:pPr algn="l"/>
            <a:r>
              <a:rPr lang="en-US" sz="2000" i="0" dirty="0">
                <a:effectLst/>
                <a:latin typeface="Roboto" panose="02000000000000000000" pitchFamily="2" charset="0"/>
              </a:rPr>
              <a:t>“</a:t>
            </a:r>
            <a:r>
              <a:rPr lang="en-US" sz="2000" b="1" i="1" dirty="0">
                <a:effectLst/>
                <a:latin typeface="Roboto" panose="02000000000000000000" pitchFamily="2" charset="0"/>
              </a:rPr>
              <a:t>Americans often preferred not to think about the terrible war in Europe [the First World War]. By 1917, however, US citizens realized that ignoring the war or pretending it had nothing to do with them imperiled their future</a:t>
            </a:r>
            <a:r>
              <a:rPr lang="en-US" sz="2000" i="0" dirty="0">
                <a:effectLst/>
                <a:latin typeface="Roboto" panose="02000000000000000000" pitchFamily="2" charset="0"/>
              </a:rPr>
              <a:t>.</a:t>
            </a:r>
          </a:p>
          <a:p>
            <a:pPr algn="l"/>
            <a:r>
              <a:rPr lang="en-US" sz="2000" i="0" dirty="0">
                <a:effectLst/>
                <a:latin typeface="Roboto" panose="02000000000000000000" pitchFamily="2" charset="0"/>
              </a:rPr>
              <a:t> “. . . They realized that </a:t>
            </a:r>
            <a:r>
              <a:rPr lang="en-US" sz="2000" i="1" dirty="0">
                <a:effectLst/>
                <a:latin typeface="Roboto" panose="02000000000000000000" pitchFamily="2" charset="0"/>
              </a:rPr>
              <a:t>they had run out of options</a:t>
            </a:r>
            <a:r>
              <a:rPr lang="en-US" sz="2000" i="0" dirty="0">
                <a:effectLst/>
                <a:latin typeface="Roboto" panose="02000000000000000000" pitchFamily="2" charset="0"/>
              </a:rPr>
              <a:t>. Between 1914 and 1917, </a:t>
            </a:r>
            <a:r>
              <a:rPr lang="en-US" sz="2000" i="1" dirty="0">
                <a:effectLst/>
                <a:latin typeface="Roboto" panose="02000000000000000000" pitchFamily="2" charset="0"/>
              </a:rPr>
              <a:t>Americans had </a:t>
            </a:r>
            <a:r>
              <a:rPr lang="en-US" sz="2000" i="0" dirty="0">
                <a:effectLst/>
                <a:latin typeface="Roboto" panose="02000000000000000000" pitchFamily="2" charset="0"/>
              </a:rPr>
              <a:t>variously </a:t>
            </a:r>
            <a:r>
              <a:rPr lang="en-US" sz="2000" i="1" dirty="0">
                <a:effectLst/>
                <a:latin typeface="Roboto" panose="02000000000000000000" pitchFamily="2" charset="0"/>
              </a:rPr>
              <a:t>hoped that their nation could serve as an arbiter (as it had during the Russo-Japanese War, earning Theodore Roosevelt the country’s first Nobel Peace Prize)</a:t>
            </a:r>
            <a:r>
              <a:rPr lang="en-US" sz="2000" i="0" dirty="0">
                <a:effectLst/>
                <a:latin typeface="Roboto" panose="02000000000000000000" pitchFamily="2" charset="0"/>
              </a:rPr>
              <a:t>, </a:t>
            </a:r>
            <a:r>
              <a:rPr lang="en-US" sz="2000" i="1" dirty="0">
                <a:effectLst/>
                <a:latin typeface="Roboto" panose="02000000000000000000" pitchFamily="2" charset="0"/>
              </a:rPr>
              <a:t>the leader of a global peace movement</a:t>
            </a:r>
            <a:r>
              <a:rPr lang="en-US" sz="2000" i="0" dirty="0">
                <a:effectLst/>
                <a:latin typeface="Roboto" panose="02000000000000000000" pitchFamily="2" charset="0"/>
              </a:rPr>
              <a:t>, </a:t>
            </a:r>
            <a:r>
              <a:rPr lang="en-US" sz="2000" i="1" dirty="0">
                <a:effectLst/>
                <a:latin typeface="Roboto" panose="02000000000000000000" pitchFamily="2" charset="0"/>
              </a:rPr>
              <a:t>the center of international arbitration, and the advocate of worldwide disarmament</a:t>
            </a:r>
            <a:r>
              <a:rPr lang="en-US" sz="2000" i="0" dirty="0">
                <a:effectLst/>
                <a:latin typeface="Roboto" panose="02000000000000000000" pitchFamily="2" charset="0"/>
              </a:rPr>
              <a:t>. By early 1917, however, the majority had come to two conclusions. First, as Charles Fremont Taylor, the editor of a Philadelphia-based magazine, articulated, </a:t>
            </a:r>
            <a:r>
              <a:rPr lang="en-US" sz="2000" i="1" dirty="0">
                <a:effectLst/>
                <a:latin typeface="Roboto" panose="02000000000000000000" pitchFamily="2" charset="0"/>
              </a:rPr>
              <a:t>‘no nation can be a hermit in these days of steamships, railroads, telegraphs, ocean cables, wireless, etc.’ They no longer believed, as they had in 1914, that the Atlantic Ocean provided the country with sufficient protection from Europe’s wars</a:t>
            </a:r>
            <a:r>
              <a:rPr lang="en-US" sz="2000" i="0" dirty="0">
                <a:effectLst/>
                <a:latin typeface="Roboto" panose="02000000000000000000" pitchFamily="2" charset="0"/>
              </a:rPr>
              <a:t>. Second, </a:t>
            </a:r>
            <a:r>
              <a:rPr lang="en-US" sz="2000" i="1" dirty="0">
                <a:effectLst/>
                <a:latin typeface="Roboto" panose="02000000000000000000" pitchFamily="2" charset="0"/>
              </a:rPr>
              <a:t>they believed that their leaders had tried every option short of war only to find the country in an even more perilous geopolitical position.”</a:t>
            </a:r>
          </a:p>
          <a:p>
            <a:pPr algn="r"/>
            <a:r>
              <a:rPr lang="en-US" sz="1400" i="1" dirty="0">
                <a:effectLst/>
                <a:latin typeface="Roboto" panose="02000000000000000000" pitchFamily="2" charset="0"/>
              </a:rPr>
              <a:t>Michael S. </a:t>
            </a:r>
            <a:r>
              <a:rPr lang="en-US" sz="1400" i="1" dirty="0" err="1">
                <a:effectLst/>
                <a:latin typeface="Roboto" panose="02000000000000000000" pitchFamily="2" charset="0"/>
              </a:rPr>
              <a:t>Neiberg</a:t>
            </a:r>
            <a:r>
              <a:rPr lang="en-US" sz="1400" i="1" dirty="0">
                <a:effectLst/>
                <a:latin typeface="Roboto" panose="02000000000000000000" pitchFamily="2" charset="0"/>
              </a:rPr>
              <a:t>, historian, The Path to War: How the First World War Created Modern America, 2016</a:t>
            </a:r>
          </a:p>
        </p:txBody>
      </p:sp>
    </p:spTree>
    <p:extLst>
      <p:ext uri="{BB962C8B-B14F-4D97-AF65-F5344CB8AC3E}">
        <p14:creationId xmlns:p14="http://schemas.microsoft.com/office/powerpoint/2010/main" val="16437862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86DE6E-2204-5666-E86C-82A689FBEB21}"/>
              </a:ext>
            </a:extLst>
          </p:cNvPr>
          <p:cNvSpPr txBox="1"/>
          <p:nvPr/>
        </p:nvSpPr>
        <p:spPr>
          <a:xfrm>
            <a:off x="0" y="20972"/>
            <a:ext cx="2736908" cy="369332"/>
          </a:xfrm>
          <a:prstGeom prst="rect">
            <a:avLst/>
          </a:prstGeom>
          <a:noFill/>
        </p:spPr>
        <p:txBody>
          <a:bodyPr wrap="square">
            <a:spAutoFit/>
          </a:bodyPr>
          <a:lstStyle/>
          <a:p>
            <a:r>
              <a:rPr lang="en-US" b="1" dirty="0"/>
              <a:t>The argument is:</a:t>
            </a:r>
          </a:p>
        </p:txBody>
      </p:sp>
      <p:sp>
        <p:nvSpPr>
          <p:cNvPr id="3" name="TextBox 2">
            <a:extLst>
              <a:ext uri="{FF2B5EF4-FFF2-40B4-BE49-F238E27FC236}">
                <a16:creationId xmlns:a16="http://schemas.microsoft.com/office/drawing/2014/main" id="{94247DB7-CB6E-DC5E-B4AC-DD767F55FB27}"/>
              </a:ext>
            </a:extLst>
          </p:cNvPr>
          <p:cNvSpPr txBox="1"/>
          <p:nvPr/>
        </p:nvSpPr>
        <p:spPr>
          <a:xfrm>
            <a:off x="699" y="2819789"/>
            <a:ext cx="9143999" cy="2031325"/>
          </a:xfrm>
          <a:prstGeom prst="rect">
            <a:avLst/>
          </a:prstGeom>
          <a:noFill/>
        </p:spPr>
        <p:txBody>
          <a:bodyPr wrap="square">
            <a:spAutoFit/>
          </a:bodyPr>
          <a:lstStyle/>
          <a:p>
            <a:r>
              <a:rPr lang="en-US" dirty="0"/>
              <a:t>a. First, because of the country’s role in ending the Russo-Japanese War, Americans believed that the United States could play an important role as an arbiter of peace between warring nations. TR brought Russo Jap war to an end. USA leader in world peace.  </a:t>
            </a:r>
          </a:p>
          <a:p>
            <a:endParaRPr lang="en-US" dirty="0"/>
          </a:p>
          <a:p>
            <a:r>
              <a:rPr lang="en-US" dirty="0"/>
              <a:t>Second, new communication and transportation technologies made it more difficult for the United States to avoid becoming involved in European conflicts.</a:t>
            </a:r>
          </a:p>
        </p:txBody>
      </p:sp>
      <p:sp>
        <p:nvSpPr>
          <p:cNvPr id="5" name="TextBox 4">
            <a:extLst>
              <a:ext uri="{FF2B5EF4-FFF2-40B4-BE49-F238E27FC236}">
                <a16:creationId xmlns:a16="http://schemas.microsoft.com/office/drawing/2014/main" id="{69A8D72C-2A42-C019-DF3B-5B75B004A09B}"/>
              </a:ext>
            </a:extLst>
          </p:cNvPr>
          <p:cNvSpPr txBox="1"/>
          <p:nvPr/>
        </p:nvSpPr>
        <p:spPr>
          <a:xfrm>
            <a:off x="0" y="533400"/>
            <a:ext cx="9144000" cy="1015663"/>
          </a:xfrm>
          <a:prstGeom prst="rect">
            <a:avLst/>
          </a:prstGeom>
          <a:noFill/>
        </p:spPr>
        <p:txBody>
          <a:bodyPr wrap="square">
            <a:spAutoFit/>
          </a:bodyPr>
          <a:lstStyle/>
          <a:p>
            <a:r>
              <a:rPr lang="en-US" sz="2000" b="1" dirty="0"/>
              <a:t>“Americans often preferred not to think about the terrible war in Europe [the First World War]. By 1917, however, US citizens realized that ignoring the war or pretending it had nothing to do with them imperiled their future.</a:t>
            </a:r>
          </a:p>
        </p:txBody>
      </p:sp>
      <p:sp>
        <p:nvSpPr>
          <p:cNvPr id="6" name="TextBox 5">
            <a:extLst>
              <a:ext uri="{FF2B5EF4-FFF2-40B4-BE49-F238E27FC236}">
                <a16:creationId xmlns:a16="http://schemas.microsoft.com/office/drawing/2014/main" id="{D7C6B6DE-B0C3-F9E5-218E-23C27F60CF73}"/>
              </a:ext>
            </a:extLst>
          </p:cNvPr>
          <p:cNvSpPr txBox="1"/>
          <p:nvPr/>
        </p:nvSpPr>
        <p:spPr>
          <a:xfrm>
            <a:off x="0" y="2057400"/>
            <a:ext cx="9116037" cy="707886"/>
          </a:xfrm>
          <a:prstGeom prst="rect">
            <a:avLst/>
          </a:prstGeom>
          <a:noFill/>
        </p:spPr>
        <p:txBody>
          <a:bodyPr wrap="square">
            <a:spAutoFit/>
          </a:bodyPr>
          <a:lstStyle/>
          <a:p>
            <a:r>
              <a:rPr lang="en-US" sz="2000" b="1" dirty="0"/>
              <a:t>a. Briefly describe ONE piece of evidence used in the excerpt to support the argument made in the excerpt.</a:t>
            </a:r>
          </a:p>
        </p:txBody>
      </p:sp>
    </p:spTree>
    <p:extLst>
      <p:ext uri="{BB962C8B-B14F-4D97-AF65-F5344CB8AC3E}">
        <p14:creationId xmlns:p14="http://schemas.microsoft.com/office/powerpoint/2010/main" val="19558643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FB365-B0A0-34FC-4A31-675CAFF1B6BB}"/>
              </a:ext>
            </a:extLst>
          </p:cNvPr>
          <p:cNvSpPr txBox="1"/>
          <p:nvPr/>
        </p:nvSpPr>
        <p:spPr>
          <a:xfrm>
            <a:off x="-76200" y="164068"/>
            <a:ext cx="9116037" cy="707886"/>
          </a:xfrm>
          <a:prstGeom prst="rect">
            <a:avLst/>
          </a:prstGeom>
          <a:noFill/>
        </p:spPr>
        <p:txBody>
          <a:bodyPr wrap="square">
            <a:spAutoFit/>
          </a:bodyPr>
          <a:lstStyle/>
          <a:p>
            <a:r>
              <a:rPr lang="en-US" sz="2000" b="1" dirty="0"/>
              <a:t>a. Briefly describe ONE piece of evidence used in the excerpt to support the argument made in the excerpt.</a:t>
            </a:r>
          </a:p>
        </p:txBody>
      </p:sp>
      <p:sp>
        <p:nvSpPr>
          <p:cNvPr id="6" name="TextBox 5">
            <a:extLst>
              <a:ext uri="{FF2B5EF4-FFF2-40B4-BE49-F238E27FC236}">
                <a16:creationId xmlns:a16="http://schemas.microsoft.com/office/drawing/2014/main" id="{4948A7DB-9A59-2698-B19A-F420BA47A950}"/>
              </a:ext>
            </a:extLst>
          </p:cNvPr>
          <p:cNvSpPr txBox="1"/>
          <p:nvPr/>
        </p:nvSpPr>
        <p:spPr>
          <a:xfrm>
            <a:off x="23768" y="871954"/>
            <a:ext cx="8053431" cy="369332"/>
          </a:xfrm>
          <a:prstGeom prst="rect">
            <a:avLst/>
          </a:prstGeom>
          <a:noFill/>
        </p:spPr>
        <p:txBody>
          <a:bodyPr wrap="square" rtlCol="0">
            <a:spAutoFit/>
          </a:bodyPr>
          <a:lstStyle/>
          <a:p>
            <a:r>
              <a:rPr lang="en-US" b="1" dirty="0">
                <a:solidFill>
                  <a:srgbClr val="FF0000"/>
                </a:solidFill>
              </a:rPr>
              <a:t>You must first identify the argument.  Did you find it yet?</a:t>
            </a:r>
          </a:p>
        </p:txBody>
      </p:sp>
      <p:sp>
        <p:nvSpPr>
          <p:cNvPr id="7" name="TextBox 6">
            <a:extLst>
              <a:ext uri="{FF2B5EF4-FFF2-40B4-BE49-F238E27FC236}">
                <a16:creationId xmlns:a16="http://schemas.microsoft.com/office/drawing/2014/main" id="{8C7D6FF8-C1D0-B40B-CE28-34B9D34F6B47}"/>
              </a:ext>
            </a:extLst>
          </p:cNvPr>
          <p:cNvSpPr txBox="1"/>
          <p:nvPr/>
        </p:nvSpPr>
        <p:spPr>
          <a:xfrm>
            <a:off x="0" y="1272745"/>
            <a:ext cx="9144000" cy="4924425"/>
          </a:xfrm>
          <a:prstGeom prst="rect">
            <a:avLst/>
          </a:prstGeom>
          <a:noFill/>
        </p:spPr>
        <p:txBody>
          <a:bodyPr wrap="square">
            <a:spAutoFit/>
          </a:bodyPr>
          <a:lstStyle/>
          <a:p>
            <a:pPr algn="l"/>
            <a:r>
              <a:rPr lang="en-US" sz="2000" b="0" i="0" dirty="0">
                <a:solidFill>
                  <a:srgbClr val="333333"/>
                </a:solidFill>
                <a:effectLst/>
                <a:latin typeface="Roboto" panose="02000000000000000000" pitchFamily="2" charset="0"/>
              </a:rPr>
              <a:t>“Americans often preferred not to think about the terrible war in Europe [the First World War]. By 1917, however, </a:t>
            </a:r>
            <a:r>
              <a:rPr lang="en-US" sz="2000" b="1" i="1" dirty="0">
                <a:solidFill>
                  <a:srgbClr val="333333"/>
                </a:solidFill>
                <a:effectLst/>
                <a:latin typeface="Roboto" panose="02000000000000000000" pitchFamily="2" charset="0"/>
              </a:rPr>
              <a:t>US citizens realized that ignoring the war or pretending it had nothing to do with them imperiled their future</a:t>
            </a:r>
            <a:r>
              <a:rPr lang="en-US" sz="2000" b="0" i="0" dirty="0">
                <a:solidFill>
                  <a:srgbClr val="333333"/>
                </a:solidFill>
                <a:effectLst/>
                <a:latin typeface="Roboto" panose="02000000000000000000" pitchFamily="2" charset="0"/>
              </a:rPr>
              <a:t>.</a:t>
            </a:r>
          </a:p>
          <a:p>
            <a:pPr algn="l"/>
            <a:r>
              <a:rPr lang="en-US" sz="2000" b="0" i="0" dirty="0">
                <a:solidFill>
                  <a:srgbClr val="333333"/>
                </a:solidFill>
                <a:effectLst/>
                <a:latin typeface="Roboto" panose="02000000000000000000" pitchFamily="2" charset="0"/>
              </a:rPr>
              <a:t> “. . . They realized that </a:t>
            </a:r>
            <a:r>
              <a:rPr lang="en-US" sz="2000" b="1" i="1" dirty="0">
                <a:solidFill>
                  <a:srgbClr val="333333"/>
                </a:solidFill>
                <a:effectLst/>
                <a:latin typeface="Roboto" panose="02000000000000000000" pitchFamily="2" charset="0"/>
              </a:rPr>
              <a:t>they had run out of options</a:t>
            </a:r>
            <a:r>
              <a:rPr lang="en-US" sz="2000" b="0" i="0" dirty="0">
                <a:solidFill>
                  <a:srgbClr val="333333"/>
                </a:solidFill>
                <a:effectLst/>
                <a:latin typeface="Roboto" panose="02000000000000000000" pitchFamily="2" charset="0"/>
              </a:rPr>
              <a:t>. Between 1914 and 1917, </a:t>
            </a:r>
            <a:r>
              <a:rPr lang="en-US" sz="2000" b="1" i="1" dirty="0">
                <a:solidFill>
                  <a:srgbClr val="333333"/>
                </a:solidFill>
                <a:effectLst/>
                <a:latin typeface="Roboto" panose="02000000000000000000" pitchFamily="2" charset="0"/>
              </a:rPr>
              <a:t>Americans had </a:t>
            </a:r>
            <a:r>
              <a:rPr lang="en-US" sz="2000" b="0" i="0" dirty="0">
                <a:solidFill>
                  <a:srgbClr val="333333"/>
                </a:solidFill>
                <a:effectLst/>
                <a:latin typeface="Roboto" panose="02000000000000000000" pitchFamily="2" charset="0"/>
              </a:rPr>
              <a:t>variously </a:t>
            </a:r>
            <a:r>
              <a:rPr lang="en-US" sz="2000" b="1" i="1" dirty="0">
                <a:solidFill>
                  <a:srgbClr val="333333"/>
                </a:solidFill>
                <a:effectLst/>
                <a:latin typeface="Roboto" panose="02000000000000000000" pitchFamily="2" charset="0"/>
              </a:rPr>
              <a:t>hoped that their nation could serve as an </a:t>
            </a:r>
            <a:r>
              <a:rPr lang="en-US" sz="2000" b="1" i="1" dirty="0">
                <a:solidFill>
                  <a:srgbClr val="FF0000"/>
                </a:solidFill>
                <a:effectLst/>
                <a:latin typeface="Roboto" panose="02000000000000000000" pitchFamily="2" charset="0"/>
              </a:rPr>
              <a:t>arbiter</a:t>
            </a:r>
            <a:r>
              <a:rPr lang="en-US" sz="2000" b="1" i="1" dirty="0">
                <a:solidFill>
                  <a:srgbClr val="333333"/>
                </a:solidFill>
                <a:effectLst/>
                <a:latin typeface="Roboto" panose="02000000000000000000" pitchFamily="2" charset="0"/>
              </a:rPr>
              <a:t> (as it had during the Russo-Japanese War, earning Theodore Roosevelt the country’s first Nobel Peace Prize)</a:t>
            </a:r>
            <a:r>
              <a:rPr lang="en-US" sz="2000" b="0" i="0" dirty="0">
                <a:solidFill>
                  <a:srgbClr val="333333"/>
                </a:solidFill>
                <a:effectLst/>
                <a:latin typeface="Roboto" panose="02000000000000000000" pitchFamily="2" charset="0"/>
              </a:rPr>
              <a:t>, </a:t>
            </a:r>
            <a:r>
              <a:rPr lang="en-US" sz="2000" b="1" i="1" dirty="0">
                <a:solidFill>
                  <a:srgbClr val="FF0000"/>
                </a:solidFill>
                <a:effectLst/>
                <a:latin typeface="Roboto" panose="02000000000000000000" pitchFamily="2" charset="0"/>
              </a:rPr>
              <a:t>the leader of a global peace movement</a:t>
            </a:r>
            <a:r>
              <a:rPr lang="en-US" sz="2000" b="0" i="0" dirty="0">
                <a:solidFill>
                  <a:srgbClr val="333333"/>
                </a:solidFill>
                <a:effectLst/>
                <a:latin typeface="Roboto" panose="02000000000000000000" pitchFamily="2" charset="0"/>
              </a:rPr>
              <a:t>, </a:t>
            </a:r>
            <a:r>
              <a:rPr lang="en-US" sz="2000" b="1" i="1" dirty="0">
                <a:solidFill>
                  <a:srgbClr val="FF0000"/>
                </a:solidFill>
                <a:effectLst/>
                <a:latin typeface="Roboto" panose="02000000000000000000" pitchFamily="2" charset="0"/>
              </a:rPr>
              <a:t>the center of international arbitration, and the advocate of worldwide disarmament</a:t>
            </a:r>
            <a:r>
              <a:rPr lang="en-US" sz="2000" b="0" i="0" dirty="0">
                <a:solidFill>
                  <a:srgbClr val="333333"/>
                </a:solidFill>
                <a:effectLst/>
                <a:latin typeface="Roboto" panose="02000000000000000000" pitchFamily="2" charset="0"/>
              </a:rPr>
              <a:t>. By early 1917, however, the majority had come to two conclusions. First, as Charles Fremont Taylor, the editor of a Philadelphia-based magazine, articulated, </a:t>
            </a:r>
            <a:r>
              <a:rPr lang="en-US" sz="2000" b="1" i="1" dirty="0">
                <a:solidFill>
                  <a:srgbClr val="FF0000"/>
                </a:solidFill>
                <a:effectLst/>
                <a:latin typeface="Roboto" panose="02000000000000000000" pitchFamily="2" charset="0"/>
              </a:rPr>
              <a:t>‘no nation can be a hermit in these days of steamships, railroads, telegraphs, ocean cables, wireless, etc.’ They no longer believed, as they had in 1914, that the Atlantic Ocean provided the country with sufficient protection from Europe’s wars</a:t>
            </a:r>
            <a:r>
              <a:rPr lang="en-US" sz="2000" b="1" i="0" dirty="0">
                <a:solidFill>
                  <a:srgbClr val="333333"/>
                </a:solidFill>
                <a:effectLst/>
                <a:latin typeface="Roboto" panose="02000000000000000000" pitchFamily="2" charset="0"/>
              </a:rPr>
              <a:t>.</a:t>
            </a:r>
            <a:r>
              <a:rPr lang="en-US" sz="2000" b="0" i="0" dirty="0">
                <a:solidFill>
                  <a:srgbClr val="333333"/>
                </a:solidFill>
                <a:effectLst/>
                <a:latin typeface="Roboto" panose="02000000000000000000" pitchFamily="2" charset="0"/>
              </a:rPr>
              <a:t> Second, </a:t>
            </a:r>
            <a:r>
              <a:rPr lang="en-US" sz="2000" b="1" i="1" dirty="0">
                <a:solidFill>
                  <a:srgbClr val="0070C0"/>
                </a:solidFill>
                <a:effectLst/>
                <a:latin typeface="Roboto" panose="02000000000000000000" pitchFamily="2" charset="0"/>
              </a:rPr>
              <a:t>they believed that their leaders had tried every option short of war only to find the country in an even more perilous geopolitical position.”</a:t>
            </a:r>
          </a:p>
          <a:p>
            <a:pPr algn="r"/>
            <a:r>
              <a:rPr lang="en-US" sz="1400" b="1" i="1" dirty="0">
                <a:solidFill>
                  <a:srgbClr val="333333"/>
                </a:solidFill>
                <a:effectLst/>
                <a:latin typeface="Roboto" panose="02000000000000000000" pitchFamily="2" charset="0"/>
              </a:rPr>
              <a:t>Michael S. </a:t>
            </a:r>
            <a:r>
              <a:rPr lang="en-US" sz="1400" b="1" i="1" dirty="0" err="1">
                <a:solidFill>
                  <a:srgbClr val="333333"/>
                </a:solidFill>
                <a:effectLst/>
                <a:latin typeface="Roboto" panose="02000000000000000000" pitchFamily="2" charset="0"/>
              </a:rPr>
              <a:t>Neiberg</a:t>
            </a:r>
            <a:r>
              <a:rPr lang="en-US" sz="1400" b="1" i="1" dirty="0">
                <a:solidFill>
                  <a:srgbClr val="333333"/>
                </a:solidFill>
                <a:effectLst/>
                <a:latin typeface="Roboto" panose="02000000000000000000" pitchFamily="2" charset="0"/>
              </a:rPr>
              <a:t>, historian, </a:t>
            </a:r>
            <a:r>
              <a:rPr lang="en-US" sz="1400" b="1" i="1" dirty="0">
                <a:solidFill>
                  <a:srgbClr val="FF0000"/>
                </a:solidFill>
                <a:effectLst/>
                <a:latin typeface="Roboto" panose="02000000000000000000" pitchFamily="2" charset="0"/>
              </a:rPr>
              <a:t>The Path to War: How the First World War Created Modern America, 2016</a:t>
            </a:r>
          </a:p>
        </p:txBody>
      </p:sp>
    </p:spTree>
    <p:extLst>
      <p:ext uri="{BB962C8B-B14F-4D97-AF65-F5344CB8AC3E}">
        <p14:creationId xmlns:p14="http://schemas.microsoft.com/office/powerpoint/2010/main" val="3464328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FB365-B0A0-34FC-4A31-675CAFF1B6BB}"/>
              </a:ext>
            </a:extLst>
          </p:cNvPr>
          <p:cNvSpPr txBox="1"/>
          <p:nvPr/>
        </p:nvSpPr>
        <p:spPr>
          <a:xfrm>
            <a:off x="61519" y="152400"/>
            <a:ext cx="9116037" cy="707886"/>
          </a:xfrm>
          <a:prstGeom prst="rect">
            <a:avLst/>
          </a:prstGeom>
          <a:noFill/>
        </p:spPr>
        <p:txBody>
          <a:bodyPr wrap="square">
            <a:spAutoFit/>
          </a:bodyPr>
          <a:lstStyle/>
          <a:p>
            <a:pPr algn="l"/>
            <a:r>
              <a:rPr lang="en-US" sz="2000" b="1" i="0" dirty="0">
                <a:solidFill>
                  <a:srgbClr val="333333"/>
                </a:solidFill>
                <a:effectLst/>
                <a:latin typeface="Roboto" panose="02000000000000000000" pitchFamily="2" charset="0"/>
              </a:rPr>
              <a:t>b. Briefly explain how ONE piece of evidence not mentioned in the excerpt could be used to support, modify, or refute the argument in the excerpt.</a:t>
            </a:r>
          </a:p>
        </p:txBody>
      </p:sp>
      <p:sp>
        <p:nvSpPr>
          <p:cNvPr id="8" name="TextBox 7">
            <a:extLst>
              <a:ext uri="{FF2B5EF4-FFF2-40B4-BE49-F238E27FC236}">
                <a16:creationId xmlns:a16="http://schemas.microsoft.com/office/drawing/2014/main" id="{B38D592C-F92F-6C5B-EFDA-2660A2C7A2D2}"/>
              </a:ext>
            </a:extLst>
          </p:cNvPr>
          <p:cNvSpPr txBox="1"/>
          <p:nvPr/>
        </p:nvSpPr>
        <p:spPr>
          <a:xfrm>
            <a:off x="12583" y="860286"/>
            <a:ext cx="8839200" cy="3970318"/>
          </a:xfrm>
          <a:prstGeom prst="rect">
            <a:avLst/>
          </a:prstGeom>
          <a:noFill/>
        </p:spPr>
        <p:txBody>
          <a:bodyPr wrap="square">
            <a:spAutoFit/>
          </a:bodyPr>
          <a:lstStyle/>
          <a:p>
            <a:r>
              <a:rPr lang="en-US" dirty="0"/>
              <a:t>·Evidence that the </a:t>
            </a:r>
            <a:r>
              <a:rPr lang="en-US" b="1" i="1" dirty="0"/>
              <a:t>resumption of submarine warfare </a:t>
            </a:r>
            <a:r>
              <a:rPr lang="en-US" dirty="0"/>
              <a:t>by Germany and attacks against United States shipping that led many in the United States to call for a declaration of war could be used to support the argument in the excerpt.</a:t>
            </a:r>
          </a:p>
          <a:p>
            <a:endParaRPr lang="en-US" dirty="0"/>
          </a:p>
          <a:p>
            <a:r>
              <a:rPr lang="en-US" dirty="0"/>
              <a:t>· Evidence that, </a:t>
            </a:r>
            <a:r>
              <a:rPr lang="en-US" b="1" i="1" dirty="0"/>
              <a:t>before</a:t>
            </a:r>
            <a:r>
              <a:rPr lang="en-US" dirty="0"/>
              <a:t> the First World War, the United States had sought a greater global role in </a:t>
            </a:r>
            <a:r>
              <a:rPr lang="en-US" b="1" i="1" dirty="0"/>
              <a:t>competing with international powers</a:t>
            </a:r>
            <a:r>
              <a:rPr lang="en-US" dirty="0"/>
              <a:t>, such as engaging in </a:t>
            </a:r>
            <a:r>
              <a:rPr lang="en-US" b="1" i="1" dirty="0"/>
              <a:t>imperialist ventures</a:t>
            </a:r>
            <a:r>
              <a:rPr lang="en-US" dirty="0"/>
              <a:t> to acquire overseas colonies and </a:t>
            </a:r>
            <a:r>
              <a:rPr lang="en-US" b="1" i="1" dirty="0"/>
              <a:t>intervening in Caribbean and Latin American countries</a:t>
            </a:r>
            <a:r>
              <a:rPr lang="en-US" dirty="0"/>
              <a:t>. </a:t>
            </a:r>
            <a:r>
              <a:rPr lang="en-US" b="1" dirty="0">
                <a:solidFill>
                  <a:srgbClr val="FF0000"/>
                </a:solidFill>
              </a:rPr>
              <a:t>This could be used to modify the argument in the excerpt.</a:t>
            </a:r>
          </a:p>
          <a:p>
            <a:endParaRPr lang="en-US" dirty="0"/>
          </a:p>
          <a:p>
            <a:r>
              <a:rPr lang="en-US" dirty="0"/>
              <a:t>· Evidence that many groups, including </a:t>
            </a:r>
            <a:r>
              <a:rPr lang="en-US" b="1" i="1" dirty="0"/>
              <a:t>Socialists </a:t>
            </a:r>
            <a:r>
              <a:rPr lang="en-US" dirty="0"/>
              <a:t>and pacifists, vocally opposed declaring war against the Central Powers could be used to refute the argument in the excerpt.  Socialist Eugene </a:t>
            </a:r>
            <a:r>
              <a:rPr lang="en-US" dirty="0" err="1"/>
              <a:t>Debbs</a:t>
            </a:r>
            <a:r>
              <a:rPr lang="en-US" dirty="0"/>
              <a:t>, anti-war protestor- Charles Schenk- encouraged men to avoid the draft.</a:t>
            </a:r>
          </a:p>
        </p:txBody>
      </p:sp>
    </p:spTree>
    <p:extLst>
      <p:ext uri="{BB962C8B-B14F-4D97-AF65-F5344CB8AC3E}">
        <p14:creationId xmlns:p14="http://schemas.microsoft.com/office/powerpoint/2010/main" val="36535886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4A127F-7788-DD73-7AED-6222D7D8B7F0}"/>
              </a:ext>
            </a:extLst>
          </p:cNvPr>
          <p:cNvSpPr txBox="1"/>
          <p:nvPr/>
        </p:nvSpPr>
        <p:spPr>
          <a:xfrm>
            <a:off x="-7690" y="-27963"/>
            <a:ext cx="9144000" cy="646331"/>
          </a:xfrm>
          <a:prstGeom prst="rect">
            <a:avLst/>
          </a:prstGeom>
          <a:noFill/>
        </p:spPr>
        <p:txBody>
          <a:bodyPr wrap="square">
            <a:spAutoFit/>
          </a:bodyPr>
          <a:lstStyle/>
          <a:p>
            <a:r>
              <a:rPr lang="en-US" sz="1800" b="1" i="0" dirty="0">
                <a:solidFill>
                  <a:srgbClr val="333333"/>
                </a:solidFill>
                <a:effectLst/>
                <a:latin typeface="Roboto" panose="02000000000000000000" pitchFamily="2" charset="0"/>
              </a:rPr>
              <a:t>c. Briefly explain how ONE process discussed in the excerpt compares with the earlier United States decision to participate in the Spanish-American War.</a:t>
            </a:r>
            <a:endParaRPr lang="en-US" dirty="0"/>
          </a:p>
        </p:txBody>
      </p:sp>
      <p:sp>
        <p:nvSpPr>
          <p:cNvPr id="5" name="TextBox 4">
            <a:extLst>
              <a:ext uri="{FF2B5EF4-FFF2-40B4-BE49-F238E27FC236}">
                <a16:creationId xmlns:a16="http://schemas.microsoft.com/office/drawing/2014/main" id="{37DE2C05-9659-FBF3-B28F-1A875D3BEFAD}"/>
              </a:ext>
            </a:extLst>
          </p:cNvPr>
          <p:cNvSpPr txBox="1"/>
          <p:nvPr/>
        </p:nvSpPr>
        <p:spPr>
          <a:xfrm>
            <a:off x="32158" y="762000"/>
            <a:ext cx="9111842" cy="3416320"/>
          </a:xfrm>
          <a:prstGeom prst="rect">
            <a:avLst/>
          </a:prstGeom>
          <a:noFill/>
        </p:spPr>
        <p:txBody>
          <a:bodyPr wrap="square">
            <a:spAutoFit/>
          </a:bodyPr>
          <a:lstStyle/>
          <a:p>
            <a:r>
              <a:rPr lang="en-US" dirty="0"/>
              <a:t>· As with the Spanish-American War, proponents of declaring war during the First World War won out over opponents supporting traditional isolationism.</a:t>
            </a:r>
          </a:p>
          <a:p>
            <a:endParaRPr lang="en-US" dirty="0"/>
          </a:p>
          <a:p>
            <a:r>
              <a:rPr lang="en-US" dirty="0"/>
              <a:t>· In both the Spanish-American War and the First World War, proponents of war used alleged attacks against United States interests (the explosion of the USS Maine and the attack on the RMS Lusitania) to gain support for their position.</a:t>
            </a:r>
          </a:p>
          <a:p>
            <a:endParaRPr lang="en-US" dirty="0"/>
          </a:p>
          <a:p>
            <a:r>
              <a:rPr lang="en-US" dirty="0"/>
              <a:t>· While Woodrow Wilson used the idea of allowing the people of Europe to use self-determination to choose their own governments as a reason for entering the conflict, the ideas of United States leaders during the Spanish-American War differed, as they argued that Spanish colonies needed to be liberated from Spanish control but were not ready for independent self-government.</a:t>
            </a:r>
          </a:p>
        </p:txBody>
      </p:sp>
    </p:spTree>
    <p:extLst>
      <p:ext uri="{BB962C8B-B14F-4D97-AF65-F5344CB8AC3E}">
        <p14:creationId xmlns:p14="http://schemas.microsoft.com/office/powerpoint/2010/main" val="2561107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6842521D-9A4E-C27D-78BC-C0922E4FA3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288" y="309563"/>
            <a:ext cx="7239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a:extLst>
              <a:ext uri="{FF2B5EF4-FFF2-40B4-BE49-F238E27FC236}">
                <a16:creationId xmlns:a16="http://schemas.microsoft.com/office/drawing/2014/main" id="{8F05521B-F9F3-5A31-340F-95668C7963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9350" y="342900"/>
            <a:ext cx="5302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B2FFA056-4F78-EFB0-0FC0-53F206BB11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357188"/>
            <a:ext cx="4889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a:extLst>
              <a:ext uri="{FF2B5EF4-FFF2-40B4-BE49-F238E27FC236}">
                <a16:creationId xmlns:a16="http://schemas.microsoft.com/office/drawing/2014/main" id="{CA941384-5338-926B-C8DB-A4C286931A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365125"/>
            <a:ext cx="5143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a:extLst>
              <a:ext uri="{FF2B5EF4-FFF2-40B4-BE49-F238E27FC236}">
                <a16:creationId xmlns:a16="http://schemas.microsoft.com/office/drawing/2014/main" id="{8C928FC9-5564-4B77-50E1-644A4D83C2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25" y="2020888"/>
            <a:ext cx="10001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8">
            <a:extLst>
              <a:ext uri="{FF2B5EF4-FFF2-40B4-BE49-F238E27FC236}">
                <a16:creationId xmlns:a16="http://schemas.microsoft.com/office/drawing/2014/main" id="{596A670A-B1C4-1F6C-0A42-9BAD24521072}"/>
              </a:ext>
            </a:extLst>
          </p:cNvPr>
          <p:cNvSpPr txBox="1">
            <a:spLocks noChangeArrowheads="1"/>
          </p:cNvSpPr>
          <p:nvPr/>
        </p:nvSpPr>
        <p:spPr bwMode="auto">
          <a:xfrm>
            <a:off x="4897438" y="2128838"/>
            <a:ext cx="146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latin typeface="Centaur" panose="02030504050205020304" pitchFamily="18" charset="0"/>
              </a:rPr>
              <a:t>Queen Victoria</a:t>
            </a:r>
          </a:p>
        </p:txBody>
      </p:sp>
      <p:sp>
        <p:nvSpPr>
          <p:cNvPr id="24584" name="TextBox 9">
            <a:extLst>
              <a:ext uri="{FF2B5EF4-FFF2-40B4-BE49-F238E27FC236}">
                <a16:creationId xmlns:a16="http://schemas.microsoft.com/office/drawing/2014/main" id="{E2DFDDE7-D650-2008-8612-6BDDA43D5564}"/>
              </a:ext>
            </a:extLst>
          </p:cNvPr>
          <p:cNvSpPr txBox="1">
            <a:spLocks noChangeArrowheads="1"/>
          </p:cNvSpPr>
          <p:nvPr/>
        </p:nvSpPr>
        <p:spPr bwMode="auto">
          <a:xfrm>
            <a:off x="3217863" y="17463"/>
            <a:ext cx="873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latin typeface="Centaur" panose="02030504050205020304" pitchFamily="18" charset="0"/>
              </a:rPr>
              <a:t>William</a:t>
            </a:r>
          </a:p>
        </p:txBody>
      </p:sp>
      <p:sp>
        <p:nvSpPr>
          <p:cNvPr id="24585" name="TextBox 10">
            <a:extLst>
              <a:ext uri="{FF2B5EF4-FFF2-40B4-BE49-F238E27FC236}">
                <a16:creationId xmlns:a16="http://schemas.microsoft.com/office/drawing/2014/main" id="{A3257AB7-CA4F-BB88-0740-92007D67D261}"/>
              </a:ext>
            </a:extLst>
          </p:cNvPr>
          <p:cNvSpPr txBox="1">
            <a:spLocks noChangeArrowheads="1"/>
          </p:cNvSpPr>
          <p:nvPr/>
        </p:nvSpPr>
        <p:spPr bwMode="auto">
          <a:xfrm>
            <a:off x="1524000" y="1619250"/>
            <a:ext cx="782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latin typeface="Centaur" panose="02030504050205020304" pitchFamily="18" charset="0"/>
              </a:rPr>
              <a:t>George</a:t>
            </a:r>
          </a:p>
        </p:txBody>
      </p:sp>
      <p:sp>
        <p:nvSpPr>
          <p:cNvPr id="24586" name="TextBox 11">
            <a:extLst>
              <a:ext uri="{FF2B5EF4-FFF2-40B4-BE49-F238E27FC236}">
                <a16:creationId xmlns:a16="http://schemas.microsoft.com/office/drawing/2014/main" id="{FF829094-C833-0C83-6220-EF1E2E8BEED3}"/>
              </a:ext>
            </a:extLst>
          </p:cNvPr>
          <p:cNvSpPr txBox="1">
            <a:spLocks noChangeArrowheads="1"/>
          </p:cNvSpPr>
          <p:nvPr/>
        </p:nvSpPr>
        <p:spPr bwMode="auto">
          <a:xfrm>
            <a:off x="7083425" y="2160588"/>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latin typeface="Centaur" panose="02030504050205020304" pitchFamily="18" charset="0"/>
              </a:rPr>
              <a:t>Nicholas</a:t>
            </a:r>
          </a:p>
        </p:txBody>
      </p:sp>
      <p:sp>
        <p:nvSpPr>
          <p:cNvPr id="24587" name="Rectangle 12">
            <a:extLst>
              <a:ext uri="{FF2B5EF4-FFF2-40B4-BE49-F238E27FC236}">
                <a16:creationId xmlns:a16="http://schemas.microsoft.com/office/drawing/2014/main" id="{70B2589F-EAED-B469-A298-3F462469E359}"/>
              </a:ext>
            </a:extLst>
          </p:cNvPr>
          <p:cNvSpPr>
            <a:spLocks noChangeArrowheads="1"/>
          </p:cNvSpPr>
          <p:nvPr/>
        </p:nvSpPr>
        <p:spPr bwMode="auto">
          <a:xfrm>
            <a:off x="850900" y="4876800"/>
            <a:ext cx="2374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i="1">
                <a:latin typeface="Centaur" panose="02030504050205020304" pitchFamily="18" charset="0"/>
              </a:rPr>
              <a:t>Alexandra of Denmark,</a:t>
            </a:r>
          </a:p>
          <a:p>
            <a:pPr>
              <a:spcBef>
                <a:spcPct val="0"/>
              </a:spcBef>
              <a:buFontTx/>
              <a:buNone/>
            </a:pPr>
            <a:r>
              <a:rPr lang="en-US" altLang="en-US" sz="2000" b="1" i="1">
                <a:latin typeface="Centaur" panose="02030504050205020304" pitchFamily="18" charset="0"/>
              </a:rPr>
              <a:t>Princess of Denmark</a:t>
            </a:r>
          </a:p>
        </p:txBody>
      </p:sp>
      <p:sp>
        <p:nvSpPr>
          <p:cNvPr id="24588" name="Rectangle 13">
            <a:extLst>
              <a:ext uri="{FF2B5EF4-FFF2-40B4-BE49-F238E27FC236}">
                <a16:creationId xmlns:a16="http://schemas.microsoft.com/office/drawing/2014/main" id="{FFDD5272-FC57-8582-1787-47210549DE54}"/>
              </a:ext>
            </a:extLst>
          </p:cNvPr>
          <p:cNvSpPr>
            <a:spLocks noChangeArrowheads="1"/>
          </p:cNvSpPr>
          <p:nvPr/>
        </p:nvSpPr>
        <p:spPr bwMode="auto">
          <a:xfrm>
            <a:off x="3562350" y="5953125"/>
            <a:ext cx="3184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latin typeface="Centaur" panose="02030504050205020304" pitchFamily="18" charset="0"/>
              </a:rPr>
              <a:t>Victoria, Princess Royal </a:t>
            </a:r>
          </a:p>
          <a:p>
            <a:pPr>
              <a:spcBef>
                <a:spcPct val="0"/>
              </a:spcBef>
              <a:buFontTx/>
              <a:buNone/>
            </a:pPr>
            <a:r>
              <a:rPr lang="en-US" altLang="en-US" sz="1800" b="1" i="1">
                <a:latin typeface="Centaur" panose="02030504050205020304" pitchFamily="18" charset="0"/>
              </a:rPr>
              <a:t>Daughter of Queen Victoria and Prince Albert of Great Britain </a:t>
            </a:r>
          </a:p>
        </p:txBody>
      </p:sp>
      <p:sp>
        <p:nvSpPr>
          <p:cNvPr id="24589" name="Rectangle 14">
            <a:extLst>
              <a:ext uri="{FF2B5EF4-FFF2-40B4-BE49-F238E27FC236}">
                <a16:creationId xmlns:a16="http://schemas.microsoft.com/office/drawing/2014/main" id="{A96CFA10-6B99-E1CC-8C72-39171D952EDE}"/>
              </a:ext>
            </a:extLst>
          </p:cNvPr>
          <p:cNvSpPr>
            <a:spLocks noChangeArrowheads="1"/>
          </p:cNvSpPr>
          <p:nvPr/>
        </p:nvSpPr>
        <p:spPr bwMode="auto">
          <a:xfrm>
            <a:off x="6057900" y="4811713"/>
            <a:ext cx="226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i="1">
                <a:latin typeface="Centaur" panose="02030504050205020304" pitchFamily="18" charset="0"/>
              </a:rPr>
              <a:t>Maria Feodorovna, Dagmar of Denmark, sibling of Alexandra of Denmark</a:t>
            </a:r>
          </a:p>
        </p:txBody>
      </p:sp>
      <p:pic>
        <p:nvPicPr>
          <p:cNvPr id="14" name="Picture 13">
            <a:extLst>
              <a:ext uri="{FF2B5EF4-FFF2-40B4-BE49-F238E27FC236}">
                <a16:creationId xmlns:a16="http://schemas.microsoft.com/office/drawing/2014/main" id="{96558E93-2D55-9081-2EAF-C0AE5EB716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7350" y="5762625"/>
            <a:ext cx="519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
            <a:extLst>
              <a:ext uri="{FF2B5EF4-FFF2-40B4-BE49-F238E27FC236}">
                <a16:creationId xmlns:a16="http://schemas.microsoft.com/office/drawing/2014/main" id="{F9285DC1-1949-9408-38E6-6C8665A7AD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0125" y="3316288"/>
            <a:ext cx="514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5">
            <a:extLst>
              <a:ext uri="{FF2B5EF4-FFF2-40B4-BE49-F238E27FC236}">
                <a16:creationId xmlns:a16="http://schemas.microsoft.com/office/drawing/2014/main" id="{D5730EB8-B4C8-7FE9-DA1E-D5ABA929B2C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9525" y="5942013"/>
            <a:ext cx="5127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Box 11">
            <a:extLst>
              <a:ext uri="{FF2B5EF4-FFF2-40B4-BE49-F238E27FC236}">
                <a16:creationId xmlns:a16="http://schemas.microsoft.com/office/drawing/2014/main" id="{C636ED05-9D93-D49F-79D3-DF6A1D47D44E}"/>
              </a:ext>
            </a:extLst>
          </p:cNvPr>
          <p:cNvSpPr txBox="1">
            <a:spLocks noChangeArrowheads="1"/>
          </p:cNvSpPr>
          <p:nvPr/>
        </p:nvSpPr>
        <p:spPr bwMode="auto">
          <a:xfrm>
            <a:off x="3333750" y="298450"/>
            <a:ext cx="92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latin typeface="Centaur" panose="02030504050205020304" pitchFamily="18" charset="0"/>
              </a:rPr>
              <a:t>Wilhelm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86D4191A-9DB0-D43E-F4BA-4F0CD8C6FD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010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a:extLst>
              <a:ext uri="{FF2B5EF4-FFF2-40B4-BE49-F238E27FC236}">
                <a16:creationId xmlns:a16="http://schemas.microsoft.com/office/drawing/2014/main" id="{0B042DA6-82BD-D195-F7B1-37FA745141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34475"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BCAE89C-6918-57A0-72F6-C6E72B26C2E2}"/>
              </a:ext>
            </a:extLst>
          </p:cNvPr>
          <p:cNvSpPr>
            <a:spLocks noGrp="1" noChangeArrowheads="1"/>
          </p:cNvSpPr>
          <p:nvPr>
            <p:ph type="title"/>
          </p:nvPr>
        </p:nvSpPr>
        <p:spPr>
          <a:xfrm>
            <a:off x="496888" y="25400"/>
            <a:ext cx="8229600" cy="792163"/>
          </a:xfrm>
        </p:spPr>
        <p:txBody>
          <a:bodyPr/>
          <a:lstStyle/>
          <a:p>
            <a:pPr eaLnBrk="1" hangingPunct="1"/>
            <a:r>
              <a:rPr lang="en-US" altLang="en-US" sz="4000"/>
              <a:t>Causes of World War 1</a:t>
            </a:r>
          </a:p>
        </p:txBody>
      </p:sp>
      <p:sp>
        <p:nvSpPr>
          <p:cNvPr id="3075" name="Rectangle 3">
            <a:extLst>
              <a:ext uri="{FF2B5EF4-FFF2-40B4-BE49-F238E27FC236}">
                <a16:creationId xmlns:a16="http://schemas.microsoft.com/office/drawing/2014/main" id="{3929980D-E63C-9922-DB11-2F61EB996996}"/>
              </a:ext>
            </a:extLst>
          </p:cNvPr>
          <p:cNvSpPr>
            <a:spLocks noGrp="1" noChangeArrowheads="1"/>
          </p:cNvSpPr>
          <p:nvPr>
            <p:ph type="body" idx="1"/>
          </p:nvPr>
        </p:nvSpPr>
        <p:spPr>
          <a:xfrm>
            <a:off x="228600" y="1295400"/>
            <a:ext cx="8229600" cy="4525963"/>
          </a:xfrm>
        </p:spPr>
        <p:txBody>
          <a:bodyPr/>
          <a:lstStyle/>
          <a:p>
            <a:pPr marL="609600" indent="-609600" eaLnBrk="1" hangingPunct="1">
              <a:lnSpc>
                <a:spcPct val="90000"/>
              </a:lnSpc>
            </a:pPr>
            <a:r>
              <a:rPr lang="en-US" altLang="en-US"/>
              <a:t>World War 1 started in Europe in </a:t>
            </a:r>
            <a:r>
              <a:rPr lang="en-US" altLang="en-US" b="1"/>
              <a:t>1914</a:t>
            </a:r>
            <a:r>
              <a:rPr lang="en-US" altLang="en-US"/>
              <a:t>, but the </a:t>
            </a:r>
            <a:r>
              <a:rPr lang="en-US" altLang="en-US" b="1"/>
              <a:t>U.S.A</a:t>
            </a:r>
            <a:r>
              <a:rPr lang="en-US" altLang="en-US"/>
              <a:t>. would not become involved until </a:t>
            </a:r>
            <a:r>
              <a:rPr lang="en-US" altLang="en-US" b="1"/>
              <a:t>1917.</a:t>
            </a:r>
          </a:p>
          <a:p>
            <a:pPr marL="609600" indent="-609600" eaLnBrk="1" hangingPunct="1">
              <a:lnSpc>
                <a:spcPct val="90000"/>
              </a:lnSpc>
            </a:pPr>
            <a:r>
              <a:rPr lang="en-US" altLang="en-US"/>
              <a:t>There were 4 major causes of why the war happened:</a:t>
            </a:r>
          </a:p>
          <a:p>
            <a:pPr marL="990600" lvl="1" indent="-533400" eaLnBrk="1" hangingPunct="1">
              <a:lnSpc>
                <a:spcPct val="90000"/>
              </a:lnSpc>
              <a:buFontTx/>
              <a:buAutoNum type="arabicParenR"/>
            </a:pPr>
            <a:r>
              <a:rPr lang="en-US" altLang="en-US" b="1">
                <a:solidFill>
                  <a:srgbClr val="FF0000"/>
                </a:solidFill>
              </a:rPr>
              <a:t>M</a:t>
            </a:r>
            <a:r>
              <a:rPr lang="en-US" altLang="en-US" b="1"/>
              <a:t>ilitarism</a:t>
            </a:r>
          </a:p>
          <a:p>
            <a:pPr marL="990600" lvl="1" indent="-533400" eaLnBrk="1" hangingPunct="1">
              <a:lnSpc>
                <a:spcPct val="90000"/>
              </a:lnSpc>
              <a:buFontTx/>
              <a:buAutoNum type="arabicParenR"/>
            </a:pPr>
            <a:r>
              <a:rPr lang="en-US" altLang="en-US" b="1">
                <a:solidFill>
                  <a:srgbClr val="FF0000"/>
                </a:solidFill>
              </a:rPr>
              <a:t>A</a:t>
            </a:r>
            <a:r>
              <a:rPr lang="en-US" altLang="en-US" b="1"/>
              <a:t>lliance system</a:t>
            </a:r>
          </a:p>
          <a:p>
            <a:pPr marL="990600" lvl="1" indent="-533400" eaLnBrk="1" hangingPunct="1">
              <a:lnSpc>
                <a:spcPct val="90000"/>
              </a:lnSpc>
              <a:buFontTx/>
              <a:buAutoNum type="arabicParenR"/>
            </a:pPr>
            <a:r>
              <a:rPr lang="en-US" altLang="en-US" b="1">
                <a:solidFill>
                  <a:srgbClr val="FF0000"/>
                </a:solidFill>
              </a:rPr>
              <a:t>I</a:t>
            </a:r>
            <a:r>
              <a:rPr lang="en-US" altLang="en-US" b="1"/>
              <a:t>mperialism</a:t>
            </a:r>
          </a:p>
          <a:p>
            <a:pPr marL="990600" lvl="1" indent="-533400" eaLnBrk="1" hangingPunct="1">
              <a:lnSpc>
                <a:spcPct val="90000"/>
              </a:lnSpc>
              <a:buFontTx/>
              <a:buAutoNum type="arabicParenR"/>
            </a:pPr>
            <a:r>
              <a:rPr lang="en-US" altLang="en-US" b="1">
                <a:solidFill>
                  <a:srgbClr val="FF0000"/>
                </a:solidFill>
              </a:rPr>
              <a:t>N</a:t>
            </a:r>
            <a:r>
              <a:rPr lang="en-US" altLang="en-US" b="1"/>
              <a:t>ationalism</a:t>
            </a:r>
          </a:p>
        </p:txBody>
      </p:sp>
      <p:pic>
        <p:nvPicPr>
          <p:cNvPr id="3076" name="Picture 4" descr="LONGCAUS">
            <a:extLst>
              <a:ext uri="{FF2B5EF4-FFF2-40B4-BE49-F238E27FC236}">
                <a16:creationId xmlns:a16="http://schemas.microsoft.com/office/drawing/2014/main" id="{B5F47FE6-4EC6-FD63-BCA3-0D79F1DD8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a:extLst>
              <a:ext uri="{FF2B5EF4-FFF2-40B4-BE49-F238E27FC236}">
                <a16:creationId xmlns:a16="http://schemas.microsoft.com/office/drawing/2014/main" id="{6A93AF2E-3C8B-F816-9C55-858D7F0DE300}"/>
              </a:ext>
            </a:extLst>
          </p:cNvPr>
          <p:cNvGrpSpPr>
            <a:grpSpLocks/>
          </p:cNvGrpSpPr>
          <p:nvPr/>
        </p:nvGrpSpPr>
        <p:grpSpPr bwMode="auto">
          <a:xfrm>
            <a:off x="228600" y="71438"/>
            <a:ext cx="1077913" cy="1200150"/>
            <a:chOff x="2105717" y="5562600"/>
            <a:chExt cx="1078116" cy="1200329"/>
          </a:xfrm>
        </p:grpSpPr>
        <p:pic>
          <p:nvPicPr>
            <p:cNvPr id="8198" name="Picture 6">
              <a:extLst>
                <a:ext uri="{FF2B5EF4-FFF2-40B4-BE49-F238E27FC236}">
                  <a16:creationId xmlns:a16="http://schemas.microsoft.com/office/drawing/2014/main" id="{450E85AB-078F-670C-5EA5-EC9DA723B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7348067-D6E2-B0A4-8D05-7E39742B58DB}"/>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TextBox 8">
              <a:extLst>
                <a:ext uri="{FF2B5EF4-FFF2-40B4-BE49-F238E27FC236}">
                  <a16:creationId xmlns:a16="http://schemas.microsoft.com/office/drawing/2014/main" id="{FB520BAA-186F-A6B8-5A0A-2919B5163C03}"/>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8" presetClass="entr" presetSubtype="12" fill="hold" nodeType="after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strips(downLeft)">
                                      <p:cBhvr>
                                        <p:cTn id="12" dur="500"/>
                                        <p:tgtEl>
                                          <p:spTgt spid="3075">
                                            <p:txEl>
                                              <p:pRg st="0" end="0"/>
                                            </p:txEl>
                                          </p:spTgt>
                                        </p:tgtEl>
                                      </p:cBhvr>
                                    </p:animEffect>
                                  </p:childTnLst>
                                </p:cTn>
                              </p:par>
                            </p:childTnLst>
                          </p:cTn>
                        </p:par>
                        <p:par>
                          <p:cTn id="13" fill="hold" nodeType="afterGroup">
                            <p:stCondLst>
                              <p:cond delay="1000"/>
                            </p:stCondLst>
                            <p:childTnLst>
                              <p:par>
                                <p:cTn id="14" presetID="18" presetClass="entr" presetSubtype="6" fill="hold" nodeType="afterEffect">
                                  <p:stCondLst>
                                    <p:cond delay="1000"/>
                                  </p:stCondLst>
                                  <p:childTnLst>
                                    <p:set>
                                      <p:cBhvr>
                                        <p:cTn id="15" dur="1" fill="hold">
                                          <p:stCondLst>
                                            <p:cond delay="0"/>
                                          </p:stCondLst>
                                        </p:cTn>
                                        <p:tgtEl>
                                          <p:spTgt spid="3075">
                                            <p:txEl>
                                              <p:pRg st="1" end="1"/>
                                            </p:txEl>
                                          </p:spTgt>
                                        </p:tgtEl>
                                        <p:attrNameLst>
                                          <p:attrName>style.visibility</p:attrName>
                                        </p:attrNameLst>
                                      </p:cBhvr>
                                      <p:to>
                                        <p:strVal val="visible"/>
                                      </p:to>
                                    </p:set>
                                    <p:animEffect transition="in" filter="strips(downRight)">
                                      <p:cBhvr>
                                        <p:cTn id="16" dur="2000"/>
                                        <p:tgtEl>
                                          <p:spTgt spid="3075">
                                            <p:txEl>
                                              <p:pRg st="1" end="1"/>
                                            </p:txEl>
                                          </p:spTgt>
                                        </p:tgtEl>
                                      </p:cBhvr>
                                    </p:animEffect>
                                  </p:childTnLst>
                                </p:cTn>
                              </p:par>
                            </p:childTnLst>
                          </p:cTn>
                        </p:par>
                        <p:par>
                          <p:cTn id="17" fill="hold" nodeType="afterGroup">
                            <p:stCondLst>
                              <p:cond delay="4000"/>
                            </p:stCondLst>
                            <p:childTnLst>
                              <p:par>
                                <p:cTn id="18" presetID="5" presetClass="entr" presetSubtype="5"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checkerboard(down)">
                                      <p:cBhvr>
                                        <p:cTn id="20" dur="500"/>
                                        <p:tgtEl>
                                          <p:spTgt spid="3076"/>
                                        </p:tgtEl>
                                      </p:cBhvr>
                                    </p:animEffect>
                                  </p:childTnLst>
                                </p:cTn>
                              </p:par>
                            </p:childTnLst>
                          </p:cTn>
                        </p:par>
                        <p:par>
                          <p:cTn id="21" fill="hold" nodeType="afterGroup">
                            <p:stCondLst>
                              <p:cond delay="4500"/>
                            </p:stCondLst>
                            <p:childTnLst>
                              <p:par>
                                <p:cTn id="22" presetID="18" presetClass="entr" presetSubtype="6" fill="hold" nodeType="afterEffect">
                                  <p:stCondLst>
                                    <p:cond delay="1000"/>
                                  </p:stCondLst>
                                  <p:childTnLst>
                                    <p:set>
                                      <p:cBhvr>
                                        <p:cTn id="23" dur="1" fill="hold">
                                          <p:stCondLst>
                                            <p:cond delay="0"/>
                                          </p:stCondLst>
                                        </p:cTn>
                                        <p:tgtEl>
                                          <p:spTgt spid="3075">
                                            <p:txEl>
                                              <p:pRg st="5" end="5"/>
                                            </p:txEl>
                                          </p:spTgt>
                                        </p:tgtEl>
                                        <p:attrNameLst>
                                          <p:attrName>style.visibility</p:attrName>
                                        </p:attrNameLst>
                                      </p:cBhvr>
                                      <p:to>
                                        <p:strVal val="visible"/>
                                      </p:to>
                                    </p:set>
                                    <p:animEffect transition="in" filter="strips(downRight)">
                                      <p:cBhvr>
                                        <p:cTn id="24" dur="1000"/>
                                        <p:tgtEl>
                                          <p:spTgt spid="3075">
                                            <p:txEl>
                                              <p:pRg st="5" end="5"/>
                                            </p:txEl>
                                          </p:spTgt>
                                        </p:tgtEl>
                                      </p:cBhvr>
                                    </p:animEffect>
                                  </p:childTnLst>
                                </p:cTn>
                              </p:par>
                            </p:childTnLst>
                          </p:cTn>
                        </p:par>
                        <p:par>
                          <p:cTn id="25" fill="hold" nodeType="afterGroup">
                            <p:stCondLst>
                              <p:cond delay="6500"/>
                            </p:stCondLst>
                            <p:childTnLst>
                              <p:par>
                                <p:cTn id="26" presetID="18" presetClass="entr" presetSubtype="6" fill="hold" nodeType="afterEffect">
                                  <p:stCondLst>
                                    <p:cond delay="1000"/>
                                  </p:stCondLst>
                                  <p:childTnLst>
                                    <p:set>
                                      <p:cBhvr>
                                        <p:cTn id="27" dur="1" fill="hold">
                                          <p:stCondLst>
                                            <p:cond delay="0"/>
                                          </p:stCondLst>
                                        </p:cTn>
                                        <p:tgtEl>
                                          <p:spTgt spid="3075">
                                            <p:txEl>
                                              <p:pRg st="4" end="4"/>
                                            </p:txEl>
                                          </p:spTgt>
                                        </p:tgtEl>
                                        <p:attrNameLst>
                                          <p:attrName>style.visibility</p:attrName>
                                        </p:attrNameLst>
                                      </p:cBhvr>
                                      <p:to>
                                        <p:strVal val="visible"/>
                                      </p:to>
                                    </p:set>
                                    <p:animEffect transition="in" filter="strips(downRight)">
                                      <p:cBhvr>
                                        <p:cTn id="28" dur="1000"/>
                                        <p:tgtEl>
                                          <p:spTgt spid="3075">
                                            <p:txEl>
                                              <p:pRg st="4" end="4"/>
                                            </p:txEl>
                                          </p:spTgt>
                                        </p:tgtEl>
                                      </p:cBhvr>
                                    </p:animEffect>
                                  </p:childTnLst>
                                </p:cTn>
                              </p:par>
                            </p:childTnLst>
                          </p:cTn>
                        </p:par>
                        <p:par>
                          <p:cTn id="29" fill="hold" nodeType="afterGroup">
                            <p:stCondLst>
                              <p:cond delay="8500"/>
                            </p:stCondLst>
                            <p:childTnLst>
                              <p:par>
                                <p:cTn id="30" presetID="18" presetClass="entr" presetSubtype="6" fill="hold" nodeType="afterEffect">
                                  <p:stCondLst>
                                    <p:cond delay="1000"/>
                                  </p:stCondLst>
                                  <p:childTnLst>
                                    <p:set>
                                      <p:cBhvr>
                                        <p:cTn id="31" dur="1" fill="hold">
                                          <p:stCondLst>
                                            <p:cond delay="0"/>
                                          </p:stCondLst>
                                        </p:cTn>
                                        <p:tgtEl>
                                          <p:spTgt spid="3075">
                                            <p:txEl>
                                              <p:pRg st="3" end="3"/>
                                            </p:txEl>
                                          </p:spTgt>
                                        </p:tgtEl>
                                        <p:attrNameLst>
                                          <p:attrName>style.visibility</p:attrName>
                                        </p:attrNameLst>
                                      </p:cBhvr>
                                      <p:to>
                                        <p:strVal val="visible"/>
                                      </p:to>
                                    </p:set>
                                    <p:animEffect transition="in" filter="strips(downRight)">
                                      <p:cBhvr>
                                        <p:cTn id="32" dur="1000"/>
                                        <p:tgtEl>
                                          <p:spTgt spid="3075">
                                            <p:txEl>
                                              <p:pRg st="3" end="3"/>
                                            </p:txEl>
                                          </p:spTgt>
                                        </p:tgtEl>
                                      </p:cBhvr>
                                    </p:animEffect>
                                  </p:childTnLst>
                                </p:cTn>
                              </p:par>
                            </p:childTnLst>
                          </p:cTn>
                        </p:par>
                        <p:par>
                          <p:cTn id="33" fill="hold" nodeType="afterGroup">
                            <p:stCondLst>
                              <p:cond delay="10500"/>
                            </p:stCondLst>
                            <p:childTnLst>
                              <p:par>
                                <p:cTn id="34" presetID="18" presetClass="entr" presetSubtype="6" fill="hold" nodeType="afterEffect">
                                  <p:stCondLst>
                                    <p:cond delay="1000"/>
                                  </p:stCondLst>
                                  <p:childTnLst>
                                    <p:set>
                                      <p:cBhvr>
                                        <p:cTn id="35" dur="1" fill="hold">
                                          <p:stCondLst>
                                            <p:cond delay="0"/>
                                          </p:stCondLst>
                                        </p:cTn>
                                        <p:tgtEl>
                                          <p:spTgt spid="3075">
                                            <p:txEl>
                                              <p:pRg st="2" end="2"/>
                                            </p:txEl>
                                          </p:spTgt>
                                        </p:tgtEl>
                                        <p:attrNameLst>
                                          <p:attrName>style.visibility</p:attrName>
                                        </p:attrNameLst>
                                      </p:cBhvr>
                                      <p:to>
                                        <p:strVal val="visible"/>
                                      </p:to>
                                    </p:set>
                                    <p:animEffect transition="in" filter="strips(downRight)">
                                      <p:cBhvr>
                                        <p:cTn id="36" dur="1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CA03E12-0D0C-715F-7E67-29D56859CFCA}"/>
              </a:ext>
            </a:extLst>
          </p:cNvPr>
          <p:cNvSpPr>
            <a:spLocks noGrp="1" noChangeArrowheads="1"/>
          </p:cNvSpPr>
          <p:nvPr>
            <p:ph type="title"/>
          </p:nvPr>
        </p:nvSpPr>
        <p:spPr>
          <a:xfrm>
            <a:off x="384175" y="31750"/>
            <a:ext cx="8229600" cy="393700"/>
          </a:xfrm>
        </p:spPr>
        <p:txBody>
          <a:bodyPr/>
          <a:lstStyle/>
          <a:p>
            <a:pPr eaLnBrk="1" hangingPunct="1"/>
            <a:r>
              <a:rPr lang="en-US" altLang="en-US" sz="2800" b="1"/>
              <a:t>Fighting in Europe</a:t>
            </a:r>
          </a:p>
        </p:txBody>
      </p:sp>
      <p:sp>
        <p:nvSpPr>
          <p:cNvPr id="3" name="Content Placeholder 2">
            <a:extLst>
              <a:ext uri="{FF2B5EF4-FFF2-40B4-BE49-F238E27FC236}">
                <a16:creationId xmlns:a16="http://schemas.microsoft.com/office/drawing/2014/main" id="{0EE415A7-FCF0-CE8F-1860-F600CB9F452C}"/>
              </a:ext>
            </a:extLst>
          </p:cNvPr>
          <p:cNvSpPr>
            <a:spLocks noGrp="1" noChangeArrowheads="1"/>
          </p:cNvSpPr>
          <p:nvPr>
            <p:ph idx="1"/>
          </p:nvPr>
        </p:nvSpPr>
        <p:spPr>
          <a:xfrm>
            <a:off x="0" y="457200"/>
            <a:ext cx="6256338" cy="6143625"/>
          </a:xfrm>
        </p:spPr>
        <p:txBody>
          <a:bodyPr/>
          <a:lstStyle/>
          <a:p>
            <a:pPr eaLnBrk="1" hangingPunct="1"/>
            <a:r>
              <a:rPr lang="en-US" altLang="en-US" sz="2400"/>
              <a:t>Both sides predicted the war would be over soon, both would be wrong.</a:t>
            </a:r>
          </a:p>
          <a:p>
            <a:pPr eaLnBrk="1" hangingPunct="1"/>
            <a:r>
              <a:rPr lang="en-US" altLang="en-US" sz="2400" b="1"/>
              <a:t>New weapons </a:t>
            </a:r>
            <a:r>
              <a:rPr lang="en-US" altLang="en-US" sz="2400"/>
              <a:t>were introduced:</a:t>
            </a:r>
          </a:p>
          <a:p>
            <a:pPr lvl="1" eaLnBrk="1" hangingPunct="1"/>
            <a:r>
              <a:rPr lang="en-US" altLang="en-US" sz="2400" b="1" u="sng"/>
              <a:t>machine guns</a:t>
            </a:r>
            <a:r>
              <a:rPr lang="en-US" altLang="en-US" sz="2400" b="1"/>
              <a:t>, </a:t>
            </a:r>
            <a:r>
              <a:rPr lang="en-US" altLang="en-US" sz="2400" b="1" u="sng"/>
              <a:t>poison gas</a:t>
            </a:r>
            <a:r>
              <a:rPr lang="en-US" altLang="en-US" sz="2400" b="1"/>
              <a:t>, </a:t>
            </a:r>
            <a:r>
              <a:rPr lang="en-US" altLang="en-US" sz="2400" b="1" u="sng"/>
              <a:t>submarines</a:t>
            </a:r>
            <a:r>
              <a:rPr lang="en-US" altLang="en-US" sz="2400" b="1"/>
              <a:t>, </a:t>
            </a:r>
            <a:r>
              <a:rPr lang="en-US" altLang="en-US" sz="2400" b="1" u="sng"/>
              <a:t>airplanes</a:t>
            </a:r>
            <a:r>
              <a:rPr lang="en-US" altLang="en-US" sz="2400" b="1"/>
              <a:t>, &amp; </a:t>
            </a:r>
            <a:r>
              <a:rPr lang="en-US" altLang="en-US" sz="2400" b="1" u="sng"/>
              <a:t>tanks</a:t>
            </a:r>
            <a:r>
              <a:rPr lang="en-US" altLang="en-US" sz="2400"/>
              <a:t>.</a:t>
            </a:r>
          </a:p>
          <a:p>
            <a:pPr eaLnBrk="1" hangingPunct="1"/>
            <a:r>
              <a:rPr lang="en-US" altLang="en-US" sz="2400"/>
              <a:t>These weapons made it easier to defend a position rather than attack.</a:t>
            </a:r>
          </a:p>
          <a:p>
            <a:pPr eaLnBrk="1" hangingPunct="1"/>
            <a:r>
              <a:rPr lang="en-US" altLang="en-US" sz="2400"/>
              <a:t>Trenches were dug along France’s eastern border with Germany, it was called the ‘</a:t>
            </a:r>
            <a:r>
              <a:rPr lang="en-US" altLang="en-US" sz="2400" b="1">
                <a:solidFill>
                  <a:srgbClr val="FF0000"/>
                </a:solidFill>
              </a:rPr>
              <a:t>Western Front</a:t>
            </a:r>
            <a:r>
              <a:rPr lang="en-US" altLang="en-US" sz="2400"/>
              <a:t>’.  The same happened on the </a:t>
            </a:r>
            <a:r>
              <a:rPr lang="en-US" altLang="en-US" sz="2400" b="1"/>
              <a:t>Eastern</a:t>
            </a:r>
            <a:r>
              <a:rPr lang="en-US" altLang="en-US" sz="2400"/>
              <a:t> Front with Russia and Austria-Hungary and Germany</a:t>
            </a:r>
          </a:p>
          <a:p>
            <a:pPr eaLnBrk="1" hangingPunct="1"/>
            <a:r>
              <a:rPr lang="en-US" altLang="en-US" sz="2400"/>
              <a:t>The Western Front would become a very deadly area.</a:t>
            </a:r>
          </a:p>
        </p:txBody>
      </p:sp>
      <p:pic>
        <p:nvPicPr>
          <p:cNvPr id="37894" name="Picture 6" descr="http://1.bp.blogspot.com/-mFjar70TVHU/T1PG5cEgwLI/AAAAAAAAAGY/Maj5PYnb6Rc/s1600/WWI%2520montage.jpg">
            <a:extLst>
              <a:ext uri="{FF2B5EF4-FFF2-40B4-BE49-F238E27FC236}">
                <a16:creationId xmlns:a16="http://schemas.microsoft.com/office/drawing/2014/main" id="{790B1AA3-A232-9148-6100-7DE006B18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338" y="762000"/>
            <a:ext cx="2735262" cy="3581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7" name="Picture 9" descr="http://www.worldology.com/Europe/images/wwi_1915_trench.jpg">
            <a:extLst>
              <a:ext uri="{FF2B5EF4-FFF2-40B4-BE49-F238E27FC236}">
                <a16:creationId xmlns:a16="http://schemas.microsoft.com/office/drawing/2014/main" id="{D8BAFB1D-5463-D3EB-470E-E0993634D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350" y="4679950"/>
            <a:ext cx="1876425" cy="1724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par>
                                <p:cTn id="12" presetID="4" presetClass="entr" presetSubtype="16" fill="hold" nodeType="withEffect">
                                  <p:stCondLst>
                                    <p:cond delay="1000"/>
                                  </p:stCondLst>
                                  <p:childTnLst>
                                    <p:set>
                                      <p:cBhvr>
                                        <p:cTn id="13" dur="1" fill="hold">
                                          <p:stCondLst>
                                            <p:cond delay="0"/>
                                          </p:stCondLst>
                                        </p:cTn>
                                        <p:tgtEl>
                                          <p:spTgt spid="37894"/>
                                        </p:tgtEl>
                                        <p:attrNameLst>
                                          <p:attrName>style.visibility</p:attrName>
                                        </p:attrNameLst>
                                      </p:cBhvr>
                                      <p:to>
                                        <p:strVal val="visible"/>
                                      </p:to>
                                    </p:set>
                                    <p:animEffect transition="in" filter="box(in)">
                                      <p:cBhvr>
                                        <p:cTn id="14" dur="2000"/>
                                        <p:tgtEl>
                                          <p:spTgt spid="37894"/>
                                        </p:tgtEl>
                                      </p:cBhvr>
                                    </p:animEffect>
                                  </p:childTnLst>
                                </p:cTn>
                              </p:par>
                            </p:childTnLst>
                          </p:cTn>
                        </p:par>
                        <p:par>
                          <p:cTn id="15" fill="hold" nodeType="afterGroup">
                            <p:stCondLst>
                              <p:cond delay="4000"/>
                            </p:stCondLst>
                            <p:childTnLst>
                              <p:par>
                                <p:cTn id="16" presetID="22" presetClass="entr" presetSubtype="8" fill="hold" nodeType="after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20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37894"/>
                                        </p:tgtEl>
                                      </p:cBhvr>
                                      <p:by x="150000" y="150000"/>
                                    </p:animScale>
                                  </p:childTnLst>
                                </p:cTn>
                              </p:par>
                              <p:par>
                                <p:cTn id="23" presetID="35" presetClass="path" presetSubtype="0" accel="50000" decel="50000" fill="hold" nodeType="withEffect">
                                  <p:stCondLst>
                                    <p:cond delay="0"/>
                                  </p:stCondLst>
                                  <p:childTnLst>
                                    <p:animMotion origin="layout" path="M -5.55556E-7 -2.22222E-6 L -0.25 -2.22222E-6 " pathEditMode="relative" rAng="0" ptsTypes="AA">
                                      <p:cBhvr>
                                        <p:cTn id="24" dur="2000" fill="hold"/>
                                        <p:tgtEl>
                                          <p:spTgt spid="37894"/>
                                        </p:tgtEl>
                                        <p:attrNameLst>
                                          <p:attrName>ppt_x</p:attrName>
                                          <p:attrName>ppt_y</p:attrName>
                                        </p:attrNameLst>
                                      </p:cBhvr>
                                      <p:rCtr x="-12500" y="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mph" presetSubtype="0" fill="hold" nodeType="clickEffect">
                                  <p:stCondLst>
                                    <p:cond delay="0"/>
                                  </p:stCondLst>
                                  <p:childTnLst>
                                    <p:animScale>
                                      <p:cBhvr>
                                        <p:cTn id="28" dur="2000" fill="hold"/>
                                        <p:tgtEl>
                                          <p:spTgt spid="37894"/>
                                        </p:tgtEl>
                                      </p:cBhvr>
                                      <p:by x="50000" y="50000"/>
                                    </p:animScale>
                                  </p:childTnLst>
                                </p:cTn>
                              </p:par>
                              <p:par>
                                <p:cTn id="29" presetID="63" presetClass="path" presetSubtype="0" accel="50000" decel="50000" fill="hold" nodeType="withEffect">
                                  <p:stCondLst>
                                    <p:cond delay="0"/>
                                  </p:stCondLst>
                                  <p:childTnLst>
                                    <p:animMotion origin="layout" path="M -0.25 -2.22222E-6 L -5.55556E-7 -2.22222E-6 " pathEditMode="relative" rAng="0" ptsTypes="AA">
                                      <p:cBhvr>
                                        <p:cTn id="30" dur="2000" fill="hold"/>
                                        <p:tgtEl>
                                          <p:spTgt spid="37894"/>
                                        </p:tgtEl>
                                        <p:attrNameLst>
                                          <p:attrName>ppt_x</p:attrName>
                                          <p:attrName>ppt_y</p:attrName>
                                        </p:attrNameLst>
                                      </p:cBhvr>
                                      <p:rCtr x="12500" y="0"/>
                                    </p:animMotion>
                                  </p:childTnLst>
                                </p:cTn>
                              </p:par>
                            </p:childTnLst>
                          </p:cTn>
                        </p:par>
                        <p:par>
                          <p:cTn id="31" fill="hold" nodeType="afterGroup">
                            <p:stCondLst>
                              <p:cond delay="2000"/>
                            </p:stCondLst>
                            <p:childTnLst>
                              <p:par>
                                <p:cTn id="32" presetID="22" presetClass="entr" presetSubtype="8"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1000"/>
                                        <p:tgtEl>
                                          <p:spTgt spid="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par>
                                <p:cTn id="40" presetID="4" presetClass="entr" presetSubtype="32" fill="hold" nodeType="withEffect">
                                  <p:stCondLst>
                                    <p:cond delay="0"/>
                                  </p:stCondLst>
                                  <p:childTnLst>
                                    <p:set>
                                      <p:cBhvr>
                                        <p:cTn id="41" dur="1" fill="hold">
                                          <p:stCondLst>
                                            <p:cond delay="0"/>
                                          </p:stCondLst>
                                        </p:cTn>
                                        <p:tgtEl>
                                          <p:spTgt spid="37897"/>
                                        </p:tgtEl>
                                        <p:attrNameLst>
                                          <p:attrName>style.visibility</p:attrName>
                                        </p:attrNameLst>
                                      </p:cBhvr>
                                      <p:to>
                                        <p:strVal val="visible"/>
                                      </p:to>
                                    </p:set>
                                    <p:animEffect transition="in" filter="box(out)">
                                      <p:cBhvr>
                                        <p:cTn id="42" dur="2000"/>
                                        <p:tgtEl>
                                          <p:spTgt spid="37897"/>
                                        </p:tgtEl>
                                      </p:cBhvr>
                                    </p:animEffect>
                                  </p:childTnLst>
                                </p:cTn>
                              </p:par>
                            </p:childTnLst>
                          </p:cTn>
                        </p:par>
                        <p:par>
                          <p:cTn id="43" fill="hold" nodeType="afterGroup">
                            <p:stCondLst>
                              <p:cond delay="2000"/>
                            </p:stCondLst>
                            <p:childTnLst>
                              <p:par>
                                <p:cTn id="44" presetID="6" presetClass="emph" presetSubtype="0" fill="hold" nodeType="afterEffect">
                                  <p:stCondLst>
                                    <p:cond delay="0"/>
                                  </p:stCondLst>
                                  <p:childTnLst>
                                    <p:animScale>
                                      <p:cBhvr>
                                        <p:cTn id="45" dur="2000" fill="hold"/>
                                        <p:tgtEl>
                                          <p:spTgt spid="37897"/>
                                        </p:tgtEl>
                                      </p:cBhvr>
                                      <p:by x="150000" y="15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35" presetClass="path" presetSubtype="0" accel="50000" decel="50000" fill="hold" nodeType="clickEffect">
                                  <p:stCondLst>
                                    <p:cond delay="0"/>
                                  </p:stCondLst>
                                  <p:childTnLst>
                                    <p:animMotion origin="layout" path="M 2.77778E-7 -1.85185E-6 L -0.49219 -0.40347 " pathEditMode="relative" rAng="0" ptsTypes="AA">
                                      <p:cBhvr>
                                        <p:cTn id="49" dur="2000" fill="hold"/>
                                        <p:tgtEl>
                                          <p:spTgt spid="37897"/>
                                        </p:tgtEl>
                                        <p:attrNameLst>
                                          <p:attrName>ppt_x</p:attrName>
                                          <p:attrName>ppt_y</p:attrName>
                                        </p:attrNameLst>
                                      </p:cBhvr>
                                      <p:rCtr x="-24618" y="-20185"/>
                                    </p:animMotion>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8938D71-4D4E-2B11-E9F0-31E93DE93D0B}"/>
              </a:ext>
            </a:extLst>
          </p:cNvPr>
          <p:cNvSpPr>
            <a:spLocks noGrp="1" noChangeArrowheads="1"/>
          </p:cNvSpPr>
          <p:nvPr>
            <p:ph type="title"/>
          </p:nvPr>
        </p:nvSpPr>
        <p:spPr>
          <a:xfrm>
            <a:off x="-25400" y="120650"/>
            <a:ext cx="2959100" cy="444500"/>
          </a:xfrm>
        </p:spPr>
        <p:txBody>
          <a:bodyPr/>
          <a:lstStyle/>
          <a:p>
            <a:pPr eaLnBrk="1" hangingPunct="1"/>
            <a:r>
              <a:rPr lang="en-US" altLang="en-US" sz="2000" b="1"/>
              <a:t>Trench Warfare</a:t>
            </a:r>
          </a:p>
        </p:txBody>
      </p:sp>
      <p:sp>
        <p:nvSpPr>
          <p:cNvPr id="3" name="Content Placeholder 2">
            <a:extLst>
              <a:ext uri="{FF2B5EF4-FFF2-40B4-BE49-F238E27FC236}">
                <a16:creationId xmlns:a16="http://schemas.microsoft.com/office/drawing/2014/main" id="{659CDFA7-CF1A-C059-FBCC-62524D85478A}"/>
              </a:ext>
            </a:extLst>
          </p:cNvPr>
          <p:cNvSpPr>
            <a:spLocks noGrp="1" noChangeArrowheads="1"/>
          </p:cNvSpPr>
          <p:nvPr>
            <p:ph idx="1"/>
          </p:nvPr>
        </p:nvSpPr>
        <p:spPr>
          <a:xfrm>
            <a:off x="31750" y="482600"/>
            <a:ext cx="5819775" cy="5891213"/>
          </a:xfrm>
        </p:spPr>
        <p:txBody>
          <a:bodyPr/>
          <a:lstStyle/>
          <a:p>
            <a:pPr eaLnBrk="1" hangingPunct="1"/>
            <a:r>
              <a:rPr lang="en-US" altLang="en-US" sz="2200"/>
              <a:t>Trench Warfare was a new and strange form of war no one had ever seen before.</a:t>
            </a:r>
          </a:p>
          <a:p>
            <a:pPr eaLnBrk="1" hangingPunct="1"/>
            <a:r>
              <a:rPr lang="en-US" altLang="en-US" sz="2200"/>
              <a:t>Men dug </a:t>
            </a:r>
            <a:r>
              <a:rPr lang="en-US" altLang="en-US" sz="2200" b="1"/>
              <a:t>trenches</a:t>
            </a:r>
            <a:r>
              <a:rPr lang="en-US" altLang="en-US" sz="2200"/>
              <a:t> that were separated by </a:t>
            </a:r>
            <a:r>
              <a:rPr lang="en-US" altLang="en-US" sz="2200" b="1"/>
              <a:t>barbed wire </a:t>
            </a:r>
            <a:r>
              <a:rPr lang="en-US" altLang="en-US" sz="2200"/>
              <a:t>and land mines, and defended by </a:t>
            </a:r>
            <a:r>
              <a:rPr lang="en-US" altLang="en-US" sz="2200" b="1"/>
              <a:t>machine guns. </a:t>
            </a:r>
            <a:r>
              <a:rPr lang="en-US" altLang="en-US" sz="2200"/>
              <a:t>The area between them was called ‘</a:t>
            </a:r>
            <a:r>
              <a:rPr lang="en-US" altLang="en-US" sz="2200">
                <a:solidFill>
                  <a:srgbClr val="FF0000"/>
                </a:solidFill>
              </a:rPr>
              <a:t>no man’s land</a:t>
            </a:r>
            <a:r>
              <a:rPr lang="en-US" altLang="en-US" sz="2200"/>
              <a:t>’ and was a killing zone.</a:t>
            </a:r>
          </a:p>
          <a:p>
            <a:pPr eaLnBrk="1" hangingPunct="1"/>
            <a:r>
              <a:rPr lang="en-US" altLang="en-US" sz="2200"/>
              <a:t>Soldiers would spend years in the trenches because neither side could advance causing a </a:t>
            </a:r>
            <a:r>
              <a:rPr lang="en-US" altLang="en-US" sz="2200" b="1"/>
              <a:t>stalemate (</a:t>
            </a:r>
            <a:r>
              <a:rPr lang="en-US" altLang="en-US" sz="2200"/>
              <a:t>a situation in which no progress can be made or no advancement is possible</a:t>
            </a:r>
            <a:r>
              <a:rPr lang="en-US" altLang="en-US" sz="2200" b="1"/>
              <a:t>)</a:t>
            </a:r>
            <a:r>
              <a:rPr lang="en-US" altLang="en-US" sz="2200"/>
              <a:t> and drawing out the War. On the Western Front there were 1500 miles of trenches from Belgium to Alps near Italy.  Same was happening on the Eastern Front with over 2000 miles of trenches.</a:t>
            </a:r>
          </a:p>
          <a:p>
            <a:pPr eaLnBrk="1" hangingPunct="1"/>
            <a:r>
              <a:rPr lang="en-US" altLang="en-US" sz="2200"/>
              <a:t>The death toll would be horrendous.</a:t>
            </a:r>
          </a:p>
        </p:txBody>
      </p:sp>
      <p:pic>
        <p:nvPicPr>
          <p:cNvPr id="38916" name="Picture 4" descr="http://upload.wikimedia.org/wikipedia/commons/6/66/Iranian_Soldiers_in_Trench_Warfare.jpg">
            <a:extLst>
              <a:ext uri="{FF2B5EF4-FFF2-40B4-BE49-F238E27FC236}">
                <a16:creationId xmlns:a16="http://schemas.microsoft.com/office/drawing/2014/main" id="{6AAD4FDD-D936-4262-43B4-23461C5E9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143000"/>
            <a:ext cx="32004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http://fe867b.medialib.glogster.com/media/47/4710ad188b1838573c6ccc6d6980b9f387221748225bf7970bcd21c3df3e0937/trench-warfare.jpg">
            <a:extLst>
              <a:ext uri="{FF2B5EF4-FFF2-40B4-BE49-F238E27FC236}">
                <a16:creationId xmlns:a16="http://schemas.microsoft.com/office/drawing/2014/main" id="{A83ACDC9-7036-B9A6-91A2-EADDC2E62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43000"/>
            <a:ext cx="32337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http://www.sciencemuseum.org.uk/images/object_images/535x535/10309469.jpg">
            <a:extLst>
              <a:ext uri="{FF2B5EF4-FFF2-40B4-BE49-F238E27FC236}">
                <a16:creationId xmlns:a16="http://schemas.microsoft.com/office/drawing/2014/main" id="{79AB02B9-D92E-AC74-24C7-246E936C5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525" y="1143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http://imgc.allpostersimages.com/images/P-473-488-90/46/4606/7HCFG00Z/posters/robert-hunt-trench-warfare-wwi.jpg">
            <a:extLst>
              <a:ext uri="{FF2B5EF4-FFF2-40B4-BE49-F238E27FC236}">
                <a16:creationId xmlns:a16="http://schemas.microsoft.com/office/drawing/2014/main" id="{B930A31E-4553-3E12-B97F-3CB84A9A0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663" y="1106488"/>
            <a:ext cx="2809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http://3219a2.medialib.glogster.com/media/f2/f2f7b642c666d1f773ea3bfae9aec61b15c82bf01945c673c41d61543ca66e08/18607441.jpg">
            <a:extLst>
              <a:ext uri="{FF2B5EF4-FFF2-40B4-BE49-F238E27FC236}">
                <a16:creationId xmlns:a16="http://schemas.microsoft.com/office/drawing/2014/main" id="{22E4976D-BCC1-24BB-4CE1-35858A6F4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1916113"/>
            <a:ext cx="322262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3" descr="http://upload.wikimedia.org/wikipedia/commons/9/9c/WorldWarI-DeathsByAlliance-Piechart.png">
            <a:extLst>
              <a:ext uri="{FF2B5EF4-FFF2-40B4-BE49-F238E27FC236}">
                <a16:creationId xmlns:a16="http://schemas.microsoft.com/office/drawing/2014/main" id="{05A0BE8E-EE93-8F4C-9CDD-499C651B92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8600" y="4567238"/>
            <a:ext cx="1906588"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5633DE0D-9567-0A9A-AFF1-6A5FDBDF2B31}"/>
              </a:ext>
            </a:extLst>
          </p:cNvPr>
          <p:cNvSpPr txBox="1">
            <a:spLocks/>
          </p:cNvSpPr>
          <p:nvPr/>
        </p:nvSpPr>
        <p:spPr bwMode="auto">
          <a:xfrm>
            <a:off x="1066800" y="-6350"/>
            <a:ext cx="82296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Fighting in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3.33333E-6 7.40741E-7 L -0.275 0.0831 " pathEditMode="relative" rAng="0" ptsTypes="AA">
                                      <p:cBhvr>
                                        <p:cTn id="15" dur="2000" fill="hold"/>
                                        <p:tgtEl>
                                          <p:spTgt spid="38916"/>
                                        </p:tgtEl>
                                        <p:attrNameLst>
                                          <p:attrName>ppt_x</p:attrName>
                                          <p:attrName>ppt_y</p:attrName>
                                        </p:attrNameLst>
                                      </p:cBhvr>
                                      <p:rCtr x="-13750" y="4144"/>
                                    </p:animMotion>
                                  </p:childTnLst>
                                  <p:subTnLst>
                                    <p:set>
                                      <p:cBhvr override="childStyle">
                                        <p:cTn dur="1" fill="hold" display="0" masterRel="nextClick" afterEffect="1"/>
                                        <p:tgtEl>
                                          <p:spTgt spid="38916"/>
                                        </p:tgtEl>
                                        <p:attrNameLst>
                                          <p:attrName>style.visibility</p:attrName>
                                        </p:attrNameLst>
                                      </p:cBhvr>
                                      <p:to>
                                        <p:strVal val="hidden"/>
                                      </p:to>
                                    </p:set>
                                  </p:subTnLst>
                                </p:cTn>
                              </p:par>
                              <p:par>
                                <p:cTn id="16" presetID="6" presetClass="emph" presetSubtype="0" fill="hold" nodeType="withEffect">
                                  <p:stCondLst>
                                    <p:cond delay="0"/>
                                  </p:stCondLst>
                                  <p:childTnLst>
                                    <p:animScale>
                                      <p:cBhvr>
                                        <p:cTn id="17" dur="2000" fill="hold"/>
                                        <p:tgtEl>
                                          <p:spTgt spid="38916"/>
                                        </p:tgtEl>
                                      </p:cBhvr>
                                      <p:by x="150000" y="150000"/>
                                    </p:animScale>
                                  </p:childTnLst>
                                  <p:subTnLst>
                                    <p:set>
                                      <p:cBhvr override="childStyle">
                                        <p:cTn dur="1" fill="hold" display="0" masterRel="nextClick" afterEffect="1"/>
                                        <p:tgtEl>
                                          <p:spTgt spid="38916"/>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38922"/>
                                        </p:tgtEl>
                                      </p:cBhvr>
                                      <p:by x="150000" y="150000"/>
                                    </p:animScale>
                                  </p:childTnLst>
                                </p:cTn>
                              </p:par>
                              <p:par>
                                <p:cTn id="31" presetID="35" presetClass="path" presetSubtype="0" accel="50000" decel="50000" fill="hold" nodeType="withEffect">
                                  <p:stCondLst>
                                    <p:cond delay="0"/>
                                  </p:stCondLst>
                                  <p:childTnLst>
                                    <p:animMotion origin="layout" path="M -2.77778E-6 -2.96296E-6 L -0.30642 0.09908 " pathEditMode="relative" rAng="0" ptsTypes="AA">
                                      <p:cBhvr>
                                        <p:cTn id="32" dur="2000" fill="hold"/>
                                        <p:tgtEl>
                                          <p:spTgt spid="38922"/>
                                        </p:tgtEl>
                                        <p:attrNameLst>
                                          <p:attrName>ppt_x</p:attrName>
                                          <p:attrName>ppt_y</p:attrName>
                                        </p:attrNameLst>
                                      </p:cBhvr>
                                      <p:rCtr x="-15330" y="4954"/>
                                    </p:animMotion>
                                  </p:childTnLst>
                                  <p:subTnLst>
                                    <p:set>
                                      <p:cBhvr override="childStyle">
                                        <p:cTn dur="1" fill="hold" display="0" masterRel="nextClick" afterEffect="1"/>
                                        <p:tgtEl>
                                          <p:spTgt spid="3892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89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5" presetClass="path" presetSubtype="0" accel="50000" decel="50000" fill="hold" nodeType="clickEffect">
                                  <p:stCondLst>
                                    <p:cond delay="0"/>
                                  </p:stCondLst>
                                  <p:childTnLst>
                                    <p:animMotion origin="layout" path="M -5.55556E-7 0 L -0.31007 0.12222 " pathEditMode="relative" rAng="0" ptsTypes="AA">
                                      <p:cBhvr>
                                        <p:cTn id="40" dur="2000" fill="hold"/>
                                        <p:tgtEl>
                                          <p:spTgt spid="38914"/>
                                        </p:tgtEl>
                                        <p:attrNameLst>
                                          <p:attrName>ppt_x</p:attrName>
                                          <p:attrName>ppt_y</p:attrName>
                                        </p:attrNameLst>
                                      </p:cBhvr>
                                      <p:rCtr x="-15503" y="6111"/>
                                    </p:animMotion>
                                  </p:childTnLst>
                                </p:cTn>
                              </p:par>
                              <p:par>
                                <p:cTn id="41" presetID="6" presetClass="emph" presetSubtype="0" fill="hold" nodeType="withEffect">
                                  <p:stCondLst>
                                    <p:cond delay="0"/>
                                  </p:stCondLst>
                                  <p:childTnLst>
                                    <p:animScale>
                                      <p:cBhvr>
                                        <p:cTn id="42" dur="2000" fill="hold"/>
                                        <p:tgtEl>
                                          <p:spTgt spid="38914"/>
                                        </p:tgtEl>
                                      </p:cBhvr>
                                      <p:by x="150000" y="150000"/>
                                    </p:animScale>
                                  </p:childTnLst>
                                  <p:subTnLst>
                                    <p:set>
                                      <p:cBhvr override="childStyle">
                                        <p:cTn dur="1" fill="hold" display="0" masterRel="nextClick" afterEffect="1"/>
                                        <p:tgtEl>
                                          <p:spTgt spid="38914"/>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89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path" presetSubtype="0" accel="50000" decel="50000" fill="hold" nodeType="clickEffect">
                                  <p:stCondLst>
                                    <p:cond delay="0"/>
                                  </p:stCondLst>
                                  <p:childTnLst>
                                    <p:animMotion origin="layout" path="M 3.33333E-6 7.40741E-7 L -0.33334 0.03819 " pathEditMode="relative" rAng="0" ptsTypes="AA">
                                      <p:cBhvr>
                                        <p:cTn id="50" dur="2000" fill="hold"/>
                                        <p:tgtEl>
                                          <p:spTgt spid="38920"/>
                                        </p:tgtEl>
                                        <p:attrNameLst>
                                          <p:attrName>ppt_x</p:attrName>
                                          <p:attrName>ppt_y</p:attrName>
                                        </p:attrNameLst>
                                      </p:cBhvr>
                                      <p:rCtr x="-16667" y="1898"/>
                                    </p:animMotion>
                                  </p:childTnLst>
                                </p:cTn>
                              </p:par>
                              <p:par>
                                <p:cTn id="51" presetID="6" presetClass="emph" presetSubtype="0" fill="hold" nodeType="withEffect">
                                  <p:stCondLst>
                                    <p:cond delay="0"/>
                                  </p:stCondLst>
                                  <p:childTnLst>
                                    <p:animScale>
                                      <p:cBhvr>
                                        <p:cTn id="52" dur="2000" fill="hold"/>
                                        <p:tgtEl>
                                          <p:spTgt spid="38920"/>
                                        </p:tgtEl>
                                      </p:cBhvr>
                                      <p:by x="150000" y="150000"/>
                                    </p:animScale>
                                  </p:childTnLst>
                                  <p:subTnLst>
                                    <p:set>
                                      <p:cBhvr override="childStyle">
                                        <p:cTn dur="1" fill="hold" display="0" masterRel="nextClick" afterEffect="1"/>
                                        <p:tgtEl>
                                          <p:spTgt spid="3892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891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35" presetClass="path" presetSubtype="0" accel="50000" decel="50000" fill="hold" nodeType="clickEffect">
                                  <p:stCondLst>
                                    <p:cond delay="0"/>
                                  </p:stCondLst>
                                  <p:childTnLst>
                                    <p:animMotion origin="layout" path="M -4.72222E-6 0.00277 L -0.34045 0.05 " pathEditMode="relative" rAng="0" ptsTypes="AA">
                                      <p:cBhvr>
                                        <p:cTn id="60" dur="2000" fill="hold"/>
                                        <p:tgtEl>
                                          <p:spTgt spid="38918"/>
                                        </p:tgtEl>
                                        <p:attrNameLst>
                                          <p:attrName>ppt_x</p:attrName>
                                          <p:attrName>ppt_y</p:attrName>
                                        </p:attrNameLst>
                                      </p:cBhvr>
                                      <p:rCtr x="-17031" y="2361"/>
                                    </p:animMotion>
                                  </p:childTnLst>
                                </p:cTn>
                              </p:par>
                              <p:par>
                                <p:cTn id="61" presetID="6" presetClass="emph" presetSubtype="0" fill="hold" nodeType="withEffect">
                                  <p:stCondLst>
                                    <p:cond delay="0"/>
                                  </p:stCondLst>
                                  <p:childTnLst>
                                    <p:animScale>
                                      <p:cBhvr>
                                        <p:cTn id="62" dur="2000" fill="hold"/>
                                        <p:tgtEl>
                                          <p:spTgt spid="38918"/>
                                        </p:tgtEl>
                                      </p:cBhvr>
                                      <p:by x="150000" y="150000"/>
                                    </p:animScale>
                                  </p:childTnLst>
                                  <p:subTnLst>
                                    <p:set>
                                      <p:cBhvr override="childStyle">
                                        <p:cTn dur="1" fill="hold" display="0" masterRel="nextClick" afterEffect="1"/>
                                        <p:tgtEl>
                                          <p:spTgt spid="38918"/>
                                        </p:tgtEl>
                                        <p:attrNameLst>
                                          <p:attrName>style.visibility</p:attrName>
                                        </p:attrNameLst>
                                      </p:cBhvr>
                                      <p:to>
                                        <p:strVal val="hidden"/>
                                      </p:to>
                                    </p:set>
                                  </p:subTnLst>
                                </p:cTn>
                              </p:par>
                            </p:childTnLst>
                          </p:cTn>
                        </p:par>
                        <p:par>
                          <p:cTn id="63" fill="hold" nodeType="afterGroup">
                            <p:stCondLst>
                              <p:cond delay="2000"/>
                            </p:stCondLst>
                            <p:childTnLst>
                              <p:par>
                                <p:cTn id="64" presetID="22" presetClass="entr" presetSubtype="8" fill="hold" nodeType="after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Effect transition="in" filter="wipe(left)">
                                      <p:cBhvr>
                                        <p:cTn id="66" dur="500"/>
                                        <p:tgtEl>
                                          <p:spTgt spid="3">
                                            <p:txEl>
                                              <p:pRg st="2" end="2"/>
                                            </p:txEl>
                                          </p:spTgt>
                                        </p:tgtEl>
                                      </p:cBhvr>
                                    </p:animEffect>
                                  </p:childTnLst>
                                </p:cTn>
                              </p:par>
                            </p:childTnLst>
                          </p:cTn>
                        </p:par>
                        <p:par>
                          <p:cTn id="67" fill="hold" nodeType="afterGroup">
                            <p:stCondLst>
                              <p:cond delay="2500"/>
                            </p:stCondLst>
                            <p:childTnLst>
                              <p:par>
                                <p:cTn id="68" presetID="22" presetClass="entr" presetSubtype="8" fill="hold" nodeType="afterEffect">
                                  <p:stCondLst>
                                    <p:cond delay="0"/>
                                  </p:stCondLst>
                                  <p:childTnLst>
                                    <p:set>
                                      <p:cBhvr>
                                        <p:cTn id="69" dur="1" fill="hold">
                                          <p:stCondLst>
                                            <p:cond delay="0"/>
                                          </p:stCondLst>
                                        </p:cTn>
                                        <p:tgtEl>
                                          <p:spTgt spid="3">
                                            <p:txEl>
                                              <p:pRg st="3" end="3"/>
                                            </p:txEl>
                                          </p:spTgt>
                                        </p:tgtEl>
                                        <p:attrNameLst>
                                          <p:attrName>style.visibility</p:attrName>
                                        </p:attrNameLst>
                                      </p:cBhvr>
                                      <p:to>
                                        <p:strVal val="visible"/>
                                      </p:to>
                                    </p:set>
                                    <p:animEffect transition="in" filter="wipe(left)">
                                      <p:cBhvr>
                                        <p:cTn id="70" dur="500"/>
                                        <p:tgtEl>
                                          <p:spTgt spid="3">
                                            <p:txEl>
                                              <p:pRg st="3" end="3"/>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892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6" presetClass="emph" presetSubtype="0" fill="hold" nodeType="clickEffect">
                                  <p:stCondLst>
                                    <p:cond delay="0"/>
                                  </p:stCondLst>
                                  <p:childTnLst>
                                    <p:animScale>
                                      <p:cBhvr>
                                        <p:cTn id="78" dur="2000" fill="hold"/>
                                        <p:tgtEl>
                                          <p:spTgt spid="38925"/>
                                        </p:tgtEl>
                                      </p:cBhvr>
                                      <p:by x="150000" y="150000"/>
                                    </p:animScale>
                                  </p:childTnLst>
                                </p:cTn>
                              </p:par>
                              <p:par>
                                <p:cTn id="79" presetID="35" presetClass="path" presetSubtype="0" accel="50000" decel="50000" fill="hold" nodeType="withEffect">
                                  <p:stCondLst>
                                    <p:cond delay="0"/>
                                  </p:stCondLst>
                                  <p:childTnLst>
                                    <p:animMotion origin="layout" path="M -1.11111E-6 2.96296E-6 L -0.47361 -0.3801 " pathEditMode="relative" rAng="0" ptsTypes="AA">
                                      <p:cBhvr>
                                        <p:cTn id="80" dur="2000" fill="hold"/>
                                        <p:tgtEl>
                                          <p:spTgt spid="38925"/>
                                        </p:tgtEl>
                                        <p:attrNameLst>
                                          <p:attrName>ppt_x</p:attrName>
                                          <p:attrName>ppt_y</p:attrName>
                                        </p:attrNameLst>
                                      </p:cBhvr>
                                      <p:rCtr x="-23681" y="-1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a:extLst>
              <a:ext uri="{FF2B5EF4-FFF2-40B4-BE49-F238E27FC236}">
                <a16:creationId xmlns:a16="http://schemas.microsoft.com/office/drawing/2014/main" id="{38A6197A-9453-FA87-38B0-1386A84756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7738" y="0"/>
            <a:ext cx="6926262" cy="6858000"/>
          </a:xfrm>
        </p:spPr>
      </p:pic>
      <p:sp>
        <p:nvSpPr>
          <p:cNvPr id="30723" name="TextBox 4">
            <a:extLst>
              <a:ext uri="{FF2B5EF4-FFF2-40B4-BE49-F238E27FC236}">
                <a16:creationId xmlns:a16="http://schemas.microsoft.com/office/drawing/2014/main" id="{B04B9D7B-83D5-2BFD-8211-CED3F9929F1B}"/>
              </a:ext>
            </a:extLst>
          </p:cNvPr>
          <p:cNvSpPr txBox="1">
            <a:spLocks noChangeArrowheads="1"/>
          </p:cNvSpPr>
          <p:nvPr/>
        </p:nvSpPr>
        <p:spPr bwMode="auto">
          <a:xfrm>
            <a:off x="541338" y="2946400"/>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Western Front Trench Line</a:t>
            </a:r>
          </a:p>
        </p:txBody>
      </p:sp>
      <p:sp>
        <p:nvSpPr>
          <p:cNvPr id="6" name="Arrow: Up 5">
            <a:extLst>
              <a:ext uri="{FF2B5EF4-FFF2-40B4-BE49-F238E27FC236}">
                <a16:creationId xmlns:a16="http://schemas.microsoft.com/office/drawing/2014/main" id="{0CDF52CA-E223-BB2D-CD34-94DF893E505C}"/>
              </a:ext>
            </a:extLst>
          </p:cNvPr>
          <p:cNvSpPr/>
          <p:nvPr/>
        </p:nvSpPr>
        <p:spPr>
          <a:xfrm rot="5730124">
            <a:off x="2888457" y="2289969"/>
            <a:ext cx="171450" cy="1824037"/>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5" name="TextBox 6">
            <a:extLst>
              <a:ext uri="{FF2B5EF4-FFF2-40B4-BE49-F238E27FC236}">
                <a16:creationId xmlns:a16="http://schemas.microsoft.com/office/drawing/2014/main" id="{C68863D4-BD4A-C629-1B2E-39AA5EB001D3}"/>
              </a:ext>
            </a:extLst>
          </p:cNvPr>
          <p:cNvSpPr txBox="1">
            <a:spLocks noChangeArrowheads="1"/>
          </p:cNvSpPr>
          <p:nvPr/>
        </p:nvSpPr>
        <p:spPr bwMode="auto">
          <a:xfrm>
            <a:off x="7673975" y="1771650"/>
            <a:ext cx="1624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Eastern Front Trench Line</a:t>
            </a:r>
          </a:p>
        </p:txBody>
      </p:sp>
      <p:sp>
        <p:nvSpPr>
          <p:cNvPr id="8" name="Arrow: Up 7">
            <a:extLst>
              <a:ext uri="{FF2B5EF4-FFF2-40B4-BE49-F238E27FC236}">
                <a16:creationId xmlns:a16="http://schemas.microsoft.com/office/drawing/2014/main" id="{31CDBF43-5203-1395-C6FE-58B23FE5D754}"/>
              </a:ext>
            </a:extLst>
          </p:cNvPr>
          <p:cNvSpPr/>
          <p:nvPr/>
        </p:nvSpPr>
        <p:spPr>
          <a:xfrm rot="4536075" flipH="1" flipV="1">
            <a:off x="7155657" y="1677194"/>
            <a:ext cx="230187" cy="91122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rrow: Up 6">
            <a:extLst>
              <a:ext uri="{FF2B5EF4-FFF2-40B4-BE49-F238E27FC236}">
                <a16:creationId xmlns:a16="http://schemas.microsoft.com/office/drawing/2014/main" id="{E71BA35D-5737-108E-A3D0-1E3E38958749}"/>
              </a:ext>
            </a:extLst>
          </p:cNvPr>
          <p:cNvSpPr/>
          <p:nvPr/>
        </p:nvSpPr>
        <p:spPr>
          <a:xfrm rot="6399474">
            <a:off x="3415507" y="2223294"/>
            <a:ext cx="166687" cy="3451225"/>
          </a:xfrm>
          <a:prstGeom prst="upArrow">
            <a:avLst/>
          </a:prstGeom>
          <a:solidFill>
            <a:schemeClr val="tx1"/>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a:extLst>
              <a:ext uri="{FF2B5EF4-FFF2-40B4-BE49-F238E27FC236}">
                <a16:creationId xmlns:a16="http://schemas.microsoft.com/office/drawing/2014/main" id="{17164EBF-6BF8-A7AA-291B-4FE1ED1F30D2}"/>
              </a:ext>
            </a:extLst>
          </p:cNvPr>
          <p:cNvSpPr txBox="1">
            <a:spLocks/>
          </p:cNvSpPr>
          <p:nvPr/>
        </p:nvSpPr>
        <p:spPr bwMode="auto">
          <a:xfrm>
            <a:off x="203200" y="630238"/>
            <a:ext cx="7954963"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Fighting in Europe</a:t>
            </a:r>
          </a:p>
        </p:txBody>
      </p:sp>
      <p:grpSp>
        <p:nvGrpSpPr>
          <p:cNvPr id="30729" name="Group 9">
            <a:extLst>
              <a:ext uri="{FF2B5EF4-FFF2-40B4-BE49-F238E27FC236}">
                <a16:creationId xmlns:a16="http://schemas.microsoft.com/office/drawing/2014/main" id="{F40B6FB7-1C11-641F-75C0-4C410A3A93E6}"/>
              </a:ext>
            </a:extLst>
          </p:cNvPr>
          <p:cNvGrpSpPr>
            <a:grpSpLocks/>
          </p:cNvGrpSpPr>
          <p:nvPr/>
        </p:nvGrpSpPr>
        <p:grpSpPr bwMode="auto">
          <a:xfrm>
            <a:off x="228600" y="71438"/>
            <a:ext cx="1077913" cy="1200150"/>
            <a:chOff x="2105717" y="5562600"/>
            <a:chExt cx="1078116" cy="1200329"/>
          </a:xfrm>
        </p:grpSpPr>
        <p:pic>
          <p:nvPicPr>
            <p:cNvPr id="30730" name="Picture 10">
              <a:extLst>
                <a:ext uri="{FF2B5EF4-FFF2-40B4-BE49-F238E27FC236}">
                  <a16:creationId xmlns:a16="http://schemas.microsoft.com/office/drawing/2014/main" id="{F4534371-6D17-CE8A-D659-DFC9FE2FA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0FEC78D-B433-99D9-3294-13D92C2F594E}"/>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TextBox 12">
              <a:extLst>
                <a:ext uri="{FF2B5EF4-FFF2-40B4-BE49-F238E27FC236}">
                  <a16:creationId xmlns:a16="http://schemas.microsoft.com/office/drawing/2014/main" id="{920A268E-2433-D6EC-0008-E37D29738293}"/>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FF3252-A209-614F-8EA7-E016F8B15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0"/>
            <a:ext cx="9677400" cy="7086600"/>
          </a:xfrm>
        </p:spPr>
      </p:pic>
      <p:sp>
        <p:nvSpPr>
          <p:cNvPr id="3" name="Title 1">
            <a:extLst>
              <a:ext uri="{FF2B5EF4-FFF2-40B4-BE49-F238E27FC236}">
                <a16:creationId xmlns:a16="http://schemas.microsoft.com/office/drawing/2014/main" id="{5BE8EE8A-43CE-5504-5DE5-66E96AE13D11}"/>
              </a:ext>
            </a:extLst>
          </p:cNvPr>
          <p:cNvSpPr txBox="1">
            <a:spLocks/>
          </p:cNvSpPr>
          <p:nvPr/>
        </p:nvSpPr>
        <p:spPr bwMode="auto">
          <a:xfrm>
            <a:off x="2362200" y="304800"/>
            <a:ext cx="49530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Fighting in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996633"/>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7C9CAAB-FDBD-E784-413D-DC3671955E21}"/>
              </a:ext>
            </a:extLst>
          </p:cNvPr>
          <p:cNvSpPr>
            <a:spLocks noGrp="1" noChangeArrowheads="1"/>
          </p:cNvSpPr>
          <p:nvPr>
            <p:ph type="title"/>
          </p:nvPr>
        </p:nvSpPr>
        <p:spPr>
          <a:xfrm>
            <a:off x="-190500" y="1052513"/>
            <a:ext cx="2463800" cy="323850"/>
          </a:xfrm>
        </p:spPr>
        <p:txBody>
          <a:bodyPr/>
          <a:lstStyle/>
          <a:p>
            <a:pPr eaLnBrk="1" hangingPunct="1"/>
            <a:r>
              <a:rPr lang="en-US" altLang="en-US" sz="2800" b="1"/>
              <a:t>Trench Warfare</a:t>
            </a:r>
          </a:p>
        </p:txBody>
      </p:sp>
      <p:sp>
        <p:nvSpPr>
          <p:cNvPr id="32771" name="Content Placeholder 2">
            <a:extLst>
              <a:ext uri="{FF2B5EF4-FFF2-40B4-BE49-F238E27FC236}">
                <a16:creationId xmlns:a16="http://schemas.microsoft.com/office/drawing/2014/main" id="{9FAD5D98-F416-3A20-4D9E-6041CBA0CA10}"/>
              </a:ext>
            </a:extLst>
          </p:cNvPr>
          <p:cNvSpPr>
            <a:spLocks noGrp="1" noChangeArrowheads="1"/>
          </p:cNvSpPr>
          <p:nvPr>
            <p:ph idx="1"/>
          </p:nvPr>
        </p:nvSpPr>
        <p:spPr>
          <a:xfrm>
            <a:off x="76200" y="1581150"/>
            <a:ext cx="2819400" cy="5132388"/>
          </a:xfrm>
        </p:spPr>
        <p:txBody>
          <a:bodyPr/>
          <a:lstStyle/>
          <a:p>
            <a:pPr marL="0" indent="0" eaLnBrk="1" hangingPunct="1">
              <a:buFontTx/>
              <a:buNone/>
            </a:pPr>
            <a:r>
              <a:rPr lang="en-US" altLang="en-US" sz="2400"/>
              <a:t>Soldiers in trenches suffered from: </a:t>
            </a:r>
          </a:p>
          <a:p>
            <a:pPr marL="0" indent="0" eaLnBrk="1" hangingPunct="1">
              <a:buFontTx/>
              <a:buNone/>
            </a:pPr>
            <a:r>
              <a:rPr lang="en-US" altLang="en-US" sz="2400" b="1"/>
              <a:t>Loud shelling</a:t>
            </a:r>
          </a:p>
          <a:p>
            <a:pPr marL="0" indent="0" eaLnBrk="1" hangingPunct="1">
              <a:buFontTx/>
              <a:buNone/>
            </a:pPr>
            <a:endParaRPr lang="en-US" altLang="en-US" sz="2400" b="1"/>
          </a:p>
          <a:p>
            <a:pPr marL="0" indent="0" eaLnBrk="1" hangingPunct="1">
              <a:buFontTx/>
              <a:buNone/>
            </a:pPr>
            <a:r>
              <a:rPr lang="en-US" altLang="en-US" sz="2400" b="1"/>
              <a:t>Gas Attacks</a:t>
            </a:r>
          </a:p>
          <a:p>
            <a:pPr marL="0" indent="0" eaLnBrk="1" hangingPunct="1">
              <a:buFontTx/>
              <a:buNone/>
            </a:pPr>
            <a:endParaRPr lang="en-US" altLang="en-US" sz="2400" b="1"/>
          </a:p>
          <a:p>
            <a:pPr marL="0" indent="0" eaLnBrk="1" hangingPunct="1">
              <a:buFontTx/>
              <a:buNone/>
            </a:pPr>
            <a:r>
              <a:rPr lang="en-US" altLang="en-US" sz="2400" b="1"/>
              <a:t>Rats and lice</a:t>
            </a:r>
          </a:p>
          <a:p>
            <a:pPr marL="0" indent="0" eaLnBrk="1" hangingPunct="1">
              <a:buFontTx/>
              <a:buNone/>
            </a:pPr>
            <a:endParaRPr lang="en-US" altLang="en-US" sz="2400" b="1"/>
          </a:p>
          <a:p>
            <a:pPr marL="0" indent="0" eaLnBrk="1" hangingPunct="1">
              <a:buFontTx/>
              <a:buNone/>
            </a:pPr>
            <a:r>
              <a:rPr lang="en-US" altLang="en-US" sz="2400" b="1"/>
              <a:t>Dampness</a:t>
            </a:r>
          </a:p>
          <a:p>
            <a:pPr marL="0" indent="0" eaLnBrk="1" hangingPunct="1">
              <a:buFontTx/>
              <a:buNone/>
            </a:pPr>
            <a:endParaRPr lang="en-US" altLang="en-US" sz="2400" b="1"/>
          </a:p>
          <a:p>
            <a:pPr marL="0" indent="0" eaLnBrk="1" hangingPunct="1">
              <a:buFontTx/>
              <a:buNone/>
            </a:pPr>
            <a:r>
              <a:rPr lang="en-US" altLang="en-US" sz="2400" b="1"/>
              <a:t>Trench foot</a:t>
            </a:r>
          </a:p>
          <a:p>
            <a:pPr marL="0" indent="0" eaLnBrk="1" hangingPunct="1">
              <a:buFontTx/>
              <a:buNone/>
            </a:pPr>
            <a:endParaRPr lang="en-US" altLang="en-US" sz="2400" b="1"/>
          </a:p>
          <a:p>
            <a:pPr marL="0" indent="0" eaLnBrk="1" hangingPunct="1">
              <a:buFontTx/>
              <a:buNone/>
            </a:pPr>
            <a:endParaRPr lang="en-US" altLang="en-US" sz="2400" b="1"/>
          </a:p>
          <a:p>
            <a:pPr marL="0" indent="0" eaLnBrk="1" hangingPunct="1">
              <a:buFontTx/>
              <a:buNone/>
            </a:pPr>
            <a:endParaRPr lang="en-US" altLang="en-US" sz="2400" b="1"/>
          </a:p>
          <a:p>
            <a:pPr marL="0" indent="0" eaLnBrk="1" hangingPunct="1">
              <a:buFontTx/>
              <a:buNone/>
            </a:pPr>
            <a:endParaRPr lang="en-US" altLang="en-US" sz="2400" b="1"/>
          </a:p>
          <a:p>
            <a:pPr marL="0" indent="0" eaLnBrk="1" hangingPunct="1">
              <a:buFontTx/>
              <a:buNone/>
            </a:pPr>
            <a:endParaRPr lang="en-US" altLang="en-US" sz="2400" b="1"/>
          </a:p>
          <a:p>
            <a:pPr marL="0" indent="0" eaLnBrk="1" hangingPunct="1">
              <a:buFontTx/>
              <a:buNone/>
            </a:pPr>
            <a:endParaRPr lang="en-US" altLang="en-US" sz="2400"/>
          </a:p>
        </p:txBody>
      </p:sp>
      <p:pic>
        <p:nvPicPr>
          <p:cNvPr id="13" name="Picture 12">
            <a:extLst>
              <a:ext uri="{FF2B5EF4-FFF2-40B4-BE49-F238E27FC236}">
                <a16:creationId xmlns:a16="http://schemas.microsoft.com/office/drawing/2014/main" id="{75B71A5E-C1FD-8408-C25C-1B49F74513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519113"/>
            <a:ext cx="451167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FBA53BD-909C-C28B-F676-3344F2C005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3325" y="666750"/>
            <a:ext cx="54737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9A85D6E-1F5A-6C83-7EEF-18578F3E6A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1173163"/>
            <a:ext cx="6604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F8428CA-D988-F615-7BF4-9EE0C971E1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863600"/>
            <a:ext cx="554831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Image result for world war 1 trench">
            <a:extLst>
              <a:ext uri="{FF2B5EF4-FFF2-40B4-BE49-F238E27FC236}">
                <a16:creationId xmlns:a16="http://schemas.microsoft.com/office/drawing/2014/main" id="{A4C98874-945D-1EE5-BC4A-1732F5889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325" y="1101725"/>
            <a:ext cx="61849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4B412AD-2182-136F-70DC-ACAA1F9F1D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9763" y="1281113"/>
            <a:ext cx="4891087"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a:extLst>
              <a:ext uri="{FF2B5EF4-FFF2-40B4-BE49-F238E27FC236}">
                <a16:creationId xmlns:a16="http://schemas.microsoft.com/office/drawing/2014/main" id="{6B489B89-840D-61CA-D265-4F1B0B418689}"/>
              </a:ext>
            </a:extLst>
          </p:cNvPr>
          <p:cNvSpPr txBox="1">
            <a:spLocks/>
          </p:cNvSpPr>
          <p:nvPr/>
        </p:nvSpPr>
        <p:spPr bwMode="auto">
          <a:xfrm>
            <a:off x="2368550" y="12700"/>
            <a:ext cx="49530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Fighting in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749"/>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749"/>
                                          </p:stCondLst>
                                        </p:cTn>
                                        <p:tgtEl>
                                          <p:spTgt spid="1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06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7065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3FAE787B-0BCC-9B72-550E-76C9110B8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63896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0903747A-34CF-20F4-006C-4E18CF29E677}"/>
              </a:ext>
            </a:extLst>
          </p:cNvPr>
          <p:cNvSpPr>
            <a:spLocks noGrp="1" noChangeArrowheads="1"/>
          </p:cNvSpPr>
          <p:nvPr>
            <p:ph idx="1"/>
          </p:nvPr>
        </p:nvSpPr>
        <p:spPr>
          <a:xfrm>
            <a:off x="0" y="515938"/>
            <a:ext cx="2743200" cy="5562600"/>
          </a:xfrm>
        </p:spPr>
        <p:txBody>
          <a:bodyPr/>
          <a:lstStyle/>
          <a:p>
            <a:pPr marL="0" indent="0">
              <a:buFontTx/>
              <a:buNone/>
            </a:pPr>
            <a:r>
              <a:rPr lang="en-US" altLang="en-US" sz="2000"/>
              <a:t>To breake through the trench lines, the British introduced the tank. The first use of tanks on the battlefield was the use of British Mark I tanks at the Battle of Flers-Courcelette (part of the Battle of the Somme) on 15 September 1916, with mixed results; many broke down, but nearly a third succeeded in breaking through the German trench line.</a:t>
            </a:r>
          </a:p>
        </p:txBody>
      </p:sp>
      <p:sp>
        <p:nvSpPr>
          <p:cNvPr id="4" name="Title 1">
            <a:extLst>
              <a:ext uri="{FF2B5EF4-FFF2-40B4-BE49-F238E27FC236}">
                <a16:creationId xmlns:a16="http://schemas.microsoft.com/office/drawing/2014/main" id="{E720FAE9-C091-76DA-7DE4-073762269EFF}"/>
              </a:ext>
            </a:extLst>
          </p:cNvPr>
          <p:cNvSpPr txBox="1">
            <a:spLocks/>
          </p:cNvSpPr>
          <p:nvPr/>
        </p:nvSpPr>
        <p:spPr bwMode="auto">
          <a:xfrm>
            <a:off x="-76200" y="30163"/>
            <a:ext cx="28956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400" b="1" kern="0" dirty="0"/>
              <a:t>Fighting in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92162"/>
                                        </p:tgtEl>
                                        <p:attrNameLst>
                                          <p:attrName>style.visibility</p:attrName>
                                        </p:attrNameLst>
                                      </p:cBhvr>
                                      <p:to>
                                        <p:strVal val="visible"/>
                                      </p:to>
                                    </p:set>
                                    <p:anim calcmode="lin" valueType="num">
                                      <p:cBhvr>
                                        <p:cTn id="21" dur="1000" fill="hold"/>
                                        <p:tgtEl>
                                          <p:spTgt spid="92162"/>
                                        </p:tgtEl>
                                        <p:attrNameLst>
                                          <p:attrName>ppt_w</p:attrName>
                                        </p:attrNameLst>
                                      </p:cBhvr>
                                      <p:tavLst>
                                        <p:tav tm="0">
                                          <p:val>
                                            <p:fltVal val="0"/>
                                          </p:val>
                                        </p:tav>
                                        <p:tav tm="100000">
                                          <p:val>
                                            <p:strVal val="#ppt_w"/>
                                          </p:val>
                                        </p:tav>
                                      </p:tavLst>
                                    </p:anim>
                                    <p:anim calcmode="lin" valueType="num">
                                      <p:cBhvr>
                                        <p:cTn id="22" dur="1000" fill="hold"/>
                                        <p:tgtEl>
                                          <p:spTgt spid="92162"/>
                                        </p:tgtEl>
                                        <p:attrNameLst>
                                          <p:attrName>ppt_h</p:attrName>
                                        </p:attrNameLst>
                                      </p:cBhvr>
                                      <p:tavLst>
                                        <p:tav tm="0">
                                          <p:val>
                                            <p:fltVal val="0"/>
                                          </p:val>
                                        </p:tav>
                                        <p:tav tm="100000">
                                          <p:val>
                                            <p:strVal val="#ppt_h"/>
                                          </p:val>
                                        </p:tav>
                                      </p:tavLst>
                                    </p:anim>
                                    <p:anim calcmode="lin" valueType="num">
                                      <p:cBhvr>
                                        <p:cTn id="23" dur="1000" fill="hold"/>
                                        <p:tgtEl>
                                          <p:spTgt spid="92162"/>
                                        </p:tgtEl>
                                        <p:attrNameLst>
                                          <p:attrName>style.rotation</p:attrName>
                                        </p:attrNameLst>
                                      </p:cBhvr>
                                      <p:tavLst>
                                        <p:tav tm="0">
                                          <p:val>
                                            <p:fltVal val="90"/>
                                          </p:val>
                                        </p:tav>
                                        <p:tav tm="100000">
                                          <p:val>
                                            <p:fltVal val="0"/>
                                          </p:val>
                                        </p:tav>
                                      </p:tavLst>
                                    </p:anim>
                                    <p:animEffect transition="in" filter="fade">
                                      <p:cBhvr>
                                        <p:cTn id="24" dur="10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E2993B47-FCED-B796-5942-8639201B3F6B}"/>
              </a:ext>
            </a:extLst>
          </p:cNvPr>
          <p:cNvSpPr>
            <a:spLocks noGrp="1" noChangeArrowheads="1"/>
          </p:cNvSpPr>
          <p:nvPr>
            <p:ph type="title"/>
          </p:nvPr>
        </p:nvSpPr>
        <p:spPr>
          <a:xfrm>
            <a:off x="457200" y="100013"/>
            <a:ext cx="7315200" cy="381000"/>
          </a:xfrm>
        </p:spPr>
        <p:txBody>
          <a:bodyPr/>
          <a:lstStyle/>
          <a:p>
            <a:r>
              <a:rPr lang="en-US" altLang="en-US" sz="2800" b="1"/>
              <a:t>The Tank</a:t>
            </a:r>
          </a:p>
        </p:txBody>
      </p:sp>
      <p:pic>
        <p:nvPicPr>
          <p:cNvPr id="24579" name="ezBSURCMe-o">
            <a:extLst>
              <a:ext uri="{FF2B5EF4-FFF2-40B4-BE49-F238E27FC236}">
                <a16:creationId xmlns:a16="http://schemas.microsoft.com/office/drawing/2014/main" id="{C9376A56-1E7E-5DB6-5EF8-1B7C22B4DE7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57200" y="862013"/>
            <a:ext cx="83058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a:extLst>
              <a:ext uri="{FF2B5EF4-FFF2-40B4-BE49-F238E27FC236}">
                <a16:creationId xmlns:a16="http://schemas.microsoft.com/office/drawing/2014/main" id="{64A6995A-775B-2195-9E39-1381063F6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
            <a:ext cx="1176338" cy="78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2">
            <a:extLst>
              <a:ext uri="{FF2B5EF4-FFF2-40B4-BE49-F238E27FC236}">
                <a16:creationId xmlns:a16="http://schemas.microsoft.com/office/drawing/2014/main" id="{595A511C-2D49-7157-CB0B-7C5728FEA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0" y="76200"/>
            <a:ext cx="1176338" cy="78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5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4579"/>
                                        </p:tgtEl>
                                      </p:cBhvr>
                                    </p:cmd>
                                  </p:childTnLst>
                                </p:cTn>
                              </p:par>
                            </p:childTnLst>
                          </p:cTn>
                        </p:par>
                      </p:childTnLst>
                    </p:cTn>
                  </p:par>
                </p:childTnLst>
              </p:cTn>
              <p:nextCondLst>
                <p:cond evt="onClick" delay="0">
                  <p:tgtEl>
                    <p:spTgt spid="24579"/>
                  </p:tgtEl>
                </p:cond>
              </p:nextCondLst>
            </p:seq>
            <p:video>
              <p:cMediaNode vol="80000">
                <p:cTn id="7" fill="hold" display="0">
                  <p:stCondLst>
                    <p:cond delay="indefinite"/>
                  </p:stCondLst>
                </p:cTn>
                <p:tgtEl>
                  <p:spTgt spid="2457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39DDF39-D912-BE41-E817-C979FE0E83A6}"/>
              </a:ext>
            </a:extLst>
          </p:cNvPr>
          <p:cNvSpPr>
            <a:spLocks noGrp="1" noChangeArrowheads="1"/>
          </p:cNvSpPr>
          <p:nvPr>
            <p:ph type="title"/>
          </p:nvPr>
        </p:nvSpPr>
        <p:spPr>
          <a:xfrm>
            <a:off x="457200" y="0"/>
            <a:ext cx="8229600" cy="381000"/>
          </a:xfrm>
        </p:spPr>
        <p:txBody>
          <a:bodyPr/>
          <a:lstStyle/>
          <a:p>
            <a:r>
              <a:rPr lang="en-US" altLang="en-US" sz="2400" b="1"/>
              <a:t>A Window To The Past: Life in the Trenches</a:t>
            </a:r>
          </a:p>
        </p:txBody>
      </p:sp>
      <p:pic>
        <p:nvPicPr>
          <p:cNvPr id="4" name="_G4ZY66BG38">
            <a:hlinkClick r:id="" action="ppaction://media"/>
            <a:extLst>
              <a:ext uri="{FF2B5EF4-FFF2-40B4-BE49-F238E27FC236}">
                <a16:creationId xmlns:a16="http://schemas.microsoft.com/office/drawing/2014/main" id="{6CBFCC79-36B2-0DE5-E85E-286FC1BA7EB4}"/>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423863"/>
            <a:ext cx="9144000" cy="6400800"/>
          </a:xfrm>
        </p:spPr>
      </p:pic>
      <p:sp>
        <p:nvSpPr>
          <p:cNvPr id="10" name="Rectangle 9">
            <a:extLst>
              <a:ext uri="{FF2B5EF4-FFF2-40B4-BE49-F238E27FC236}">
                <a16:creationId xmlns:a16="http://schemas.microsoft.com/office/drawing/2014/main" id="{B24596E6-70F0-27FC-4BD2-270B941ADCC9}"/>
              </a:ext>
            </a:extLst>
          </p:cNvPr>
          <p:cNvSpPr/>
          <p:nvPr/>
        </p:nvSpPr>
        <p:spPr>
          <a:xfrm>
            <a:off x="19050" y="0"/>
            <a:ext cx="990600" cy="523220"/>
          </a:xfrm>
          <a:prstGeom prst="rect">
            <a:avLst/>
          </a:prstGeom>
          <a:noFill/>
        </p:spPr>
        <p:txBody>
          <a:bodyPr>
            <a:spAutoFit/>
          </a:bodyPr>
          <a:lstStyle/>
          <a:p>
            <a:pPr algn="ctr">
              <a:defRPr/>
            </a:pP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world war 1 trenches today">
            <a:extLst>
              <a:ext uri="{FF2B5EF4-FFF2-40B4-BE49-F238E27FC236}">
                <a16:creationId xmlns:a16="http://schemas.microsoft.com/office/drawing/2014/main" id="{83E3B7D2-9DF3-7698-D3BC-456751C0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990600"/>
            <a:ext cx="91440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5">
            <a:extLst>
              <a:ext uri="{FF2B5EF4-FFF2-40B4-BE49-F238E27FC236}">
                <a16:creationId xmlns:a16="http://schemas.microsoft.com/office/drawing/2014/main" id="{138D80C1-C39B-EF19-D918-B01EE31BCFCE}"/>
              </a:ext>
            </a:extLst>
          </p:cNvPr>
          <p:cNvSpPr txBox="1">
            <a:spLocks noChangeArrowheads="1"/>
          </p:cNvSpPr>
          <p:nvPr/>
        </p:nvSpPr>
        <p:spPr bwMode="auto">
          <a:xfrm>
            <a:off x="142875" y="1524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An aerial view of the Newfoundland Memorial Park in Beaumont Hamel, Northern France, with its shell craters and trenches</a:t>
            </a:r>
          </a:p>
        </p:txBody>
      </p:sp>
      <p:sp>
        <p:nvSpPr>
          <p:cNvPr id="37892" name="TextBox 5">
            <a:extLst>
              <a:ext uri="{FF2B5EF4-FFF2-40B4-BE49-F238E27FC236}">
                <a16:creationId xmlns:a16="http://schemas.microsoft.com/office/drawing/2014/main" id="{F5D8F431-03E3-78E2-9DF4-14F0A9D95CFC}"/>
              </a:ext>
            </a:extLst>
          </p:cNvPr>
          <p:cNvSpPr txBox="1">
            <a:spLocks noChangeArrowheads="1"/>
          </p:cNvSpPr>
          <p:nvPr/>
        </p:nvSpPr>
        <p:spPr bwMode="auto">
          <a:xfrm>
            <a:off x="4562475" y="1600200"/>
            <a:ext cx="4562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The entire Western Front trench </a:t>
            </a:r>
            <a:r>
              <a:rPr lang="en-US" altLang="en-US" sz="1800" b="1" i="1">
                <a:solidFill>
                  <a:schemeClr val="bg1"/>
                </a:solidFill>
              </a:rPr>
              <a:t>network</a:t>
            </a:r>
            <a:r>
              <a:rPr lang="en-US" altLang="en-US" sz="1800" b="1">
                <a:solidFill>
                  <a:schemeClr val="bg1"/>
                </a:solidFill>
              </a:rPr>
              <a:t> , when put together was 25,000 miles.  That was a lot of digging.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D32EC293-750D-3CB2-4A96-0F65ADFDEFB5}"/>
              </a:ext>
            </a:extLst>
          </p:cNvPr>
          <p:cNvSpPr>
            <a:spLocks noGrp="1" noChangeArrowheads="1"/>
          </p:cNvSpPr>
          <p:nvPr>
            <p:ph type="title"/>
          </p:nvPr>
        </p:nvSpPr>
        <p:spPr>
          <a:xfrm>
            <a:off x="304800" y="14288"/>
            <a:ext cx="8229600" cy="290512"/>
          </a:xfrm>
        </p:spPr>
        <p:txBody>
          <a:bodyPr/>
          <a:lstStyle/>
          <a:p>
            <a:r>
              <a:rPr lang="en-US" altLang="en-US" sz="2200" b="1"/>
              <a:t>Fighting in Europe</a:t>
            </a:r>
          </a:p>
        </p:txBody>
      </p:sp>
      <p:sp>
        <p:nvSpPr>
          <p:cNvPr id="38915" name="Content Placeholder 2">
            <a:extLst>
              <a:ext uri="{FF2B5EF4-FFF2-40B4-BE49-F238E27FC236}">
                <a16:creationId xmlns:a16="http://schemas.microsoft.com/office/drawing/2014/main" id="{1D0DE9CF-EA68-D492-9DE7-76A6638D04D4}"/>
              </a:ext>
            </a:extLst>
          </p:cNvPr>
          <p:cNvSpPr>
            <a:spLocks noGrp="1" noChangeArrowheads="1"/>
          </p:cNvSpPr>
          <p:nvPr>
            <p:ph idx="1"/>
          </p:nvPr>
        </p:nvSpPr>
        <p:spPr>
          <a:xfrm>
            <a:off x="0" y="228600"/>
            <a:ext cx="9144000" cy="611188"/>
          </a:xfrm>
        </p:spPr>
        <p:txBody>
          <a:bodyPr/>
          <a:lstStyle/>
          <a:p>
            <a:r>
              <a:rPr lang="en-US" altLang="en-US" sz="2000" b="1"/>
              <a:t>Naval Blockade</a:t>
            </a:r>
            <a:r>
              <a:rPr lang="en-US" altLang="en-US" sz="2000"/>
              <a:t>.  With a stalemate in Western Europe, Great Britain used its navy to starve Germany into surrender.</a:t>
            </a:r>
          </a:p>
        </p:txBody>
      </p:sp>
      <p:pic>
        <p:nvPicPr>
          <p:cNvPr id="38916" name="Picture 1">
            <a:extLst>
              <a:ext uri="{FF2B5EF4-FFF2-40B4-BE49-F238E27FC236}">
                <a16:creationId xmlns:a16="http://schemas.microsoft.com/office/drawing/2014/main" id="{E7F7A8F1-79D8-4BE5-74B5-59AFD595D3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8A96BFA-7156-3927-8E86-240D4266FAE5}"/>
              </a:ext>
            </a:extLst>
          </p:cNvPr>
          <p:cNvSpPr>
            <a:spLocks noGrp="1" noChangeArrowheads="1"/>
          </p:cNvSpPr>
          <p:nvPr>
            <p:ph type="title"/>
          </p:nvPr>
        </p:nvSpPr>
        <p:spPr>
          <a:xfrm>
            <a:off x="331788" y="4763"/>
            <a:ext cx="5486400" cy="604837"/>
          </a:xfrm>
        </p:spPr>
        <p:txBody>
          <a:bodyPr/>
          <a:lstStyle/>
          <a:p>
            <a:pPr eaLnBrk="1" hangingPunct="1"/>
            <a:r>
              <a:rPr lang="en-US" altLang="en-US" sz="3600" b="1"/>
              <a:t>Causes of World War 1</a:t>
            </a:r>
          </a:p>
        </p:txBody>
      </p:sp>
      <p:sp>
        <p:nvSpPr>
          <p:cNvPr id="4099" name="Rectangle 3">
            <a:extLst>
              <a:ext uri="{FF2B5EF4-FFF2-40B4-BE49-F238E27FC236}">
                <a16:creationId xmlns:a16="http://schemas.microsoft.com/office/drawing/2014/main" id="{30D624C9-54FF-B013-C7EA-61BB1F244BAA}"/>
              </a:ext>
            </a:extLst>
          </p:cNvPr>
          <p:cNvSpPr>
            <a:spLocks noGrp="1" noChangeArrowheads="1"/>
          </p:cNvSpPr>
          <p:nvPr>
            <p:ph type="body" idx="1"/>
          </p:nvPr>
        </p:nvSpPr>
        <p:spPr>
          <a:xfrm>
            <a:off x="152400" y="931863"/>
            <a:ext cx="5486400" cy="5410200"/>
          </a:xfrm>
        </p:spPr>
        <p:txBody>
          <a:bodyPr/>
          <a:lstStyle/>
          <a:p>
            <a:pPr eaLnBrk="1" hangingPunct="1">
              <a:lnSpc>
                <a:spcPct val="90000"/>
              </a:lnSpc>
              <a:defRPr/>
            </a:pPr>
            <a:r>
              <a:rPr lang="en-US" altLang="en-US" sz="2000" b="1" u="sng" dirty="0">
                <a:solidFill>
                  <a:schemeClr val="hlink"/>
                </a:solidFill>
              </a:rPr>
              <a:t>Nationalism</a:t>
            </a:r>
            <a:r>
              <a:rPr lang="en-US" altLang="en-US" sz="2000" dirty="0">
                <a:solidFill>
                  <a:schemeClr val="hlink"/>
                </a:solidFill>
              </a:rPr>
              <a:t> – a strong devotion to the interests and culture of one’s own nation, to the exclusion of other nations</a:t>
            </a:r>
            <a:r>
              <a:rPr lang="en-US" altLang="en-US" sz="2000" dirty="0"/>
              <a:t>.  The word nations comes from the Greek word “ethnos” the root word for ethnic.</a:t>
            </a:r>
          </a:p>
          <a:p>
            <a:pPr marL="0" indent="0" eaLnBrk="1" hangingPunct="1">
              <a:lnSpc>
                <a:spcPct val="90000"/>
              </a:lnSpc>
              <a:buFontTx/>
              <a:buNone/>
              <a:defRPr/>
            </a:pPr>
            <a:endParaRPr lang="en-US" altLang="en-US" sz="2000" dirty="0"/>
          </a:p>
          <a:p>
            <a:pPr eaLnBrk="1" hangingPunct="1">
              <a:lnSpc>
                <a:spcPct val="90000"/>
              </a:lnSpc>
              <a:defRPr/>
            </a:pPr>
            <a:r>
              <a:rPr lang="en-US" altLang="en-US" sz="2000" b="1" dirty="0"/>
              <a:t>This belief led to idea that a single nations interests are more important than cooperation among nations</a:t>
            </a:r>
            <a:r>
              <a:rPr lang="en-US" altLang="en-US" sz="2000" dirty="0"/>
              <a:t>.</a:t>
            </a:r>
          </a:p>
          <a:p>
            <a:pPr marL="0" indent="0" eaLnBrk="1" hangingPunct="1">
              <a:lnSpc>
                <a:spcPct val="90000"/>
              </a:lnSpc>
              <a:buFontTx/>
              <a:buNone/>
              <a:defRPr/>
            </a:pPr>
            <a:endParaRPr lang="en-US" altLang="en-US" sz="2000" dirty="0"/>
          </a:p>
          <a:p>
            <a:pPr eaLnBrk="1" hangingPunct="1">
              <a:lnSpc>
                <a:spcPct val="90000"/>
              </a:lnSpc>
              <a:defRPr/>
            </a:pPr>
            <a:r>
              <a:rPr lang="en-US" altLang="en-US" sz="2000" dirty="0"/>
              <a:t>Several </a:t>
            </a:r>
            <a:r>
              <a:rPr lang="en-US" altLang="en-US" sz="2000" b="1" dirty="0"/>
              <a:t>ethnic</a:t>
            </a:r>
            <a:r>
              <a:rPr lang="en-US" altLang="en-US" sz="2000" dirty="0"/>
              <a:t> groups within other nations wanted to form their own countries. Such</a:t>
            </a:r>
          </a:p>
          <a:p>
            <a:pPr marL="0" indent="0" eaLnBrk="1" hangingPunct="1">
              <a:lnSpc>
                <a:spcPct val="90000"/>
              </a:lnSpc>
              <a:buFontTx/>
              <a:buNone/>
              <a:defRPr/>
            </a:pPr>
            <a:r>
              <a:rPr lang="en-US" altLang="en-US" sz="2000" dirty="0"/>
              <a:t>Demands would lead to the dismemberment </a:t>
            </a:r>
          </a:p>
          <a:p>
            <a:pPr marL="0" indent="0" eaLnBrk="1" hangingPunct="1">
              <a:lnSpc>
                <a:spcPct val="90000"/>
              </a:lnSpc>
              <a:buFontTx/>
              <a:buNone/>
              <a:defRPr/>
            </a:pPr>
            <a:r>
              <a:rPr lang="en-US" altLang="en-US" sz="2000" dirty="0"/>
              <a:t>of the Austrian-Hungarian Empire.</a:t>
            </a:r>
          </a:p>
          <a:p>
            <a:pPr marL="0" indent="0" eaLnBrk="1" hangingPunct="1">
              <a:lnSpc>
                <a:spcPct val="90000"/>
              </a:lnSpc>
              <a:buFontTx/>
              <a:buNone/>
              <a:defRPr/>
            </a:pPr>
            <a:endParaRPr lang="en-US" altLang="en-US" sz="2000" dirty="0"/>
          </a:p>
          <a:p>
            <a:pPr eaLnBrk="1" hangingPunct="1">
              <a:lnSpc>
                <a:spcPct val="90000"/>
              </a:lnSpc>
              <a:defRPr/>
            </a:pPr>
            <a:r>
              <a:rPr lang="en-US" altLang="en-US" sz="2000" dirty="0"/>
              <a:t>Nationalism led to fighting among nations!</a:t>
            </a:r>
          </a:p>
        </p:txBody>
      </p:sp>
      <p:pic>
        <p:nvPicPr>
          <p:cNvPr id="4103" name="Picture 7" descr="http://nationalinterest.org/files/imagecache/resize-340/images/Kosovo_day.jpg">
            <a:extLst>
              <a:ext uri="{FF2B5EF4-FFF2-40B4-BE49-F238E27FC236}">
                <a16:creationId xmlns:a16="http://schemas.microsoft.com/office/drawing/2014/main" id="{FF3FA8A5-BE30-BA79-5D5A-82BB5BA2D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2400"/>
            <a:ext cx="21812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E:\WW1\ethnic dist balkans map.jpg">
            <a:extLst>
              <a:ext uri="{FF2B5EF4-FFF2-40B4-BE49-F238E27FC236}">
                <a16:creationId xmlns:a16="http://schemas.microsoft.com/office/drawing/2014/main" id="{691D99A5-6A3F-6202-DECE-452BA141D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3090863"/>
            <a:ext cx="3738562"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6C6F75B-96EA-AF92-753F-15A8E19A3991}"/>
              </a:ext>
            </a:extLst>
          </p:cNvPr>
          <p:cNvSpPr txBox="1">
            <a:spLocks noChangeArrowheads="1"/>
          </p:cNvSpPr>
          <p:nvPr/>
        </p:nvSpPr>
        <p:spPr bwMode="auto">
          <a:xfrm>
            <a:off x="5827713" y="60198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Map of the </a:t>
            </a:r>
            <a:r>
              <a:rPr lang="en-US" altLang="en-US" sz="1800" b="1">
                <a:solidFill>
                  <a:srgbClr val="FF0000"/>
                </a:solidFill>
              </a:rPr>
              <a:t>Balkans</a:t>
            </a:r>
            <a:r>
              <a:rPr lang="en-US" altLang="en-US" sz="1800"/>
              <a:t> region in Southeastern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up)">
                                      <p:cBhvr>
                                        <p:cTn id="12" dur="2000"/>
                                        <p:tgtEl>
                                          <p:spTgt spid="409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barn(inVertical)">
                                      <p:cBhvr>
                                        <p:cTn id="15" dur="500"/>
                                        <p:tgtEl>
                                          <p:spTgt spid="4103"/>
                                        </p:tgtEl>
                                      </p:cBhvr>
                                    </p:animEffect>
                                  </p:childTnLst>
                                </p:cTn>
                              </p:par>
                            </p:childTnLst>
                          </p:cTn>
                        </p:par>
                        <p:par>
                          <p:cTn id="16" fill="hold" nodeType="afterGroup">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Effect transition="in" filter="wipe(up)">
                                      <p:cBhvr>
                                        <p:cTn id="19" dur="2000"/>
                                        <p:tgtEl>
                                          <p:spTgt spid="4099">
                                            <p:txEl>
                                              <p:pRg st="2" end="2"/>
                                            </p:txEl>
                                          </p:spTgt>
                                        </p:tgtEl>
                                      </p:cBhvr>
                                    </p:animEffect>
                                  </p:childTnLst>
                                </p:cTn>
                              </p:par>
                            </p:childTnLst>
                          </p:cTn>
                        </p:par>
                        <p:par>
                          <p:cTn id="20" fill="hold" nodeType="afterGroup">
                            <p:stCondLst>
                              <p:cond delay="4500"/>
                            </p:stCondLst>
                            <p:childTnLst>
                              <p:par>
                                <p:cTn id="21" presetID="22" presetClass="entr" presetSubtype="1" fill="hold" grpId="0" nodeType="afterEffect">
                                  <p:stCondLst>
                                    <p:cond delay="150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wipe(up)">
                                      <p:cBhvr>
                                        <p:cTn id="23" dur="2000"/>
                                        <p:tgtEl>
                                          <p:spTgt spid="4099">
                                            <p:txEl>
                                              <p:pRg st="4" end="4"/>
                                            </p:txEl>
                                          </p:spTgt>
                                        </p:tgtEl>
                                      </p:cBhvr>
                                    </p:animEffect>
                                  </p:childTnLst>
                                </p:cTn>
                              </p:par>
                            </p:childTnLst>
                          </p:cTn>
                        </p:par>
                        <p:par>
                          <p:cTn id="24" fill="hold" nodeType="afterGroup">
                            <p:stCondLst>
                              <p:cond delay="8000"/>
                            </p:stCondLst>
                            <p:childTnLst>
                              <p:par>
                                <p:cTn id="25" presetID="22" presetClass="entr" presetSubtype="1" fill="hold" grpId="0" nodeType="afterEffect">
                                  <p:stCondLst>
                                    <p:cond delay="150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wipe(up)">
                                      <p:cBhvr>
                                        <p:cTn id="27" dur="2000"/>
                                        <p:tgtEl>
                                          <p:spTgt spid="4099">
                                            <p:txEl>
                                              <p:pRg st="5" end="5"/>
                                            </p:txEl>
                                          </p:spTgt>
                                        </p:tgtEl>
                                      </p:cBhvr>
                                    </p:animEffect>
                                  </p:childTnLst>
                                </p:cTn>
                              </p:par>
                            </p:childTnLst>
                          </p:cTn>
                        </p:par>
                        <p:par>
                          <p:cTn id="28" fill="hold" nodeType="afterGroup">
                            <p:stCondLst>
                              <p:cond delay="11500"/>
                            </p:stCondLst>
                            <p:childTnLst>
                              <p:par>
                                <p:cTn id="29" presetID="22" presetClass="entr" presetSubtype="1" fill="hold" grpId="0" nodeType="afterEffect">
                                  <p:stCondLst>
                                    <p:cond delay="150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wipe(up)">
                                      <p:cBhvr>
                                        <p:cTn id="31" dur="2000"/>
                                        <p:tgtEl>
                                          <p:spTgt spid="4099">
                                            <p:txEl>
                                              <p:pRg st="6" end="6"/>
                                            </p:txEl>
                                          </p:spTgt>
                                        </p:tgtEl>
                                      </p:cBhvr>
                                    </p:animEffect>
                                  </p:childTnLst>
                                </p:cTn>
                              </p:par>
                              <p:par>
                                <p:cTn id="32" presetID="16" presetClass="entr" presetSubtype="21" fill="hold" nodeType="withEffect">
                                  <p:stCondLst>
                                    <p:cond delay="1500"/>
                                  </p:stCondLst>
                                  <p:childTnLst>
                                    <p:set>
                                      <p:cBhvr>
                                        <p:cTn id="33" dur="1" fill="hold">
                                          <p:stCondLst>
                                            <p:cond delay="0"/>
                                          </p:stCondLst>
                                        </p:cTn>
                                        <p:tgtEl>
                                          <p:spTgt spid="4104"/>
                                        </p:tgtEl>
                                        <p:attrNameLst>
                                          <p:attrName>style.visibility</p:attrName>
                                        </p:attrNameLst>
                                      </p:cBhvr>
                                      <p:to>
                                        <p:strVal val="visible"/>
                                      </p:to>
                                    </p:set>
                                    <p:animEffect transition="in" filter="barn(inVertical)">
                                      <p:cBhvr>
                                        <p:cTn id="34" dur="500"/>
                                        <p:tgtEl>
                                          <p:spTgt spid="4104"/>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nodeType="clickEffect">
                                  <p:stCondLst>
                                    <p:cond delay="0"/>
                                  </p:stCondLst>
                                  <p:childTnLst>
                                    <p:animScale>
                                      <p:cBhvr>
                                        <p:cTn id="42" dur="2000" fill="hold"/>
                                        <p:tgtEl>
                                          <p:spTgt spid="4104"/>
                                        </p:tgtEl>
                                      </p:cBhvr>
                                      <p:by x="150000" y="150000"/>
                                    </p:animScale>
                                  </p:childTnLst>
                                </p:cTn>
                              </p:par>
                              <p:par>
                                <p:cTn id="43" presetID="35" presetClass="path" presetSubtype="0" accel="50000" decel="50000" fill="hold" nodeType="withEffect">
                                  <p:stCondLst>
                                    <p:cond delay="0"/>
                                  </p:stCondLst>
                                  <p:childTnLst>
                                    <p:animMotion origin="layout" path="M 0.02066 -0.01596 L -0.29149 -0.35824 " pathEditMode="relative" rAng="0" ptsTypes="AA">
                                      <p:cBhvr>
                                        <p:cTn id="44" dur="2000" fill="hold"/>
                                        <p:tgtEl>
                                          <p:spTgt spid="4104"/>
                                        </p:tgtEl>
                                        <p:attrNameLst>
                                          <p:attrName>ppt_x</p:attrName>
                                          <p:attrName>ppt_y</p:attrName>
                                        </p:attrNameLst>
                                      </p:cBhvr>
                                      <p:rCtr x="-15608" y="-17114"/>
                                    </p:animMotion>
                                  </p:childTnLst>
                                </p:cTn>
                              </p:par>
                            </p:childTnLst>
                          </p:cTn>
                        </p:par>
                        <p:par>
                          <p:cTn id="45" fill="hold" nodeType="afterGroup">
                            <p:stCondLst>
                              <p:cond delay="2000"/>
                            </p:stCondLst>
                            <p:childTnLst>
                              <p:par>
                                <p:cTn id="46" presetID="22" presetClass="entr" presetSubtype="1" fill="hold" grpId="0" nodeType="afterEffect">
                                  <p:stCondLst>
                                    <p:cond delay="1500"/>
                                  </p:stCondLst>
                                  <p:childTnLst>
                                    <p:set>
                                      <p:cBhvr>
                                        <p:cTn id="47" dur="1" fill="hold">
                                          <p:stCondLst>
                                            <p:cond delay="0"/>
                                          </p:stCondLst>
                                        </p:cTn>
                                        <p:tgtEl>
                                          <p:spTgt spid="4099">
                                            <p:txEl>
                                              <p:pRg st="8" end="8"/>
                                            </p:txEl>
                                          </p:spTgt>
                                        </p:tgtEl>
                                        <p:attrNameLst>
                                          <p:attrName>style.visibility</p:attrName>
                                        </p:attrNameLst>
                                      </p:cBhvr>
                                      <p:to>
                                        <p:strVal val="visible"/>
                                      </p:to>
                                    </p:set>
                                    <p:animEffect transition="in" filter="wipe(up)">
                                      <p:cBhvr>
                                        <p:cTn id="48" dur="2000"/>
                                        <p:tgtEl>
                                          <p:spTgt spid="4099">
                                            <p:txEl>
                                              <p:pRg st="8" end="8"/>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3" presetClass="path" presetSubtype="0" accel="50000" decel="50000" fill="hold" nodeType="clickEffect">
                                  <p:stCondLst>
                                    <p:cond delay="0"/>
                                  </p:stCondLst>
                                  <p:childTnLst>
                                    <p:animMotion origin="layout" path="M -0.29149 -0.35824 L 0.01632 -0.02082 " pathEditMode="relative" rAng="0" ptsTypes="AA">
                                      <p:cBhvr>
                                        <p:cTn id="52" dur="2000" fill="hold"/>
                                        <p:tgtEl>
                                          <p:spTgt spid="4104"/>
                                        </p:tgtEl>
                                        <p:attrNameLst>
                                          <p:attrName>ppt_x</p:attrName>
                                          <p:attrName>ppt_y</p:attrName>
                                        </p:attrNameLst>
                                      </p:cBhvr>
                                      <p:rCtr x="15382" y="16859"/>
                                    </p:animMotion>
                                  </p:childTnLst>
                                </p:cTn>
                              </p:par>
                              <p:par>
                                <p:cTn id="53" presetID="6" presetClass="emph" presetSubtype="0" fill="hold" nodeType="withEffect">
                                  <p:stCondLst>
                                    <p:cond delay="0"/>
                                  </p:stCondLst>
                                  <p:childTnLst>
                                    <p:animScale>
                                      <p:cBhvr>
                                        <p:cTn id="54" dur="2000" fill="hold"/>
                                        <p:tgtEl>
                                          <p:spTgt spid="410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advAuto="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a:extLst>
              <a:ext uri="{FF2B5EF4-FFF2-40B4-BE49-F238E27FC236}">
                <a16:creationId xmlns:a16="http://schemas.microsoft.com/office/drawing/2014/main" id="{3748B366-D3E2-37EF-8F83-C7829DB4D7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050"/>
            <a:ext cx="9159875" cy="687705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29A550FE-BE17-3074-6E10-B2BD49507E7C}"/>
              </a:ext>
            </a:extLst>
          </p:cNvPr>
          <p:cNvSpPr>
            <a:spLocks noGrp="1" noChangeArrowheads="1"/>
          </p:cNvSpPr>
          <p:nvPr>
            <p:ph idx="1"/>
          </p:nvPr>
        </p:nvSpPr>
        <p:spPr>
          <a:xfrm>
            <a:off x="533400" y="2362200"/>
            <a:ext cx="8229600" cy="2819400"/>
          </a:xfrm>
        </p:spPr>
        <p:txBody>
          <a:bodyPr/>
          <a:lstStyle/>
          <a:p>
            <a:r>
              <a:rPr lang="en-US" altLang="en-US" sz="4000" b="1">
                <a:latin typeface="Centaur" panose="02030504050205020304" pitchFamily="18" charset="0"/>
              </a:rPr>
              <a:t>Airplanes- first used for reconnaissance- to see what is happening on the battlefield below. Pilots would soon engage in “dogfights”</a:t>
            </a:r>
          </a:p>
          <a:p>
            <a:endParaRPr lang="en-US" altLang="en-US"/>
          </a:p>
        </p:txBody>
      </p:sp>
      <p:pic>
        <p:nvPicPr>
          <p:cNvPr id="40963" name="Picture 3">
            <a:extLst>
              <a:ext uri="{FF2B5EF4-FFF2-40B4-BE49-F238E27FC236}">
                <a16:creationId xmlns:a16="http://schemas.microsoft.com/office/drawing/2014/main" id="{C3C804A2-7C8F-435E-4686-2A71728881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0"/>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a:extLst>
              <a:ext uri="{FF2B5EF4-FFF2-40B4-BE49-F238E27FC236}">
                <a16:creationId xmlns:a16="http://schemas.microsoft.com/office/drawing/2014/main" id="{7907F7EF-7C28-116A-3578-80925457D660}"/>
              </a:ext>
            </a:extLst>
          </p:cNvPr>
          <p:cNvSpPr txBox="1">
            <a:spLocks noChangeArrowheads="1"/>
          </p:cNvSpPr>
          <p:nvPr/>
        </p:nvSpPr>
        <p:spPr bwMode="auto">
          <a:xfrm>
            <a:off x="7772400" y="1595438"/>
            <a:ext cx="742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Centaur" panose="02030504050205020304" pitchFamily="18" charset="0"/>
              </a:rPr>
              <a:t>USA</a:t>
            </a:r>
          </a:p>
        </p:txBody>
      </p:sp>
      <p:pic>
        <p:nvPicPr>
          <p:cNvPr id="40965" name="Picture 5">
            <a:extLst>
              <a:ext uri="{FF2B5EF4-FFF2-40B4-BE49-F238E27FC236}">
                <a16:creationId xmlns:a16="http://schemas.microsoft.com/office/drawing/2014/main" id="{E1233648-4F50-4959-9211-A897F91E06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7938"/>
            <a:ext cx="17399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6">
            <a:extLst>
              <a:ext uri="{FF2B5EF4-FFF2-40B4-BE49-F238E27FC236}">
                <a16:creationId xmlns:a16="http://schemas.microsoft.com/office/drawing/2014/main" id="{4DD82DC9-7CAB-0158-1432-179F1D4D1E03}"/>
              </a:ext>
            </a:extLst>
          </p:cNvPr>
          <p:cNvSpPr txBox="1">
            <a:spLocks noChangeArrowheads="1"/>
          </p:cNvSpPr>
          <p:nvPr/>
        </p:nvSpPr>
        <p:spPr bwMode="auto">
          <a:xfrm>
            <a:off x="5670550" y="1538288"/>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Centaur" panose="02030504050205020304" pitchFamily="18" charset="0"/>
              </a:rPr>
              <a:t>Germany</a:t>
            </a:r>
          </a:p>
        </p:txBody>
      </p:sp>
      <p:pic>
        <p:nvPicPr>
          <p:cNvPr id="40967" name="Picture 7">
            <a:extLst>
              <a:ext uri="{FF2B5EF4-FFF2-40B4-BE49-F238E27FC236}">
                <a16:creationId xmlns:a16="http://schemas.microsoft.com/office/drawing/2014/main" id="{D1390943-8E75-3492-2B1D-D0476310B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4100" y="5013325"/>
            <a:ext cx="17399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a:extLst>
              <a:ext uri="{FF2B5EF4-FFF2-40B4-BE49-F238E27FC236}">
                <a16:creationId xmlns:a16="http://schemas.microsoft.com/office/drawing/2014/main" id="{6E7905D1-08E7-5B75-BF11-A187995788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030788"/>
            <a:ext cx="16891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F8990ED1-2D34-BDA0-1C03-50DF88F61BB3}"/>
              </a:ext>
            </a:extLst>
          </p:cNvPr>
          <p:cNvSpPr txBox="1">
            <a:spLocks/>
          </p:cNvSpPr>
          <p:nvPr/>
        </p:nvSpPr>
        <p:spPr bwMode="auto">
          <a:xfrm>
            <a:off x="457200" y="0"/>
            <a:ext cx="4181475"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Fighting in Europe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X3fDlR-SDw">
            <a:hlinkClick r:id="" action="ppaction://media"/>
            <a:extLst>
              <a:ext uri="{FF2B5EF4-FFF2-40B4-BE49-F238E27FC236}">
                <a16:creationId xmlns:a16="http://schemas.microsoft.com/office/drawing/2014/main" id="{213FE0E1-92A7-EA31-969E-B2B21D8CE42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112838"/>
            <a:ext cx="9144000"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8AB8D40-DA15-EF29-DA07-18091DAB2F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1775" y="76200"/>
            <a:ext cx="19272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2396434-2B24-EF53-CF4E-F769F584A97A}"/>
              </a:ext>
            </a:extLst>
          </p:cNvPr>
          <p:cNvSpPr txBox="1">
            <a:spLocks/>
          </p:cNvSpPr>
          <p:nvPr/>
        </p:nvSpPr>
        <p:spPr bwMode="auto">
          <a:xfrm>
            <a:off x="11210925" y="152400"/>
            <a:ext cx="4181475"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Fighting in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9809 -0.00463 L -1.21996 -0.01851 " pathEditMode="relative" rAng="0" ptsTypes="AA">
                                      <p:cBhvr>
                                        <p:cTn id="6" dur="7000" fill="hold"/>
                                        <p:tgtEl>
                                          <p:spTgt spid="6"/>
                                        </p:tgtEl>
                                        <p:attrNameLst>
                                          <p:attrName>ppt_x</p:attrName>
                                          <p:attrName>ppt_y</p:attrName>
                                        </p:attrNameLst>
                                      </p:cBhvr>
                                      <p:rCtr x="-56094" y="-694"/>
                                    </p:animMotion>
                                  </p:childTnLst>
                                </p:cTn>
                              </p:par>
                              <p:par>
                                <p:cTn id="7" presetID="0" presetClass="path" presetSubtype="0" accel="50000" decel="50000" fill="hold" grpId="0" nodeType="withEffect">
                                  <p:stCondLst>
                                    <p:cond delay="0"/>
                                  </p:stCondLst>
                                  <p:childTnLst>
                                    <p:animMotion origin="layout" path="M -0.2349 -0.00741 L -0.91927 -0.01158 " pathEditMode="relative" rAng="0" ptsTypes="AA">
                                      <p:cBhvr>
                                        <p:cTn id="8" dur="7500" fill="hold"/>
                                        <p:tgtEl>
                                          <p:spTgt spid="7"/>
                                        </p:tgtEl>
                                        <p:attrNameLst>
                                          <p:attrName>ppt_x</p:attrName>
                                          <p:attrName>ppt_y</p:attrName>
                                        </p:attrNameLst>
                                      </p:cBhvr>
                                      <p:rCtr x="-34219" y="-20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0482E05-BFD0-D0A1-7C07-147FBD5BBB72}"/>
              </a:ext>
            </a:extLst>
          </p:cNvPr>
          <p:cNvSpPr>
            <a:spLocks noGrp="1" noChangeArrowheads="1"/>
          </p:cNvSpPr>
          <p:nvPr>
            <p:ph type="title"/>
          </p:nvPr>
        </p:nvSpPr>
        <p:spPr>
          <a:xfrm>
            <a:off x="457200" y="23813"/>
            <a:ext cx="8229600" cy="585787"/>
          </a:xfrm>
        </p:spPr>
        <p:txBody>
          <a:bodyPr/>
          <a:lstStyle/>
          <a:p>
            <a:r>
              <a:rPr lang="en-US" altLang="en-US" b="1">
                <a:latin typeface="Centaur" panose="02030504050205020304" pitchFamily="18" charset="0"/>
              </a:rPr>
              <a:t>Aces of WW1</a:t>
            </a:r>
          </a:p>
        </p:txBody>
      </p:sp>
      <p:pic>
        <p:nvPicPr>
          <p:cNvPr id="43011" name="Picture 5">
            <a:extLst>
              <a:ext uri="{FF2B5EF4-FFF2-40B4-BE49-F238E27FC236}">
                <a16:creationId xmlns:a16="http://schemas.microsoft.com/office/drawing/2014/main" id="{55F374C6-6097-09EA-BF95-1F0791726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3813"/>
            <a:ext cx="122713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a:extLst>
              <a:ext uri="{FF2B5EF4-FFF2-40B4-BE49-F238E27FC236}">
                <a16:creationId xmlns:a16="http://schemas.microsoft.com/office/drawing/2014/main" id="{AA2C28C6-B2D6-9B4D-00AF-EDCC46DCCC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23813"/>
            <a:ext cx="12287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a:extLst>
              <a:ext uri="{FF2B5EF4-FFF2-40B4-BE49-F238E27FC236}">
                <a16:creationId xmlns:a16="http://schemas.microsoft.com/office/drawing/2014/main" id="{1CBA57AF-9658-FBA8-6B77-27F3E7F7FF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85913"/>
            <a:ext cx="42672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3">
            <a:extLst>
              <a:ext uri="{FF2B5EF4-FFF2-40B4-BE49-F238E27FC236}">
                <a16:creationId xmlns:a16="http://schemas.microsoft.com/office/drawing/2014/main" id="{8E7BDEF9-76B8-54FB-44A7-8CC9D12E31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2133600"/>
            <a:ext cx="45799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5">
            <a:extLst>
              <a:ext uri="{FF2B5EF4-FFF2-40B4-BE49-F238E27FC236}">
                <a16:creationId xmlns:a16="http://schemas.microsoft.com/office/drawing/2014/main" id="{9CD15B90-69B9-26FC-CC85-480888F912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263" y="1376363"/>
            <a:ext cx="115887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6">
            <a:extLst>
              <a:ext uri="{FF2B5EF4-FFF2-40B4-BE49-F238E27FC236}">
                <a16:creationId xmlns:a16="http://schemas.microsoft.com/office/drawing/2014/main" id="{0F1ADA6F-1B13-446E-B229-30C1D3F2E7F6}"/>
              </a:ext>
            </a:extLst>
          </p:cNvPr>
          <p:cNvSpPr txBox="1">
            <a:spLocks noChangeArrowheads="1"/>
          </p:cNvSpPr>
          <p:nvPr/>
        </p:nvSpPr>
        <p:spPr bwMode="auto">
          <a:xfrm>
            <a:off x="52388" y="5113338"/>
            <a:ext cx="5049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2400">
                <a:latin typeface="Bernard MT Condensed" panose="02050806060905020404" pitchFamily="18" charset="0"/>
              </a:rPr>
              <a:t>Manfred von Richthofen, German Empire </a:t>
            </a:r>
          </a:p>
          <a:p>
            <a:pPr algn="ctr">
              <a:spcBef>
                <a:spcPct val="0"/>
              </a:spcBef>
              <a:buFontTx/>
              <a:buNone/>
            </a:pPr>
            <a:r>
              <a:rPr lang="de-DE" altLang="en-US" sz="2400">
                <a:solidFill>
                  <a:srgbClr val="FF0000"/>
                </a:solidFill>
                <a:latin typeface="Bernard MT Condensed" panose="02050806060905020404" pitchFamily="18" charset="0"/>
              </a:rPr>
              <a:t>The Red Baron</a:t>
            </a:r>
          </a:p>
          <a:p>
            <a:pPr algn="ctr">
              <a:spcBef>
                <a:spcPct val="0"/>
              </a:spcBef>
              <a:buFontTx/>
              <a:buNone/>
            </a:pPr>
            <a:r>
              <a:rPr lang="de-DE" altLang="en-US" sz="2400">
                <a:latin typeface="Bernard MT Condensed" panose="02050806060905020404" pitchFamily="18" charset="0"/>
              </a:rPr>
              <a:t>80 Kills</a:t>
            </a:r>
            <a:endParaRPr lang="en-US" altLang="en-US" sz="2400">
              <a:latin typeface="Bernard MT Condensed" panose="02050806060905020404" pitchFamily="18" charset="0"/>
            </a:endParaRPr>
          </a:p>
        </p:txBody>
      </p:sp>
      <p:pic>
        <p:nvPicPr>
          <p:cNvPr id="43017" name="Picture 14">
            <a:extLst>
              <a:ext uri="{FF2B5EF4-FFF2-40B4-BE49-F238E27FC236}">
                <a16:creationId xmlns:a16="http://schemas.microsoft.com/office/drawing/2014/main" id="{8C4ADE35-579D-BB48-F513-E6F49CF09A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762000"/>
            <a:ext cx="11604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Rectangle 17">
            <a:extLst>
              <a:ext uri="{FF2B5EF4-FFF2-40B4-BE49-F238E27FC236}">
                <a16:creationId xmlns:a16="http://schemas.microsoft.com/office/drawing/2014/main" id="{3708DDB8-C728-52D4-5645-362CEFBBC8DB}"/>
              </a:ext>
            </a:extLst>
          </p:cNvPr>
          <p:cNvSpPr>
            <a:spLocks noChangeArrowheads="1"/>
          </p:cNvSpPr>
          <p:nvPr/>
        </p:nvSpPr>
        <p:spPr bwMode="auto">
          <a:xfrm>
            <a:off x="5257800" y="4732338"/>
            <a:ext cx="3886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Bodoni MT" panose="02070603080606020203" pitchFamily="18" charset="0"/>
              </a:rPr>
              <a:t>Eddie Rickenbacker, </a:t>
            </a:r>
            <a:r>
              <a:rPr lang="en-US" altLang="en-US" sz="2400" b="1">
                <a:solidFill>
                  <a:srgbClr val="FF0000"/>
                </a:solidFill>
                <a:latin typeface="Bodoni MT" panose="02070603080606020203" pitchFamily="18" charset="0"/>
              </a:rPr>
              <a:t>U</a:t>
            </a:r>
            <a:r>
              <a:rPr lang="en-US" altLang="en-US" sz="2400" b="1">
                <a:solidFill>
                  <a:schemeClr val="bg1"/>
                </a:solidFill>
                <a:latin typeface="Bodoni MT" panose="02070603080606020203" pitchFamily="18" charset="0"/>
              </a:rPr>
              <a:t>S</a:t>
            </a:r>
            <a:r>
              <a:rPr lang="en-US" altLang="en-US" sz="2400" b="1">
                <a:solidFill>
                  <a:srgbClr val="002060"/>
                </a:solidFill>
                <a:latin typeface="Bodoni MT" panose="02070603080606020203" pitchFamily="18" charset="0"/>
              </a:rPr>
              <a:t>A</a:t>
            </a:r>
          </a:p>
          <a:p>
            <a:pPr algn="ctr">
              <a:spcBef>
                <a:spcPct val="0"/>
              </a:spcBef>
              <a:buFontTx/>
              <a:buNone/>
            </a:pPr>
            <a:r>
              <a:rPr lang="en-US" altLang="en-US" sz="2400" b="1">
                <a:latin typeface="Bodoni MT" panose="02070603080606020203" pitchFamily="18" charset="0"/>
              </a:rPr>
              <a:t>26 Kills</a:t>
            </a:r>
          </a:p>
        </p:txBody>
      </p:sp>
      <p:sp>
        <p:nvSpPr>
          <p:cNvPr id="43019" name="TextBox 1">
            <a:extLst>
              <a:ext uri="{FF2B5EF4-FFF2-40B4-BE49-F238E27FC236}">
                <a16:creationId xmlns:a16="http://schemas.microsoft.com/office/drawing/2014/main" id="{FC29ADF1-8E8D-3D05-B235-00C6D75E49EE}"/>
              </a:ext>
            </a:extLst>
          </p:cNvPr>
          <p:cNvSpPr txBox="1">
            <a:spLocks noChangeArrowheads="1"/>
          </p:cNvSpPr>
          <p:nvPr/>
        </p:nvSpPr>
        <p:spPr bwMode="auto">
          <a:xfrm>
            <a:off x="1630363" y="1062038"/>
            <a:ext cx="6492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Centaur" panose="02030504050205020304" pitchFamily="18" charset="0"/>
              </a:rPr>
              <a:t>A pilot who shoots down 5 enemy planes</a:t>
            </a:r>
          </a:p>
          <a:p>
            <a:pPr>
              <a:spcBef>
                <a:spcPct val="0"/>
              </a:spcBef>
              <a:buFontTx/>
              <a:buNone/>
            </a:pPr>
            <a:r>
              <a:rPr lang="en-US" altLang="en-US" sz="2400" b="1">
                <a:latin typeface="Centaur" panose="02030504050205020304" pitchFamily="18" charset="0"/>
              </a:rPr>
              <a:t>earns the title of Ace</a:t>
            </a:r>
          </a:p>
        </p:txBody>
      </p:sp>
      <p:sp>
        <p:nvSpPr>
          <p:cNvPr id="12" name="Title 1">
            <a:extLst>
              <a:ext uri="{FF2B5EF4-FFF2-40B4-BE49-F238E27FC236}">
                <a16:creationId xmlns:a16="http://schemas.microsoft.com/office/drawing/2014/main" id="{BD5311DE-6C5B-211E-4291-6DFDF11D7535}"/>
              </a:ext>
            </a:extLst>
          </p:cNvPr>
          <p:cNvSpPr txBox="1">
            <a:spLocks/>
          </p:cNvSpPr>
          <p:nvPr/>
        </p:nvSpPr>
        <p:spPr bwMode="auto">
          <a:xfrm rot="20653379">
            <a:off x="-273050" y="260350"/>
            <a:ext cx="20955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1800" b="1" kern="0" dirty="0"/>
              <a:t>Fighting in Europe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ts the great pumpkin charlie brown halloween GIF by Peanuts">
            <a:extLst>
              <a:ext uri="{FF2B5EF4-FFF2-40B4-BE49-F238E27FC236}">
                <a16:creationId xmlns:a16="http://schemas.microsoft.com/office/drawing/2014/main" id="{4DD70B3C-2146-A173-7F86-A4BAD97F682A}"/>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744538" y="685800"/>
            <a:ext cx="7542212" cy="5027613"/>
          </a:xfrm>
          <a:noFill/>
          <a:extLst>
            <a:ext uri="{909E8E84-426E-40DD-AFC4-6F175D3DCCD1}">
              <a14:hiddenFill xmlns:a14="http://schemas.microsoft.com/office/drawing/2010/main">
                <a:solidFill>
                  <a:srgbClr val="FFFFFF"/>
                </a:solidFill>
              </a14:hiddenFill>
            </a:ext>
          </a:extLst>
        </p:spPr>
      </p:pic>
      <p:pic>
        <p:nvPicPr>
          <p:cNvPr id="161796" name="Picture 4" descr="its the great pumpkin charlie brown halloween GIF by Peanuts">
            <a:extLst>
              <a:ext uri="{FF2B5EF4-FFF2-40B4-BE49-F238E27FC236}">
                <a16:creationId xmlns:a16="http://schemas.microsoft.com/office/drawing/2014/main" id="{181B7222-C39A-AE9E-DE3A-7A63038EA1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4563" y="819150"/>
            <a:ext cx="71437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Related image">
            <a:extLst>
              <a:ext uri="{FF2B5EF4-FFF2-40B4-BE49-F238E27FC236}">
                <a16:creationId xmlns:a16="http://schemas.microsoft.com/office/drawing/2014/main" id="{190C4359-9535-A888-D24B-71C7036755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4563" y="806450"/>
            <a:ext cx="71437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Image result for world war 1 american biplane cartoon">
            <a:extLst>
              <a:ext uri="{FF2B5EF4-FFF2-40B4-BE49-F238E27FC236}">
                <a16:creationId xmlns:a16="http://schemas.microsoft.com/office/drawing/2014/main" id="{A15F2C38-6C39-97B9-30D3-5F8A06672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457200"/>
            <a:ext cx="78486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1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a:extLst>
              <a:ext uri="{FF2B5EF4-FFF2-40B4-BE49-F238E27FC236}">
                <a16:creationId xmlns:a16="http://schemas.microsoft.com/office/drawing/2014/main" id="{BE49E55D-8650-0EAB-B68B-6A4F03D61C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a:extLst>
              <a:ext uri="{FF2B5EF4-FFF2-40B4-BE49-F238E27FC236}">
                <a16:creationId xmlns:a16="http://schemas.microsoft.com/office/drawing/2014/main" id="{856C7A33-707B-88EE-F45E-97AA5FB219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4267200"/>
            <a:ext cx="30416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a:extLst>
              <a:ext uri="{FF2B5EF4-FFF2-40B4-BE49-F238E27FC236}">
                <a16:creationId xmlns:a16="http://schemas.microsoft.com/office/drawing/2014/main" id="{521FC305-AEB9-85E6-71A8-523F9A5DC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676400"/>
            <a:ext cx="7286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a:extLst>
              <a:ext uri="{FF2B5EF4-FFF2-40B4-BE49-F238E27FC236}">
                <a16:creationId xmlns:a16="http://schemas.microsoft.com/office/drawing/2014/main" id="{1408D8F0-8266-EEB6-9CB1-22774191EA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95400"/>
            <a:ext cx="7048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a:extLst>
              <a:ext uri="{FF2B5EF4-FFF2-40B4-BE49-F238E27FC236}">
                <a16:creationId xmlns:a16="http://schemas.microsoft.com/office/drawing/2014/main" id="{C24397E8-65E0-DD94-10A2-CAF01880B5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850" y="3181350"/>
            <a:ext cx="711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a:extLst>
              <a:ext uri="{FF2B5EF4-FFF2-40B4-BE49-F238E27FC236}">
                <a16:creationId xmlns:a16="http://schemas.microsoft.com/office/drawing/2014/main" id="{3A138219-EFE4-1CE4-E224-61F2CE5EDC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57200"/>
            <a:ext cx="7048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a:extLst>
              <a:ext uri="{FF2B5EF4-FFF2-40B4-BE49-F238E27FC236}">
                <a16:creationId xmlns:a16="http://schemas.microsoft.com/office/drawing/2014/main" id="{B2172B41-7FC0-44FC-6A0D-3B47DEF68A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9250" y="3832225"/>
            <a:ext cx="711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8">
            <a:extLst>
              <a:ext uri="{FF2B5EF4-FFF2-40B4-BE49-F238E27FC236}">
                <a16:creationId xmlns:a16="http://schemas.microsoft.com/office/drawing/2014/main" id="{B4EB3295-64FE-3DE4-6371-6959538E1D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505200"/>
            <a:ext cx="684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9">
            <a:extLst>
              <a:ext uri="{FF2B5EF4-FFF2-40B4-BE49-F238E27FC236}">
                <a16:creationId xmlns:a16="http://schemas.microsoft.com/office/drawing/2014/main" id="{FB5C43BD-C7F3-22A4-2A2A-9BDAF9EB689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724400"/>
            <a:ext cx="704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EA2FF7D-241A-3028-7F1F-25AE834A620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4050" y="1771650"/>
            <a:ext cx="6889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F8BCF2E-AE88-28C2-1967-87F625E7E766}"/>
              </a:ext>
            </a:extLst>
          </p:cNvPr>
          <p:cNvSpPr txBox="1">
            <a:spLocks noChangeArrowheads="1"/>
          </p:cNvSpPr>
          <p:nvPr/>
        </p:nvSpPr>
        <p:spPr bwMode="auto">
          <a:xfrm>
            <a:off x="-633413" y="1492250"/>
            <a:ext cx="639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entaur" panose="02030504050205020304" pitchFamily="18" charset="0"/>
              </a:rPr>
              <a:t>1917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74 0.03125 L 0.08211 0.02778 " pathEditMode="relative" rAng="0" ptsTypes="AA">
                                      <p:cBhvr>
                                        <p:cTn id="6" dur="2000" fill="hold"/>
                                        <p:tgtEl>
                                          <p:spTgt spid="2"/>
                                        </p:tgtEl>
                                        <p:attrNameLst>
                                          <p:attrName>ppt_x</p:attrName>
                                          <p:attrName>ppt_y</p:attrName>
                                        </p:attrNameLst>
                                      </p:cBhvr>
                                      <p:rCtr x="4184" y="-18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1.38889E-6 -4.44444E-6 L 0.09792 0.01482 " pathEditMode="relative" rAng="0" ptsTypes="AA">
                                      <p:cBhvr>
                                        <p:cTn id="10" dur="2000" fill="hold"/>
                                        <p:tgtEl>
                                          <p:spTgt spid="3"/>
                                        </p:tgtEl>
                                        <p:attrNameLst>
                                          <p:attrName>ppt_x</p:attrName>
                                          <p:attrName>ppt_y</p:attrName>
                                        </p:attrNameLst>
                                      </p:cBhvr>
                                      <p:rCtr x="4896"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523A0E1-221E-C793-8C6D-375AA0BF9389}"/>
              </a:ext>
            </a:extLst>
          </p:cNvPr>
          <p:cNvSpPr>
            <a:spLocks noGrp="1" noChangeArrowheads="1"/>
          </p:cNvSpPr>
          <p:nvPr>
            <p:ph type="title"/>
          </p:nvPr>
        </p:nvSpPr>
        <p:spPr>
          <a:xfrm>
            <a:off x="457200" y="0"/>
            <a:ext cx="8229600" cy="533400"/>
          </a:xfrm>
        </p:spPr>
        <p:txBody>
          <a:bodyPr/>
          <a:lstStyle/>
          <a:p>
            <a:pPr eaLnBrk="1" hangingPunct="1"/>
            <a:r>
              <a:rPr lang="en-US" altLang="en-US" sz="3600"/>
              <a:t>America Goes to War</a:t>
            </a:r>
          </a:p>
        </p:txBody>
      </p:sp>
      <p:sp>
        <p:nvSpPr>
          <p:cNvPr id="12291" name="Rectangle 3">
            <a:extLst>
              <a:ext uri="{FF2B5EF4-FFF2-40B4-BE49-F238E27FC236}">
                <a16:creationId xmlns:a16="http://schemas.microsoft.com/office/drawing/2014/main" id="{67FD096C-7933-51C1-0C09-D9CB225AD4B9}"/>
              </a:ext>
            </a:extLst>
          </p:cNvPr>
          <p:cNvSpPr>
            <a:spLocks noGrp="1" noChangeArrowheads="1"/>
          </p:cNvSpPr>
          <p:nvPr>
            <p:ph type="body" idx="1"/>
          </p:nvPr>
        </p:nvSpPr>
        <p:spPr>
          <a:xfrm>
            <a:off x="0" y="914400"/>
            <a:ext cx="6216650" cy="4700588"/>
          </a:xfrm>
        </p:spPr>
        <p:txBody>
          <a:bodyPr/>
          <a:lstStyle/>
          <a:p>
            <a:pPr eaLnBrk="1" hangingPunct="1"/>
            <a:r>
              <a:rPr lang="en-US" altLang="en-US" sz="2800"/>
              <a:t>It’s 1914 and Europe is at war!</a:t>
            </a:r>
          </a:p>
          <a:p>
            <a:pPr eaLnBrk="1" hangingPunct="1"/>
            <a:r>
              <a:rPr lang="en-US" altLang="en-US" sz="2800"/>
              <a:t>The U.S.A. remained </a:t>
            </a:r>
            <a:r>
              <a:rPr lang="en-US" altLang="en-US" sz="2800" b="1">
                <a:solidFill>
                  <a:srgbClr val="FF0000"/>
                </a:solidFill>
              </a:rPr>
              <a:t>neutral</a:t>
            </a:r>
            <a:r>
              <a:rPr lang="en-US" altLang="en-US" sz="2800">
                <a:solidFill>
                  <a:srgbClr val="FF0000"/>
                </a:solidFill>
              </a:rPr>
              <a:t> </a:t>
            </a:r>
            <a:r>
              <a:rPr lang="en-US" altLang="en-US" sz="2000">
                <a:solidFill>
                  <a:srgbClr val="FF0000"/>
                </a:solidFill>
              </a:rPr>
              <a:t>(didn’t become involved).</a:t>
            </a:r>
          </a:p>
          <a:p>
            <a:pPr eaLnBrk="1" hangingPunct="1"/>
            <a:r>
              <a:rPr lang="en-US" altLang="en-US" sz="2800"/>
              <a:t>U.S. President Woodrow Wilson was elected as president on the campaign promise of “</a:t>
            </a:r>
            <a:r>
              <a:rPr lang="en-US" altLang="en-US" sz="2800" b="1"/>
              <a:t>I’ll keep us out of war</a:t>
            </a:r>
            <a:r>
              <a:rPr lang="en-US" altLang="en-US" sz="2800"/>
              <a:t>”.</a:t>
            </a:r>
          </a:p>
          <a:p>
            <a:pPr eaLnBrk="1" hangingPunct="1"/>
            <a:r>
              <a:rPr lang="en-US" altLang="en-US" sz="2800"/>
              <a:t>Pres. Wilson kept his word until 1917 when a series of events caused America to want war.</a:t>
            </a:r>
          </a:p>
        </p:txBody>
      </p:sp>
      <p:pic>
        <p:nvPicPr>
          <p:cNvPr id="12292" name="Picture 4" descr="WILSON1">
            <a:extLst>
              <a:ext uri="{FF2B5EF4-FFF2-40B4-BE49-F238E27FC236}">
                <a16:creationId xmlns:a16="http://schemas.microsoft.com/office/drawing/2014/main" id="{24B1B26C-585D-A6E4-2A15-7D6610ED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650" y="3429000"/>
            <a:ext cx="26241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AutoShape 5">
            <a:extLst>
              <a:ext uri="{FF2B5EF4-FFF2-40B4-BE49-F238E27FC236}">
                <a16:creationId xmlns:a16="http://schemas.microsoft.com/office/drawing/2014/main" id="{777D0898-6CB1-B09D-65BB-5B23712FBDD6}"/>
              </a:ext>
            </a:extLst>
          </p:cNvPr>
          <p:cNvSpPr>
            <a:spLocks noChangeArrowheads="1"/>
          </p:cNvSpPr>
          <p:nvPr/>
        </p:nvSpPr>
        <p:spPr bwMode="auto">
          <a:xfrm>
            <a:off x="7772400" y="2209800"/>
            <a:ext cx="1371600" cy="1447800"/>
          </a:xfrm>
          <a:prstGeom prst="wedgeRoundRectCallout">
            <a:avLst>
              <a:gd name="adj1" fmla="val -58889"/>
              <a:gd name="adj2" fmla="val 13324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t>Elect me and I will keep us out of Europe’s affairs</a:t>
            </a:r>
          </a:p>
        </p:txBody>
      </p:sp>
      <p:pic>
        <p:nvPicPr>
          <p:cNvPr id="2" name="Picture 1">
            <a:extLst>
              <a:ext uri="{FF2B5EF4-FFF2-40B4-BE49-F238E27FC236}">
                <a16:creationId xmlns:a16="http://schemas.microsoft.com/office/drawing/2014/main" id="{93D47F9F-E873-7085-D7E5-A2D77B5E5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14400"/>
            <a:ext cx="38195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anim calcmode="lin" valueType="num">
                                      <p:cBhvr>
                                        <p:cTn id="8" dur="2000" fill="hold"/>
                                        <p:tgtEl>
                                          <p:spTgt spid="12290"/>
                                        </p:tgtEl>
                                        <p:attrNameLst>
                                          <p:attrName>style.rotation</p:attrName>
                                        </p:attrNameLst>
                                      </p:cBhvr>
                                      <p:tavLst>
                                        <p:tav tm="0">
                                          <p:val>
                                            <p:fltVal val="720"/>
                                          </p:val>
                                        </p:tav>
                                        <p:tav tm="100000">
                                          <p:val>
                                            <p:fltVal val="0"/>
                                          </p:val>
                                        </p:tav>
                                      </p:tavLst>
                                    </p:anim>
                                    <p:anim calcmode="lin" valueType="num">
                                      <p:cBhvr>
                                        <p:cTn id="9" dur="2000" fill="hold"/>
                                        <p:tgtEl>
                                          <p:spTgt spid="12290"/>
                                        </p:tgtEl>
                                        <p:attrNameLst>
                                          <p:attrName>ppt_h</p:attrName>
                                        </p:attrNameLst>
                                      </p:cBhvr>
                                      <p:tavLst>
                                        <p:tav tm="0">
                                          <p:val>
                                            <p:fltVal val="0"/>
                                          </p:val>
                                        </p:tav>
                                        <p:tav tm="100000">
                                          <p:val>
                                            <p:strVal val="#ppt_h"/>
                                          </p:val>
                                        </p:tav>
                                      </p:tavLst>
                                    </p:anim>
                                    <p:anim calcmode="lin" valueType="num">
                                      <p:cBhvr>
                                        <p:cTn id="10" dur="2000" fill="hold"/>
                                        <p:tgtEl>
                                          <p:spTgt spid="12290"/>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18" presetClass="entr" presetSubtype="6" fill="hold" nodeType="afterEffect">
                                  <p:stCondLst>
                                    <p:cond delay="150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strips(downRight)">
                                      <p:cBhvr>
                                        <p:cTn id="14" dur="1000"/>
                                        <p:tgtEl>
                                          <p:spTgt spid="12291">
                                            <p:txEl>
                                              <p:pRg st="0" end="0"/>
                                            </p:txEl>
                                          </p:spTgt>
                                        </p:tgtEl>
                                      </p:cBhvr>
                                    </p:animEffect>
                                  </p:childTnLst>
                                </p:cTn>
                              </p:par>
                            </p:childTnLst>
                          </p:cTn>
                        </p:par>
                        <p:par>
                          <p:cTn id="15" fill="hold" nodeType="afterGroup">
                            <p:stCondLst>
                              <p:cond delay="4500"/>
                            </p:stCondLst>
                            <p:childTnLst>
                              <p:par>
                                <p:cTn id="16" presetID="18" presetClass="entr" presetSubtype="6" fill="hold" nodeType="afterEffect">
                                  <p:stCondLst>
                                    <p:cond delay="1500"/>
                                  </p:stCondLst>
                                  <p:childTnLst>
                                    <p:set>
                                      <p:cBhvr>
                                        <p:cTn id="17" dur="1" fill="hold">
                                          <p:stCondLst>
                                            <p:cond delay="0"/>
                                          </p:stCondLst>
                                        </p:cTn>
                                        <p:tgtEl>
                                          <p:spTgt spid="12291">
                                            <p:txEl>
                                              <p:pRg st="1" end="1"/>
                                            </p:txEl>
                                          </p:spTgt>
                                        </p:tgtEl>
                                        <p:attrNameLst>
                                          <p:attrName>style.visibility</p:attrName>
                                        </p:attrNameLst>
                                      </p:cBhvr>
                                      <p:to>
                                        <p:strVal val="visible"/>
                                      </p:to>
                                    </p:set>
                                    <p:animEffect transition="in" filter="strips(downRight)">
                                      <p:cBhvr>
                                        <p:cTn id="18" dur="1000"/>
                                        <p:tgtEl>
                                          <p:spTgt spid="12291">
                                            <p:txEl>
                                              <p:pRg st="1" end="1"/>
                                            </p:txEl>
                                          </p:spTgt>
                                        </p:tgtEl>
                                      </p:cBhvr>
                                    </p:animEffect>
                                  </p:childTnLst>
                                </p:cTn>
                              </p:par>
                            </p:childTnLst>
                          </p:cTn>
                        </p:par>
                        <p:par>
                          <p:cTn id="19" fill="hold" nodeType="afterGroup">
                            <p:stCondLst>
                              <p:cond delay="7000"/>
                            </p:stCondLst>
                            <p:childTnLst>
                              <p:par>
                                <p:cTn id="20" presetID="18" presetClass="entr" presetSubtype="6" fill="hold" nodeType="afterEffect">
                                  <p:stCondLst>
                                    <p:cond delay="200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strips(downRight)">
                                      <p:cBhvr>
                                        <p:cTn id="22" dur="1000"/>
                                        <p:tgtEl>
                                          <p:spTgt spid="12291">
                                            <p:txEl>
                                              <p:pRg st="2" end="2"/>
                                            </p:txEl>
                                          </p:spTgt>
                                        </p:tgtEl>
                                      </p:cBhvr>
                                    </p:animEffect>
                                  </p:childTnLst>
                                </p:cTn>
                              </p:par>
                            </p:childTnLst>
                          </p:cTn>
                        </p:par>
                        <p:par>
                          <p:cTn id="23" fill="hold" nodeType="afterGroup">
                            <p:stCondLst>
                              <p:cond delay="10000"/>
                            </p:stCondLst>
                            <p:childTnLst>
                              <p:par>
                                <p:cTn id="24" presetID="6" presetClass="entr" presetSubtype="16" fill="hold" nodeType="afterEffect">
                                  <p:stCondLst>
                                    <p:cond delay="0"/>
                                  </p:stCondLst>
                                  <p:childTnLst>
                                    <p:set>
                                      <p:cBhvr>
                                        <p:cTn id="25" dur="1" fill="hold">
                                          <p:stCondLst>
                                            <p:cond delay="0"/>
                                          </p:stCondLst>
                                        </p:cTn>
                                        <p:tgtEl>
                                          <p:spTgt spid="12292"/>
                                        </p:tgtEl>
                                        <p:attrNameLst>
                                          <p:attrName>style.visibility</p:attrName>
                                        </p:attrNameLst>
                                      </p:cBhvr>
                                      <p:to>
                                        <p:strVal val="visible"/>
                                      </p:to>
                                    </p:set>
                                    <p:animEffect transition="in" filter="circle(in)">
                                      <p:cBhvr>
                                        <p:cTn id="26" dur="2000"/>
                                        <p:tgtEl>
                                          <p:spTgt spid="12292"/>
                                        </p:tgtEl>
                                      </p:cBhvr>
                                    </p:animEffect>
                                  </p:childTnLst>
                                </p:cTn>
                              </p:par>
                            </p:childTnLst>
                          </p:cTn>
                        </p:par>
                        <p:par>
                          <p:cTn id="27" fill="hold" nodeType="afterGroup">
                            <p:stCondLst>
                              <p:cond delay="12000"/>
                            </p:stCondLst>
                            <p:childTnLst>
                              <p:par>
                                <p:cTn id="28" presetID="9" presetClass="entr" presetSubtype="0" fill="hold" grpId="0" nodeType="afterEffect">
                                  <p:stCondLst>
                                    <p:cond delay="0"/>
                                  </p:stCondLst>
                                  <p:childTnLst>
                                    <p:set>
                                      <p:cBhvr>
                                        <p:cTn id="29" dur="1" fill="hold">
                                          <p:stCondLst>
                                            <p:cond delay="0"/>
                                          </p:stCondLst>
                                        </p:cTn>
                                        <p:tgtEl>
                                          <p:spTgt spid="12293"/>
                                        </p:tgtEl>
                                        <p:attrNameLst>
                                          <p:attrName>style.visibility</p:attrName>
                                        </p:attrNameLst>
                                      </p:cBhvr>
                                      <p:to>
                                        <p:strVal val="visible"/>
                                      </p:to>
                                    </p:set>
                                    <p:animEffect transition="in" filter="dissolve">
                                      <p:cBhvr>
                                        <p:cTn id="30" dur="500"/>
                                        <p:tgtEl>
                                          <p:spTgt spid="12293"/>
                                        </p:tgtEl>
                                      </p:cBhvr>
                                    </p:animEffect>
                                  </p:childTnLst>
                                </p:cTn>
                              </p:par>
                            </p:childTnLst>
                          </p:cTn>
                        </p:par>
                        <p:par>
                          <p:cTn id="31" fill="hold" nodeType="afterGroup">
                            <p:stCondLst>
                              <p:cond delay="12500"/>
                            </p:stCondLst>
                            <p:childTnLst>
                              <p:par>
                                <p:cTn id="32" presetID="18" presetClass="entr" presetSubtype="6" fill="hold" nodeType="afterEffect">
                                  <p:stCondLst>
                                    <p:cond delay="1500"/>
                                  </p:stCondLst>
                                  <p:childTnLst>
                                    <p:set>
                                      <p:cBhvr>
                                        <p:cTn id="33" dur="1" fill="hold">
                                          <p:stCondLst>
                                            <p:cond delay="0"/>
                                          </p:stCondLst>
                                        </p:cTn>
                                        <p:tgtEl>
                                          <p:spTgt spid="12291">
                                            <p:txEl>
                                              <p:pRg st="3" end="3"/>
                                            </p:txEl>
                                          </p:spTgt>
                                        </p:tgtEl>
                                        <p:attrNameLst>
                                          <p:attrName>style.visibility</p:attrName>
                                        </p:attrNameLst>
                                      </p:cBhvr>
                                      <p:to>
                                        <p:strVal val="visible"/>
                                      </p:to>
                                    </p:set>
                                    <p:animEffect transition="in" filter="strips(downRight)">
                                      <p:cBhvr>
                                        <p:cTn id="34" dur="1000"/>
                                        <p:tgtEl>
                                          <p:spTgt spid="12291">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xit" presetSubtype="0" fill="hold" nodeType="clickEffect">
                                  <p:stCondLst>
                                    <p:cond delay="0"/>
                                  </p:stCondLst>
                                  <p:childTnLst>
                                    <p:anim calcmode="lin" valueType="num">
                                      <p:cBhvr>
                                        <p:cTn id="46" dur="1000"/>
                                        <p:tgtEl>
                                          <p:spTgt spid="2"/>
                                        </p:tgtEl>
                                        <p:attrNameLst>
                                          <p:attrName>ppt_w</p:attrName>
                                        </p:attrNameLst>
                                      </p:cBhvr>
                                      <p:tavLst>
                                        <p:tav tm="0">
                                          <p:val>
                                            <p:strVal val="ppt_w"/>
                                          </p:val>
                                        </p:tav>
                                        <p:tav tm="100000">
                                          <p:val>
                                            <p:fltVal val="0"/>
                                          </p:val>
                                        </p:tav>
                                      </p:tavLst>
                                    </p:anim>
                                    <p:anim calcmode="lin" valueType="num">
                                      <p:cBhvr>
                                        <p:cTn id="47" dur="1000"/>
                                        <p:tgtEl>
                                          <p:spTgt spid="2"/>
                                        </p:tgtEl>
                                        <p:attrNameLst>
                                          <p:attrName>ppt_h</p:attrName>
                                        </p:attrNameLst>
                                      </p:cBhvr>
                                      <p:tavLst>
                                        <p:tav tm="0">
                                          <p:val>
                                            <p:strVal val="ppt_h"/>
                                          </p:val>
                                        </p:tav>
                                        <p:tav tm="100000">
                                          <p:val>
                                            <p:fltVal val="0"/>
                                          </p:val>
                                        </p:tav>
                                      </p:tavLst>
                                    </p:anim>
                                    <p:anim calcmode="lin" valueType="num">
                                      <p:cBhvr>
                                        <p:cTn id="48" dur="1000"/>
                                        <p:tgtEl>
                                          <p:spTgt spid="2"/>
                                        </p:tgtEl>
                                        <p:attrNameLst>
                                          <p:attrName>style.rotation</p:attrName>
                                        </p:attrNameLst>
                                      </p:cBhvr>
                                      <p:tavLst>
                                        <p:tav tm="0">
                                          <p:val>
                                            <p:fltVal val="0"/>
                                          </p:val>
                                        </p:tav>
                                        <p:tav tm="100000">
                                          <p:val>
                                            <p:fltVal val="90"/>
                                          </p:val>
                                        </p:tav>
                                      </p:tavLst>
                                    </p:anim>
                                    <p:animEffect transition="out" filter="fade">
                                      <p:cBhvr>
                                        <p:cTn id="49" dur="1000"/>
                                        <p:tgtEl>
                                          <p:spTgt spid="2"/>
                                        </p:tgtEl>
                                      </p:cBhvr>
                                    </p:animEffect>
                                    <p:set>
                                      <p:cBhvr>
                                        <p:cTn id="5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C0D67B0-F8F4-82F0-32A8-860BD2D970E7}"/>
              </a:ext>
            </a:extLst>
          </p:cNvPr>
          <p:cNvSpPr>
            <a:spLocks noGrp="1" noChangeArrowheads="1"/>
          </p:cNvSpPr>
          <p:nvPr>
            <p:ph type="title"/>
          </p:nvPr>
        </p:nvSpPr>
        <p:spPr/>
        <p:txBody>
          <a:bodyPr/>
          <a:lstStyle/>
          <a:p>
            <a:endParaRPr lang="en-US" altLang="en-US"/>
          </a:p>
        </p:txBody>
      </p:sp>
      <p:sp>
        <p:nvSpPr>
          <p:cNvPr id="47107" name="Content Placeholder 2">
            <a:extLst>
              <a:ext uri="{FF2B5EF4-FFF2-40B4-BE49-F238E27FC236}">
                <a16:creationId xmlns:a16="http://schemas.microsoft.com/office/drawing/2014/main" id="{29486DA8-6F0E-B90F-841A-1BCE65D1AB71}"/>
              </a:ext>
            </a:extLst>
          </p:cNvPr>
          <p:cNvSpPr>
            <a:spLocks noGrp="1" noChangeArrowheads="1"/>
          </p:cNvSpPr>
          <p:nvPr>
            <p:ph idx="1"/>
          </p:nvPr>
        </p:nvSpPr>
        <p:spPr/>
        <p:txBody>
          <a:bodyPr/>
          <a:lstStyle/>
          <a:p>
            <a:endParaRPr lang="en-US" altLang="en-US"/>
          </a:p>
        </p:txBody>
      </p:sp>
      <p:pic>
        <p:nvPicPr>
          <p:cNvPr id="47108" name="Picture 2" descr="Image result for george washington stay out of foreign affairs quote">
            <a:extLst>
              <a:ext uri="{FF2B5EF4-FFF2-40B4-BE49-F238E27FC236}">
                <a16:creationId xmlns:a16="http://schemas.microsoft.com/office/drawing/2014/main" id="{6617DE7C-3183-45A1-94FC-0E4633024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95A51A8-98F8-AD85-D94D-3A61753A0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0663"/>
            <a:ext cx="12192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1">
            <a:extLst>
              <a:ext uri="{FF2B5EF4-FFF2-40B4-BE49-F238E27FC236}">
                <a16:creationId xmlns:a16="http://schemas.microsoft.com/office/drawing/2014/main" id="{6E4C11E1-E5B6-1B84-508B-66619D863723}"/>
              </a:ext>
            </a:extLst>
          </p:cNvPr>
          <p:cNvSpPr txBox="1">
            <a:spLocks noChangeArrowheads="1"/>
          </p:cNvSpPr>
          <p:nvPr/>
        </p:nvSpPr>
        <p:spPr bwMode="auto">
          <a:xfrm>
            <a:off x="5970588" y="6073775"/>
            <a:ext cx="269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rPr>
              <a:t>I</a:t>
            </a:r>
            <a:endParaRPr lang="en-US" altLang="en-US" sz="18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9">
            <a:extLst>
              <a:ext uri="{FF2B5EF4-FFF2-40B4-BE49-F238E27FC236}">
                <a16:creationId xmlns:a16="http://schemas.microsoft.com/office/drawing/2014/main" id="{CE72FD4F-C04D-512D-9F8B-AAC72F6194DE}"/>
              </a:ext>
            </a:extLst>
          </p:cNvPr>
          <p:cNvGrpSpPr>
            <a:grpSpLocks/>
          </p:cNvGrpSpPr>
          <p:nvPr/>
        </p:nvGrpSpPr>
        <p:grpSpPr bwMode="auto">
          <a:xfrm>
            <a:off x="2895600" y="4038600"/>
            <a:ext cx="5867400" cy="2679700"/>
            <a:chOff x="3276600" y="2506959"/>
            <a:chExt cx="5412587" cy="2475570"/>
          </a:xfrm>
        </p:grpSpPr>
        <p:pic>
          <p:nvPicPr>
            <p:cNvPr id="48138" name="Picture 6">
              <a:extLst>
                <a:ext uri="{FF2B5EF4-FFF2-40B4-BE49-F238E27FC236}">
                  <a16:creationId xmlns:a16="http://schemas.microsoft.com/office/drawing/2014/main" id="{17F3E662-5943-1405-18BD-A7EC02301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06959"/>
              <a:ext cx="5412587" cy="24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7">
              <a:extLst>
                <a:ext uri="{FF2B5EF4-FFF2-40B4-BE49-F238E27FC236}">
                  <a16:creationId xmlns:a16="http://schemas.microsoft.com/office/drawing/2014/main" id="{18A77783-3783-5D34-4F2D-F746886AAE02}"/>
                </a:ext>
              </a:extLst>
            </p:cNvPr>
            <p:cNvSpPr>
              <a:spLocks noChangeArrowheads="1"/>
            </p:cNvSpPr>
            <p:nvPr/>
          </p:nvSpPr>
          <p:spPr bwMode="auto">
            <a:xfrm>
              <a:off x="3505200" y="2930273"/>
              <a:ext cx="285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"Peace, commerce, and honest friendship with all nations-entangling alliances with none."</a:t>
              </a:r>
            </a:p>
          </p:txBody>
        </p:sp>
      </p:grpSp>
      <p:grpSp>
        <p:nvGrpSpPr>
          <p:cNvPr id="48131" name="Group 13">
            <a:extLst>
              <a:ext uri="{FF2B5EF4-FFF2-40B4-BE49-F238E27FC236}">
                <a16:creationId xmlns:a16="http://schemas.microsoft.com/office/drawing/2014/main" id="{F6940E36-AE90-E7F3-FDC6-BE5C71C8879E}"/>
              </a:ext>
            </a:extLst>
          </p:cNvPr>
          <p:cNvGrpSpPr>
            <a:grpSpLocks/>
          </p:cNvGrpSpPr>
          <p:nvPr/>
        </p:nvGrpSpPr>
        <p:grpSpPr bwMode="auto">
          <a:xfrm>
            <a:off x="304800" y="117475"/>
            <a:ext cx="6934200" cy="3692525"/>
            <a:chOff x="651540" y="-203166"/>
            <a:chExt cx="6400800" cy="3343562"/>
          </a:xfrm>
        </p:grpSpPr>
        <p:pic>
          <p:nvPicPr>
            <p:cNvPr id="48136" name="Picture 8">
              <a:extLst>
                <a:ext uri="{FF2B5EF4-FFF2-40B4-BE49-F238E27FC236}">
                  <a16:creationId xmlns:a16="http://schemas.microsoft.com/office/drawing/2014/main" id="{7903F6DE-A523-AF6A-C724-2C787B1A1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40" y="-183333"/>
              <a:ext cx="6400800" cy="332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10">
              <a:extLst>
                <a:ext uri="{FF2B5EF4-FFF2-40B4-BE49-F238E27FC236}">
                  <a16:creationId xmlns:a16="http://schemas.microsoft.com/office/drawing/2014/main" id="{5DFAF7F7-BE00-78CC-6482-7E952A44ADE7}"/>
                </a:ext>
              </a:extLst>
            </p:cNvPr>
            <p:cNvSpPr>
              <a:spLocks noChangeArrowheads="1"/>
            </p:cNvSpPr>
            <p:nvPr/>
          </p:nvSpPr>
          <p:spPr bwMode="auto">
            <a:xfrm>
              <a:off x="692063" y="-203166"/>
              <a:ext cx="34227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"It is our true policy to steer clear of permanent alliance with any portion of the foreign world"</a:t>
              </a:r>
            </a:p>
          </p:txBody>
        </p:sp>
      </p:grpSp>
      <p:grpSp>
        <p:nvGrpSpPr>
          <p:cNvPr id="48132" name="Group 4">
            <a:extLst>
              <a:ext uri="{FF2B5EF4-FFF2-40B4-BE49-F238E27FC236}">
                <a16:creationId xmlns:a16="http://schemas.microsoft.com/office/drawing/2014/main" id="{F9E1E7F3-0417-D427-BAD2-5B0CAFD95265}"/>
              </a:ext>
            </a:extLst>
          </p:cNvPr>
          <p:cNvGrpSpPr>
            <a:grpSpLocks/>
          </p:cNvGrpSpPr>
          <p:nvPr/>
        </p:nvGrpSpPr>
        <p:grpSpPr bwMode="auto">
          <a:xfrm>
            <a:off x="152400" y="5522913"/>
            <a:ext cx="1077913" cy="1200150"/>
            <a:chOff x="2105717" y="5562600"/>
            <a:chExt cx="1078116" cy="1200329"/>
          </a:xfrm>
        </p:grpSpPr>
        <p:pic>
          <p:nvPicPr>
            <p:cNvPr id="48133" name="Picture 6">
              <a:extLst>
                <a:ext uri="{FF2B5EF4-FFF2-40B4-BE49-F238E27FC236}">
                  <a16:creationId xmlns:a16="http://schemas.microsoft.com/office/drawing/2014/main" id="{CE453796-0109-8EB0-27BD-DD6CCD35B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F161976-BBA2-9335-75C6-B6B9C3D88709}"/>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8" name="TextBox 17">
              <a:extLst>
                <a:ext uri="{FF2B5EF4-FFF2-40B4-BE49-F238E27FC236}">
                  <a16:creationId xmlns:a16="http://schemas.microsoft.com/office/drawing/2014/main" id="{3A171277-A583-F782-B360-0EA3D0D9E5EC}"/>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0C5A9C6-BC86-FBC7-0F01-9149815EC128}"/>
              </a:ext>
            </a:extLst>
          </p:cNvPr>
          <p:cNvSpPr>
            <a:spLocks noGrp="1" noChangeArrowheads="1"/>
          </p:cNvSpPr>
          <p:nvPr>
            <p:ph type="title"/>
          </p:nvPr>
        </p:nvSpPr>
        <p:spPr>
          <a:xfrm>
            <a:off x="469900" y="-31750"/>
            <a:ext cx="8229600" cy="488950"/>
          </a:xfrm>
        </p:spPr>
        <p:txBody>
          <a:bodyPr/>
          <a:lstStyle/>
          <a:p>
            <a:pPr eaLnBrk="1" hangingPunct="1"/>
            <a:r>
              <a:rPr lang="en-US" altLang="en-US" sz="2800" b="1"/>
              <a:t>Causes of USA’s Involvement in the War</a:t>
            </a:r>
          </a:p>
        </p:txBody>
      </p:sp>
      <p:sp>
        <p:nvSpPr>
          <p:cNvPr id="13315" name="Rectangle 3">
            <a:extLst>
              <a:ext uri="{FF2B5EF4-FFF2-40B4-BE49-F238E27FC236}">
                <a16:creationId xmlns:a16="http://schemas.microsoft.com/office/drawing/2014/main" id="{C6E2906D-F5A0-7D3C-2AB5-6E60E913D481}"/>
              </a:ext>
            </a:extLst>
          </p:cNvPr>
          <p:cNvSpPr>
            <a:spLocks noGrp="1" noChangeArrowheads="1"/>
          </p:cNvSpPr>
          <p:nvPr>
            <p:ph type="body" idx="1"/>
          </p:nvPr>
        </p:nvSpPr>
        <p:spPr>
          <a:xfrm>
            <a:off x="127000" y="2133600"/>
            <a:ext cx="8915400" cy="4572000"/>
          </a:xfrm>
        </p:spPr>
        <p:txBody>
          <a:bodyPr/>
          <a:lstStyle/>
          <a:p>
            <a:pPr marL="609600" indent="-609600" eaLnBrk="1" hangingPunct="1">
              <a:buFontTx/>
              <a:buAutoNum type="arabicPeriod"/>
            </a:pPr>
            <a:r>
              <a:rPr lang="en-US" altLang="en-US" sz="2700"/>
              <a:t>Close ties with both Britain and France </a:t>
            </a:r>
          </a:p>
          <a:p>
            <a:pPr marL="609600" indent="-609600" eaLnBrk="1" hangingPunct="1">
              <a:buFontTx/>
              <a:buAutoNum type="arabicPeriod"/>
            </a:pPr>
            <a:r>
              <a:rPr lang="en-US" altLang="en-US" sz="2700"/>
              <a:t>Germany declares </a:t>
            </a:r>
            <a:r>
              <a:rPr lang="en-US" altLang="en-US" sz="2700" b="1">
                <a:solidFill>
                  <a:srgbClr val="FF0000"/>
                </a:solidFill>
              </a:rPr>
              <a:t>unrestricted submarine warfare</a:t>
            </a:r>
            <a:r>
              <a:rPr lang="en-US" altLang="en-US" sz="2700"/>
              <a:t>.</a:t>
            </a:r>
          </a:p>
          <a:p>
            <a:pPr marL="609600" indent="-609600" eaLnBrk="1" hangingPunct="1">
              <a:buFontTx/>
              <a:buAutoNum type="arabicPeriod"/>
            </a:pPr>
            <a:r>
              <a:rPr lang="en-US" altLang="en-US" sz="2700"/>
              <a:t>Germany had promised not to sink neutral ships, but they were breaking that promise.  The rights of neutral countries were violated. </a:t>
            </a:r>
          </a:p>
          <a:p>
            <a:pPr marL="609600" indent="-609600" eaLnBrk="1" hangingPunct="1">
              <a:buFontTx/>
              <a:buAutoNum type="arabicPeriod"/>
            </a:pPr>
            <a:r>
              <a:rPr lang="en-US" altLang="en-US" sz="2700"/>
              <a:t>Allied propaganda played the Germans as committing atrocities against civilians</a:t>
            </a:r>
          </a:p>
          <a:p>
            <a:pPr marL="609600" indent="-609600" eaLnBrk="1" hangingPunct="1">
              <a:buFontTx/>
              <a:buAutoNum type="arabicPeriod"/>
            </a:pPr>
            <a:r>
              <a:rPr lang="en-US" altLang="en-US" sz="2700"/>
              <a:t>The </a:t>
            </a:r>
            <a:r>
              <a:rPr lang="en-US" altLang="en-US" sz="2700" b="1">
                <a:solidFill>
                  <a:srgbClr val="FF0000"/>
                </a:solidFill>
              </a:rPr>
              <a:t>‘Zimmerman Note’ </a:t>
            </a:r>
            <a:r>
              <a:rPr lang="en-US" altLang="en-US" sz="2700"/>
              <a:t>offered Mexico a deal to join  with Germany.</a:t>
            </a:r>
          </a:p>
        </p:txBody>
      </p:sp>
      <p:sp>
        <p:nvSpPr>
          <p:cNvPr id="49156" name="Text Box 4">
            <a:extLst>
              <a:ext uri="{FF2B5EF4-FFF2-40B4-BE49-F238E27FC236}">
                <a16:creationId xmlns:a16="http://schemas.microsoft.com/office/drawing/2014/main" id="{DF3280BF-0D27-16D3-AA6E-2F7F1DD685ED}"/>
              </a:ext>
            </a:extLst>
          </p:cNvPr>
          <p:cNvSpPr txBox="1">
            <a:spLocks noChangeArrowheads="1"/>
          </p:cNvSpPr>
          <p:nvPr/>
        </p:nvSpPr>
        <p:spPr bwMode="auto">
          <a:xfrm>
            <a:off x="1371600" y="15240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3317" name="Text Box 5">
            <a:extLst>
              <a:ext uri="{FF2B5EF4-FFF2-40B4-BE49-F238E27FC236}">
                <a16:creationId xmlns:a16="http://schemas.microsoft.com/office/drawing/2014/main" id="{92D5FAC7-7424-7EC0-9875-4E63100A9503}"/>
              </a:ext>
            </a:extLst>
          </p:cNvPr>
          <p:cNvSpPr txBox="1">
            <a:spLocks noChangeArrowheads="1"/>
          </p:cNvSpPr>
          <p:nvPr/>
        </p:nvSpPr>
        <p:spPr bwMode="auto">
          <a:xfrm>
            <a:off x="223838" y="603250"/>
            <a:ext cx="8661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t>When war broke out in Europe, America  would attempt to remain neutral.</a:t>
            </a:r>
          </a:p>
          <a:p>
            <a:pPr algn="ctr" eaLnBrk="1" hangingPunct="1">
              <a:spcBef>
                <a:spcPct val="50000"/>
              </a:spcBef>
              <a:buFontTx/>
              <a:buNone/>
            </a:pPr>
            <a:r>
              <a:rPr lang="en-US" altLang="en-US" sz="2800"/>
              <a:t>But the U.S.A. would eventually become involved.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iterate type="wd">
                                    <p:tmPct val="10000"/>
                                  </p:iterate>
                                  <p:childTnLst>
                                    <p:set>
                                      <p:cBhvr>
                                        <p:cTn id="6" dur="1" fill="hold">
                                          <p:stCondLst>
                                            <p:cond delay="0"/>
                                          </p:stCondLst>
                                        </p:cTn>
                                        <p:tgtEl>
                                          <p:spTgt spid="13314"/>
                                        </p:tgtEl>
                                        <p:attrNameLst>
                                          <p:attrName>style.visibility</p:attrName>
                                        </p:attrNameLst>
                                      </p:cBhvr>
                                      <p:to>
                                        <p:strVal val="visible"/>
                                      </p:to>
                                    </p:set>
                                    <p:animEffect transition="in" filter="blinds(vertical)">
                                      <p:cBhvr>
                                        <p:cTn id="7" dur="1000"/>
                                        <p:tgtEl>
                                          <p:spTgt spid="13314"/>
                                        </p:tgtEl>
                                      </p:cBhvr>
                                    </p:animEffect>
                                  </p:childTnLst>
                                </p:cTn>
                              </p:par>
                            </p:childTnLst>
                          </p:cTn>
                        </p:par>
                        <p:par>
                          <p:cTn id="8" fill="hold" nodeType="afterGroup">
                            <p:stCondLst>
                              <p:cond delay="1600"/>
                            </p:stCondLst>
                            <p:childTnLst>
                              <p:par>
                                <p:cTn id="9" presetID="3" presetClass="entr" presetSubtype="10" fill="hold" nodeType="afterEffect">
                                  <p:stCondLst>
                                    <p:cond delay="1000"/>
                                  </p:stCondLst>
                                  <p:childTnLst>
                                    <p:set>
                                      <p:cBhvr>
                                        <p:cTn id="10" dur="1" fill="hold">
                                          <p:stCondLst>
                                            <p:cond delay="0"/>
                                          </p:stCondLst>
                                        </p:cTn>
                                        <p:tgtEl>
                                          <p:spTgt spid="13317">
                                            <p:txEl>
                                              <p:pRg st="0" end="0"/>
                                            </p:txEl>
                                          </p:spTgt>
                                        </p:tgtEl>
                                        <p:attrNameLst>
                                          <p:attrName>style.visibility</p:attrName>
                                        </p:attrNameLst>
                                      </p:cBhvr>
                                      <p:to>
                                        <p:strVal val="visible"/>
                                      </p:to>
                                    </p:set>
                                    <p:animEffect transition="in" filter="blinds(horizontal)">
                                      <p:cBhvr>
                                        <p:cTn id="11" dur="1000"/>
                                        <p:tgtEl>
                                          <p:spTgt spid="13317">
                                            <p:txEl>
                                              <p:pRg st="0" end="0"/>
                                            </p:txEl>
                                          </p:spTgt>
                                        </p:tgtEl>
                                      </p:cBhvr>
                                    </p:animEffect>
                                  </p:childTnLst>
                                </p:cTn>
                              </p:par>
                            </p:childTnLst>
                          </p:cTn>
                        </p:par>
                        <p:par>
                          <p:cTn id="12" fill="hold" nodeType="afterGroup">
                            <p:stCondLst>
                              <p:cond delay="3600"/>
                            </p:stCondLst>
                            <p:childTnLst>
                              <p:par>
                                <p:cTn id="13" presetID="3" presetClass="entr" presetSubtype="10" fill="hold" nodeType="afterEffect">
                                  <p:stCondLst>
                                    <p:cond delay="1000"/>
                                  </p:stCondLst>
                                  <p:childTnLst>
                                    <p:set>
                                      <p:cBhvr>
                                        <p:cTn id="14" dur="1" fill="hold">
                                          <p:stCondLst>
                                            <p:cond delay="0"/>
                                          </p:stCondLst>
                                        </p:cTn>
                                        <p:tgtEl>
                                          <p:spTgt spid="13317">
                                            <p:txEl>
                                              <p:pRg st="1" end="1"/>
                                            </p:txEl>
                                          </p:spTgt>
                                        </p:tgtEl>
                                        <p:attrNameLst>
                                          <p:attrName>style.visibility</p:attrName>
                                        </p:attrNameLst>
                                      </p:cBhvr>
                                      <p:to>
                                        <p:strVal val="visible"/>
                                      </p:to>
                                    </p:set>
                                    <p:animEffect transition="in" filter="blinds(horizontal)">
                                      <p:cBhvr>
                                        <p:cTn id="15" dur="1000"/>
                                        <p:tgtEl>
                                          <p:spTgt spid="1331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0" presetClass="entr" presetSubtype="0" fill="hold" nodeType="clickEffect">
                                  <p:stCondLst>
                                    <p:cond delay="0"/>
                                  </p:stCondLst>
                                  <p:iterate type="wd">
                                    <p:tmPct val="10000"/>
                                  </p:iterate>
                                  <p:childTnLst>
                                    <p:set>
                                      <p:cBhvr>
                                        <p:cTn id="19" dur="1" fill="hold">
                                          <p:stCondLst>
                                            <p:cond delay="0"/>
                                          </p:stCondLst>
                                        </p:cTn>
                                        <p:tgtEl>
                                          <p:spTgt spid="13315">
                                            <p:txEl>
                                              <p:pRg st="0" end="0"/>
                                            </p:txEl>
                                          </p:spTgt>
                                        </p:tgtEl>
                                        <p:attrNameLst>
                                          <p:attrName>style.visibility</p:attrName>
                                        </p:attrNameLst>
                                      </p:cBhvr>
                                      <p:to>
                                        <p:strVal val="visible"/>
                                      </p:to>
                                    </p:set>
                                    <p:animEffect transition="in" filter="fade">
                                      <p:cBhvr>
                                        <p:cTn id="20" dur="1000"/>
                                        <p:tgtEl>
                                          <p:spTgt spid="13315">
                                            <p:txEl>
                                              <p:pRg st="0" end="0"/>
                                            </p:txEl>
                                          </p:spTgt>
                                        </p:tgtEl>
                                      </p:cBhvr>
                                    </p:animEffect>
                                    <p:anim calcmode="lin" valueType="num">
                                      <p:cBhvr>
                                        <p:cTn id="21" dur="1000" fill="hold"/>
                                        <p:tgtEl>
                                          <p:spTgt spid="13315">
                                            <p:txEl>
                                              <p:pRg st="0" end="0"/>
                                            </p:txEl>
                                          </p:spTgt>
                                        </p:tgtEl>
                                        <p:attrNameLst>
                                          <p:attrName>ppt_x</p:attrName>
                                        </p:attrNameLst>
                                      </p:cBhvr>
                                      <p:tavLst>
                                        <p:tav tm="0">
                                          <p:val>
                                            <p:strVal val="#ppt_x-.1"/>
                                          </p:val>
                                        </p:tav>
                                        <p:tav tm="100000">
                                          <p:val>
                                            <p:strVal val="#ppt_x"/>
                                          </p:val>
                                        </p:tav>
                                      </p:tavLst>
                                    </p:anim>
                                    <p:anim calcmode="lin" valueType="num">
                                      <p:cBhvr>
                                        <p:cTn id="22" dur="10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nodeType="clickEffect">
                                  <p:stCondLst>
                                    <p:cond delay="0"/>
                                  </p:stCondLst>
                                  <p:iterate type="wd">
                                    <p:tmPct val="10000"/>
                                  </p:iterate>
                                  <p:childTnLst>
                                    <p:set>
                                      <p:cBhvr>
                                        <p:cTn id="26" dur="1" fill="hold">
                                          <p:stCondLst>
                                            <p:cond delay="0"/>
                                          </p:stCondLst>
                                        </p:cTn>
                                        <p:tgtEl>
                                          <p:spTgt spid="13315">
                                            <p:txEl>
                                              <p:pRg st="1" end="1"/>
                                            </p:txEl>
                                          </p:spTgt>
                                        </p:tgtEl>
                                        <p:attrNameLst>
                                          <p:attrName>style.visibility</p:attrName>
                                        </p:attrNameLst>
                                      </p:cBhvr>
                                      <p:to>
                                        <p:strVal val="visible"/>
                                      </p:to>
                                    </p:set>
                                    <p:animEffect transition="in" filter="fade">
                                      <p:cBhvr>
                                        <p:cTn id="27" dur="1000"/>
                                        <p:tgtEl>
                                          <p:spTgt spid="13315">
                                            <p:txEl>
                                              <p:pRg st="1" end="1"/>
                                            </p:txEl>
                                          </p:spTgt>
                                        </p:tgtEl>
                                      </p:cBhvr>
                                    </p:animEffect>
                                    <p:anim calcmode="lin" valueType="num">
                                      <p:cBhvr>
                                        <p:cTn id="28" dur="1000" fill="hold"/>
                                        <p:tgtEl>
                                          <p:spTgt spid="13315">
                                            <p:txEl>
                                              <p:pRg st="1" end="1"/>
                                            </p:txEl>
                                          </p:spTgt>
                                        </p:tgtEl>
                                        <p:attrNameLst>
                                          <p:attrName>ppt_x</p:attrName>
                                        </p:attrNameLst>
                                      </p:cBhvr>
                                      <p:tavLst>
                                        <p:tav tm="0">
                                          <p:val>
                                            <p:strVal val="#ppt_x-.1"/>
                                          </p:val>
                                        </p:tav>
                                        <p:tav tm="100000">
                                          <p:val>
                                            <p:strVal val="#ppt_x"/>
                                          </p:val>
                                        </p:tav>
                                      </p:tavLst>
                                    </p:anim>
                                    <p:anim calcmode="lin" valueType="num">
                                      <p:cBhvr>
                                        <p:cTn id="29" dur="10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0" presetClass="entr" presetSubtype="0" fill="hold" nodeType="clickEffect">
                                  <p:stCondLst>
                                    <p:cond delay="0"/>
                                  </p:stCondLst>
                                  <p:iterate type="wd">
                                    <p:tmPct val="10000"/>
                                  </p:iterate>
                                  <p:childTnLst>
                                    <p:set>
                                      <p:cBhvr>
                                        <p:cTn id="33" dur="1" fill="hold">
                                          <p:stCondLst>
                                            <p:cond delay="0"/>
                                          </p:stCondLst>
                                        </p:cTn>
                                        <p:tgtEl>
                                          <p:spTgt spid="13315">
                                            <p:txEl>
                                              <p:pRg st="2" end="2"/>
                                            </p:txEl>
                                          </p:spTgt>
                                        </p:tgtEl>
                                        <p:attrNameLst>
                                          <p:attrName>style.visibility</p:attrName>
                                        </p:attrNameLst>
                                      </p:cBhvr>
                                      <p:to>
                                        <p:strVal val="visible"/>
                                      </p:to>
                                    </p:set>
                                    <p:animEffect transition="in" filter="fade">
                                      <p:cBhvr>
                                        <p:cTn id="34" dur="1000"/>
                                        <p:tgtEl>
                                          <p:spTgt spid="13315">
                                            <p:txEl>
                                              <p:pRg st="2" end="2"/>
                                            </p:txEl>
                                          </p:spTgt>
                                        </p:tgtEl>
                                      </p:cBhvr>
                                    </p:animEffect>
                                    <p:anim calcmode="lin" valueType="num">
                                      <p:cBhvr>
                                        <p:cTn id="35" dur="1000" fill="hold"/>
                                        <p:tgtEl>
                                          <p:spTgt spid="13315">
                                            <p:txEl>
                                              <p:pRg st="2" end="2"/>
                                            </p:txEl>
                                          </p:spTgt>
                                        </p:tgtEl>
                                        <p:attrNameLst>
                                          <p:attrName>ppt_x</p:attrName>
                                        </p:attrNameLst>
                                      </p:cBhvr>
                                      <p:tavLst>
                                        <p:tav tm="0">
                                          <p:val>
                                            <p:strVal val="#ppt_x-.1"/>
                                          </p:val>
                                        </p:tav>
                                        <p:tav tm="100000">
                                          <p:val>
                                            <p:strVal val="#ppt_x"/>
                                          </p:val>
                                        </p:tav>
                                      </p:tavLst>
                                    </p:anim>
                                    <p:anim calcmode="lin" valueType="num">
                                      <p:cBhvr>
                                        <p:cTn id="36" dur="10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nodeType="clickEffect">
                                  <p:stCondLst>
                                    <p:cond delay="0"/>
                                  </p:stCondLst>
                                  <p:iterate type="wd">
                                    <p:tmPct val="10000"/>
                                  </p:iterate>
                                  <p:childTnLst>
                                    <p:set>
                                      <p:cBhvr>
                                        <p:cTn id="40" dur="1" fill="hold">
                                          <p:stCondLst>
                                            <p:cond delay="0"/>
                                          </p:stCondLst>
                                        </p:cTn>
                                        <p:tgtEl>
                                          <p:spTgt spid="13315">
                                            <p:txEl>
                                              <p:pRg st="3" end="3"/>
                                            </p:txEl>
                                          </p:spTgt>
                                        </p:tgtEl>
                                        <p:attrNameLst>
                                          <p:attrName>style.visibility</p:attrName>
                                        </p:attrNameLst>
                                      </p:cBhvr>
                                      <p:to>
                                        <p:strVal val="visible"/>
                                      </p:to>
                                    </p:set>
                                    <p:animEffect transition="in" filter="fade">
                                      <p:cBhvr>
                                        <p:cTn id="41" dur="1000"/>
                                        <p:tgtEl>
                                          <p:spTgt spid="13315">
                                            <p:txEl>
                                              <p:pRg st="3" end="3"/>
                                            </p:txEl>
                                          </p:spTgt>
                                        </p:tgtEl>
                                      </p:cBhvr>
                                    </p:animEffect>
                                    <p:anim calcmode="lin" valueType="num">
                                      <p:cBhvr>
                                        <p:cTn id="42" dur="1000" fill="hold"/>
                                        <p:tgtEl>
                                          <p:spTgt spid="13315">
                                            <p:txEl>
                                              <p:pRg st="3" end="3"/>
                                            </p:txEl>
                                          </p:spTgt>
                                        </p:tgtEl>
                                        <p:attrNameLst>
                                          <p:attrName>ppt_x</p:attrName>
                                        </p:attrNameLst>
                                      </p:cBhvr>
                                      <p:tavLst>
                                        <p:tav tm="0">
                                          <p:val>
                                            <p:strVal val="#ppt_x-.1"/>
                                          </p:val>
                                        </p:tav>
                                        <p:tav tm="100000">
                                          <p:val>
                                            <p:strVal val="#ppt_x"/>
                                          </p:val>
                                        </p:tav>
                                      </p:tavLst>
                                    </p:anim>
                                    <p:anim calcmode="lin" valueType="num">
                                      <p:cBhvr>
                                        <p:cTn id="43" dur="1000" fill="hold"/>
                                        <p:tgtEl>
                                          <p:spTgt spid="133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0" presetClass="entr" presetSubtype="0" fill="hold" nodeType="clickEffect">
                                  <p:stCondLst>
                                    <p:cond delay="0"/>
                                  </p:stCondLst>
                                  <p:iterate type="wd">
                                    <p:tmPct val="10000"/>
                                  </p:iterate>
                                  <p:childTnLst>
                                    <p:set>
                                      <p:cBhvr>
                                        <p:cTn id="47" dur="1" fill="hold">
                                          <p:stCondLst>
                                            <p:cond delay="0"/>
                                          </p:stCondLst>
                                        </p:cTn>
                                        <p:tgtEl>
                                          <p:spTgt spid="13315">
                                            <p:txEl>
                                              <p:pRg st="4" end="4"/>
                                            </p:txEl>
                                          </p:spTgt>
                                        </p:tgtEl>
                                        <p:attrNameLst>
                                          <p:attrName>style.visibility</p:attrName>
                                        </p:attrNameLst>
                                      </p:cBhvr>
                                      <p:to>
                                        <p:strVal val="visible"/>
                                      </p:to>
                                    </p:set>
                                    <p:animEffect transition="in" filter="fade">
                                      <p:cBhvr>
                                        <p:cTn id="48" dur="1000"/>
                                        <p:tgtEl>
                                          <p:spTgt spid="13315">
                                            <p:txEl>
                                              <p:pRg st="4" end="4"/>
                                            </p:txEl>
                                          </p:spTgt>
                                        </p:tgtEl>
                                      </p:cBhvr>
                                    </p:animEffect>
                                    <p:anim calcmode="lin" valueType="num">
                                      <p:cBhvr>
                                        <p:cTn id="49" dur="1000" fill="hold"/>
                                        <p:tgtEl>
                                          <p:spTgt spid="13315">
                                            <p:txEl>
                                              <p:pRg st="4" end="4"/>
                                            </p:txEl>
                                          </p:spTgt>
                                        </p:tgtEl>
                                        <p:attrNameLst>
                                          <p:attrName>ppt_x</p:attrName>
                                        </p:attrNameLst>
                                      </p:cBhvr>
                                      <p:tavLst>
                                        <p:tav tm="0">
                                          <p:val>
                                            <p:strVal val="#ppt_x-.1"/>
                                          </p:val>
                                        </p:tav>
                                        <p:tav tm="100000">
                                          <p:val>
                                            <p:strVal val="#ppt_x"/>
                                          </p:val>
                                        </p:tav>
                                      </p:tavLst>
                                    </p:anim>
                                    <p:anim calcmode="lin" valueType="num">
                                      <p:cBhvr>
                                        <p:cTn id="50" dur="1000" fill="hold"/>
                                        <p:tgtEl>
                                          <p:spTgt spid="133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AD561AB-A77A-291D-1A5F-23E98AEBED57}"/>
              </a:ext>
            </a:extLst>
          </p:cNvPr>
          <p:cNvSpPr>
            <a:spLocks noGrp="1" noChangeArrowheads="1"/>
          </p:cNvSpPr>
          <p:nvPr>
            <p:ph type="title"/>
          </p:nvPr>
        </p:nvSpPr>
        <p:spPr>
          <a:xfrm>
            <a:off x="381000" y="-19050"/>
            <a:ext cx="8229600" cy="323850"/>
          </a:xfrm>
        </p:spPr>
        <p:txBody>
          <a:bodyPr/>
          <a:lstStyle/>
          <a:p>
            <a:r>
              <a:rPr lang="en-US" altLang="en-US" sz="2000" b="1"/>
              <a:t>Austrian Hungarian Empire</a:t>
            </a:r>
          </a:p>
        </p:txBody>
      </p:sp>
      <p:pic>
        <p:nvPicPr>
          <p:cNvPr id="10243" name="Picture 3">
            <a:extLst>
              <a:ext uri="{FF2B5EF4-FFF2-40B4-BE49-F238E27FC236}">
                <a16:creationId xmlns:a16="http://schemas.microsoft.com/office/drawing/2014/main" id="{4909A891-7B1E-95AD-CB5B-8E774DEBCB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B2CFB1A-383B-DB7F-CA99-FB5CBCDDE0AE}"/>
              </a:ext>
            </a:extLst>
          </p:cNvPr>
          <p:cNvSpPr txBox="1">
            <a:spLocks noChangeArrowheads="1"/>
          </p:cNvSpPr>
          <p:nvPr/>
        </p:nvSpPr>
        <p:spPr bwMode="auto">
          <a:xfrm>
            <a:off x="1266825" y="0"/>
            <a:ext cx="4497388" cy="3460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America Goes to War</a:t>
            </a:r>
          </a:p>
        </p:txBody>
      </p:sp>
      <p:sp>
        <p:nvSpPr>
          <p:cNvPr id="50179" name="Rectangle 4">
            <a:extLst>
              <a:ext uri="{FF2B5EF4-FFF2-40B4-BE49-F238E27FC236}">
                <a16:creationId xmlns:a16="http://schemas.microsoft.com/office/drawing/2014/main" id="{0A1E69C6-7701-2091-E49B-F8DF39FD71A5}"/>
              </a:ext>
            </a:extLst>
          </p:cNvPr>
          <p:cNvSpPr>
            <a:spLocks noChangeArrowheads="1"/>
          </p:cNvSpPr>
          <p:nvPr/>
        </p:nvSpPr>
        <p:spPr bwMode="auto">
          <a:xfrm>
            <a:off x="0" y="346075"/>
            <a:ext cx="5257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-Close ties with both Britain and France. </a:t>
            </a:r>
            <a:r>
              <a:rPr lang="en-US" altLang="en-US" sz="1800"/>
              <a:t>Most Americans favored the Allies in the war.  </a:t>
            </a:r>
          </a:p>
          <a:p>
            <a:pPr eaLnBrk="1" hangingPunct="1">
              <a:spcBef>
                <a:spcPct val="0"/>
              </a:spcBef>
              <a:buFontTx/>
              <a:buNone/>
            </a:pPr>
            <a:r>
              <a:rPr lang="en-US" altLang="en-US" sz="1800"/>
              <a:t>US shares a common </a:t>
            </a:r>
            <a:r>
              <a:rPr lang="en-US" altLang="en-US" sz="1800" b="1"/>
              <a:t>language</a:t>
            </a:r>
            <a:r>
              <a:rPr lang="en-US" altLang="en-US" sz="1800"/>
              <a:t> and history with Great Britain and France.  Also shared common political system- </a:t>
            </a:r>
            <a:r>
              <a:rPr lang="en-US" altLang="en-US" sz="1800" b="1"/>
              <a:t>democracy</a:t>
            </a:r>
            <a:r>
              <a:rPr lang="en-US" altLang="en-US" sz="1800"/>
              <a:t>.</a:t>
            </a:r>
          </a:p>
          <a:p>
            <a:pPr eaLnBrk="1" hangingPunct="1">
              <a:spcBef>
                <a:spcPct val="0"/>
              </a:spcBef>
              <a:buFontTx/>
              <a:buNone/>
            </a:pPr>
            <a:endParaRPr lang="en-US" altLang="en-US" sz="1800"/>
          </a:p>
          <a:p>
            <a:pPr eaLnBrk="1" hangingPunct="1">
              <a:spcBef>
                <a:spcPct val="0"/>
              </a:spcBef>
              <a:buFontTx/>
              <a:buNone/>
            </a:pPr>
            <a:r>
              <a:rPr lang="en-US" altLang="en-US" sz="1800"/>
              <a:t>But many American could trace their ancestry back to Germany.  Many German immigrants contributed the growth of the USA- Beer in Milwaukee, the hamburger from Hamburg, Germany, Kindergarten- the children’s garden, the Frankfurter (hot dog) from Frankfurt, Germany.</a:t>
            </a:r>
          </a:p>
          <a:p>
            <a:pPr eaLnBrk="1" hangingPunct="1">
              <a:spcBef>
                <a:spcPct val="0"/>
              </a:spcBef>
              <a:buFontTx/>
              <a:buNone/>
            </a:pPr>
            <a:endParaRPr lang="en-US" altLang="en-US" sz="1800"/>
          </a:p>
          <a:p>
            <a:pPr eaLnBrk="1" hangingPunct="1">
              <a:spcBef>
                <a:spcPct val="0"/>
              </a:spcBef>
              <a:buFontTx/>
              <a:buNone/>
            </a:pPr>
            <a:r>
              <a:rPr lang="en-US" altLang="en-US" sz="1800"/>
              <a:t>Many Americans detested German militarism and they had an </a:t>
            </a:r>
            <a:r>
              <a:rPr lang="en-US" altLang="en-US" sz="1800" b="1"/>
              <a:t>emperor</a:t>
            </a:r>
            <a:r>
              <a:rPr lang="en-US" altLang="en-US" sz="1800"/>
              <a:t> or </a:t>
            </a:r>
            <a:r>
              <a:rPr lang="en-US" altLang="en-US" sz="1800" b="1"/>
              <a:t>Kaiser</a:t>
            </a:r>
            <a:r>
              <a:rPr lang="en-US" altLang="en-US" sz="1800"/>
              <a:t>- dictatorship.</a:t>
            </a:r>
          </a:p>
        </p:txBody>
      </p:sp>
      <p:pic>
        <p:nvPicPr>
          <p:cNvPr id="50180" name="Picture 9">
            <a:extLst>
              <a:ext uri="{FF2B5EF4-FFF2-40B4-BE49-F238E27FC236}">
                <a16:creationId xmlns:a16="http://schemas.microsoft.com/office/drawing/2014/main" id="{91EF7A38-632B-F688-B3E3-B5D1CB95E4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4806950"/>
            <a:ext cx="9683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a:extLst>
              <a:ext uri="{FF2B5EF4-FFF2-40B4-BE49-F238E27FC236}">
                <a16:creationId xmlns:a16="http://schemas.microsoft.com/office/drawing/2014/main" id="{299DAEFE-DF47-9ADE-EACB-AB22379496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6388" y="3359150"/>
            <a:ext cx="20224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1">
            <a:extLst>
              <a:ext uri="{FF2B5EF4-FFF2-40B4-BE49-F238E27FC236}">
                <a16:creationId xmlns:a16="http://schemas.microsoft.com/office/drawing/2014/main" id="{D84E1879-CA37-DA89-B34B-FB907119BF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42641">
            <a:off x="7570788" y="195263"/>
            <a:ext cx="11160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7B826CC-80E4-7EA6-3C07-D40FE89159A3}"/>
              </a:ext>
            </a:extLst>
          </p:cNvPr>
          <p:cNvSpPr/>
          <p:nvPr/>
        </p:nvSpPr>
        <p:spPr>
          <a:xfrm rot="20636184">
            <a:off x="7904163" y="1457325"/>
            <a:ext cx="76517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0184" name="Picture 13">
            <a:extLst>
              <a:ext uri="{FF2B5EF4-FFF2-40B4-BE49-F238E27FC236}">
                <a16:creationId xmlns:a16="http://schemas.microsoft.com/office/drawing/2014/main" id="{03263F5A-EB12-8793-5C24-08F5B1FFE2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4088" y="66675"/>
            <a:ext cx="13525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4">
            <a:extLst>
              <a:ext uri="{FF2B5EF4-FFF2-40B4-BE49-F238E27FC236}">
                <a16:creationId xmlns:a16="http://schemas.microsoft.com/office/drawing/2014/main" id="{82E0AB7C-1061-572D-65E1-1DD9883E3C7D}"/>
              </a:ext>
            </a:extLst>
          </p:cNvPr>
          <p:cNvSpPr>
            <a:spLocks noChangeArrowheads="1"/>
          </p:cNvSpPr>
          <p:nvPr/>
        </p:nvSpPr>
        <p:spPr bwMode="auto">
          <a:xfrm rot="-1011406">
            <a:off x="6229350" y="255588"/>
            <a:ext cx="103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Kaiser</a:t>
            </a:r>
            <a:endParaRPr lang="en-US" altLang="en-US" sz="2000"/>
          </a:p>
        </p:txBody>
      </p:sp>
      <p:pic>
        <p:nvPicPr>
          <p:cNvPr id="50186" name="Picture 7">
            <a:extLst>
              <a:ext uri="{FF2B5EF4-FFF2-40B4-BE49-F238E27FC236}">
                <a16:creationId xmlns:a16="http://schemas.microsoft.com/office/drawing/2014/main" id="{3CF74054-786E-419D-E26A-E8151B2819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14353">
            <a:off x="5826125" y="4797425"/>
            <a:ext cx="10556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8">
            <a:extLst>
              <a:ext uri="{FF2B5EF4-FFF2-40B4-BE49-F238E27FC236}">
                <a16:creationId xmlns:a16="http://schemas.microsoft.com/office/drawing/2014/main" id="{CD203407-FEBF-BE47-D9C6-3740F4FF33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3125">
            <a:off x="7008813" y="4830763"/>
            <a:ext cx="8651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6">
            <a:extLst>
              <a:ext uri="{FF2B5EF4-FFF2-40B4-BE49-F238E27FC236}">
                <a16:creationId xmlns:a16="http://schemas.microsoft.com/office/drawing/2014/main" id="{75D9060C-910E-2E80-AD28-B3C633FB6F3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592638"/>
            <a:ext cx="569118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5">
            <a:extLst>
              <a:ext uri="{FF2B5EF4-FFF2-40B4-BE49-F238E27FC236}">
                <a16:creationId xmlns:a16="http://schemas.microsoft.com/office/drawing/2014/main" id="{D9A68527-A5ED-6AF9-E56A-E8A145B6157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895652">
            <a:off x="6124575" y="2095500"/>
            <a:ext cx="252412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4">
            <a:extLst>
              <a:ext uri="{FF2B5EF4-FFF2-40B4-BE49-F238E27FC236}">
                <a16:creationId xmlns:a16="http://schemas.microsoft.com/office/drawing/2014/main" id="{05B3EC74-36C3-42F0-3B5C-193B121499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20112">
            <a:off x="5046663" y="3460750"/>
            <a:ext cx="1503362" cy="83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E75E2A-2429-C0DE-ACED-49E254A7AB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00400"/>
            <a:ext cx="3565525"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7AAD0149-8F80-0E0B-7159-3AA76519F38E}"/>
              </a:ext>
            </a:extLst>
          </p:cNvPr>
          <p:cNvSpPr txBox="1">
            <a:spLocks/>
          </p:cNvSpPr>
          <p:nvPr/>
        </p:nvSpPr>
        <p:spPr bwMode="auto">
          <a:xfrm>
            <a:off x="100013" y="1004888"/>
            <a:ext cx="5029200" cy="5667375"/>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1800" b="1" kern="0" dirty="0">
                <a:solidFill>
                  <a:srgbClr val="FF0000"/>
                </a:solidFill>
              </a:rPr>
              <a:t>USA was shocked at Germany’s invasion of Belgium.  US public opinion turned against Germany.</a:t>
            </a:r>
          </a:p>
          <a:p>
            <a:pPr marL="0" indent="0">
              <a:buFontTx/>
              <a:buNone/>
              <a:defRPr/>
            </a:pPr>
            <a:r>
              <a:rPr lang="en-US" sz="1800" kern="0" dirty="0"/>
              <a:t>The invasion was met with resistance.  German soldiers, shot civilians, burned building, etc.  </a:t>
            </a:r>
          </a:p>
          <a:p>
            <a:pPr marL="0" indent="0">
              <a:buFontTx/>
              <a:buNone/>
              <a:defRPr/>
            </a:pPr>
            <a:r>
              <a:rPr lang="en-US" sz="2000" kern="0" dirty="0"/>
              <a:t>British </a:t>
            </a:r>
            <a:r>
              <a:rPr lang="en-US" sz="2000" b="1" kern="0" dirty="0"/>
              <a:t>propaganda- </a:t>
            </a:r>
            <a:r>
              <a:rPr lang="en-US" dirty="0"/>
              <a:t> </a:t>
            </a:r>
            <a:r>
              <a:rPr lang="en-US" sz="1800" dirty="0"/>
              <a:t>Information, especially of a biased or misleading nature, used to promote a political cause or point of view.  </a:t>
            </a:r>
          </a:p>
          <a:p>
            <a:pPr marL="0" indent="0">
              <a:buFontTx/>
              <a:buNone/>
              <a:defRPr/>
            </a:pPr>
            <a:endParaRPr lang="en-US" sz="1800" dirty="0"/>
          </a:p>
          <a:p>
            <a:pPr marL="0" indent="0">
              <a:buFontTx/>
              <a:buNone/>
              <a:defRPr/>
            </a:pPr>
            <a:r>
              <a:rPr lang="en-US" sz="1800" dirty="0"/>
              <a:t>British needed USA to join war effort, so they exaggerated German atrocities to that end.</a:t>
            </a:r>
          </a:p>
          <a:p>
            <a:pPr marL="0" indent="0">
              <a:buFontTx/>
              <a:buNone/>
              <a:defRPr/>
            </a:pPr>
            <a:endParaRPr lang="en-US" sz="1800" b="1" kern="0" dirty="0"/>
          </a:p>
          <a:p>
            <a:pPr marL="0" indent="0">
              <a:buFontTx/>
              <a:buNone/>
              <a:defRPr/>
            </a:pPr>
            <a:r>
              <a:rPr lang="en-US" sz="1800" kern="0" dirty="0"/>
              <a:t>US press carried these propaganda stories as factual news.  Even though theses stories were false, American public opinion was turning against Germany.</a:t>
            </a:r>
          </a:p>
        </p:txBody>
      </p:sp>
      <p:sp>
        <p:nvSpPr>
          <p:cNvPr id="3" name="Content Placeholder 2">
            <a:extLst>
              <a:ext uri="{FF2B5EF4-FFF2-40B4-BE49-F238E27FC236}">
                <a16:creationId xmlns:a16="http://schemas.microsoft.com/office/drawing/2014/main" id="{A64333B1-0E50-4A04-9680-625FB9FFA845}"/>
              </a:ext>
            </a:extLst>
          </p:cNvPr>
          <p:cNvSpPr>
            <a:spLocks noGrp="1" noChangeArrowheads="1"/>
          </p:cNvSpPr>
          <p:nvPr>
            <p:ph idx="1"/>
          </p:nvPr>
        </p:nvSpPr>
        <p:spPr>
          <a:xfrm>
            <a:off x="0" y="395288"/>
            <a:ext cx="5486400" cy="609600"/>
          </a:xfrm>
        </p:spPr>
        <p:txBody>
          <a:bodyPr/>
          <a:lstStyle/>
          <a:p>
            <a:pPr marL="0" indent="0">
              <a:buFontTx/>
              <a:buNone/>
            </a:pPr>
            <a:r>
              <a:rPr lang="en-US" altLang="en-US" sz="2000" b="1"/>
              <a:t>German Atrocities and Allied Propaganda</a:t>
            </a:r>
          </a:p>
        </p:txBody>
      </p:sp>
      <p:sp>
        <p:nvSpPr>
          <p:cNvPr id="4" name="Rectangle 2">
            <a:extLst>
              <a:ext uri="{FF2B5EF4-FFF2-40B4-BE49-F238E27FC236}">
                <a16:creationId xmlns:a16="http://schemas.microsoft.com/office/drawing/2014/main" id="{1B6A541E-B986-04E4-C3C0-CF8EABD01C12}"/>
              </a:ext>
            </a:extLst>
          </p:cNvPr>
          <p:cNvSpPr txBox="1">
            <a:spLocks noChangeArrowheads="1"/>
          </p:cNvSpPr>
          <p:nvPr/>
        </p:nvSpPr>
        <p:spPr bwMode="auto">
          <a:xfrm>
            <a:off x="2209800" y="0"/>
            <a:ext cx="4497388" cy="3460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America Goes to War</a:t>
            </a:r>
          </a:p>
        </p:txBody>
      </p:sp>
      <p:sp>
        <p:nvSpPr>
          <p:cNvPr id="6" name="Content Placeholder 2">
            <a:extLst>
              <a:ext uri="{FF2B5EF4-FFF2-40B4-BE49-F238E27FC236}">
                <a16:creationId xmlns:a16="http://schemas.microsoft.com/office/drawing/2014/main" id="{B95F91E4-1750-5729-9991-69C28F682A50}"/>
              </a:ext>
            </a:extLst>
          </p:cNvPr>
          <p:cNvSpPr txBox="1">
            <a:spLocks/>
          </p:cNvSpPr>
          <p:nvPr/>
        </p:nvSpPr>
        <p:spPr bwMode="auto">
          <a:xfrm>
            <a:off x="5241925" y="850900"/>
            <a:ext cx="3713163" cy="57785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000" kern="0" dirty="0"/>
              <a:t>By the time the USA joined the Allies in 1917, the Germans were portrayed as apes, hogs or monsters.  This was done to dehumanize the Germans.  After all, its easier to kill a monster than a human</a:t>
            </a:r>
            <a:r>
              <a:rPr lang="en-US" sz="2000" b="1" kern="0" dirty="0"/>
              <a:t> </a:t>
            </a:r>
            <a:r>
              <a:rPr lang="en-US" sz="2000" kern="0" dirty="0"/>
              <a:t>being.</a:t>
            </a:r>
          </a:p>
        </p:txBody>
      </p:sp>
      <p:pic>
        <p:nvPicPr>
          <p:cNvPr id="5" name="Picture 4">
            <a:extLst>
              <a:ext uri="{FF2B5EF4-FFF2-40B4-BE49-F238E27FC236}">
                <a16:creationId xmlns:a16="http://schemas.microsoft.com/office/drawing/2014/main" id="{D58F6837-674A-D8C9-6646-65B88C65D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2090738"/>
            <a:ext cx="32004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48E987-A028-E64C-C21F-594320AE59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2366963"/>
            <a:ext cx="270351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EDC62A2-6C3B-1A9D-7CCF-7114D6426C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1390650"/>
            <a:ext cx="2725737"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8B8868F-59EF-19DF-A702-F56DEDB2C01E}"/>
              </a:ext>
            </a:extLst>
          </p:cNvPr>
          <p:cNvSpPr txBox="1">
            <a:spLocks/>
          </p:cNvSpPr>
          <p:nvPr/>
        </p:nvSpPr>
        <p:spPr bwMode="auto">
          <a:xfrm>
            <a:off x="20638" y="1958975"/>
            <a:ext cx="5029200" cy="6096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endParaRPr lang="en-US" sz="2000" kern="0" dirty="0"/>
          </a:p>
        </p:txBody>
      </p:sp>
      <p:pic>
        <p:nvPicPr>
          <p:cNvPr id="10" name="Picture 9">
            <a:extLst>
              <a:ext uri="{FF2B5EF4-FFF2-40B4-BE49-F238E27FC236}">
                <a16:creationId xmlns:a16="http://schemas.microsoft.com/office/drawing/2014/main" id="{7C4F14DC-5459-9982-0B01-B88DF032D1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133600"/>
            <a:ext cx="2997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0CCE1F4-750E-9FF8-A2FC-03890A2B61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40388" y="1905000"/>
            <a:ext cx="29146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73B567C-8522-33B9-125F-F2A2D1036C8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49913" y="1600200"/>
            <a:ext cx="2944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1000" fill="hold"/>
                                        <p:tgtEl>
                                          <p:spTgt spid="4"/>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nodePh="1">
                                  <p:stCondLst>
                                    <p:cond delay="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1000"/>
                                        <p:tgtEl>
                                          <p:spTgt spid="13">
                                            <p:txEl>
                                              <p:pRg st="0" end="0"/>
                                            </p:txEl>
                                          </p:spTgt>
                                        </p:tgtEl>
                                      </p:cBhvr>
                                    </p:animEffect>
                                    <p:anim calcmode="lin" valueType="num">
                                      <p:cBhvr>
                                        <p:cTn id="2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1000"/>
                                        <p:tgtEl>
                                          <p:spTgt spid="13">
                                            <p:txEl>
                                              <p:pRg st="1" end="1"/>
                                            </p:txEl>
                                          </p:spTgt>
                                        </p:tgtEl>
                                      </p:cBhvr>
                                    </p:animEffect>
                                    <p:anim calcmode="lin" valueType="num">
                                      <p:cBhvr>
                                        <p:cTn id="3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fade">
                                      <p:cBhvr>
                                        <p:cTn id="39" dur="1000"/>
                                        <p:tgtEl>
                                          <p:spTgt spid="13">
                                            <p:txEl>
                                              <p:pRg st="2" end="2"/>
                                            </p:txEl>
                                          </p:spTgt>
                                        </p:tgtEl>
                                      </p:cBhvr>
                                    </p:animEffect>
                                    <p:anim calcmode="lin" valueType="num">
                                      <p:cBhvr>
                                        <p:cTn id="4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xEl>
                                              <p:pRg st="4" end="4"/>
                                            </p:txEl>
                                          </p:spTgt>
                                        </p:tgtEl>
                                        <p:attrNameLst>
                                          <p:attrName>style.visibility</p:attrName>
                                        </p:attrNameLst>
                                      </p:cBhvr>
                                      <p:to>
                                        <p:strVal val="visible"/>
                                      </p:to>
                                    </p:set>
                                    <p:animEffect transition="in" filter="fade">
                                      <p:cBhvr>
                                        <p:cTn id="46" dur="1000"/>
                                        <p:tgtEl>
                                          <p:spTgt spid="13">
                                            <p:txEl>
                                              <p:pRg st="4" end="4"/>
                                            </p:txEl>
                                          </p:spTgt>
                                        </p:tgtEl>
                                      </p:cBhvr>
                                    </p:animEffect>
                                    <p:anim calcmode="lin" valueType="num">
                                      <p:cBhvr>
                                        <p:cTn id="47"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animEffect transition="in" filter="fade">
                                      <p:cBhvr>
                                        <p:cTn id="53" dur="1000"/>
                                        <p:tgtEl>
                                          <p:spTgt spid="13">
                                            <p:txEl>
                                              <p:pRg st="6" end="6"/>
                                            </p:txEl>
                                          </p:spTgt>
                                        </p:tgtEl>
                                      </p:cBhvr>
                                    </p:animEffect>
                                    <p:anim calcmode="lin" valueType="num">
                                      <p:cBhvr>
                                        <p:cTn id="54"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0" presetClass="path" presetSubtype="0" accel="50000" decel="50000" fill="hold" nodeType="clickEffect">
                                  <p:stCondLst>
                                    <p:cond delay="0"/>
                                  </p:stCondLst>
                                  <p:childTnLst>
                                    <p:animMotion origin="layout" path="M 0.03316 0.15486 L 0.03316 0.15509 C 0.03142 0.15162 0.03003 0.14791 0.02795 0.14513 C 0.02621 0.14282 0.02205 0.14189 0.01979 0.1412 C 0.01528 0.13703 0.00677 0.12801 0.00034 0.12476 C -0.00122 0.12407 -0.00295 0.12384 -0.00469 0.12338 C -0.00747 0.12152 -0.01007 0.1199 -0.01285 0.11805 C -0.01528 0.1162 -0.01754 0.11412 -0.01997 0.1125 C -0.02292 0.11088 -0.02622 0.11018 -0.02917 0.10856 C -0.03542 0.10509 -0.04132 0.10069 -0.04757 0.09768 C -0.05469 0.09398 -0.06233 0.09166 -0.06893 0.0868 C -0.07865 0.07916 -0.07761 0.07986 -0.09045 0.07176 C -0.09341 0.0699 -0.09636 0.06782 -0.09948 0.0662 C -0.1066 0.06273 -0.11424 0.06041 -0.12136 0.05671 C -0.13056 0.05185 -0.13438 0.0493 -0.14445 0.04583 C -0.14809 0.04467 -0.15209 0.04467 -0.15573 0.04305 C -0.16354 0.04004 -0.17101 0.03472 -0.17917 0.03217 C -0.18212 0.03125 -0.18525 0.03055 -0.18854 0.02963 C -0.20556 0.02361 -0.19184 0.02801 -0.20764 0.0199 C -0.22049 0.01365 -0.20903 0.02129 -0.22396 0.01458 C -0.22726 0.01319 -0.23004 0.01041 -0.23316 0.00902 C -0.24445 0.00439 -0.24722 0.00416 -0.2566 0.00231 C -0.28264 -0.0125 -0.24393 0.00856 -0.27205 -0.00324 C -0.27483 -0.0044 -0.27726 -0.00718 -0.28021 -0.00857 C -0.28663 -0.01204 -0.29028 -0.01181 -0.2974 -0.01274 C -0.304 -0.0169 -0.3033 -0.0169 -0.31285 -0.02084 C -0.3165 -0.02246 -0.32032 -0.02338 -0.32396 -0.025 C -0.33056 -0.02755 -0.33698 -0.03033 -0.34341 -0.03311 C -0.34584 -0.03403 -0.34809 -0.03542 -0.35052 -0.03588 L -0.35764 -0.03704 C -0.36372 -0.03982 -0.36997 -0.04213 -0.37604 -0.04537 C -0.37778 -0.0463 -0.37934 -0.04723 -0.38108 -0.04815 C -0.38525 -0.05 -0.38924 -0.05186 -0.39341 -0.05348 C -0.39566 -0.0544 -0.39827 -0.0551 -0.40052 -0.05625 C -0.4033 -0.05764 -0.40591 -0.05996 -0.40868 -0.06158 C -0.4191 -0.06783 -0.41788 -0.06644 -0.42813 -0.07107 C -0.42986 -0.07199 -0.43143 -0.07315 -0.43316 -0.07385 C -0.43959 -0.07639 -0.44323 -0.07686 -0.44948 -0.07801 C -0.4533 -0.07987 -0.45695 -0.08195 -0.46077 -0.08334 C -0.46788 -0.08635 -0.475 -0.08912 -0.48212 -0.09167 C -0.48351 -0.09213 -0.4849 -0.09237 -0.48629 -0.09306 C -0.50851 -0.10255 -0.49757 -0.09954 -0.51077 -0.10255 C -0.51216 -0.10348 -0.51337 -0.1044 -0.51476 -0.1051 C -0.51754 -0.10672 -0.52466 -0.1088 -0.52604 -0.10926 C -0.52847 -0.11019 -0.53073 -0.11158 -0.53316 -0.11204 C -0.53854 -0.11297 -0.5441 -0.11297 -0.54948 -0.11343 C -0.55191 -0.11297 -0.55452 -0.11366 -0.5566 -0.11204 C -0.55782 -0.11112 -0.55903 -0.10602 -0.55764 -0.10649 C -0.55452 -0.10764 -0.55243 -0.11412 -0.55052 -0.11737 C -0.54983 -0.11852 -0.54844 -0.12153 -0.54844 -0.12014 C -0.54844 -0.11574 -0.54983 -0.11621 -0.55157 -0.11621 L -0.55157 -0.11598 L -0.55052 -0.11621 " pathEditMode="relative" rAng="0" ptsTypes="AAAAAAAAAAAAAAAAAAAAAAAAAAAAAAAAAAAAAAAAAAAAAAAAAAAAA">
                                      <p:cBhvr>
                                        <p:cTn id="59" dur="2000" fill="hold"/>
                                        <p:tgtEl>
                                          <p:spTgt spid="5"/>
                                        </p:tgtEl>
                                        <p:attrNameLst>
                                          <p:attrName>ppt_x</p:attrName>
                                          <p:attrName>ppt_y</p:attrName>
                                        </p:attrNameLst>
                                      </p:cBhvr>
                                      <p:rCtr x="-29583" y="-13773"/>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mph" presetSubtype="0" fill="hold" nodeType="clickEffect">
                                  <p:stCondLst>
                                    <p:cond delay="0"/>
                                  </p:stCondLst>
                                  <p:childTnLst>
                                    <p:animScale>
                                      <p:cBhvr>
                                        <p:cTn id="63" dur="2000" fill="hold"/>
                                        <p:tgtEl>
                                          <p:spTgt spid="5"/>
                                        </p:tgtEl>
                                      </p:cBhvr>
                                      <p:by x="150000" y="15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0" presetClass="path" presetSubtype="0" accel="50000" decel="50000" fill="hold" nodeType="clickEffect">
                                  <p:stCondLst>
                                    <p:cond delay="0"/>
                                  </p:stCondLst>
                                  <p:childTnLst>
                                    <p:animMotion origin="layout" path="M 0.01337 0.05209 L -0.56718 -0.15602 " pathEditMode="relative" rAng="0" ptsTypes="AA">
                                      <p:cBhvr>
                                        <p:cTn id="67" dur="2000" fill="hold"/>
                                        <p:tgtEl>
                                          <p:spTgt spid="7"/>
                                        </p:tgtEl>
                                        <p:attrNameLst>
                                          <p:attrName>ppt_x</p:attrName>
                                          <p:attrName>ppt_y</p:attrName>
                                        </p:attrNameLst>
                                      </p:cBhvr>
                                      <p:rCtr x="-29028" y="-10417"/>
                                    </p:animMotion>
                                  </p:childTnLst>
                                </p:cTn>
                              </p:par>
                            </p:childTnLst>
                          </p:cTn>
                        </p:par>
                      </p:childTnLst>
                    </p:cTn>
                  </p:par>
                  <p:par>
                    <p:cTn id="68" fill="hold" nodeType="clickPar">
                      <p:stCondLst>
                        <p:cond delay="indefinite"/>
                      </p:stCondLst>
                      <p:childTnLst>
                        <p:par>
                          <p:cTn id="69" fill="hold" nodeType="withGroup">
                            <p:stCondLst>
                              <p:cond delay="0"/>
                            </p:stCondLst>
                            <p:childTnLst>
                              <p:par>
                                <p:cTn id="70" presetID="6" presetClass="emph" presetSubtype="0" fill="hold" nodeType="clickEffect">
                                  <p:stCondLst>
                                    <p:cond delay="0"/>
                                  </p:stCondLst>
                                  <p:childTnLst>
                                    <p:animScale>
                                      <p:cBhvr>
                                        <p:cTn id="71" dur="2000" fill="hold"/>
                                        <p:tgtEl>
                                          <p:spTgt spid="7"/>
                                        </p:tgtEl>
                                      </p:cBhvr>
                                      <p:by x="150000" y="15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0" presetClass="path" presetSubtype="0" accel="50000" decel="50000" fill="hold" nodeType="clickEffect">
                                  <p:stCondLst>
                                    <p:cond delay="0"/>
                                  </p:stCondLst>
                                  <p:childTnLst>
                                    <p:animMotion origin="layout" path="M 0.00799 0.02523 L -0.55017 -0.05649 " pathEditMode="relative" rAng="0" ptsTypes="AA">
                                      <p:cBhvr>
                                        <p:cTn id="75" dur="2000" fill="hold"/>
                                        <p:tgtEl>
                                          <p:spTgt spid="8"/>
                                        </p:tgtEl>
                                        <p:attrNameLst>
                                          <p:attrName>ppt_x</p:attrName>
                                          <p:attrName>ppt_y</p:attrName>
                                        </p:attrNameLst>
                                      </p:cBhvr>
                                      <p:rCtr x="-27917" y="-4097"/>
                                    </p:animMotion>
                                  </p:childTnLst>
                                </p:cTn>
                              </p:par>
                            </p:childTnLst>
                          </p:cTn>
                        </p:par>
                      </p:childTnLst>
                    </p:cTn>
                  </p:par>
                  <p:par>
                    <p:cTn id="76" fill="hold" nodeType="clickPar">
                      <p:stCondLst>
                        <p:cond delay="indefinite"/>
                      </p:stCondLst>
                      <p:childTnLst>
                        <p:par>
                          <p:cTn id="77" fill="hold" nodeType="withGroup">
                            <p:stCondLst>
                              <p:cond delay="0"/>
                            </p:stCondLst>
                            <p:childTnLst>
                              <p:par>
                                <p:cTn id="78" presetID="6" presetClass="emph" presetSubtype="0" fill="hold" nodeType="clickEffect">
                                  <p:stCondLst>
                                    <p:cond delay="0"/>
                                  </p:stCondLst>
                                  <p:childTnLst>
                                    <p:animScale>
                                      <p:cBhvr>
                                        <p:cTn id="79" dur="2000" fill="hold"/>
                                        <p:tgtEl>
                                          <p:spTgt spid="8"/>
                                        </p:tgtEl>
                                      </p:cBhvr>
                                      <p:by x="150000" y="150000"/>
                                    </p:animScale>
                                  </p:childTnLst>
                                </p:cTn>
                              </p:par>
                            </p:childTnLst>
                          </p:cTn>
                        </p:par>
                      </p:childTnLst>
                    </p:cTn>
                  </p:par>
                  <p:par>
                    <p:cTn id="80" fill="hold" nodeType="clickPar">
                      <p:stCondLst>
                        <p:cond delay="indefinite"/>
                      </p:stCondLst>
                      <p:childTnLst>
                        <p:par>
                          <p:cTn id="81" fill="hold" nodeType="withGroup">
                            <p:stCondLst>
                              <p:cond delay="0"/>
                            </p:stCondLst>
                            <p:childTnLst>
                              <p:par>
                                <p:cTn id="82" presetID="0" presetClass="path" presetSubtype="0" accel="50000" decel="50000" fill="hold" nodeType="clickEffect">
                                  <p:stCondLst>
                                    <p:cond delay="0"/>
                                  </p:stCondLst>
                                  <p:childTnLst>
                                    <p:animMotion origin="layout" path="M 0.02604 0.04607 L -0.525 -0.10903 " pathEditMode="relative" rAng="0" ptsTypes="AA">
                                      <p:cBhvr>
                                        <p:cTn id="83" dur="2000" fill="hold"/>
                                        <p:tgtEl>
                                          <p:spTgt spid="10"/>
                                        </p:tgtEl>
                                        <p:attrNameLst>
                                          <p:attrName>ppt_x</p:attrName>
                                          <p:attrName>ppt_y</p:attrName>
                                        </p:attrNameLst>
                                      </p:cBhvr>
                                      <p:rCtr x="-27552" y="-7755"/>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6" presetClass="emph" presetSubtype="0" fill="hold" nodeType="clickEffect">
                                  <p:stCondLst>
                                    <p:cond delay="0"/>
                                  </p:stCondLst>
                                  <p:childTnLst>
                                    <p:animScale>
                                      <p:cBhvr>
                                        <p:cTn id="87" dur="2000" fill="hold"/>
                                        <p:tgtEl>
                                          <p:spTgt spid="10"/>
                                        </p:tgtEl>
                                      </p:cBhvr>
                                      <p:by x="150000" y="150000"/>
                                    </p:animScale>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nodeType="clickEffect">
                                  <p:stCondLst>
                                    <p:cond delay="0"/>
                                  </p:stCondLst>
                                  <p:childTnLst>
                                    <p:animMotion origin="layout" path="M 0.0217 -0.00996 L -0.52119 -0.10926 " pathEditMode="relative" rAng="0" ptsTypes="AA">
                                      <p:cBhvr>
                                        <p:cTn id="91" dur="2000" fill="hold"/>
                                        <p:tgtEl>
                                          <p:spTgt spid="11"/>
                                        </p:tgtEl>
                                        <p:attrNameLst>
                                          <p:attrName>ppt_x</p:attrName>
                                          <p:attrName>ppt_y</p:attrName>
                                        </p:attrNameLst>
                                      </p:cBhvr>
                                      <p:rCtr x="-27153" y="-4977"/>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6" presetClass="emph" presetSubtype="0" fill="hold" nodeType="clickEffect">
                                  <p:stCondLst>
                                    <p:cond delay="0"/>
                                  </p:stCondLst>
                                  <p:childTnLst>
                                    <p:animScale>
                                      <p:cBhvr>
                                        <p:cTn id="95" dur="2000" fill="hold"/>
                                        <p:tgtEl>
                                          <p:spTgt spid="11"/>
                                        </p:tgtEl>
                                      </p:cBhvr>
                                      <p:by x="150000" y="150000"/>
                                    </p:animScale>
                                  </p:childTnLst>
                                </p:cTn>
                              </p:par>
                            </p:childTnLst>
                          </p:cTn>
                        </p:par>
                      </p:childTnLst>
                    </p:cTn>
                  </p:par>
                  <p:par>
                    <p:cTn id="96" fill="hold" nodeType="clickPar">
                      <p:stCondLst>
                        <p:cond delay="indefinite"/>
                      </p:stCondLst>
                      <p:childTnLst>
                        <p:par>
                          <p:cTn id="97" fill="hold" nodeType="withGroup">
                            <p:stCondLst>
                              <p:cond delay="0"/>
                            </p:stCondLst>
                            <p:childTnLst>
                              <p:par>
                                <p:cTn id="98" presetID="0" presetClass="path" presetSubtype="0" accel="50000" decel="50000" fill="hold" nodeType="clickEffect">
                                  <p:stCondLst>
                                    <p:cond delay="0"/>
                                  </p:stCondLst>
                                  <p:childTnLst>
                                    <p:animMotion origin="layout" path="M 0.01806 0.01204 L -0.50122 -0.03287 " pathEditMode="relative" rAng="0" ptsTypes="AA">
                                      <p:cBhvr>
                                        <p:cTn id="99" dur="2000" fill="hold"/>
                                        <p:tgtEl>
                                          <p:spTgt spid="12"/>
                                        </p:tgtEl>
                                        <p:attrNameLst>
                                          <p:attrName>ppt_x</p:attrName>
                                          <p:attrName>ppt_y</p:attrName>
                                        </p:attrNameLst>
                                      </p:cBhvr>
                                      <p:rCtr x="-25972" y="-2245"/>
                                    </p:animMotion>
                                  </p:childTnLst>
                                </p:cTn>
                              </p:par>
                            </p:childTnLst>
                          </p:cTn>
                        </p:par>
                      </p:childTnLst>
                    </p:cTn>
                  </p:par>
                  <p:par>
                    <p:cTn id="100" fill="hold" nodeType="clickPar">
                      <p:stCondLst>
                        <p:cond delay="indefinite"/>
                      </p:stCondLst>
                      <p:childTnLst>
                        <p:par>
                          <p:cTn id="101" fill="hold" nodeType="withGroup">
                            <p:stCondLst>
                              <p:cond delay="0"/>
                            </p:stCondLst>
                            <p:childTnLst>
                              <p:par>
                                <p:cTn id="102" presetID="6" presetClass="emph" presetSubtype="0" fill="hold" nodeType="clickEffect">
                                  <p:stCondLst>
                                    <p:cond delay="0"/>
                                  </p:stCondLst>
                                  <p:childTnLst>
                                    <p:animScale>
                                      <p:cBhvr>
                                        <p:cTn id="103" dur="2000" fill="hold"/>
                                        <p:tgtEl>
                                          <p:spTgt spid="12"/>
                                        </p:tgtEl>
                                      </p:cBhvr>
                                      <p:by x="150000" y="150000"/>
                                    </p:animScale>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1" presetClass="entr" presetSubtype="0" fill="hold" nodeType="clickEffect">
                                  <p:stCondLst>
                                    <p:cond delay="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1000" fill="hold"/>
                                        <p:tgtEl>
                                          <p:spTgt spid="14"/>
                                        </p:tgtEl>
                                        <p:attrNameLst>
                                          <p:attrName>ppt_w</p:attrName>
                                        </p:attrNameLst>
                                      </p:cBhvr>
                                      <p:tavLst>
                                        <p:tav tm="0">
                                          <p:val>
                                            <p:fltVal val="0"/>
                                          </p:val>
                                        </p:tav>
                                        <p:tav tm="100000">
                                          <p:val>
                                            <p:strVal val="#ppt_w"/>
                                          </p:val>
                                        </p:tav>
                                      </p:tavLst>
                                    </p:anim>
                                    <p:anim calcmode="lin" valueType="num">
                                      <p:cBhvr>
                                        <p:cTn id="109" dur="1000" fill="hold"/>
                                        <p:tgtEl>
                                          <p:spTgt spid="14"/>
                                        </p:tgtEl>
                                        <p:attrNameLst>
                                          <p:attrName>ppt_h</p:attrName>
                                        </p:attrNameLst>
                                      </p:cBhvr>
                                      <p:tavLst>
                                        <p:tav tm="0">
                                          <p:val>
                                            <p:fltVal val="0"/>
                                          </p:val>
                                        </p:tav>
                                        <p:tav tm="100000">
                                          <p:val>
                                            <p:strVal val="#ppt_h"/>
                                          </p:val>
                                        </p:tav>
                                      </p:tavLst>
                                    </p:anim>
                                    <p:anim calcmode="lin" valueType="num">
                                      <p:cBhvr>
                                        <p:cTn id="110" dur="1000" fill="hold"/>
                                        <p:tgtEl>
                                          <p:spTgt spid="14"/>
                                        </p:tgtEl>
                                        <p:attrNameLst>
                                          <p:attrName>style.rotation</p:attrName>
                                        </p:attrNameLst>
                                      </p:cBhvr>
                                      <p:tavLst>
                                        <p:tav tm="0">
                                          <p:val>
                                            <p:fltVal val="90"/>
                                          </p:val>
                                        </p:tav>
                                        <p:tav tm="100000">
                                          <p:val>
                                            <p:fltVal val="0"/>
                                          </p:val>
                                        </p:tav>
                                      </p:tavLst>
                                    </p:anim>
                                    <p:animEffect transition="in" filter="fade">
                                      <p:cBhvr>
                                        <p:cTn id="111" dur="1000"/>
                                        <p:tgtEl>
                                          <p:spTgt spid="1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build="p"/>
      <p:bldP spid="4" grpId="0"/>
      <p:bldP spid="6" grpId="0"/>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4">
            <a:extLst>
              <a:ext uri="{FF2B5EF4-FFF2-40B4-BE49-F238E27FC236}">
                <a16:creationId xmlns:a16="http://schemas.microsoft.com/office/drawing/2014/main" id="{0A0BF82B-A6E5-524E-0767-139147C144A6}"/>
              </a:ext>
            </a:extLst>
          </p:cNvPr>
          <p:cNvSpPr txBox="1">
            <a:spLocks noChangeArrowheads="1"/>
          </p:cNvSpPr>
          <p:nvPr/>
        </p:nvSpPr>
        <p:spPr bwMode="auto">
          <a:xfrm>
            <a:off x="304800" y="7620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“Over There”</a:t>
            </a:r>
          </a:p>
          <a:p>
            <a:pPr>
              <a:spcBef>
                <a:spcPct val="0"/>
              </a:spcBef>
              <a:buFontTx/>
              <a:buNone/>
            </a:pPr>
            <a:r>
              <a:rPr lang="en-US" altLang="en-US" sz="2000" b="1"/>
              <a:t>By George M. Cohan</a:t>
            </a:r>
          </a:p>
        </p:txBody>
      </p:sp>
      <p:pic>
        <p:nvPicPr>
          <p:cNvPr id="52227" name="Picture 2">
            <a:extLst>
              <a:ext uri="{FF2B5EF4-FFF2-40B4-BE49-F238E27FC236}">
                <a16:creationId xmlns:a16="http://schemas.microsoft.com/office/drawing/2014/main" id="{293B9666-BD55-4F9C-7231-AE189A59D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3461">
            <a:off x="3254375" y="158750"/>
            <a:ext cx="803275"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2">
            <a:extLst>
              <a:ext uri="{FF2B5EF4-FFF2-40B4-BE49-F238E27FC236}">
                <a16:creationId xmlns:a16="http://schemas.microsoft.com/office/drawing/2014/main" id="{E846D9B8-A5A8-86EC-406F-040563F7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3461">
            <a:off x="4643438" y="158750"/>
            <a:ext cx="804862"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
            <a:extLst>
              <a:ext uri="{FF2B5EF4-FFF2-40B4-BE49-F238E27FC236}">
                <a16:creationId xmlns:a16="http://schemas.microsoft.com/office/drawing/2014/main" id="{3DF4F951-8398-419E-0315-5628D09AF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3461">
            <a:off x="6421438" y="144463"/>
            <a:ext cx="804862"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3">
            <a:extLst>
              <a:ext uri="{FF2B5EF4-FFF2-40B4-BE49-F238E27FC236}">
                <a16:creationId xmlns:a16="http://schemas.microsoft.com/office/drawing/2014/main" id="{6D1FB05A-DB97-A437-9DFC-BF0B5025D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625" y="4267200"/>
            <a:ext cx="18637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4">
            <a:extLst>
              <a:ext uri="{FF2B5EF4-FFF2-40B4-BE49-F238E27FC236}">
                <a16:creationId xmlns:a16="http://schemas.microsoft.com/office/drawing/2014/main" id="{6B3017CE-621D-5112-4D1C-B439A2504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413" y="685800"/>
            <a:ext cx="20955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13943DA8-B744-196F-DB93-8F246C348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5214938"/>
            <a:ext cx="269875" cy="55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a:extLst>
              <a:ext uri="{FF2B5EF4-FFF2-40B4-BE49-F238E27FC236}">
                <a16:creationId xmlns:a16="http://schemas.microsoft.com/office/drawing/2014/main" id="{B29EFE68-0C97-DC35-548F-BAD73D022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25" y="5441950"/>
            <a:ext cx="334963" cy="69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a:extLst>
              <a:ext uri="{FF2B5EF4-FFF2-40B4-BE49-F238E27FC236}">
                <a16:creationId xmlns:a16="http://schemas.microsoft.com/office/drawing/2014/main" id="{F1AA5FEE-9400-D173-7736-7837E09F51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50" y="5556250"/>
            <a:ext cx="430213" cy="88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a:extLst>
              <a:ext uri="{FF2B5EF4-FFF2-40B4-BE49-F238E27FC236}">
                <a16:creationId xmlns:a16="http://schemas.microsoft.com/office/drawing/2014/main" id="{5B97F01F-9C09-48B1-C1E5-E03C89166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9675" y="5651500"/>
            <a:ext cx="512763"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a:extLst>
              <a:ext uri="{FF2B5EF4-FFF2-40B4-BE49-F238E27FC236}">
                <a16:creationId xmlns:a16="http://schemas.microsoft.com/office/drawing/2014/main" id="{D3E7592E-B4D0-05CD-01F9-771C3E9E3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0388" y="5588000"/>
            <a:ext cx="592137" cy="122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loud Callout 8">
            <a:extLst>
              <a:ext uri="{FF2B5EF4-FFF2-40B4-BE49-F238E27FC236}">
                <a16:creationId xmlns:a16="http://schemas.microsoft.com/office/drawing/2014/main" id="{057E26B8-E63F-8C4D-04CE-B9D11ABF3467}"/>
              </a:ext>
            </a:extLst>
          </p:cNvPr>
          <p:cNvSpPr/>
          <p:nvPr/>
        </p:nvSpPr>
        <p:spPr>
          <a:xfrm>
            <a:off x="2590800" y="5105400"/>
            <a:ext cx="2362200" cy="1076325"/>
          </a:xfrm>
          <a:prstGeom prst="cloudCallout">
            <a:avLst>
              <a:gd name="adj1" fmla="val -64611"/>
              <a:gd name="adj2" fmla="val 107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We are going Over There</a:t>
            </a:r>
          </a:p>
        </p:txBody>
      </p:sp>
      <p:sp>
        <p:nvSpPr>
          <p:cNvPr id="52238" name="Rectangle 3">
            <a:extLst>
              <a:ext uri="{FF2B5EF4-FFF2-40B4-BE49-F238E27FC236}">
                <a16:creationId xmlns:a16="http://schemas.microsoft.com/office/drawing/2014/main" id="{ABFFADCA-F491-E64F-7342-D7A977835C83}"/>
              </a:ext>
            </a:extLst>
          </p:cNvPr>
          <p:cNvSpPr>
            <a:spLocks noChangeArrowheads="1"/>
          </p:cNvSpPr>
          <p:nvPr/>
        </p:nvSpPr>
        <p:spPr bwMode="auto">
          <a:xfrm>
            <a:off x="457200" y="1035050"/>
            <a:ext cx="554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https://www.youtube.com/watch?v=gsdSjN9ubSg</a:t>
            </a:r>
          </a:p>
        </p:txBody>
      </p:sp>
      <p:pic>
        <p:nvPicPr>
          <p:cNvPr id="5" name="36lPo9UBPPQ">
            <a:hlinkClick r:id="" action="ppaction://media"/>
            <a:extLst>
              <a:ext uri="{FF2B5EF4-FFF2-40B4-BE49-F238E27FC236}">
                <a16:creationId xmlns:a16="http://schemas.microsoft.com/office/drawing/2014/main" id="{54C06141-1B44-D618-5C8A-BDD52D4E9D49}"/>
              </a:ext>
            </a:extLst>
          </p:cNvPr>
          <p:cNvPicPr>
            <a:picLocks noRot="1" noChangeAspect="1" noChangeArrowheads="1"/>
          </p:cNvPicPr>
          <p:nvPr>
            <a:videoFile r:link="rId1"/>
          </p:nvPr>
        </p:nvPicPr>
        <p:blipFill>
          <a:blip r:embed="rId10">
            <a:extLst>
              <a:ext uri="{28A0092B-C50C-407E-A947-70E740481C1C}">
                <a14:useLocalDpi xmlns:a14="http://schemas.microsoft.com/office/drawing/2010/main" val="0"/>
              </a:ext>
            </a:extLst>
          </a:blip>
          <a:srcRect/>
          <a:stretch>
            <a:fillRect/>
          </a:stretch>
        </p:blipFill>
        <p:spPr bwMode="auto">
          <a:xfrm>
            <a:off x="379413" y="1501775"/>
            <a:ext cx="60150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a:extLst>
              <a:ext uri="{FF2B5EF4-FFF2-40B4-BE49-F238E27FC236}">
                <a16:creationId xmlns:a16="http://schemas.microsoft.com/office/drawing/2014/main" id="{B7CD8E9C-AF40-C023-A878-D574AA582AAD}"/>
              </a:ext>
            </a:extLst>
          </p:cNvPr>
          <p:cNvSpPr>
            <a:spLocks noGrp="1" noChangeArrowheads="1"/>
          </p:cNvSpPr>
          <p:nvPr>
            <p:ph idx="1"/>
          </p:nvPr>
        </p:nvSpPr>
        <p:spPr>
          <a:xfrm>
            <a:off x="152400" y="533400"/>
            <a:ext cx="4343400" cy="6096000"/>
          </a:xfrm>
        </p:spPr>
        <p:txBody>
          <a:bodyPr/>
          <a:lstStyle/>
          <a:p>
            <a:pPr marL="0" indent="0">
              <a:buFontTx/>
              <a:buNone/>
            </a:pPr>
            <a:r>
              <a:rPr lang="en-US" altLang="en-US" sz="2000"/>
              <a:t>The British blockade cut off the Central Powers from the USA.</a:t>
            </a:r>
          </a:p>
          <a:p>
            <a:pPr marL="0" indent="0">
              <a:buFontTx/>
              <a:buNone/>
            </a:pPr>
            <a:r>
              <a:rPr lang="en-US" altLang="en-US" sz="2000"/>
              <a:t>Americans grew more in favor of the Allies because they heard only their side of the story.</a:t>
            </a:r>
          </a:p>
          <a:p>
            <a:pPr marL="0" indent="0">
              <a:buFontTx/>
              <a:buNone/>
            </a:pPr>
            <a:endParaRPr lang="en-US" altLang="en-US" sz="2000"/>
          </a:p>
          <a:p>
            <a:pPr marL="0" indent="0">
              <a:buFontTx/>
              <a:buNone/>
            </a:pPr>
            <a:r>
              <a:rPr lang="en-US" altLang="en-US" sz="2000"/>
              <a:t>US trade with Germany dropped to almost nothing. While trade with the Allies quadrupled.</a:t>
            </a:r>
          </a:p>
        </p:txBody>
      </p:sp>
      <p:sp>
        <p:nvSpPr>
          <p:cNvPr id="4" name="Rectangle 2">
            <a:extLst>
              <a:ext uri="{FF2B5EF4-FFF2-40B4-BE49-F238E27FC236}">
                <a16:creationId xmlns:a16="http://schemas.microsoft.com/office/drawing/2014/main" id="{1F572116-82EC-D9F6-790A-B2CBC13AAA53}"/>
              </a:ext>
            </a:extLst>
          </p:cNvPr>
          <p:cNvSpPr txBox="1">
            <a:spLocks noChangeArrowheads="1"/>
          </p:cNvSpPr>
          <p:nvPr/>
        </p:nvSpPr>
        <p:spPr bwMode="auto">
          <a:xfrm>
            <a:off x="2438400" y="9525"/>
            <a:ext cx="4497388" cy="3460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America Goes to War</a:t>
            </a:r>
          </a:p>
        </p:txBody>
      </p:sp>
      <p:pic>
        <p:nvPicPr>
          <p:cNvPr id="53252" name="Picture 4">
            <a:extLst>
              <a:ext uri="{FF2B5EF4-FFF2-40B4-BE49-F238E27FC236}">
                <a16:creationId xmlns:a16="http://schemas.microsoft.com/office/drawing/2014/main" id="{28B21BAC-54AA-43C4-4865-EFC1E13DD5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481013"/>
            <a:ext cx="475297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0B802D03-33D4-14B7-E067-D414105F9C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35450"/>
            <a:ext cx="8743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10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3">
            <a:extLst>
              <a:ext uri="{FF2B5EF4-FFF2-40B4-BE49-F238E27FC236}">
                <a16:creationId xmlns:a16="http://schemas.microsoft.com/office/drawing/2014/main" id="{CF9BC5EC-D535-3616-FC14-7AFEA2B5F2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25" y="671513"/>
            <a:ext cx="9144000" cy="6276975"/>
          </a:xfrm>
        </p:spPr>
      </p:pic>
      <p:sp>
        <p:nvSpPr>
          <p:cNvPr id="5" name="Title 1">
            <a:extLst>
              <a:ext uri="{FF2B5EF4-FFF2-40B4-BE49-F238E27FC236}">
                <a16:creationId xmlns:a16="http://schemas.microsoft.com/office/drawing/2014/main" id="{50966CF3-33D8-0485-9451-7D6BBAFEC3FF}"/>
              </a:ext>
            </a:extLst>
          </p:cNvPr>
          <p:cNvSpPr txBox="1">
            <a:spLocks/>
          </p:cNvSpPr>
          <p:nvPr/>
        </p:nvSpPr>
        <p:spPr bwMode="auto">
          <a:xfrm>
            <a:off x="0" y="290513"/>
            <a:ext cx="2927350" cy="319087"/>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000" b="1" kern="0" dirty="0"/>
              <a:t>The Blockade</a:t>
            </a:r>
          </a:p>
        </p:txBody>
      </p:sp>
      <p:sp>
        <p:nvSpPr>
          <p:cNvPr id="6" name="Rectangle 2">
            <a:extLst>
              <a:ext uri="{FF2B5EF4-FFF2-40B4-BE49-F238E27FC236}">
                <a16:creationId xmlns:a16="http://schemas.microsoft.com/office/drawing/2014/main" id="{81D5A154-74E9-802D-60D3-4E556D4C0129}"/>
              </a:ext>
            </a:extLst>
          </p:cNvPr>
          <p:cNvSpPr txBox="1">
            <a:spLocks noChangeArrowheads="1"/>
          </p:cNvSpPr>
          <p:nvPr/>
        </p:nvSpPr>
        <p:spPr bwMode="auto">
          <a:xfrm>
            <a:off x="2513013" y="0"/>
            <a:ext cx="4497387" cy="3460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America Goes to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8CBFB8D-F112-79F2-5AE4-B432C3613125}"/>
              </a:ext>
            </a:extLst>
          </p:cNvPr>
          <p:cNvSpPr>
            <a:spLocks noGrp="1" noChangeArrowheads="1"/>
          </p:cNvSpPr>
          <p:nvPr>
            <p:ph type="title"/>
          </p:nvPr>
        </p:nvSpPr>
        <p:spPr>
          <a:xfrm>
            <a:off x="419100" y="76200"/>
            <a:ext cx="8229600" cy="609600"/>
          </a:xfrm>
        </p:spPr>
        <p:txBody>
          <a:bodyPr/>
          <a:lstStyle/>
          <a:p>
            <a:r>
              <a:rPr lang="en-US" altLang="en-US" sz="2800" b="1"/>
              <a:t>Economic Moment</a:t>
            </a:r>
          </a:p>
        </p:txBody>
      </p:sp>
      <p:sp>
        <p:nvSpPr>
          <p:cNvPr id="3" name="Content Placeholder 2">
            <a:extLst>
              <a:ext uri="{FF2B5EF4-FFF2-40B4-BE49-F238E27FC236}">
                <a16:creationId xmlns:a16="http://schemas.microsoft.com/office/drawing/2014/main" id="{9BF43854-2C64-8731-4E14-20F2F6BAEBBA}"/>
              </a:ext>
            </a:extLst>
          </p:cNvPr>
          <p:cNvSpPr>
            <a:spLocks noGrp="1"/>
          </p:cNvSpPr>
          <p:nvPr>
            <p:ph idx="1"/>
          </p:nvPr>
        </p:nvSpPr>
        <p:spPr>
          <a:xfrm>
            <a:off x="228600" y="838200"/>
            <a:ext cx="8229600" cy="4525963"/>
          </a:xfrm>
        </p:spPr>
        <p:txBody>
          <a:bodyPr/>
          <a:lstStyle/>
          <a:p>
            <a:pPr>
              <a:defRPr/>
            </a:pPr>
            <a:r>
              <a:rPr lang="en-US" sz="2000" dirty="0"/>
              <a:t>International trade is essential to a country’s economic health.  The more </a:t>
            </a:r>
            <a:r>
              <a:rPr lang="en-US" sz="2000" b="1" dirty="0">
                <a:solidFill>
                  <a:srgbClr val="FF0000"/>
                </a:solidFill>
              </a:rPr>
              <a:t>exports</a:t>
            </a:r>
            <a:r>
              <a:rPr lang="en-US" sz="2000" dirty="0"/>
              <a:t> (sales to other countries the better).</a:t>
            </a:r>
          </a:p>
          <a:p>
            <a:pPr marL="0" indent="0">
              <a:buFontTx/>
              <a:buNone/>
              <a:defRPr/>
            </a:pPr>
            <a:endParaRPr lang="en-US" sz="2000" dirty="0"/>
          </a:p>
          <a:p>
            <a:pPr>
              <a:defRPr/>
            </a:pPr>
            <a:r>
              <a:rPr lang="en-US" sz="2000" dirty="0"/>
              <a:t>When </a:t>
            </a:r>
            <a:r>
              <a:rPr lang="en-US" sz="2000" b="1" dirty="0">
                <a:solidFill>
                  <a:srgbClr val="FF0000"/>
                </a:solidFill>
              </a:rPr>
              <a:t>exports</a:t>
            </a:r>
            <a:r>
              <a:rPr lang="en-US" sz="2000" dirty="0"/>
              <a:t> are greater than </a:t>
            </a:r>
            <a:r>
              <a:rPr lang="en-US" sz="2000" b="1" dirty="0">
                <a:solidFill>
                  <a:srgbClr val="FF0000"/>
                </a:solidFill>
              </a:rPr>
              <a:t>imports</a:t>
            </a:r>
            <a:r>
              <a:rPr lang="en-US" sz="2000" dirty="0"/>
              <a:t> (purchases from other countries), the country has a </a:t>
            </a:r>
            <a:r>
              <a:rPr lang="en-US" sz="2000" b="1" dirty="0">
                <a:solidFill>
                  <a:srgbClr val="FF0000"/>
                </a:solidFill>
              </a:rPr>
              <a:t>trade surplus</a:t>
            </a:r>
            <a:r>
              <a:rPr lang="en-US" sz="2000" dirty="0"/>
              <a:t>.</a:t>
            </a:r>
          </a:p>
          <a:p>
            <a:pPr>
              <a:defRPr/>
            </a:pPr>
            <a:endParaRPr lang="en-US" sz="2000" dirty="0"/>
          </a:p>
          <a:p>
            <a:pPr>
              <a:defRPr/>
            </a:pPr>
            <a:r>
              <a:rPr lang="en-US" sz="2000" dirty="0"/>
              <a:t>When </a:t>
            </a:r>
            <a:r>
              <a:rPr lang="en-US" sz="2000" b="1" dirty="0">
                <a:solidFill>
                  <a:srgbClr val="FF0000"/>
                </a:solidFill>
              </a:rPr>
              <a:t>exports (sales to other countries)</a:t>
            </a:r>
            <a:r>
              <a:rPr lang="en-US" sz="2000" dirty="0"/>
              <a:t> are less than </a:t>
            </a:r>
            <a:r>
              <a:rPr lang="en-US" sz="2000" b="1" dirty="0">
                <a:solidFill>
                  <a:srgbClr val="FF0000"/>
                </a:solidFill>
              </a:rPr>
              <a:t>imports</a:t>
            </a:r>
            <a:r>
              <a:rPr lang="en-US" sz="2000" dirty="0"/>
              <a:t> (purchases from other countries), the country has a </a:t>
            </a:r>
            <a:r>
              <a:rPr lang="en-US" sz="2000" b="1" dirty="0">
                <a:solidFill>
                  <a:srgbClr val="0070C0"/>
                </a:solidFill>
              </a:rPr>
              <a:t>trade deficit</a:t>
            </a:r>
            <a:r>
              <a:rPr lang="en-US" sz="2000" dirty="0"/>
              <a:t>.</a:t>
            </a:r>
          </a:p>
          <a:p>
            <a:pPr marL="0" indent="0">
              <a:buFontTx/>
              <a:buNone/>
              <a:defRPr/>
            </a:pPr>
            <a:endParaRPr lang="en-US" sz="2000" dirty="0"/>
          </a:p>
          <a:p>
            <a:pPr marL="0" indent="0">
              <a:buFontTx/>
              <a:buNone/>
              <a:defRPr/>
            </a:pPr>
            <a:r>
              <a:rPr lang="en-US" sz="2000" dirty="0"/>
              <a:t>Trade deficits are bad because there is an outflow of money leaving the importer country.  </a:t>
            </a:r>
          </a:p>
          <a:p>
            <a:pPr marL="0" indent="0">
              <a:buFontTx/>
              <a:buNone/>
              <a:defRPr/>
            </a:pPr>
            <a:endParaRPr lang="en-US" sz="2000" dirty="0"/>
          </a:p>
          <a:p>
            <a:pPr marL="0" indent="0">
              <a:buFontTx/>
              <a:buNone/>
              <a:defRPr/>
            </a:pPr>
            <a:r>
              <a:rPr lang="en-US" sz="2000" dirty="0"/>
              <a:t>Trade surpluses are good because there is an inflow of money to the exporter.  Trade surpluses make a country a </a:t>
            </a:r>
            <a:r>
              <a:rPr lang="en-US" sz="2000" b="1" dirty="0">
                <a:solidFill>
                  <a:srgbClr val="0070C0"/>
                </a:solidFill>
              </a:rPr>
              <a:t>creditor</a:t>
            </a:r>
            <a:r>
              <a:rPr lang="en-US" sz="2000" dirty="0"/>
              <a:t> nation rather than a </a:t>
            </a:r>
            <a:r>
              <a:rPr lang="en-US" sz="2000" b="1" dirty="0">
                <a:solidFill>
                  <a:srgbClr val="0070C0"/>
                </a:solidFill>
              </a:rPr>
              <a:t>debtor</a:t>
            </a:r>
            <a:r>
              <a:rPr lang="en-US" sz="2000" dirty="0"/>
              <a:t> nation.</a:t>
            </a:r>
          </a:p>
          <a:p>
            <a:pPr marL="0" indent="0">
              <a:buFontTx/>
              <a:buNone/>
              <a:defRPr/>
            </a:pPr>
            <a:r>
              <a:rPr lang="en-US" sz="2000" b="1" dirty="0"/>
              <a:t>Based on this information, answer the question on the next slide: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2A55A04-5C90-AED4-F1A2-CF2A322BF220}"/>
              </a:ext>
            </a:extLst>
          </p:cNvPr>
          <p:cNvSpPr>
            <a:spLocks noGrp="1" noChangeArrowheads="1"/>
          </p:cNvSpPr>
          <p:nvPr>
            <p:ph type="title"/>
          </p:nvPr>
        </p:nvSpPr>
        <p:spPr>
          <a:xfrm>
            <a:off x="304800" y="0"/>
            <a:ext cx="8229600" cy="533400"/>
          </a:xfrm>
        </p:spPr>
        <p:txBody>
          <a:bodyPr/>
          <a:lstStyle/>
          <a:p>
            <a:r>
              <a:rPr lang="en-US" altLang="en-US" sz="2000" b="1"/>
              <a:t>An EOC Moment</a:t>
            </a:r>
          </a:p>
        </p:txBody>
      </p:sp>
      <p:pic>
        <p:nvPicPr>
          <p:cNvPr id="56323" name="Picture 7">
            <a:extLst>
              <a:ext uri="{FF2B5EF4-FFF2-40B4-BE49-F238E27FC236}">
                <a16:creationId xmlns:a16="http://schemas.microsoft.com/office/drawing/2014/main" id="{4D929305-F4FB-BD6C-C3F7-BE405EA18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533400"/>
            <a:ext cx="5133975"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DC9E343-8DCD-1BAD-F12D-3E3B849DB720}"/>
              </a:ext>
            </a:extLst>
          </p:cNvPr>
          <p:cNvSpPr txBox="1"/>
          <p:nvPr/>
        </p:nvSpPr>
        <p:spPr>
          <a:xfrm>
            <a:off x="4430713" y="1447800"/>
            <a:ext cx="4572000" cy="2862263"/>
          </a:xfrm>
          <a:prstGeom prst="rect">
            <a:avLst/>
          </a:prstGeom>
          <a:noFill/>
        </p:spPr>
        <p:txBody>
          <a:bodyPr>
            <a:spAutoFit/>
          </a:bodyPr>
          <a:lstStyle/>
          <a:p>
            <a:pPr>
              <a:defRPr/>
            </a:pPr>
            <a:r>
              <a:rPr lang="en-US" dirty="0"/>
              <a:t>Data from this graph support the conclusion that World War I</a:t>
            </a:r>
          </a:p>
          <a:p>
            <a:pPr>
              <a:defRPr/>
            </a:pPr>
            <a:r>
              <a:rPr lang="en-US" dirty="0"/>
              <a:t> </a:t>
            </a:r>
          </a:p>
          <a:p>
            <a:pPr marL="342900" indent="-342900">
              <a:buFontTx/>
              <a:buAutoNum type="arabicParenBoth"/>
              <a:defRPr/>
            </a:pPr>
            <a:r>
              <a:rPr lang="en-US" dirty="0"/>
              <a:t>caused the United States trade deficit to increase </a:t>
            </a:r>
          </a:p>
          <a:p>
            <a:pPr marL="342900" indent="-342900">
              <a:buFontTx/>
              <a:buAutoNum type="arabicParenBoth"/>
              <a:defRPr/>
            </a:pPr>
            <a:r>
              <a:rPr lang="en-US" dirty="0"/>
              <a:t>cost the United States many billions of dollars </a:t>
            </a:r>
          </a:p>
          <a:p>
            <a:pPr marL="342900" indent="-342900">
              <a:buFontTx/>
              <a:buAutoNum type="arabicParenBoth"/>
              <a:defRPr/>
            </a:pPr>
            <a:r>
              <a:rPr lang="en-US" dirty="0"/>
              <a:t>was a significant benefit to the American economy </a:t>
            </a:r>
          </a:p>
          <a:p>
            <a:pPr marL="342900" indent="-342900">
              <a:buFontTx/>
              <a:buAutoNum type="arabicParenBoth"/>
              <a:defRPr/>
            </a:pPr>
            <a:r>
              <a:rPr lang="en-US" dirty="0"/>
              <a:t>created an unfavorable balance of trade</a:t>
            </a:r>
          </a:p>
        </p:txBody>
      </p:sp>
      <p:sp>
        <p:nvSpPr>
          <p:cNvPr id="9" name="Oval 8">
            <a:extLst>
              <a:ext uri="{FF2B5EF4-FFF2-40B4-BE49-F238E27FC236}">
                <a16:creationId xmlns:a16="http://schemas.microsoft.com/office/drawing/2014/main" id="{73058164-371C-A2E2-93A8-4CFD49365005}"/>
              </a:ext>
            </a:extLst>
          </p:cNvPr>
          <p:cNvSpPr/>
          <p:nvPr/>
        </p:nvSpPr>
        <p:spPr>
          <a:xfrm>
            <a:off x="4379913" y="3429000"/>
            <a:ext cx="3683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BD16E5-9040-9B5C-B681-DAAB73B5DA12}"/>
              </a:ext>
            </a:extLst>
          </p:cNvPr>
          <p:cNvSpPr txBox="1">
            <a:spLocks/>
          </p:cNvSpPr>
          <p:nvPr/>
        </p:nvSpPr>
        <p:spPr bwMode="auto">
          <a:xfrm>
            <a:off x="3276600" y="0"/>
            <a:ext cx="4659313" cy="33972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800" b="1" kern="0" dirty="0"/>
              <a:t>Fighting in Europe</a:t>
            </a:r>
          </a:p>
        </p:txBody>
      </p:sp>
      <p:sp>
        <p:nvSpPr>
          <p:cNvPr id="57347" name="Rectangle 4">
            <a:extLst>
              <a:ext uri="{FF2B5EF4-FFF2-40B4-BE49-F238E27FC236}">
                <a16:creationId xmlns:a16="http://schemas.microsoft.com/office/drawing/2014/main" id="{69A54E02-5564-364D-5910-03282BFF6F04}"/>
              </a:ext>
            </a:extLst>
          </p:cNvPr>
          <p:cNvSpPr>
            <a:spLocks noChangeArrowheads="1"/>
          </p:cNvSpPr>
          <p:nvPr/>
        </p:nvSpPr>
        <p:spPr bwMode="auto">
          <a:xfrm>
            <a:off x="152400" y="223838"/>
            <a:ext cx="246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Naval Blockade</a:t>
            </a:r>
            <a:endParaRPr lang="en-US" altLang="en-US" sz="2400"/>
          </a:p>
        </p:txBody>
      </p:sp>
      <p:sp>
        <p:nvSpPr>
          <p:cNvPr id="5" name="Content Placeholder 2">
            <a:extLst>
              <a:ext uri="{FF2B5EF4-FFF2-40B4-BE49-F238E27FC236}">
                <a16:creationId xmlns:a16="http://schemas.microsoft.com/office/drawing/2014/main" id="{C29A6601-C9BE-C61D-1933-33CB4158F0D5}"/>
              </a:ext>
            </a:extLst>
          </p:cNvPr>
          <p:cNvSpPr txBox="1">
            <a:spLocks/>
          </p:cNvSpPr>
          <p:nvPr/>
        </p:nvSpPr>
        <p:spPr bwMode="auto">
          <a:xfrm>
            <a:off x="152400" y="1755775"/>
            <a:ext cx="2819400" cy="46609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sz="2000" b="1" kern="0" dirty="0"/>
              <a:t>German Counter Blockade</a:t>
            </a:r>
          </a:p>
          <a:p>
            <a:pPr marL="0" indent="0">
              <a:buFontTx/>
              <a:buNone/>
              <a:defRPr/>
            </a:pPr>
            <a:r>
              <a:rPr lang="en-US" altLang="en-US" sz="1800" kern="0" dirty="0"/>
              <a:t>German fleet was unable to break the British blockade.  They </a:t>
            </a:r>
            <a:r>
              <a:rPr lang="en-US" altLang="en-US" sz="1800" b="1" kern="0" dirty="0"/>
              <a:t>used U-Boats</a:t>
            </a:r>
            <a:r>
              <a:rPr lang="en-US" altLang="en-US" sz="1800" kern="0" dirty="0"/>
              <a:t>- </a:t>
            </a:r>
            <a:r>
              <a:rPr lang="en-US" altLang="en-US" sz="1800" b="1" kern="0" dirty="0"/>
              <a:t>submarines</a:t>
            </a:r>
            <a:r>
              <a:rPr lang="en-US" altLang="en-US" sz="1800" kern="0" dirty="0"/>
              <a:t> to sink ships with their torpedoes.</a:t>
            </a:r>
          </a:p>
          <a:p>
            <a:pPr marL="0" indent="0">
              <a:buFontTx/>
              <a:buNone/>
              <a:defRPr/>
            </a:pPr>
            <a:r>
              <a:rPr lang="en-US" altLang="en-US" sz="1800" kern="0" dirty="0"/>
              <a:t>Germany threatened to sink all Allied shipping navigating in the blockaded areas.</a:t>
            </a:r>
          </a:p>
          <a:p>
            <a:pPr marL="0" indent="0">
              <a:buFontTx/>
              <a:buNone/>
              <a:defRPr/>
            </a:pPr>
            <a:r>
              <a:rPr lang="en-US" altLang="en-US" sz="1800" kern="0" dirty="0"/>
              <a:t>Germany had no intention of attacking American ships but Americans travelling on Allied ships were taking a huge risk.</a:t>
            </a:r>
          </a:p>
          <a:p>
            <a:pPr marL="0" indent="0">
              <a:buFontTx/>
              <a:buNone/>
              <a:defRPr/>
            </a:pPr>
            <a:endParaRPr lang="en-US" altLang="en-US" sz="1800" kern="0" dirty="0"/>
          </a:p>
        </p:txBody>
      </p:sp>
      <p:pic>
        <p:nvPicPr>
          <p:cNvPr id="57349" name="Picture 11">
            <a:extLst>
              <a:ext uri="{FF2B5EF4-FFF2-40B4-BE49-F238E27FC236}">
                <a16:creationId xmlns:a16="http://schemas.microsoft.com/office/drawing/2014/main" id="{B95D0570-4D20-F114-7920-E4D5BD17B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0" y="471488"/>
            <a:ext cx="5038725" cy="585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7">
            <a:extLst>
              <a:ext uri="{FF2B5EF4-FFF2-40B4-BE49-F238E27FC236}">
                <a16:creationId xmlns:a16="http://schemas.microsoft.com/office/drawing/2014/main" id="{82E97ECE-100F-F834-4DA0-7FCCC5E9E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138" y="5638800"/>
            <a:ext cx="1306512" cy="90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1" name="Picture 6">
            <a:extLst>
              <a:ext uri="{FF2B5EF4-FFF2-40B4-BE49-F238E27FC236}">
                <a16:creationId xmlns:a16="http://schemas.microsoft.com/office/drawing/2014/main" id="{F942E770-AAB5-22A5-B959-4228D089A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1900">
            <a:off x="5480050" y="2867025"/>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352" name="Group 2">
            <a:extLst>
              <a:ext uri="{FF2B5EF4-FFF2-40B4-BE49-F238E27FC236}">
                <a16:creationId xmlns:a16="http://schemas.microsoft.com/office/drawing/2014/main" id="{B39A0E00-4685-8E8D-F082-955835C082EF}"/>
              </a:ext>
            </a:extLst>
          </p:cNvPr>
          <p:cNvGrpSpPr>
            <a:grpSpLocks/>
          </p:cNvGrpSpPr>
          <p:nvPr/>
        </p:nvGrpSpPr>
        <p:grpSpPr bwMode="auto">
          <a:xfrm>
            <a:off x="3963988" y="1755775"/>
            <a:ext cx="1300162" cy="911225"/>
            <a:chOff x="5638800" y="1371600"/>
            <a:chExt cx="1300837" cy="661204"/>
          </a:xfrm>
        </p:grpSpPr>
        <p:sp>
          <p:nvSpPr>
            <p:cNvPr id="2" name="Rectangle 1">
              <a:extLst>
                <a:ext uri="{FF2B5EF4-FFF2-40B4-BE49-F238E27FC236}">
                  <a16:creationId xmlns:a16="http://schemas.microsoft.com/office/drawing/2014/main" id="{C6B54163-ED29-3AB7-8856-684E62CCEB07}"/>
                </a:ext>
              </a:extLst>
            </p:cNvPr>
            <p:cNvSpPr/>
            <p:nvPr/>
          </p:nvSpPr>
          <p:spPr>
            <a:xfrm>
              <a:off x="5638800" y="1371600"/>
              <a:ext cx="1300837" cy="66120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363" name="Picture 9">
              <a:extLst>
                <a:ext uri="{FF2B5EF4-FFF2-40B4-BE49-F238E27FC236}">
                  <a16:creationId xmlns:a16="http://schemas.microsoft.com/office/drawing/2014/main" id="{29C575A7-B53E-5A9A-6043-3980DA9B7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237" y="1385104"/>
              <a:ext cx="12954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7353" name="Content Placeholder 2">
            <a:extLst>
              <a:ext uri="{FF2B5EF4-FFF2-40B4-BE49-F238E27FC236}">
                <a16:creationId xmlns:a16="http://schemas.microsoft.com/office/drawing/2014/main" id="{1A54CE51-8988-48EA-7F6F-10FAA6729491}"/>
              </a:ext>
            </a:extLst>
          </p:cNvPr>
          <p:cNvSpPr>
            <a:spLocks noGrp="1" noChangeArrowheads="1"/>
          </p:cNvSpPr>
          <p:nvPr>
            <p:ph idx="1"/>
          </p:nvPr>
        </p:nvSpPr>
        <p:spPr>
          <a:xfrm>
            <a:off x="0" y="685800"/>
            <a:ext cx="3968750" cy="990600"/>
          </a:xfrm>
        </p:spPr>
        <p:txBody>
          <a:bodyPr/>
          <a:lstStyle/>
          <a:p>
            <a:pPr marL="0" indent="0">
              <a:buFontTx/>
              <a:buNone/>
            </a:pPr>
            <a:r>
              <a:rPr lang="en-US" altLang="en-US" sz="1800"/>
              <a:t>The USA did not complain to Britain about blockade of Germany since this was a violation of international law.</a:t>
            </a:r>
          </a:p>
        </p:txBody>
      </p:sp>
      <p:pic>
        <p:nvPicPr>
          <p:cNvPr id="57354" name="Picture 6">
            <a:extLst>
              <a:ext uri="{FF2B5EF4-FFF2-40B4-BE49-F238E27FC236}">
                <a16:creationId xmlns:a16="http://schemas.microsoft.com/office/drawing/2014/main" id="{7D3C56C2-A4A1-B441-24E4-D38463C7A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1900">
            <a:off x="7110413" y="3006725"/>
            <a:ext cx="7556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5" name="Picture 6">
            <a:extLst>
              <a:ext uri="{FF2B5EF4-FFF2-40B4-BE49-F238E27FC236}">
                <a16:creationId xmlns:a16="http://schemas.microsoft.com/office/drawing/2014/main" id="{D273A69F-2BAB-6F46-B05E-8288408F9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1900">
            <a:off x="6005513" y="2084388"/>
            <a:ext cx="755650"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6" name="Picture 6">
            <a:extLst>
              <a:ext uri="{FF2B5EF4-FFF2-40B4-BE49-F238E27FC236}">
                <a16:creationId xmlns:a16="http://schemas.microsoft.com/office/drawing/2014/main" id="{CDB14AC6-2EE7-F200-A0DD-CCAC3BB3D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1900">
            <a:off x="6110288" y="5254625"/>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7" name="Picture 6">
            <a:extLst>
              <a:ext uri="{FF2B5EF4-FFF2-40B4-BE49-F238E27FC236}">
                <a16:creationId xmlns:a16="http://schemas.microsoft.com/office/drawing/2014/main" id="{D4958D96-ADAF-17AB-9C70-6928371E9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1900">
            <a:off x="5557838" y="4046538"/>
            <a:ext cx="755650"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8" name="Picture 13">
            <a:extLst>
              <a:ext uri="{FF2B5EF4-FFF2-40B4-BE49-F238E27FC236}">
                <a16:creationId xmlns:a16="http://schemas.microsoft.com/office/drawing/2014/main" id="{96DCADD9-8064-734C-43D4-4698ACED6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775" y="3511550"/>
            <a:ext cx="11938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9" name="Picture 13">
            <a:extLst>
              <a:ext uri="{FF2B5EF4-FFF2-40B4-BE49-F238E27FC236}">
                <a16:creationId xmlns:a16="http://schemas.microsoft.com/office/drawing/2014/main" id="{239ED571-D59D-A873-038F-36645FE46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4525" y="1389063"/>
            <a:ext cx="11938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60" name="Picture 13">
            <a:extLst>
              <a:ext uri="{FF2B5EF4-FFF2-40B4-BE49-F238E27FC236}">
                <a16:creationId xmlns:a16="http://schemas.microsoft.com/office/drawing/2014/main" id="{3AD0B597-3717-3A02-591B-19F7BEC83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2138" y="655638"/>
            <a:ext cx="11938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61" name="Picture 13">
            <a:extLst>
              <a:ext uri="{FF2B5EF4-FFF2-40B4-BE49-F238E27FC236}">
                <a16:creationId xmlns:a16="http://schemas.microsoft.com/office/drawing/2014/main" id="{8FE3DCBC-4331-60AE-48F1-BD56FCFE4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525" y="5170488"/>
            <a:ext cx="11938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B57BBC61-0AA7-3A68-EFF5-ABF7375B7D05}"/>
              </a:ext>
            </a:extLst>
          </p:cNvPr>
          <p:cNvSpPr>
            <a:spLocks noGrp="1" noChangeArrowheads="1"/>
          </p:cNvSpPr>
          <p:nvPr>
            <p:ph type="title"/>
          </p:nvPr>
        </p:nvSpPr>
        <p:spPr>
          <a:xfrm>
            <a:off x="2286000" y="0"/>
            <a:ext cx="3886200" cy="381000"/>
          </a:xfrm>
        </p:spPr>
        <p:txBody>
          <a:bodyPr/>
          <a:lstStyle/>
          <a:p>
            <a:r>
              <a:rPr lang="en-US" altLang="en-US" sz="2800" b="1"/>
              <a:t>German U-boat</a:t>
            </a:r>
          </a:p>
        </p:txBody>
      </p:sp>
      <p:pic>
        <p:nvPicPr>
          <p:cNvPr id="58371" name="Picture 2">
            <a:extLst>
              <a:ext uri="{FF2B5EF4-FFF2-40B4-BE49-F238E27FC236}">
                <a16:creationId xmlns:a16="http://schemas.microsoft.com/office/drawing/2014/main" id="{2FFAB085-4B81-B531-0142-1E0A2AB4F7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09600"/>
            <a:ext cx="9144000" cy="6248400"/>
          </a:xfrm>
        </p:spPr>
      </p:pic>
      <p:pic>
        <p:nvPicPr>
          <p:cNvPr id="58372" name="Picture 7">
            <a:extLst>
              <a:ext uri="{FF2B5EF4-FFF2-40B4-BE49-F238E27FC236}">
                <a16:creationId xmlns:a16="http://schemas.microsoft.com/office/drawing/2014/main" id="{FE15A8E1-D60E-976B-B192-123E9CFF9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0"/>
            <a:ext cx="1676400" cy="84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3">
            <a:extLst>
              <a:ext uri="{FF2B5EF4-FFF2-40B4-BE49-F238E27FC236}">
                <a16:creationId xmlns:a16="http://schemas.microsoft.com/office/drawing/2014/main" id="{A5911290-2BF0-2592-6073-67BFBEA00F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88" y="0"/>
            <a:ext cx="9170988" cy="6781800"/>
          </a:xfrm>
        </p:spPr>
      </p:pic>
      <p:sp>
        <p:nvSpPr>
          <p:cNvPr id="59395" name="TextBox 1">
            <a:extLst>
              <a:ext uri="{FF2B5EF4-FFF2-40B4-BE49-F238E27FC236}">
                <a16:creationId xmlns:a16="http://schemas.microsoft.com/office/drawing/2014/main" id="{5A26483F-6FAB-642C-C505-48D98F91837F}"/>
              </a:ext>
            </a:extLst>
          </p:cNvPr>
          <p:cNvSpPr txBox="1">
            <a:spLocks noChangeArrowheads="1"/>
          </p:cNvSpPr>
          <p:nvPr/>
        </p:nvSpPr>
        <p:spPr bwMode="auto">
          <a:xfrm>
            <a:off x="28575" y="609600"/>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rPr>
              <a:t>US ships travelled in groups, or  </a:t>
            </a:r>
            <a:r>
              <a:rPr lang="en-US" altLang="en-US" sz="2000" b="1" i="1" u="sng">
                <a:solidFill>
                  <a:srgbClr val="FF0000"/>
                </a:solidFill>
              </a:rPr>
              <a:t>convoys</a:t>
            </a:r>
            <a:r>
              <a:rPr lang="en-US" altLang="en-US" sz="2000" b="1">
                <a:solidFill>
                  <a:srgbClr val="FF0000"/>
                </a:solidFill>
              </a:rPr>
              <a:t>, </a:t>
            </a:r>
            <a:r>
              <a:rPr lang="en-US" altLang="en-US" sz="2000">
                <a:solidFill>
                  <a:srgbClr val="FF0000"/>
                </a:solidFill>
              </a:rPr>
              <a:t>escorted by battleships, destroyers and heavy cruisers </a:t>
            </a:r>
          </a:p>
          <a:p>
            <a:pPr>
              <a:spcBef>
                <a:spcPct val="0"/>
              </a:spcBef>
              <a:buFontTx/>
              <a:buNone/>
            </a:pPr>
            <a:r>
              <a:rPr lang="en-US" altLang="en-US" sz="2000">
                <a:solidFill>
                  <a:srgbClr val="FF0000"/>
                </a:solidFill>
              </a:rPr>
              <a:t>In crossing the Atlantic.  This same tactic</a:t>
            </a:r>
          </a:p>
          <a:p>
            <a:pPr>
              <a:spcBef>
                <a:spcPct val="0"/>
              </a:spcBef>
              <a:buFontTx/>
              <a:buNone/>
            </a:pPr>
            <a:r>
              <a:rPr lang="en-US" altLang="en-US" sz="2000">
                <a:solidFill>
                  <a:srgbClr val="FF0000"/>
                </a:solidFill>
              </a:rPr>
              <a:t>would be used during WW2</a:t>
            </a:r>
          </a:p>
        </p:txBody>
      </p:sp>
      <p:pic>
        <p:nvPicPr>
          <p:cNvPr id="59396" name="Picture 2">
            <a:extLst>
              <a:ext uri="{FF2B5EF4-FFF2-40B4-BE49-F238E27FC236}">
                <a16:creationId xmlns:a16="http://schemas.microsoft.com/office/drawing/2014/main" id="{FDC4DDE4-7F7D-9E58-A8AE-D73817C057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61981" flipH="1">
            <a:off x="5795963" y="5976938"/>
            <a:ext cx="22701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4">
            <a:extLst>
              <a:ext uri="{FF2B5EF4-FFF2-40B4-BE49-F238E27FC236}">
                <a16:creationId xmlns:a16="http://schemas.microsoft.com/office/drawing/2014/main" id="{EC732453-7A64-909C-1A7F-1770A3CD7986}"/>
              </a:ext>
            </a:extLst>
          </p:cNvPr>
          <p:cNvSpPr txBox="1">
            <a:spLocks noChangeArrowheads="1"/>
          </p:cNvSpPr>
          <p:nvPr/>
        </p:nvSpPr>
        <p:spPr bwMode="auto">
          <a:xfrm>
            <a:off x="9525" y="1933575"/>
            <a:ext cx="294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rPr>
              <a:t>Convoys made it difficult for U-boats to attack.</a:t>
            </a:r>
          </a:p>
        </p:txBody>
      </p:sp>
      <p:pic>
        <p:nvPicPr>
          <p:cNvPr id="59398" name="Picture 2">
            <a:extLst>
              <a:ext uri="{FF2B5EF4-FFF2-40B4-BE49-F238E27FC236}">
                <a16:creationId xmlns:a16="http://schemas.microsoft.com/office/drawing/2014/main" id="{21476CE0-CDA6-E520-2313-444F84079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61981" flipH="1">
            <a:off x="6859588" y="4310063"/>
            <a:ext cx="22701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F2A7B19C-A87A-3A4A-9B88-133E76A06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a:extLst>
              <a:ext uri="{FF2B5EF4-FFF2-40B4-BE49-F238E27FC236}">
                <a16:creationId xmlns:a16="http://schemas.microsoft.com/office/drawing/2014/main" id="{8B94B7FB-E6E5-3083-A342-A8D47336B6D5}"/>
              </a:ext>
            </a:extLst>
          </p:cNvPr>
          <p:cNvSpPr/>
          <p:nvPr/>
        </p:nvSpPr>
        <p:spPr>
          <a:xfrm>
            <a:off x="76200" y="5519738"/>
            <a:ext cx="3406775" cy="1303337"/>
          </a:xfrm>
          <a:prstGeom prst="wedgeRectCallout">
            <a:avLst>
              <a:gd name="adj1" fmla="val 119070"/>
              <a:gd name="adj2" fmla="val -813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Nationalism was strong in the Balkans, where Serbia hoped to unite with Austrian Slavs</a:t>
            </a:r>
          </a:p>
        </p:txBody>
      </p:sp>
      <p:sp>
        <p:nvSpPr>
          <p:cNvPr id="6" name="Freeform 5">
            <a:extLst>
              <a:ext uri="{FF2B5EF4-FFF2-40B4-BE49-F238E27FC236}">
                <a16:creationId xmlns:a16="http://schemas.microsoft.com/office/drawing/2014/main" id="{D01AD2FB-2BCF-3A8D-6351-CD501521D78D}"/>
              </a:ext>
            </a:extLst>
          </p:cNvPr>
          <p:cNvSpPr/>
          <p:nvPr/>
        </p:nvSpPr>
        <p:spPr>
          <a:xfrm>
            <a:off x="5367338" y="-15875"/>
            <a:ext cx="3810000" cy="4675188"/>
          </a:xfrm>
          <a:custGeom>
            <a:avLst/>
            <a:gdLst>
              <a:gd name="connsiteX0" fmla="*/ 337457 w 3810000"/>
              <a:gd name="connsiteY0" fmla="*/ 3499698 h 4675355"/>
              <a:gd name="connsiteX1" fmla="*/ 283029 w 3810000"/>
              <a:gd name="connsiteY1" fmla="*/ 3467040 h 4675355"/>
              <a:gd name="connsiteX2" fmla="*/ 228600 w 3810000"/>
              <a:gd name="connsiteY2" fmla="*/ 3434383 h 4675355"/>
              <a:gd name="connsiteX3" fmla="*/ 185057 w 3810000"/>
              <a:gd name="connsiteY3" fmla="*/ 3390840 h 4675355"/>
              <a:gd name="connsiteX4" fmla="*/ 141514 w 3810000"/>
              <a:gd name="connsiteY4" fmla="*/ 3325526 h 4675355"/>
              <a:gd name="connsiteX5" fmla="*/ 108857 w 3810000"/>
              <a:gd name="connsiteY5" fmla="*/ 3260212 h 4675355"/>
              <a:gd name="connsiteX6" fmla="*/ 97972 w 3810000"/>
              <a:gd name="connsiteY6" fmla="*/ 3227555 h 4675355"/>
              <a:gd name="connsiteX7" fmla="*/ 76200 w 3810000"/>
              <a:gd name="connsiteY7" fmla="*/ 3194898 h 4675355"/>
              <a:gd name="connsiteX8" fmla="*/ 43543 w 3810000"/>
              <a:gd name="connsiteY8" fmla="*/ 3086040 h 4675355"/>
              <a:gd name="connsiteX9" fmla="*/ 32657 w 3810000"/>
              <a:gd name="connsiteY9" fmla="*/ 3053383 h 4675355"/>
              <a:gd name="connsiteX10" fmla="*/ 0 w 3810000"/>
              <a:gd name="connsiteY10" fmla="*/ 2933640 h 4675355"/>
              <a:gd name="connsiteX11" fmla="*/ 21772 w 3810000"/>
              <a:gd name="connsiteY11" fmla="*/ 2803012 h 4675355"/>
              <a:gd name="connsiteX12" fmla="*/ 43543 w 3810000"/>
              <a:gd name="connsiteY12" fmla="*/ 2781240 h 4675355"/>
              <a:gd name="connsiteX13" fmla="*/ 108857 w 3810000"/>
              <a:gd name="connsiteY13" fmla="*/ 2705040 h 4675355"/>
              <a:gd name="connsiteX14" fmla="*/ 152400 w 3810000"/>
              <a:gd name="connsiteY14" fmla="*/ 2683269 h 4675355"/>
              <a:gd name="connsiteX15" fmla="*/ 631372 w 3810000"/>
              <a:gd name="connsiteY15" fmla="*/ 2650612 h 4675355"/>
              <a:gd name="connsiteX16" fmla="*/ 696686 w 3810000"/>
              <a:gd name="connsiteY16" fmla="*/ 2628840 h 4675355"/>
              <a:gd name="connsiteX17" fmla="*/ 762000 w 3810000"/>
              <a:gd name="connsiteY17" fmla="*/ 2585298 h 4675355"/>
              <a:gd name="connsiteX18" fmla="*/ 816429 w 3810000"/>
              <a:gd name="connsiteY18" fmla="*/ 2541755 h 4675355"/>
              <a:gd name="connsiteX19" fmla="*/ 859972 w 3810000"/>
              <a:gd name="connsiteY19" fmla="*/ 2454669 h 4675355"/>
              <a:gd name="connsiteX20" fmla="*/ 849086 w 3810000"/>
              <a:gd name="connsiteY20" fmla="*/ 2269612 h 4675355"/>
              <a:gd name="connsiteX21" fmla="*/ 827314 w 3810000"/>
              <a:gd name="connsiteY21" fmla="*/ 2236955 h 4675355"/>
              <a:gd name="connsiteX22" fmla="*/ 772886 w 3810000"/>
              <a:gd name="connsiteY22" fmla="*/ 2182526 h 4675355"/>
              <a:gd name="connsiteX23" fmla="*/ 751114 w 3810000"/>
              <a:gd name="connsiteY23" fmla="*/ 2160755 h 4675355"/>
              <a:gd name="connsiteX24" fmla="*/ 718457 w 3810000"/>
              <a:gd name="connsiteY24" fmla="*/ 2149869 h 4675355"/>
              <a:gd name="connsiteX25" fmla="*/ 664029 w 3810000"/>
              <a:gd name="connsiteY25" fmla="*/ 2106326 h 4675355"/>
              <a:gd name="connsiteX26" fmla="*/ 631372 w 3810000"/>
              <a:gd name="connsiteY26" fmla="*/ 2095440 h 4675355"/>
              <a:gd name="connsiteX27" fmla="*/ 533400 w 3810000"/>
              <a:gd name="connsiteY27" fmla="*/ 2008355 h 4675355"/>
              <a:gd name="connsiteX28" fmla="*/ 500743 w 3810000"/>
              <a:gd name="connsiteY28" fmla="*/ 1997469 h 4675355"/>
              <a:gd name="connsiteX29" fmla="*/ 424543 w 3810000"/>
              <a:gd name="connsiteY29" fmla="*/ 1910383 h 4675355"/>
              <a:gd name="connsiteX30" fmla="*/ 413657 w 3810000"/>
              <a:gd name="connsiteY30" fmla="*/ 1866840 h 4675355"/>
              <a:gd name="connsiteX31" fmla="*/ 402772 w 3810000"/>
              <a:gd name="connsiteY31" fmla="*/ 1834183 h 4675355"/>
              <a:gd name="connsiteX32" fmla="*/ 413657 w 3810000"/>
              <a:gd name="connsiteY32" fmla="*/ 1703555 h 4675355"/>
              <a:gd name="connsiteX33" fmla="*/ 500743 w 3810000"/>
              <a:gd name="connsiteY33" fmla="*/ 1638240 h 4675355"/>
              <a:gd name="connsiteX34" fmla="*/ 685800 w 3810000"/>
              <a:gd name="connsiteY34" fmla="*/ 1670898 h 4675355"/>
              <a:gd name="connsiteX35" fmla="*/ 718457 w 3810000"/>
              <a:gd name="connsiteY35" fmla="*/ 1681783 h 4675355"/>
              <a:gd name="connsiteX36" fmla="*/ 751114 w 3810000"/>
              <a:gd name="connsiteY36" fmla="*/ 1692669 h 4675355"/>
              <a:gd name="connsiteX37" fmla="*/ 772886 w 3810000"/>
              <a:gd name="connsiteY37" fmla="*/ 1714440 h 4675355"/>
              <a:gd name="connsiteX38" fmla="*/ 903514 w 3810000"/>
              <a:gd name="connsiteY38" fmla="*/ 1714440 h 4675355"/>
              <a:gd name="connsiteX39" fmla="*/ 925286 w 3810000"/>
              <a:gd name="connsiteY39" fmla="*/ 1692669 h 4675355"/>
              <a:gd name="connsiteX40" fmla="*/ 925286 w 3810000"/>
              <a:gd name="connsiteY40" fmla="*/ 1485840 h 4675355"/>
              <a:gd name="connsiteX41" fmla="*/ 870857 w 3810000"/>
              <a:gd name="connsiteY41" fmla="*/ 1398755 h 4675355"/>
              <a:gd name="connsiteX42" fmla="*/ 827314 w 3810000"/>
              <a:gd name="connsiteY42" fmla="*/ 1355212 h 4675355"/>
              <a:gd name="connsiteX43" fmla="*/ 794657 w 3810000"/>
              <a:gd name="connsiteY43" fmla="*/ 1344326 h 4675355"/>
              <a:gd name="connsiteX44" fmla="*/ 751114 w 3810000"/>
              <a:gd name="connsiteY44" fmla="*/ 1311669 h 4675355"/>
              <a:gd name="connsiteX45" fmla="*/ 685800 w 3810000"/>
              <a:gd name="connsiteY45" fmla="*/ 1268126 h 4675355"/>
              <a:gd name="connsiteX46" fmla="*/ 664029 w 3810000"/>
              <a:gd name="connsiteY46" fmla="*/ 1235469 h 4675355"/>
              <a:gd name="connsiteX47" fmla="*/ 674914 w 3810000"/>
              <a:gd name="connsiteY47" fmla="*/ 1202812 h 4675355"/>
              <a:gd name="connsiteX48" fmla="*/ 783772 w 3810000"/>
              <a:gd name="connsiteY48" fmla="*/ 1137498 h 4675355"/>
              <a:gd name="connsiteX49" fmla="*/ 849086 w 3810000"/>
              <a:gd name="connsiteY49" fmla="*/ 1093955 h 4675355"/>
              <a:gd name="connsiteX50" fmla="*/ 1262743 w 3810000"/>
              <a:gd name="connsiteY50" fmla="*/ 1072183 h 4675355"/>
              <a:gd name="connsiteX51" fmla="*/ 1317172 w 3810000"/>
              <a:gd name="connsiteY51" fmla="*/ 1028640 h 4675355"/>
              <a:gd name="connsiteX52" fmla="*/ 1338943 w 3810000"/>
              <a:gd name="connsiteY52" fmla="*/ 995983 h 4675355"/>
              <a:gd name="connsiteX53" fmla="*/ 1371600 w 3810000"/>
              <a:gd name="connsiteY53" fmla="*/ 963326 h 4675355"/>
              <a:gd name="connsiteX54" fmla="*/ 1611086 w 3810000"/>
              <a:gd name="connsiteY54" fmla="*/ 952440 h 4675355"/>
              <a:gd name="connsiteX55" fmla="*/ 1654629 w 3810000"/>
              <a:gd name="connsiteY55" fmla="*/ 930669 h 4675355"/>
              <a:gd name="connsiteX56" fmla="*/ 1687286 w 3810000"/>
              <a:gd name="connsiteY56" fmla="*/ 908898 h 4675355"/>
              <a:gd name="connsiteX57" fmla="*/ 1785257 w 3810000"/>
              <a:gd name="connsiteY57" fmla="*/ 854469 h 4675355"/>
              <a:gd name="connsiteX58" fmla="*/ 1850572 w 3810000"/>
              <a:gd name="connsiteY58" fmla="*/ 789155 h 4675355"/>
              <a:gd name="connsiteX59" fmla="*/ 1872343 w 3810000"/>
              <a:gd name="connsiteY59" fmla="*/ 767383 h 4675355"/>
              <a:gd name="connsiteX60" fmla="*/ 1905000 w 3810000"/>
              <a:gd name="connsiteY60" fmla="*/ 691183 h 4675355"/>
              <a:gd name="connsiteX61" fmla="*/ 1926772 w 3810000"/>
              <a:gd name="connsiteY61" fmla="*/ 614983 h 4675355"/>
              <a:gd name="connsiteX62" fmla="*/ 1970314 w 3810000"/>
              <a:gd name="connsiteY62" fmla="*/ 549669 h 4675355"/>
              <a:gd name="connsiteX63" fmla="*/ 2002972 w 3810000"/>
              <a:gd name="connsiteY63" fmla="*/ 484355 h 4675355"/>
              <a:gd name="connsiteX64" fmla="*/ 2035629 w 3810000"/>
              <a:gd name="connsiteY64" fmla="*/ 429926 h 4675355"/>
              <a:gd name="connsiteX65" fmla="*/ 2068286 w 3810000"/>
              <a:gd name="connsiteY65" fmla="*/ 353726 h 4675355"/>
              <a:gd name="connsiteX66" fmla="*/ 2111829 w 3810000"/>
              <a:gd name="connsiteY66" fmla="*/ 255755 h 4675355"/>
              <a:gd name="connsiteX67" fmla="*/ 2144486 w 3810000"/>
              <a:gd name="connsiteY67" fmla="*/ 157783 h 4675355"/>
              <a:gd name="connsiteX68" fmla="*/ 2155372 w 3810000"/>
              <a:gd name="connsiteY68" fmla="*/ 125126 h 4675355"/>
              <a:gd name="connsiteX69" fmla="*/ 2166257 w 3810000"/>
              <a:gd name="connsiteY69" fmla="*/ 70698 h 4675355"/>
              <a:gd name="connsiteX70" fmla="*/ 2242457 w 3810000"/>
              <a:gd name="connsiteY70" fmla="*/ 38040 h 4675355"/>
              <a:gd name="connsiteX71" fmla="*/ 2449286 w 3810000"/>
              <a:gd name="connsiteY71" fmla="*/ 27155 h 4675355"/>
              <a:gd name="connsiteX72" fmla="*/ 3113314 w 3810000"/>
              <a:gd name="connsiteY72" fmla="*/ 27155 h 4675355"/>
              <a:gd name="connsiteX73" fmla="*/ 3167743 w 3810000"/>
              <a:gd name="connsiteY73" fmla="*/ 38040 h 4675355"/>
              <a:gd name="connsiteX74" fmla="*/ 3233057 w 3810000"/>
              <a:gd name="connsiteY74" fmla="*/ 48926 h 4675355"/>
              <a:gd name="connsiteX75" fmla="*/ 3276600 w 3810000"/>
              <a:gd name="connsiteY75" fmla="*/ 59812 h 4675355"/>
              <a:gd name="connsiteX76" fmla="*/ 3722914 w 3810000"/>
              <a:gd name="connsiteY76" fmla="*/ 70698 h 4675355"/>
              <a:gd name="connsiteX77" fmla="*/ 3755572 w 3810000"/>
              <a:gd name="connsiteY77" fmla="*/ 168669 h 4675355"/>
              <a:gd name="connsiteX78" fmla="*/ 3777343 w 3810000"/>
              <a:gd name="connsiteY78" fmla="*/ 233983 h 4675355"/>
              <a:gd name="connsiteX79" fmla="*/ 3788229 w 3810000"/>
              <a:gd name="connsiteY79" fmla="*/ 321069 h 4675355"/>
              <a:gd name="connsiteX80" fmla="*/ 3799114 w 3810000"/>
              <a:gd name="connsiteY80" fmla="*/ 397269 h 4675355"/>
              <a:gd name="connsiteX81" fmla="*/ 3788229 w 3810000"/>
              <a:gd name="connsiteY81" fmla="*/ 2280498 h 4675355"/>
              <a:gd name="connsiteX82" fmla="*/ 3777343 w 3810000"/>
              <a:gd name="connsiteY82" fmla="*/ 2345812 h 4675355"/>
              <a:gd name="connsiteX83" fmla="*/ 3755572 w 3810000"/>
              <a:gd name="connsiteY83" fmla="*/ 2454669 h 4675355"/>
              <a:gd name="connsiteX84" fmla="*/ 3766457 w 3810000"/>
              <a:gd name="connsiteY84" fmla="*/ 2998955 h 4675355"/>
              <a:gd name="connsiteX85" fmla="*/ 3788229 w 3810000"/>
              <a:gd name="connsiteY85" fmla="*/ 3194898 h 4675355"/>
              <a:gd name="connsiteX86" fmla="*/ 3810000 w 3810000"/>
              <a:gd name="connsiteY86" fmla="*/ 3303755 h 4675355"/>
              <a:gd name="connsiteX87" fmla="*/ 3799114 w 3810000"/>
              <a:gd name="connsiteY87" fmla="*/ 4152840 h 4675355"/>
              <a:gd name="connsiteX88" fmla="*/ 3788229 w 3810000"/>
              <a:gd name="connsiteY88" fmla="*/ 4207269 h 4675355"/>
              <a:gd name="connsiteX89" fmla="*/ 3766457 w 3810000"/>
              <a:gd name="connsiteY89" fmla="*/ 4250812 h 4675355"/>
              <a:gd name="connsiteX90" fmla="*/ 3755572 w 3810000"/>
              <a:gd name="connsiteY90" fmla="*/ 4337898 h 4675355"/>
              <a:gd name="connsiteX91" fmla="*/ 3733800 w 3810000"/>
              <a:gd name="connsiteY91" fmla="*/ 4414098 h 4675355"/>
              <a:gd name="connsiteX92" fmla="*/ 3722914 w 3810000"/>
              <a:gd name="connsiteY92" fmla="*/ 4468526 h 4675355"/>
              <a:gd name="connsiteX93" fmla="*/ 3701143 w 3810000"/>
              <a:gd name="connsiteY93" fmla="*/ 4631812 h 4675355"/>
              <a:gd name="connsiteX94" fmla="*/ 3679372 w 3810000"/>
              <a:gd name="connsiteY94" fmla="*/ 4588269 h 4675355"/>
              <a:gd name="connsiteX95" fmla="*/ 3614057 w 3810000"/>
              <a:gd name="connsiteY95" fmla="*/ 4555612 h 4675355"/>
              <a:gd name="connsiteX96" fmla="*/ 3548743 w 3810000"/>
              <a:gd name="connsiteY96" fmla="*/ 4522955 h 4675355"/>
              <a:gd name="connsiteX97" fmla="*/ 3494314 w 3810000"/>
              <a:gd name="connsiteY97" fmla="*/ 4490298 h 4675355"/>
              <a:gd name="connsiteX98" fmla="*/ 3418114 w 3810000"/>
              <a:gd name="connsiteY98" fmla="*/ 4446755 h 4675355"/>
              <a:gd name="connsiteX99" fmla="*/ 3265714 w 3810000"/>
              <a:gd name="connsiteY99" fmla="*/ 4414098 h 4675355"/>
              <a:gd name="connsiteX100" fmla="*/ 3080657 w 3810000"/>
              <a:gd name="connsiteY100" fmla="*/ 4392326 h 4675355"/>
              <a:gd name="connsiteX101" fmla="*/ 3037114 w 3810000"/>
              <a:gd name="connsiteY101" fmla="*/ 4381440 h 4675355"/>
              <a:gd name="connsiteX102" fmla="*/ 2830286 w 3810000"/>
              <a:gd name="connsiteY102" fmla="*/ 4403212 h 4675355"/>
              <a:gd name="connsiteX103" fmla="*/ 2786743 w 3810000"/>
              <a:gd name="connsiteY103" fmla="*/ 4446755 h 4675355"/>
              <a:gd name="connsiteX104" fmla="*/ 2732314 w 3810000"/>
              <a:gd name="connsiteY104" fmla="*/ 4512069 h 4675355"/>
              <a:gd name="connsiteX105" fmla="*/ 2710543 w 3810000"/>
              <a:gd name="connsiteY105" fmla="*/ 4555612 h 4675355"/>
              <a:gd name="connsiteX106" fmla="*/ 2677886 w 3810000"/>
              <a:gd name="connsiteY106" fmla="*/ 4588269 h 4675355"/>
              <a:gd name="connsiteX107" fmla="*/ 2667000 w 3810000"/>
              <a:gd name="connsiteY107" fmla="*/ 4620926 h 4675355"/>
              <a:gd name="connsiteX108" fmla="*/ 2634343 w 3810000"/>
              <a:gd name="connsiteY108" fmla="*/ 4642698 h 4675355"/>
              <a:gd name="connsiteX109" fmla="*/ 2601686 w 3810000"/>
              <a:gd name="connsiteY109" fmla="*/ 4675355 h 4675355"/>
              <a:gd name="connsiteX110" fmla="*/ 2558143 w 3810000"/>
              <a:gd name="connsiteY110" fmla="*/ 4664469 h 4675355"/>
              <a:gd name="connsiteX111" fmla="*/ 2525486 w 3810000"/>
              <a:gd name="connsiteY111" fmla="*/ 4599155 h 4675355"/>
              <a:gd name="connsiteX112" fmla="*/ 2514600 w 3810000"/>
              <a:gd name="connsiteY112" fmla="*/ 4501183 h 4675355"/>
              <a:gd name="connsiteX113" fmla="*/ 2492829 w 3810000"/>
              <a:gd name="connsiteY113" fmla="*/ 4392326 h 4675355"/>
              <a:gd name="connsiteX114" fmla="*/ 2449286 w 3810000"/>
              <a:gd name="connsiteY114" fmla="*/ 4327012 h 4675355"/>
              <a:gd name="connsiteX115" fmla="*/ 2416629 w 3810000"/>
              <a:gd name="connsiteY115" fmla="*/ 4229040 h 4675355"/>
              <a:gd name="connsiteX116" fmla="*/ 2405743 w 3810000"/>
              <a:gd name="connsiteY116" fmla="*/ 4196383 h 4675355"/>
              <a:gd name="connsiteX117" fmla="*/ 2307772 w 3810000"/>
              <a:gd name="connsiteY117" fmla="*/ 4174612 h 4675355"/>
              <a:gd name="connsiteX118" fmla="*/ 2286000 w 3810000"/>
              <a:gd name="connsiteY118" fmla="*/ 4152840 h 4675355"/>
              <a:gd name="connsiteX119" fmla="*/ 2122714 w 3810000"/>
              <a:gd name="connsiteY119" fmla="*/ 4141955 h 4675355"/>
              <a:gd name="connsiteX120" fmla="*/ 2046514 w 3810000"/>
              <a:gd name="connsiteY120" fmla="*/ 4196383 h 4675355"/>
              <a:gd name="connsiteX121" fmla="*/ 2024743 w 3810000"/>
              <a:gd name="connsiteY121" fmla="*/ 4218155 h 4675355"/>
              <a:gd name="connsiteX122" fmla="*/ 2013857 w 3810000"/>
              <a:gd name="connsiteY122" fmla="*/ 4250812 h 4675355"/>
              <a:gd name="connsiteX123" fmla="*/ 1992086 w 3810000"/>
              <a:gd name="connsiteY123" fmla="*/ 4283469 h 4675355"/>
              <a:gd name="connsiteX124" fmla="*/ 1981200 w 3810000"/>
              <a:gd name="connsiteY124" fmla="*/ 4392326 h 4675355"/>
              <a:gd name="connsiteX125" fmla="*/ 1948543 w 3810000"/>
              <a:gd name="connsiteY125" fmla="*/ 4479412 h 4675355"/>
              <a:gd name="connsiteX126" fmla="*/ 1915886 w 3810000"/>
              <a:gd name="connsiteY126" fmla="*/ 4501183 h 4675355"/>
              <a:gd name="connsiteX127" fmla="*/ 1894114 w 3810000"/>
              <a:gd name="connsiteY127" fmla="*/ 4533840 h 4675355"/>
              <a:gd name="connsiteX128" fmla="*/ 1796143 w 3810000"/>
              <a:gd name="connsiteY128" fmla="*/ 4566498 h 4675355"/>
              <a:gd name="connsiteX129" fmla="*/ 1687286 w 3810000"/>
              <a:gd name="connsiteY129" fmla="*/ 4555612 h 4675355"/>
              <a:gd name="connsiteX130" fmla="*/ 1676400 w 3810000"/>
              <a:gd name="connsiteY130" fmla="*/ 4522955 h 4675355"/>
              <a:gd name="connsiteX131" fmla="*/ 1643743 w 3810000"/>
              <a:gd name="connsiteY131" fmla="*/ 4457640 h 4675355"/>
              <a:gd name="connsiteX132" fmla="*/ 1632857 w 3810000"/>
              <a:gd name="connsiteY132" fmla="*/ 4381440 h 4675355"/>
              <a:gd name="connsiteX133" fmla="*/ 1611086 w 3810000"/>
              <a:gd name="connsiteY133" fmla="*/ 4141955 h 4675355"/>
              <a:gd name="connsiteX134" fmla="*/ 1578429 w 3810000"/>
              <a:gd name="connsiteY134" fmla="*/ 4000440 h 4675355"/>
              <a:gd name="connsiteX135" fmla="*/ 1567543 w 3810000"/>
              <a:gd name="connsiteY135" fmla="*/ 3967783 h 4675355"/>
              <a:gd name="connsiteX136" fmla="*/ 1534886 w 3810000"/>
              <a:gd name="connsiteY136" fmla="*/ 3935126 h 4675355"/>
              <a:gd name="connsiteX137" fmla="*/ 1480457 w 3810000"/>
              <a:gd name="connsiteY137" fmla="*/ 3869812 h 4675355"/>
              <a:gd name="connsiteX138" fmla="*/ 1415143 w 3810000"/>
              <a:gd name="connsiteY138" fmla="*/ 3848040 h 4675355"/>
              <a:gd name="connsiteX139" fmla="*/ 1240972 w 3810000"/>
              <a:gd name="connsiteY139" fmla="*/ 3848040 h 4675355"/>
              <a:gd name="connsiteX140" fmla="*/ 1230086 w 3810000"/>
              <a:gd name="connsiteY140" fmla="*/ 3815383 h 4675355"/>
              <a:gd name="connsiteX141" fmla="*/ 1208314 w 3810000"/>
              <a:gd name="connsiteY141" fmla="*/ 3793612 h 4675355"/>
              <a:gd name="connsiteX142" fmla="*/ 1175657 w 3810000"/>
              <a:gd name="connsiteY142" fmla="*/ 3532355 h 4675355"/>
              <a:gd name="connsiteX143" fmla="*/ 1143000 w 3810000"/>
              <a:gd name="connsiteY143" fmla="*/ 3477926 h 4675355"/>
              <a:gd name="connsiteX144" fmla="*/ 1121229 w 3810000"/>
              <a:gd name="connsiteY144" fmla="*/ 3445269 h 4675355"/>
              <a:gd name="connsiteX145" fmla="*/ 1012372 w 3810000"/>
              <a:gd name="connsiteY145" fmla="*/ 3358183 h 4675355"/>
              <a:gd name="connsiteX146" fmla="*/ 979714 w 3810000"/>
              <a:gd name="connsiteY146" fmla="*/ 3347298 h 4675355"/>
              <a:gd name="connsiteX147" fmla="*/ 805543 w 3810000"/>
              <a:gd name="connsiteY147" fmla="*/ 3369069 h 4675355"/>
              <a:gd name="connsiteX148" fmla="*/ 740229 w 3810000"/>
              <a:gd name="connsiteY148" fmla="*/ 3390840 h 4675355"/>
              <a:gd name="connsiteX149" fmla="*/ 707572 w 3810000"/>
              <a:gd name="connsiteY149" fmla="*/ 3401726 h 4675355"/>
              <a:gd name="connsiteX150" fmla="*/ 489857 w 3810000"/>
              <a:gd name="connsiteY150" fmla="*/ 3412612 h 4675355"/>
              <a:gd name="connsiteX151" fmla="*/ 424543 w 3810000"/>
              <a:gd name="connsiteY151" fmla="*/ 3434383 h 4675355"/>
              <a:gd name="connsiteX152" fmla="*/ 391886 w 3810000"/>
              <a:gd name="connsiteY152" fmla="*/ 3445269 h 4675355"/>
              <a:gd name="connsiteX153" fmla="*/ 315686 w 3810000"/>
              <a:gd name="connsiteY153" fmla="*/ 3434383 h 4675355"/>
              <a:gd name="connsiteX154" fmla="*/ 293914 w 3810000"/>
              <a:gd name="connsiteY154" fmla="*/ 3412612 h 4675355"/>
              <a:gd name="connsiteX155" fmla="*/ 228600 w 3810000"/>
              <a:gd name="connsiteY155" fmla="*/ 3369069 h 4675355"/>
              <a:gd name="connsiteX156" fmla="*/ 195943 w 3810000"/>
              <a:gd name="connsiteY156" fmla="*/ 3336412 h 4675355"/>
              <a:gd name="connsiteX157" fmla="*/ 174172 w 3810000"/>
              <a:gd name="connsiteY157" fmla="*/ 3303755 h 4675355"/>
              <a:gd name="connsiteX158" fmla="*/ 141514 w 3810000"/>
              <a:gd name="connsiteY158" fmla="*/ 3227555 h 4675355"/>
              <a:gd name="connsiteX159" fmla="*/ 130629 w 3810000"/>
              <a:gd name="connsiteY159" fmla="*/ 3184012 h 4675355"/>
              <a:gd name="connsiteX160" fmla="*/ 108857 w 3810000"/>
              <a:gd name="connsiteY160" fmla="*/ 3086040 h 467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810000" h="4675355">
                <a:moveTo>
                  <a:pt x="337457" y="3499698"/>
                </a:moveTo>
                <a:cubicBezTo>
                  <a:pt x="319314" y="3488812"/>
                  <a:pt x="300246" y="3479338"/>
                  <a:pt x="283029" y="3467040"/>
                </a:cubicBezTo>
                <a:cubicBezTo>
                  <a:pt x="230732" y="3429685"/>
                  <a:pt x="296049" y="3456867"/>
                  <a:pt x="228600" y="3434383"/>
                </a:cubicBezTo>
                <a:cubicBezTo>
                  <a:pt x="199571" y="3347298"/>
                  <a:pt x="243114" y="3448897"/>
                  <a:pt x="185057" y="3390840"/>
                </a:cubicBezTo>
                <a:cubicBezTo>
                  <a:pt x="166555" y="3372338"/>
                  <a:pt x="141514" y="3325526"/>
                  <a:pt x="141514" y="3325526"/>
                </a:cubicBezTo>
                <a:cubicBezTo>
                  <a:pt x="114667" y="3218130"/>
                  <a:pt x="150451" y="3329535"/>
                  <a:pt x="108857" y="3260212"/>
                </a:cubicBezTo>
                <a:cubicBezTo>
                  <a:pt x="102953" y="3250373"/>
                  <a:pt x="103104" y="3237818"/>
                  <a:pt x="97972" y="3227555"/>
                </a:cubicBezTo>
                <a:cubicBezTo>
                  <a:pt x="92121" y="3215853"/>
                  <a:pt x="83457" y="3205784"/>
                  <a:pt x="76200" y="3194898"/>
                </a:cubicBezTo>
                <a:cubicBezTo>
                  <a:pt x="24452" y="3039650"/>
                  <a:pt x="76453" y="3201223"/>
                  <a:pt x="43543" y="3086040"/>
                </a:cubicBezTo>
                <a:cubicBezTo>
                  <a:pt x="40391" y="3075007"/>
                  <a:pt x="35676" y="3064453"/>
                  <a:pt x="32657" y="3053383"/>
                </a:cubicBezTo>
                <a:cubicBezTo>
                  <a:pt x="-4176" y="2918328"/>
                  <a:pt x="25057" y="3008811"/>
                  <a:pt x="0" y="2933640"/>
                </a:cubicBezTo>
                <a:cubicBezTo>
                  <a:pt x="889" y="2927418"/>
                  <a:pt x="14950" y="2818931"/>
                  <a:pt x="21772" y="2803012"/>
                </a:cubicBezTo>
                <a:cubicBezTo>
                  <a:pt x="25815" y="2793579"/>
                  <a:pt x="37132" y="2789254"/>
                  <a:pt x="43543" y="2781240"/>
                </a:cubicBezTo>
                <a:cubicBezTo>
                  <a:pt x="65319" y="2754019"/>
                  <a:pt x="73919" y="2722509"/>
                  <a:pt x="108857" y="2705040"/>
                </a:cubicBezTo>
                <a:cubicBezTo>
                  <a:pt x="123371" y="2697783"/>
                  <a:pt x="137333" y="2689296"/>
                  <a:pt x="152400" y="2683269"/>
                </a:cubicBezTo>
                <a:cubicBezTo>
                  <a:pt x="313573" y="2618801"/>
                  <a:pt x="405121" y="2656566"/>
                  <a:pt x="631372" y="2650612"/>
                </a:cubicBezTo>
                <a:cubicBezTo>
                  <a:pt x="653143" y="2643355"/>
                  <a:pt x="677591" y="2641570"/>
                  <a:pt x="696686" y="2628840"/>
                </a:cubicBezTo>
                <a:cubicBezTo>
                  <a:pt x="718457" y="2614326"/>
                  <a:pt x="743498" y="2603800"/>
                  <a:pt x="762000" y="2585298"/>
                </a:cubicBezTo>
                <a:cubicBezTo>
                  <a:pt x="793023" y="2554275"/>
                  <a:pt x="775232" y="2569219"/>
                  <a:pt x="816429" y="2541755"/>
                </a:cubicBezTo>
                <a:cubicBezTo>
                  <a:pt x="841445" y="2466703"/>
                  <a:pt x="821972" y="2492667"/>
                  <a:pt x="859972" y="2454669"/>
                </a:cubicBezTo>
                <a:cubicBezTo>
                  <a:pt x="856343" y="2392983"/>
                  <a:pt x="858253" y="2330721"/>
                  <a:pt x="849086" y="2269612"/>
                </a:cubicBezTo>
                <a:cubicBezTo>
                  <a:pt x="847145" y="2256674"/>
                  <a:pt x="835929" y="2246801"/>
                  <a:pt x="827314" y="2236955"/>
                </a:cubicBezTo>
                <a:cubicBezTo>
                  <a:pt x="810418" y="2217645"/>
                  <a:pt x="791029" y="2200669"/>
                  <a:pt x="772886" y="2182526"/>
                </a:cubicBezTo>
                <a:cubicBezTo>
                  <a:pt x="765629" y="2175269"/>
                  <a:pt x="760850" y="2164001"/>
                  <a:pt x="751114" y="2160755"/>
                </a:cubicBezTo>
                <a:cubicBezTo>
                  <a:pt x="740228" y="2157126"/>
                  <a:pt x="728720" y="2155001"/>
                  <a:pt x="718457" y="2149869"/>
                </a:cubicBezTo>
                <a:cubicBezTo>
                  <a:pt x="587749" y="2084515"/>
                  <a:pt x="765270" y="2167073"/>
                  <a:pt x="664029" y="2106326"/>
                </a:cubicBezTo>
                <a:cubicBezTo>
                  <a:pt x="654190" y="2100422"/>
                  <a:pt x="642258" y="2099069"/>
                  <a:pt x="631372" y="2095440"/>
                </a:cubicBezTo>
                <a:cubicBezTo>
                  <a:pt x="602520" y="2066589"/>
                  <a:pt x="572251" y="2027780"/>
                  <a:pt x="533400" y="2008355"/>
                </a:cubicBezTo>
                <a:cubicBezTo>
                  <a:pt x="523137" y="2003223"/>
                  <a:pt x="511629" y="2001098"/>
                  <a:pt x="500743" y="1997469"/>
                </a:cubicBezTo>
                <a:cubicBezTo>
                  <a:pt x="437063" y="1933789"/>
                  <a:pt x="460546" y="1964389"/>
                  <a:pt x="424543" y="1910383"/>
                </a:cubicBezTo>
                <a:cubicBezTo>
                  <a:pt x="420914" y="1895869"/>
                  <a:pt x="417767" y="1881225"/>
                  <a:pt x="413657" y="1866840"/>
                </a:cubicBezTo>
                <a:cubicBezTo>
                  <a:pt x="410505" y="1855807"/>
                  <a:pt x="402772" y="1845657"/>
                  <a:pt x="402772" y="1834183"/>
                </a:cubicBezTo>
                <a:cubicBezTo>
                  <a:pt x="402772" y="1790489"/>
                  <a:pt x="399115" y="1744758"/>
                  <a:pt x="413657" y="1703555"/>
                </a:cubicBezTo>
                <a:cubicBezTo>
                  <a:pt x="430335" y="1656301"/>
                  <a:pt x="464256" y="1650403"/>
                  <a:pt x="500743" y="1638240"/>
                </a:cubicBezTo>
                <a:cubicBezTo>
                  <a:pt x="643348" y="1651204"/>
                  <a:pt x="582460" y="1636451"/>
                  <a:pt x="685800" y="1670898"/>
                </a:cubicBezTo>
                <a:lnTo>
                  <a:pt x="718457" y="1681783"/>
                </a:lnTo>
                <a:lnTo>
                  <a:pt x="751114" y="1692669"/>
                </a:lnTo>
                <a:cubicBezTo>
                  <a:pt x="758371" y="1699926"/>
                  <a:pt x="764085" y="1709160"/>
                  <a:pt x="772886" y="1714440"/>
                </a:cubicBezTo>
                <a:cubicBezTo>
                  <a:pt x="812780" y="1738376"/>
                  <a:pt x="862676" y="1718978"/>
                  <a:pt x="903514" y="1714440"/>
                </a:cubicBezTo>
                <a:cubicBezTo>
                  <a:pt x="910771" y="1707183"/>
                  <a:pt x="920005" y="1701470"/>
                  <a:pt x="925286" y="1692669"/>
                </a:cubicBezTo>
                <a:cubicBezTo>
                  <a:pt x="956737" y="1640252"/>
                  <a:pt x="925889" y="1491873"/>
                  <a:pt x="925286" y="1485840"/>
                </a:cubicBezTo>
                <a:cubicBezTo>
                  <a:pt x="919998" y="1432961"/>
                  <a:pt x="910468" y="1438366"/>
                  <a:pt x="870857" y="1398755"/>
                </a:cubicBezTo>
                <a:lnTo>
                  <a:pt x="827314" y="1355212"/>
                </a:lnTo>
                <a:lnTo>
                  <a:pt x="794657" y="1344326"/>
                </a:lnTo>
                <a:cubicBezTo>
                  <a:pt x="780143" y="1333440"/>
                  <a:pt x="765977" y="1322073"/>
                  <a:pt x="751114" y="1311669"/>
                </a:cubicBezTo>
                <a:cubicBezTo>
                  <a:pt x="729678" y="1296664"/>
                  <a:pt x="685800" y="1268126"/>
                  <a:pt x="685800" y="1268126"/>
                </a:cubicBezTo>
                <a:cubicBezTo>
                  <a:pt x="678543" y="1257240"/>
                  <a:pt x="666180" y="1248374"/>
                  <a:pt x="664029" y="1235469"/>
                </a:cubicBezTo>
                <a:cubicBezTo>
                  <a:pt x="662143" y="1224151"/>
                  <a:pt x="669011" y="1212651"/>
                  <a:pt x="674914" y="1202812"/>
                </a:cubicBezTo>
                <a:cubicBezTo>
                  <a:pt x="694895" y="1169510"/>
                  <a:pt x="765740" y="1149520"/>
                  <a:pt x="783772" y="1137498"/>
                </a:cubicBezTo>
                <a:cubicBezTo>
                  <a:pt x="805543" y="1122984"/>
                  <a:pt x="823183" y="1097656"/>
                  <a:pt x="849086" y="1093955"/>
                </a:cubicBezTo>
                <a:cubicBezTo>
                  <a:pt x="1036699" y="1067152"/>
                  <a:pt x="899641" y="1083896"/>
                  <a:pt x="1262743" y="1072183"/>
                </a:cubicBezTo>
                <a:cubicBezTo>
                  <a:pt x="1286992" y="1056017"/>
                  <a:pt x="1299445" y="1050799"/>
                  <a:pt x="1317172" y="1028640"/>
                </a:cubicBezTo>
                <a:cubicBezTo>
                  <a:pt x="1325345" y="1018424"/>
                  <a:pt x="1330568" y="1006034"/>
                  <a:pt x="1338943" y="995983"/>
                </a:cubicBezTo>
                <a:cubicBezTo>
                  <a:pt x="1348798" y="984156"/>
                  <a:pt x="1356399" y="965758"/>
                  <a:pt x="1371600" y="963326"/>
                </a:cubicBezTo>
                <a:cubicBezTo>
                  <a:pt x="1450507" y="950701"/>
                  <a:pt x="1531257" y="956069"/>
                  <a:pt x="1611086" y="952440"/>
                </a:cubicBezTo>
                <a:cubicBezTo>
                  <a:pt x="1625600" y="945183"/>
                  <a:pt x="1640540" y="938720"/>
                  <a:pt x="1654629" y="930669"/>
                </a:cubicBezTo>
                <a:cubicBezTo>
                  <a:pt x="1665988" y="924178"/>
                  <a:pt x="1675584" y="914749"/>
                  <a:pt x="1687286" y="908898"/>
                </a:cubicBezTo>
                <a:cubicBezTo>
                  <a:pt x="1742039" y="881521"/>
                  <a:pt x="1716614" y="923112"/>
                  <a:pt x="1785257" y="854469"/>
                </a:cubicBezTo>
                <a:lnTo>
                  <a:pt x="1850572" y="789155"/>
                </a:lnTo>
                <a:lnTo>
                  <a:pt x="1872343" y="767383"/>
                </a:lnTo>
                <a:cubicBezTo>
                  <a:pt x="1903596" y="642373"/>
                  <a:pt x="1859895" y="796429"/>
                  <a:pt x="1905000" y="691183"/>
                </a:cubicBezTo>
                <a:cubicBezTo>
                  <a:pt x="1915570" y="666518"/>
                  <a:pt x="1913531" y="638817"/>
                  <a:pt x="1926772" y="614983"/>
                </a:cubicBezTo>
                <a:cubicBezTo>
                  <a:pt x="1939479" y="592110"/>
                  <a:pt x="1970314" y="549669"/>
                  <a:pt x="1970314" y="549669"/>
                </a:cubicBezTo>
                <a:cubicBezTo>
                  <a:pt x="1997165" y="442269"/>
                  <a:pt x="1961377" y="553680"/>
                  <a:pt x="2002972" y="484355"/>
                </a:cubicBezTo>
                <a:cubicBezTo>
                  <a:pt x="2045368" y="413696"/>
                  <a:pt x="1980461" y="485094"/>
                  <a:pt x="2035629" y="429926"/>
                </a:cubicBezTo>
                <a:cubicBezTo>
                  <a:pt x="2070663" y="324819"/>
                  <a:pt x="2014487" y="488222"/>
                  <a:pt x="2068286" y="353726"/>
                </a:cubicBezTo>
                <a:cubicBezTo>
                  <a:pt x="2107149" y="256568"/>
                  <a:pt x="2069941" y="318585"/>
                  <a:pt x="2111829" y="255755"/>
                </a:cubicBezTo>
                <a:lnTo>
                  <a:pt x="2144486" y="157783"/>
                </a:lnTo>
                <a:cubicBezTo>
                  <a:pt x="2148115" y="146897"/>
                  <a:pt x="2153122" y="136378"/>
                  <a:pt x="2155372" y="125126"/>
                </a:cubicBezTo>
                <a:cubicBezTo>
                  <a:pt x="2159000" y="106983"/>
                  <a:pt x="2158969" y="87704"/>
                  <a:pt x="2166257" y="70698"/>
                </a:cubicBezTo>
                <a:cubicBezTo>
                  <a:pt x="2178602" y="41893"/>
                  <a:pt x="2218544" y="40033"/>
                  <a:pt x="2242457" y="38040"/>
                </a:cubicBezTo>
                <a:cubicBezTo>
                  <a:pt x="2311257" y="32307"/>
                  <a:pt x="2380343" y="30783"/>
                  <a:pt x="2449286" y="27155"/>
                </a:cubicBezTo>
                <a:cubicBezTo>
                  <a:pt x="2699333" y="-22856"/>
                  <a:pt x="2525494" y="7883"/>
                  <a:pt x="3113314" y="27155"/>
                </a:cubicBezTo>
                <a:cubicBezTo>
                  <a:pt x="3131806" y="27761"/>
                  <a:pt x="3149539" y="34730"/>
                  <a:pt x="3167743" y="38040"/>
                </a:cubicBezTo>
                <a:cubicBezTo>
                  <a:pt x="3189459" y="41988"/>
                  <a:pt x="3211414" y="44597"/>
                  <a:pt x="3233057" y="48926"/>
                </a:cubicBezTo>
                <a:cubicBezTo>
                  <a:pt x="3247728" y="51860"/>
                  <a:pt x="3261654" y="59148"/>
                  <a:pt x="3276600" y="59812"/>
                </a:cubicBezTo>
                <a:cubicBezTo>
                  <a:pt x="3425269" y="66420"/>
                  <a:pt x="3574143" y="67069"/>
                  <a:pt x="3722914" y="70698"/>
                </a:cubicBezTo>
                <a:cubicBezTo>
                  <a:pt x="3766777" y="114559"/>
                  <a:pt x="3733365" y="72440"/>
                  <a:pt x="3755572" y="168669"/>
                </a:cubicBezTo>
                <a:cubicBezTo>
                  <a:pt x="3760732" y="191030"/>
                  <a:pt x="3777343" y="233983"/>
                  <a:pt x="3777343" y="233983"/>
                </a:cubicBezTo>
                <a:cubicBezTo>
                  <a:pt x="3780972" y="263012"/>
                  <a:pt x="3784363" y="292071"/>
                  <a:pt x="3788229" y="321069"/>
                </a:cubicBezTo>
                <a:cubicBezTo>
                  <a:pt x="3791620" y="346502"/>
                  <a:pt x="3799114" y="371611"/>
                  <a:pt x="3799114" y="397269"/>
                </a:cubicBezTo>
                <a:cubicBezTo>
                  <a:pt x="3799114" y="1025022"/>
                  <a:pt x="3795242" y="1652784"/>
                  <a:pt x="3788229" y="2280498"/>
                </a:cubicBezTo>
                <a:cubicBezTo>
                  <a:pt x="3787982" y="2302568"/>
                  <a:pt x="3780699" y="2323997"/>
                  <a:pt x="3777343" y="2345812"/>
                </a:cubicBezTo>
                <a:cubicBezTo>
                  <a:pt x="3763047" y="2438733"/>
                  <a:pt x="3775370" y="2395273"/>
                  <a:pt x="3755572" y="2454669"/>
                </a:cubicBezTo>
                <a:cubicBezTo>
                  <a:pt x="3759200" y="2636098"/>
                  <a:pt x="3760511" y="2817588"/>
                  <a:pt x="3766457" y="2998955"/>
                </a:cubicBezTo>
                <a:cubicBezTo>
                  <a:pt x="3767905" y="3043135"/>
                  <a:pt x="3779204" y="3143755"/>
                  <a:pt x="3788229" y="3194898"/>
                </a:cubicBezTo>
                <a:cubicBezTo>
                  <a:pt x="3794660" y="3231339"/>
                  <a:pt x="3810000" y="3303755"/>
                  <a:pt x="3810000" y="3303755"/>
                </a:cubicBezTo>
                <a:cubicBezTo>
                  <a:pt x="3806371" y="3586783"/>
                  <a:pt x="3805932" y="3869871"/>
                  <a:pt x="3799114" y="4152840"/>
                </a:cubicBezTo>
                <a:cubicBezTo>
                  <a:pt x="3798668" y="4171337"/>
                  <a:pt x="3794080" y="4189716"/>
                  <a:pt x="3788229" y="4207269"/>
                </a:cubicBezTo>
                <a:cubicBezTo>
                  <a:pt x="3783097" y="4222664"/>
                  <a:pt x="3773714" y="4236298"/>
                  <a:pt x="3766457" y="4250812"/>
                </a:cubicBezTo>
                <a:cubicBezTo>
                  <a:pt x="3762829" y="4279841"/>
                  <a:pt x="3760381" y="4309041"/>
                  <a:pt x="3755572" y="4337898"/>
                </a:cubicBezTo>
                <a:cubicBezTo>
                  <a:pt x="3745394" y="4398968"/>
                  <a:pt x="3746739" y="4362342"/>
                  <a:pt x="3733800" y="4414098"/>
                </a:cubicBezTo>
                <a:cubicBezTo>
                  <a:pt x="3729313" y="4432048"/>
                  <a:pt x="3726224" y="4450322"/>
                  <a:pt x="3722914" y="4468526"/>
                </a:cubicBezTo>
                <a:cubicBezTo>
                  <a:pt x="3708956" y="4545298"/>
                  <a:pt x="3711000" y="4543097"/>
                  <a:pt x="3701143" y="4631812"/>
                </a:cubicBezTo>
                <a:cubicBezTo>
                  <a:pt x="3693886" y="4617298"/>
                  <a:pt x="3689761" y="4600735"/>
                  <a:pt x="3679372" y="4588269"/>
                </a:cubicBezTo>
                <a:cubicBezTo>
                  <a:pt x="3657090" y="4561530"/>
                  <a:pt x="3641652" y="4569410"/>
                  <a:pt x="3614057" y="4555612"/>
                </a:cubicBezTo>
                <a:cubicBezTo>
                  <a:pt x="3529656" y="4513410"/>
                  <a:pt x="3630820" y="4550312"/>
                  <a:pt x="3548743" y="4522955"/>
                </a:cubicBezTo>
                <a:cubicBezTo>
                  <a:pt x="3506218" y="4480429"/>
                  <a:pt x="3550841" y="4518561"/>
                  <a:pt x="3494314" y="4490298"/>
                </a:cubicBezTo>
                <a:cubicBezTo>
                  <a:pt x="3446525" y="4466404"/>
                  <a:pt x="3475381" y="4465844"/>
                  <a:pt x="3418114" y="4446755"/>
                </a:cubicBezTo>
                <a:cubicBezTo>
                  <a:pt x="3373141" y="4431764"/>
                  <a:pt x="3313684" y="4420951"/>
                  <a:pt x="3265714" y="4414098"/>
                </a:cubicBezTo>
                <a:cubicBezTo>
                  <a:pt x="3213334" y="4406615"/>
                  <a:pt x="3132103" y="4398042"/>
                  <a:pt x="3080657" y="4392326"/>
                </a:cubicBezTo>
                <a:cubicBezTo>
                  <a:pt x="3066143" y="4388697"/>
                  <a:pt x="3052075" y="4381440"/>
                  <a:pt x="3037114" y="4381440"/>
                </a:cubicBezTo>
                <a:cubicBezTo>
                  <a:pt x="2906425" y="4381440"/>
                  <a:pt x="2913715" y="4382354"/>
                  <a:pt x="2830286" y="4403212"/>
                </a:cubicBezTo>
                <a:cubicBezTo>
                  <a:pt x="2815772" y="4417726"/>
                  <a:pt x="2799059" y="4430334"/>
                  <a:pt x="2786743" y="4446755"/>
                </a:cubicBezTo>
                <a:cubicBezTo>
                  <a:pt x="2747928" y="4498509"/>
                  <a:pt x="2766915" y="4477469"/>
                  <a:pt x="2732314" y="4512069"/>
                </a:cubicBezTo>
                <a:cubicBezTo>
                  <a:pt x="2725057" y="4526583"/>
                  <a:pt x="2719975" y="4542407"/>
                  <a:pt x="2710543" y="4555612"/>
                </a:cubicBezTo>
                <a:cubicBezTo>
                  <a:pt x="2701595" y="4568139"/>
                  <a:pt x="2686425" y="4575460"/>
                  <a:pt x="2677886" y="4588269"/>
                </a:cubicBezTo>
                <a:cubicBezTo>
                  <a:pt x="2671521" y="4597816"/>
                  <a:pt x="2674168" y="4611966"/>
                  <a:pt x="2667000" y="4620926"/>
                </a:cubicBezTo>
                <a:cubicBezTo>
                  <a:pt x="2658827" y="4631142"/>
                  <a:pt x="2644394" y="4634322"/>
                  <a:pt x="2634343" y="4642698"/>
                </a:cubicBezTo>
                <a:cubicBezTo>
                  <a:pt x="2622517" y="4652553"/>
                  <a:pt x="2612572" y="4664469"/>
                  <a:pt x="2601686" y="4675355"/>
                </a:cubicBezTo>
                <a:cubicBezTo>
                  <a:pt x="2587172" y="4671726"/>
                  <a:pt x="2570591" y="4672768"/>
                  <a:pt x="2558143" y="4664469"/>
                </a:cubicBezTo>
                <a:cubicBezTo>
                  <a:pt x="2540056" y="4652411"/>
                  <a:pt x="2531696" y="4617783"/>
                  <a:pt x="2525486" y="4599155"/>
                </a:cubicBezTo>
                <a:cubicBezTo>
                  <a:pt x="2521857" y="4566498"/>
                  <a:pt x="2518676" y="4533788"/>
                  <a:pt x="2514600" y="4501183"/>
                </a:cubicBezTo>
                <a:cubicBezTo>
                  <a:pt x="2512333" y="4483044"/>
                  <a:pt x="2507247" y="4418279"/>
                  <a:pt x="2492829" y="4392326"/>
                </a:cubicBezTo>
                <a:cubicBezTo>
                  <a:pt x="2480122" y="4369453"/>
                  <a:pt x="2457561" y="4351835"/>
                  <a:pt x="2449286" y="4327012"/>
                </a:cubicBezTo>
                <a:lnTo>
                  <a:pt x="2416629" y="4229040"/>
                </a:lnTo>
                <a:cubicBezTo>
                  <a:pt x="2413001" y="4218154"/>
                  <a:pt x="2416875" y="4199166"/>
                  <a:pt x="2405743" y="4196383"/>
                </a:cubicBezTo>
                <a:cubicBezTo>
                  <a:pt x="2344250" y="4181011"/>
                  <a:pt x="2376870" y="4188432"/>
                  <a:pt x="2307772" y="4174612"/>
                </a:cubicBezTo>
                <a:cubicBezTo>
                  <a:pt x="2300515" y="4167355"/>
                  <a:pt x="2294014" y="4159251"/>
                  <a:pt x="2286000" y="4152840"/>
                </a:cubicBezTo>
                <a:cubicBezTo>
                  <a:pt x="2227405" y="4105964"/>
                  <a:pt x="2231588" y="4132882"/>
                  <a:pt x="2122714" y="4141955"/>
                </a:cubicBezTo>
                <a:cubicBezTo>
                  <a:pt x="2070585" y="4159330"/>
                  <a:pt x="2098169" y="4144727"/>
                  <a:pt x="2046514" y="4196383"/>
                </a:cubicBezTo>
                <a:lnTo>
                  <a:pt x="2024743" y="4218155"/>
                </a:lnTo>
                <a:cubicBezTo>
                  <a:pt x="2021114" y="4229041"/>
                  <a:pt x="2018989" y="4240549"/>
                  <a:pt x="2013857" y="4250812"/>
                </a:cubicBezTo>
                <a:cubicBezTo>
                  <a:pt x="2008006" y="4262514"/>
                  <a:pt x="1995028" y="4270721"/>
                  <a:pt x="1992086" y="4283469"/>
                </a:cubicBezTo>
                <a:cubicBezTo>
                  <a:pt x="1983886" y="4319002"/>
                  <a:pt x="1986020" y="4356179"/>
                  <a:pt x="1981200" y="4392326"/>
                </a:cubicBezTo>
                <a:cubicBezTo>
                  <a:pt x="1976407" y="4428272"/>
                  <a:pt x="1974454" y="4453501"/>
                  <a:pt x="1948543" y="4479412"/>
                </a:cubicBezTo>
                <a:cubicBezTo>
                  <a:pt x="1939292" y="4488663"/>
                  <a:pt x="1926772" y="4493926"/>
                  <a:pt x="1915886" y="4501183"/>
                </a:cubicBezTo>
                <a:cubicBezTo>
                  <a:pt x="1908629" y="4512069"/>
                  <a:pt x="1905600" y="4527575"/>
                  <a:pt x="1894114" y="4533840"/>
                </a:cubicBezTo>
                <a:cubicBezTo>
                  <a:pt x="1863894" y="4550324"/>
                  <a:pt x="1796143" y="4566498"/>
                  <a:pt x="1796143" y="4566498"/>
                </a:cubicBezTo>
                <a:cubicBezTo>
                  <a:pt x="1759857" y="4562869"/>
                  <a:pt x="1721557" y="4568074"/>
                  <a:pt x="1687286" y="4555612"/>
                </a:cubicBezTo>
                <a:cubicBezTo>
                  <a:pt x="1676502" y="4551691"/>
                  <a:pt x="1681532" y="4533218"/>
                  <a:pt x="1676400" y="4522955"/>
                </a:cubicBezTo>
                <a:cubicBezTo>
                  <a:pt x="1634197" y="4438548"/>
                  <a:pt x="1671105" y="4539725"/>
                  <a:pt x="1643743" y="4457640"/>
                </a:cubicBezTo>
                <a:cubicBezTo>
                  <a:pt x="1640114" y="4432240"/>
                  <a:pt x="1635410" y="4406971"/>
                  <a:pt x="1632857" y="4381440"/>
                </a:cubicBezTo>
                <a:cubicBezTo>
                  <a:pt x="1610940" y="4162267"/>
                  <a:pt x="1633108" y="4318129"/>
                  <a:pt x="1611086" y="4141955"/>
                </a:cubicBezTo>
                <a:cubicBezTo>
                  <a:pt x="1599781" y="4051519"/>
                  <a:pt x="1605785" y="4082509"/>
                  <a:pt x="1578429" y="4000440"/>
                </a:cubicBezTo>
                <a:cubicBezTo>
                  <a:pt x="1574800" y="3989554"/>
                  <a:pt x="1575657" y="3975897"/>
                  <a:pt x="1567543" y="3967783"/>
                </a:cubicBezTo>
                <a:cubicBezTo>
                  <a:pt x="1556657" y="3956897"/>
                  <a:pt x="1544741" y="3946952"/>
                  <a:pt x="1534886" y="3935126"/>
                </a:cubicBezTo>
                <a:cubicBezTo>
                  <a:pt x="1515028" y="3911296"/>
                  <a:pt x="1510065" y="3886261"/>
                  <a:pt x="1480457" y="3869812"/>
                </a:cubicBezTo>
                <a:cubicBezTo>
                  <a:pt x="1460396" y="3858667"/>
                  <a:pt x="1415143" y="3848040"/>
                  <a:pt x="1415143" y="3848040"/>
                </a:cubicBezTo>
                <a:cubicBezTo>
                  <a:pt x="1373043" y="3852718"/>
                  <a:pt x="1286159" y="3870633"/>
                  <a:pt x="1240972" y="3848040"/>
                </a:cubicBezTo>
                <a:cubicBezTo>
                  <a:pt x="1230709" y="3842908"/>
                  <a:pt x="1235990" y="3825222"/>
                  <a:pt x="1230086" y="3815383"/>
                </a:cubicBezTo>
                <a:cubicBezTo>
                  <a:pt x="1224805" y="3806582"/>
                  <a:pt x="1215571" y="3800869"/>
                  <a:pt x="1208314" y="3793612"/>
                </a:cubicBezTo>
                <a:cubicBezTo>
                  <a:pt x="1151711" y="3680404"/>
                  <a:pt x="1197817" y="3787205"/>
                  <a:pt x="1175657" y="3532355"/>
                </a:cubicBezTo>
                <a:cubicBezTo>
                  <a:pt x="1172429" y="3495237"/>
                  <a:pt x="1163134" y="3503093"/>
                  <a:pt x="1143000" y="3477926"/>
                </a:cubicBezTo>
                <a:cubicBezTo>
                  <a:pt x="1134827" y="3467710"/>
                  <a:pt x="1129743" y="3455202"/>
                  <a:pt x="1121229" y="3445269"/>
                </a:cubicBezTo>
                <a:cubicBezTo>
                  <a:pt x="1097448" y="3417525"/>
                  <a:pt x="1045987" y="3369387"/>
                  <a:pt x="1012372" y="3358183"/>
                </a:cubicBezTo>
                <a:lnTo>
                  <a:pt x="979714" y="3347298"/>
                </a:lnTo>
                <a:cubicBezTo>
                  <a:pt x="892082" y="3354600"/>
                  <a:pt x="871648" y="3349238"/>
                  <a:pt x="805543" y="3369069"/>
                </a:cubicBezTo>
                <a:cubicBezTo>
                  <a:pt x="783562" y="3375663"/>
                  <a:pt x="762000" y="3383583"/>
                  <a:pt x="740229" y="3390840"/>
                </a:cubicBezTo>
                <a:cubicBezTo>
                  <a:pt x="729343" y="3394469"/>
                  <a:pt x="719032" y="3401153"/>
                  <a:pt x="707572" y="3401726"/>
                </a:cubicBezTo>
                <a:lnTo>
                  <a:pt x="489857" y="3412612"/>
                </a:lnTo>
                <a:lnTo>
                  <a:pt x="424543" y="3434383"/>
                </a:lnTo>
                <a:lnTo>
                  <a:pt x="391886" y="3445269"/>
                </a:lnTo>
                <a:cubicBezTo>
                  <a:pt x="366486" y="3441640"/>
                  <a:pt x="340027" y="3442497"/>
                  <a:pt x="315686" y="3434383"/>
                </a:cubicBezTo>
                <a:cubicBezTo>
                  <a:pt x="305949" y="3431138"/>
                  <a:pt x="302125" y="3418770"/>
                  <a:pt x="293914" y="3412612"/>
                </a:cubicBezTo>
                <a:cubicBezTo>
                  <a:pt x="272981" y="3396913"/>
                  <a:pt x="247102" y="3387571"/>
                  <a:pt x="228600" y="3369069"/>
                </a:cubicBezTo>
                <a:cubicBezTo>
                  <a:pt x="217714" y="3358183"/>
                  <a:pt x="205798" y="3348239"/>
                  <a:pt x="195943" y="3336412"/>
                </a:cubicBezTo>
                <a:cubicBezTo>
                  <a:pt x="187568" y="3326361"/>
                  <a:pt x="180663" y="3315114"/>
                  <a:pt x="174172" y="3303755"/>
                </a:cubicBezTo>
                <a:cubicBezTo>
                  <a:pt x="157585" y="3274728"/>
                  <a:pt x="150237" y="3258086"/>
                  <a:pt x="141514" y="3227555"/>
                </a:cubicBezTo>
                <a:cubicBezTo>
                  <a:pt x="137404" y="3213170"/>
                  <a:pt x="133305" y="3198732"/>
                  <a:pt x="130629" y="3184012"/>
                </a:cubicBezTo>
                <a:cubicBezTo>
                  <a:pt x="113439" y="3089468"/>
                  <a:pt x="132848" y="3134022"/>
                  <a:pt x="108857" y="3086040"/>
                </a:cubicBezTo>
              </a:path>
            </a:pathLst>
          </a:custGeom>
          <a:solidFill>
            <a:srgbClr val="CC6600">
              <a:alpha val="52000"/>
            </a:srgbClr>
          </a:solidFill>
          <a:ln w="508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56076A32-DAF7-EDD6-C4FB-B48B365004C9}"/>
              </a:ext>
            </a:extLst>
          </p:cNvPr>
          <p:cNvSpPr/>
          <p:nvPr/>
        </p:nvSpPr>
        <p:spPr>
          <a:xfrm>
            <a:off x="5559425" y="4735513"/>
            <a:ext cx="754063" cy="1044575"/>
          </a:xfrm>
          <a:custGeom>
            <a:avLst/>
            <a:gdLst>
              <a:gd name="connsiteX0" fmla="*/ 569672 w 754729"/>
              <a:gd name="connsiteY0" fmla="*/ 76200 h 1045028"/>
              <a:gd name="connsiteX1" fmla="*/ 515244 w 754729"/>
              <a:gd name="connsiteY1" fmla="*/ 21771 h 1045028"/>
              <a:gd name="connsiteX2" fmla="*/ 449929 w 754729"/>
              <a:gd name="connsiteY2" fmla="*/ 0 h 1045028"/>
              <a:gd name="connsiteX3" fmla="*/ 253986 w 754729"/>
              <a:gd name="connsiteY3" fmla="*/ 10885 h 1045028"/>
              <a:gd name="connsiteX4" fmla="*/ 199558 w 754729"/>
              <a:gd name="connsiteY4" fmla="*/ 43543 h 1045028"/>
              <a:gd name="connsiteX5" fmla="*/ 177786 w 754729"/>
              <a:gd name="connsiteY5" fmla="*/ 76200 h 1045028"/>
              <a:gd name="connsiteX6" fmla="*/ 145129 w 754729"/>
              <a:gd name="connsiteY6" fmla="*/ 97971 h 1045028"/>
              <a:gd name="connsiteX7" fmla="*/ 112472 w 754729"/>
              <a:gd name="connsiteY7" fmla="*/ 163285 h 1045028"/>
              <a:gd name="connsiteX8" fmla="*/ 90701 w 754729"/>
              <a:gd name="connsiteY8" fmla="*/ 185057 h 1045028"/>
              <a:gd name="connsiteX9" fmla="*/ 58044 w 754729"/>
              <a:gd name="connsiteY9" fmla="*/ 195943 h 1045028"/>
              <a:gd name="connsiteX10" fmla="*/ 25386 w 754729"/>
              <a:gd name="connsiteY10" fmla="*/ 446314 h 1045028"/>
              <a:gd name="connsiteX11" fmla="*/ 68929 w 754729"/>
              <a:gd name="connsiteY11" fmla="*/ 478971 h 1045028"/>
              <a:gd name="connsiteX12" fmla="*/ 101586 w 754729"/>
              <a:gd name="connsiteY12" fmla="*/ 489857 h 1045028"/>
              <a:gd name="connsiteX13" fmla="*/ 134244 w 754729"/>
              <a:gd name="connsiteY13" fmla="*/ 511628 h 1045028"/>
              <a:gd name="connsiteX14" fmla="*/ 166901 w 754729"/>
              <a:gd name="connsiteY14" fmla="*/ 522514 h 1045028"/>
              <a:gd name="connsiteX15" fmla="*/ 243101 w 754729"/>
              <a:gd name="connsiteY15" fmla="*/ 555171 h 1045028"/>
              <a:gd name="connsiteX16" fmla="*/ 243101 w 754729"/>
              <a:gd name="connsiteY16" fmla="*/ 631371 h 1045028"/>
              <a:gd name="connsiteX17" fmla="*/ 264872 w 754729"/>
              <a:gd name="connsiteY17" fmla="*/ 957943 h 1045028"/>
              <a:gd name="connsiteX18" fmla="*/ 351958 w 754729"/>
              <a:gd name="connsiteY18" fmla="*/ 1001485 h 1045028"/>
              <a:gd name="connsiteX19" fmla="*/ 449929 w 754729"/>
              <a:gd name="connsiteY19" fmla="*/ 1023257 h 1045028"/>
              <a:gd name="connsiteX20" fmla="*/ 547901 w 754729"/>
              <a:gd name="connsiteY20" fmla="*/ 1045028 h 1045028"/>
              <a:gd name="connsiteX21" fmla="*/ 602329 w 754729"/>
              <a:gd name="connsiteY21" fmla="*/ 1012371 h 1045028"/>
              <a:gd name="connsiteX22" fmla="*/ 678529 w 754729"/>
              <a:gd name="connsiteY22" fmla="*/ 990600 h 1045028"/>
              <a:gd name="connsiteX23" fmla="*/ 743844 w 754729"/>
              <a:gd name="connsiteY23" fmla="*/ 947057 h 1045028"/>
              <a:gd name="connsiteX24" fmla="*/ 754729 w 754729"/>
              <a:gd name="connsiteY24" fmla="*/ 914400 h 1045028"/>
              <a:gd name="connsiteX25" fmla="*/ 678529 w 754729"/>
              <a:gd name="connsiteY25" fmla="*/ 859971 h 1045028"/>
              <a:gd name="connsiteX26" fmla="*/ 656758 w 754729"/>
              <a:gd name="connsiteY26" fmla="*/ 827314 h 1045028"/>
              <a:gd name="connsiteX27" fmla="*/ 634986 w 754729"/>
              <a:gd name="connsiteY27" fmla="*/ 805543 h 1045028"/>
              <a:gd name="connsiteX28" fmla="*/ 645872 w 754729"/>
              <a:gd name="connsiteY28" fmla="*/ 762000 h 1045028"/>
              <a:gd name="connsiteX29" fmla="*/ 667644 w 754729"/>
              <a:gd name="connsiteY29" fmla="*/ 740228 h 1045028"/>
              <a:gd name="connsiteX30" fmla="*/ 689415 w 754729"/>
              <a:gd name="connsiteY30" fmla="*/ 696685 h 1045028"/>
              <a:gd name="connsiteX31" fmla="*/ 678529 w 754729"/>
              <a:gd name="connsiteY31" fmla="*/ 653143 h 1045028"/>
              <a:gd name="connsiteX32" fmla="*/ 656758 w 754729"/>
              <a:gd name="connsiteY32" fmla="*/ 631371 h 1045028"/>
              <a:gd name="connsiteX33" fmla="*/ 591444 w 754729"/>
              <a:gd name="connsiteY33" fmla="*/ 544285 h 1045028"/>
              <a:gd name="connsiteX34" fmla="*/ 656758 w 754729"/>
              <a:gd name="connsiteY34" fmla="*/ 511628 h 1045028"/>
              <a:gd name="connsiteX35" fmla="*/ 689415 w 754729"/>
              <a:gd name="connsiteY35" fmla="*/ 500743 h 1045028"/>
              <a:gd name="connsiteX36" fmla="*/ 613215 w 754729"/>
              <a:gd name="connsiteY36" fmla="*/ 359228 h 1045028"/>
              <a:gd name="connsiteX37" fmla="*/ 580558 w 754729"/>
              <a:gd name="connsiteY37" fmla="*/ 326571 h 1045028"/>
              <a:gd name="connsiteX38" fmla="*/ 602329 w 754729"/>
              <a:gd name="connsiteY38" fmla="*/ 217714 h 1045028"/>
              <a:gd name="connsiteX39" fmla="*/ 624101 w 754729"/>
              <a:gd name="connsiteY39" fmla="*/ 195943 h 1045028"/>
              <a:gd name="connsiteX40" fmla="*/ 613215 w 754729"/>
              <a:gd name="connsiteY40" fmla="*/ 141514 h 1045028"/>
              <a:gd name="connsiteX41" fmla="*/ 591444 w 754729"/>
              <a:gd name="connsiteY41" fmla="*/ 108857 h 1045028"/>
              <a:gd name="connsiteX42" fmla="*/ 558786 w 754729"/>
              <a:gd name="connsiteY42" fmla="*/ 76200 h 1045028"/>
              <a:gd name="connsiteX43" fmla="*/ 439044 w 754729"/>
              <a:gd name="connsiteY43" fmla="*/ 54428 h 1045028"/>
              <a:gd name="connsiteX44" fmla="*/ 319301 w 754729"/>
              <a:gd name="connsiteY44" fmla="*/ 21771 h 1045028"/>
              <a:gd name="connsiteX45" fmla="*/ 308415 w 754729"/>
              <a:gd name="connsiteY45" fmla="*/ 21771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4729" h="1045028">
                <a:moveTo>
                  <a:pt x="569672" y="76200"/>
                </a:moveTo>
                <a:cubicBezTo>
                  <a:pt x="551529" y="58057"/>
                  <a:pt x="536891" y="35546"/>
                  <a:pt x="515244" y="21771"/>
                </a:cubicBezTo>
                <a:cubicBezTo>
                  <a:pt x="495883" y="9450"/>
                  <a:pt x="449929" y="0"/>
                  <a:pt x="449929" y="0"/>
                </a:cubicBezTo>
                <a:cubicBezTo>
                  <a:pt x="384615" y="3628"/>
                  <a:pt x="319106" y="4683"/>
                  <a:pt x="253986" y="10885"/>
                </a:cubicBezTo>
                <a:cubicBezTo>
                  <a:pt x="227566" y="13401"/>
                  <a:pt x="215155" y="24046"/>
                  <a:pt x="199558" y="43543"/>
                </a:cubicBezTo>
                <a:cubicBezTo>
                  <a:pt x="191385" y="53759"/>
                  <a:pt x="187037" y="66949"/>
                  <a:pt x="177786" y="76200"/>
                </a:cubicBezTo>
                <a:cubicBezTo>
                  <a:pt x="168535" y="85451"/>
                  <a:pt x="156015" y="90714"/>
                  <a:pt x="145129" y="97971"/>
                </a:cubicBezTo>
                <a:cubicBezTo>
                  <a:pt x="133631" y="132466"/>
                  <a:pt x="136591" y="133137"/>
                  <a:pt x="112472" y="163285"/>
                </a:cubicBezTo>
                <a:cubicBezTo>
                  <a:pt x="106061" y="171299"/>
                  <a:pt x="99502" y="179776"/>
                  <a:pt x="90701" y="185057"/>
                </a:cubicBezTo>
                <a:cubicBezTo>
                  <a:pt x="80862" y="190961"/>
                  <a:pt x="68930" y="192314"/>
                  <a:pt x="58044" y="195943"/>
                </a:cubicBezTo>
                <a:cubicBezTo>
                  <a:pt x="-7342" y="294021"/>
                  <a:pt x="-16397" y="279179"/>
                  <a:pt x="25386" y="446314"/>
                </a:cubicBezTo>
                <a:cubicBezTo>
                  <a:pt x="29786" y="463915"/>
                  <a:pt x="53177" y="469970"/>
                  <a:pt x="68929" y="478971"/>
                </a:cubicBezTo>
                <a:cubicBezTo>
                  <a:pt x="78892" y="484664"/>
                  <a:pt x="91323" y="484725"/>
                  <a:pt x="101586" y="489857"/>
                </a:cubicBezTo>
                <a:cubicBezTo>
                  <a:pt x="113288" y="495708"/>
                  <a:pt x="122542" y="505777"/>
                  <a:pt x="134244" y="511628"/>
                </a:cubicBezTo>
                <a:cubicBezTo>
                  <a:pt x="144507" y="516760"/>
                  <a:pt x="156354" y="517994"/>
                  <a:pt x="166901" y="522514"/>
                </a:cubicBezTo>
                <a:cubicBezTo>
                  <a:pt x="261062" y="562868"/>
                  <a:pt x="166515" y="529641"/>
                  <a:pt x="243101" y="555171"/>
                </a:cubicBezTo>
                <a:cubicBezTo>
                  <a:pt x="269199" y="633471"/>
                  <a:pt x="243101" y="535690"/>
                  <a:pt x="243101" y="631371"/>
                </a:cubicBezTo>
                <a:cubicBezTo>
                  <a:pt x="243101" y="632597"/>
                  <a:pt x="262153" y="943440"/>
                  <a:pt x="264872" y="957943"/>
                </a:cubicBezTo>
                <a:cubicBezTo>
                  <a:pt x="269928" y="984908"/>
                  <a:pt x="350571" y="1001138"/>
                  <a:pt x="351958" y="1001485"/>
                </a:cubicBezTo>
                <a:cubicBezTo>
                  <a:pt x="398549" y="1013133"/>
                  <a:pt x="399259" y="1014044"/>
                  <a:pt x="449929" y="1023257"/>
                </a:cubicBezTo>
                <a:cubicBezTo>
                  <a:pt x="534228" y="1038584"/>
                  <a:pt x="490319" y="1025835"/>
                  <a:pt x="547901" y="1045028"/>
                </a:cubicBezTo>
                <a:cubicBezTo>
                  <a:pt x="640407" y="1014195"/>
                  <a:pt x="527622" y="1057197"/>
                  <a:pt x="602329" y="1012371"/>
                </a:cubicBezTo>
                <a:cubicBezTo>
                  <a:pt x="613486" y="1005676"/>
                  <a:pt x="670392" y="992634"/>
                  <a:pt x="678529" y="990600"/>
                </a:cubicBezTo>
                <a:cubicBezTo>
                  <a:pt x="701210" y="979259"/>
                  <a:pt x="729597" y="970802"/>
                  <a:pt x="743844" y="947057"/>
                </a:cubicBezTo>
                <a:cubicBezTo>
                  <a:pt x="749748" y="937218"/>
                  <a:pt x="751101" y="925286"/>
                  <a:pt x="754729" y="914400"/>
                </a:cubicBezTo>
                <a:cubicBezTo>
                  <a:pt x="733322" y="828768"/>
                  <a:pt x="766227" y="903820"/>
                  <a:pt x="678529" y="859971"/>
                </a:cubicBezTo>
                <a:cubicBezTo>
                  <a:pt x="666827" y="854120"/>
                  <a:pt x="664931" y="837530"/>
                  <a:pt x="656758" y="827314"/>
                </a:cubicBezTo>
                <a:cubicBezTo>
                  <a:pt x="650347" y="819300"/>
                  <a:pt x="642243" y="812800"/>
                  <a:pt x="634986" y="805543"/>
                </a:cubicBezTo>
                <a:cubicBezTo>
                  <a:pt x="638615" y="791029"/>
                  <a:pt x="639181" y="775382"/>
                  <a:pt x="645872" y="762000"/>
                </a:cubicBezTo>
                <a:cubicBezTo>
                  <a:pt x="650462" y="752820"/>
                  <a:pt x="661951" y="748768"/>
                  <a:pt x="667644" y="740228"/>
                </a:cubicBezTo>
                <a:cubicBezTo>
                  <a:pt x="676645" y="726726"/>
                  <a:pt x="682158" y="711199"/>
                  <a:pt x="689415" y="696685"/>
                </a:cubicBezTo>
                <a:cubicBezTo>
                  <a:pt x="685786" y="682171"/>
                  <a:pt x="685220" y="666524"/>
                  <a:pt x="678529" y="653143"/>
                </a:cubicBezTo>
                <a:cubicBezTo>
                  <a:pt x="673939" y="643963"/>
                  <a:pt x="662916" y="639582"/>
                  <a:pt x="656758" y="631371"/>
                </a:cubicBezTo>
                <a:cubicBezTo>
                  <a:pt x="582905" y="532899"/>
                  <a:pt x="641373" y="594216"/>
                  <a:pt x="591444" y="544285"/>
                </a:cubicBezTo>
                <a:cubicBezTo>
                  <a:pt x="673528" y="516925"/>
                  <a:pt x="572350" y="553832"/>
                  <a:pt x="656758" y="511628"/>
                </a:cubicBezTo>
                <a:cubicBezTo>
                  <a:pt x="667021" y="506496"/>
                  <a:pt x="678529" y="504371"/>
                  <a:pt x="689415" y="500743"/>
                </a:cubicBezTo>
                <a:cubicBezTo>
                  <a:pt x="674175" y="394063"/>
                  <a:pt x="696672" y="442686"/>
                  <a:pt x="613215" y="359228"/>
                </a:cubicBezTo>
                <a:lnTo>
                  <a:pt x="580558" y="326571"/>
                </a:lnTo>
                <a:cubicBezTo>
                  <a:pt x="582444" y="313367"/>
                  <a:pt x="588081" y="241460"/>
                  <a:pt x="602329" y="217714"/>
                </a:cubicBezTo>
                <a:cubicBezTo>
                  <a:pt x="607609" y="208913"/>
                  <a:pt x="616844" y="203200"/>
                  <a:pt x="624101" y="195943"/>
                </a:cubicBezTo>
                <a:cubicBezTo>
                  <a:pt x="620472" y="177800"/>
                  <a:pt x="619712" y="158838"/>
                  <a:pt x="613215" y="141514"/>
                </a:cubicBezTo>
                <a:cubicBezTo>
                  <a:pt x="608621" y="129264"/>
                  <a:pt x="599820" y="118907"/>
                  <a:pt x="591444" y="108857"/>
                </a:cubicBezTo>
                <a:cubicBezTo>
                  <a:pt x="581588" y="97030"/>
                  <a:pt x="571595" y="84740"/>
                  <a:pt x="558786" y="76200"/>
                </a:cubicBezTo>
                <a:cubicBezTo>
                  <a:pt x="535550" y="60710"/>
                  <a:pt x="442739" y="54890"/>
                  <a:pt x="439044" y="54428"/>
                </a:cubicBezTo>
                <a:cubicBezTo>
                  <a:pt x="375264" y="33169"/>
                  <a:pt x="380844" y="32028"/>
                  <a:pt x="319301" y="21771"/>
                </a:cubicBezTo>
                <a:cubicBezTo>
                  <a:pt x="315722" y="21174"/>
                  <a:pt x="312044" y="21771"/>
                  <a:pt x="308415" y="21771"/>
                </a:cubicBezTo>
              </a:path>
            </a:pathLst>
          </a:custGeom>
          <a:solidFill>
            <a:srgbClr val="CC6600">
              <a:alpha val="61000"/>
            </a:srgbClr>
          </a:solidFill>
          <a:ln w="444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1FFE91E5-188A-357D-9D93-FF1ECD6C3638}"/>
              </a:ext>
            </a:extLst>
          </p:cNvPr>
          <p:cNvSpPr/>
          <p:nvPr/>
        </p:nvSpPr>
        <p:spPr>
          <a:xfrm>
            <a:off x="76200" y="1600200"/>
            <a:ext cx="1219200" cy="457200"/>
          </a:xfrm>
          <a:prstGeom prst="rect">
            <a:avLst/>
          </a:prstGeom>
          <a:solidFill>
            <a:srgbClr val="CC66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Serbians</a:t>
            </a:r>
          </a:p>
        </p:txBody>
      </p:sp>
      <p:cxnSp>
        <p:nvCxnSpPr>
          <p:cNvPr id="10" name="Straight Arrow Connector 9">
            <a:extLst>
              <a:ext uri="{FF2B5EF4-FFF2-40B4-BE49-F238E27FC236}">
                <a16:creationId xmlns:a16="http://schemas.microsoft.com/office/drawing/2014/main" id="{549E3ED5-1ABD-490F-D7D5-A12F95B83B9B}"/>
              </a:ext>
            </a:extLst>
          </p:cNvPr>
          <p:cNvCxnSpPr/>
          <p:nvPr/>
        </p:nvCxnSpPr>
        <p:spPr>
          <a:xfrm flipH="1">
            <a:off x="6019800" y="2971800"/>
            <a:ext cx="1252538" cy="20574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EDDC583-EA6A-6877-BB20-105BC5E2F8FE}"/>
              </a:ext>
            </a:extLst>
          </p:cNvPr>
          <p:cNvSpPr/>
          <p:nvPr/>
        </p:nvSpPr>
        <p:spPr>
          <a:xfrm>
            <a:off x="7272338" y="2362200"/>
            <a:ext cx="1795462" cy="1162050"/>
          </a:xfrm>
          <a:prstGeom prst="rect">
            <a:avLst/>
          </a:prstGeom>
          <a:solidFill>
            <a:srgbClr val="CC66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Serbian Brotherhood with Russia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BB446CA-C2DB-1935-4016-0B5069F06724}"/>
              </a:ext>
            </a:extLst>
          </p:cNvPr>
          <p:cNvSpPr>
            <a:spLocks noGrp="1" noChangeArrowheads="1"/>
          </p:cNvSpPr>
          <p:nvPr>
            <p:ph type="title"/>
          </p:nvPr>
        </p:nvSpPr>
        <p:spPr>
          <a:xfrm>
            <a:off x="152400" y="331788"/>
            <a:ext cx="2514600" cy="381000"/>
          </a:xfrm>
        </p:spPr>
        <p:txBody>
          <a:bodyPr/>
          <a:lstStyle/>
          <a:p>
            <a:r>
              <a:rPr lang="en-US" altLang="en-US" sz="2000" b="1"/>
              <a:t>Economics of War</a:t>
            </a:r>
          </a:p>
        </p:txBody>
      </p:sp>
      <p:sp>
        <p:nvSpPr>
          <p:cNvPr id="39939" name="Content Placeholder 2">
            <a:extLst>
              <a:ext uri="{FF2B5EF4-FFF2-40B4-BE49-F238E27FC236}">
                <a16:creationId xmlns:a16="http://schemas.microsoft.com/office/drawing/2014/main" id="{165A8675-BAC6-F93B-DF96-479C97BA25C8}"/>
              </a:ext>
            </a:extLst>
          </p:cNvPr>
          <p:cNvSpPr>
            <a:spLocks noGrp="1" noChangeArrowheads="1"/>
          </p:cNvSpPr>
          <p:nvPr>
            <p:ph idx="1"/>
          </p:nvPr>
        </p:nvSpPr>
        <p:spPr>
          <a:xfrm>
            <a:off x="76200" y="685800"/>
            <a:ext cx="4953000" cy="5943600"/>
          </a:xfrm>
        </p:spPr>
        <p:txBody>
          <a:bodyPr/>
          <a:lstStyle/>
          <a:p>
            <a:pPr marL="0" indent="0">
              <a:buFontTx/>
              <a:buNone/>
            </a:pPr>
            <a:r>
              <a:rPr lang="en-US" altLang="en-US" sz="2000"/>
              <a:t>Britain made huge war order to US factories and borrowed large sums of money from US banks to pay for it. By the spring of 1917 Britain owed the US $2.3 billion. By 1918 Britain owed the </a:t>
            </a:r>
            <a:r>
              <a:rPr lang="en-US" altLang="en-US" sz="2000" b="1"/>
              <a:t>US $4.2 billion </a:t>
            </a:r>
            <a:r>
              <a:rPr lang="en-US" altLang="en-US" sz="2000"/>
              <a:t>or about </a:t>
            </a:r>
            <a:r>
              <a:rPr lang="en-US" altLang="en-US" sz="2000" b="1"/>
              <a:t>$100 billion </a:t>
            </a:r>
            <a:r>
              <a:rPr lang="en-US" altLang="en-US" sz="2000"/>
              <a:t>adjusted for inflation in todays money.  German trade with the US $27million.</a:t>
            </a:r>
          </a:p>
          <a:p>
            <a:pPr marL="0" indent="0">
              <a:buFontTx/>
              <a:buNone/>
            </a:pPr>
            <a:endParaRPr lang="en-US" altLang="en-US" sz="2000"/>
          </a:p>
          <a:p>
            <a:pPr marL="0" indent="0">
              <a:buFontTx/>
              <a:buNone/>
            </a:pPr>
            <a:r>
              <a:rPr lang="en-US" altLang="en-US" sz="2000"/>
              <a:t>British trade became more important to the US economy than trade with Germany.</a:t>
            </a:r>
          </a:p>
          <a:p>
            <a:pPr marL="0" indent="0">
              <a:buFontTx/>
              <a:buNone/>
            </a:pPr>
            <a:endParaRPr lang="en-US" altLang="en-US" sz="2000"/>
          </a:p>
          <a:p>
            <a:pPr marL="0" indent="0">
              <a:buFontTx/>
              <a:buNone/>
            </a:pPr>
            <a:r>
              <a:rPr lang="en-US" altLang="en-US" sz="2000"/>
              <a:t>USA had a stake in making sure the Allies won the war if the loans were to ever get repaid.</a:t>
            </a:r>
          </a:p>
          <a:p>
            <a:pPr marL="0" indent="0">
              <a:buFontTx/>
              <a:buNone/>
            </a:pPr>
            <a:endParaRPr lang="en-US" altLang="en-US" sz="2000"/>
          </a:p>
          <a:p>
            <a:pPr marL="0" indent="0">
              <a:buFontTx/>
              <a:buNone/>
            </a:pPr>
            <a:r>
              <a:rPr lang="en-US" altLang="en-US" sz="2000"/>
              <a:t>Germany was winning the war at this time.</a:t>
            </a:r>
          </a:p>
        </p:txBody>
      </p:sp>
      <p:sp>
        <p:nvSpPr>
          <p:cNvPr id="4" name="Rectangle 2">
            <a:extLst>
              <a:ext uri="{FF2B5EF4-FFF2-40B4-BE49-F238E27FC236}">
                <a16:creationId xmlns:a16="http://schemas.microsoft.com/office/drawing/2014/main" id="{B8E7D36A-09F3-8784-B979-B4B5EE7C3747}"/>
              </a:ext>
            </a:extLst>
          </p:cNvPr>
          <p:cNvSpPr txBox="1">
            <a:spLocks noChangeArrowheads="1"/>
          </p:cNvSpPr>
          <p:nvPr/>
        </p:nvSpPr>
        <p:spPr bwMode="auto">
          <a:xfrm>
            <a:off x="2319338" y="11113"/>
            <a:ext cx="4497387" cy="3460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800" b="1" kern="0" dirty="0"/>
              <a:t>America Goes to War</a:t>
            </a:r>
          </a:p>
        </p:txBody>
      </p:sp>
      <p:pic>
        <p:nvPicPr>
          <p:cNvPr id="2" name="Picture 1">
            <a:extLst>
              <a:ext uri="{FF2B5EF4-FFF2-40B4-BE49-F238E27FC236}">
                <a16:creationId xmlns:a16="http://schemas.microsoft.com/office/drawing/2014/main" id="{810DCDF4-DF67-D407-BA93-7DCF5FA54D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7575" y="341313"/>
            <a:ext cx="2433638"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55B7AF0-56D2-FA45-3673-17C9F435B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180975"/>
            <a:ext cx="7461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44F3674-5756-6AFE-C97C-ACCF040D46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5650" y="3841750"/>
            <a:ext cx="19812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97898AC-1303-8ECE-6CB0-B1819707B0E4}"/>
              </a:ext>
            </a:extLst>
          </p:cNvPr>
          <p:cNvSpPr txBox="1">
            <a:spLocks noChangeArrowheads="1"/>
          </p:cNvSpPr>
          <p:nvPr/>
        </p:nvSpPr>
        <p:spPr bwMode="auto">
          <a:xfrm rot="-985856">
            <a:off x="5187950" y="3408363"/>
            <a:ext cx="3821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Hey don’t laugh, you have to </a:t>
            </a:r>
          </a:p>
          <a:p>
            <a:pPr>
              <a:spcBef>
                <a:spcPct val="0"/>
              </a:spcBef>
              <a:buFontTx/>
              <a:buNone/>
            </a:pPr>
            <a:r>
              <a:rPr lang="en-US" altLang="en-US" sz="1800"/>
              <a:t>pay it back.  We will help you win.</a:t>
            </a:r>
          </a:p>
        </p:txBody>
      </p:sp>
      <p:sp>
        <p:nvSpPr>
          <p:cNvPr id="8" name="Speech Bubble: Rectangle with Corners Rounded 7">
            <a:extLst>
              <a:ext uri="{FF2B5EF4-FFF2-40B4-BE49-F238E27FC236}">
                <a16:creationId xmlns:a16="http://schemas.microsoft.com/office/drawing/2014/main" id="{281D70ED-D58E-F26D-C1EA-BCCC4B48E7B3}"/>
              </a:ext>
            </a:extLst>
          </p:cNvPr>
          <p:cNvSpPr/>
          <p:nvPr/>
        </p:nvSpPr>
        <p:spPr>
          <a:xfrm flipH="1">
            <a:off x="5029200" y="4657725"/>
            <a:ext cx="1590675" cy="1055688"/>
          </a:xfrm>
          <a:prstGeom prst="wedgeRoundRectCallout">
            <a:avLst>
              <a:gd name="adj1" fmla="val -97775"/>
              <a:gd name="adj2" fmla="val -423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Germany is winning</a:t>
            </a:r>
          </a:p>
        </p:txBody>
      </p:sp>
      <p:pic>
        <p:nvPicPr>
          <p:cNvPr id="9" name="Picture 8">
            <a:extLst>
              <a:ext uri="{FF2B5EF4-FFF2-40B4-BE49-F238E27FC236}">
                <a16:creationId xmlns:a16="http://schemas.microsoft.com/office/drawing/2014/main" id="{9F5D2BC2-5075-EEB3-2474-5807C813FF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080125"/>
            <a:ext cx="746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3DD71849-A1F5-9F30-44DF-E623F4C8379D}"/>
              </a:ext>
            </a:extLst>
          </p:cNvPr>
          <p:cNvGrpSpPr>
            <a:grpSpLocks/>
          </p:cNvGrpSpPr>
          <p:nvPr/>
        </p:nvGrpSpPr>
        <p:grpSpPr bwMode="auto">
          <a:xfrm>
            <a:off x="-1846263" y="4324350"/>
            <a:ext cx="1828800" cy="2505075"/>
            <a:chOff x="-1846385" y="4323617"/>
            <a:chExt cx="1828800" cy="2505075"/>
          </a:xfrm>
        </p:grpSpPr>
        <p:pic>
          <p:nvPicPr>
            <p:cNvPr id="60428" name="Picture 5">
              <a:extLst>
                <a:ext uri="{FF2B5EF4-FFF2-40B4-BE49-F238E27FC236}">
                  <a16:creationId xmlns:a16="http://schemas.microsoft.com/office/drawing/2014/main" id="{7CC87F5B-119D-3543-7DB0-CC84E1D10F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6385" y="4323617"/>
              <a:ext cx="1828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2">
              <a:extLst>
                <a:ext uri="{FF2B5EF4-FFF2-40B4-BE49-F238E27FC236}">
                  <a16:creationId xmlns:a16="http://schemas.microsoft.com/office/drawing/2014/main" id="{963DFD92-5315-49C0-798A-2C6CD4C0FA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5120" y="5302977"/>
              <a:ext cx="745725" cy="39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938"/>
                                        </p:tgtEl>
                                        <p:attrNameLst>
                                          <p:attrName>style.visibility</p:attrName>
                                        </p:attrNameLst>
                                      </p:cBhvr>
                                      <p:to>
                                        <p:strVal val="visible"/>
                                      </p:to>
                                    </p:set>
                                    <p:animEffect transition="in" filter="fade">
                                      <p:cBhvr>
                                        <p:cTn id="14" dur="1000"/>
                                        <p:tgtEl>
                                          <p:spTgt spid="39938"/>
                                        </p:tgtEl>
                                      </p:cBhvr>
                                    </p:animEffect>
                                    <p:anim calcmode="lin" valueType="num">
                                      <p:cBhvr>
                                        <p:cTn id="15" dur="1000" fill="hold"/>
                                        <p:tgtEl>
                                          <p:spTgt spid="39938"/>
                                        </p:tgtEl>
                                        <p:attrNameLst>
                                          <p:attrName>ppt_x</p:attrName>
                                        </p:attrNameLst>
                                      </p:cBhvr>
                                      <p:tavLst>
                                        <p:tav tm="0">
                                          <p:val>
                                            <p:strVal val="#ppt_x"/>
                                          </p:val>
                                        </p:tav>
                                        <p:tav tm="100000">
                                          <p:val>
                                            <p:strVal val="#ppt_x"/>
                                          </p:val>
                                        </p:tav>
                                      </p:tavLst>
                                    </p:anim>
                                    <p:anim calcmode="lin" valueType="num">
                                      <p:cBhvr>
                                        <p:cTn id="16" dur="1000" fill="hold"/>
                                        <p:tgtEl>
                                          <p:spTgt spid="3993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939">
                                            <p:txEl>
                                              <p:pRg st="0" end="0"/>
                                            </p:txEl>
                                          </p:spTgt>
                                        </p:tgtEl>
                                        <p:attrNameLst>
                                          <p:attrName>style.visibility</p:attrName>
                                        </p:attrNameLst>
                                      </p:cBhvr>
                                      <p:to>
                                        <p:strVal val="visible"/>
                                      </p:to>
                                    </p:set>
                                    <p:animEffect transition="in" filter="fade">
                                      <p:cBhvr>
                                        <p:cTn id="21" dur="1000"/>
                                        <p:tgtEl>
                                          <p:spTgt spid="39939">
                                            <p:txEl>
                                              <p:pRg st="0" end="0"/>
                                            </p:txEl>
                                          </p:spTgt>
                                        </p:tgtEl>
                                      </p:cBhvr>
                                    </p:animEffect>
                                    <p:anim calcmode="lin" valueType="num">
                                      <p:cBhvr>
                                        <p:cTn id="22" dur="10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939">
                                            <p:txEl>
                                              <p:pRg st="2" end="2"/>
                                            </p:txEl>
                                          </p:spTgt>
                                        </p:tgtEl>
                                        <p:attrNameLst>
                                          <p:attrName>style.visibility</p:attrName>
                                        </p:attrNameLst>
                                      </p:cBhvr>
                                      <p:to>
                                        <p:strVal val="visible"/>
                                      </p:to>
                                    </p:set>
                                    <p:animEffect transition="in" filter="fade">
                                      <p:cBhvr>
                                        <p:cTn id="28" dur="1000"/>
                                        <p:tgtEl>
                                          <p:spTgt spid="39939">
                                            <p:txEl>
                                              <p:pRg st="2" end="2"/>
                                            </p:txEl>
                                          </p:spTgt>
                                        </p:tgtEl>
                                      </p:cBhvr>
                                    </p:animEffect>
                                    <p:anim calcmode="lin" valueType="num">
                                      <p:cBhvr>
                                        <p:cTn id="29" dur="10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99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939">
                                            <p:txEl>
                                              <p:pRg st="4" end="4"/>
                                            </p:txEl>
                                          </p:spTgt>
                                        </p:tgtEl>
                                        <p:attrNameLst>
                                          <p:attrName>style.visibility</p:attrName>
                                        </p:attrNameLst>
                                      </p:cBhvr>
                                      <p:to>
                                        <p:strVal val="visible"/>
                                      </p:to>
                                    </p:set>
                                    <p:animEffect transition="in" filter="fade">
                                      <p:cBhvr>
                                        <p:cTn id="35" dur="1000"/>
                                        <p:tgtEl>
                                          <p:spTgt spid="39939">
                                            <p:txEl>
                                              <p:pRg st="4" end="4"/>
                                            </p:txEl>
                                          </p:spTgt>
                                        </p:tgtEl>
                                      </p:cBhvr>
                                    </p:animEffect>
                                    <p:anim calcmode="lin" valueType="num">
                                      <p:cBhvr>
                                        <p:cTn id="36" dur="10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993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939">
                                            <p:txEl>
                                              <p:pRg st="6" end="6"/>
                                            </p:txEl>
                                          </p:spTgt>
                                        </p:tgtEl>
                                        <p:attrNameLst>
                                          <p:attrName>style.visibility</p:attrName>
                                        </p:attrNameLst>
                                      </p:cBhvr>
                                      <p:to>
                                        <p:strVal val="visible"/>
                                      </p:to>
                                    </p:set>
                                    <p:animEffect transition="in" filter="fade">
                                      <p:cBhvr>
                                        <p:cTn id="42" dur="1000"/>
                                        <p:tgtEl>
                                          <p:spTgt spid="39939">
                                            <p:txEl>
                                              <p:pRg st="6" end="6"/>
                                            </p:txEl>
                                          </p:spTgt>
                                        </p:tgtEl>
                                      </p:cBhvr>
                                    </p:animEffect>
                                    <p:anim calcmode="lin" valueType="num">
                                      <p:cBhvr>
                                        <p:cTn id="43" dur="10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993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1000" fill="hold"/>
                                        <p:tgtEl>
                                          <p:spTgt spid="8"/>
                                        </p:tgtEl>
                                        <p:attrNameLst>
                                          <p:attrName>ppt_w</p:attrName>
                                        </p:attrNameLst>
                                      </p:cBhvr>
                                      <p:tavLst>
                                        <p:tav tm="0">
                                          <p:val>
                                            <p:fltVal val="0"/>
                                          </p:val>
                                        </p:tav>
                                        <p:tav tm="100000">
                                          <p:val>
                                            <p:strVal val="#ppt_w"/>
                                          </p:val>
                                        </p:tav>
                                      </p:tavLst>
                                    </p:anim>
                                    <p:anim calcmode="lin" valueType="num">
                                      <p:cBhvr>
                                        <p:cTn id="78" dur="1000" fill="hold"/>
                                        <p:tgtEl>
                                          <p:spTgt spid="8"/>
                                        </p:tgtEl>
                                        <p:attrNameLst>
                                          <p:attrName>ppt_h</p:attrName>
                                        </p:attrNameLst>
                                      </p:cBhvr>
                                      <p:tavLst>
                                        <p:tav tm="0">
                                          <p:val>
                                            <p:fltVal val="0"/>
                                          </p:val>
                                        </p:tav>
                                        <p:tav tm="100000">
                                          <p:val>
                                            <p:strVal val="#ppt_h"/>
                                          </p:val>
                                        </p:tav>
                                      </p:tavLst>
                                    </p:anim>
                                    <p:anim calcmode="lin" valueType="num">
                                      <p:cBhvr>
                                        <p:cTn id="79" dur="1000" fill="hold"/>
                                        <p:tgtEl>
                                          <p:spTgt spid="8"/>
                                        </p:tgtEl>
                                        <p:attrNameLst>
                                          <p:attrName>style.rotation</p:attrName>
                                        </p:attrNameLst>
                                      </p:cBhvr>
                                      <p:tavLst>
                                        <p:tav tm="0">
                                          <p:val>
                                            <p:fltVal val="90"/>
                                          </p:val>
                                        </p:tav>
                                        <p:tav tm="100000">
                                          <p:val>
                                            <p:fltVal val="0"/>
                                          </p:val>
                                        </p:tav>
                                      </p:tavLst>
                                    </p:anim>
                                    <p:animEffect transition="in" filter="fade">
                                      <p:cBhvr>
                                        <p:cTn id="80" dur="1000"/>
                                        <p:tgtEl>
                                          <p:spTgt spid="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1"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ppt_w</p:attrName>
                                        </p:attrNameLst>
                                      </p:cBhvr>
                                      <p:tavLst>
                                        <p:tav tm="0">
                                          <p:val>
                                            <p:fltVal val="0"/>
                                          </p:val>
                                        </p:tav>
                                        <p:tav tm="100000">
                                          <p:val>
                                            <p:strVal val="#ppt_w"/>
                                          </p:val>
                                        </p:tav>
                                      </p:tavLst>
                                    </p:anim>
                                    <p:anim calcmode="lin" valueType="num">
                                      <p:cBhvr>
                                        <p:cTn id="86" dur="1000" fill="hold"/>
                                        <p:tgtEl>
                                          <p:spTgt spid="9"/>
                                        </p:tgtEl>
                                        <p:attrNameLst>
                                          <p:attrName>ppt_h</p:attrName>
                                        </p:attrNameLst>
                                      </p:cBhvr>
                                      <p:tavLst>
                                        <p:tav tm="0">
                                          <p:val>
                                            <p:fltVal val="0"/>
                                          </p:val>
                                        </p:tav>
                                        <p:tav tm="100000">
                                          <p:val>
                                            <p:strVal val="#ppt_h"/>
                                          </p:val>
                                        </p:tav>
                                      </p:tavLst>
                                    </p:anim>
                                    <p:anim calcmode="lin" valueType="num">
                                      <p:cBhvr>
                                        <p:cTn id="87" dur="1000" fill="hold"/>
                                        <p:tgtEl>
                                          <p:spTgt spid="9"/>
                                        </p:tgtEl>
                                        <p:attrNameLst>
                                          <p:attrName>style.rotation</p:attrName>
                                        </p:attrNameLst>
                                      </p:cBhvr>
                                      <p:tavLst>
                                        <p:tav tm="0">
                                          <p:val>
                                            <p:fltVal val="90"/>
                                          </p:val>
                                        </p:tav>
                                        <p:tav tm="100000">
                                          <p:val>
                                            <p:fltVal val="0"/>
                                          </p:val>
                                        </p:tav>
                                      </p:tavLst>
                                    </p:anim>
                                    <p:animEffect transition="in" filter="fade">
                                      <p:cBhvr>
                                        <p:cTn id="88" dur="1000"/>
                                        <p:tgtEl>
                                          <p:spTgt spid="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0" presetClass="path" presetSubtype="0" accel="50000" decel="50000" fill="hold" nodeType="clickEffect">
                                  <p:stCondLst>
                                    <p:cond delay="0"/>
                                  </p:stCondLst>
                                  <p:childTnLst>
                                    <p:animMotion origin="layout" path="M -0.00903 0.04005 L 1.38385 -0.04652 " pathEditMode="relative" ptsTypes="AA">
                                      <p:cBhvr>
                                        <p:cTn id="92" dur="575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P spid="4" grpId="0"/>
      <p:bldP spid="3"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01B848B0-F0D5-CA32-2CA5-B756F26EE684}"/>
              </a:ext>
            </a:extLst>
          </p:cNvPr>
          <p:cNvSpPr>
            <a:spLocks noChangeArrowheads="1"/>
          </p:cNvSpPr>
          <p:nvPr/>
        </p:nvSpPr>
        <p:spPr bwMode="auto">
          <a:xfrm>
            <a:off x="457200" y="-131763"/>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Sinking of the Lusitania</a:t>
            </a:r>
          </a:p>
        </p:txBody>
      </p:sp>
      <p:sp>
        <p:nvSpPr>
          <p:cNvPr id="15367" name="Text Box 7">
            <a:extLst>
              <a:ext uri="{FF2B5EF4-FFF2-40B4-BE49-F238E27FC236}">
                <a16:creationId xmlns:a16="http://schemas.microsoft.com/office/drawing/2014/main" id="{539602AC-8B1D-533B-B052-F6C71600985B}"/>
              </a:ext>
            </a:extLst>
          </p:cNvPr>
          <p:cNvSpPr txBox="1">
            <a:spLocks noChangeArrowheads="1"/>
          </p:cNvSpPr>
          <p:nvPr/>
        </p:nvSpPr>
        <p:spPr bwMode="auto">
          <a:xfrm>
            <a:off x="4721225" y="3576638"/>
            <a:ext cx="4267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The image is a postcard that Germany printed to show its sinking of the </a:t>
            </a:r>
            <a:r>
              <a:rPr lang="en-US" altLang="en-US" sz="1800" b="1">
                <a:solidFill>
                  <a:srgbClr val="00B0F0"/>
                </a:solidFill>
              </a:rPr>
              <a:t>Lusitania</a:t>
            </a:r>
            <a:r>
              <a:rPr lang="en-US" altLang="en-US" sz="1800"/>
              <a:t>.</a:t>
            </a:r>
          </a:p>
        </p:txBody>
      </p:sp>
      <p:pic>
        <p:nvPicPr>
          <p:cNvPr id="61444" name="Picture 2" descr="Related image">
            <a:extLst>
              <a:ext uri="{FF2B5EF4-FFF2-40B4-BE49-F238E27FC236}">
                <a16:creationId xmlns:a16="http://schemas.microsoft.com/office/drawing/2014/main" id="{AEF41141-B853-E876-9AA4-702C63CC4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86039">
            <a:off x="198438" y="612775"/>
            <a:ext cx="410686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4">
            <a:extLst>
              <a:ext uri="{FF2B5EF4-FFF2-40B4-BE49-F238E27FC236}">
                <a16:creationId xmlns:a16="http://schemas.microsoft.com/office/drawing/2014/main" id="{3A6470AA-A75F-B669-9B8E-45F2B31BA64A}"/>
              </a:ext>
            </a:extLst>
          </p:cNvPr>
          <p:cNvSpPr>
            <a:spLocks noChangeArrowheads="1"/>
          </p:cNvSpPr>
          <p:nvPr/>
        </p:nvSpPr>
        <p:spPr bwMode="auto">
          <a:xfrm>
            <a:off x="3514725" y="247650"/>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May 7, 1915</a:t>
            </a:r>
            <a:endParaRPr lang="en-US" altLang="en-US" sz="1800"/>
          </a:p>
        </p:txBody>
      </p:sp>
      <p:pic>
        <p:nvPicPr>
          <p:cNvPr id="61446" name="Picture 4" descr="Related image">
            <a:extLst>
              <a:ext uri="{FF2B5EF4-FFF2-40B4-BE49-F238E27FC236}">
                <a16:creationId xmlns:a16="http://schemas.microsoft.com/office/drawing/2014/main" id="{C5C0B998-C459-A5AF-BB8D-51B32AD2A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585788"/>
            <a:ext cx="427672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5">
            <a:extLst>
              <a:ext uri="{FF2B5EF4-FFF2-40B4-BE49-F238E27FC236}">
                <a16:creationId xmlns:a16="http://schemas.microsoft.com/office/drawing/2014/main" id="{D0073F9C-79DF-7146-AD4F-59E5CFC45E1B}"/>
              </a:ext>
            </a:extLst>
          </p:cNvPr>
          <p:cNvSpPr>
            <a:spLocks noChangeArrowheads="1"/>
          </p:cNvSpPr>
          <p:nvPr/>
        </p:nvSpPr>
        <p:spPr bwMode="auto">
          <a:xfrm>
            <a:off x="144463" y="4033838"/>
            <a:ext cx="4572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181818"/>
                </a:solidFill>
                <a:latin typeface="open-sans"/>
              </a:rPr>
              <a:t>In early May 1915, several </a:t>
            </a:r>
            <a:r>
              <a:rPr lang="en-US" altLang="en-US" sz="1800">
                <a:solidFill>
                  <a:srgbClr val="E80C30"/>
                </a:solidFill>
                <a:latin typeface="open-sans"/>
              </a:rPr>
              <a:t>New York</a:t>
            </a:r>
            <a:r>
              <a:rPr lang="en-US" altLang="en-US" sz="1800">
                <a:solidFill>
                  <a:srgbClr val="181818"/>
                </a:solidFill>
                <a:latin typeface="open-sans"/>
              </a:rPr>
              <a:t> newspapers published a warning by the German Embassy in </a:t>
            </a:r>
            <a:r>
              <a:rPr lang="en-US" altLang="en-US" sz="1800">
                <a:solidFill>
                  <a:srgbClr val="E80C30"/>
                </a:solidFill>
                <a:latin typeface="open-sans"/>
              </a:rPr>
              <a:t>Washington</a:t>
            </a:r>
            <a:r>
              <a:rPr lang="en-US" altLang="en-US" sz="1800">
                <a:solidFill>
                  <a:srgbClr val="181818"/>
                </a:solidFill>
                <a:latin typeface="open-sans"/>
              </a:rPr>
              <a:t>, D.C., that Americans traveling on British or Allied ships in war zones did so at their own risk. The announcement was placed on the same page as an advertisement of the imminent sailing of the Lusitania liner from New York back to Liverpool.</a:t>
            </a:r>
            <a:endParaRPr lang="en-US" altLang="en-US" sz="1800"/>
          </a:p>
        </p:txBody>
      </p:sp>
      <p:pic>
        <p:nvPicPr>
          <p:cNvPr id="7" name="Picture 6">
            <a:extLst>
              <a:ext uri="{FF2B5EF4-FFF2-40B4-BE49-F238E27FC236}">
                <a16:creationId xmlns:a16="http://schemas.microsoft.com/office/drawing/2014/main" id="{6C0EBC37-B64C-2047-194D-E470C7DDE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38100"/>
            <a:ext cx="9144001"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lt">
                                    <p:tmAbs val="75"/>
                                  </p:iterate>
                                  <p:childTnLst>
                                    <p:set>
                                      <p:cBhvr>
                                        <p:cTn id="9" dur="1" fill="hold">
                                          <p:stCondLst>
                                            <p:cond delay="74"/>
                                          </p:stCondLst>
                                        </p:cTn>
                                        <p:tgtEl>
                                          <p:spTgt spid="1536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xit" presetSubtype="0" fill="hold" nodeType="clickEffect">
                                  <p:stCondLst>
                                    <p:cond delay="0"/>
                                  </p:stCondLst>
                                  <p:childTnLst>
                                    <p:anim calcmode="lin" valueType="num">
                                      <p:cBhvr>
                                        <p:cTn id="21" dur="1000"/>
                                        <p:tgtEl>
                                          <p:spTgt spid="7"/>
                                        </p:tgtEl>
                                        <p:attrNameLst>
                                          <p:attrName>ppt_w</p:attrName>
                                        </p:attrNameLst>
                                      </p:cBhvr>
                                      <p:tavLst>
                                        <p:tav tm="0">
                                          <p:val>
                                            <p:strVal val="ppt_w"/>
                                          </p:val>
                                        </p:tav>
                                        <p:tav tm="100000">
                                          <p:val>
                                            <p:fltVal val="0"/>
                                          </p:val>
                                        </p:tav>
                                      </p:tavLst>
                                    </p:anim>
                                    <p:anim calcmode="lin" valueType="num">
                                      <p:cBhvr>
                                        <p:cTn id="22" dur="1000"/>
                                        <p:tgtEl>
                                          <p:spTgt spid="7"/>
                                        </p:tgtEl>
                                        <p:attrNameLst>
                                          <p:attrName>ppt_h</p:attrName>
                                        </p:attrNameLst>
                                      </p:cBhvr>
                                      <p:tavLst>
                                        <p:tav tm="0">
                                          <p:val>
                                            <p:strVal val="ppt_h"/>
                                          </p:val>
                                        </p:tav>
                                        <p:tav tm="100000">
                                          <p:val>
                                            <p:fltVal val="0"/>
                                          </p:val>
                                        </p:tav>
                                      </p:tavLst>
                                    </p:anim>
                                    <p:anim calcmode="lin" valueType="num">
                                      <p:cBhvr>
                                        <p:cTn id="23" dur="1000"/>
                                        <p:tgtEl>
                                          <p:spTgt spid="7"/>
                                        </p:tgtEl>
                                        <p:attrNameLst>
                                          <p:attrName>style.rotation</p:attrName>
                                        </p:attrNameLst>
                                      </p:cBhvr>
                                      <p:tavLst>
                                        <p:tav tm="0">
                                          <p:val>
                                            <p:fltVal val="0"/>
                                          </p:val>
                                        </p:tav>
                                        <p:tav tm="100000">
                                          <p:val>
                                            <p:fltVal val="90"/>
                                          </p:val>
                                        </p:tav>
                                      </p:tavLst>
                                    </p:anim>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utoUpdateAnimBg="0"/>
      <p:bldP spid="1536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10446081-FCC7-2086-700D-19776EFC3042}"/>
              </a:ext>
            </a:extLst>
          </p:cNvPr>
          <p:cNvSpPr>
            <a:spLocks noGrp="1" noChangeArrowheads="1"/>
          </p:cNvSpPr>
          <p:nvPr>
            <p:ph type="body" idx="1"/>
          </p:nvPr>
        </p:nvSpPr>
        <p:spPr>
          <a:xfrm>
            <a:off x="73025" y="300038"/>
            <a:ext cx="4695825" cy="6321425"/>
          </a:xfrm>
        </p:spPr>
        <p:txBody>
          <a:bodyPr/>
          <a:lstStyle/>
          <a:p>
            <a:pPr marL="0" indent="0" eaLnBrk="1" hangingPunct="1">
              <a:buFontTx/>
              <a:buNone/>
            </a:pPr>
            <a:r>
              <a:rPr lang="en-US" altLang="en-US" sz="2200"/>
              <a:t>On the afternoon of </a:t>
            </a:r>
            <a:r>
              <a:rPr lang="en-US" altLang="en-US" sz="2200" b="1">
                <a:solidFill>
                  <a:srgbClr val="FF0000"/>
                </a:solidFill>
              </a:rPr>
              <a:t>May 7, 1915</a:t>
            </a:r>
            <a:r>
              <a:rPr lang="en-US" altLang="en-US" sz="2200"/>
              <a:t>, the British ocean liner </a:t>
            </a:r>
            <a:r>
              <a:rPr lang="en-US" altLang="en-US" sz="2200" b="1">
                <a:solidFill>
                  <a:srgbClr val="00B0F0"/>
                </a:solidFill>
              </a:rPr>
              <a:t>Lusitania</a:t>
            </a:r>
            <a:r>
              <a:rPr lang="en-US" altLang="en-US" sz="2200"/>
              <a:t> is torpedoed without warning by a German submarine off the south coast of Ireland. Within 20 minutes, the vessel sank into the Celtic Sea. Of 1,959 passengers and crew, 1,198 people were drowned, including </a:t>
            </a:r>
            <a:r>
              <a:rPr lang="en-US" altLang="en-US" sz="2200" b="1"/>
              <a:t>128 Americans </a:t>
            </a:r>
            <a:r>
              <a:rPr lang="en-US" altLang="en-US" sz="2400" b="1">
                <a:solidFill>
                  <a:srgbClr val="FF0000"/>
                </a:solidFill>
              </a:rPr>
              <a:t>and 94 children were killed.</a:t>
            </a:r>
          </a:p>
          <a:p>
            <a:pPr marL="0" indent="0" eaLnBrk="1" hangingPunct="1">
              <a:buFontTx/>
              <a:buNone/>
            </a:pPr>
            <a:endParaRPr lang="en-US" altLang="en-US" sz="2000"/>
          </a:p>
          <a:p>
            <a:pPr marL="0" indent="0" eaLnBrk="1" hangingPunct="1">
              <a:buFontTx/>
              <a:buNone/>
            </a:pPr>
            <a:r>
              <a:rPr lang="en-US" altLang="en-US" sz="2000"/>
              <a:t>Unknown to most Americans, it was also was carrying tons of guns and ammunition for England.</a:t>
            </a:r>
          </a:p>
          <a:p>
            <a:pPr marL="0" indent="0" eaLnBrk="1" hangingPunct="1">
              <a:buFontTx/>
              <a:buNone/>
            </a:pPr>
            <a:endParaRPr lang="en-US" altLang="en-US" sz="2000"/>
          </a:p>
          <a:p>
            <a:pPr marL="0" indent="0" eaLnBrk="1" hangingPunct="1">
              <a:buFontTx/>
              <a:buNone/>
            </a:pPr>
            <a:r>
              <a:rPr lang="en-US" altLang="en-US" sz="2000"/>
              <a:t>This was the </a:t>
            </a:r>
            <a:r>
              <a:rPr lang="en-US" altLang="en-US" sz="2000" b="1">
                <a:solidFill>
                  <a:srgbClr val="FF0000"/>
                </a:solidFill>
              </a:rPr>
              <a:t>first</a:t>
            </a:r>
            <a:r>
              <a:rPr lang="en-US" altLang="en-US" sz="2000"/>
              <a:t> time that Germany had actually killed American citizens.</a:t>
            </a:r>
          </a:p>
          <a:p>
            <a:pPr marL="0" indent="0" eaLnBrk="1" hangingPunct="1">
              <a:buFontTx/>
              <a:buNone/>
            </a:pPr>
            <a:r>
              <a:rPr lang="en-US" altLang="en-US" sz="2000"/>
              <a:t>American’s called for war!</a:t>
            </a:r>
          </a:p>
        </p:txBody>
      </p:sp>
      <p:sp>
        <p:nvSpPr>
          <p:cNvPr id="15365" name="Rectangle 5">
            <a:extLst>
              <a:ext uri="{FF2B5EF4-FFF2-40B4-BE49-F238E27FC236}">
                <a16:creationId xmlns:a16="http://schemas.microsoft.com/office/drawing/2014/main" id="{54FA3C20-B65A-9CD9-8A14-7E474140A655}"/>
              </a:ext>
            </a:extLst>
          </p:cNvPr>
          <p:cNvSpPr>
            <a:spLocks noChangeArrowheads="1"/>
          </p:cNvSpPr>
          <p:nvPr/>
        </p:nvSpPr>
        <p:spPr bwMode="auto">
          <a:xfrm>
            <a:off x="457200" y="-131763"/>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Cruise ship:  Sinking of the Lusitania</a:t>
            </a:r>
          </a:p>
        </p:txBody>
      </p:sp>
      <p:sp>
        <p:nvSpPr>
          <p:cNvPr id="15367" name="Text Box 7">
            <a:extLst>
              <a:ext uri="{FF2B5EF4-FFF2-40B4-BE49-F238E27FC236}">
                <a16:creationId xmlns:a16="http://schemas.microsoft.com/office/drawing/2014/main" id="{DAFB855D-1FCD-6CBA-919F-D729B26C3C37}"/>
              </a:ext>
            </a:extLst>
          </p:cNvPr>
          <p:cNvSpPr txBox="1">
            <a:spLocks noChangeArrowheads="1"/>
          </p:cNvSpPr>
          <p:nvPr/>
        </p:nvSpPr>
        <p:spPr bwMode="auto">
          <a:xfrm>
            <a:off x="4679950" y="3546475"/>
            <a:ext cx="4267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The image is a postcard that Germany printed to show its sinking of the </a:t>
            </a:r>
            <a:r>
              <a:rPr lang="en-US" altLang="en-US" sz="1800" b="1">
                <a:solidFill>
                  <a:srgbClr val="00B0F0"/>
                </a:solidFill>
              </a:rPr>
              <a:t>Lusitania</a:t>
            </a:r>
            <a:r>
              <a:rPr lang="en-US" altLang="en-US" sz="1800"/>
              <a:t>.</a:t>
            </a:r>
          </a:p>
        </p:txBody>
      </p:sp>
      <p:sp>
        <p:nvSpPr>
          <p:cNvPr id="62469" name="TextBox 1">
            <a:extLst>
              <a:ext uri="{FF2B5EF4-FFF2-40B4-BE49-F238E27FC236}">
                <a16:creationId xmlns:a16="http://schemas.microsoft.com/office/drawing/2014/main" id="{5A0EB87E-305C-C3FB-0795-54C32C3FA54C}"/>
              </a:ext>
            </a:extLst>
          </p:cNvPr>
          <p:cNvSpPr txBox="1">
            <a:spLocks noChangeArrowheads="1"/>
          </p:cNvSpPr>
          <p:nvPr/>
        </p:nvSpPr>
        <p:spPr bwMode="auto">
          <a:xfrm>
            <a:off x="4833938" y="4724400"/>
            <a:ext cx="421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t>159 Americans on board, 124 perished. 124 children on board, 94 perished, including 31 of 35 infants</a:t>
            </a:r>
            <a:endParaRPr lang="en-US" altLang="en-US" sz="1800"/>
          </a:p>
        </p:txBody>
      </p:sp>
      <p:pic>
        <p:nvPicPr>
          <p:cNvPr id="62470" name="Picture 4" descr="Related image">
            <a:extLst>
              <a:ext uri="{FF2B5EF4-FFF2-40B4-BE49-F238E27FC236}">
                <a16:creationId xmlns:a16="http://schemas.microsoft.com/office/drawing/2014/main" id="{E48B69C6-5373-CEC8-FE4A-95AF57487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452438"/>
            <a:ext cx="427672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
            <a:hlinkClick r:id="rId3"/>
            <a:extLst>
              <a:ext uri="{FF2B5EF4-FFF2-40B4-BE49-F238E27FC236}">
                <a16:creationId xmlns:a16="http://schemas.microsoft.com/office/drawing/2014/main" id="{2D6E2745-4558-4E63-99C4-103043808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357438"/>
            <a:ext cx="1060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2000"/>
                                        <p:tgtEl>
                                          <p:spTgt spid="15365">
                                            <p:txEl>
                                              <p:pRg st="0" end="0"/>
                                            </p:txEl>
                                          </p:spTgt>
                                        </p:tgtEl>
                                      </p:cBhvr>
                                    </p:animEffect>
                                    <p:anim calcmode="lin" valueType="num">
                                      <p:cBhvr>
                                        <p:cTn id="8" dur="2000" fill="hold"/>
                                        <p:tgtEl>
                                          <p:spTgt spid="1536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536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5365">
                                            <p:txEl>
                                              <p:pRg st="0" end="0"/>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18" presetClass="entr" presetSubtype="6" fill="hold" nodeType="afterEffect">
                                  <p:stCondLst>
                                    <p:cond delay="1000"/>
                                  </p:stCondLst>
                                  <p:childTnLst>
                                    <p:set>
                                      <p:cBhvr>
                                        <p:cTn id="13" dur="1" fill="hold">
                                          <p:stCondLst>
                                            <p:cond delay="0"/>
                                          </p:stCondLst>
                                        </p:cTn>
                                        <p:tgtEl>
                                          <p:spTgt spid="15363">
                                            <p:txEl>
                                              <p:pRg st="2" end="2"/>
                                            </p:txEl>
                                          </p:spTgt>
                                        </p:tgtEl>
                                        <p:attrNameLst>
                                          <p:attrName>style.visibility</p:attrName>
                                        </p:attrNameLst>
                                      </p:cBhvr>
                                      <p:to>
                                        <p:strVal val="visible"/>
                                      </p:to>
                                    </p:set>
                                    <p:animEffect transition="in" filter="strips(downRight)">
                                      <p:cBhvr>
                                        <p:cTn id="14" dur="1000"/>
                                        <p:tgtEl>
                                          <p:spTgt spid="15363">
                                            <p:txEl>
                                              <p:pRg st="2" end="2"/>
                                            </p:txEl>
                                          </p:spTgt>
                                        </p:tgtEl>
                                      </p:cBhvr>
                                    </p:animEffect>
                                  </p:childTnLst>
                                </p:cTn>
                              </p:par>
                            </p:childTnLst>
                          </p:cTn>
                        </p:par>
                        <p:par>
                          <p:cTn id="15" fill="hold" nodeType="afterGroup">
                            <p:stCondLst>
                              <p:cond delay="4000"/>
                            </p:stCondLst>
                            <p:childTnLst>
                              <p:par>
                                <p:cTn id="16" presetID="18" presetClass="entr" presetSubtype="6" fill="hold" nodeType="afterEffect">
                                  <p:stCondLst>
                                    <p:cond delay="1000"/>
                                  </p:stCondLst>
                                  <p:childTnLst>
                                    <p:set>
                                      <p:cBhvr>
                                        <p:cTn id="17" dur="1" fill="hold">
                                          <p:stCondLst>
                                            <p:cond delay="0"/>
                                          </p:stCondLst>
                                        </p:cTn>
                                        <p:tgtEl>
                                          <p:spTgt spid="15363">
                                            <p:txEl>
                                              <p:pRg st="0" end="0"/>
                                            </p:txEl>
                                          </p:spTgt>
                                        </p:tgtEl>
                                        <p:attrNameLst>
                                          <p:attrName>style.visibility</p:attrName>
                                        </p:attrNameLst>
                                      </p:cBhvr>
                                      <p:to>
                                        <p:strVal val="visible"/>
                                      </p:to>
                                    </p:set>
                                    <p:animEffect transition="in" filter="strips(downRight)">
                                      <p:cBhvr>
                                        <p:cTn id="18" dur="1000"/>
                                        <p:tgtEl>
                                          <p:spTgt spid="15363">
                                            <p:txEl>
                                              <p:pRg st="0" end="0"/>
                                            </p:txEl>
                                          </p:spTgt>
                                        </p:tgtEl>
                                      </p:cBhvr>
                                    </p:animEffect>
                                  </p:childTnLst>
                                </p:cTn>
                              </p:par>
                            </p:childTnLst>
                          </p:cTn>
                        </p:par>
                        <p:par>
                          <p:cTn id="19" fill="hold" nodeType="afterGroup">
                            <p:stCondLst>
                              <p:cond delay="6000"/>
                            </p:stCondLst>
                            <p:childTnLst>
                              <p:par>
                                <p:cTn id="20" presetID="18" presetClass="entr" presetSubtype="6" fill="hold" nodeType="afterEffect">
                                  <p:stCondLst>
                                    <p:cond delay="100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strips(downRight)">
                                      <p:cBhvr>
                                        <p:cTn id="22" dur="1000"/>
                                        <p:tgtEl>
                                          <p:spTgt spid="15363">
                                            <p:txEl>
                                              <p:pRg st="4" end="4"/>
                                            </p:txEl>
                                          </p:spTgt>
                                        </p:tgtEl>
                                      </p:cBhvr>
                                    </p:animEffect>
                                  </p:childTnLst>
                                </p:cTn>
                              </p:par>
                            </p:childTnLst>
                          </p:cTn>
                        </p:par>
                        <p:par>
                          <p:cTn id="23" fill="hold" nodeType="afterGroup">
                            <p:stCondLst>
                              <p:cond delay="8000"/>
                            </p:stCondLst>
                            <p:childTnLst>
                              <p:par>
                                <p:cTn id="24" presetID="18" presetClass="entr" presetSubtype="6" fill="hold" nodeType="afterEffect">
                                  <p:stCondLst>
                                    <p:cond delay="1000"/>
                                  </p:stCondLst>
                                  <p:childTnLst>
                                    <p:set>
                                      <p:cBhvr>
                                        <p:cTn id="25" dur="1" fill="hold">
                                          <p:stCondLst>
                                            <p:cond delay="0"/>
                                          </p:stCondLst>
                                        </p:cTn>
                                        <p:tgtEl>
                                          <p:spTgt spid="15363">
                                            <p:txEl>
                                              <p:pRg st="5" end="5"/>
                                            </p:txEl>
                                          </p:spTgt>
                                        </p:tgtEl>
                                        <p:attrNameLst>
                                          <p:attrName>style.visibility</p:attrName>
                                        </p:attrNameLst>
                                      </p:cBhvr>
                                      <p:to>
                                        <p:strVal val="visible"/>
                                      </p:to>
                                    </p:set>
                                    <p:animEffect transition="in" filter="strips(downRight)">
                                      <p:cBhvr>
                                        <p:cTn id="26" dur="1000"/>
                                        <p:tgtEl>
                                          <p:spTgt spid="15363">
                                            <p:txEl>
                                              <p:pRg st="5" end="5"/>
                                            </p:txEl>
                                          </p:spTgt>
                                        </p:tgtEl>
                                      </p:cBhvr>
                                    </p:animEffect>
                                  </p:childTnLst>
                                </p:cTn>
                              </p:par>
                            </p:childTnLst>
                          </p:cTn>
                        </p:par>
                        <p:par>
                          <p:cTn id="27" fill="hold" nodeType="afterGroup">
                            <p:stCondLst>
                              <p:cond delay="10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5367"/>
                                        </p:tgtEl>
                                        <p:attrNameLst>
                                          <p:attrName>style.visibility</p:attrName>
                                        </p:attrNameLst>
                                      </p:cBhvr>
                                      <p:to>
                                        <p:strVal val="visible"/>
                                      </p:to>
                                    </p:set>
                                    <p:anim calcmode="lin" valueType="num">
                                      <p:cBhvr>
                                        <p:cTn id="30" dur="1000" fill="hold"/>
                                        <p:tgtEl>
                                          <p:spTgt spid="15367"/>
                                        </p:tgtEl>
                                        <p:attrNameLst>
                                          <p:attrName>ppt_w</p:attrName>
                                        </p:attrNameLst>
                                      </p:cBhvr>
                                      <p:tavLst>
                                        <p:tav tm="0">
                                          <p:val>
                                            <p:fltVal val="0"/>
                                          </p:val>
                                        </p:tav>
                                        <p:tav tm="100000">
                                          <p:val>
                                            <p:strVal val="#ppt_w"/>
                                          </p:val>
                                        </p:tav>
                                      </p:tavLst>
                                    </p:anim>
                                    <p:anim calcmode="lin" valueType="num">
                                      <p:cBhvr>
                                        <p:cTn id="31" dur="1000" fill="hold"/>
                                        <p:tgtEl>
                                          <p:spTgt spid="15367"/>
                                        </p:tgtEl>
                                        <p:attrNameLst>
                                          <p:attrName>ppt_h</p:attrName>
                                        </p:attrNameLst>
                                      </p:cBhvr>
                                      <p:tavLst>
                                        <p:tav tm="0">
                                          <p:val>
                                            <p:fltVal val="0"/>
                                          </p:val>
                                        </p:tav>
                                        <p:tav tm="100000">
                                          <p:val>
                                            <p:strVal val="#ppt_h"/>
                                          </p:val>
                                        </p:tav>
                                      </p:tavLst>
                                    </p:anim>
                                    <p:anim calcmode="lin" valueType="num">
                                      <p:cBhvr>
                                        <p:cTn id="32" dur="1000" fill="hold"/>
                                        <p:tgtEl>
                                          <p:spTgt spid="15367"/>
                                        </p:tgtEl>
                                        <p:attrNameLst>
                                          <p:attrName>style.rotation</p:attrName>
                                        </p:attrNameLst>
                                      </p:cBhvr>
                                      <p:tavLst>
                                        <p:tav tm="0">
                                          <p:val>
                                            <p:fltVal val="90"/>
                                          </p:val>
                                        </p:tav>
                                        <p:tav tm="100000">
                                          <p:val>
                                            <p:fltVal val="0"/>
                                          </p:val>
                                        </p:tav>
                                      </p:tavLst>
                                    </p:anim>
                                    <p:animEffect transition="in" filter="fade">
                                      <p:cBhvr>
                                        <p:cTn id="33" dur="1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E55E87A0-2503-1F40-BFAA-12CFB6F4F164}"/>
              </a:ext>
            </a:extLst>
          </p:cNvPr>
          <p:cNvSpPr>
            <a:spLocks noChangeArrowheads="1"/>
          </p:cNvSpPr>
          <p:nvPr/>
        </p:nvSpPr>
        <p:spPr bwMode="auto">
          <a:xfrm>
            <a:off x="457200" y="38100"/>
            <a:ext cx="82296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600" b="1">
                <a:solidFill>
                  <a:schemeClr val="tx2"/>
                </a:solidFill>
              </a:rPr>
              <a:t>Sinking of the Lusitania 1915</a:t>
            </a:r>
          </a:p>
        </p:txBody>
      </p:sp>
      <p:pic>
        <p:nvPicPr>
          <p:cNvPr id="63491" name="Picture 3">
            <a:extLst>
              <a:ext uri="{FF2B5EF4-FFF2-40B4-BE49-F238E27FC236}">
                <a16:creationId xmlns:a16="http://schemas.microsoft.com/office/drawing/2014/main" id="{A260BE30-3470-49F1-E74A-625157E96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4527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a:extLst>
              <a:ext uri="{FF2B5EF4-FFF2-40B4-BE49-F238E27FC236}">
                <a16:creationId xmlns:a16="http://schemas.microsoft.com/office/drawing/2014/main" id="{7BE5907B-6938-31B4-2EE7-AF7B6A7FB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4500"/>
            <a:ext cx="4181475"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EFE1DFD-1974-8A43-F954-BA64DBF4254F}"/>
              </a:ext>
            </a:extLst>
          </p:cNvPr>
          <p:cNvSpPr>
            <a:spLocks noChangeArrowheads="1"/>
          </p:cNvSpPr>
          <p:nvPr/>
        </p:nvSpPr>
        <p:spPr bwMode="auto">
          <a:xfrm>
            <a:off x="234950" y="565150"/>
            <a:ext cx="38798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600" b="1">
                <a:solidFill>
                  <a:schemeClr val="tx2"/>
                </a:solidFill>
              </a:rPr>
              <a:t>Here Lies The Facts</a:t>
            </a:r>
          </a:p>
        </p:txBody>
      </p:sp>
      <p:sp>
        <p:nvSpPr>
          <p:cNvPr id="15367" name="Text Box 7">
            <a:extLst>
              <a:ext uri="{FF2B5EF4-FFF2-40B4-BE49-F238E27FC236}">
                <a16:creationId xmlns:a16="http://schemas.microsoft.com/office/drawing/2014/main" id="{6FCA3C02-194E-16A0-E08B-0DAF9264D923}"/>
              </a:ext>
            </a:extLst>
          </p:cNvPr>
          <p:cNvSpPr txBox="1">
            <a:spLocks noChangeArrowheads="1"/>
          </p:cNvSpPr>
          <p:nvPr/>
        </p:nvSpPr>
        <p:spPr bwMode="auto">
          <a:xfrm>
            <a:off x="4733925" y="4508500"/>
            <a:ext cx="4181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What is Uncle Sam complaining about?</a:t>
            </a:r>
          </a:p>
        </p:txBody>
      </p:sp>
      <p:sp>
        <p:nvSpPr>
          <p:cNvPr id="63495" name="TextBox 1">
            <a:extLst>
              <a:ext uri="{FF2B5EF4-FFF2-40B4-BE49-F238E27FC236}">
                <a16:creationId xmlns:a16="http://schemas.microsoft.com/office/drawing/2014/main" id="{27BF93B3-FCE0-E606-3E2D-F192C93DCC5D}"/>
              </a:ext>
            </a:extLst>
          </p:cNvPr>
          <p:cNvSpPr txBox="1">
            <a:spLocks noChangeArrowheads="1"/>
          </p:cNvSpPr>
          <p:nvPr/>
        </p:nvSpPr>
        <p:spPr bwMode="auto">
          <a:xfrm>
            <a:off x="4679950" y="5464175"/>
            <a:ext cx="434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Gateway Book pg. 170</a:t>
            </a:r>
          </a:p>
          <a:p>
            <a:pPr>
              <a:spcBef>
                <a:spcPct val="0"/>
              </a:spcBef>
              <a:buFontTx/>
              <a:buNone/>
            </a:pPr>
            <a:r>
              <a:rPr lang="en-US" altLang="en-US" sz="1800" b="1">
                <a:solidFill>
                  <a:srgbClr val="0070C0"/>
                </a:solidFill>
              </a:rPr>
              <a:t>Sinking of the Lusitania, </a:t>
            </a:r>
            <a:r>
              <a:rPr lang="en-US" altLang="en-US" sz="1800" b="1">
                <a:solidFill>
                  <a:srgbClr val="FF0000"/>
                </a:solidFill>
              </a:rPr>
              <a:t>May 1915</a:t>
            </a:r>
          </a:p>
        </p:txBody>
      </p:sp>
      <p:sp>
        <p:nvSpPr>
          <p:cNvPr id="8" name="Text Box 7">
            <a:extLst>
              <a:ext uri="{FF2B5EF4-FFF2-40B4-BE49-F238E27FC236}">
                <a16:creationId xmlns:a16="http://schemas.microsoft.com/office/drawing/2014/main" id="{FA768299-70A5-526B-810E-D31E3BB0B1E2}"/>
              </a:ext>
            </a:extLst>
          </p:cNvPr>
          <p:cNvSpPr txBox="1">
            <a:spLocks noChangeArrowheads="1"/>
          </p:cNvSpPr>
          <p:nvPr/>
        </p:nvSpPr>
        <p:spPr bwMode="auto">
          <a:xfrm>
            <a:off x="4733925" y="4986338"/>
            <a:ext cx="41814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To whom is Uncle Sam complaining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2000"/>
                                        <p:tgtEl>
                                          <p:spTgt spid="15365">
                                            <p:txEl>
                                              <p:pRg st="0" end="0"/>
                                            </p:txEl>
                                          </p:spTgt>
                                        </p:tgtEl>
                                      </p:cBhvr>
                                    </p:animEffect>
                                    <p:anim calcmode="lin" valueType="num">
                                      <p:cBhvr>
                                        <p:cTn id="8" dur="2000" fill="hold"/>
                                        <p:tgtEl>
                                          <p:spTgt spid="1536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536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5365">
                                            <p:txEl>
                                              <p:pRg st="0" end="0"/>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15367"/>
                                        </p:tgtEl>
                                        <p:attrNameLst>
                                          <p:attrName>style.visibility</p:attrName>
                                        </p:attrNameLst>
                                      </p:cBhvr>
                                      <p:to>
                                        <p:strVal val="visible"/>
                                      </p:to>
                                    </p:set>
                                    <p:anim calcmode="lin" valueType="num">
                                      <p:cBhvr>
                                        <p:cTn id="14" dur="1000" fill="hold"/>
                                        <p:tgtEl>
                                          <p:spTgt spid="15367"/>
                                        </p:tgtEl>
                                        <p:attrNameLst>
                                          <p:attrName>ppt_w</p:attrName>
                                        </p:attrNameLst>
                                      </p:cBhvr>
                                      <p:tavLst>
                                        <p:tav tm="0">
                                          <p:val>
                                            <p:fltVal val="0"/>
                                          </p:val>
                                        </p:tav>
                                        <p:tav tm="100000">
                                          <p:val>
                                            <p:strVal val="#ppt_w"/>
                                          </p:val>
                                        </p:tav>
                                      </p:tavLst>
                                    </p:anim>
                                    <p:anim calcmode="lin" valueType="num">
                                      <p:cBhvr>
                                        <p:cTn id="15" dur="1000" fill="hold"/>
                                        <p:tgtEl>
                                          <p:spTgt spid="15367"/>
                                        </p:tgtEl>
                                        <p:attrNameLst>
                                          <p:attrName>ppt_h</p:attrName>
                                        </p:attrNameLst>
                                      </p:cBhvr>
                                      <p:tavLst>
                                        <p:tav tm="0">
                                          <p:val>
                                            <p:fltVal val="0"/>
                                          </p:val>
                                        </p:tav>
                                        <p:tav tm="100000">
                                          <p:val>
                                            <p:strVal val="#ppt_h"/>
                                          </p:val>
                                        </p:tav>
                                      </p:tavLst>
                                    </p:anim>
                                    <p:anim calcmode="lin" valueType="num">
                                      <p:cBhvr>
                                        <p:cTn id="16" dur="1000" fill="hold"/>
                                        <p:tgtEl>
                                          <p:spTgt spid="15367"/>
                                        </p:tgtEl>
                                        <p:attrNameLst>
                                          <p:attrName>style.rotation</p:attrName>
                                        </p:attrNameLst>
                                      </p:cBhvr>
                                      <p:tavLst>
                                        <p:tav tm="0">
                                          <p:val>
                                            <p:fltVal val="90"/>
                                          </p:val>
                                        </p:tav>
                                        <p:tav tm="100000">
                                          <p:val>
                                            <p:fltVal val="0"/>
                                          </p:val>
                                        </p:tav>
                                      </p:tavLst>
                                    </p:anim>
                                    <p:animEffect transition="in" filter="fade">
                                      <p:cBhvr>
                                        <p:cTn id="17" dur="1000"/>
                                        <p:tgtEl>
                                          <p:spTgt spid="15367"/>
                                        </p:tgtEl>
                                      </p:cBhvr>
                                    </p:animEffect>
                                  </p:childTnLst>
                                </p:cTn>
                              </p:par>
                            </p:childTnLst>
                          </p:cTn>
                        </p:par>
                        <p:par>
                          <p:cTn id="18" fill="hold" nodeType="afterGroup">
                            <p:stCondLst>
                              <p:cond delay="4500"/>
                            </p:stCondLst>
                            <p:childTnLst>
                              <p:par>
                                <p:cTn id="19" presetID="35"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2000"/>
                                        <p:tgtEl>
                                          <p:spTgt spid="6">
                                            <p:txEl>
                                              <p:pRg st="0" end="0"/>
                                            </p:txEl>
                                          </p:spTgt>
                                        </p:tgtEl>
                                      </p:cBhvr>
                                    </p:animEffect>
                                    <p:anim calcmode="lin" valueType="num">
                                      <p:cBhvr>
                                        <p:cTn id="22"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23"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4" dur="2000" fill="hold"/>
                                        <p:tgtEl>
                                          <p:spTgt spid="6">
                                            <p:txEl>
                                              <p:pRg st="0" end="0"/>
                                            </p:txEl>
                                          </p:spTgt>
                                        </p:tgtEl>
                                        <p:attrNameLst>
                                          <p:attrName>ppt_w</p:attrName>
                                        </p:attrNameLst>
                                      </p:cBhvr>
                                      <p:tavLst>
                                        <p:tav tm="0">
                                          <p:val>
                                            <p:fltVal val="0"/>
                                          </p:val>
                                        </p:tav>
                                        <p:tav tm="100000">
                                          <p:val>
                                            <p:strVal val="#ppt_w"/>
                                          </p:val>
                                        </p:tav>
                                      </p:tavLst>
                                    </p:anim>
                                  </p:childTnLst>
                                </p:cTn>
                              </p:par>
                            </p:childTnLst>
                          </p:cTn>
                        </p:par>
                        <p:par>
                          <p:cTn id="25" fill="hold" nodeType="afterGroup">
                            <p:stCondLst>
                              <p:cond delay="6500"/>
                            </p:stCondLst>
                            <p:childTnLst>
                              <p:par>
                                <p:cTn id="26" presetID="31" presetClass="entr" presetSubtype="0"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6592575-02FB-0F12-0166-24EF58E570FE}"/>
              </a:ext>
            </a:extLst>
          </p:cNvPr>
          <p:cNvSpPr>
            <a:spLocks noGrp="1" noChangeArrowheads="1"/>
          </p:cNvSpPr>
          <p:nvPr>
            <p:ph type="title"/>
          </p:nvPr>
        </p:nvSpPr>
        <p:spPr>
          <a:xfrm>
            <a:off x="914400" y="0"/>
            <a:ext cx="6096000" cy="457200"/>
          </a:xfrm>
        </p:spPr>
        <p:txBody>
          <a:bodyPr/>
          <a:lstStyle/>
          <a:p>
            <a:r>
              <a:rPr lang="en-US" altLang="en-US" sz="2800" b="1"/>
              <a:t>Freedom of the Seas</a:t>
            </a:r>
          </a:p>
        </p:txBody>
      </p:sp>
      <p:sp>
        <p:nvSpPr>
          <p:cNvPr id="3" name="Content Placeholder 2">
            <a:extLst>
              <a:ext uri="{FF2B5EF4-FFF2-40B4-BE49-F238E27FC236}">
                <a16:creationId xmlns:a16="http://schemas.microsoft.com/office/drawing/2014/main" id="{586C3074-56E6-E997-BA84-11A5D5C950D1}"/>
              </a:ext>
            </a:extLst>
          </p:cNvPr>
          <p:cNvSpPr>
            <a:spLocks noGrp="1"/>
          </p:cNvSpPr>
          <p:nvPr>
            <p:ph idx="1"/>
          </p:nvPr>
        </p:nvSpPr>
        <p:spPr>
          <a:xfrm>
            <a:off x="179388" y="427038"/>
            <a:ext cx="8382000" cy="3200400"/>
          </a:xfrm>
        </p:spPr>
        <p:txBody>
          <a:bodyPr/>
          <a:lstStyle/>
          <a:p>
            <a:pPr marL="0" indent="0" algn="ctr">
              <a:buFontTx/>
              <a:buNone/>
              <a:defRPr/>
            </a:pPr>
            <a:r>
              <a:rPr lang="en-US" sz="2000" b="1" dirty="0">
                <a:solidFill>
                  <a:srgbClr val="FF0000"/>
                </a:solidFill>
              </a:rPr>
              <a:t>Freedom of the Seas was one of the main reasons the U.S.A. finally entered the war.</a:t>
            </a:r>
          </a:p>
          <a:p>
            <a:pPr>
              <a:defRPr/>
            </a:pPr>
            <a:r>
              <a:rPr lang="en-US" sz="2000" dirty="0"/>
              <a:t>Britain used a </a:t>
            </a:r>
            <a:r>
              <a:rPr lang="en-US" sz="2000" b="1" dirty="0"/>
              <a:t>naval blockade </a:t>
            </a:r>
            <a:r>
              <a:rPr lang="en-US" sz="2000" dirty="0"/>
              <a:t>against </a:t>
            </a:r>
            <a:r>
              <a:rPr lang="en-US" sz="2000" b="1" dirty="0"/>
              <a:t>Germany</a:t>
            </a:r>
            <a:r>
              <a:rPr lang="en-US" sz="2000" dirty="0"/>
              <a:t>, preventing them from getting food &amp; supplies. Thousands of Germans were starving.</a:t>
            </a:r>
          </a:p>
          <a:p>
            <a:pPr>
              <a:defRPr/>
            </a:pPr>
            <a:r>
              <a:rPr lang="en-US" sz="2000" dirty="0"/>
              <a:t>Germany continued to sink ships until America threatened to end relations with Germany and possibly enter the war on the side of the Allies</a:t>
            </a:r>
          </a:p>
          <a:p>
            <a:pPr>
              <a:defRPr/>
            </a:pPr>
            <a:r>
              <a:rPr lang="en-US" sz="2000" dirty="0">
                <a:solidFill>
                  <a:srgbClr val="FF0000"/>
                </a:solidFill>
              </a:rPr>
              <a:t>(1916) Germany then made the ‘</a:t>
            </a:r>
            <a:r>
              <a:rPr lang="en-US" sz="2000" b="1" dirty="0">
                <a:solidFill>
                  <a:srgbClr val="FF0000"/>
                </a:solidFill>
              </a:rPr>
              <a:t>Sussex Pledge</a:t>
            </a:r>
            <a:r>
              <a:rPr lang="en-US" sz="2000" dirty="0">
                <a:solidFill>
                  <a:srgbClr val="FF0000"/>
                </a:solidFill>
              </a:rPr>
              <a:t>’ not to sink merchant ships without warning or without helping passengers on board.</a:t>
            </a:r>
          </a:p>
          <a:p>
            <a:pPr>
              <a:defRPr/>
            </a:pPr>
            <a:endParaRPr lang="en-US" sz="2000" dirty="0"/>
          </a:p>
          <a:p>
            <a:pPr>
              <a:defRPr/>
            </a:pPr>
            <a:endParaRPr lang="en-US" sz="2000" dirty="0"/>
          </a:p>
        </p:txBody>
      </p:sp>
      <p:pic>
        <p:nvPicPr>
          <p:cNvPr id="50180" name="Picture 4">
            <a:extLst>
              <a:ext uri="{FF2B5EF4-FFF2-40B4-BE49-F238E27FC236}">
                <a16:creationId xmlns:a16="http://schemas.microsoft.com/office/drawing/2014/main" id="{7AA5DAA0-FA25-6614-3836-63977BDA2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86200"/>
            <a:ext cx="426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a:extLst>
              <a:ext uri="{FF2B5EF4-FFF2-40B4-BE49-F238E27FC236}">
                <a16:creationId xmlns:a16="http://schemas.microsoft.com/office/drawing/2014/main" id="{F4FDABF9-A743-DD7E-1EF0-599C412A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86200"/>
            <a:ext cx="4381500" cy="272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500"/>
                                        <p:tgtEl>
                                          <p:spTgt spid="3">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ntr" presetSubtype="16" fill="hold" nodeType="clickEffect">
                                  <p:stCondLst>
                                    <p:cond delay="0"/>
                                  </p:stCondLst>
                                  <p:childTnLst>
                                    <p:set>
                                      <p:cBhvr>
                                        <p:cTn id="45" dur="1" fill="hold">
                                          <p:stCondLst>
                                            <p:cond delay="0"/>
                                          </p:stCondLst>
                                        </p:cTn>
                                        <p:tgtEl>
                                          <p:spTgt spid="50180"/>
                                        </p:tgtEl>
                                        <p:attrNameLst>
                                          <p:attrName>style.visibility</p:attrName>
                                        </p:attrNameLst>
                                      </p:cBhvr>
                                      <p:to>
                                        <p:strVal val="visible"/>
                                      </p:to>
                                    </p:set>
                                    <p:animEffect transition="in" filter="circle(in)">
                                      <p:cBhvr>
                                        <p:cTn id="46" dur="2000"/>
                                        <p:tgtEl>
                                          <p:spTgt spid="5018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nodeType="clickEffect">
                                  <p:stCondLst>
                                    <p:cond delay="0"/>
                                  </p:stCondLst>
                                  <p:childTnLst>
                                    <p:set>
                                      <p:cBhvr>
                                        <p:cTn id="50" dur="1" fill="hold">
                                          <p:stCondLst>
                                            <p:cond delay="0"/>
                                          </p:stCondLst>
                                        </p:cTn>
                                        <p:tgtEl>
                                          <p:spTgt spid="50181"/>
                                        </p:tgtEl>
                                        <p:attrNameLst>
                                          <p:attrName>style.visibility</p:attrName>
                                        </p:attrNameLst>
                                      </p:cBhvr>
                                      <p:to>
                                        <p:strVal val="visible"/>
                                      </p:to>
                                    </p:set>
                                    <p:anim calcmode="lin" valueType="num">
                                      <p:cBhvr>
                                        <p:cTn id="51" dur="1000" fill="hold"/>
                                        <p:tgtEl>
                                          <p:spTgt spid="50181"/>
                                        </p:tgtEl>
                                        <p:attrNameLst>
                                          <p:attrName>ppt_w</p:attrName>
                                        </p:attrNameLst>
                                      </p:cBhvr>
                                      <p:tavLst>
                                        <p:tav tm="0">
                                          <p:val>
                                            <p:fltVal val="0"/>
                                          </p:val>
                                        </p:tav>
                                        <p:tav tm="100000">
                                          <p:val>
                                            <p:strVal val="#ppt_w"/>
                                          </p:val>
                                        </p:tav>
                                      </p:tavLst>
                                    </p:anim>
                                    <p:anim calcmode="lin" valueType="num">
                                      <p:cBhvr>
                                        <p:cTn id="52" dur="1000" fill="hold"/>
                                        <p:tgtEl>
                                          <p:spTgt spid="50181"/>
                                        </p:tgtEl>
                                        <p:attrNameLst>
                                          <p:attrName>ppt_h</p:attrName>
                                        </p:attrNameLst>
                                      </p:cBhvr>
                                      <p:tavLst>
                                        <p:tav tm="0">
                                          <p:val>
                                            <p:fltVal val="0"/>
                                          </p:val>
                                        </p:tav>
                                        <p:tav tm="100000">
                                          <p:val>
                                            <p:strVal val="#ppt_h"/>
                                          </p:val>
                                        </p:tav>
                                      </p:tavLst>
                                    </p:anim>
                                    <p:anim calcmode="lin" valueType="num">
                                      <p:cBhvr>
                                        <p:cTn id="53" dur="1000" fill="hold"/>
                                        <p:tgtEl>
                                          <p:spTgt spid="50181"/>
                                        </p:tgtEl>
                                        <p:attrNameLst>
                                          <p:attrName>style.rotation</p:attrName>
                                        </p:attrNameLst>
                                      </p:cBhvr>
                                      <p:tavLst>
                                        <p:tav tm="0">
                                          <p:val>
                                            <p:fltVal val="90"/>
                                          </p:val>
                                        </p:tav>
                                        <p:tav tm="100000">
                                          <p:val>
                                            <p:fltVal val="0"/>
                                          </p:val>
                                        </p:tav>
                                      </p:tavLst>
                                    </p:anim>
                                    <p:animEffect transition="in" filter="fade">
                                      <p:cBhvr>
                                        <p:cTn id="54" dur="1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418B74B8-9027-77E7-7F49-591A04A2F43A}"/>
              </a:ext>
            </a:extLst>
          </p:cNvPr>
          <p:cNvSpPr>
            <a:spLocks noGrp="1" noChangeArrowheads="1"/>
          </p:cNvSpPr>
          <p:nvPr>
            <p:ph type="title"/>
          </p:nvPr>
        </p:nvSpPr>
        <p:spPr>
          <a:xfrm>
            <a:off x="30163" y="44450"/>
            <a:ext cx="4618037" cy="336550"/>
          </a:xfrm>
        </p:spPr>
        <p:txBody>
          <a:bodyPr/>
          <a:lstStyle/>
          <a:p>
            <a:r>
              <a:rPr lang="en-US" altLang="en-US" sz="3200" b="1"/>
              <a:t>America to Germany</a:t>
            </a:r>
          </a:p>
        </p:txBody>
      </p:sp>
      <p:pic>
        <p:nvPicPr>
          <p:cNvPr id="65539" name="Picture 3">
            <a:extLst>
              <a:ext uri="{FF2B5EF4-FFF2-40B4-BE49-F238E27FC236}">
                <a16:creationId xmlns:a16="http://schemas.microsoft.com/office/drawing/2014/main" id="{CDB55C7C-C8DD-F9A6-5FDF-858AA1357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487363"/>
            <a:ext cx="4618037"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4C12D34-AD8D-387D-A32C-B0E99D13B6FA}"/>
              </a:ext>
            </a:extLst>
          </p:cNvPr>
          <p:cNvSpPr txBox="1">
            <a:spLocks/>
          </p:cNvSpPr>
          <p:nvPr/>
        </p:nvSpPr>
        <p:spPr bwMode="auto">
          <a:xfrm>
            <a:off x="4648200" y="212725"/>
            <a:ext cx="3817938" cy="88423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2400" b="1" kern="0" dirty="0">
                <a:solidFill>
                  <a:srgbClr val="FF0000"/>
                </a:solidFill>
              </a:rPr>
              <a:t>What is Uncle Sam complaining about?</a:t>
            </a:r>
          </a:p>
        </p:txBody>
      </p:sp>
      <p:sp>
        <p:nvSpPr>
          <p:cNvPr id="6" name="Title 1">
            <a:extLst>
              <a:ext uri="{FF2B5EF4-FFF2-40B4-BE49-F238E27FC236}">
                <a16:creationId xmlns:a16="http://schemas.microsoft.com/office/drawing/2014/main" id="{2C295EAE-A849-F747-7E2D-7A07DCA10D38}"/>
              </a:ext>
            </a:extLst>
          </p:cNvPr>
          <p:cNvSpPr txBox="1">
            <a:spLocks/>
          </p:cNvSpPr>
          <p:nvPr/>
        </p:nvSpPr>
        <p:spPr bwMode="auto">
          <a:xfrm>
            <a:off x="4648200" y="1019175"/>
            <a:ext cx="4403725" cy="26225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2000" dirty="0"/>
              <a:t>Satirical cartoon showing the United States of America feebly remonstrating with Kaiser Wilhelm II, threatening him ineffectively about Germany's U-boat policy . America would finally enter World War 1 in 1917</a:t>
            </a:r>
          </a:p>
          <a:p>
            <a:pPr algn="l">
              <a:defRPr/>
            </a:pPr>
            <a:endParaRPr lang="en-US" sz="2400" kern="0" dirty="0"/>
          </a:p>
        </p:txBody>
      </p:sp>
      <p:sp>
        <p:nvSpPr>
          <p:cNvPr id="65542" name="TextBox 7">
            <a:extLst>
              <a:ext uri="{FF2B5EF4-FFF2-40B4-BE49-F238E27FC236}">
                <a16:creationId xmlns:a16="http://schemas.microsoft.com/office/drawing/2014/main" id="{FAFE4AD1-A9EF-78DF-3BED-F95EFCE0827A}"/>
              </a:ext>
            </a:extLst>
          </p:cNvPr>
          <p:cNvSpPr txBox="1">
            <a:spLocks noChangeArrowheads="1"/>
          </p:cNvSpPr>
          <p:nvPr/>
        </p:nvSpPr>
        <p:spPr bwMode="auto">
          <a:xfrm>
            <a:off x="4662488" y="3163888"/>
            <a:ext cx="438943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t>America to Germany: “If you don’t darned stop this submarine business, and cease your murderous attacks on American citizens we’ll– er--er we’ll--hum—er well—we’ll jolly well send you another firm Note”  </a:t>
            </a:r>
            <a:r>
              <a:rPr lang="en-US" altLang="en-US" sz="2400"/>
              <a:t>The US would send 3 strongly worded notes.</a:t>
            </a:r>
          </a:p>
          <a:p>
            <a:pPr>
              <a:spcBef>
                <a:spcPct val="0"/>
              </a:spcBef>
              <a:buFontTx/>
              <a:buNone/>
            </a:pPr>
            <a:endParaRPr lang="en-US" altLang="en-US"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3BC9E982-5E00-CFB7-4804-5554A195C624}"/>
              </a:ext>
            </a:extLst>
          </p:cNvPr>
          <p:cNvSpPr>
            <a:spLocks noGrp="1" noChangeArrowheads="1"/>
          </p:cNvSpPr>
          <p:nvPr>
            <p:ph type="body" idx="1"/>
          </p:nvPr>
        </p:nvSpPr>
        <p:spPr>
          <a:xfrm>
            <a:off x="122238" y="1143000"/>
            <a:ext cx="5457825" cy="5486400"/>
          </a:xfrm>
        </p:spPr>
        <p:txBody>
          <a:bodyPr/>
          <a:lstStyle/>
          <a:p>
            <a:pPr eaLnBrk="1" hangingPunct="1">
              <a:lnSpc>
                <a:spcPct val="90000"/>
              </a:lnSpc>
            </a:pPr>
            <a:r>
              <a:rPr lang="en-US" altLang="en-US" sz="2400" dirty="0"/>
              <a:t>Germany was suffering from the British blockade and  declared they would again start using </a:t>
            </a:r>
            <a:r>
              <a:rPr lang="en-US" altLang="en-US" sz="2400" b="1" dirty="0">
                <a:solidFill>
                  <a:srgbClr val="FF0000"/>
                </a:solidFill>
              </a:rPr>
              <a:t>Unrestricted Sub-marine Warfare</a:t>
            </a:r>
            <a:r>
              <a:rPr lang="en-US" altLang="en-US" sz="2400" dirty="0"/>
              <a:t>  to sink any ships they found.</a:t>
            </a:r>
          </a:p>
          <a:p>
            <a:pPr eaLnBrk="1" hangingPunct="1">
              <a:lnSpc>
                <a:spcPct val="90000"/>
              </a:lnSpc>
            </a:pPr>
            <a:r>
              <a:rPr lang="en-US" altLang="en-US" sz="2400" dirty="0"/>
              <a:t>They knew this might prompt USA to enter war but it was a risk they had to take to break the blockade.  They felt they could defeat UK and France before USA could make a difference in the wars outcome.</a:t>
            </a:r>
          </a:p>
          <a:p>
            <a:pPr eaLnBrk="1" hangingPunct="1">
              <a:lnSpc>
                <a:spcPct val="90000"/>
              </a:lnSpc>
            </a:pPr>
            <a:r>
              <a:rPr lang="en-US" altLang="en-US" sz="2400" dirty="0"/>
              <a:t>This violated the principle of “</a:t>
            </a:r>
            <a:r>
              <a:rPr lang="en-US" altLang="en-US" sz="2400" b="1" dirty="0"/>
              <a:t>freedom of the seas</a:t>
            </a:r>
            <a:r>
              <a:rPr lang="en-US" altLang="en-US" sz="2400" dirty="0"/>
              <a:t>”, or the right of neutral nations like the USA to ship non-military goods to nations at war.</a:t>
            </a:r>
          </a:p>
        </p:txBody>
      </p:sp>
      <p:sp>
        <p:nvSpPr>
          <p:cNvPr id="14340" name="Rectangle 4">
            <a:extLst>
              <a:ext uri="{FF2B5EF4-FFF2-40B4-BE49-F238E27FC236}">
                <a16:creationId xmlns:a16="http://schemas.microsoft.com/office/drawing/2014/main" id="{7B6A24DF-632C-75AB-6F57-DDDD5652939C}"/>
              </a:ext>
            </a:extLst>
          </p:cNvPr>
          <p:cNvSpPr>
            <a:spLocks noChangeArrowheads="1"/>
          </p:cNvSpPr>
          <p:nvPr/>
        </p:nvSpPr>
        <p:spPr bwMode="auto">
          <a:xfrm>
            <a:off x="303213" y="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tx2"/>
                </a:solidFill>
              </a:rPr>
              <a:t>Unrestricted Submarine Warfare</a:t>
            </a:r>
          </a:p>
        </p:txBody>
      </p:sp>
      <p:pic>
        <p:nvPicPr>
          <p:cNvPr id="14341" name="Picture 5" descr="ALS63138">
            <a:extLst>
              <a:ext uri="{FF2B5EF4-FFF2-40B4-BE49-F238E27FC236}">
                <a16:creationId xmlns:a16="http://schemas.microsoft.com/office/drawing/2014/main" id="{1033FF78-D68A-A01D-CA21-0F9C708C1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295400"/>
            <a:ext cx="3487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a:extLst>
              <a:ext uri="{FF2B5EF4-FFF2-40B4-BE49-F238E27FC236}">
                <a16:creationId xmlns:a16="http://schemas.microsoft.com/office/drawing/2014/main" id="{1BFB834D-80FE-8AC3-0C39-0DDC926E4E2B}"/>
              </a:ext>
            </a:extLst>
          </p:cNvPr>
          <p:cNvSpPr txBox="1">
            <a:spLocks noChangeArrowheads="1"/>
          </p:cNvSpPr>
          <p:nvPr/>
        </p:nvSpPr>
        <p:spPr bwMode="auto">
          <a:xfrm>
            <a:off x="5457825" y="4800600"/>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German U-Boat sinking an unarmed Allied ship</a:t>
            </a:r>
          </a:p>
        </p:txBody>
      </p:sp>
      <p:sp>
        <p:nvSpPr>
          <p:cNvPr id="14343" name="AutoShape 7">
            <a:extLst>
              <a:ext uri="{FF2B5EF4-FFF2-40B4-BE49-F238E27FC236}">
                <a16:creationId xmlns:a16="http://schemas.microsoft.com/office/drawing/2014/main" id="{473DE318-214C-A8E9-3CBF-A25C87B62F50}"/>
              </a:ext>
            </a:extLst>
          </p:cNvPr>
          <p:cNvSpPr>
            <a:spLocks noChangeArrowheads="1"/>
          </p:cNvSpPr>
          <p:nvPr/>
        </p:nvSpPr>
        <p:spPr bwMode="auto">
          <a:xfrm>
            <a:off x="7672388" y="1474788"/>
            <a:ext cx="1143000" cy="1268412"/>
          </a:xfrm>
          <a:prstGeom prst="wedgeEllipseCallout">
            <a:avLst>
              <a:gd name="adj1" fmla="val -31171"/>
              <a:gd name="adj2" fmla="val 659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t>Swim with the fish</a:t>
            </a:r>
          </a:p>
        </p:txBody>
      </p:sp>
      <p:pic>
        <p:nvPicPr>
          <p:cNvPr id="14345" name="Picture 9" descr="Go to fullsize image">
            <a:hlinkClick r:id="rId4"/>
            <a:extLst>
              <a:ext uri="{FF2B5EF4-FFF2-40B4-BE49-F238E27FC236}">
                <a16:creationId xmlns:a16="http://schemas.microsoft.com/office/drawing/2014/main" id="{CE9772C5-06C0-BD69-7B32-A0CBAC48D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5734050"/>
            <a:ext cx="12382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a:extLst>
              <a:ext uri="{FF2B5EF4-FFF2-40B4-BE49-F238E27FC236}">
                <a16:creationId xmlns:a16="http://schemas.microsoft.com/office/drawing/2014/main" id="{83404B1A-66FB-7CD7-2A1D-64C705F82E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396875"/>
            <a:ext cx="8945562"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500" fill="hold"/>
                                        <p:tgtEl>
                                          <p:spTgt spid="14341"/>
                                        </p:tgtEl>
                                        <p:attrNameLst>
                                          <p:attrName>ppt_x</p:attrName>
                                        </p:attrNameLst>
                                      </p:cBhvr>
                                      <p:tavLst>
                                        <p:tav tm="0">
                                          <p:val>
                                            <p:strVal val="1+#ppt_w/2"/>
                                          </p:val>
                                        </p:tav>
                                        <p:tav tm="100000">
                                          <p:val>
                                            <p:strVal val="#ppt_x"/>
                                          </p:val>
                                        </p:tav>
                                      </p:tavLst>
                                    </p:anim>
                                    <p:anim calcmode="lin" valueType="num">
                                      <p:cBhvr additive="base">
                                        <p:cTn id="13" dur="5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fade">
                                      <p:cBhvr>
                                        <p:cTn id="17" dur="500"/>
                                        <p:tgtEl>
                                          <p:spTgt spid="14343"/>
                                        </p:tgtEl>
                                      </p:cBhvr>
                                    </p:animEffect>
                                  </p:childTnLst>
                                </p:cTn>
                              </p:par>
                            </p:childTnLst>
                          </p:cTn>
                        </p:par>
                        <p:par>
                          <p:cTn id="18" fill="hold" nodeType="afterGroup">
                            <p:stCondLst>
                              <p:cond delay="1500"/>
                            </p:stCondLst>
                            <p:childTnLst>
                              <p:par>
                                <p:cTn id="19" presetID="22" presetClass="entr" presetSubtype="8" fill="hold" nodeType="afterEffect">
                                  <p:stCondLst>
                                    <p:cond delay="500"/>
                                  </p:stCondLst>
                                  <p:childTnLst>
                                    <p:set>
                                      <p:cBhvr>
                                        <p:cTn id="20" dur="1" fill="hold">
                                          <p:stCondLst>
                                            <p:cond delay="0"/>
                                          </p:stCondLst>
                                        </p:cTn>
                                        <p:tgtEl>
                                          <p:spTgt spid="14339">
                                            <p:txEl>
                                              <p:pRg st="0" end="0"/>
                                            </p:txEl>
                                          </p:spTgt>
                                        </p:tgtEl>
                                        <p:attrNameLst>
                                          <p:attrName>style.visibility</p:attrName>
                                        </p:attrNameLst>
                                      </p:cBhvr>
                                      <p:to>
                                        <p:strVal val="visible"/>
                                      </p:to>
                                    </p:set>
                                    <p:animEffect transition="in" filter="wipe(left)">
                                      <p:cBhvr>
                                        <p:cTn id="21" dur="1000"/>
                                        <p:tgtEl>
                                          <p:spTgt spid="14339">
                                            <p:txEl>
                                              <p:pRg st="0" end="0"/>
                                            </p:txEl>
                                          </p:spTgt>
                                        </p:tgtEl>
                                      </p:cBhvr>
                                    </p:animEffect>
                                  </p:childTnLst>
                                </p:cTn>
                              </p:par>
                            </p:childTnLst>
                          </p:cTn>
                        </p:par>
                        <p:par>
                          <p:cTn id="22" fill="hold" nodeType="afterGroup">
                            <p:stCondLst>
                              <p:cond delay="3000"/>
                            </p:stCondLst>
                            <p:childTnLst>
                              <p:par>
                                <p:cTn id="23" presetID="22" presetClass="entr" presetSubtype="8" fill="hold" nodeType="afterEffect">
                                  <p:stCondLst>
                                    <p:cond delay="500"/>
                                  </p:stCondLst>
                                  <p:childTnLst>
                                    <p:set>
                                      <p:cBhvr>
                                        <p:cTn id="24" dur="1" fill="hold">
                                          <p:stCondLst>
                                            <p:cond delay="0"/>
                                          </p:stCondLst>
                                        </p:cTn>
                                        <p:tgtEl>
                                          <p:spTgt spid="14339">
                                            <p:txEl>
                                              <p:pRg st="1" end="1"/>
                                            </p:txEl>
                                          </p:spTgt>
                                        </p:tgtEl>
                                        <p:attrNameLst>
                                          <p:attrName>style.visibility</p:attrName>
                                        </p:attrNameLst>
                                      </p:cBhvr>
                                      <p:to>
                                        <p:strVal val="visible"/>
                                      </p:to>
                                    </p:set>
                                    <p:animEffect transition="in" filter="wipe(left)">
                                      <p:cBhvr>
                                        <p:cTn id="25" dur="1000"/>
                                        <p:tgtEl>
                                          <p:spTgt spid="14339">
                                            <p:txEl>
                                              <p:pRg st="1" end="1"/>
                                            </p:txEl>
                                          </p:spTgt>
                                        </p:tgtEl>
                                      </p:cBhvr>
                                    </p:animEffect>
                                  </p:childTnLst>
                                </p:cTn>
                              </p:par>
                            </p:childTnLst>
                          </p:cTn>
                        </p:par>
                        <p:par>
                          <p:cTn id="26" fill="hold" nodeType="afterGroup">
                            <p:stCondLst>
                              <p:cond delay="4500"/>
                            </p:stCondLst>
                            <p:childTnLst>
                              <p:par>
                                <p:cTn id="27" presetID="16" presetClass="entr" presetSubtype="26" fill="hold" grpId="0" nodeType="afterEffect">
                                  <p:stCondLst>
                                    <p:cond delay="0"/>
                                  </p:stCondLst>
                                  <p:childTnLst>
                                    <p:set>
                                      <p:cBhvr>
                                        <p:cTn id="28" dur="1" fill="hold">
                                          <p:stCondLst>
                                            <p:cond delay="0"/>
                                          </p:stCondLst>
                                        </p:cTn>
                                        <p:tgtEl>
                                          <p:spTgt spid="14342"/>
                                        </p:tgtEl>
                                        <p:attrNameLst>
                                          <p:attrName>style.visibility</p:attrName>
                                        </p:attrNameLst>
                                      </p:cBhvr>
                                      <p:to>
                                        <p:strVal val="visible"/>
                                      </p:to>
                                    </p:set>
                                    <p:animEffect transition="in" filter="barn(inHorizontal)">
                                      <p:cBhvr>
                                        <p:cTn id="29" dur="1000"/>
                                        <p:tgtEl>
                                          <p:spTgt spid="14342"/>
                                        </p:tgtEl>
                                      </p:cBhvr>
                                    </p:animEffect>
                                  </p:childTnLst>
                                </p:cTn>
                              </p:par>
                            </p:childTnLst>
                          </p:cTn>
                        </p:par>
                        <p:par>
                          <p:cTn id="30" fill="hold" nodeType="afterGroup">
                            <p:stCondLst>
                              <p:cond delay="5500"/>
                            </p:stCondLst>
                            <p:childTnLst>
                              <p:par>
                                <p:cTn id="31" presetID="2" presetClass="entr" presetSubtype="6" fill="hold" nodeType="afterEffect">
                                  <p:stCondLst>
                                    <p:cond delay="0"/>
                                  </p:stCondLst>
                                  <p:childTnLst>
                                    <p:set>
                                      <p:cBhvr>
                                        <p:cTn id="32" dur="1" fill="hold">
                                          <p:stCondLst>
                                            <p:cond delay="0"/>
                                          </p:stCondLst>
                                        </p:cTn>
                                        <p:tgtEl>
                                          <p:spTgt spid="14345"/>
                                        </p:tgtEl>
                                        <p:attrNameLst>
                                          <p:attrName>style.visibility</p:attrName>
                                        </p:attrNameLst>
                                      </p:cBhvr>
                                      <p:to>
                                        <p:strVal val="visible"/>
                                      </p:to>
                                    </p:set>
                                    <p:anim calcmode="lin" valueType="num">
                                      <p:cBhvr additive="base">
                                        <p:cTn id="33" dur="3000" fill="hold"/>
                                        <p:tgtEl>
                                          <p:spTgt spid="14345"/>
                                        </p:tgtEl>
                                        <p:attrNameLst>
                                          <p:attrName>ppt_x</p:attrName>
                                        </p:attrNameLst>
                                      </p:cBhvr>
                                      <p:tavLst>
                                        <p:tav tm="0">
                                          <p:val>
                                            <p:strVal val="1+#ppt_w/2"/>
                                          </p:val>
                                        </p:tav>
                                        <p:tav tm="100000">
                                          <p:val>
                                            <p:strVal val="#ppt_x"/>
                                          </p:val>
                                        </p:tav>
                                      </p:tavLst>
                                    </p:anim>
                                    <p:anim calcmode="lin" valueType="num">
                                      <p:cBhvr additive="base">
                                        <p:cTn id="34" dur="3000" fill="hold"/>
                                        <p:tgtEl>
                                          <p:spTgt spid="1434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8500"/>
                            </p:stCondLst>
                            <p:childTnLst>
                              <p:par>
                                <p:cTn id="36" presetID="0" presetClass="path" presetSubtype="0" accel="50000" decel="50000" fill="hold" nodeType="afterEffect">
                                  <p:stCondLst>
                                    <p:cond delay="0"/>
                                  </p:stCondLst>
                                  <p:childTnLst>
                                    <p:animMotion origin="layout" path="M 2.22222E-6 2.39658E-6 C -0.01806 0.00069 -0.02309 0.00832 -0.03872 0.00901 C -0.04393 0.01155 -0.04931 0.01456 -0.05834 0.01502 C -0.0665 0.01687 -0.06146 0.01594 -0.07379 0.01641 C -0.0757 0.01641 -0.07934 0.01664 -0.07917 0.01618 C -0.09653 0.01525 -0.11372 0.01386 -0.1309 0.01202 C -0.13525 0.01178 -0.13924 0.01132 -0.1434 0.01086 C -0.1467 0.0104 -0.15313 0.00809 -0.15313 0.00762 C -0.16094 0.00462 -0.15209 0.00832 -0.16198 0.00508 C -0.16719 0.0037 -0.17136 0.00162 -0.17743 2.39658E-6 C -0.18212 -0.00046 -0.18368 -0.00116 -0.18802 -0.00254 C -0.1974 -0.00717 -0.2059 -0.01294 -0.21667 -0.01618 C -0.22275 -0.0208 -0.22622 -0.02265 -0.23715 -0.02427 C -0.24827 -0.02496 -0.26702 -0.02658 -0.28021 -0.02612 C -0.2842 -0.02612 -0.2875 -0.02589 -0.29097 -0.02589 C -0.29236 -0.02566 -0.29584 -0.02542 -0.29584 -0.02589 C -0.30521 -0.02242 -0.31146 -0.01849 -0.32101 -0.01595 C -0.325 -0.01156 -0.32205 -0.01271 -0.32778 -0.01133 C -0.33073 -0.00809 -0.33351 -0.00902 -0.33872 -0.00717 C -0.34792 -0.00301 -0.35834 -0.00116 -0.37153 -0.00023 C -0.3875 -0.00208 -0.39775 -0.00254 -0.41146 -0.00462 C -0.41702 -0.00578 -0.42691 -0.00902 -0.42674 -0.00994 C -0.43264 -0.0141 -0.44097 -0.0178 -0.44913 -0.02196 C -0.45104 -0.0245 -0.45365 -0.02589 -0.45747 -0.02774 C -0.46163 -0.03028 -0.46684 -0.03582 -0.47413 -0.03814 C -0.47743 -0.03906 -0.48108 -0.03952 -0.48438 -0.04022 C -0.48629 -0.04091 -0.48959 -0.04137 -0.48959 -0.04183 C -0.50226 -0.04206 -0.51493 -0.04345 -0.52778 -0.04368 C -0.53195 -0.04345 -0.5415 -0.03837 -0.54167 -0.0379 C -0.54445 -0.03652 -0.54896 -0.03467 -0.54896 -0.0349 C -0.55209 -0.0312 -0.55903 -0.02866 -0.56684 -0.02681 C -0.57535 -0.02496 -0.56476 -0.02681 -0.57361 -0.02404 C -0.57535 -0.02311 -0.57743 -0.02334 -0.57934 -0.02311 C -0.58038 -0.02288 -0.5816 -0.02242 -0.58247 -0.02126 C -0.58594 -0.02103 -0.58959 -0.02057 -0.59323 -0.01965 C -0.59497 -0.01965 -0.59809 -0.01918 -0.59809 -0.01942 C -0.63768 -0.02288 -0.61979 -0.01965 -0.64011 -0.02496 C -0.64462 -0.02589 -0.65 -0.0275 -0.65521 -0.02866 C -0.65851 -0.02935 -0.66563 -0.03028 -0.66545 -0.03051 C -0.66823 -0.03166 -0.6717 -0.03328 -0.67396 -0.0349 C -0.68143 -0.03975 -0.67674 -0.0386 -0.68577 -0.04045 C -0.6915 -0.04322 -0.70018 -0.04645 -0.70781 -0.0483 C -0.71788 -0.05246 -0.70417 -0.04692 -0.71667 -0.05085 C -0.72778 -0.05454 -0.71094 -0.05061 -0.72518 -0.05362 C -0.73386 -0.05385 -0.74271 -0.05501 -0.75122 -0.05501 C -0.7533 -0.05501 -0.75781 -0.05246 -0.75799 -0.05223 C -0.75972 -0.05154 -0.76181 -0.05154 -0.76354 -0.05154 C -0.7665 -0.05085 -0.77031 -0.04853 -0.77205 -0.04784 C -0.7757 -0.04692 -0.78264 -0.04461 -0.78264 -0.04484 C -0.78733 -0.03952 -0.78108 -0.04553 -0.78993 -0.04114 C -0.79288 -0.03952 -0.79445 -0.03652 -0.7974 -0.0349 C -0.80521 -0.03074 -0.79566 -0.0379 -0.80434 -0.03236 C -0.80834 -0.02912 -0.81337 -0.02612 -0.81997 -0.02404 C -0.82483 -0.02219 -0.83195 -0.02126 -0.83629 -0.01965 C -0.84132 -0.01757 -0.84358 -0.01549 -0.85 -0.01387 C -0.85486 -0.01318 -0.85538 -0.01341 -0.85868 -0.01179 C -0.86059 -0.01133 -0.86077 -0.01063 -0.86268 -0.00994 C -0.87084 -0.0074 -0.86459 -0.01086 -0.87153 -0.00809 C -0.87257 -0.00763 -0.87344 -0.0067 -0.875 -0.00601 C -0.88334 -0.00347 -0.87656 -0.00694 -0.88351 -0.00416 C -0.88525 -0.0037 -0.88559 -0.00301 -0.88698 -0.00231 C -0.89584 0.00046 -0.88959 -0.00324 -0.89584 -0.00023 C -0.89757 0.00023 -0.89792 0.00092 -0.89983 0.00138 C -0.9033 0.00277 -0.9092 0.00323 -0.91337 0.00416 C -0.92014 0.00578 -0.92639 0.00786 -0.93281 0.00947 C -0.93334 0.0104 -0.9342 0.01155 -0.93438 0.01086 " pathEditMode="relative" rAng="204142" ptsTypes="fffffffffffffffffffffffffffffffffffffffffffffffffffffffffffffffffA">
                                      <p:cBhvr>
                                        <p:cTn id="37" dur="2000" fill="hold"/>
                                        <p:tgtEl>
                                          <p:spTgt spid="14345"/>
                                        </p:tgtEl>
                                        <p:attrNameLst>
                                          <p:attrName>ppt_x</p:attrName>
                                          <p:attrName>ppt_y</p:attrName>
                                        </p:attrNameLst>
                                      </p:cBhvr>
                                      <p:rCtr x="-46701" y="277"/>
                                    </p:animMotion>
                                  </p:childTnLst>
                                </p:cTn>
                              </p:par>
                            </p:childTnLst>
                          </p:cTn>
                        </p:par>
                        <p:par>
                          <p:cTn id="38" fill="hold" nodeType="afterGroup">
                            <p:stCondLst>
                              <p:cond delay="10500"/>
                            </p:stCondLst>
                            <p:childTnLst>
                              <p:par>
                                <p:cTn id="39" presetID="2" presetClass="exit" presetSubtype="8" fill="hold" nodeType="afterEffect">
                                  <p:stCondLst>
                                    <p:cond delay="0"/>
                                  </p:stCondLst>
                                  <p:childTnLst>
                                    <p:anim calcmode="lin" valueType="num">
                                      <p:cBhvr additive="base">
                                        <p:cTn id="40" dur="500"/>
                                        <p:tgtEl>
                                          <p:spTgt spid="14345"/>
                                        </p:tgtEl>
                                        <p:attrNameLst>
                                          <p:attrName>ppt_x</p:attrName>
                                        </p:attrNameLst>
                                      </p:cBhvr>
                                      <p:tavLst>
                                        <p:tav tm="0">
                                          <p:val>
                                            <p:strVal val="ppt_x"/>
                                          </p:val>
                                        </p:tav>
                                        <p:tav tm="100000">
                                          <p:val>
                                            <p:strVal val="0-ppt_w/2"/>
                                          </p:val>
                                        </p:tav>
                                      </p:tavLst>
                                    </p:anim>
                                    <p:anim calcmode="lin" valueType="num">
                                      <p:cBhvr additive="base">
                                        <p:cTn id="41" dur="500"/>
                                        <p:tgtEl>
                                          <p:spTgt spid="14345"/>
                                        </p:tgtEl>
                                        <p:attrNameLst>
                                          <p:attrName>ppt_y</p:attrName>
                                        </p:attrNameLst>
                                      </p:cBhvr>
                                      <p:tavLst>
                                        <p:tav tm="0">
                                          <p:val>
                                            <p:strVal val="ppt_y"/>
                                          </p:val>
                                        </p:tav>
                                        <p:tav tm="100000">
                                          <p:val>
                                            <p:strVal val="ppt_y"/>
                                          </p:val>
                                        </p:tav>
                                      </p:tavLst>
                                    </p:anim>
                                    <p:set>
                                      <p:cBhvr>
                                        <p:cTn id="42" dur="1" fill="hold">
                                          <p:stCondLst>
                                            <p:cond delay="499"/>
                                          </p:stCondLst>
                                        </p:cTn>
                                        <p:tgtEl>
                                          <p:spTgt spid="14345"/>
                                        </p:tgtEl>
                                        <p:attrNameLst>
                                          <p:attrName>style.visibility</p:attrName>
                                        </p:attrNameLst>
                                      </p:cBhvr>
                                      <p:to>
                                        <p:strVal val="hidden"/>
                                      </p:to>
                                    </p:set>
                                  </p:childTnLst>
                                </p:cTn>
                              </p:par>
                            </p:childTnLst>
                          </p:cTn>
                        </p:par>
                        <p:par>
                          <p:cTn id="43" fill="hold" nodeType="afterGroup">
                            <p:stCondLst>
                              <p:cond delay="11000"/>
                            </p:stCondLst>
                            <p:childTnLst>
                              <p:par>
                                <p:cTn id="44" presetID="22" presetClass="entr" presetSubtype="8" fill="hold" nodeType="afterEffect">
                                  <p:stCondLst>
                                    <p:cond delay="1000"/>
                                  </p:stCondLst>
                                  <p:childTnLst>
                                    <p:set>
                                      <p:cBhvr>
                                        <p:cTn id="45" dur="1" fill="hold">
                                          <p:stCondLst>
                                            <p:cond delay="0"/>
                                          </p:stCondLst>
                                        </p:cTn>
                                        <p:tgtEl>
                                          <p:spTgt spid="14339">
                                            <p:txEl>
                                              <p:pRg st="2" end="2"/>
                                            </p:txEl>
                                          </p:spTgt>
                                        </p:tgtEl>
                                        <p:attrNameLst>
                                          <p:attrName>style.visibility</p:attrName>
                                        </p:attrNameLst>
                                      </p:cBhvr>
                                      <p:to>
                                        <p:strVal val="visible"/>
                                      </p:to>
                                    </p:set>
                                    <p:animEffect transition="in" filter="wipe(left)">
                                      <p:cBhvr>
                                        <p:cTn id="46" dur="20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19CE0BE2-9486-9DB7-97E2-AC60AF986F40}"/>
              </a:ext>
            </a:extLst>
          </p:cNvPr>
          <p:cNvSpPr>
            <a:spLocks noGrp="1" noChangeArrowheads="1"/>
          </p:cNvSpPr>
          <p:nvPr>
            <p:ph type="body" idx="1"/>
          </p:nvPr>
        </p:nvSpPr>
        <p:spPr>
          <a:xfrm>
            <a:off x="160338" y="500063"/>
            <a:ext cx="4800600" cy="5748337"/>
          </a:xfrm>
        </p:spPr>
        <p:txBody>
          <a:bodyPr/>
          <a:lstStyle/>
          <a:p>
            <a:pPr eaLnBrk="1" hangingPunct="1">
              <a:lnSpc>
                <a:spcPct val="90000"/>
              </a:lnSpc>
            </a:pPr>
            <a:r>
              <a:rPr lang="en-US" altLang="en-US" sz="2400"/>
              <a:t>Germany sent a telegram from its Ambassador Zimmerman to Mexico.</a:t>
            </a:r>
          </a:p>
          <a:p>
            <a:pPr eaLnBrk="1" hangingPunct="1">
              <a:lnSpc>
                <a:spcPct val="90000"/>
              </a:lnSpc>
            </a:pPr>
            <a:r>
              <a:rPr lang="en-US" altLang="en-US" sz="2400" b="1"/>
              <a:t>Germany offered Mexico lands in the southwestern USA if Mexico would attack the USA</a:t>
            </a:r>
            <a:r>
              <a:rPr lang="en-US" altLang="en-US" sz="2400"/>
              <a:t>.</a:t>
            </a:r>
          </a:p>
          <a:p>
            <a:pPr eaLnBrk="1" hangingPunct="1">
              <a:lnSpc>
                <a:spcPct val="90000"/>
              </a:lnSpc>
            </a:pPr>
            <a:r>
              <a:rPr lang="en-US" altLang="en-US" sz="2400"/>
              <a:t>The telegram was intercepted and published in American newspapers.</a:t>
            </a:r>
          </a:p>
          <a:p>
            <a:pPr eaLnBrk="1" hangingPunct="1">
              <a:lnSpc>
                <a:spcPct val="90000"/>
              </a:lnSpc>
            </a:pPr>
            <a:r>
              <a:rPr lang="en-US" altLang="en-US" sz="2400"/>
              <a:t>America screamed for war</a:t>
            </a:r>
            <a:r>
              <a:rPr lang="en-US" altLang="en-US" sz="2800"/>
              <a:t>!</a:t>
            </a:r>
          </a:p>
        </p:txBody>
      </p:sp>
      <p:sp>
        <p:nvSpPr>
          <p:cNvPr id="68611" name="Rectangle 5">
            <a:extLst>
              <a:ext uri="{FF2B5EF4-FFF2-40B4-BE49-F238E27FC236}">
                <a16:creationId xmlns:a16="http://schemas.microsoft.com/office/drawing/2014/main" id="{866EB6C5-7C69-682F-20EA-076568EEE446}"/>
              </a:ext>
            </a:extLst>
          </p:cNvPr>
          <p:cNvSpPr>
            <a:spLocks noChangeArrowheads="1"/>
          </p:cNvSpPr>
          <p:nvPr/>
        </p:nvSpPr>
        <p:spPr bwMode="auto">
          <a:xfrm>
            <a:off x="1600200" y="17463"/>
            <a:ext cx="51816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The Zimmerman Note</a:t>
            </a:r>
          </a:p>
        </p:txBody>
      </p:sp>
      <p:pic>
        <p:nvPicPr>
          <p:cNvPr id="16390" name="Picture 6" descr="ZIMMER~1">
            <a:extLst>
              <a:ext uri="{FF2B5EF4-FFF2-40B4-BE49-F238E27FC236}">
                <a16:creationId xmlns:a16="http://schemas.microsoft.com/office/drawing/2014/main" id="{78E8CA8A-48A8-49E4-B601-48951621C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1066800"/>
            <a:ext cx="3644900" cy="3886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1" name="Text Box 7">
            <a:extLst>
              <a:ext uri="{FF2B5EF4-FFF2-40B4-BE49-F238E27FC236}">
                <a16:creationId xmlns:a16="http://schemas.microsoft.com/office/drawing/2014/main" id="{E6DE146B-DEA0-E96A-8A8D-58A6D0758BB6}"/>
              </a:ext>
            </a:extLst>
          </p:cNvPr>
          <p:cNvSpPr txBox="1">
            <a:spLocks noChangeArrowheads="1"/>
          </p:cNvSpPr>
          <p:nvPr/>
        </p:nvSpPr>
        <p:spPr bwMode="auto">
          <a:xfrm>
            <a:off x="4986338" y="5143500"/>
            <a:ext cx="403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Coded telegram proposing an alliance between Germany and Mexico</a:t>
            </a:r>
          </a:p>
        </p:txBody>
      </p:sp>
      <p:pic>
        <p:nvPicPr>
          <p:cNvPr id="16392" name="Picture 8" descr="zimnote">
            <a:extLst>
              <a:ext uri="{FF2B5EF4-FFF2-40B4-BE49-F238E27FC236}">
                <a16:creationId xmlns:a16="http://schemas.microsoft.com/office/drawing/2014/main" id="{F4E45E6C-0560-BAEB-90CB-BF9F653E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841750" cy="3883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3" name="Text Box 9">
            <a:extLst>
              <a:ext uri="{FF2B5EF4-FFF2-40B4-BE49-F238E27FC236}">
                <a16:creationId xmlns:a16="http://schemas.microsoft.com/office/drawing/2014/main" id="{7D6F3E73-827B-4222-707E-7B66560BAB8D}"/>
              </a:ext>
            </a:extLst>
          </p:cNvPr>
          <p:cNvSpPr txBox="1">
            <a:spLocks noChangeArrowheads="1"/>
          </p:cNvSpPr>
          <p:nvPr/>
        </p:nvSpPr>
        <p:spPr bwMode="auto">
          <a:xfrm>
            <a:off x="5334000" y="57150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The Zimmerman Note decoded</a:t>
            </a:r>
          </a:p>
        </p:txBody>
      </p:sp>
      <p:sp>
        <p:nvSpPr>
          <p:cNvPr id="2" name="Rectangle 1">
            <a:extLst>
              <a:ext uri="{FF2B5EF4-FFF2-40B4-BE49-F238E27FC236}">
                <a16:creationId xmlns:a16="http://schemas.microsoft.com/office/drawing/2014/main" id="{2699A0EA-A669-243F-39B2-2668BD3178DF}"/>
              </a:ext>
            </a:extLst>
          </p:cNvPr>
          <p:cNvSpPr>
            <a:spLocks noChangeArrowheads="1"/>
          </p:cNvSpPr>
          <p:nvPr/>
        </p:nvSpPr>
        <p:spPr bwMode="auto">
          <a:xfrm>
            <a:off x="304800" y="4324350"/>
            <a:ext cx="4572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t>Pres. Wilson asked Congress to declare war, and they did on April 2, 1917</a:t>
            </a:r>
          </a:p>
        </p:txBody>
      </p:sp>
      <p:pic>
        <p:nvPicPr>
          <p:cNvPr id="51208" name="Picture 8">
            <a:extLst>
              <a:ext uri="{FF2B5EF4-FFF2-40B4-BE49-F238E27FC236}">
                <a16:creationId xmlns:a16="http://schemas.microsoft.com/office/drawing/2014/main" id="{D409EF76-38CA-1ED6-D62B-02B9210D5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5464175"/>
            <a:ext cx="5186362" cy="129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left)">
                                      <p:cBhvr>
                                        <p:cTn id="7" dur="500"/>
                                        <p:tgtEl>
                                          <p:spTgt spid="16387">
                                            <p:txEl>
                                              <p:pRg st="0" end="0"/>
                                            </p:txEl>
                                          </p:spTgt>
                                        </p:tgtEl>
                                      </p:cBhvr>
                                    </p:animEffect>
                                  </p:childTnLst>
                                </p:cTn>
                              </p:par>
                            </p:childTnLst>
                          </p:cTn>
                        </p:par>
                        <p:par>
                          <p:cTn id="8" fill="hold" nodeType="afterGroup">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16390"/>
                                        </p:tgtEl>
                                        <p:attrNameLst>
                                          <p:attrName>style.visibility</p:attrName>
                                        </p:attrNameLst>
                                      </p:cBhvr>
                                      <p:to>
                                        <p:strVal val="visible"/>
                                      </p:to>
                                    </p:set>
                                    <p:anim calcmode="lin" valueType="num">
                                      <p:cBhvr>
                                        <p:cTn id="11" dur="1000" fill="hold"/>
                                        <p:tgtEl>
                                          <p:spTgt spid="16390"/>
                                        </p:tgtEl>
                                        <p:attrNameLst>
                                          <p:attrName>ppt_w</p:attrName>
                                        </p:attrNameLst>
                                      </p:cBhvr>
                                      <p:tavLst>
                                        <p:tav tm="0">
                                          <p:val>
                                            <p:fltVal val="0"/>
                                          </p:val>
                                        </p:tav>
                                        <p:tav tm="100000">
                                          <p:val>
                                            <p:strVal val="#ppt_w"/>
                                          </p:val>
                                        </p:tav>
                                      </p:tavLst>
                                    </p:anim>
                                    <p:anim calcmode="lin" valueType="num">
                                      <p:cBhvr>
                                        <p:cTn id="12" dur="1000" fill="hold"/>
                                        <p:tgtEl>
                                          <p:spTgt spid="16390"/>
                                        </p:tgtEl>
                                        <p:attrNameLst>
                                          <p:attrName>ppt_h</p:attrName>
                                        </p:attrNameLst>
                                      </p:cBhvr>
                                      <p:tavLst>
                                        <p:tav tm="0">
                                          <p:val>
                                            <p:fltVal val="0"/>
                                          </p:val>
                                        </p:tav>
                                        <p:tav tm="100000">
                                          <p:val>
                                            <p:strVal val="#ppt_h"/>
                                          </p:val>
                                        </p:tav>
                                      </p:tavLst>
                                    </p:anim>
                                    <p:anim calcmode="lin" valueType="num">
                                      <p:cBhvr>
                                        <p:cTn id="13" dur="1000" fill="hold"/>
                                        <p:tgtEl>
                                          <p:spTgt spid="16390"/>
                                        </p:tgtEl>
                                        <p:attrNameLst>
                                          <p:attrName>style.rotation</p:attrName>
                                        </p:attrNameLst>
                                      </p:cBhvr>
                                      <p:tavLst>
                                        <p:tav tm="0">
                                          <p:val>
                                            <p:fltVal val="90"/>
                                          </p:val>
                                        </p:tav>
                                        <p:tav tm="100000">
                                          <p:val>
                                            <p:fltVal val="0"/>
                                          </p:val>
                                        </p:tav>
                                      </p:tavLst>
                                    </p:anim>
                                    <p:animEffect transition="in" filter="fade">
                                      <p:cBhvr>
                                        <p:cTn id="14" dur="1000"/>
                                        <p:tgtEl>
                                          <p:spTgt spid="163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6387">
                                            <p:txEl>
                                              <p:pRg st="1" end="1"/>
                                            </p:txEl>
                                          </p:spTgt>
                                        </p:tgtEl>
                                        <p:attrNameLst>
                                          <p:attrName>style.visibility</p:attrName>
                                        </p:attrNameLst>
                                      </p:cBhvr>
                                      <p:to>
                                        <p:strVal val="visible"/>
                                      </p:to>
                                    </p:set>
                                    <p:animEffect transition="in" filter="wipe(left)">
                                      <p:cBhvr>
                                        <p:cTn id="19" dur="500"/>
                                        <p:tgtEl>
                                          <p:spTgt spid="16387">
                                            <p:txEl>
                                              <p:pRg st="1" end="1"/>
                                            </p:txEl>
                                          </p:spTgt>
                                        </p:tgtEl>
                                      </p:cBhvr>
                                    </p:animEffect>
                                  </p:childTnLst>
                                </p:cTn>
                              </p:par>
                              <p:par>
                                <p:cTn id="20" presetID="31" presetClass="entr" presetSubtype="0" fill="hold" grpId="0" nodeType="withEffect">
                                  <p:stCondLst>
                                    <p:cond delay="0"/>
                                  </p:stCondLst>
                                  <p:iterate type="lt">
                                    <p:tmPct val="5000"/>
                                  </p:iterate>
                                  <p:childTnLst>
                                    <p:set>
                                      <p:cBhvr>
                                        <p:cTn id="21" dur="1" fill="hold">
                                          <p:stCondLst>
                                            <p:cond delay="0"/>
                                          </p:stCondLst>
                                        </p:cTn>
                                        <p:tgtEl>
                                          <p:spTgt spid="16391"/>
                                        </p:tgtEl>
                                        <p:attrNameLst>
                                          <p:attrName>style.visibility</p:attrName>
                                        </p:attrNameLst>
                                      </p:cBhvr>
                                      <p:to>
                                        <p:strVal val="visible"/>
                                      </p:to>
                                    </p:set>
                                    <p:anim calcmode="lin" valueType="num">
                                      <p:cBhvr>
                                        <p:cTn id="22" dur="1000" fill="hold"/>
                                        <p:tgtEl>
                                          <p:spTgt spid="16391"/>
                                        </p:tgtEl>
                                        <p:attrNameLst>
                                          <p:attrName>ppt_w</p:attrName>
                                        </p:attrNameLst>
                                      </p:cBhvr>
                                      <p:tavLst>
                                        <p:tav tm="0">
                                          <p:val>
                                            <p:fltVal val="0"/>
                                          </p:val>
                                        </p:tav>
                                        <p:tav tm="100000">
                                          <p:val>
                                            <p:strVal val="#ppt_w"/>
                                          </p:val>
                                        </p:tav>
                                      </p:tavLst>
                                    </p:anim>
                                    <p:anim calcmode="lin" valueType="num">
                                      <p:cBhvr>
                                        <p:cTn id="23" dur="1000" fill="hold"/>
                                        <p:tgtEl>
                                          <p:spTgt spid="16391"/>
                                        </p:tgtEl>
                                        <p:attrNameLst>
                                          <p:attrName>ppt_h</p:attrName>
                                        </p:attrNameLst>
                                      </p:cBhvr>
                                      <p:tavLst>
                                        <p:tav tm="0">
                                          <p:val>
                                            <p:fltVal val="0"/>
                                          </p:val>
                                        </p:tav>
                                        <p:tav tm="100000">
                                          <p:val>
                                            <p:strVal val="#ppt_h"/>
                                          </p:val>
                                        </p:tav>
                                      </p:tavLst>
                                    </p:anim>
                                    <p:anim calcmode="lin" valueType="num">
                                      <p:cBhvr>
                                        <p:cTn id="24" dur="1000" fill="hold"/>
                                        <p:tgtEl>
                                          <p:spTgt spid="16391"/>
                                        </p:tgtEl>
                                        <p:attrNameLst>
                                          <p:attrName>style.rotation</p:attrName>
                                        </p:attrNameLst>
                                      </p:cBhvr>
                                      <p:tavLst>
                                        <p:tav tm="0">
                                          <p:val>
                                            <p:fltVal val="90"/>
                                          </p:val>
                                        </p:tav>
                                        <p:tav tm="100000">
                                          <p:val>
                                            <p:fltVal val="0"/>
                                          </p:val>
                                        </p:tav>
                                      </p:tavLst>
                                    </p:anim>
                                    <p:animEffect transition="in" filter="fade">
                                      <p:cBhvr>
                                        <p:cTn id="25" dur="1000"/>
                                        <p:tgtEl>
                                          <p:spTgt spid="16391"/>
                                        </p:tgtEl>
                                      </p:cBhvr>
                                    </p:animEffect>
                                  </p:childTnLst>
                                  <p:subTnLst>
                                    <p:set>
                                      <p:cBhvr override="childStyle">
                                        <p:cTn dur="1" fill="hold" display="0" masterRel="nextClick" afterEffect="1"/>
                                        <p:tgtEl>
                                          <p:spTgt spid="16391"/>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iterate type="lt">
                                    <p:tmPct val="5000"/>
                                  </p:iterate>
                                  <p:childTnLst>
                                    <p:set>
                                      <p:cBhvr>
                                        <p:cTn id="29" dur="1" fill="hold">
                                          <p:stCondLst>
                                            <p:cond delay="0"/>
                                          </p:stCondLst>
                                        </p:cTn>
                                        <p:tgtEl>
                                          <p:spTgt spid="16392"/>
                                        </p:tgtEl>
                                        <p:attrNameLst>
                                          <p:attrName>style.visibility</p:attrName>
                                        </p:attrNameLst>
                                      </p:cBhvr>
                                      <p:to>
                                        <p:strVal val="visible"/>
                                      </p:to>
                                    </p:set>
                                    <p:anim calcmode="lin" valueType="num">
                                      <p:cBhvr>
                                        <p:cTn id="30" dur="1000" fill="hold"/>
                                        <p:tgtEl>
                                          <p:spTgt spid="16392"/>
                                        </p:tgtEl>
                                        <p:attrNameLst>
                                          <p:attrName>ppt_w</p:attrName>
                                        </p:attrNameLst>
                                      </p:cBhvr>
                                      <p:tavLst>
                                        <p:tav tm="0">
                                          <p:val>
                                            <p:fltVal val="0"/>
                                          </p:val>
                                        </p:tav>
                                        <p:tav tm="100000">
                                          <p:val>
                                            <p:strVal val="#ppt_w"/>
                                          </p:val>
                                        </p:tav>
                                      </p:tavLst>
                                    </p:anim>
                                    <p:anim calcmode="lin" valueType="num">
                                      <p:cBhvr>
                                        <p:cTn id="31" dur="1000" fill="hold"/>
                                        <p:tgtEl>
                                          <p:spTgt spid="16392"/>
                                        </p:tgtEl>
                                        <p:attrNameLst>
                                          <p:attrName>ppt_h</p:attrName>
                                        </p:attrNameLst>
                                      </p:cBhvr>
                                      <p:tavLst>
                                        <p:tav tm="0">
                                          <p:val>
                                            <p:fltVal val="0"/>
                                          </p:val>
                                        </p:tav>
                                        <p:tav tm="100000">
                                          <p:val>
                                            <p:strVal val="#ppt_h"/>
                                          </p:val>
                                        </p:tav>
                                      </p:tavLst>
                                    </p:anim>
                                    <p:anim calcmode="lin" valueType="num">
                                      <p:cBhvr>
                                        <p:cTn id="32" dur="1000" fill="hold"/>
                                        <p:tgtEl>
                                          <p:spTgt spid="16392"/>
                                        </p:tgtEl>
                                        <p:attrNameLst>
                                          <p:attrName>style.rotation</p:attrName>
                                        </p:attrNameLst>
                                      </p:cBhvr>
                                      <p:tavLst>
                                        <p:tav tm="0">
                                          <p:val>
                                            <p:fltVal val="90"/>
                                          </p:val>
                                        </p:tav>
                                        <p:tav tm="100000">
                                          <p:val>
                                            <p:fltVal val="0"/>
                                          </p:val>
                                        </p:tav>
                                      </p:tavLst>
                                    </p:anim>
                                    <p:animEffect transition="in" filter="fade">
                                      <p:cBhvr>
                                        <p:cTn id="33" dur="1000"/>
                                        <p:tgtEl>
                                          <p:spTgt spid="16392"/>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6393"/>
                                        </p:tgtEl>
                                        <p:attrNameLst>
                                          <p:attrName>style.visibility</p:attrName>
                                        </p:attrNameLst>
                                      </p:cBhvr>
                                      <p:to>
                                        <p:strVal val="visible"/>
                                      </p:to>
                                    </p:set>
                                    <p:anim calcmode="lin" valueType="num">
                                      <p:cBhvr>
                                        <p:cTn id="36" dur="10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16393"/>
                                        </p:tgtEl>
                                        <p:attrNameLst>
                                          <p:attrName>ppt_y</p:attrName>
                                        </p:attrNameLst>
                                      </p:cBhvr>
                                      <p:tavLst>
                                        <p:tav tm="0">
                                          <p:val>
                                            <p:strVal val="#ppt_y"/>
                                          </p:val>
                                        </p:tav>
                                        <p:tav tm="100000">
                                          <p:val>
                                            <p:strVal val="#ppt_y"/>
                                          </p:val>
                                        </p:tav>
                                      </p:tavLst>
                                    </p:anim>
                                    <p:anim calcmode="lin" valueType="num">
                                      <p:cBhvr>
                                        <p:cTn id="38" dur="10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1639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6387">
                                            <p:txEl>
                                              <p:pRg st="2" end="2"/>
                                            </p:txEl>
                                          </p:spTgt>
                                        </p:tgtEl>
                                        <p:attrNameLst>
                                          <p:attrName>style.visibility</p:attrName>
                                        </p:attrNameLst>
                                      </p:cBhvr>
                                      <p:to>
                                        <p:strVal val="visible"/>
                                      </p:to>
                                    </p:set>
                                    <p:animEffect transition="in" filter="wipe(left)">
                                      <p:cBhvr>
                                        <p:cTn id="45" dur="500"/>
                                        <p:tgtEl>
                                          <p:spTgt spid="163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nodeType="clickEffect">
                                  <p:stCondLst>
                                    <p:cond delay="0"/>
                                  </p:stCondLst>
                                  <p:childTnLst>
                                    <p:set>
                                      <p:cBhvr>
                                        <p:cTn id="49" dur="1" fill="hold">
                                          <p:stCondLst>
                                            <p:cond delay="0"/>
                                          </p:stCondLst>
                                        </p:cTn>
                                        <p:tgtEl>
                                          <p:spTgt spid="16387">
                                            <p:txEl>
                                              <p:pRg st="3" end="3"/>
                                            </p:txEl>
                                          </p:spTgt>
                                        </p:tgtEl>
                                        <p:attrNameLst>
                                          <p:attrName>style.visibility</p:attrName>
                                        </p:attrNameLst>
                                      </p:cBhvr>
                                      <p:to>
                                        <p:strVal val="visible"/>
                                      </p:to>
                                    </p:set>
                                    <p:anim calcmode="lin" valueType="num">
                                      <p:cBhvr additive="base">
                                        <p:cTn id="50"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16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par>
                          <p:cTn id="59" fill="hold" nodeType="afterGroup">
                            <p:stCondLst>
                              <p:cond delay="1000"/>
                            </p:stCondLst>
                            <p:childTnLst>
                              <p:par>
                                <p:cTn id="60" presetID="31" presetClass="entr" presetSubtype="0" fill="hold" nodeType="afterEffect">
                                  <p:stCondLst>
                                    <p:cond delay="0"/>
                                  </p:stCondLst>
                                  <p:childTnLst>
                                    <p:set>
                                      <p:cBhvr>
                                        <p:cTn id="61" dur="1" fill="hold">
                                          <p:stCondLst>
                                            <p:cond delay="0"/>
                                          </p:stCondLst>
                                        </p:cTn>
                                        <p:tgtEl>
                                          <p:spTgt spid="51208"/>
                                        </p:tgtEl>
                                        <p:attrNameLst>
                                          <p:attrName>style.visibility</p:attrName>
                                        </p:attrNameLst>
                                      </p:cBhvr>
                                      <p:to>
                                        <p:strVal val="visible"/>
                                      </p:to>
                                    </p:set>
                                    <p:anim calcmode="lin" valueType="num">
                                      <p:cBhvr>
                                        <p:cTn id="62" dur="1000" fill="hold"/>
                                        <p:tgtEl>
                                          <p:spTgt spid="51208"/>
                                        </p:tgtEl>
                                        <p:attrNameLst>
                                          <p:attrName>ppt_w</p:attrName>
                                        </p:attrNameLst>
                                      </p:cBhvr>
                                      <p:tavLst>
                                        <p:tav tm="0">
                                          <p:val>
                                            <p:fltVal val="0"/>
                                          </p:val>
                                        </p:tav>
                                        <p:tav tm="100000">
                                          <p:val>
                                            <p:strVal val="#ppt_w"/>
                                          </p:val>
                                        </p:tav>
                                      </p:tavLst>
                                    </p:anim>
                                    <p:anim calcmode="lin" valueType="num">
                                      <p:cBhvr>
                                        <p:cTn id="63" dur="1000" fill="hold"/>
                                        <p:tgtEl>
                                          <p:spTgt spid="51208"/>
                                        </p:tgtEl>
                                        <p:attrNameLst>
                                          <p:attrName>ppt_h</p:attrName>
                                        </p:attrNameLst>
                                      </p:cBhvr>
                                      <p:tavLst>
                                        <p:tav tm="0">
                                          <p:val>
                                            <p:fltVal val="0"/>
                                          </p:val>
                                        </p:tav>
                                        <p:tav tm="100000">
                                          <p:val>
                                            <p:strVal val="#ppt_h"/>
                                          </p:val>
                                        </p:tav>
                                      </p:tavLst>
                                    </p:anim>
                                    <p:anim calcmode="lin" valueType="num">
                                      <p:cBhvr>
                                        <p:cTn id="64" dur="1000" fill="hold"/>
                                        <p:tgtEl>
                                          <p:spTgt spid="51208"/>
                                        </p:tgtEl>
                                        <p:attrNameLst>
                                          <p:attrName>style.rotation</p:attrName>
                                        </p:attrNameLst>
                                      </p:cBhvr>
                                      <p:tavLst>
                                        <p:tav tm="0">
                                          <p:val>
                                            <p:fltVal val="90"/>
                                          </p:val>
                                        </p:tav>
                                        <p:tav tm="100000">
                                          <p:val>
                                            <p:fltVal val="0"/>
                                          </p:val>
                                        </p:tav>
                                      </p:tavLst>
                                    </p:anim>
                                    <p:animEffect transition="in" filter="fade">
                                      <p:cBhvr>
                                        <p:cTn id="65" dur="1000"/>
                                        <p:tgtEl>
                                          <p:spTgt spid="5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3"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Image result for some promise political cartoon">
            <a:extLst>
              <a:ext uri="{FF2B5EF4-FFF2-40B4-BE49-F238E27FC236}">
                <a16:creationId xmlns:a16="http://schemas.microsoft.com/office/drawing/2014/main" id="{E6946F92-3ABB-41F8-C215-318A3B7C4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446088"/>
            <a:ext cx="597852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5">
            <a:extLst>
              <a:ext uri="{FF2B5EF4-FFF2-40B4-BE49-F238E27FC236}">
                <a16:creationId xmlns:a16="http://schemas.microsoft.com/office/drawing/2014/main" id="{A61619D7-8685-2536-761B-F8230DF05E2A}"/>
              </a:ext>
            </a:extLst>
          </p:cNvPr>
          <p:cNvSpPr>
            <a:spLocks noChangeArrowheads="1"/>
          </p:cNvSpPr>
          <p:nvPr/>
        </p:nvSpPr>
        <p:spPr bwMode="auto">
          <a:xfrm>
            <a:off x="1600200" y="17463"/>
            <a:ext cx="51816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The Zimmerman Note</a:t>
            </a:r>
          </a:p>
        </p:txBody>
      </p:sp>
      <p:sp>
        <p:nvSpPr>
          <p:cNvPr id="69636" name="TextBox 3">
            <a:extLst>
              <a:ext uri="{FF2B5EF4-FFF2-40B4-BE49-F238E27FC236}">
                <a16:creationId xmlns:a16="http://schemas.microsoft.com/office/drawing/2014/main" id="{5C3A2402-3C05-57BA-FFF8-DDF1D95A7B9B}"/>
              </a:ext>
            </a:extLst>
          </p:cNvPr>
          <p:cNvSpPr txBox="1">
            <a:spLocks noChangeArrowheads="1"/>
          </p:cNvSpPr>
          <p:nvPr/>
        </p:nvSpPr>
        <p:spPr bwMode="auto">
          <a:xfrm>
            <a:off x="76200" y="496888"/>
            <a:ext cx="320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Which countries are involved in this political cartoon?</a:t>
            </a:r>
          </a:p>
        </p:txBody>
      </p:sp>
      <p:sp>
        <p:nvSpPr>
          <p:cNvPr id="69637" name="TextBox 7">
            <a:extLst>
              <a:ext uri="{FF2B5EF4-FFF2-40B4-BE49-F238E27FC236}">
                <a16:creationId xmlns:a16="http://schemas.microsoft.com/office/drawing/2014/main" id="{387A8C28-2FC7-880D-231E-AC66DB40B7F9}"/>
              </a:ext>
            </a:extLst>
          </p:cNvPr>
          <p:cNvSpPr txBox="1">
            <a:spLocks noChangeArrowheads="1"/>
          </p:cNvSpPr>
          <p:nvPr/>
        </p:nvSpPr>
        <p:spPr bwMode="auto">
          <a:xfrm>
            <a:off x="149225" y="1511300"/>
            <a:ext cx="320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What does the soldier promise the civilian?</a:t>
            </a:r>
          </a:p>
        </p:txBody>
      </p:sp>
      <p:sp>
        <p:nvSpPr>
          <p:cNvPr id="69638" name="TextBox 9">
            <a:extLst>
              <a:ext uri="{FF2B5EF4-FFF2-40B4-BE49-F238E27FC236}">
                <a16:creationId xmlns:a16="http://schemas.microsoft.com/office/drawing/2014/main" id="{440BE3C7-B000-1257-B86A-456A6E05514E}"/>
              </a:ext>
            </a:extLst>
          </p:cNvPr>
          <p:cNvSpPr txBox="1">
            <a:spLocks noChangeArrowheads="1"/>
          </p:cNvSpPr>
          <p:nvPr/>
        </p:nvSpPr>
        <p:spPr bwMode="auto">
          <a:xfrm>
            <a:off x="38100" y="2695575"/>
            <a:ext cx="320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What is the main idea of this</a:t>
            </a:r>
          </a:p>
          <a:p>
            <a:pPr>
              <a:spcBef>
                <a:spcPct val="0"/>
              </a:spcBef>
              <a:buFontTx/>
              <a:buNone/>
            </a:pPr>
            <a:r>
              <a:rPr lang="en-US" altLang="en-US" sz="1800"/>
              <a:t>Cartoon?</a:t>
            </a:r>
          </a:p>
        </p:txBody>
      </p:sp>
      <p:grpSp>
        <p:nvGrpSpPr>
          <p:cNvPr id="69639" name="Group 10">
            <a:extLst>
              <a:ext uri="{FF2B5EF4-FFF2-40B4-BE49-F238E27FC236}">
                <a16:creationId xmlns:a16="http://schemas.microsoft.com/office/drawing/2014/main" id="{2869BBCD-A287-956E-5B0C-5DF2A599A52E}"/>
              </a:ext>
            </a:extLst>
          </p:cNvPr>
          <p:cNvGrpSpPr>
            <a:grpSpLocks/>
          </p:cNvGrpSpPr>
          <p:nvPr/>
        </p:nvGrpSpPr>
        <p:grpSpPr bwMode="auto">
          <a:xfrm>
            <a:off x="152400" y="5522913"/>
            <a:ext cx="1077913" cy="1200150"/>
            <a:chOff x="2105717" y="5562600"/>
            <a:chExt cx="1078116" cy="1200329"/>
          </a:xfrm>
        </p:grpSpPr>
        <p:pic>
          <p:nvPicPr>
            <p:cNvPr id="69640" name="Picture 11">
              <a:extLst>
                <a:ext uri="{FF2B5EF4-FFF2-40B4-BE49-F238E27FC236}">
                  <a16:creationId xmlns:a16="http://schemas.microsoft.com/office/drawing/2014/main" id="{34C44B2F-B320-B585-1B36-CB135370B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420CED3-100E-C1A5-42F0-D42A131D7E27}"/>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TextBox 13">
              <a:extLst>
                <a:ext uri="{FF2B5EF4-FFF2-40B4-BE49-F238E27FC236}">
                  <a16:creationId xmlns:a16="http://schemas.microsoft.com/office/drawing/2014/main" id="{3E81882D-98D4-34FC-6E85-089F449835EB}"/>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US in World War I | History">
            <a:hlinkClick r:id="" action="ppaction://media"/>
            <a:extLst>
              <a:ext uri="{FF2B5EF4-FFF2-40B4-BE49-F238E27FC236}">
                <a16:creationId xmlns:a16="http://schemas.microsoft.com/office/drawing/2014/main" id="{00AFB1B5-96F7-CD9E-4271-EDC218CBC7DD}"/>
              </a:ext>
            </a:extLst>
          </p:cNvPr>
          <p:cNvPicPr>
            <a:picLocks noGrp="1" noRot="1" noChangeAspect="1"/>
          </p:cNvPicPr>
          <p:nvPr>
            <p:ph idx="1"/>
            <a:videoFile r:link="rId1"/>
          </p:nvPr>
        </p:nvPicPr>
        <p:blipFill>
          <a:blip r:embed="rId3"/>
          <a:stretch>
            <a:fillRect/>
          </a:stretch>
        </p:blipFill>
        <p:spPr>
          <a:xfrm>
            <a:off x="190500" y="685800"/>
            <a:ext cx="8763000" cy="6019800"/>
          </a:xfrm>
          <a:prstGeom prst="rect">
            <a:avLst/>
          </a:prstGeom>
        </p:spPr>
      </p:pic>
      <p:grpSp>
        <p:nvGrpSpPr>
          <p:cNvPr id="5" name="Group 10">
            <a:extLst>
              <a:ext uri="{FF2B5EF4-FFF2-40B4-BE49-F238E27FC236}">
                <a16:creationId xmlns:a16="http://schemas.microsoft.com/office/drawing/2014/main" id="{3B325AB0-BE0D-5934-BBEB-20C8C5ABC4D8}"/>
              </a:ext>
            </a:extLst>
          </p:cNvPr>
          <p:cNvGrpSpPr>
            <a:grpSpLocks/>
          </p:cNvGrpSpPr>
          <p:nvPr/>
        </p:nvGrpSpPr>
        <p:grpSpPr bwMode="auto">
          <a:xfrm>
            <a:off x="533400" y="5257800"/>
            <a:ext cx="1077913" cy="1200150"/>
            <a:chOff x="2105717" y="5562600"/>
            <a:chExt cx="1078116" cy="1200329"/>
          </a:xfrm>
        </p:grpSpPr>
        <p:pic>
          <p:nvPicPr>
            <p:cNvPr id="6" name="Picture 11">
              <a:extLst>
                <a:ext uri="{FF2B5EF4-FFF2-40B4-BE49-F238E27FC236}">
                  <a16:creationId xmlns:a16="http://schemas.microsoft.com/office/drawing/2014/main" id="{4958E446-597B-D975-744F-B2800BEB5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CE35207-D56A-D1B1-A271-3B926DAFDE8F}"/>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TextBox 7">
              <a:extLst>
                <a:ext uri="{FF2B5EF4-FFF2-40B4-BE49-F238E27FC236}">
                  <a16:creationId xmlns:a16="http://schemas.microsoft.com/office/drawing/2014/main" id="{2F56D2C4-0C6D-21B1-015A-71DF75033049}"/>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
        <p:nvSpPr>
          <p:cNvPr id="10" name="TextBox 9">
            <a:extLst>
              <a:ext uri="{FF2B5EF4-FFF2-40B4-BE49-F238E27FC236}">
                <a16:creationId xmlns:a16="http://schemas.microsoft.com/office/drawing/2014/main" id="{906E3DCB-2B79-1286-60CF-FF378F8B43C2}"/>
              </a:ext>
            </a:extLst>
          </p:cNvPr>
          <p:cNvSpPr txBox="1"/>
          <p:nvPr/>
        </p:nvSpPr>
        <p:spPr>
          <a:xfrm>
            <a:off x="2667000" y="51630"/>
            <a:ext cx="4198585" cy="584775"/>
          </a:xfrm>
          <a:prstGeom prst="rect">
            <a:avLst/>
          </a:prstGeom>
          <a:noFill/>
        </p:spPr>
        <p:txBody>
          <a:bodyPr wrap="none" rtlCol="0">
            <a:spAutoFit/>
          </a:bodyPr>
          <a:lstStyle/>
          <a:p>
            <a:r>
              <a:rPr lang="en-US" sz="3200" b="1" i="0" dirty="0">
                <a:effectLst/>
                <a:latin typeface="Roboto" panose="02000000000000000000" pitchFamily="2" charset="0"/>
              </a:rPr>
              <a:t>The US in World War I</a:t>
            </a:r>
          </a:p>
        </p:txBody>
      </p:sp>
    </p:spTree>
    <p:extLst>
      <p:ext uri="{BB962C8B-B14F-4D97-AF65-F5344CB8AC3E}">
        <p14:creationId xmlns:p14="http://schemas.microsoft.com/office/powerpoint/2010/main" val="32995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5"/>
                                        </p:tgtEl>
                                      </p:cBhvr>
                                    </p:animEffect>
                                    <p:anim calcmode="lin" valueType="num">
                                      <p:cBhvr>
                                        <p:cTn id="11" dur="1000"/>
                                        <p:tgtEl>
                                          <p:spTgt spid="5"/>
                                        </p:tgtEl>
                                        <p:attrNameLst>
                                          <p:attrName>ppt_x</p:attrName>
                                        </p:attrNameLst>
                                      </p:cBhvr>
                                      <p:tavLst>
                                        <p:tav tm="0">
                                          <p:val>
                                            <p:strVal val="ppt_x"/>
                                          </p:val>
                                        </p:tav>
                                        <p:tav tm="100000">
                                          <p:val>
                                            <p:strVal val="ppt_x"/>
                                          </p:val>
                                        </p:tav>
                                      </p:tavLst>
                                    </p:anim>
                                    <p:anim calcmode="lin" valueType="num">
                                      <p:cBhvr>
                                        <p:cTn id="12" dur="1000"/>
                                        <p:tgtEl>
                                          <p:spTgt spid="5"/>
                                        </p:tgtEl>
                                        <p:attrNameLst>
                                          <p:attrName>ppt_y</p:attrName>
                                        </p:attrNameLst>
                                      </p:cBhvr>
                                      <p:tavLst>
                                        <p:tav tm="0">
                                          <p:val>
                                            <p:strVal val="ppt_y"/>
                                          </p:val>
                                        </p:tav>
                                        <p:tav tm="100000">
                                          <p:val>
                                            <p:strVal val="ppt_y+.1"/>
                                          </p:val>
                                        </p:tav>
                                      </p:tavLst>
                                    </p:anim>
                                    <p:set>
                                      <p:cBhvr>
                                        <p:cTn id="1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C5BF2A83-2BB7-34A1-367E-1537E0730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280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DD51B1F-AC38-BF41-05C1-0784E7E17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90800"/>
            <a:ext cx="7048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E6BEB1F-F27C-11FF-B01E-589540F067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05200"/>
            <a:ext cx="684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560327-EFAD-790A-1411-CD46184C57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343400"/>
            <a:ext cx="704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947EFE8-EF7A-889E-831D-7F9CDCFE18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447800"/>
            <a:ext cx="6842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357AFCB-6A2C-89D5-F225-988C92AEF5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84550"/>
            <a:ext cx="711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AB4556-79B3-28E9-E138-E402DB2C103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495800"/>
            <a:ext cx="711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B669445-1EE2-9FEC-76DC-2D06125836A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1638300"/>
            <a:ext cx="7286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464E7DF8-73FA-FF5E-F6F7-AC70DC50F5CD}"/>
              </a:ext>
            </a:extLst>
          </p:cNvPr>
          <p:cNvSpPr>
            <a:spLocks noGrp="1" noChangeArrowheads="1"/>
          </p:cNvSpPr>
          <p:nvPr>
            <p:ph type="title"/>
          </p:nvPr>
        </p:nvSpPr>
        <p:spPr>
          <a:xfrm>
            <a:off x="2027238" y="0"/>
            <a:ext cx="5005387" cy="533400"/>
          </a:xfrm>
        </p:spPr>
        <p:txBody>
          <a:bodyPr/>
          <a:lstStyle/>
          <a:p>
            <a:r>
              <a:rPr lang="en-US" altLang="en-US" sz="2800" b="1"/>
              <a:t>World War I Movies</a:t>
            </a:r>
          </a:p>
        </p:txBody>
      </p:sp>
      <p:pic>
        <p:nvPicPr>
          <p:cNvPr id="70659" name="Content Placeholder 3">
            <a:extLst>
              <a:ext uri="{FF2B5EF4-FFF2-40B4-BE49-F238E27FC236}">
                <a16:creationId xmlns:a16="http://schemas.microsoft.com/office/drawing/2014/main" id="{6BA490DD-EA39-2F5A-E18C-8B10D263C6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0863" y="838200"/>
            <a:ext cx="2051050" cy="3022600"/>
          </a:xfrm>
        </p:spPr>
      </p:pic>
      <p:pic>
        <p:nvPicPr>
          <p:cNvPr id="70660" name="Picture 4">
            <a:extLst>
              <a:ext uri="{FF2B5EF4-FFF2-40B4-BE49-F238E27FC236}">
                <a16:creationId xmlns:a16="http://schemas.microsoft.com/office/drawing/2014/main" id="{5214BFAC-39F9-200B-E172-57AF10196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5775"/>
            <a:ext cx="226218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a:extLst>
              <a:ext uri="{FF2B5EF4-FFF2-40B4-BE49-F238E27FC236}">
                <a16:creationId xmlns:a16="http://schemas.microsoft.com/office/drawing/2014/main" id="{56CBF8D1-04BE-8909-0E3B-5A56090102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8575" y="1676400"/>
            <a:ext cx="203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a:extLst>
              <a:ext uri="{FF2B5EF4-FFF2-40B4-BE49-F238E27FC236}">
                <a16:creationId xmlns:a16="http://schemas.microsoft.com/office/drawing/2014/main" id="{E00928B5-D0A5-034B-31DE-F4B8F0D63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7263" y="514350"/>
            <a:ext cx="19653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a:extLst>
              <a:ext uri="{FF2B5EF4-FFF2-40B4-BE49-F238E27FC236}">
                <a16:creationId xmlns:a16="http://schemas.microsoft.com/office/drawing/2014/main" id="{14E465D4-76E7-AAF0-2C10-32E670939B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9163" y="3481388"/>
            <a:ext cx="20875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a:extLst>
              <a:ext uri="{FF2B5EF4-FFF2-40B4-BE49-F238E27FC236}">
                <a16:creationId xmlns:a16="http://schemas.microsoft.com/office/drawing/2014/main" id="{347A11A4-6CDD-C008-5A7B-635291F4CF3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625" y="3719513"/>
            <a:ext cx="19621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a:extLst>
              <a:ext uri="{FF2B5EF4-FFF2-40B4-BE49-F238E27FC236}">
                <a16:creationId xmlns:a16="http://schemas.microsoft.com/office/drawing/2014/main" id="{3B890E4F-F7DF-0B42-3412-7D0F6AD7EE42}"/>
              </a:ext>
            </a:extLst>
          </p:cNvPr>
          <p:cNvSpPr>
            <a:spLocks noChangeArrowheads="1"/>
          </p:cNvSpPr>
          <p:nvPr/>
        </p:nvSpPr>
        <p:spPr bwMode="auto">
          <a:xfrm>
            <a:off x="152400" y="1295400"/>
            <a:ext cx="8915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Publication of this telegram in United States newspapers helped to</a:t>
            </a:r>
          </a:p>
          <a:p>
            <a:pPr>
              <a:spcBef>
                <a:spcPct val="0"/>
              </a:spcBef>
              <a:buFontTx/>
              <a:buNone/>
            </a:pPr>
            <a:endParaRPr lang="en-US" altLang="en-US" sz="2400"/>
          </a:p>
          <a:p>
            <a:pPr>
              <a:spcBef>
                <a:spcPct val="0"/>
              </a:spcBef>
              <a:buFontTx/>
              <a:buNone/>
            </a:pPr>
            <a:r>
              <a:rPr lang="en-US" altLang="en-US" sz="2400"/>
              <a:t>a. reelect Woodrow Wilson as president</a:t>
            </a:r>
          </a:p>
          <a:p>
            <a:pPr>
              <a:spcBef>
                <a:spcPct val="0"/>
              </a:spcBef>
              <a:buFontTx/>
              <a:buNone/>
            </a:pPr>
            <a:r>
              <a:rPr lang="en-US" altLang="en-US" sz="2400"/>
              <a:t>b. convince the American public to support entrance into World War I</a:t>
            </a:r>
          </a:p>
          <a:p>
            <a:pPr>
              <a:spcBef>
                <a:spcPct val="0"/>
              </a:spcBef>
              <a:buFontTx/>
              <a:buNone/>
            </a:pPr>
            <a:r>
              <a:rPr lang="en-US" altLang="en-US" sz="2400"/>
              <a:t>c. encourage Congress to pass neutrality legislation</a:t>
            </a:r>
          </a:p>
          <a:p>
            <a:pPr>
              <a:spcBef>
                <a:spcPct val="0"/>
              </a:spcBef>
              <a:buFontTx/>
              <a:buNone/>
            </a:pPr>
            <a:r>
              <a:rPr lang="en-US" altLang="en-US" sz="2400"/>
              <a:t>d. grant statehood to Arizona and New Mexico</a:t>
            </a:r>
          </a:p>
        </p:txBody>
      </p:sp>
      <p:sp>
        <p:nvSpPr>
          <p:cNvPr id="71683" name="TextBox 4">
            <a:extLst>
              <a:ext uri="{FF2B5EF4-FFF2-40B4-BE49-F238E27FC236}">
                <a16:creationId xmlns:a16="http://schemas.microsoft.com/office/drawing/2014/main" id="{639156A9-8B54-B137-75DC-4C4B87CAD3D1}"/>
              </a:ext>
            </a:extLst>
          </p:cNvPr>
          <p:cNvSpPr txBox="1">
            <a:spLocks noChangeArrowheads="1"/>
          </p:cNvSpPr>
          <p:nvPr/>
        </p:nvSpPr>
        <p:spPr bwMode="auto">
          <a:xfrm>
            <a:off x="2286000" y="101600"/>
            <a:ext cx="380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t>An EOC Moment</a:t>
            </a:r>
          </a:p>
        </p:txBody>
      </p:sp>
      <p:sp>
        <p:nvSpPr>
          <p:cNvPr id="6" name="Oval 5">
            <a:extLst>
              <a:ext uri="{FF2B5EF4-FFF2-40B4-BE49-F238E27FC236}">
                <a16:creationId xmlns:a16="http://schemas.microsoft.com/office/drawing/2014/main" id="{56DCF22C-3652-CA54-A6BE-E0D60C19D8B2}"/>
              </a:ext>
            </a:extLst>
          </p:cNvPr>
          <p:cNvSpPr/>
          <p:nvPr/>
        </p:nvSpPr>
        <p:spPr>
          <a:xfrm>
            <a:off x="153988" y="2851150"/>
            <a:ext cx="3683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1685" name="Group 4">
            <a:extLst>
              <a:ext uri="{FF2B5EF4-FFF2-40B4-BE49-F238E27FC236}">
                <a16:creationId xmlns:a16="http://schemas.microsoft.com/office/drawing/2014/main" id="{CE356D9F-348C-0C3C-AF85-0CB3993FAEFE}"/>
              </a:ext>
            </a:extLst>
          </p:cNvPr>
          <p:cNvGrpSpPr>
            <a:grpSpLocks/>
          </p:cNvGrpSpPr>
          <p:nvPr/>
        </p:nvGrpSpPr>
        <p:grpSpPr bwMode="auto">
          <a:xfrm>
            <a:off x="152400" y="5522913"/>
            <a:ext cx="1077913" cy="1200150"/>
            <a:chOff x="2105717" y="5562600"/>
            <a:chExt cx="1078116" cy="1200329"/>
          </a:xfrm>
        </p:grpSpPr>
        <p:pic>
          <p:nvPicPr>
            <p:cNvPr id="71686" name="Picture 6">
              <a:extLst>
                <a:ext uri="{FF2B5EF4-FFF2-40B4-BE49-F238E27FC236}">
                  <a16:creationId xmlns:a16="http://schemas.microsoft.com/office/drawing/2014/main" id="{4F290C19-D29F-7CBB-ADD2-60696FDB7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B9B377A-540A-1588-5B21-F998C2B28AD6}"/>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TextBox 8">
              <a:extLst>
                <a:ext uri="{FF2B5EF4-FFF2-40B4-BE49-F238E27FC236}">
                  <a16:creationId xmlns:a16="http://schemas.microsoft.com/office/drawing/2014/main" id="{A1D1D832-2D37-F6AD-A111-841FDB1FB220}"/>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30190E4A-7E01-02F8-C3E7-C7791EA94F5B}"/>
              </a:ext>
            </a:extLst>
          </p:cNvPr>
          <p:cNvSpPr>
            <a:spLocks noChangeArrowheads="1"/>
          </p:cNvSpPr>
          <p:nvPr/>
        </p:nvSpPr>
        <p:spPr bwMode="auto">
          <a:xfrm>
            <a:off x="152400" y="8382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We intend to begin on the first of February unrestricted submarine warfare. We shall endeavor in spite of this to keep the United States of America neutral. In the event of this not succeeding, we make Mexico a proposal of alliance on the following basis: make war together, make peace together, generous financial support and an understanding on our part that Mexico is to reconquer the lost territory in Texas, New Mexico, and Arizona. The settlement in detail is left to you.…</a:t>
            </a:r>
          </a:p>
          <a:p>
            <a:pPr>
              <a:spcBef>
                <a:spcPct val="0"/>
              </a:spcBef>
              <a:buFontTx/>
              <a:buNone/>
            </a:pPr>
            <a:r>
              <a:rPr lang="en-US" altLang="en-US" sz="2400"/>
              <a:t>— Telegram of January 19, 1917</a:t>
            </a:r>
          </a:p>
        </p:txBody>
      </p:sp>
      <p:sp>
        <p:nvSpPr>
          <p:cNvPr id="72707" name="Rectangle 4">
            <a:extLst>
              <a:ext uri="{FF2B5EF4-FFF2-40B4-BE49-F238E27FC236}">
                <a16:creationId xmlns:a16="http://schemas.microsoft.com/office/drawing/2014/main" id="{C5A885CC-F0B8-A2C8-089E-A01F98861310}"/>
              </a:ext>
            </a:extLst>
          </p:cNvPr>
          <p:cNvSpPr>
            <a:spLocks noChangeArrowheads="1"/>
          </p:cNvSpPr>
          <p:nvPr/>
        </p:nvSpPr>
        <p:spPr bwMode="auto">
          <a:xfrm>
            <a:off x="0" y="4419600"/>
            <a:ext cx="90678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This telegram was part of an effort to</a:t>
            </a:r>
          </a:p>
          <a:p>
            <a:pPr>
              <a:spcBef>
                <a:spcPct val="0"/>
              </a:spcBef>
              <a:buFontTx/>
              <a:buNone/>
            </a:pPr>
            <a:r>
              <a:rPr lang="en-US" altLang="en-US" sz="2200"/>
              <a:t>a. form an alliance between Germany and the United States</a:t>
            </a:r>
          </a:p>
          <a:p>
            <a:pPr>
              <a:spcBef>
                <a:spcPct val="0"/>
              </a:spcBef>
              <a:buFontTx/>
              <a:buNone/>
            </a:pPr>
            <a:r>
              <a:rPr lang="en-US" altLang="en-US" sz="2200"/>
              <a:t>b. convince several western states to secede from the United States</a:t>
            </a:r>
          </a:p>
          <a:p>
            <a:pPr>
              <a:spcBef>
                <a:spcPct val="0"/>
              </a:spcBef>
              <a:buFontTx/>
              <a:buNone/>
            </a:pPr>
            <a:r>
              <a:rPr lang="en-US" altLang="en-US" sz="2200"/>
              <a:t>c. bring Mexico into World War I on the side of Great Britain and France</a:t>
            </a:r>
          </a:p>
          <a:p>
            <a:pPr>
              <a:spcBef>
                <a:spcPct val="0"/>
              </a:spcBef>
              <a:buFontTx/>
              <a:buNone/>
            </a:pPr>
            <a:r>
              <a:rPr lang="en-US" altLang="en-US" sz="2200"/>
              <a:t>d. enlist Mexican support for Germany if the United States declared war</a:t>
            </a:r>
          </a:p>
        </p:txBody>
      </p:sp>
      <p:sp>
        <p:nvSpPr>
          <p:cNvPr id="72708" name="TextBox 5">
            <a:extLst>
              <a:ext uri="{FF2B5EF4-FFF2-40B4-BE49-F238E27FC236}">
                <a16:creationId xmlns:a16="http://schemas.microsoft.com/office/drawing/2014/main" id="{A6AA4B39-3E2F-4982-CD25-BB2B2035B8B0}"/>
              </a:ext>
            </a:extLst>
          </p:cNvPr>
          <p:cNvSpPr txBox="1">
            <a:spLocks noChangeArrowheads="1"/>
          </p:cNvSpPr>
          <p:nvPr/>
        </p:nvSpPr>
        <p:spPr bwMode="auto">
          <a:xfrm>
            <a:off x="2895600" y="152400"/>
            <a:ext cx="301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An EOC Moment</a:t>
            </a:r>
          </a:p>
        </p:txBody>
      </p:sp>
      <p:sp>
        <p:nvSpPr>
          <p:cNvPr id="2" name="Oval 1">
            <a:extLst>
              <a:ext uri="{FF2B5EF4-FFF2-40B4-BE49-F238E27FC236}">
                <a16:creationId xmlns:a16="http://schemas.microsoft.com/office/drawing/2014/main" id="{7AB7F902-3A00-B468-2BC0-C98240AE94DE}"/>
              </a:ext>
            </a:extLst>
          </p:cNvPr>
          <p:cNvSpPr/>
          <p:nvPr/>
        </p:nvSpPr>
        <p:spPr>
          <a:xfrm>
            <a:off x="0" y="5791200"/>
            <a:ext cx="304800" cy="412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C2C80DBF-FFCE-774B-B974-2F260C8828A2}"/>
              </a:ext>
            </a:extLst>
          </p:cNvPr>
          <p:cNvSpPr txBox="1">
            <a:spLocks noChangeArrowheads="1"/>
          </p:cNvSpPr>
          <p:nvPr/>
        </p:nvSpPr>
        <p:spPr bwMode="auto">
          <a:xfrm>
            <a:off x="9018588" y="6176963"/>
            <a:ext cx="3386137" cy="2862262"/>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t>What were the two reasons why the USA declared war on Germany?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grpId="0" nodeType="clickEffect">
                                  <p:stCondLst>
                                    <p:cond delay="0"/>
                                  </p:stCondLst>
                                  <p:childTnLst>
                                    <p:animMotion origin="layout" path="M -0.23681 -0.31435 L -0.79792 -0.74537 L -0.80174 -0.75416 " pathEditMode="relative" rAng="0" ptsTypes="AAA">
                                      <p:cBhvr>
                                        <p:cTn id="13" dur="2000" fill="hold"/>
                                        <p:tgtEl>
                                          <p:spTgt spid="6"/>
                                        </p:tgtEl>
                                        <p:attrNameLst>
                                          <p:attrName>ppt_x</p:attrName>
                                          <p:attrName>ppt_y</p:attrName>
                                        </p:attrNameLst>
                                      </p:cBhvr>
                                      <p:rCtr x="-28247" y="-21991"/>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grpId="1" nodeType="clickEffect">
                                  <p:stCondLst>
                                    <p:cond delay="0"/>
                                  </p:stCondLst>
                                  <p:childTnLst>
                                    <p:animScale>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3C0D-9C2C-8EAD-5359-16AE23D144E5}"/>
              </a:ext>
            </a:extLst>
          </p:cNvPr>
          <p:cNvSpPr>
            <a:spLocks noGrp="1" noChangeArrowheads="1"/>
          </p:cNvSpPr>
          <p:nvPr>
            <p:ph type="title"/>
          </p:nvPr>
        </p:nvSpPr>
        <p:spPr>
          <a:xfrm>
            <a:off x="457200" y="0"/>
            <a:ext cx="8229600" cy="609600"/>
          </a:xfrm>
        </p:spPr>
        <p:txBody>
          <a:bodyPr/>
          <a:lstStyle/>
          <a:p>
            <a:r>
              <a:rPr lang="en-US" altLang="en-US" sz="2800" b="1"/>
              <a:t>Wilson’s Speech in Asking Congress for War</a:t>
            </a:r>
          </a:p>
        </p:txBody>
      </p:sp>
      <p:sp>
        <p:nvSpPr>
          <p:cNvPr id="3" name="Content Placeholder 2">
            <a:extLst>
              <a:ext uri="{FF2B5EF4-FFF2-40B4-BE49-F238E27FC236}">
                <a16:creationId xmlns:a16="http://schemas.microsoft.com/office/drawing/2014/main" id="{7FD6ABE8-F8E8-54D1-9667-2333BDFCE2E5}"/>
              </a:ext>
            </a:extLst>
          </p:cNvPr>
          <p:cNvSpPr>
            <a:spLocks noGrp="1" noChangeArrowheads="1"/>
          </p:cNvSpPr>
          <p:nvPr>
            <p:ph idx="1"/>
          </p:nvPr>
        </p:nvSpPr>
        <p:spPr>
          <a:xfrm>
            <a:off x="381000" y="609600"/>
            <a:ext cx="8229600" cy="3276600"/>
          </a:xfrm>
        </p:spPr>
        <p:txBody>
          <a:bodyPr/>
          <a:lstStyle/>
          <a:p>
            <a:pPr marL="0" indent="0">
              <a:buFontTx/>
              <a:buNone/>
            </a:pPr>
            <a:r>
              <a:rPr lang="en-US" altLang="en-US"/>
              <a:t>“</a:t>
            </a:r>
            <a:r>
              <a:rPr lang="en-US" altLang="en-US" sz="2400"/>
              <a:t>It is a fearful thing to lead this great peaceful people into war, into the most terrible and disastrous of all wars, civilization itself seeming to be in the balance. But the right is more precious than peace, and we shall fight for the things which we have always carried nearest our hearts -- for democracy, for the right of those who submit to authority to have a voice in their own governments, for the rights and liberties of small nations…..”</a:t>
            </a:r>
          </a:p>
        </p:txBody>
      </p:sp>
      <p:sp>
        <p:nvSpPr>
          <p:cNvPr id="4" name="Content Placeholder 2">
            <a:extLst>
              <a:ext uri="{FF2B5EF4-FFF2-40B4-BE49-F238E27FC236}">
                <a16:creationId xmlns:a16="http://schemas.microsoft.com/office/drawing/2014/main" id="{2889548D-FB10-12D6-101E-EEE3D5208628}"/>
              </a:ext>
            </a:extLst>
          </p:cNvPr>
          <p:cNvSpPr txBox="1">
            <a:spLocks/>
          </p:cNvSpPr>
          <p:nvPr/>
        </p:nvSpPr>
        <p:spPr bwMode="auto">
          <a:xfrm>
            <a:off x="76200" y="3881438"/>
            <a:ext cx="8229600" cy="6096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400" kern="0" dirty="0"/>
              <a:t>According to Wilson, what was America fighting for?</a:t>
            </a:r>
          </a:p>
        </p:txBody>
      </p:sp>
      <p:sp>
        <p:nvSpPr>
          <p:cNvPr id="5" name="Content Placeholder 2">
            <a:extLst>
              <a:ext uri="{FF2B5EF4-FFF2-40B4-BE49-F238E27FC236}">
                <a16:creationId xmlns:a16="http://schemas.microsoft.com/office/drawing/2014/main" id="{58EBC25D-E594-F26F-6F45-3BDD9CF63329}"/>
              </a:ext>
            </a:extLst>
          </p:cNvPr>
          <p:cNvSpPr txBox="1">
            <a:spLocks/>
          </p:cNvSpPr>
          <p:nvPr/>
        </p:nvSpPr>
        <p:spPr bwMode="auto">
          <a:xfrm>
            <a:off x="533400" y="4648200"/>
            <a:ext cx="6002338" cy="6096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400" kern="0" dirty="0"/>
              <a:t>To make the world safe for </a:t>
            </a:r>
            <a:r>
              <a:rPr lang="en-US" sz="2400" b="1" kern="0" dirty="0"/>
              <a:t>DEMOCRACY</a:t>
            </a:r>
          </a:p>
        </p:txBody>
      </p:sp>
      <p:pic>
        <p:nvPicPr>
          <p:cNvPr id="87042" name="Picture 2">
            <a:extLst>
              <a:ext uri="{FF2B5EF4-FFF2-40B4-BE49-F238E27FC236}">
                <a16:creationId xmlns:a16="http://schemas.microsoft.com/office/drawing/2014/main" id="{750061EE-1DFE-720D-63E1-C167967DC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343400"/>
            <a:ext cx="242728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5" name="Picture 8" descr="YouTube | Youtube logo, Youtube logo png, Instagram logo">
            <a:hlinkClick r:id="rId3"/>
            <a:extLst>
              <a:ext uri="{FF2B5EF4-FFF2-40B4-BE49-F238E27FC236}">
                <a16:creationId xmlns:a16="http://schemas.microsoft.com/office/drawing/2014/main" id="{77C1DA94-7B94-BC0E-5C4E-E23F83E88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509270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CF94B5-BF8E-F5A1-AD03-DA298EF02E3B}"/>
              </a:ext>
            </a:extLst>
          </p:cNvPr>
          <p:cNvSpPr txBox="1"/>
          <p:nvPr/>
        </p:nvSpPr>
        <p:spPr>
          <a:xfrm>
            <a:off x="1618114" y="5414962"/>
            <a:ext cx="3832909" cy="461665"/>
          </a:xfrm>
          <a:prstGeom prst="rect">
            <a:avLst/>
          </a:prstGeom>
          <a:noFill/>
        </p:spPr>
        <p:txBody>
          <a:bodyPr wrap="none" rtlCol="0">
            <a:spAutoFit/>
          </a:bodyPr>
          <a:lstStyle/>
          <a:p>
            <a:r>
              <a:rPr lang="en-US" sz="2400" b="1" dirty="0"/>
              <a:t>US Enters The Great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87042"/>
                                        </p:tgtEl>
                                        <p:attrNameLst>
                                          <p:attrName>style.visibility</p:attrName>
                                        </p:attrNameLst>
                                      </p:cBhvr>
                                      <p:to>
                                        <p:strVal val="visible"/>
                                      </p:to>
                                    </p:set>
                                    <p:anim calcmode="lin" valueType="num">
                                      <p:cBhvr additive="base">
                                        <p:cTn id="11" dur="500" fill="hold"/>
                                        <p:tgtEl>
                                          <p:spTgt spid="87042"/>
                                        </p:tgtEl>
                                        <p:attrNameLst>
                                          <p:attrName>ppt_x</p:attrName>
                                        </p:attrNameLst>
                                      </p:cBhvr>
                                      <p:tavLst>
                                        <p:tav tm="0">
                                          <p:val>
                                            <p:strVal val="#ppt_x"/>
                                          </p:val>
                                        </p:tav>
                                        <p:tav tm="100000">
                                          <p:val>
                                            <p:strVal val="#ppt_x"/>
                                          </p:val>
                                        </p:tav>
                                      </p:tavLst>
                                    </p:anim>
                                    <p:anim calcmode="lin" valueType="num">
                                      <p:cBhvr additive="base">
                                        <p:cTn id="12" dur="500" fill="hold"/>
                                        <p:tgtEl>
                                          <p:spTgt spid="870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autoUpdateAnimBg="0"/>
      <p:bldP spid="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a:extLst>
              <a:ext uri="{FF2B5EF4-FFF2-40B4-BE49-F238E27FC236}">
                <a16:creationId xmlns:a16="http://schemas.microsoft.com/office/drawing/2014/main" id="{E9DC231A-62A9-94E9-CF79-81002BC12A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143000"/>
            <a:ext cx="7099300" cy="5314950"/>
          </a:xfrm>
        </p:spPr>
      </p:pic>
      <p:sp>
        <p:nvSpPr>
          <p:cNvPr id="6" name="Rectangle 2">
            <a:extLst>
              <a:ext uri="{FF2B5EF4-FFF2-40B4-BE49-F238E27FC236}">
                <a16:creationId xmlns:a16="http://schemas.microsoft.com/office/drawing/2014/main" id="{2A83A195-A55C-24CB-653B-DF9D8C5FB8F9}"/>
              </a:ext>
            </a:extLst>
          </p:cNvPr>
          <p:cNvSpPr txBox="1">
            <a:spLocks noChangeArrowheads="1"/>
          </p:cNvSpPr>
          <p:nvPr/>
        </p:nvSpPr>
        <p:spPr bwMode="auto">
          <a:xfrm>
            <a:off x="457200" y="228600"/>
            <a:ext cx="8229600" cy="792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kern="0" dirty="0"/>
              <a:t>EOC Moment Question</a:t>
            </a:r>
          </a:p>
        </p:txBody>
      </p:sp>
      <p:pic>
        <p:nvPicPr>
          <p:cNvPr id="86020" name="Picture 4">
            <a:extLst>
              <a:ext uri="{FF2B5EF4-FFF2-40B4-BE49-F238E27FC236}">
                <a16:creationId xmlns:a16="http://schemas.microsoft.com/office/drawing/2014/main" id="{A7C94767-20A2-2B93-AF3C-E831D1A5F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648200"/>
            <a:ext cx="381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86020"/>
                                        </p:tgtEl>
                                        <p:attrNameLst>
                                          <p:attrName>style.visibility</p:attrName>
                                        </p:attrNameLst>
                                      </p:cBhvr>
                                      <p:to>
                                        <p:strVal val="visible"/>
                                      </p:to>
                                    </p:set>
                                    <p:animEffect transition="in" filter="fade">
                                      <p:cBhvr>
                                        <p:cTn id="15" dur="1000"/>
                                        <p:tgtEl>
                                          <p:spTgt spid="86020"/>
                                        </p:tgtEl>
                                      </p:cBhvr>
                                    </p:animEffect>
                                    <p:anim calcmode="lin" valueType="num">
                                      <p:cBhvr>
                                        <p:cTn id="16" dur="1000" fill="hold"/>
                                        <p:tgtEl>
                                          <p:spTgt spid="86020"/>
                                        </p:tgtEl>
                                        <p:attrNameLst>
                                          <p:attrName>ppt_x</p:attrName>
                                        </p:attrNameLst>
                                      </p:cBhvr>
                                      <p:tavLst>
                                        <p:tav tm="0">
                                          <p:val>
                                            <p:strVal val="#ppt_x"/>
                                          </p:val>
                                        </p:tav>
                                        <p:tav tm="100000">
                                          <p:val>
                                            <p:strVal val="#ppt_x"/>
                                          </p:val>
                                        </p:tav>
                                      </p:tavLst>
                                    </p:anim>
                                    <p:anim calcmode="lin" valueType="num">
                                      <p:cBhvr>
                                        <p:cTn id="17" dur="1000" fill="hold"/>
                                        <p:tgtEl>
                                          <p:spTgt spid="860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79EF73C-D746-5193-CE08-95C71C55AB90}"/>
              </a:ext>
            </a:extLst>
          </p:cNvPr>
          <p:cNvSpPr>
            <a:spLocks noGrp="1" noChangeArrowheads="1"/>
          </p:cNvSpPr>
          <p:nvPr>
            <p:ph type="title"/>
          </p:nvPr>
        </p:nvSpPr>
        <p:spPr>
          <a:xfrm>
            <a:off x="457200" y="228600"/>
            <a:ext cx="8229600" cy="792163"/>
          </a:xfrm>
        </p:spPr>
        <p:txBody>
          <a:bodyPr/>
          <a:lstStyle/>
          <a:p>
            <a:pPr eaLnBrk="1" hangingPunct="1"/>
            <a:r>
              <a:rPr lang="en-US" altLang="en-US"/>
              <a:t>EOC Moment Question</a:t>
            </a:r>
          </a:p>
        </p:txBody>
      </p:sp>
      <p:sp>
        <p:nvSpPr>
          <p:cNvPr id="18435" name="Rectangle 3">
            <a:extLst>
              <a:ext uri="{FF2B5EF4-FFF2-40B4-BE49-F238E27FC236}">
                <a16:creationId xmlns:a16="http://schemas.microsoft.com/office/drawing/2014/main" id="{C96804B2-6FE0-ED79-6AA8-CF0596D29958}"/>
              </a:ext>
            </a:extLst>
          </p:cNvPr>
          <p:cNvSpPr>
            <a:spLocks noGrp="1" noChangeArrowheads="1"/>
          </p:cNvSpPr>
          <p:nvPr>
            <p:ph type="body" idx="1"/>
          </p:nvPr>
        </p:nvSpPr>
        <p:spPr>
          <a:xfrm>
            <a:off x="0" y="1447800"/>
            <a:ext cx="3886200" cy="1676400"/>
          </a:xfrm>
        </p:spPr>
        <p:txBody>
          <a:bodyPr/>
          <a:lstStyle/>
          <a:p>
            <a:pPr eaLnBrk="1" hangingPunct="1">
              <a:lnSpc>
                <a:spcPct val="90000"/>
              </a:lnSpc>
              <a:buFontTx/>
              <a:buNone/>
            </a:pPr>
            <a:r>
              <a:rPr lang="en-US" altLang="en-US" sz="2800"/>
              <a:t>What event in American history does this newspaper headline refer to?</a:t>
            </a:r>
          </a:p>
        </p:txBody>
      </p:sp>
      <p:sp>
        <p:nvSpPr>
          <p:cNvPr id="18437" name="Text Box 5">
            <a:extLst>
              <a:ext uri="{FF2B5EF4-FFF2-40B4-BE49-F238E27FC236}">
                <a16:creationId xmlns:a16="http://schemas.microsoft.com/office/drawing/2014/main" id="{658209E2-FCD2-6FE1-F087-A53CEA74F35F}"/>
              </a:ext>
            </a:extLst>
          </p:cNvPr>
          <p:cNvSpPr txBox="1">
            <a:spLocks noChangeArrowheads="1"/>
          </p:cNvSpPr>
          <p:nvPr/>
        </p:nvSpPr>
        <p:spPr bwMode="auto">
          <a:xfrm>
            <a:off x="457200" y="914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1800"/>
              <a:t>Using the newspaper to answer the question</a:t>
            </a:r>
          </a:p>
        </p:txBody>
      </p:sp>
      <p:sp>
        <p:nvSpPr>
          <p:cNvPr id="18440" name="Text Box 8">
            <a:extLst>
              <a:ext uri="{FF2B5EF4-FFF2-40B4-BE49-F238E27FC236}">
                <a16:creationId xmlns:a16="http://schemas.microsoft.com/office/drawing/2014/main" id="{4F4885B0-A59E-A0CD-5AB6-73C4DB5C96B1}"/>
              </a:ext>
            </a:extLst>
          </p:cNvPr>
          <p:cNvSpPr txBox="1">
            <a:spLocks noChangeArrowheads="1"/>
          </p:cNvSpPr>
          <p:nvPr/>
        </p:nvSpPr>
        <p:spPr bwMode="auto">
          <a:xfrm>
            <a:off x="3581400" y="5486400"/>
            <a:ext cx="5562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ANSWER: Letter D, the sinking of the Lusitania was a major cause of America entering into World War I</a:t>
            </a:r>
          </a:p>
        </p:txBody>
      </p:sp>
      <p:pic>
        <p:nvPicPr>
          <p:cNvPr id="18441" name="Picture 9" descr="Lusitania newspaper">
            <a:extLst>
              <a:ext uri="{FF2B5EF4-FFF2-40B4-BE49-F238E27FC236}">
                <a16:creationId xmlns:a16="http://schemas.microsoft.com/office/drawing/2014/main" id="{B549A0DD-F46B-203E-FB76-C6F6522D2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533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a:extLst>
              <a:ext uri="{FF2B5EF4-FFF2-40B4-BE49-F238E27FC236}">
                <a16:creationId xmlns:a16="http://schemas.microsoft.com/office/drawing/2014/main" id="{0E7B85AA-5E8E-3883-5100-B33227A5451E}"/>
              </a:ext>
            </a:extLst>
          </p:cNvPr>
          <p:cNvSpPr txBox="1">
            <a:spLocks noChangeArrowheads="1"/>
          </p:cNvSpPr>
          <p:nvPr/>
        </p:nvSpPr>
        <p:spPr bwMode="auto">
          <a:xfrm>
            <a:off x="304800" y="3429000"/>
            <a:ext cx="32004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lphaUcPeriod"/>
            </a:pPr>
            <a:r>
              <a:rPr lang="en-US" altLang="en-US" sz="1800" b="1">
                <a:solidFill>
                  <a:srgbClr val="FF0000"/>
                </a:solidFill>
              </a:rPr>
              <a:t>American Revolution </a:t>
            </a:r>
          </a:p>
          <a:p>
            <a:pPr eaLnBrk="1" hangingPunct="1">
              <a:spcBef>
                <a:spcPct val="50000"/>
              </a:spcBef>
              <a:buFontTx/>
              <a:buAutoNum type="alphaUcPeriod"/>
            </a:pPr>
            <a:r>
              <a:rPr lang="en-US" altLang="en-US" sz="1800" b="1">
                <a:solidFill>
                  <a:srgbClr val="FF0000"/>
                </a:solidFill>
              </a:rPr>
              <a:t>Civil War</a:t>
            </a:r>
          </a:p>
          <a:p>
            <a:pPr eaLnBrk="1" hangingPunct="1">
              <a:spcBef>
                <a:spcPct val="50000"/>
              </a:spcBef>
              <a:buFontTx/>
              <a:buAutoNum type="alphaUcPeriod"/>
            </a:pPr>
            <a:r>
              <a:rPr lang="en-US" altLang="en-US" sz="1800" b="1">
                <a:solidFill>
                  <a:srgbClr val="FF0000"/>
                </a:solidFill>
              </a:rPr>
              <a:t>Spanish American War</a:t>
            </a:r>
          </a:p>
          <a:p>
            <a:pPr eaLnBrk="1" hangingPunct="1">
              <a:spcBef>
                <a:spcPct val="50000"/>
              </a:spcBef>
              <a:buFontTx/>
              <a:buAutoNum type="alphaUcPeriod"/>
            </a:pPr>
            <a:r>
              <a:rPr lang="en-US" altLang="en-US" sz="1800" b="1">
                <a:solidFill>
                  <a:srgbClr val="FF0000"/>
                </a:solidFill>
              </a:rPr>
              <a:t>World War I</a:t>
            </a:r>
          </a:p>
          <a:p>
            <a:pPr eaLnBrk="1" hangingPunct="1">
              <a:spcBef>
                <a:spcPct val="50000"/>
              </a:spcBef>
              <a:buFontTx/>
              <a:buAutoNum type="alphaUcPeriod"/>
            </a:pPr>
            <a:endParaRPr lang="en-US" altLang="en-US" sz="1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360"/>
                                          </p:val>
                                        </p:tav>
                                        <p:tav tm="100000">
                                          <p:val>
                                            <p:fltVal val="0"/>
                                          </p:val>
                                        </p:tav>
                                      </p:tavLst>
                                    </p:anim>
                                    <p:animEffect transition="in" filter="fade">
                                      <p:cBhvr>
                                        <p:cTn id="10" dur="500"/>
                                        <p:tgtEl>
                                          <p:spTgt spid="18434"/>
                                        </p:tgtEl>
                                      </p:cBhvr>
                                    </p:animEffect>
                                  </p:childTnLst>
                                </p:cTn>
                              </p:par>
                            </p:childTnLst>
                          </p:cTn>
                        </p:par>
                        <p:par>
                          <p:cTn id="11" fill="hold" nodeType="afterGroup">
                            <p:stCondLst>
                              <p:cond delay="500"/>
                            </p:stCondLst>
                            <p:childTnLst>
                              <p:par>
                                <p:cTn id="12" presetID="40" presetClass="entr" presetSubtype="0" fill="hold" grpId="0" nodeType="afterEffect">
                                  <p:stCondLst>
                                    <p:cond delay="0"/>
                                  </p:stCondLst>
                                  <p:iterate type="lt">
                                    <p:tmPct val="10000"/>
                                  </p:iterate>
                                  <p:childTnLst>
                                    <p:set>
                                      <p:cBhvr>
                                        <p:cTn id="13" dur="1" fill="hold">
                                          <p:stCondLst>
                                            <p:cond delay="0"/>
                                          </p:stCondLst>
                                        </p:cTn>
                                        <p:tgtEl>
                                          <p:spTgt spid="18437"/>
                                        </p:tgtEl>
                                        <p:attrNameLst>
                                          <p:attrName>style.visibility</p:attrName>
                                        </p:attrNameLst>
                                      </p:cBhvr>
                                      <p:to>
                                        <p:strVal val="visible"/>
                                      </p:to>
                                    </p:set>
                                    <p:animEffect transition="in" filter="fade">
                                      <p:cBhvr>
                                        <p:cTn id="14" dur="500"/>
                                        <p:tgtEl>
                                          <p:spTgt spid="18437"/>
                                        </p:tgtEl>
                                      </p:cBhvr>
                                    </p:animEffect>
                                    <p:anim calcmode="lin" valueType="num">
                                      <p:cBhvr>
                                        <p:cTn id="15" dur="500" fill="hold"/>
                                        <p:tgtEl>
                                          <p:spTgt spid="18437"/>
                                        </p:tgtEl>
                                        <p:attrNameLst>
                                          <p:attrName>ppt_x</p:attrName>
                                        </p:attrNameLst>
                                      </p:cBhvr>
                                      <p:tavLst>
                                        <p:tav tm="0">
                                          <p:val>
                                            <p:strVal val="#ppt_x-.1"/>
                                          </p:val>
                                        </p:tav>
                                        <p:tav tm="100000">
                                          <p:val>
                                            <p:strVal val="#ppt_x"/>
                                          </p:val>
                                        </p:tav>
                                      </p:tavLst>
                                    </p:anim>
                                    <p:anim calcmode="lin" valueType="num">
                                      <p:cBhvr>
                                        <p:cTn id="16" dur="500" fill="hold"/>
                                        <p:tgtEl>
                                          <p:spTgt spid="1843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2750"/>
                            </p:stCondLst>
                            <p:childTnLst>
                              <p:par>
                                <p:cTn id="18" presetID="3" presetClass="entr" presetSubtype="10" fill="hold" grpId="0" nodeType="after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blinds(horizontal)">
                                      <p:cBhvr>
                                        <p:cTn id="20" dur="1000"/>
                                        <p:tgtEl>
                                          <p:spTgt spid="18435">
                                            <p:txEl>
                                              <p:pRg st="0" end="0"/>
                                            </p:txEl>
                                          </p:spTgt>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8441"/>
                                        </p:tgtEl>
                                        <p:attrNameLst>
                                          <p:attrName>style.visibility</p:attrName>
                                        </p:attrNameLst>
                                      </p:cBhvr>
                                      <p:to>
                                        <p:strVal val="visible"/>
                                      </p:to>
                                    </p:set>
                                    <p:anim calcmode="lin" valueType="num">
                                      <p:cBhvr>
                                        <p:cTn id="23" dur="1000" fill="hold"/>
                                        <p:tgtEl>
                                          <p:spTgt spid="18441"/>
                                        </p:tgtEl>
                                        <p:attrNameLst>
                                          <p:attrName>ppt_w</p:attrName>
                                        </p:attrNameLst>
                                      </p:cBhvr>
                                      <p:tavLst>
                                        <p:tav tm="0">
                                          <p:val>
                                            <p:fltVal val="0"/>
                                          </p:val>
                                        </p:tav>
                                        <p:tav tm="100000">
                                          <p:val>
                                            <p:strVal val="#ppt_w"/>
                                          </p:val>
                                        </p:tav>
                                      </p:tavLst>
                                    </p:anim>
                                    <p:anim calcmode="lin" valueType="num">
                                      <p:cBhvr>
                                        <p:cTn id="24" dur="1000" fill="hold"/>
                                        <p:tgtEl>
                                          <p:spTgt spid="18441"/>
                                        </p:tgtEl>
                                        <p:attrNameLst>
                                          <p:attrName>ppt_h</p:attrName>
                                        </p:attrNameLst>
                                      </p:cBhvr>
                                      <p:tavLst>
                                        <p:tav tm="0">
                                          <p:val>
                                            <p:fltVal val="0"/>
                                          </p:val>
                                        </p:tav>
                                        <p:tav tm="100000">
                                          <p:val>
                                            <p:strVal val="#ppt_h"/>
                                          </p:val>
                                        </p:tav>
                                      </p:tavLst>
                                    </p:anim>
                                    <p:anim calcmode="lin" valueType="num">
                                      <p:cBhvr>
                                        <p:cTn id="25" dur="1000" fill="hold"/>
                                        <p:tgtEl>
                                          <p:spTgt spid="18441"/>
                                        </p:tgtEl>
                                        <p:attrNameLst>
                                          <p:attrName>style.rotation</p:attrName>
                                        </p:attrNameLst>
                                      </p:cBhvr>
                                      <p:tavLst>
                                        <p:tav tm="0">
                                          <p:val>
                                            <p:fltVal val="90"/>
                                          </p:val>
                                        </p:tav>
                                        <p:tav tm="100000">
                                          <p:val>
                                            <p:fltVal val="0"/>
                                          </p:val>
                                        </p:tav>
                                      </p:tavLst>
                                    </p:anim>
                                    <p:animEffect transition="in" filter="fade">
                                      <p:cBhvr>
                                        <p:cTn id="26" dur="1000"/>
                                        <p:tgtEl>
                                          <p:spTgt spid="1844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nodeType="clickEffect">
                                  <p:stCondLst>
                                    <p:cond delay="1000"/>
                                  </p:stCondLst>
                                  <p:iterate type="wd">
                                    <p:tmPct val="10000"/>
                                  </p:iterate>
                                  <p:childTnLst>
                                    <p:set>
                                      <p:cBhvr>
                                        <p:cTn id="30" dur="1" fill="hold">
                                          <p:stCondLst>
                                            <p:cond delay="0"/>
                                          </p:stCondLst>
                                        </p:cTn>
                                        <p:tgtEl>
                                          <p:spTgt spid="18442">
                                            <p:txEl>
                                              <p:pRg st="0" end="0"/>
                                            </p:txEl>
                                          </p:spTgt>
                                        </p:tgtEl>
                                        <p:attrNameLst>
                                          <p:attrName>style.visibility</p:attrName>
                                        </p:attrNameLst>
                                      </p:cBhvr>
                                      <p:to>
                                        <p:strVal val="visible"/>
                                      </p:to>
                                    </p:set>
                                    <p:animEffect transition="in" filter="strips(downRight)">
                                      <p:cBhvr>
                                        <p:cTn id="31" dur="1000"/>
                                        <p:tgtEl>
                                          <p:spTgt spid="18442">
                                            <p:txEl>
                                              <p:pRg st="0" end="0"/>
                                            </p:txEl>
                                          </p:spTgt>
                                        </p:tgtEl>
                                      </p:cBhvr>
                                    </p:animEffect>
                                  </p:childTnLst>
                                </p:cTn>
                              </p:par>
                              <p:par>
                                <p:cTn id="32" presetID="18" presetClass="entr" presetSubtype="6" fill="hold" nodeType="withEffect">
                                  <p:stCondLst>
                                    <p:cond delay="1000"/>
                                  </p:stCondLst>
                                  <p:iterate type="wd">
                                    <p:tmPct val="10000"/>
                                  </p:iterate>
                                  <p:childTnLst>
                                    <p:set>
                                      <p:cBhvr>
                                        <p:cTn id="33" dur="1" fill="hold">
                                          <p:stCondLst>
                                            <p:cond delay="0"/>
                                          </p:stCondLst>
                                        </p:cTn>
                                        <p:tgtEl>
                                          <p:spTgt spid="18442">
                                            <p:txEl>
                                              <p:pRg st="1" end="1"/>
                                            </p:txEl>
                                          </p:spTgt>
                                        </p:tgtEl>
                                        <p:attrNameLst>
                                          <p:attrName>style.visibility</p:attrName>
                                        </p:attrNameLst>
                                      </p:cBhvr>
                                      <p:to>
                                        <p:strVal val="visible"/>
                                      </p:to>
                                    </p:set>
                                    <p:animEffect transition="in" filter="strips(downRight)">
                                      <p:cBhvr>
                                        <p:cTn id="34" dur="1000"/>
                                        <p:tgtEl>
                                          <p:spTgt spid="18442">
                                            <p:txEl>
                                              <p:pRg st="1" end="1"/>
                                            </p:txEl>
                                          </p:spTgt>
                                        </p:tgtEl>
                                      </p:cBhvr>
                                    </p:animEffect>
                                  </p:childTnLst>
                                </p:cTn>
                              </p:par>
                              <p:par>
                                <p:cTn id="35" presetID="18" presetClass="entr" presetSubtype="6" fill="hold" nodeType="withEffect">
                                  <p:stCondLst>
                                    <p:cond delay="1000"/>
                                  </p:stCondLst>
                                  <p:iterate type="wd">
                                    <p:tmPct val="10000"/>
                                  </p:iterate>
                                  <p:childTnLst>
                                    <p:set>
                                      <p:cBhvr>
                                        <p:cTn id="36" dur="1" fill="hold">
                                          <p:stCondLst>
                                            <p:cond delay="0"/>
                                          </p:stCondLst>
                                        </p:cTn>
                                        <p:tgtEl>
                                          <p:spTgt spid="18442">
                                            <p:txEl>
                                              <p:pRg st="2" end="2"/>
                                            </p:txEl>
                                          </p:spTgt>
                                        </p:tgtEl>
                                        <p:attrNameLst>
                                          <p:attrName>style.visibility</p:attrName>
                                        </p:attrNameLst>
                                      </p:cBhvr>
                                      <p:to>
                                        <p:strVal val="visible"/>
                                      </p:to>
                                    </p:set>
                                    <p:animEffect transition="in" filter="strips(downRight)">
                                      <p:cBhvr>
                                        <p:cTn id="37" dur="1000"/>
                                        <p:tgtEl>
                                          <p:spTgt spid="18442">
                                            <p:txEl>
                                              <p:pRg st="2" end="2"/>
                                            </p:txEl>
                                          </p:spTgt>
                                        </p:tgtEl>
                                      </p:cBhvr>
                                    </p:animEffect>
                                  </p:childTnLst>
                                </p:cTn>
                              </p:par>
                              <p:par>
                                <p:cTn id="38" presetID="18" presetClass="entr" presetSubtype="6" fill="hold" nodeType="withEffect">
                                  <p:stCondLst>
                                    <p:cond delay="1000"/>
                                  </p:stCondLst>
                                  <p:iterate type="wd">
                                    <p:tmPct val="10000"/>
                                  </p:iterate>
                                  <p:childTnLst>
                                    <p:set>
                                      <p:cBhvr>
                                        <p:cTn id="39" dur="1" fill="hold">
                                          <p:stCondLst>
                                            <p:cond delay="0"/>
                                          </p:stCondLst>
                                        </p:cTn>
                                        <p:tgtEl>
                                          <p:spTgt spid="18442">
                                            <p:txEl>
                                              <p:pRg st="3" end="3"/>
                                            </p:txEl>
                                          </p:spTgt>
                                        </p:tgtEl>
                                        <p:attrNameLst>
                                          <p:attrName>style.visibility</p:attrName>
                                        </p:attrNameLst>
                                      </p:cBhvr>
                                      <p:to>
                                        <p:strVal val="visible"/>
                                      </p:to>
                                    </p:set>
                                    <p:animEffect transition="in" filter="strips(downRight)">
                                      <p:cBhvr>
                                        <p:cTn id="40" dur="1000"/>
                                        <p:tgtEl>
                                          <p:spTgt spid="18442">
                                            <p:txEl>
                                              <p:pRg st="3" end="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8440"/>
                                        </p:tgtEl>
                                        <p:attrNameLst>
                                          <p:attrName>style.visibility</p:attrName>
                                        </p:attrNameLst>
                                      </p:cBhvr>
                                      <p:to>
                                        <p:strVal val="visible"/>
                                      </p:to>
                                    </p:set>
                                    <p:anim calcmode="lin" valueType="num">
                                      <p:cBhvr>
                                        <p:cTn id="45" dur="1000" fill="hold"/>
                                        <p:tgtEl>
                                          <p:spTgt spid="18440"/>
                                        </p:tgtEl>
                                        <p:attrNameLst>
                                          <p:attrName>ppt_w</p:attrName>
                                        </p:attrNameLst>
                                      </p:cBhvr>
                                      <p:tavLst>
                                        <p:tav tm="0">
                                          <p:val>
                                            <p:fltVal val="0"/>
                                          </p:val>
                                        </p:tav>
                                        <p:tav tm="100000">
                                          <p:val>
                                            <p:strVal val="#ppt_w"/>
                                          </p:val>
                                        </p:tav>
                                      </p:tavLst>
                                    </p:anim>
                                    <p:anim calcmode="lin" valueType="num">
                                      <p:cBhvr>
                                        <p:cTn id="46" dur="1000" fill="hold"/>
                                        <p:tgtEl>
                                          <p:spTgt spid="18440"/>
                                        </p:tgtEl>
                                        <p:attrNameLst>
                                          <p:attrName>ppt_h</p:attrName>
                                        </p:attrNameLst>
                                      </p:cBhvr>
                                      <p:tavLst>
                                        <p:tav tm="0">
                                          <p:val>
                                            <p:fltVal val="0"/>
                                          </p:val>
                                        </p:tav>
                                        <p:tav tm="100000">
                                          <p:val>
                                            <p:strVal val="#ppt_h"/>
                                          </p:val>
                                        </p:tav>
                                      </p:tavLst>
                                    </p:anim>
                                    <p:anim calcmode="lin" valueType="num">
                                      <p:cBhvr>
                                        <p:cTn id="47" dur="1000" fill="hold"/>
                                        <p:tgtEl>
                                          <p:spTgt spid="18440"/>
                                        </p:tgtEl>
                                        <p:attrNameLst>
                                          <p:attrName>style.rotation</p:attrName>
                                        </p:attrNameLst>
                                      </p:cBhvr>
                                      <p:tavLst>
                                        <p:tav tm="0">
                                          <p:val>
                                            <p:fltVal val="360"/>
                                          </p:val>
                                        </p:tav>
                                        <p:tav tm="100000">
                                          <p:val>
                                            <p:fltVal val="0"/>
                                          </p:val>
                                        </p:tav>
                                      </p:tavLst>
                                    </p:anim>
                                    <p:animEffect transition="in" filter="fade">
                                      <p:cBhvr>
                                        <p:cTn id="48" dur="1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P spid="18437" grpId="0"/>
      <p:bldP spid="1844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a:extLst>
              <a:ext uri="{FF2B5EF4-FFF2-40B4-BE49-F238E27FC236}">
                <a16:creationId xmlns:a16="http://schemas.microsoft.com/office/drawing/2014/main" id="{593411BA-CA96-C571-D3F7-31EC08280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295400"/>
            <a:ext cx="85725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8E58AFE-E4B8-BEDC-DDCA-87BBAEABA439}"/>
              </a:ext>
            </a:extLst>
          </p:cNvPr>
          <p:cNvSpPr txBox="1">
            <a:spLocks noChangeArrowheads="1"/>
          </p:cNvSpPr>
          <p:nvPr/>
        </p:nvSpPr>
        <p:spPr bwMode="auto">
          <a:xfrm>
            <a:off x="533400" y="76200"/>
            <a:ext cx="8229600" cy="792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kern="0" dirty="0"/>
              <a:t>EOC Moment Question </a:t>
            </a:r>
          </a:p>
        </p:txBody>
      </p:sp>
      <p:sp>
        <p:nvSpPr>
          <p:cNvPr id="6" name="Oval 5">
            <a:extLst>
              <a:ext uri="{FF2B5EF4-FFF2-40B4-BE49-F238E27FC236}">
                <a16:creationId xmlns:a16="http://schemas.microsoft.com/office/drawing/2014/main" id="{743E5FE0-15BF-251F-EE72-7903568FB447}"/>
              </a:ext>
            </a:extLst>
          </p:cNvPr>
          <p:cNvSpPr/>
          <p:nvPr/>
        </p:nvSpPr>
        <p:spPr>
          <a:xfrm>
            <a:off x="838200" y="6342063"/>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4E63810A-92CA-E20D-6F8F-899C3124F1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34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2"/>
                                        </p:tgtEl>
                                      </p:cBhvr>
                                    </p:animEffect>
                                    <p:anim calcmode="lin" valueType="num">
                                      <p:cBhvr>
                                        <p:cTn id="29" dur="1000"/>
                                        <p:tgtEl>
                                          <p:spTgt spid="2"/>
                                        </p:tgtEl>
                                        <p:attrNameLst>
                                          <p:attrName>ppt_x</p:attrName>
                                        </p:attrNameLst>
                                      </p:cBhvr>
                                      <p:tavLst>
                                        <p:tav tm="0">
                                          <p:val>
                                            <p:strVal val="ppt_x"/>
                                          </p:val>
                                        </p:tav>
                                        <p:tav tm="100000">
                                          <p:val>
                                            <p:strVal val="ppt_x"/>
                                          </p:val>
                                        </p:tav>
                                      </p:tavLst>
                                    </p:anim>
                                    <p:anim calcmode="lin" valueType="num">
                                      <p:cBhvr>
                                        <p:cTn id="30" dur="1000"/>
                                        <p:tgtEl>
                                          <p:spTgt spid="2"/>
                                        </p:tgtEl>
                                        <p:attrNameLst>
                                          <p:attrName>ppt_y</p:attrName>
                                        </p:attrNameLst>
                                      </p:cBhvr>
                                      <p:tavLst>
                                        <p:tav tm="0">
                                          <p:val>
                                            <p:strVal val="ppt_y"/>
                                          </p:val>
                                        </p:tav>
                                        <p:tav tm="100000">
                                          <p:val>
                                            <p:strVal val="ppt_y+.1"/>
                                          </p:val>
                                        </p:tav>
                                      </p:tavLst>
                                    </p:anim>
                                    <p:set>
                                      <p:cBhvr>
                                        <p:cTn id="3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80B2F-DE06-5021-2052-E625688E3DBB}"/>
              </a:ext>
            </a:extLst>
          </p:cNvPr>
          <p:cNvSpPr>
            <a:spLocks noGrp="1"/>
          </p:cNvSpPr>
          <p:nvPr>
            <p:ph idx="1"/>
          </p:nvPr>
        </p:nvSpPr>
        <p:spPr>
          <a:xfrm>
            <a:off x="152400" y="1600200"/>
            <a:ext cx="8763000" cy="4525963"/>
          </a:xfrm>
        </p:spPr>
        <p:txBody>
          <a:bodyPr/>
          <a:lstStyle/>
          <a:p>
            <a:pPr>
              <a:defRPr/>
            </a:pPr>
            <a:r>
              <a:rPr lang="en-US" dirty="0"/>
              <a:t>What was President Woodrow Wilson’s stated policy toward the warring nations of Europe prior to United States entry into World War I?</a:t>
            </a:r>
          </a:p>
          <a:p>
            <a:pPr marL="0" indent="0">
              <a:buFontTx/>
              <a:buNone/>
              <a:defRPr/>
            </a:pPr>
            <a:r>
              <a:rPr lang="en-US" dirty="0"/>
              <a:t>	(a) neutrality        (c) internationalism</a:t>
            </a:r>
          </a:p>
          <a:p>
            <a:pPr marL="0" indent="0">
              <a:buFontTx/>
              <a:buNone/>
              <a:defRPr/>
            </a:pPr>
            <a:r>
              <a:rPr lang="en-US" dirty="0"/>
              <a:t>	(b) containment   (d) dollar diplomacy</a:t>
            </a:r>
          </a:p>
        </p:txBody>
      </p:sp>
      <p:sp>
        <p:nvSpPr>
          <p:cNvPr id="4" name="Rectangle 2">
            <a:extLst>
              <a:ext uri="{FF2B5EF4-FFF2-40B4-BE49-F238E27FC236}">
                <a16:creationId xmlns:a16="http://schemas.microsoft.com/office/drawing/2014/main" id="{8130CA03-CD17-0F92-9C08-9AE86C040938}"/>
              </a:ext>
            </a:extLst>
          </p:cNvPr>
          <p:cNvSpPr txBox="1">
            <a:spLocks noChangeArrowheads="1"/>
          </p:cNvSpPr>
          <p:nvPr/>
        </p:nvSpPr>
        <p:spPr bwMode="auto">
          <a:xfrm>
            <a:off x="381000" y="381000"/>
            <a:ext cx="8229600" cy="792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kern="0" dirty="0"/>
              <a:t>EOC Moment</a:t>
            </a:r>
          </a:p>
        </p:txBody>
      </p:sp>
      <p:sp>
        <p:nvSpPr>
          <p:cNvPr id="5" name="Oval 4">
            <a:extLst>
              <a:ext uri="{FF2B5EF4-FFF2-40B4-BE49-F238E27FC236}">
                <a16:creationId xmlns:a16="http://schemas.microsoft.com/office/drawing/2014/main" id="{33D87E52-B296-D662-6201-BA1386CB95DD}"/>
              </a:ext>
            </a:extLst>
          </p:cNvPr>
          <p:cNvSpPr/>
          <p:nvPr/>
        </p:nvSpPr>
        <p:spPr>
          <a:xfrm>
            <a:off x="990600" y="3581400"/>
            <a:ext cx="2667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8853" name="Group 5">
            <a:extLst>
              <a:ext uri="{FF2B5EF4-FFF2-40B4-BE49-F238E27FC236}">
                <a16:creationId xmlns:a16="http://schemas.microsoft.com/office/drawing/2014/main" id="{E738D643-82C3-B679-6ABB-C094080F5E67}"/>
              </a:ext>
            </a:extLst>
          </p:cNvPr>
          <p:cNvGrpSpPr>
            <a:grpSpLocks/>
          </p:cNvGrpSpPr>
          <p:nvPr/>
        </p:nvGrpSpPr>
        <p:grpSpPr bwMode="auto">
          <a:xfrm>
            <a:off x="152400" y="5522913"/>
            <a:ext cx="1077913" cy="1200150"/>
            <a:chOff x="2105717" y="5562600"/>
            <a:chExt cx="1078116" cy="1200329"/>
          </a:xfrm>
        </p:grpSpPr>
        <p:pic>
          <p:nvPicPr>
            <p:cNvPr id="78854" name="Picture 6">
              <a:extLst>
                <a:ext uri="{FF2B5EF4-FFF2-40B4-BE49-F238E27FC236}">
                  <a16:creationId xmlns:a16="http://schemas.microsoft.com/office/drawing/2014/main" id="{1A13CC31-99F1-EC34-B449-21E8D913C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9A1E8DB-A06D-FA58-BC99-78AE5C370F94}"/>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TextBox 8">
              <a:extLst>
                <a:ext uri="{FF2B5EF4-FFF2-40B4-BE49-F238E27FC236}">
                  <a16:creationId xmlns:a16="http://schemas.microsoft.com/office/drawing/2014/main" id="{47F8E21F-71C6-E44C-24A0-E9CCEF8BC61E}"/>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AAF2F7F-0CE8-4629-1E54-062BDE7C5FFD}"/>
              </a:ext>
            </a:extLst>
          </p:cNvPr>
          <p:cNvSpPr>
            <a:spLocks noGrp="1" noChangeArrowheads="1"/>
          </p:cNvSpPr>
          <p:nvPr>
            <p:ph type="title"/>
          </p:nvPr>
        </p:nvSpPr>
        <p:spPr/>
        <p:txBody>
          <a:bodyPr/>
          <a:lstStyle/>
          <a:p>
            <a:r>
              <a:rPr lang="en-US" altLang="en-US"/>
              <a:t>An EOC Moment</a:t>
            </a:r>
          </a:p>
        </p:txBody>
      </p:sp>
      <p:sp>
        <p:nvSpPr>
          <p:cNvPr id="79875" name="Rectangle 3">
            <a:extLst>
              <a:ext uri="{FF2B5EF4-FFF2-40B4-BE49-F238E27FC236}">
                <a16:creationId xmlns:a16="http://schemas.microsoft.com/office/drawing/2014/main" id="{D28DA9E4-6827-040A-7EF4-1E433652E19D}"/>
              </a:ext>
            </a:extLst>
          </p:cNvPr>
          <p:cNvSpPr>
            <a:spLocks noChangeArrowheads="1"/>
          </p:cNvSpPr>
          <p:nvPr/>
        </p:nvSpPr>
        <p:spPr bwMode="auto">
          <a:xfrm>
            <a:off x="76200" y="1524000"/>
            <a:ext cx="8839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t>The United States tried to avoid involvement in World War I by following a policy of</a:t>
            </a:r>
          </a:p>
          <a:p>
            <a:pPr>
              <a:spcBef>
                <a:spcPct val="0"/>
              </a:spcBef>
              <a:buFontTx/>
              <a:buNone/>
            </a:pPr>
            <a:endParaRPr lang="en-US" altLang="en-US"/>
          </a:p>
          <a:p>
            <a:pPr>
              <a:spcBef>
                <a:spcPct val="0"/>
              </a:spcBef>
              <a:buFontTx/>
              <a:buNone/>
            </a:pPr>
            <a:r>
              <a:rPr lang="en-US" altLang="en-US"/>
              <a:t>a. neutrality</a:t>
            </a:r>
          </a:p>
          <a:p>
            <a:pPr>
              <a:spcBef>
                <a:spcPct val="0"/>
              </a:spcBef>
              <a:buFontTx/>
              <a:buNone/>
            </a:pPr>
            <a:r>
              <a:rPr lang="en-US" altLang="en-US"/>
              <a:t>b. collective security</a:t>
            </a:r>
          </a:p>
          <a:p>
            <a:pPr>
              <a:spcBef>
                <a:spcPct val="0"/>
              </a:spcBef>
              <a:buFontTx/>
              <a:buNone/>
            </a:pPr>
            <a:r>
              <a:rPr lang="en-US" altLang="en-US"/>
              <a:t>c. economic boycotts</a:t>
            </a:r>
          </a:p>
          <a:p>
            <a:pPr>
              <a:spcBef>
                <a:spcPct val="0"/>
              </a:spcBef>
              <a:buFontTx/>
              <a:buNone/>
            </a:pPr>
            <a:r>
              <a:rPr lang="en-US" altLang="en-US"/>
              <a:t>d. military preparedness</a:t>
            </a:r>
          </a:p>
        </p:txBody>
      </p:sp>
      <p:sp>
        <p:nvSpPr>
          <p:cNvPr id="5" name="Oval 4">
            <a:extLst>
              <a:ext uri="{FF2B5EF4-FFF2-40B4-BE49-F238E27FC236}">
                <a16:creationId xmlns:a16="http://schemas.microsoft.com/office/drawing/2014/main" id="{C96CFAC0-F0DA-1489-DA53-49911660EAE0}"/>
              </a:ext>
            </a:extLst>
          </p:cNvPr>
          <p:cNvSpPr/>
          <p:nvPr/>
        </p:nvSpPr>
        <p:spPr>
          <a:xfrm>
            <a:off x="101600" y="3136900"/>
            <a:ext cx="406400"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419A8805-FF2B-0B9A-38D3-4085732D976C}"/>
              </a:ext>
            </a:extLst>
          </p:cNvPr>
          <p:cNvSpPr>
            <a:spLocks noGrp="1" noChangeArrowheads="1"/>
          </p:cNvSpPr>
          <p:nvPr>
            <p:ph type="title"/>
          </p:nvPr>
        </p:nvSpPr>
        <p:spPr>
          <a:xfrm>
            <a:off x="274638" y="20638"/>
            <a:ext cx="8229600" cy="520700"/>
          </a:xfrm>
        </p:spPr>
        <p:txBody>
          <a:bodyPr/>
          <a:lstStyle/>
          <a:p>
            <a:r>
              <a:rPr lang="en-US" altLang="en-US" sz="3600" b="1"/>
              <a:t>An EOC Moment</a:t>
            </a:r>
          </a:p>
        </p:txBody>
      </p:sp>
      <p:pic>
        <p:nvPicPr>
          <p:cNvPr id="80899" name="Picture 1">
            <a:extLst>
              <a:ext uri="{FF2B5EF4-FFF2-40B4-BE49-F238E27FC236}">
                <a16:creationId xmlns:a16="http://schemas.microsoft.com/office/drawing/2014/main" id="{05BBB32A-95EB-0B7E-3F06-ADA840636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57275"/>
            <a:ext cx="774223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61BEB2C3-C09F-8210-FAAD-9925EB994446}"/>
              </a:ext>
            </a:extLst>
          </p:cNvPr>
          <p:cNvSpPr/>
          <p:nvPr/>
        </p:nvSpPr>
        <p:spPr>
          <a:xfrm>
            <a:off x="873125" y="5260975"/>
            <a:ext cx="336550"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269A5F41-8EB8-69A8-3F7E-EF70BBF8D34A}"/>
              </a:ext>
            </a:extLst>
          </p:cNvPr>
          <p:cNvSpPr>
            <a:spLocks noGrp="1" noChangeArrowheads="1"/>
          </p:cNvSpPr>
          <p:nvPr>
            <p:ph type="body" idx="1"/>
          </p:nvPr>
        </p:nvSpPr>
        <p:spPr>
          <a:xfrm>
            <a:off x="76200" y="533400"/>
            <a:ext cx="5638800" cy="6096000"/>
          </a:xfrm>
        </p:spPr>
        <p:txBody>
          <a:bodyPr/>
          <a:lstStyle/>
          <a:p>
            <a:pPr eaLnBrk="1" hangingPunct="1">
              <a:lnSpc>
                <a:spcPct val="90000"/>
              </a:lnSpc>
              <a:defRPr/>
            </a:pPr>
            <a:r>
              <a:rPr lang="en-US" altLang="en-US" sz="2200" b="1" u="sng" dirty="0">
                <a:solidFill>
                  <a:schemeClr val="hlink"/>
                </a:solidFill>
              </a:rPr>
              <a:t>Economic Rivalries &amp; Imperialism</a:t>
            </a:r>
            <a:r>
              <a:rPr lang="en-US" altLang="en-US" sz="2200" u="sng" dirty="0">
                <a:solidFill>
                  <a:schemeClr val="hlink"/>
                </a:solidFill>
              </a:rPr>
              <a:t> </a:t>
            </a:r>
            <a:r>
              <a:rPr lang="en-US" altLang="en-US" sz="2200" dirty="0">
                <a:solidFill>
                  <a:schemeClr val="hlink"/>
                </a:solidFill>
              </a:rPr>
              <a:t>– controlling a weaker nation as a source of raw materials and as a market for your products.</a:t>
            </a:r>
          </a:p>
          <a:p>
            <a:pPr eaLnBrk="1" hangingPunct="1">
              <a:lnSpc>
                <a:spcPct val="90000"/>
              </a:lnSpc>
              <a:defRPr/>
            </a:pPr>
            <a:endParaRPr lang="en-US" altLang="en-US" sz="2200" dirty="0">
              <a:solidFill>
                <a:schemeClr val="hlink"/>
              </a:solidFill>
            </a:endParaRPr>
          </a:p>
          <a:p>
            <a:pPr eaLnBrk="1" hangingPunct="1">
              <a:lnSpc>
                <a:spcPct val="90000"/>
              </a:lnSpc>
              <a:defRPr/>
            </a:pPr>
            <a:r>
              <a:rPr lang="en-US" altLang="en-US" sz="2200" dirty="0"/>
              <a:t>Many European nations controlled other nations of Africa and Southeast Asia, it was becoming more difficult to find and keep colonial empires.</a:t>
            </a:r>
          </a:p>
          <a:p>
            <a:pPr eaLnBrk="1" hangingPunct="1">
              <a:lnSpc>
                <a:spcPct val="90000"/>
              </a:lnSpc>
              <a:defRPr/>
            </a:pPr>
            <a:endParaRPr lang="en-US" altLang="en-US" sz="2200" dirty="0"/>
          </a:p>
          <a:p>
            <a:pPr eaLnBrk="1" hangingPunct="1">
              <a:lnSpc>
                <a:spcPct val="90000"/>
              </a:lnSpc>
              <a:defRPr/>
            </a:pPr>
            <a:r>
              <a:rPr lang="en-US" altLang="en-US" sz="2200" b="1" dirty="0"/>
              <a:t>As nations tried to increase their economic power and influence around the world it led to conflicts and war!</a:t>
            </a:r>
          </a:p>
          <a:p>
            <a:pPr marL="0" indent="0" eaLnBrk="1" hangingPunct="1">
              <a:lnSpc>
                <a:spcPct val="90000"/>
              </a:lnSpc>
              <a:buFontTx/>
              <a:buNone/>
              <a:defRPr/>
            </a:pPr>
            <a:r>
              <a:rPr lang="en-US" altLang="en-US" sz="2200" b="1" dirty="0"/>
              <a:t>Ex.  Russia wanted to extend its </a:t>
            </a:r>
          </a:p>
          <a:p>
            <a:pPr marL="0" indent="0" eaLnBrk="1" hangingPunct="1">
              <a:lnSpc>
                <a:spcPct val="90000"/>
              </a:lnSpc>
              <a:buFontTx/>
              <a:buNone/>
              <a:defRPr/>
            </a:pPr>
            <a:r>
              <a:rPr lang="en-US" altLang="en-US" sz="2200" b="1" dirty="0"/>
              <a:t>Influence in the Balkans.  This was seen as a threat by Turkey and Austria-Hungary creating tension</a:t>
            </a:r>
          </a:p>
          <a:p>
            <a:pPr marL="0" indent="0" eaLnBrk="1" hangingPunct="1">
              <a:lnSpc>
                <a:spcPct val="90000"/>
              </a:lnSpc>
              <a:buFontTx/>
              <a:buNone/>
              <a:defRPr/>
            </a:pPr>
            <a:r>
              <a:rPr lang="en-US" altLang="en-US" sz="2200" b="1" dirty="0"/>
              <a:t>in the region</a:t>
            </a:r>
          </a:p>
        </p:txBody>
      </p:sp>
      <p:sp>
        <p:nvSpPr>
          <p:cNvPr id="5124" name="Rectangle 4">
            <a:extLst>
              <a:ext uri="{FF2B5EF4-FFF2-40B4-BE49-F238E27FC236}">
                <a16:creationId xmlns:a16="http://schemas.microsoft.com/office/drawing/2014/main" id="{3055D21B-86CE-58CD-4D52-E619E1AB8D67}"/>
              </a:ext>
            </a:extLst>
          </p:cNvPr>
          <p:cNvSpPr>
            <a:spLocks noGrp="1" noChangeArrowheads="1"/>
          </p:cNvSpPr>
          <p:nvPr>
            <p:ph type="title"/>
          </p:nvPr>
        </p:nvSpPr>
        <p:spPr>
          <a:xfrm>
            <a:off x="71438" y="23813"/>
            <a:ext cx="4348162" cy="381000"/>
          </a:xfrm>
        </p:spPr>
        <p:txBody>
          <a:bodyPr/>
          <a:lstStyle/>
          <a:p>
            <a:pPr eaLnBrk="1" hangingPunct="1"/>
            <a:r>
              <a:rPr lang="en-US" altLang="en-US" sz="2800" b="1"/>
              <a:t>Causes of World War 1</a:t>
            </a:r>
          </a:p>
        </p:txBody>
      </p:sp>
      <p:pic>
        <p:nvPicPr>
          <p:cNvPr id="5125" name="Picture 5" descr="ALS63103">
            <a:extLst>
              <a:ext uri="{FF2B5EF4-FFF2-40B4-BE49-F238E27FC236}">
                <a16:creationId xmlns:a16="http://schemas.microsoft.com/office/drawing/2014/main" id="{2F4B09A9-F780-16C8-410B-D0A60D755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6" t="6561" b="3439"/>
          <a:stretch>
            <a:fillRect/>
          </a:stretch>
        </p:blipFill>
        <p:spPr bwMode="auto">
          <a:xfrm>
            <a:off x="5943600" y="304800"/>
            <a:ext cx="3108325" cy="4387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0CCADA-119C-A988-D6DE-60E583E98619}"/>
              </a:ext>
            </a:extLst>
          </p:cNvPr>
          <p:cNvSpPr txBox="1">
            <a:spLocks noChangeArrowheads="1"/>
          </p:cNvSpPr>
          <p:nvPr/>
        </p:nvSpPr>
        <p:spPr bwMode="auto">
          <a:xfrm>
            <a:off x="5791200" y="5105400"/>
            <a:ext cx="3260725"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Do you think it is ok for a stronger nation to dominate a weaker nation for its resources and as a market for their products?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1000" fill="hold"/>
                                        <p:tgtEl>
                                          <p:spTgt spid="5124"/>
                                        </p:tgtEl>
                                        <p:attrNameLst>
                                          <p:attrName>ppt_x</p:attrName>
                                        </p:attrNameLst>
                                      </p:cBhvr>
                                      <p:tavLst>
                                        <p:tav tm="0">
                                          <p:val>
                                            <p:strVal val="1+#ppt_w/2"/>
                                          </p:val>
                                        </p:tav>
                                        <p:tav tm="100000">
                                          <p:val>
                                            <p:strVal val="#ppt_x"/>
                                          </p:val>
                                        </p:tav>
                                      </p:tavLst>
                                    </p:anim>
                                    <p:anim calcmode="lin" valueType="num">
                                      <p:cBhvr additive="base">
                                        <p:cTn id="8" dur="1000" fill="hold"/>
                                        <p:tgtEl>
                                          <p:spTgt spid="51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8" fill="hold" nodeType="afterEffect">
                                  <p:stCondLst>
                                    <p:cond delay="200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wipe(left)">
                                      <p:cBhvr>
                                        <p:cTn id="12" dur="2000"/>
                                        <p:tgtEl>
                                          <p:spTgt spid="5123">
                                            <p:txEl>
                                              <p:pRg st="0" end="0"/>
                                            </p:txEl>
                                          </p:spTgt>
                                        </p:tgtEl>
                                      </p:cBhvr>
                                    </p:animEffect>
                                  </p:childTnLst>
                                </p:cTn>
                              </p:par>
                            </p:childTnLst>
                          </p:cTn>
                        </p:par>
                        <p:par>
                          <p:cTn id="13" fill="hold" nodeType="afterGroup">
                            <p:stCondLst>
                              <p:cond delay="5000"/>
                            </p:stCondLst>
                            <p:childTnLst>
                              <p:par>
                                <p:cTn id="14" presetID="4" presetClass="entr" presetSubtype="32" fill="hold" nodeType="after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box(out)">
                                      <p:cBhvr>
                                        <p:cTn id="16" dur="500"/>
                                        <p:tgtEl>
                                          <p:spTgt spid="5125"/>
                                        </p:tgtEl>
                                      </p:cBhvr>
                                    </p:animEffect>
                                  </p:childTnLst>
                                </p:cTn>
                              </p:par>
                            </p:childTnLst>
                          </p:cTn>
                        </p:par>
                        <p:par>
                          <p:cTn id="17" fill="hold" nodeType="afterGroup">
                            <p:stCondLst>
                              <p:cond delay="5500"/>
                            </p:stCondLst>
                            <p:childTnLst>
                              <p:par>
                                <p:cTn id="18" presetID="22" presetClass="entr" presetSubtype="8" fill="hold" nodeType="afterEffect">
                                  <p:stCondLst>
                                    <p:cond delay="2000"/>
                                  </p:stCondLst>
                                  <p:childTnLst>
                                    <p:set>
                                      <p:cBhvr>
                                        <p:cTn id="19" dur="1" fill="hold">
                                          <p:stCondLst>
                                            <p:cond delay="0"/>
                                          </p:stCondLst>
                                        </p:cTn>
                                        <p:tgtEl>
                                          <p:spTgt spid="5123">
                                            <p:txEl>
                                              <p:pRg st="2" end="2"/>
                                            </p:txEl>
                                          </p:spTgt>
                                        </p:tgtEl>
                                        <p:attrNameLst>
                                          <p:attrName>style.visibility</p:attrName>
                                        </p:attrNameLst>
                                      </p:cBhvr>
                                      <p:to>
                                        <p:strVal val="visible"/>
                                      </p:to>
                                    </p:set>
                                    <p:animEffect transition="in" filter="wipe(left)">
                                      <p:cBhvr>
                                        <p:cTn id="20" dur="2000"/>
                                        <p:tgtEl>
                                          <p:spTgt spid="5123">
                                            <p:txEl>
                                              <p:pRg st="2" end="2"/>
                                            </p:txEl>
                                          </p:spTgt>
                                        </p:tgtEl>
                                      </p:cBhvr>
                                    </p:animEffect>
                                  </p:childTnLst>
                                </p:cTn>
                              </p:par>
                            </p:childTnLst>
                          </p:cTn>
                        </p:par>
                        <p:par>
                          <p:cTn id="21" fill="hold" nodeType="afterGroup">
                            <p:stCondLst>
                              <p:cond delay="9500"/>
                            </p:stCondLst>
                            <p:childTnLst>
                              <p:par>
                                <p:cTn id="22" presetID="22" presetClass="entr" presetSubtype="8" fill="hold" nodeType="afterEffect">
                                  <p:stCondLst>
                                    <p:cond delay="2000"/>
                                  </p:stCondLst>
                                  <p:childTnLst>
                                    <p:set>
                                      <p:cBhvr>
                                        <p:cTn id="23" dur="1" fill="hold">
                                          <p:stCondLst>
                                            <p:cond delay="0"/>
                                          </p:stCondLst>
                                        </p:cTn>
                                        <p:tgtEl>
                                          <p:spTgt spid="5123">
                                            <p:txEl>
                                              <p:pRg st="4" end="4"/>
                                            </p:txEl>
                                          </p:spTgt>
                                        </p:tgtEl>
                                        <p:attrNameLst>
                                          <p:attrName>style.visibility</p:attrName>
                                        </p:attrNameLst>
                                      </p:cBhvr>
                                      <p:to>
                                        <p:strVal val="visible"/>
                                      </p:to>
                                    </p:set>
                                    <p:animEffect transition="in" filter="wipe(left)">
                                      <p:cBhvr>
                                        <p:cTn id="24" dur="2000"/>
                                        <p:tgtEl>
                                          <p:spTgt spid="5123">
                                            <p:txEl>
                                              <p:pRg st="4" end="4"/>
                                            </p:txEl>
                                          </p:spTgt>
                                        </p:tgtEl>
                                      </p:cBhvr>
                                    </p:animEffect>
                                  </p:childTnLst>
                                </p:cTn>
                              </p:par>
                            </p:childTnLst>
                          </p:cTn>
                        </p:par>
                        <p:par>
                          <p:cTn id="25" fill="hold" nodeType="afterGroup">
                            <p:stCondLst>
                              <p:cond delay="13500"/>
                            </p:stCondLst>
                            <p:childTnLst>
                              <p:par>
                                <p:cTn id="26" presetID="22" presetClass="entr" presetSubtype="8" fill="hold" nodeType="afterEffect">
                                  <p:stCondLst>
                                    <p:cond delay="2000"/>
                                  </p:stCondLst>
                                  <p:childTnLst>
                                    <p:set>
                                      <p:cBhvr>
                                        <p:cTn id="27" dur="1" fill="hold">
                                          <p:stCondLst>
                                            <p:cond delay="0"/>
                                          </p:stCondLst>
                                        </p:cTn>
                                        <p:tgtEl>
                                          <p:spTgt spid="5123">
                                            <p:txEl>
                                              <p:pRg st="5" end="5"/>
                                            </p:txEl>
                                          </p:spTgt>
                                        </p:tgtEl>
                                        <p:attrNameLst>
                                          <p:attrName>style.visibility</p:attrName>
                                        </p:attrNameLst>
                                      </p:cBhvr>
                                      <p:to>
                                        <p:strVal val="visible"/>
                                      </p:to>
                                    </p:set>
                                    <p:animEffect transition="in" filter="wipe(left)">
                                      <p:cBhvr>
                                        <p:cTn id="28" dur="2000"/>
                                        <p:tgtEl>
                                          <p:spTgt spid="5123">
                                            <p:txEl>
                                              <p:pRg st="5" end="5"/>
                                            </p:txEl>
                                          </p:spTgt>
                                        </p:tgtEl>
                                      </p:cBhvr>
                                    </p:animEffect>
                                  </p:childTnLst>
                                </p:cTn>
                              </p:par>
                            </p:childTnLst>
                          </p:cTn>
                        </p:par>
                        <p:par>
                          <p:cTn id="29" fill="hold" nodeType="afterGroup">
                            <p:stCondLst>
                              <p:cond delay="17500"/>
                            </p:stCondLst>
                            <p:childTnLst>
                              <p:par>
                                <p:cTn id="30" presetID="22" presetClass="entr" presetSubtype="8" fill="hold" nodeType="afterEffect">
                                  <p:stCondLst>
                                    <p:cond delay="2000"/>
                                  </p:stCondLst>
                                  <p:childTnLst>
                                    <p:set>
                                      <p:cBhvr>
                                        <p:cTn id="31" dur="1" fill="hold">
                                          <p:stCondLst>
                                            <p:cond delay="0"/>
                                          </p:stCondLst>
                                        </p:cTn>
                                        <p:tgtEl>
                                          <p:spTgt spid="5123">
                                            <p:txEl>
                                              <p:pRg st="6" end="6"/>
                                            </p:txEl>
                                          </p:spTgt>
                                        </p:tgtEl>
                                        <p:attrNameLst>
                                          <p:attrName>style.visibility</p:attrName>
                                        </p:attrNameLst>
                                      </p:cBhvr>
                                      <p:to>
                                        <p:strVal val="visible"/>
                                      </p:to>
                                    </p:set>
                                    <p:animEffect transition="in" filter="wipe(left)">
                                      <p:cBhvr>
                                        <p:cTn id="32" dur="2000"/>
                                        <p:tgtEl>
                                          <p:spTgt spid="5123">
                                            <p:txEl>
                                              <p:pRg st="6" end="6"/>
                                            </p:txEl>
                                          </p:spTgt>
                                        </p:tgtEl>
                                      </p:cBhvr>
                                    </p:animEffect>
                                  </p:childTnLst>
                                </p:cTn>
                              </p:par>
                            </p:childTnLst>
                          </p:cTn>
                        </p:par>
                        <p:par>
                          <p:cTn id="33" fill="hold" nodeType="afterGroup">
                            <p:stCondLst>
                              <p:cond delay="21500"/>
                            </p:stCondLst>
                            <p:childTnLst>
                              <p:par>
                                <p:cTn id="34" presetID="22" presetClass="entr" presetSubtype="8" fill="hold" nodeType="afterEffect">
                                  <p:stCondLst>
                                    <p:cond delay="2000"/>
                                  </p:stCondLst>
                                  <p:childTnLst>
                                    <p:set>
                                      <p:cBhvr>
                                        <p:cTn id="35" dur="1" fill="hold">
                                          <p:stCondLst>
                                            <p:cond delay="0"/>
                                          </p:stCondLst>
                                        </p:cTn>
                                        <p:tgtEl>
                                          <p:spTgt spid="5123">
                                            <p:txEl>
                                              <p:pRg st="7" end="7"/>
                                            </p:txEl>
                                          </p:spTgt>
                                        </p:tgtEl>
                                        <p:attrNameLst>
                                          <p:attrName>style.visibility</p:attrName>
                                        </p:attrNameLst>
                                      </p:cBhvr>
                                      <p:to>
                                        <p:strVal val="visible"/>
                                      </p:to>
                                    </p:set>
                                    <p:animEffect transition="in" filter="wipe(left)">
                                      <p:cBhvr>
                                        <p:cTn id="36" dur="2000"/>
                                        <p:tgtEl>
                                          <p:spTgt spid="5123">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mph" presetSubtype="0" fill="hold" grpId="1" nodeType="clickEffect">
                                  <p:stCondLst>
                                    <p:cond delay="0"/>
                                  </p:stCondLst>
                                  <p:childTnLst>
                                    <p:animScale>
                                      <p:cBhvr>
                                        <p:cTn id="47" dur="2000" fill="hold"/>
                                        <p:tgtEl>
                                          <p:spTgt spid="2"/>
                                        </p:tgtEl>
                                      </p:cBhvr>
                                      <p:by x="150000" y="150000"/>
                                    </p:animScale>
                                  </p:childTnLst>
                                </p:cTn>
                              </p:par>
                              <p:par>
                                <p:cTn id="48" presetID="35" presetClass="path" presetSubtype="0" accel="50000" decel="50000" fill="hold" grpId="2" nodeType="withEffect">
                                  <p:stCondLst>
                                    <p:cond delay="0"/>
                                  </p:stCondLst>
                                  <p:childTnLst>
                                    <p:animMotion origin="layout" path="M -1.94444E-6 0 L -0.33663 -0.43194 " pathEditMode="relative" rAng="0" ptsTypes="AA">
                                      <p:cBhvr>
                                        <p:cTn id="49" dur="2000" fill="hold"/>
                                        <p:tgtEl>
                                          <p:spTgt spid="2"/>
                                        </p:tgtEl>
                                        <p:attrNameLst>
                                          <p:attrName>ppt_x</p:attrName>
                                          <p:attrName>ppt_y</p:attrName>
                                        </p:attrNameLst>
                                      </p:cBhvr>
                                      <p:rCtr x="-16840" y="-2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 grpId="0" animBg="1"/>
      <p:bldP spid="2" grpId="1" animBg="1"/>
      <p:bldP spid="2"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WW1">
            <a:extLst>
              <a:ext uri="{FF2B5EF4-FFF2-40B4-BE49-F238E27FC236}">
                <a16:creationId xmlns:a16="http://schemas.microsoft.com/office/drawing/2014/main" id="{412A76B5-7486-4356-47D2-B450A8AA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9B9049D-557E-39B7-AF17-A9037032CF68}"/>
              </a:ext>
            </a:extLst>
          </p:cNvPr>
          <p:cNvSpPr>
            <a:spLocks noGrp="1" noChangeArrowheads="1"/>
          </p:cNvSpPr>
          <p:nvPr>
            <p:ph type="title"/>
          </p:nvPr>
        </p:nvSpPr>
        <p:spPr>
          <a:xfrm>
            <a:off x="457200" y="274638"/>
            <a:ext cx="8229600" cy="715962"/>
          </a:xfrm>
        </p:spPr>
        <p:txBody>
          <a:bodyPr/>
          <a:lstStyle/>
          <a:p>
            <a:pPr eaLnBrk="1" hangingPunct="1"/>
            <a:r>
              <a:rPr lang="en-US" altLang="en-US" sz="4000"/>
              <a:t>America At War 1917-1918</a:t>
            </a:r>
          </a:p>
        </p:txBody>
      </p:sp>
      <p:grpSp>
        <p:nvGrpSpPr>
          <p:cNvPr id="81924" name="Group 3">
            <a:extLst>
              <a:ext uri="{FF2B5EF4-FFF2-40B4-BE49-F238E27FC236}">
                <a16:creationId xmlns:a16="http://schemas.microsoft.com/office/drawing/2014/main" id="{1DD8C8DA-23E9-AE12-D74F-F8FEB3B4D05A}"/>
              </a:ext>
            </a:extLst>
          </p:cNvPr>
          <p:cNvGrpSpPr>
            <a:grpSpLocks/>
          </p:cNvGrpSpPr>
          <p:nvPr/>
        </p:nvGrpSpPr>
        <p:grpSpPr bwMode="auto">
          <a:xfrm>
            <a:off x="228600" y="71438"/>
            <a:ext cx="1077913" cy="1200150"/>
            <a:chOff x="2105717" y="5562600"/>
            <a:chExt cx="1078116" cy="1200329"/>
          </a:xfrm>
        </p:grpSpPr>
        <p:pic>
          <p:nvPicPr>
            <p:cNvPr id="81925" name="Picture 4">
              <a:extLst>
                <a:ext uri="{FF2B5EF4-FFF2-40B4-BE49-F238E27FC236}">
                  <a16:creationId xmlns:a16="http://schemas.microsoft.com/office/drawing/2014/main" id="{9A0BAD40-C9D4-A3BF-2C5D-3C90D349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E48D42D-0D6A-643A-3850-6F0748EA6CCB}"/>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TextBox 6">
              <a:extLst>
                <a:ext uri="{FF2B5EF4-FFF2-40B4-BE49-F238E27FC236}">
                  <a16:creationId xmlns:a16="http://schemas.microsoft.com/office/drawing/2014/main" id="{6591F50F-186D-3068-2CA5-4A78E5ACD4CC}"/>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6" name="Picture 4" descr="ALS45365">
            <a:extLst>
              <a:ext uri="{FF2B5EF4-FFF2-40B4-BE49-F238E27FC236}">
                <a16:creationId xmlns:a16="http://schemas.microsoft.com/office/drawing/2014/main" id="{CF4269D3-5CF1-8615-96A2-5A347526B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5563"/>
            <a:ext cx="19129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4EAF3F50-2819-5615-A8F8-CBE7FC957FDE}"/>
              </a:ext>
            </a:extLst>
          </p:cNvPr>
          <p:cNvSpPr>
            <a:spLocks noGrp="1" noChangeArrowheads="1"/>
          </p:cNvSpPr>
          <p:nvPr>
            <p:ph type="title"/>
          </p:nvPr>
        </p:nvSpPr>
        <p:spPr>
          <a:xfrm>
            <a:off x="1130300" y="31750"/>
            <a:ext cx="5105400" cy="533400"/>
          </a:xfrm>
        </p:spPr>
        <p:txBody>
          <a:bodyPr/>
          <a:lstStyle/>
          <a:p>
            <a:pPr eaLnBrk="1" hangingPunct="1"/>
            <a:r>
              <a:rPr lang="en-US" altLang="en-US" sz="2800" b="1"/>
              <a:t>The Home Front, 1917-1918</a:t>
            </a:r>
          </a:p>
        </p:txBody>
      </p:sp>
      <p:sp>
        <p:nvSpPr>
          <p:cNvPr id="23555" name="Rectangle 3">
            <a:extLst>
              <a:ext uri="{FF2B5EF4-FFF2-40B4-BE49-F238E27FC236}">
                <a16:creationId xmlns:a16="http://schemas.microsoft.com/office/drawing/2014/main" id="{B340FEC1-8421-479B-D4C1-36439C453424}"/>
              </a:ext>
            </a:extLst>
          </p:cNvPr>
          <p:cNvSpPr>
            <a:spLocks noGrp="1" noChangeArrowheads="1"/>
          </p:cNvSpPr>
          <p:nvPr>
            <p:ph type="body" idx="1"/>
          </p:nvPr>
        </p:nvSpPr>
        <p:spPr>
          <a:xfrm>
            <a:off x="49213" y="565150"/>
            <a:ext cx="5562600" cy="6089650"/>
          </a:xfrm>
        </p:spPr>
        <p:txBody>
          <a:bodyPr/>
          <a:lstStyle/>
          <a:p>
            <a:pPr eaLnBrk="1" hangingPunct="1">
              <a:lnSpc>
                <a:spcPct val="90000"/>
              </a:lnSpc>
              <a:defRPr/>
            </a:pPr>
            <a:r>
              <a:rPr lang="en-US" altLang="en-US" sz="2300" dirty="0"/>
              <a:t>To fight the war, Pres. Wilson was given increased powers by Congress.</a:t>
            </a:r>
          </a:p>
          <a:p>
            <a:pPr marL="0" indent="0" eaLnBrk="1" hangingPunct="1">
              <a:lnSpc>
                <a:spcPct val="90000"/>
              </a:lnSpc>
              <a:buFontTx/>
              <a:buNone/>
              <a:defRPr/>
            </a:pPr>
            <a:endParaRPr lang="en-US" altLang="en-US" sz="2300" dirty="0"/>
          </a:p>
          <a:p>
            <a:pPr eaLnBrk="1" hangingPunct="1">
              <a:lnSpc>
                <a:spcPct val="90000"/>
              </a:lnSpc>
              <a:spcBef>
                <a:spcPts val="0"/>
              </a:spcBef>
              <a:defRPr/>
            </a:pPr>
            <a:r>
              <a:rPr lang="en-US" altLang="en-US" sz="2300" dirty="0"/>
              <a:t>To solve the problem of a lack of military personnel the United States Congress passed the </a:t>
            </a:r>
            <a:r>
              <a:rPr lang="en-US" altLang="en-US" sz="2300" b="1" u="sng" dirty="0">
                <a:solidFill>
                  <a:srgbClr val="FF0000"/>
                </a:solidFill>
              </a:rPr>
              <a:t>Selective Service Act</a:t>
            </a:r>
            <a:r>
              <a:rPr lang="en-US" altLang="en-US" sz="2300" dirty="0"/>
              <a:t>.  The Selective Service act required </a:t>
            </a:r>
            <a:r>
              <a:rPr lang="en-US" sz="2300" dirty="0"/>
              <a:t>all males aged 21 to 30 to register for the </a:t>
            </a:r>
            <a:r>
              <a:rPr lang="en-US" sz="2300" b="1" dirty="0"/>
              <a:t>draft</a:t>
            </a:r>
            <a:r>
              <a:rPr lang="en-US" sz="2300" dirty="0"/>
              <a:t> or </a:t>
            </a:r>
            <a:r>
              <a:rPr lang="en-US" sz="2300" b="1" dirty="0"/>
              <a:t>military conscription</a:t>
            </a:r>
            <a:r>
              <a:rPr lang="en-US" sz="2300" dirty="0"/>
              <a:t>.  You could potentially be </a:t>
            </a:r>
            <a:r>
              <a:rPr lang="en-US" sz="2300" b="1" dirty="0"/>
              <a:t>SELECTED</a:t>
            </a:r>
            <a:r>
              <a:rPr lang="en-US" sz="2300" dirty="0"/>
              <a:t> for military service.  The draft put about 3million men into uniform.  Later the age </a:t>
            </a:r>
            <a:r>
              <a:rPr lang="en-US" sz="2300"/>
              <a:t>was changed to 18-45.</a:t>
            </a:r>
            <a:endParaRPr lang="en-US" sz="2300" dirty="0"/>
          </a:p>
          <a:p>
            <a:pPr marL="0" indent="0" eaLnBrk="1" hangingPunct="1">
              <a:lnSpc>
                <a:spcPct val="90000"/>
              </a:lnSpc>
              <a:spcBef>
                <a:spcPts val="0"/>
              </a:spcBef>
              <a:buFontTx/>
              <a:buNone/>
              <a:defRPr/>
            </a:pPr>
            <a:endParaRPr lang="en-US" altLang="en-US" sz="2300" dirty="0"/>
          </a:p>
          <a:p>
            <a:pPr eaLnBrk="1" hangingPunct="1">
              <a:lnSpc>
                <a:spcPct val="90000"/>
              </a:lnSpc>
              <a:defRPr/>
            </a:pPr>
            <a:r>
              <a:rPr lang="en-US" altLang="en-US" sz="2300" dirty="0"/>
              <a:t>Some men refused to serve, because it violated their religious beliefs.  They were called </a:t>
            </a:r>
            <a:r>
              <a:rPr lang="en-US" altLang="en-US" sz="2300" b="1" dirty="0"/>
              <a:t>conscientious objectors.</a:t>
            </a:r>
          </a:p>
          <a:p>
            <a:pPr marL="0" indent="0" eaLnBrk="1" hangingPunct="1">
              <a:lnSpc>
                <a:spcPct val="90000"/>
              </a:lnSpc>
              <a:buFontTx/>
              <a:buNone/>
              <a:defRPr/>
            </a:pPr>
            <a:endParaRPr lang="en-US" altLang="en-US" sz="2300" dirty="0"/>
          </a:p>
        </p:txBody>
      </p:sp>
      <p:pic>
        <p:nvPicPr>
          <p:cNvPr id="20488" name="Picture 8" descr="http://www.loc.gov/exhibits/treasures/images/tlc0090.jpg">
            <a:extLst>
              <a:ext uri="{FF2B5EF4-FFF2-40B4-BE49-F238E27FC236}">
                <a16:creationId xmlns:a16="http://schemas.microsoft.com/office/drawing/2014/main" id="{3C4A1DF1-6CC3-C98C-1EF9-5345A22C9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2057400"/>
            <a:ext cx="33162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a:extLst>
              <a:ext uri="{FF2B5EF4-FFF2-40B4-BE49-F238E27FC236}">
                <a16:creationId xmlns:a16="http://schemas.microsoft.com/office/drawing/2014/main" id="{F466ADF3-C322-EA01-DFEB-29C75B8E4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5" y="1981200"/>
            <a:ext cx="286543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2" name="Picture 8">
            <a:extLst>
              <a:ext uri="{FF2B5EF4-FFF2-40B4-BE49-F238E27FC236}">
                <a16:creationId xmlns:a16="http://schemas.microsoft.com/office/drawing/2014/main" id="{923C44C9-639A-9DA6-ACF4-A10F7EEFC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1855788"/>
            <a:ext cx="3203575" cy="474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23554"/>
                                        </p:tgtEl>
                                        <p:attrNameLst>
                                          <p:attrName>style.visibility</p:attrName>
                                        </p:attrNameLst>
                                      </p:cBhvr>
                                      <p:to>
                                        <p:strVal val="visible"/>
                                      </p:to>
                                    </p:set>
                                  </p:childTnLst>
                                </p:cTn>
                              </p:par>
                            </p:childTnLst>
                          </p:cTn>
                        </p:par>
                        <p:par>
                          <p:cTn id="7" fill="hold" nodeType="afterGroup">
                            <p:stCondLst>
                              <p:cond delay="1650"/>
                            </p:stCondLst>
                            <p:childTnLst>
                              <p:par>
                                <p:cTn id="8" presetID="22" presetClass="entr" presetSubtype="8" fill="hold" nodeType="after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wipe(left)">
                                      <p:cBhvr>
                                        <p:cTn id="10" dur="1000"/>
                                        <p:tgtEl>
                                          <p:spTgt spid="23555">
                                            <p:txEl>
                                              <p:pRg st="0" end="0"/>
                                            </p:txEl>
                                          </p:spTgt>
                                        </p:tgtEl>
                                      </p:cBhvr>
                                    </p:animEffect>
                                  </p:childTnLst>
                                </p:cTn>
                              </p:par>
                            </p:childTnLst>
                          </p:cTn>
                        </p:par>
                        <p:par>
                          <p:cTn id="11" fill="hold" nodeType="afterGroup">
                            <p:stCondLst>
                              <p:cond delay="2650"/>
                            </p:stCondLst>
                            <p:childTnLst>
                              <p:par>
                                <p:cTn id="12" presetID="22" presetClass="entr" presetSubtype="8" fill="hold" nodeType="afterEffect">
                                  <p:stCondLst>
                                    <p:cond delay="1000"/>
                                  </p:stCondLst>
                                  <p:childTnLst>
                                    <p:set>
                                      <p:cBhvr>
                                        <p:cTn id="13" dur="1" fill="hold">
                                          <p:stCondLst>
                                            <p:cond delay="0"/>
                                          </p:stCondLst>
                                        </p:cTn>
                                        <p:tgtEl>
                                          <p:spTgt spid="23555">
                                            <p:txEl>
                                              <p:pRg st="2" end="2"/>
                                            </p:txEl>
                                          </p:spTgt>
                                        </p:tgtEl>
                                        <p:attrNameLst>
                                          <p:attrName>style.visibility</p:attrName>
                                        </p:attrNameLst>
                                      </p:cBhvr>
                                      <p:to>
                                        <p:strVal val="visible"/>
                                      </p:to>
                                    </p:set>
                                    <p:animEffect transition="in" filter="wipe(left)">
                                      <p:cBhvr>
                                        <p:cTn id="14" dur="1000"/>
                                        <p:tgtEl>
                                          <p:spTgt spid="23555">
                                            <p:txEl>
                                              <p:pRg st="2" end="2"/>
                                            </p:txEl>
                                          </p:spTgt>
                                        </p:tgtEl>
                                      </p:cBhvr>
                                    </p:animEffect>
                                  </p:childTnLst>
                                </p:cTn>
                              </p:par>
                            </p:childTnLst>
                          </p:cTn>
                        </p:par>
                        <p:par>
                          <p:cTn id="15" fill="hold" nodeType="afterGroup">
                            <p:stCondLst>
                              <p:cond delay="4650"/>
                            </p:stCondLst>
                            <p:childTnLst>
                              <p:par>
                                <p:cTn id="16" presetID="22" presetClass="entr" presetSubtype="8" fill="hold" nodeType="afterEffect">
                                  <p:stCondLst>
                                    <p:cond delay="1000"/>
                                  </p:stCondLst>
                                  <p:childTnLst>
                                    <p:set>
                                      <p:cBhvr>
                                        <p:cTn id="17" dur="1" fill="hold">
                                          <p:stCondLst>
                                            <p:cond delay="0"/>
                                          </p:stCondLst>
                                        </p:cTn>
                                        <p:tgtEl>
                                          <p:spTgt spid="23555">
                                            <p:txEl>
                                              <p:pRg st="4" end="4"/>
                                            </p:txEl>
                                          </p:spTgt>
                                        </p:tgtEl>
                                        <p:attrNameLst>
                                          <p:attrName>style.visibility</p:attrName>
                                        </p:attrNameLst>
                                      </p:cBhvr>
                                      <p:to>
                                        <p:strVal val="visible"/>
                                      </p:to>
                                    </p:set>
                                    <p:animEffect transition="in" filter="wipe(left)">
                                      <p:cBhvr>
                                        <p:cTn id="18" dur="1000"/>
                                        <p:tgtEl>
                                          <p:spTgt spid="23555">
                                            <p:txEl>
                                              <p:pRg st="4" end="4"/>
                                            </p:txEl>
                                          </p:spTgt>
                                        </p:tgtEl>
                                      </p:cBhvr>
                                    </p:animEffect>
                                  </p:childTnLst>
                                </p:cTn>
                              </p:par>
                            </p:childTnLst>
                          </p:cTn>
                        </p:par>
                        <p:par>
                          <p:cTn id="19" fill="hold" nodeType="afterGroup">
                            <p:stCondLst>
                              <p:cond delay="6650"/>
                            </p:stCondLst>
                            <p:childTnLst>
                              <p:par>
                                <p:cTn id="20" presetID="1" presetClass="entr" presetSubtype="0" fill="hold" nodeType="afterEffect">
                                  <p:stCondLst>
                                    <p:cond delay="0"/>
                                  </p:stCondLst>
                                  <p:childTnLst>
                                    <p:set>
                                      <p:cBhvr>
                                        <p:cTn id="21" dur="1" fill="hold">
                                          <p:stCondLst>
                                            <p:cond delay="499"/>
                                          </p:stCondLst>
                                        </p:cTn>
                                        <p:tgtEl>
                                          <p:spTgt spid="2355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20488"/>
                                        </p:tgtEl>
                                        <p:attrNameLst>
                                          <p:attrName>style.visibility</p:attrName>
                                        </p:attrNameLst>
                                      </p:cBhvr>
                                      <p:to>
                                        <p:strVal val="visible"/>
                                      </p:to>
                                    </p:set>
                                    <p:animEffect transition="in" filter="circle(in)">
                                      <p:cBhvr>
                                        <p:cTn id="26" dur="2000"/>
                                        <p:tgtEl>
                                          <p:spTgt spid="2048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62471"/>
                                        </p:tgtEl>
                                        <p:attrNameLst>
                                          <p:attrName>style.visibility</p:attrName>
                                        </p:attrNameLst>
                                      </p:cBhvr>
                                      <p:to>
                                        <p:strVal val="visible"/>
                                      </p:to>
                                    </p:set>
                                    <p:animEffect transition="in" filter="circle(in)">
                                      <p:cBhvr>
                                        <p:cTn id="31" dur="2000"/>
                                        <p:tgtEl>
                                          <p:spTgt spid="6247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62472"/>
                                        </p:tgtEl>
                                        <p:attrNameLst>
                                          <p:attrName>style.visibility</p:attrName>
                                        </p:attrNameLst>
                                      </p:cBhvr>
                                      <p:to>
                                        <p:strVal val="visible"/>
                                      </p:to>
                                    </p:set>
                                    <p:animEffect transition="in" filter="circle(in)">
                                      <p:cBhvr>
                                        <p:cTn id="36" dur="20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57B8F15-FFB1-16C9-B1AD-49D27BD2C84A}"/>
              </a:ext>
            </a:extLst>
          </p:cNvPr>
          <p:cNvSpPr>
            <a:spLocks noGrp="1" noChangeArrowheads="1"/>
          </p:cNvSpPr>
          <p:nvPr>
            <p:ph type="title"/>
          </p:nvPr>
        </p:nvSpPr>
        <p:spPr>
          <a:xfrm>
            <a:off x="1143000" y="34925"/>
            <a:ext cx="4191000" cy="457200"/>
          </a:xfrm>
        </p:spPr>
        <p:txBody>
          <a:bodyPr/>
          <a:lstStyle/>
          <a:p>
            <a:pPr eaLnBrk="1" hangingPunct="1"/>
            <a:r>
              <a:rPr lang="en-US" altLang="en-US" sz="2800" b="1"/>
              <a:t>Mobilization</a:t>
            </a:r>
          </a:p>
        </p:txBody>
      </p:sp>
      <p:sp>
        <p:nvSpPr>
          <p:cNvPr id="23555" name="Rectangle 3">
            <a:extLst>
              <a:ext uri="{FF2B5EF4-FFF2-40B4-BE49-F238E27FC236}">
                <a16:creationId xmlns:a16="http://schemas.microsoft.com/office/drawing/2014/main" id="{6AAF1E47-732B-08BC-8096-AA905BCA4992}"/>
              </a:ext>
            </a:extLst>
          </p:cNvPr>
          <p:cNvSpPr>
            <a:spLocks noGrp="1" noChangeArrowheads="1"/>
          </p:cNvSpPr>
          <p:nvPr>
            <p:ph type="body" idx="1"/>
          </p:nvPr>
        </p:nvSpPr>
        <p:spPr>
          <a:xfrm>
            <a:off x="76200" y="533400"/>
            <a:ext cx="5334000" cy="6019800"/>
          </a:xfrm>
        </p:spPr>
        <p:txBody>
          <a:bodyPr/>
          <a:lstStyle/>
          <a:p>
            <a:pPr marL="0" indent="0" eaLnBrk="1" hangingPunct="1">
              <a:lnSpc>
                <a:spcPct val="90000"/>
              </a:lnSpc>
              <a:buFontTx/>
              <a:buNone/>
            </a:pPr>
            <a:r>
              <a:rPr lang="en-US" altLang="en-US" sz="2100"/>
              <a:t>To fight the war, US create </a:t>
            </a:r>
            <a:r>
              <a:rPr lang="en-US" altLang="en-US" sz="2100" b="1"/>
              <a:t>AEF</a:t>
            </a:r>
            <a:r>
              <a:rPr lang="en-US" altLang="en-US" sz="2100"/>
              <a:t>-American Expeditionary Force. One million strong Army unit to fight in France under US command of </a:t>
            </a:r>
            <a:r>
              <a:rPr lang="en-US" altLang="en-US" sz="2100" b="1"/>
              <a:t>General John “Black Jack” Pershing</a:t>
            </a:r>
            <a:r>
              <a:rPr lang="en-US" altLang="en-US" sz="2100"/>
              <a:t>.</a:t>
            </a:r>
          </a:p>
          <a:p>
            <a:pPr marL="0" indent="0" eaLnBrk="1" hangingPunct="1">
              <a:lnSpc>
                <a:spcPct val="90000"/>
              </a:lnSpc>
              <a:buFontTx/>
              <a:buNone/>
            </a:pPr>
            <a:endParaRPr lang="en-US" altLang="en-US" sz="2100"/>
          </a:p>
          <a:p>
            <a:pPr marL="0" indent="0" eaLnBrk="1" hangingPunct="1">
              <a:lnSpc>
                <a:spcPct val="90000"/>
              </a:lnSpc>
              <a:buFontTx/>
              <a:buNone/>
            </a:pPr>
            <a:r>
              <a:rPr lang="en-US" altLang="en-US" sz="2100"/>
              <a:t>USA not ready for war.  USA had to </a:t>
            </a:r>
            <a:r>
              <a:rPr lang="en-US" altLang="en-US" sz="2100" b="1" i="1"/>
              <a:t>mobilize-</a:t>
            </a:r>
            <a:r>
              <a:rPr lang="en-US" altLang="en-US" sz="2100" i="1"/>
              <a:t>bring into use America’s vast resources. </a:t>
            </a:r>
            <a:r>
              <a:rPr lang="en-US" altLang="en-US" sz="2100"/>
              <a:t>It would take USA over a year to get 1million soldiers into France- May 1918.</a:t>
            </a:r>
          </a:p>
          <a:p>
            <a:pPr marL="0" indent="0" eaLnBrk="1" hangingPunct="1">
              <a:lnSpc>
                <a:spcPct val="90000"/>
              </a:lnSpc>
              <a:buFontTx/>
              <a:buNone/>
            </a:pPr>
            <a:endParaRPr lang="en-US" altLang="en-US" sz="2100"/>
          </a:p>
          <a:p>
            <a:pPr marL="0" indent="0" eaLnBrk="1" hangingPunct="1">
              <a:lnSpc>
                <a:spcPct val="90000"/>
              </a:lnSpc>
              <a:buFontTx/>
              <a:buNone/>
            </a:pPr>
            <a:r>
              <a:rPr lang="en-US" altLang="en-US" sz="2100"/>
              <a:t>US soldiers were called </a:t>
            </a:r>
            <a:r>
              <a:rPr lang="en-US" altLang="en-US" sz="2100" b="1"/>
              <a:t>“Doughboys”</a:t>
            </a:r>
          </a:p>
          <a:p>
            <a:pPr marL="0" indent="0" eaLnBrk="1" hangingPunct="1">
              <a:lnSpc>
                <a:spcPct val="90000"/>
              </a:lnSpc>
              <a:buFontTx/>
              <a:buNone/>
            </a:pPr>
            <a:r>
              <a:rPr lang="en-US" altLang="en-US" sz="2100"/>
              <a:t>because of the flour or pipe clay which the </a:t>
            </a:r>
            <a:r>
              <a:rPr lang="en-US" altLang="en-US" sz="2100" b="1"/>
              <a:t>soldiers</a:t>
            </a:r>
            <a:r>
              <a:rPr lang="en-US" altLang="en-US" sz="2100"/>
              <a:t> used to polish their white belts.</a:t>
            </a:r>
          </a:p>
          <a:p>
            <a:pPr marL="0" indent="0" eaLnBrk="1" hangingPunct="1">
              <a:lnSpc>
                <a:spcPct val="90000"/>
              </a:lnSpc>
              <a:buFontTx/>
              <a:buNone/>
            </a:pPr>
            <a:endParaRPr lang="en-US" altLang="en-US" sz="2100"/>
          </a:p>
          <a:p>
            <a:pPr marL="0" indent="0" eaLnBrk="1" hangingPunct="1">
              <a:lnSpc>
                <a:spcPct val="90000"/>
              </a:lnSpc>
              <a:buFontTx/>
              <a:buNone/>
            </a:pPr>
            <a:r>
              <a:rPr lang="en-US" altLang="en-US" sz="2100"/>
              <a:t>Because of Supreme Court ruling of ‘Plessey v. Ferguson, African Americans served in </a:t>
            </a:r>
            <a:r>
              <a:rPr lang="en-US" altLang="en-US" sz="2100" b="1"/>
              <a:t>segregated </a:t>
            </a:r>
            <a:r>
              <a:rPr lang="en-US" altLang="en-US" sz="2100"/>
              <a:t>units.</a:t>
            </a:r>
          </a:p>
        </p:txBody>
      </p:sp>
      <p:pic>
        <p:nvPicPr>
          <p:cNvPr id="51205" name="Picture 5">
            <a:extLst>
              <a:ext uri="{FF2B5EF4-FFF2-40B4-BE49-F238E27FC236}">
                <a16:creationId xmlns:a16="http://schemas.microsoft.com/office/drawing/2014/main" id="{B99600C7-CF48-3E1E-322A-AE89AC4617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67564">
            <a:off x="6067425" y="165100"/>
            <a:ext cx="9207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367DE40-A650-B788-1C3F-53AEF16DDAB6}"/>
              </a:ext>
            </a:extLst>
          </p:cNvPr>
          <p:cNvGrpSpPr>
            <a:grpSpLocks/>
          </p:cNvGrpSpPr>
          <p:nvPr/>
        </p:nvGrpSpPr>
        <p:grpSpPr bwMode="auto">
          <a:xfrm>
            <a:off x="6858000" y="233363"/>
            <a:ext cx="2214563" cy="2351087"/>
            <a:chOff x="6858000" y="233363"/>
            <a:chExt cx="2214563" cy="2351087"/>
          </a:xfrm>
        </p:grpSpPr>
        <p:pic>
          <p:nvPicPr>
            <p:cNvPr id="83979" name="Picture 4">
              <a:extLst>
                <a:ext uri="{FF2B5EF4-FFF2-40B4-BE49-F238E27FC236}">
                  <a16:creationId xmlns:a16="http://schemas.microsoft.com/office/drawing/2014/main" id="{1A8E224B-5345-8C0C-0938-ABC6A3F2D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233363"/>
              <a:ext cx="15954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Rectangle 1">
              <a:extLst>
                <a:ext uri="{FF2B5EF4-FFF2-40B4-BE49-F238E27FC236}">
                  <a16:creationId xmlns:a16="http://schemas.microsoft.com/office/drawing/2014/main" id="{41901CD3-116B-B251-291B-76F74637C9A2}"/>
                </a:ext>
              </a:extLst>
            </p:cNvPr>
            <p:cNvSpPr>
              <a:spLocks noChangeArrowheads="1"/>
            </p:cNvSpPr>
            <p:nvPr/>
          </p:nvSpPr>
          <p:spPr bwMode="auto">
            <a:xfrm>
              <a:off x="6858000" y="2216150"/>
              <a:ext cx="2214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latin typeface="Centaur" panose="02030504050205020304" pitchFamily="18" charset="0"/>
                </a:rPr>
                <a:t>General John J. Pershing</a:t>
              </a:r>
            </a:p>
          </p:txBody>
        </p:sp>
      </p:grpSp>
      <p:pic>
        <p:nvPicPr>
          <p:cNvPr id="51207" name="Picture 7">
            <a:extLst>
              <a:ext uri="{FF2B5EF4-FFF2-40B4-BE49-F238E27FC236}">
                <a16:creationId xmlns:a16="http://schemas.microsoft.com/office/drawing/2014/main" id="{72796BCC-7E3A-B9ED-F194-96B40BCF4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475" y="4114800"/>
            <a:ext cx="1157288"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8">
            <a:extLst>
              <a:ext uri="{FF2B5EF4-FFF2-40B4-BE49-F238E27FC236}">
                <a16:creationId xmlns:a16="http://schemas.microsoft.com/office/drawing/2014/main" id="{E595E417-8D9A-0A91-A3AC-7F92114EC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971800"/>
            <a:ext cx="22479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9" name="Picture 7">
            <a:extLst>
              <a:ext uri="{FF2B5EF4-FFF2-40B4-BE49-F238E27FC236}">
                <a16:creationId xmlns:a16="http://schemas.microsoft.com/office/drawing/2014/main" id="{4C9E3FAF-73D6-DD1D-090E-FB8CDEFB0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575" y="2400300"/>
            <a:ext cx="8159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10" name="Picture 7">
            <a:extLst>
              <a:ext uri="{FF2B5EF4-FFF2-40B4-BE49-F238E27FC236}">
                <a16:creationId xmlns:a16="http://schemas.microsoft.com/office/drawing/2014/main" id="{61C58CEC-ECC8-1301-339B-169DE9EF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575" y="925513"/>
            <a:ext cx="620713" cy="128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11" name="Picture 7">
            <a:extLst>
              <a:ext uri="{FF2B5EF4-FFF2-40B4-BE49-F238E27FC236}">
                <a16:creationId xmlns:a16="http://schemas.microsoft.com/office/drawing/2014/main" id="{DED74FEF-FDCE-65F5-93E4-EAFA5C789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2050" y="20638"/>
            <a:ext cx="487363"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1211"/>
                                        </p:tgtEl>
                                        <p:attrNameLst>
                                          <p:attrName>style.visibility</p:attrName>
                                        </p:attrNameLst>
                                      </p:cBhvr>
                                      <p:to>
                                        <p:strVal val="visible"/>
                                      </p:to>
                                    </p:set>
                                    <p:animEffect transition="in" filter="fade">
                                      <p:cBhvr>
                                        <p:cTn id="14" dur="1000"/>
                                        <p:tgtEl>
                                          <p:spTgt spid="51211"/>
                                        </p:tgtEl>
                                      </p:cBhvr>
                                    </p:animEffect>
                                    <p:anim calcmode="lin" valueType="num">
                                      <p:cBhvr>
                                        <p:cTn id="15" dur="1000" fill="hold"/>
                                        <p:tgtEl>
                                          <p:spTgt spid="51211"/>
                                        </p:tgtEl>
                                        <p:attrNameLst>
                                          <p:attrName>ppt_x</p:attrName>
                                        </p:attrNameLst>
                                      </p:cBhvr>
                                      <p:tavLst>
                                        <p:tav tm="0">
                                          <p:val>
                                            <p:strVal val="#ppt_x"/>
                                          </p:val>
                                        </p:tav>
                                        <p:tav tm="100000">
                                          <p:val>
                                            <p:strVal val="#ppt_x"/>
                                          </p:val>
                                        </p:tav>
                                      </p:tavLst>
                                    </p:anim>
                                    <p:anim calcmode="lin" valueType="num">
                                      <p:cBhvr>
                                        <p:cTn id="16" dur="1000" fill="hold"/>
                                        <p:tgtEl>
                                          <p:spTgt spid="512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555">
                                            <p:txEl>
                                              <p:pRg st="0" end="0"/>
                                            </p:txEl>
                                          </p:spTgt>
                                        </p:tgtEl>
                                        <p:attrNameLst>
                                          <p:attrName>style.visibility</p:attrName>
                                        </p:attrNameLst>
                                      </p:cBhvr>
                                      <p:to>
                                        <p:strVal val="visible"/>
                                      </p:to>
                                    </p:set>
                                    <p:animEffect transition="in" filter="fade">
                                      <p:cBhvr>
                                        <p:cTn id="21" dur="1000"/>
                                        <p:tgtEl>
                                          <p:spTgt spid="23555">
                                            <p:txEl>
                                              <p:pRg st="0" end="0"/>
                                            </p:txEl>
                                          </p:spTgt>
                                        </p:tgtEl>
                                      </p:cBhvr>
                                    </p:animEffect>
                                    <p:anim calcmode="lin" valueType="num">
                                      <p:cBhvr>
                                        <p:cTn id="22" dur="1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555">
                                            <p:txEl>
                                              <p:pRg st="2" end="2"/>
                                            </p:txEl>
                                          </p:spTgt>
                                        </p:tgtEl>
                                        <p:attrNameLst>
                                          <p:attrName>style.visibility</p:attrName>
                                        </p:attrNameLst>
                                      </p:cBhvr>
                                      <p:to>
                                        <p:strVal val="visible"/>
                                      </p:to>
                                    </p:set>
                                    <p:animEffect transition="in" filter="fade">
                                      <p:cBhvr>
                                        <p:cTn id="28" dur="1000"/>
                                        <p:tgtEl>
                                          <p:spTgt spid="23555">
                                            <p:txEl>
                                              <p:pRg st="2" end="2"/>
                                            </p:txEl>
                                          </p:spTgt>
                                        </p:tgtEl>
                                      </p:cBhvr>
                                    </p:animEffect>
                                    <p:anim calcmode="lin" valueType="num">
                                      <p:cBhvr>
                                        <p:cTn id="29"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3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555">
                                            <p:txEl>
                                              <p:pRg st="4" end="4"/>
                                            </p:txEl>
                                          </p:spTgt>
                                        </p:tgtEl>
                                        <p:attrNameLst>
                                          <p:attrName>style.visibility</p:attrName>
                                        </p:attrNameLst>
                                      </p:cBhvr>
                                      <p:to>
                                        <p:strVal val="visible"/>
                                      </p:to>
                                    </p:set>
                                    <p:animEffect transition="in" filter="fade">
                                      <p:cBhvr>
                                        <p:cTn id="35" dur="1000"/>
                                        <p:tgtEl>
                                          <p:spTgt spid="23555">
                                            <p:txEl>
                                              <p:pRg st="4" end="4"/>
                                            </p:txEl>
                                          </p:spTgt>
                                        </p:tgtEl>
                                      </p:cBhvr>
                                    </p:animEffect>
                                    <p:anim calcmode="lin" valueType="num">
                                      <p:cBhvr>
                                        <p:cTn id="36" dur="10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5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555">
                                            <p:txEl>
                                              <p:pRg st="5" end="5"/>
                                            </p:txEl>
                                          </p:spTgt>
                                        </p:tgtEl>
                                        <p:attrNameLst>
                                          <p:attrName>style.visibility</p:attrName>
                                        </p:attrNameLst>
                                      </p:cBhvr>
                                      <p:to>
                                        <p:strVal val="visible"/>
                                      </p:to>
                                    </p:set>
                                    <p:animEffect transition="in" filter="fade">
                                      <p:cBhvr>
                                        <p:cTn id="42" dur="1000"/>
                                        <p:tgtEl>
                                          <p:spTgt spid="23555">
                                            <p:txEl>
                                              <p:pRg st="5" end="5"/>
                                            </p:txEl>
                                          </p:spTgt>
                                        </p:tgtEl>
                                      </p:cBhvr>
                                    </p:animEffect>
                                    <p:anim calcmode="lin" valueType="num">
                                      <p:cBhvr>
                                        <p:cTn id="43" dur="10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55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555">
                                            <p:txEl>
                                              <p:pRg st="7" end="7"/>
                                            </p:txEl>
                                          </p:spTgt>
                                        </p:tgtEl>
                                        <p:attrNameLst>
                                          <p:attrName>style.visibility</p:attrName>
                                        </p:attrNameLst>
                                      </p:cBhvr>
                                      <p:to>
                                        <p:strVal val="visible"/>
                                      </p:to>
                                    </p:set>
                                    <p:animEffect transition="in" filter="fade">
                                      <p:cBhvr>
                                        <p:cTn id="49" dur="1000"/>
                                        <p:tgtEl>
                                          <p:spTgt spid="23555">
                                            <p:txEl>
                                              <p:pRg st="7" end="7"/>
                                            </p:txEl>
                                          </p:spTgt>
                                        </p:tgtEl>
                                      </p:cBhvr>
                                    </p:animEffect>
                                    <p:anim calcmode="lin" valueType="num">
                                      <p:cBhvr>
                                        <p:cTn id="50" dur="10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355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1" presetClass="entr" presetSubtype="0" fill="hold" nodeType="clickEffect">
                                  <p:stCondLst>
                                    <p:cond delay="0"/>
                                  </p:stCondLst>
                                  <p:childTnLst>
                                    <p:set>
                                      <p:cBhvr>
                                        <p:cTn id="55" dur="1" fill="hold">
                                          <p:stCondLst>
                                            <p:cond delay="0"/>
                                          </p:stCondLst>
                                        </p:cTn>
                                        <p:tgtEl>
                                          <p:spTgt spid="51205"/>
                                        </p:tgtEl>
                                        <p:attrNameLst>
                                          <p:attrName>style.visibility</p:attrName>
                                        </p:attrNameLst>
                                      </p:cBhvr>
                                      <p:to>
                                        <p:strVal val="visible"/>
                                      </p:to>
                                    </p:set>
                                    <p:anim calcmode="lin" valueType="num">
                                      <p:cBhvr>
                                        <p:cTn id="56" dur="1000" fill="hold"/>
                                        <p:tgtEl>
                                          <p:spTgt spid="51205"/>
                                        </p:tgtEl>
                                        <p:attrNameLst>
                                          <p:attrName>ppt_w</p:attrName>
                                        </p:attrNameLst>
                                      </p:cBhvr>
                                      <p:tavLst>
                                        <p:tav tm="0">
                                          <p:val>
                                            <p:fltVal val="0"/>
                                          </p:val>
                                        </p:tav>
                                        <p:tav tm="100000">
                                          <p:val>
                                            <p:strVal val="#ppt_w"/>
                                          </p:val>
                                        </p:tav>
                                      </p:tavLst>
                                    </p:anim>
                                    <p:anim calcmode="lin" valueType="num">
                                      <p:cBhvr>
                                        <p:cTn id="57" dur="1000" fill="hold"/>
                                        <p:tgtEl>
                                          <p:spTgt spid="51205"/>
                                        </p:tgtEl>
                                        <p:attrNameLst>
                                          <p:attrName>ppt_h</p:attrName>
                                        </p:attrNameLst>
                                      </p:cBhvr>
                                      <p:tavLst>
                                        <p:tav tm="0">
                                          <p:val>
                                            <p:fltVal val="0"/>
                                          </p:val>
                                        </p:tav>
                                        <p:tav tm="100000">
                                          <p:val>
                                            <p:strVal val="#ppt_h"/>
                                          </p:val>
                                        </p:tav>
                                      </p:tavLst>
                                    </p:anim>
                                    <p:anim calcmode="lin" valueType="num">
                                      <p:cBhvr>
                                        <p:cTn id="58" dur="1000" fill="hold"/>
                                        <p:tgtEl>
                                          <p:spTgt spid="51205"/>
                                        </p:tgtEl>
                                        <p:attrNameLst>
                                          <p:attrName>style.rotation</p:attrName>
                                        </p:attrNameLst>
                                      </p:cBhvr>
                                      <p:tavLst>
                                        <p:tav tm="0">
                                          <p:val>
                                            <p:fltVal val="90"/>
                                          </p:val>
                                        </p:tav>
                                        <p:tav tm="100000">
                                          <p:val>
                                            <p:fltVal val="0"/>
                                          </p:val>
                                        </p:tav>
                                      </p:tavLst>
                                    </p:anim>
                                    <p:animEffect transition="in" filter="fade">
                                      <p:cBhvr>
                                        <p:cTn id="59" dur="1000"/>
                                        <p:tgtEl>
                                          <p:spTgt spid="5120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1"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ppt_w</p:attrName>
                                        </p:attrNameLst>
                                      </p:cBhvr>
                                      <p:tavLst>
                                        <p:tav tm="0">
                                          <p:val>
                                            <p:fltVal val="0"/>
                                          </p:val>
                                        </p:tav>
                                        <p:tav tm="100000">
                                          <p:val>
                                            <p:strVal val="#ppt_w"/>
                                          </p:val>
                                        </p:tav>
                                      </p:tavLst>
                                    </p:anim>
                                    <p:anim calcmode="lin" valueType="num">
                                      <p:cBhvr>
                                        <p:cTn id="65" dur="1000" fill="hold"/>
                                        <p:tgtEl>
                                          <p:spTgt spid="2"/>
                                        </p:tgtEl>
                                        <p:attrNameLst>
                                          <p:attrName>ppt_h</p:attrName>
                                        </p:attrNameLst>
                                      </p:cBhvr>
                                      <p:tavLst>
                                        <p:tav tm="0">
                                          <p:val>
                                            <p:fltVal val="0"/>
                                          </p:val>
                                        </p:tav>
                                        <p:tav tm="100000">
                                          <p:val>
                                            <p:strVal val="#ppt_h"/>
                                          </p:val>
                                        </p:tav>
                                      </p:tavLst>
                                    </p:anim>
                                    <p:anim calcmode="lin" valueType="num">
                                      <p:cBhvr>
                                        <p:cTn id="66" dur="1000" fill="hold"/>
                                        <p:tgtEl>
                                          <p:spTgt spid="2"/>
                                        </p:tgtEl>
                                        <p:attrNameLst>
                                          <p:attrName>style.rotation</p:attrName>
                                        </p:attrNameLst>
                                      </p:cBhvr>
                                      <p:tavLst>
                                        <p:tav tm="0">
                                          <p:val>
                                            <p:fltVal val="90"/>
                                          </p:val>
                                        </p:tav>
                                        <p:tav tm="100000">
                                          <p:val>
                                            <p:fltVal val="0"/>
                                          </p:val>
                                        </p:tav>
                                      </p:tavLst>
                                    </p:anim>
                                    <p:animEffect transition="in" filter="fade">
                                      <p:cBhvr>
                                        <p:cTn id="67" dur="1000"/>
                                        <p:tgtEl>
                                          <p:spTgt spid="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2" presetClass="entr" presetSubtype="0" fill="hold" nodeType="clickEffect">
                                  <p:stCondLst>
                                    <p:cond delay="0"/>
                                  </p:stCondLst>
                                  <p:childTnLst>
                                    <p:set>
                                      <p:cBhvr>
                                        <p:cTn id="71" dur="1" fill="hold">
                                          <p:stCondLst>
                                            <p:cond delay="0"/>
                                          </p:stCondLst>
                                        </p:cTn>
                                        <p:tgtEl>
                                          <p:spTgt spid="51210"/>
                                        </p:tgtEl>
                                        <p:attrNameLst>
                                          <p:attrName>style.visibility</p:attrName>
                                        </p:attrNameLst>
                                      </p:cBhvr>
                                      <p:to>
                                        <p:strVal val="visible"/>
                                      </p:to>
                                    </p:set>
                                    <p:animEffect transition="in" filter="fade">
                                      <p:cBhvr>
                                        <p:cTn id="72" dur="1000"/>
                                        <p:tgtEl>
                                          <p:spTgt spid="51210"/>
                                        </p:tgtEl>
                                      </p:cBhvr>
                                    </p:animEffect>
                                    <p:anim calcmode="lin" valueType="num">
                                      <p:cBhvr>
                                        <p:cTn id="73" dur="1000" fill="hold"/>
                                        <p:tgtEl>
                                          <p:spTgt spid="51210"/>
                                        </p:tgtEl>
                                        <p:attrNameLst>
                                          <p:attrName>ppt_x</p:attrName>
                                        </p:attrNameLst>
                                      </p:cBhvr>
                                      <p:tavLst>
                                        <p:tav tm="0">
                                          <p:val>
                                            <p:strVal val="#ppt_x"/>
                                          </p:val>
                                        </p:tav>
                                        <p:tav tm="100000">
                                          <p:val>
                                            <p:strVal val="#ppt_x"/>
                                          </p:val>
                                        </p:tav>
                                      </p:tavLst>
                                    </p:anim>
                                    <p:anim calcmode="lin" valueType="num">
                                      <p:cBhvr>
                                        <p:cTn id="74" dur="1000" fill="hold"/>
                                        <p:tgtEl>
                                          <p:spTgt spid="51210"/>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entr" presetSubtype="0" fill="hold" nodeType="clickEffect">
                                  <p:stCondLst>
                                    <p:cond delay="0"/>
                                  </p:stCondLst>
                                  <p:childTnLst>
                                    <p:set>
                                      <p:cBhvr>
                                        <p:cTn id="78" dur="1" fill="hold">
                                          <p:stCondLst>
                                            <p:cond delay="0"/>
                                          </p:stCondLst>
                                        </p:cTn>
                                        <p:tgtEl>
                                          <p:spTgt spid="51209"/>
                                        </p:tgtEl>
                                        <p:attrNameLst>
                                          <p:attrName>style.visibility</p:attrName>
                                        </p:attrNameLst>
                                      </p:cBhvr>
                                      <p:to>
                                        <p:strVal val="visible"/>
                                      </p:to>
                                    </p:set>
                                    <p:animEffect transition="in" filter="fade">
                                      <p:cBhvr>
                                        <p:cTn id="79" dur="1000"/>
                                        <p:tgtEl>
                                          <p:spTgt spid="51209"/>
                                        </p:tgtEl>
                                      </p:cBhvr>
                                    </p:animEffect>
                                    <p:anim calcmode="lin" valueType="num">
                                      <p:cBhvr>
                                        <p:cTn id="80" dur="1000" fill="hold"/>
                                        <p:tgtEl>
                                          <p:spTgt spid="51209"/>
                                        </p:tgtEl>
                                        <p:attrNameLst>
                                          <p:attrName>ppt_x</p:attrName>
                                        </p:attrNameLst>
                                      </p:cBhvr>
                                      <p:tavLst>
                                        <p:tav tm="0">
                                          <p:val>
                                            <p:strVal val="#ppt_x"/>
                                          </p:val>
                                        </p:tav>
                                        <p:tav tm="100000">
                                          <p:val>
                                            <p:strVal val="#ppt_x"/>
                                          </p:val>
                                        </p:tav>
                                      </p:tavLst>
                                    </p:anim>
                                    <p:anim calcmode="lin" valueType="num">
                                      <p:cBhvr>
                                        <p:cTn id="81" dur="1000" fill="hold"/>
                                        <p:tgtEl>
                                          <p:spTgt spid="51209"/>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42" presetClass="entr" presetSubtype="0" fill="hold" nodeType="clickEffect">
                                  <p:stCondLst>
                                    <p:cond delay="0"/>
                                  </p:stCondLst>
                                  <p:childTnLst>
                                    <p:set>
                                      <p:cBhvr>
                                        <p:cTn id="85" dur="1" fill="hold">
                                          <p:stCondLst>
                                            <p:cond delay="0"/>
                                          </p:stCondLst>
                                        </p:cTn>
                                        <p:tgtEl>
                                          <p:spTgt spid="51207"/>
                                        </p:tgtEl>
                                        <p:attrNameLst>
                                          <p:attrName>style.visibility</p:attrName>
                                        </p:attrNameLst>
                                      </p:cBhvr>
                                      <p:to>
                                        <p:strVal val="visible"/>
                                      </p:to>
                                    </p:set>
                                    <p:animEffect transition="in" filter="fade">
                                      <p:cBhvr>
                                        <p:cTn id="86" dur="1000"/>
                                        <p:tgtEl>
                                          <p:spTgt spid="51207"/>
                                        </p:tgtEl>
                                      </p:cBhvr>
                                    </p:animEffect>
                                    <p:anim calcmode="lin" valueType="num">
                                      <p:cBhvr>
                                        <p:cTn id="87" dur="1000" fill="hold"/>
                                        <p:tgtEl>
                                          <p:spTgt spid="51207"/>
                                        </p:tgtEl>
                                        <p:attrNameLst>
                                          <p:attrName>ppt_x</p:attrName>
                                        </p:attrNameLst>
                                      </p:cBhvr>
                                      <p:tavLst>
                                        <p:tav tm="0">
                                          <p:val>
                                            <p:strVal val="#ppt_x"/>
                                          </p:val>
                                        </p:tav>
                                        <p:tav tm="100000">
                                          <p:val>
                                            <p:strVal val="#ppt_x"/>
                                          </p:val>
                                        </p:tav>
                                      </p:tavLst>
                                    </p:anim>
                                    <p:anim calcmode="lin" valueType="num">
                                      <p:cBhvr>
                                        <p:cTn id="88" dur="1000" fill="hold"/>
                                        <p:tgtEl>
                                          <p:spTgt spid="51207"/>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31" presetClass="entr" presetSubtype="0" fill="hold" nodeType="clickEffect">
                                  <p:stCondLst>
                                    <p:cond delay="0"/>
                                  </p:stCondLst>
                                  <p:childTnLst>
                                    <p:set>
                                      <p:cBhvr>
                                        <p:cTn id="92" dur="1" fill="hold">
                                          <p:stCondLst>
                                            <p:cond delay="0"/>
                                          </p:stCondLst>
                                        </p:cTn>
                                        <p:tgtEl>
                                          <p:spTgt spid="51208"/>
                                        </p:tgtEl>
                                        <p:attrNameLst>
                                          <p:attrName>style.visibility</p:attrName>
                                        </p:attrNameLst>
                                      </p:cBhvr>
                                      <p:to>
                                        <p:strVal val="visible"/>
                                      </p:to>
                                    </p:set>
                                    <p:anim calcmode="lin" valueType="num">
                                      <p:cBhvr>
                                        <p:cTn id="93" dur="1000" fill="hold"/>
                                        <p:tgtEl>
                                          <p:spTgt spid="51208"/>
                                        </p:tgtEl>
                                        <p:attrNameLst>
                                          <p:attrName>ppt_w</p:attrName>
                                        </p:attrNameLst>
                                      </p:cBhvr>
                                      <p:tavLst>
                                        <p:tav tm="0">
                                          <p:val>
                                            <p:fltVal val="0"/>
                                          </p:val>
                                        </p:tav>
                                        <p:tav tm="100000">
                                          <p:val>
                                            <p:strVal val="#ppt_w"/>
                                          </p:val>
                                        </p:tav>
                                      </p:tavLst>
                                    </p:anim>
                                    <p:anim calcmode="lin" valueType="num">
                                      <p:cBhvr>
                                        <p:cTn id="94" dur="1000" fill="hold"/>
                                        <p:tgtEl>
                                          <p:spTgt spid="51208"/>
                                        </p:tgtEl>
                                        <p:attrNameLst>
                                          <p:attrName>ppt_h</p:attrName>
                                        </p:attrNameLst>
                                      </p:cBhvr>
                                      <p:tavLst>
                                        <p:tav tm="0">
                                          <p:val>
                                            <p:fltVal val="0"/>
                                          </p:val>
                                        </p:tav>
                                        <p:tav tm="100000">
                                          <p:val>
                                            <p:strVal val="#ppt_h"/>
                                          </p:val>
                                        </p:tav>
                                      </p:tavLst>
                                    </p:anim>
                                    <p:anim calcmode="lin" valueType="num">
                                      <p:cBhvr>
                                        <p:cTn id="95" dur="1000" fill="hold"/>
                                        <p:tgtEl>
                                          <p:spTgt spid="51208"/>
                                        </p:tgtEl>
                                        <p:attrNameLst>
                                          <p:attrName>style.rotation</p:attrName>
                                        </p:attrNameLst>
                                      </p:cBhvr>
                                      <p:tavLst>
                                        <p:tav tm="0">
                                          <p:val>
                                            <p:fltVal val="90"/>
                                          </p:val>
                                        </p:tav>
                                        <p:tav tm="100000">
                                          <p:val>
                                            <p:fltVal val="0"/>
                                          </p:val>
                                        </p:tav>
                                      </p:tavLst>
                                    </p:anim>
                                    <p:animEffect transition="in" filter="fade">
                                      <p:cBhvr>
                                        <p:cTn id="96" dur="1000"/>
                                        <p:tgtEl>
                                          <p:spTgt spid="5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3DF51F3E-8BB3-1897-BEAB-6A0B52443CD8}"/>
              </a:ext>
            </a:extLst>
          </p:cNvPr>
          <p:cNvSpPr>
            <a:spLocks noGrp="1" noChangeArrowheads="1"/>
          </p:cNvSpPr>
          <p:nvPr>
            <p:ph type="body" idx="1"/>
          </p:nvPr>
        </p:nvSpPr>
        <p:spPr>
          <a:xfrm>
            <a:off x="114300" y="474663"/>
            <a:ext cx="5226050" cy="6383337"/>
          </a:xfrm>
        </p:spPr>
        <p:txBody>
          <a:bodyPr/>
          <a:lstStyle/>
          <a:p>
            <a:pPr marL="0" indent="0" eaLnBrk="1" hangingPunct="1">
              <a:buFontTx/>
              <a:buNone/>
            </a:pPr>
            <a:r>
              <a:rPr lang="en-US" altLang="en-US" sz="2000" b="1"/>
              <a:t>War-Time Economy</a:t>
            </a:r>
          </a:p>
          <a:p>
            <a:pPr marL="0" indent="0" eaLnBrk="1" hangingPunct="1">
              <a:buFontTx/>
              <a:buNone/>
            </a:pPr>
            <a:r>
              <a:rPr lang="en-US" altLang="en-US" sz="2000">
                <a:solidFill>
                  <a:srgbClr val="FF0000"/>
                </a:solidFill>
              </a:rPr>
              <a:t>The war saw a vast expansion of the </a:t>
            </a:r>
            <a:r>
              <a:rPr lang="en-US" altLang="en-US" sz="2000" b="1" u="sng">
                <a:solidFill>
                  <a:srgbClr val="FF0000"/>
                </a:solidFill>
              </a:rPr>
              <a:t>federal govt.</a:t>
            </a:r>
            <a:r>
              <a:rPr lang="en-US" altLang="en-US" sz="2000">
                <a:solidFill>
                  <a:srgbClr val="FF0000"/>
                </a:solidFill>
              </a:rPr>
              <a:t>  Wilson was given sweeping power by Congress to regulate wartime production.</a:t>
            </a:r>
          </a:p>
          <a:p>
            <a:pPr marL="0" indent="0" eaLnBrk="1" hangingPunct="1">
              <a:buFontTx/>
              <a:buNone/>
            </a:pPr>
            <a:r>
              <a:rPr lang="en-US" altLang="en-US" sz="2000" b="1"/>
              <a:t>New Agencies of the Fed Govt.</a:t>
            </a:r>
          </a:p>
          <a:p>
            <a:pPr marL="0" indent="0" eaLnBrk="1" hangingPunct="1">
              <a:buFontTx/>
              <a:buNone/>
            </a:pPr>
            <a:endParaRPr lang="en-US" altLang="en-US" sz="1800" b="1"/>
          </a:p>
          <a:p>
            <a:pPr marL="0" indent="0" eaLnBrk="1" hangingPunct="1">
              <a:buFontTx/>
              <a:buNone/>
            </a:pPr>
            <a:r>
              <a:rPr lang="en-US" altLang="en-US" sz="1800" b="1"/>
              <a:t>1 Committee for Public Information</a:t>
            </a:r>
          </a:p>
          <a:p>
            <a:pPr marL="0" indent="0" eaLnBrk="1" hangingPunct="1">
              <a:buFontTx/>
              <a:buNone/>
            </a:pPr>
            <a:endParaRPr lang="en-US" altLang="en-US" sz="1800" b="1"/>
          </a:p>
          <a:p>
            <a:pPr marL="0" indent="0" eaLnBrk="1" hangingPunct="1">
              <a:buFontTx/>
              <a:buNone/>
            </a:pPr>
            <a:r>
              <a:rPr lang="en-US" altLang="en-US" sz="1800" b="1"/>
              <a:t>2 War Industries Board</a:t>
            </a:r>
          </a:p>
          <a:p>
            <a:pPr marL="0" indent="0" eaLnBrk="1" hangingPunct="1">
              <a:buFontTx/>
              <a:buNone/>
            </a:pPr>
            <a:endParaRPr lang="en-US" altLang="en-US" sz="1800" b="1"/>
          </a:p>
          <a:p>
            <a:pPr marL="0" indent="0" eaLnBrk="1" hangingPunct="1">
              <a:buFontTx/>
              <a:buNone/>
            </a:pPr>
            <a:r>
              <a:rPr lang="en-US" altLang="en-US" sz="1800" b="1"/>
              <a:t>3 Food Administration</a:t>
            </a:r>
          </a:p>
          <a:p>
            <a:pPr marL="0" indent="0" eaLnBrk="1" hangingPunct="1">
              <a:buFontTx/>
              <a:buNone/>
            </a:pPr>
            <a:endParaRPr lang="en-US" altLang="en-US" sz="1800" b="1"/>
          </a:p>
          <a:p>
            <a:pPr marL="0" indent="0" eaLnBrk="1" hangingPunct="1">
              <a:buFontTx/>
              <a:buNone/>
            </a:pPr>
            <a:r>
              <a:rPr lang="en-US" altLang="en-US" sz="1800" b="1"/>
              <a:t>4 Fuel Administration</a:t>
            </a:r>
          </a:p>
          <a:p>
            <a:pPr marL="0" indent="0" eaLnBrk="1" hangingPunct="1">
              <a:buFontTx/>
              <a:buNone/>
            </a:pPr>
            <a:endParaRPr lang="en-US" altLang="en-US" sz="1800" b="1"/>
          </a:p>
          <a:p>
            <a:pPr marL="0" indent="0" eaLnBrk="1" hangingPunct="1">
              <a:buFontTx/>
              <a:buNone/>
            </a:pPr>
            <a:r>
              <a:rPr lang="en-US" altLang="en-US" sz="1800" b="1"/>
              <a:t>5 Railroad Administration</a:t>
            </a:r>
          </a:p>
          <a:p>
            <a:pPr marL="0" indent="0" eaLnBrk="1" hangingPunct="1">
              <a:buFontTx/>
              <a:buNone/>
            </a:pPr>
            <a:endParaRPr lang="en-US" altLang="en-US" sz="1800" b="1"/>
          </a:p>
          <a:p>
            <a:pPr marL="0" indent="0" eaLnBrk="1" hangingPunct="1">
              <a:buFontTx/>
              <a:buNone/>
            </a:pPr>
            <a:r>
              <a:rPr lang="en-US" altLang="en-US" sz="1800" b="1"/>
              <a:t>6 Emergency Ship Corporation</a:t>
            </a:r>
          </a:p>
          <a:p>
            <a:pPr marL="0" indent="0" eaLnBrk="1" hangingPunct="1">
              <a:buFontTx/>
              <a:buNone/>
            </a:pPr>
            <a:endParaRPr lang="en-US" altLang="en-US" sz="1800" b="1"/>
          </a:p>
          <a:p>
            <a:pPr marL="0" indent="0" eaLnBrk="1" hangingPunct="1">
              <a:buFontTx/>
              <a:buNone/>
            </a:pPr>
            <a:r>
              <a:rPr lang="en-US" altLang="en-US" sz="1800" b="1"/>
              <a:t>7 War Labor Board</a:t>
            </a:r>
          </a:p>
        </p:txBody>
      </p:sp>
      <p:sp>
        <p:nvSpPr>
          <p:cNvPr id="26628" name="Rectangle 4">
            <a:extLst>
              <a:ext uri="{FF2B5EF4-FFF2-40B4-BE49-F238E27FC236}">
                <a16:creationId xmlns:a16="http://schemas.microsoft.com/office/drawing/2014/main" id="{0A976ED4-1EE8-BA2C-E692-444CE2D32C14}"/>
              </a:ext>
            </a:extLst>
          </p:cNvPr>
          <p:cNvSpPr>
            <a:spLocks noGrp="1" noChangeArrowheads="1"/>
          </p:cNvSpPr>
          <p:nvPr>
            <p:ph type="title"/>
          </p:nvPr>
        </p:nvSpPr>
        <p:spPr>
          <a:xfrm>
            <a:off x="990600" y="31750"/>
            <a:ext cx="7239000" cy="425450"/>
          </a:xfrm>
        </p:spPr>
        <p:txBody>
          <a:bodyPr/>
          <a:lstStyle/>
          <a:p>
            <a:pPr eaLnBrk="1" hangingPunct="1"/>
            <a:r>
              <a:rPr lang="en-US" altLang="en-US" sz="2800" b="1"/>
              <a:t>The Home Front, 1917-1918</a:t>
            </a:r>
          </a:p>
        </p:txBody>
      </p:sp>
      <p:pic>
        <p:nvPicPr>
          <p:cNvPr id="2" name="Picture 1">
            <a:extLst>
              <a:ext uri="{FF2B5EF4-FFF2-40B4-BE49-F238E27FC236}">
                <a16:creationId xmlns:a16="http://schemas.microsoft.com/office/drawing/2014/main" id="{5FBB75DE-C02A-CF48-7F3F-D8E75D5200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71499">
            <a:off x="6467475" y="396875"/>
            <a:ext cx="2225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23D69D-15B5-AFB2-E15F-7B97E1695A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44888"/>
            <a:ext cx="2287588"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7682B43-574D-F948-3230-319FBA1806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85393">
            <a:off x="4421188" y="3589338"/>
            <a:ext cx="2251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8F91F26-69EA-DF7E-D922-4FA72FF930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27542">
            <a:off x="3268663" y="2705100"/>
            <a:ext cx="22875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7900FC-6B5E-3B85-7FAD-EC20416752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6900" y="2057400"/>
            <a:ext cx="29337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0917B7E-4029-4190-B479-34A87E346D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03713" y="2363788"/>
            <a:ext cx="25479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par>
                          <p:cTn id="11" fill="hold" nodeType="afterGroup">
                            <p:stCondLst>
                              <p:cond delay="2050"/>
                            </p:stCondLst>
                            <p:childTnLst>
                              <p:par>
                                <p:cTn id="12" presetID="3" presetClass="entr" presetSubtype="10" fill="hold" nodeType="afterEffect">
                                  <p:stCondLst>
                                    <p:cond delay="0"/>
                                  </p:stCondLst>
                                  <p:iterate type="wd">
                                    <p:tmPct val="10000"/>
                                  </p:iterate>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14" dur="1000"/>
                                        <p:tgtEl>
                                          <p:spTgt spid="26627">
                                            <p:txEl>
                                              <p:pRg st="0" end="0"/>
                                            </p:txEl>
                                          </p:spTgt>
                                        </p:tgtEl>
                                      </p:cBhvr>
                                    </p:animEffect>
                                  </p:childTnLst>
                                </p:cTn>
                              </p:par>
                            </p:childTnLst>
                          </p:cTn>
                        </p:par>
                        <p:par>
                          <p:cTn id="15" fill="hold" nodeType="afterGroup">
                            <p:stCondLst>
                              <p:cond delay="3150"/>
                            </p:stCondLst>
                            <p:childTnLst>
                              <p:par>
                                <p:cTn id="16" presetID="3" presetClass="entr" presetSubtype="10" fill="hold" nodeType="afterEffect">
                                  <p:stCondLst>
                                    <p:cond delay="0"/>
                                  </p:stCondLst>
                                  <p:iterate type="wd">
                                    <p:tmPct val="10000"/>
                                  </p:iterate>
                                  <p:childTnLst>
                                    <p:set>
                                      <p:cBhvr>
                                        <p:cTn id="17"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8" dur="1000"/>
                                        <p:tgtEl>
                                          <p:spTgt spid="26627">
                                            <p:txEl>
                                              <p:pRg st="1" end="1"/>
                                            </p:txEl>
                                          </p:spTgt>
                                        </p:tgtEl>
                                      </p:cBhvr>
                                    </p:animEffect>
                                  </p:childTnLst>
                                </p:cTn>
                              </p:par>
                            </p:childTnLst>
                          </p:cTn>
                        </p:par>
                        <p:par>
                          <p:cTn id="19" fill="hold" nodeType="afterGroup">
                            <p:stCondLst>
                              <p:cond delay="6350"/>
                            </p:stCondLst>
                            <p:childTnLst>
                              <p:par>
                                <p:cTn id="20" presetID="3" presetClass="entr" presetSubtype="10" fill="hold" nodeType="afterEffect">
                                  <p:stCondLst>
                                    <p:cond delay="0"/>
                                  </p:stCondLst>
                                  <p:iterate type="wd">
                                    <p:tmPct val="10000"/>
                                  </p:iterate>
                                  <p:childTnLst>
                                    <p:set>
                                      <p:cBhvr>
                                        <p:cTn id="21"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22" dur="1000"/>
                                        <p:tgtEl>
                                          <p:spTgt spid="26627">
                                            <p:txEl>
                                              <p:pRg st="2" end="2"/>
                                            </p:txEl>
                                          </p:spTgt>
                                        </p:tgtEl>
                                      </p:cBhvr>
                                    </p:animEffect>
                                  </p:childTnLst>
                                </p:cTn>
                              </p:par>
                            </p:childTnLst>
                          </p:cTn>
                        </p:par>
                        <p:par>
                          <p:cTn id="23" fill="hold" nodeType="afterGroup">
                            <p:stCondLst>
                              <p:cond delay="7950"/>
                            </p:stCondLst>
                            <p:childTnLst>
                              <p:par>
                                <p:cTn id="24" presetID="3" presetClass="entr" presetSubtype="10" fill="hold" nodeType="afterEffect">
                                  <p:stCondLst>
                                    <p:cond delay="0"/>
                                  </p:stCondLst>
                                  <p:iterate type="wd">
                                    <p:tmPct val="10000"/>
                                  </p:iterate>
                                  <p:childTnLst>
                                    <p:set>
                                      <p:cBhvr>
                                        <p:cTn id="25"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26" dur="1000"/>
                                        <p:tgtEl>
                                          <p:spTgt spid="26627">
                                            <p:txEl>
                                              <p:pRg st="4" end="4"/>
                                            </p:txEl>
                                          </p:spTgt>
                                        </p:tgtEl>
                                      </p:cBhvr>
                                    </p:animEffect>
                                  </p:childTnLst>
                                </p:cTn>
                              </p:par>
                            </p:childTnLst>
                          </p:cTn>
                        </p:par>
                        <p:par>
                          <p:cTn id="27" fill="hold" nodeType="afterGroup">
                            <p:stCondLst>
                              <p:cond delay="9350"/>
                            </p:stCondLst>
                            <p:childTnLst>
                              <p:par>
                                <p:cTn id="28" presetID="3" presetClass="entr" presetSubtype="10" fill="hold" nodeType="afterEffect">
                                  <p:stCondLst>
                                    <p:cond delay="0"/>
                                  </p:stCondLst>
                                  <p:iterate type="wd">
                                    <p:tmPct val="10000"/>
                                  </p:iterate>
                                  <p:childTnLst>
                                    <p:set>
                                      <p:cBhvr>
                                        <p:cTn id="29" dur="1" fill="hold">
                                          <p:stCondLst>
                                            <p:cond delay="0"/>
                                          </p:stCondLst>
                                        </p:cTn>
                                        <p:tgtEl>
                                          <p:spTgt spid="26627">
                                            <p:txEl>
                                              <p:pRg st="6" end="6"/>
                                            </p:txEl>
                                          </p:spTgt>
                                        </p:tgtEl>
                                        <p:attrNameLst>
                                          <p:attrName>style.visibility</p:attrName>
                                        </p:attrNameLst>
                                      </p:cBhvr>
                                      <p:to>
                                        <p:strVal val="visible"/>
                                      </p:to>
                                    </p:set>
                                    <p:animEffect transition="in" filter="blinds(horizontal)">
                                      <p:cBhvr>
                                        <p:cTn id="30" dur="1000"/>
                                        <p:tgtEl>
                                          <p:spTgt spid="26627">
                                            <p:txEl>
                                              <p:pRg st="6" end="6"/>
                                            </p:txEl>
                                          </p:spTgt>
                                        </p:tgtEl>
                                      </p:cBhvr>
                                    </p:animEffect>
                                  </p:childTnLst>
                                </p:cTn>
                              </p:par>
                            </p:childTnLst>
                          </p:cTn>
                        </p:par>
                        <p:par>
                          <p:cTn id="31" fill="hold" nodeType="afterGroup">
                            <p:stCondLst>
                              <p:cond delay="10650"/>
                            </p:stCondLst>
                            <p:childTnLst>
                              <p:par>
                                <p:cTn id="32" presetID="3" presetClass="entr" presetSubtype="10" fill="hold" nodeType="afterEffect">
                                  <p:stCondLst>
                                    <p:cond delay="0"/>
                                  </p:stCondLst>
                                  <p:iterate type="wd">
                                    <p:tmPct val="10000"/>
                                  </p:iterate>
                                  <p:childTnLst>
                                    <p:set>
                                      <p:cBhvr>
                                        <p:cTn id="33" dur="1" fill="hold">
                                          <p:stCondLst>
                                            <p:cond delay="0"/>
                                          </p:stCondLst>
                                        </p:cTn>
                                        <p:tgtEl>
                                          <p:spTgt spid="26627">
                                            <p:txEl>
                                              <p:pRg st="8" end="8"/>
                                            </p:txEl>
                                          </p:spTgt>
                                        </p:tgtEl>
                                        <p:attrNameLst>
                                          <p:attrName>style.visibility</p:attrName>
                                        </p:attrNameLst>
                                      </p:cBhvr>
                                      <p:to>
                                        <p:strVal val="visible"/>
                                      </p:to>
                                    </p:set>
                                    <p:animEffect transition="in" filter="blinds(horizontal)">
                                      <p:cBhvr>
                                        <p:cTn id="34" dur="1000"/>
                                        <p:tgtEl>
                                          <p:spTgt spid="26627">
                                            <p:txEl>
                                              <p:pRg st="8" end="8"/>
                                            </p:txEl>
                                          </p:spTgt>
                                        </p:tgtEl>
                                      </p:cBhvr>
                                    </p:animEffect>
                                  </p:childTnLst>
                                </p:cTn>
                              </p:par>
                            </p:childTnLst>
                          </p:cTn>
                        </p:par>
                        <p:par>
                          <p:cTn id="35" fill="hold" nodeType="afterGroup">
                            <p:stCondLst>
                              <p:cond delay="11850"/>
                            </p:stCondLst>
                            <p:childTnLst>
                              <p:par>
                                <p:cTn id="36" presetID="3" presetClass="entr" presetSubtype="10" fill="hold" nodeType="afterEffect">
                                  <p:stCondLst>
                                    <p:cond delay="0"/>
                                  </p:stCondLst>
                                  <p:iterate type="wd">
                                    <p:tmPct val="10000"/>
                                  </p:iterate>
                                  <p:childTnLst>
                                    <p:set>
                                      <p:cBhvr>
                                        <p:cTn id="37" dur="1" fill="hold">
                                          <p:stCondLst>
                                            <p:cond delay="0"/>
                                          </p:stCondLst>
                                        </p:cTn>
                                        <p:tgtEl>
                                          <p:spTgt spid="26627">
                                            <p:txEl>
                                              <p:pRg st="10" end="10"/>
                                            </p:txEl>
                                          </p:spTgt>
                                        </p:tgtEl>
                                        <p:attrNameLst>
                                          <p:attrName>style.visibility</p:attrName>
                                        </p:attrNameLst>
                                      </p:cBhvr>
                                      <p:to>
                                        <p:strVal val="visible"/>
                                      </p:to>
                                    </p:set>
                                    <p:animEffect transition="in" filter="blinds(horizontal)">
                                      <p:cBhvr>
                                        <p:cTn id="38" dur="1000"/>
                                        <p:tgtEl>
                                          <p:spTgt spid="26627">
                                            <p:txEl>
                                              <p:pRg st="10" end="10"/>
                                            </p:txEl>
                                          </p:spTgt>
                                        </p:tgtEl>
                                      </p:cBhvr>
                                    </p:animEffect>
                                  </p:childTnLst>
                                </p:cTn>
                              </p:par>
                            </p:childTnLst>
                          </p:cTn>
                        </p:par>
                        <p:par>
                          <p:cTn id="39" fill="hold" nodeType="afterGroup">
                            <p:stCondLst>
                              <p:cond delay="13050"/>
                            </p:stCondLst>
                            <p:childTnLst>
                              <p:par>
                                <p:cTn id="40" presetID="3" presetClass="entr" presetSubtype="10" fill="hold" nodeType="afterEffect">
                                  <p:stCondLst>
                                    <p:cond delay="0"/>
                                  </p:stCondLst>
                                  <p:iterate type="wd">
                                    <p:tmPct val="10000"/>
                                  </p:iterate>
                                  <p:childTnLst>
                                    <p:set>
                                      <p:cBhvr>
                                        <p:cTn id="41" dur="1" fill="hold">
                                          <p:stCondLst>
                                            <p:cond delay="0"/>
                                          </p:stCondLst>
                                        </p:cTn>
                                        <p:tgtEl>
                                          <p:spTgt spid="26627">
                                            <p:txEl>
                                              <p:pRg st="12" end="12"/>
                                            </p:txEl>
                                          </p:spTgt>
                                        </p:tgtEl>
                                        <p:attrNameLst>
                                          <p:attrName>style.visibility</p:attrName>
                                        </p:attrNameLst>
                                      </p:cBhvr>
                                      <p:to>
                                        <p:strVal val="visible"/>
                                      </p:to>
                                    </p:set>
                                    <p:animEffect transition="in" filter="blinds(horizontal)">
                                      <p:cBhvr>
                                        <p:cTn id="42" dur="1000"/>
                                        <p:tgtEl>
                                          <p:spTgt spid="26627">
                                            <p:txEl>
                                              <p:pRg st="12" end="12"/>
                                            </p:txEl>
                                          </p:spTgt>
                                        </p:tgtEl>
                                      </p:cBhvr>
                                    </p:animEffect>
                                  </p:childTnLst>
                                </p:cTn>
                              </p:par>
                            </p:childTnLst>
                          </p:cTn>
                        </p:par>
                        <p:par>
                          <p:cTn id="43" fill="hold" nodeType="afterGroup">
                            <p:stCondLst>
                              <p:cond delay="14250"/>
                            </p:stCondLst>
                            <p:childTnLst>
                              <p:par>
                                <p:cTn id="44" presetID="3" presetClass="entr" presetSubtype="10" fill="hold" nodeType="afterEffect">
                                  <p:stCondLst>
                                    <p:cond delay="0"/>
                                  </p:stCondLst>
                                  <p:iterate type="wd">
                                    <p:tmPct val="10000"/>
                                  </p:iterate>
                                  <p:childTnLst>
                                    <p:set>
                                      <p:cBhvr>
                                        <p:cTn id="45" dur="1" fill="hold">
                                          <p:stCondLst>
                                            <p:cond delay="0"/>
                                          </p:stCondLst>
                                        </p:cTn>
                                        <p:tgtEl>
                                          <p:spTgt spid="26627">
                                            <p:txEl>
                                              <p:pRg st="14" end="14"/>
                                            </p:txEl>
                                          </p:spTgt>
                                        </p:tgtEl>
                                        <p:attrNameLst>
                                          <p:attrName>style.visibility</p:attrName>
                                        </p:attrNameLst>
                                      </p:cBhvr>
                                      <p:to>
                                        <p:strVal val="visible"/>
                                      </p:to>
                                    </p:set>
                                    <p:animEffect transition="in" filter="blinds(horizontal)">
                                      <p:cBhvr>
                                        <p:cTn id="46" dur="1000"/>
                                        <p:tgtEl>
                                          <p:spTgt spid="26627">
                                            <p:txEl>
                                              <p:pRg st="14" end="14"/>
                                            </p:txEl>
                                          </p:spTgt>
                                        </p:tgtEl>
                                      </p:cBhvr>
                                    </p:animEffect>
                                  </p:childTnLst>
                                </p:cTn>
                              </p:par>
                            </p:childTnLst>
                          </p:cTn>
                        </p:par>
                        <p:par>
                          <p:cTn id="47" fill="hold" nodeType="afterGroup">
                            <p:stCondLst>
                              <p:cond delay="15550"/>
                            </p:stCondLst>
                            <p:childTnLst>
                              <p:par>
                                <p:cTn id="48" presetID="3" presetClass="entr" presetSubtype="10" fill="hold" nodeType="afterEffect">
                                  <p:stCondLst>
                                    <p:cond delay="0"/>
                                  </p:stCondLst>
                                  <p:iterate type="wd">
                                    <p:tmPct val="10000"/>
                                  </p:iterate>
                                  <p:childTnLst>
                                    <p:set>
                                      <p:cBhvr>
                                        <p:cTn id="49" dur="1" fill="hold">
                                          <p:stCondLst>
                                            <p:cond delay="0"/>
                                          </p:stCondLst>
                                        </p:cTn>
                                        <p:tgtEl>
                                          <p:spTgt spid="26627">
                                            <p:txEl>
                                              <p:pRg st="16" end="16"/>
                                            </p:txEl>
                                          </p:spTgt>
                                        </p:tgtEl>
                                        <p:attrNameLst>
                                          <p:attrName>style.visibility</p:attrName>
                                        </p:attrNameLst>
                                      </p:cBhvr>
                                      <p:to>
                                        <p:strVal val="visible"/>
                                      </p:to>
                                    </p:set>
                                    <p:animEffect transition="in" filter="blinds(horizontal)">
                                      <p:cBhvr>
                                        <p:cTn id="50" dur="1000"/>
                                        <p:tgtEl>
                                          <p:spTgt spid="26627">
                                            <p:txEl>
                                              <p:pRg st="16" end="16"/>
                                            </p:txEl>
                                          </p:spTgt>
                                        </p:tgtEl>
                                      </p:cBhvr>
                                    </p:animEffec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par>
                          <p:cTn id="53" fill="hold" nodeType="afterGroup">
                            <p:stCondLst>
                              <p:cond delay="16850"/>
                            </p:stCondLst>
                            <p:childTnLst>
                              <p:par>
                                <p:cTn id="54" presetID="1"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9"/>
                                          </p:stCondLst>
                                        </p:cTn>
                                        <p:tgtEl>
                                          <p:spTgt spid="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9"/>
                                          </p:stCondLst>
                                        </p:cTn>
                                        <p:tgtEl>
                                          <p:spTgt spid="4"/>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46D2C845-0240-B8AE-9C0C-7042D066B8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97619011-0D07-AC9B-0EAC-9E6053308640}"/>
              </a:ext>
            </a:extLst>
          </p:cNvPr>
          <p:cNvSpPr>
            <a:spLocks noGrp="1" noChangeArrowheads="1"/>
          </p:cNvSpPr>
          <p:nvPr>
            <p:ph type="title"/>
          </p:nvPr>
        </p:nvSpPr>
        <p:spPr>
          <a:xfrm>
            <a:off x="1676400" y="381000"/>
            <a:ext cx="5105400" cy="533400"/>
          </a:xfrm>
        </p:spPr>
        <p:txBody>
          <a:bodyPr/>
          <a:lstStyle/>
          <a:p>
            <a:pPr eaLnBrk="1" hangingPunct="1"/>
            <a:r>
              <a:rPr lang="en-US" altLang="en-US" sz="2800" b="1">
                <a:solidFill>
                  <a:schemeClr val="bg1"/>
                </a:solidFill>
              </a:rPr>
              <a:t>The Home Front, 1917-1918</a:t>
            </a:r>
          </a:p>
        </p:txBody>
      </p:sp>
      <p:sp>
        <p:nvSpPr>
          <p:cNvPr id="2" name="Rectangle 1">
            <a:extLst>
              <a:ext uri="{FF2B5EF4-FFF2-40B4-BE49-F238E27FC236}">
                <a16:creationId xmlns:a16="http://schemas.microsoft.com/office/drawing/2014/main" id="{ED94666E-FD9B-0835-8955-715FB3D60BDF}"/>
              </a:ext>
            </a:extLst>
          </p:cNvPr>
          <p:cNvSpPr/>
          <p:nvPr/>
        </p:nvSpPr>
        <p:spPr>
          <a:xfrm>
            <a:off x="914400" y="1828800"/>
            <a:ext cx="5029200" cy="5334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F73E9BE2-2153-DAC7-A758-F8F6E4146DC0}"/>
              </a:ext>
            </a:extLst>
          </p:cNvPr>
          <p:cNvSpPr/>
          <p:nvPr/>
        </p:nvSpPr>
        <p:spPr>
          <a:xfrm>
            <a:off x="381000" y="1136650"/>
            <a:ext cx="76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a:t>
            </a:r>
          </a:p>
        </p:txBody>
      </p:sp>
      <p:pic>
        <p:nvPicPr>
          <p:cNvPr id="86022" name="Picture 9" descr="YouTube logo design and symbol - history and evolution">
            <a:hlinkClick r:id="rId3"/>
            <a:extLst>
              <a:ext uri="{FF2B5EF4-FFF2-40B4-BE49-F238E27FC236}">
                <a16:creationId xmlns:a16="http://schemas.microsoft.com/office/drawing/2014/main" id="{ED1C5A18-0D53-84B9-2957-C9FF854A0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44625"/>
            <a:ext cx="1828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23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222F6B-08C5-7B0D-55F3-38C3547C7E6E}"/>
              </a:ext>
            </a:extLst>
          </p:cNvPr>
          <p:cNvSpPr txBox="1">
            <a:spLocks noChangeArrowheads="1"/>
          </p:cNvSpPr>
          <p:nvPr/>
        </p:nvSpPr>
        <p:spPr bwMode="auto">
          <a:xfrm>
            <a:off x="152400" y="4217988"/>
            <a:ext cx="8229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Led by </a:t>
            </a:r>
            <a:r>
              <a:rPr lang="en-US" altLang="en-US" sz="2000" b="1"/>
              <a:t>George Creel </a:t>
            </a:r>
            <a:r>
              <a:rPr lang="en-US" altLang="en-US" sz="2000"/>
              <a:t>the </a:t>
            </a:r>
            <a:r>
              <a:rPr lang="en-US" altLang="en-US" sz="2000" b="1"/>
              <a:t>CPI</a:t>
            </a:r>
            <a:r>
              <a:rPr lang="en-US" altLang="en-US" sz="2000"/>
              <a:t> sponsored: </a:t>
            </a:r>
          </a:p>
          <a:p>
            <a:pPr>
              <a:spcBef>
                <a:spcPct val="0"/>
              </a:spcBef>
              <a:buFontTx/>
              <a:buNone/>
            </a:pPr>
            <a:r>
              <a:rPr lang="en-US" altLang="en-US" sz="2000"/>
              <a:t>Bond Rallies</a:t>
            </a:r>
          </a:p>
          <a:p>
            <a:pPr>
              <a:spcBef>
                <a:spcPct val="0"/>
              </a:spcBef>
              <a:buFontTx/>
              <a:buNone/>
            </a:pPr>
            <a:r>
              <a:rPr lang="en-US" altLang="en-US" sz="2000"/>
              <a:t>Hollywood Movies</a:t>
            </a:r>
          </a:p>
          <a:p>
            <a:pPr>
              <a:spcBef>
                <a:spcPct val="0"/>
              </a:spcBef>
              <a:buFontTx/>
              <a:buNone/>
            </a:pPr>
            <a:r>
              <a:rPr lang="en-US" altLang="en-US" sz="2000"/>
              <a:t>Posters</a:t>
            </a:r>
          </a:p>
          <a:p>
            <a:pPr>
              <a:spcBef>
                <a:spcPct val="0"/>
              </a:spcBef>
              <a:buFontTx/>
              <a:buNone/>
            </a:pPr>
            <a:r>
              <a:rPr lang="en-US" altLang="en-US" sz="2000"/>
              <a:t>Paintings</a:t>
            </a:r>
          </a:p>
          <a:p>
            <a:pPr>
              <a:spcBef>
                <a:spcPct val="0"/>
              </a:spcBef>
              <a:buFontTx/>
              <a:buNone/>
            </a:pPr>
            <a:r>
              <a:rPr lang="en-US" altLang="en-US" sz="2000"/>
              <a:t>Cartoons</a:t>
            </a:r>
          </a:p>
          <a:p>
            <a:pPr>
              <a:spcBef>
                <a:spcPct val="0"/>
              </a:spcBef>
              <a:buFontTx/>
              <a:buNone/>
            </a:pPr>
            <a:endParaRPr lang="en-US" altLang="en-US" sz="2000"/>
          </a:p>
          <a:p>
            <a:pPr>
              <a:spcBef>
                <a:spcPct val="0"/>
              </a:spcBef>
              <a:buFontTx/>
              <a:buNone/>
            </a:pPr>
            <a:r>
              <a:rPr lang="en-US" altLang="en-US" sz="2000" b="1">
                <a:solidFill>
                  <a:srgbClr val="FF0000"/>
                </a:solidFill>
              </a:rPr>
              <a:t>All in an effort to sell the war to Americans. Support the war effort</a:t>
            </a:r>
          </a:p>
        </p:txBody>
      </p:sp>
      <p:sp>
        <p:nvSpPr>
          <p:cNvPr id="4" name="Rectangle 2">
            <a:extLst>
              <a:ext uri="{FF2B5EF4-FFF2-40B4-BE49-F238E27FC236}">
                <a16:creationId xmlns:a16="http://schemas.microsoft.com/office/drawing/2014/main" id="{36E46AAC-544E-2AA6-80CE-201D9C524B2B}"/>
              </a:ext>
            </a:extLst>
          </p:cNvPr>
          <p:cNvSpPr txBox="1">
            <a:spLocks noChangeArrowheads="1"/>
          </p:cNvSpPr>
          <p:nvPr/>
        </p:nvSpPr>
        <p:spPr bwMode="auto">
          <a:xfrm>
            <a:off x="1905000" y="0"/>
            <a:ext cx="5105400" cy="304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400" b="1" kern="0" dirty="0"/>
              <a:t>The Home Front, 1917-1918</a:t>
            </a:r>
          </a:p>
        </p:txBody>
      </p:sp>
      <p:pic>
        <p:nvPicPr>
          <p:cNvPr id="5" name="Picture 4">
            <a:extLst>
              <a:ext uri="{FF2B5EF4-FFF2-40B4-BE49-F238E27FC236}">
                <a16:creationId xmlns:a16="http://schemas.microsoft.com/office/drawing/2014/main" id="{D01B66F4-EF3E-429C-0AB1-7781758D1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39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Content Placeholder 2">
            <a:extLst>
              <a:ext uri="{FF2B5EF4-FFF2-40B4-BE49-F238E27FC236}">
                <a16:creationId xmlns:a16="http://schemas.microsoft.com/office/drawing/2014/main" id="{89612BC2-0983-E0E3-F310-055F418D3A01}"/>
              </a:ext>
            </a:extLst>
          </p:cNvPr>
          <p:cNvSpPr>
            <a:spLocks noGrp="1" noChangeArrowheads="1"/>
          </p:cNvSpPr>
          <p:nvPr>
            <p:ph idx="1"/>
          </p:nvPr>
        </p:nvSpPr>
        <p:spPr>
          <a:xfrm>
            <a:off x="376238" y="533400"/>
            <a:ext cx="2105025" cy="441325"/>
          </a:xfrm>
        </p:spPr>
        <p:txBody>
          <a:bodyPr/>
          <a:lstStyle/>
          <a:p>
            <a:pPr marL="0" indent="0">
              <a:buFontTx/>
              <a:buNone/>
            </a:pPr>
            <a:r>
              <a:rPr lang="en-US" altLang="en-US" sz="2800" b="1">
                <a:solidFill>
                  <a:schemeClr val="bg1"/>
                </a:solidFill>
                <a:latin typeface="Centaur" panose="02030504050205020304" pitchFamily="18" charset="0"/>
              </a:rPr>
              <a:t>CPI at Work</a:t>
            </a:r>
          </a:p>
        </p:txBody>
      </p:sp>
      <p:pic>
        <p:nvPicPr>
          <p:cNvPr id="6" name="Picture 5">
            <a:extLst>
              <a:ext uri="{FF2B5EF4-FFF2-40B4-BE49-F238E27FC236}">
                <a16:creationId xmlns:a16="http://schemas.microsoft.com/office/drawing/2014/main" id="{26DC1F43-FE11-FE5F-8C16-A2249BAF1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3657600"/>
            <a:ext cx="2971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515BFA3-2A12-08CF-AFC2-2FA904DA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34438" y="3794125"/>
            <a:ext cx="2878137"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7D07533-3E99-6E02-9BB2-D7AE05CD46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7300" y="3581400"/>
            <a:ext cx="29337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0.38177 -0.12778 L -0.7375 -0.38333 " pathEditMode="relative" rAng="0" ptsTypes="AA">
                                      <p:cBhvr>
                                        <p:cTn id="25" dur="2000" fill="hold"/>
                                        <p:tgtEl>
                                          <p:spTgt spid="6"/>
                                        </p:tgtEl>
                                        <p:attrNameLst>
                                          <p:attrName>ppt_x</p:attrName>
                                          <p:attrName>ppt_y</p:attrName>
                                        </p:attrNameLst>
                                      </p:cBhvr>
                                      <p:rCtr x="-17795" y="-12778"/>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6"/>
                                        </p:tgtEl>
                                      </p:cBhvr>
                                      <p:by x="150000" y="15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0.19653 -0.06181 L -0.70677 -0.33148 L -0.70677 -0.33125 L -0.70677 -0.33148 L -0.70486 -0.33287 L -0.7007 -0.33542 " pathEditMode="relative" rAng="0" ptsTypes="AAAAAA">
                                      <p:cBhvr>
                                        <p:cTn id="33" dur="2000" fill="hold"/>
                                        <p:tgtEl>
                                          <p:spTgt spid="8"/>
                                        </p:tgtEl>
                                        <p:attrNameLst>
                                          <p:attrName>ppt_x</p:attrName>
                                          <p:attrName>ppt_y</p:attrName>
                                        </p:attrNameLst>
                                      </p:cBhvr>
                                      <p:rCtr x="-25521" y="-13681"/>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mph" presetSubtype="0" fill="hold" nodeType="clickEffect">
                                  <p:stCondLst>
                                    <p:cond delay="0"/>
                                  </p:stCondLst>
                                  <p:childTnLst>
                                    <p:animScale>
                                      <p:cBhvr>
                                        <p:cTn id="37" dur="2000" fill="hold"/>
                                        <p:tgtEl>
                                          <p:spTgt spid="8"/>
                                        </p:tgtEl>
                                      </p:cBhvr>
                                      <p:by x="150000" y="150000"/>
                                    </p:animScale>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2.77778E-6 -3.7037E-6 L -0.63298 -0.32731 " pathEditMode="relative" rAng="0" ptsTypes="AA">
                                      <p:cBhvr>
                                        <p:cTn id="41" dur="2000" fill="hold"/>
                                        <p:tgtEl>
                                          <p:spTgt spid="7"/>
                                        </p:tgtEl>
                                        <p:attrNameLst>
                                          <p:attrName>ppt_x</p:attrName>
                                          <p:attrName>ppt_y</p:attrName>
                                        </p:attrNameLst>
                                      </p:cBhvr>
                                      <p:rCtr x="-31649" y="-16366"/>
                                    </p:animMotion>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7"/>
                                        </p:tgtEl>
                                      </p:cBhvr>
                                      <p:by x="150000" y="15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27802C9B-F681-754B-62DF-A42E8BE2B949}"/>
              </a:ext>
            </a:extLst>
          </p:cNvPr>
          <p:cNvSpPr>
            <a:spLocks noGrp="1" noChangeArrowheads="1"/>
          </p:cNvSpPr>
          <p:nvPr>
            <p:ph type="body" idx="1"/>
          </p:nvPr>
        </p:nvSpPr>
        <p:spPr>
          <a:xfrm>
            <a:off x="114300" y="474663"/>
            <a:ext cx="2781300" cy="363537"/>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47E7FFFF-F91C-EFBA-B69D-28D72D8B47BC}"/>
              </a:ext>
            </a:extLst>
          </p:cNvPr>
          <p:cNvSpPr>
            <a:spLocks noGrp="1" noChangeArrowheads="1"/>
          </p:cNvSpPr>
          <p:nvPr>
            <p:ph type="title"/>
          </p:nvPr>
        </p:nvSpPr>
        <p:spPr>
          <a:xfrm>
            <a:off x="1295400" y="12700"/>
            <a:ext cx="7239000" cy="425450"/>
          </a:xfrm>
        </p:spPr>
        <p:txBody>
          <a:bodyPr/>
          <a:lstStyle/>
          <a:p>
            <a:pPr eaLnBrk="1" hangingPunct="1"/>
            <a:r>
              <a:rPr lang="en-US" altLang="en-US" sz="2800" b="1"/>
              <a:t>The Home Front, 1917-1918</a:t>
            </a:r>
          </a:p>
        </p:txBody>
      </p:sp>
      <p:sp>
        <p:nvSpPr>
          <p:cNvPr id="2" name="Rectangle 1">
            <a:extLst>
              <a:ext uri="{FF2B5EF4-FFF2-40B4-BE49-F238E27FC236}">
                <a16:creationId xmlns:a16="http://schemas.microsoft.com/office/drawing/2014/main" id="{5E6AF2CC-934F-31AA-8625-4F909ACBB337}"/>
              </a:ext>
            </a:extLst>
          </p:cNvPr>
          <p:cNvSpPr>
            <a:spLocks noChangeArrowheads="1"/>
          </p:cNvSpPr>
          <p:nvPr/>
        </p:nvSpPr>
        <p:spPr bwMode="auto">
          <a:xfrm>
            <a:off x="-15875" y="914400"/>
            <a:ext cx="5654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  War Industries Board-  Led </a:t>
            </a:r>
            <a:r>
              <a:rPr lang="en-US" altLang="en-US" sz="1800"/>
              <a:t>by</a:t>
            </a:r>
            <a:r>
              <a:rPr lang="en-US" altLang="en-US" sz="1800" b="1"/>
              <a:t> Bernard Baruch.  WIB </a:t>
            </a:r>
            <a:r>
              <a:rPr lang="en-US" altLang="en-US" sz="1800"/>
              <a:t>was to </a:t>
            </a:r>
            <a:r>
              <a:rPr lang="en-US" altLang="en-US" sz="1800" b="1">
                <a:solidFill>
                  <a:srgbClr val="FF0000"/>
                </a:solidFill>
              </a:rPr>
              <a:t>coordinate the purchase of war supplies</a:t>
            </a:r>
            <a:r>
              <a:rPr lang="en-US" altLang="en-US" sz="1800"/>
              <a:t>. The organization </a:t>
            </a:r>
            <a:r>
              <a:rPr lang="en-US" altLang="en-US" sz="1800" b="1">
                <a:solidFill>
                  <a:srgbClr val="FF0000"/>
                </a:solidFill>
              </a:rPr>
              <a:t>encouraged companies to use mass-production techniques </a:t>
            </a:r>
            <a:r>
              <a:rPr lang="en-US" altLang="en-US" sz="1800">
                <a:solidFill>
                  <a:srgbClr val="FF0000"/>
                </a:solidFill>
              </a:rPr>
              <a:t>to increase efficiency and urged them to eliminate waste by standardizing products</a:t>
            </a:r>
            <a:r>
              <a:rPr lang="en-US" altLang="en-US" sz="1800"/>
              <a:t>.</a:t>
            </a:r>
            <a:endParaRPr lang="en-US" altLang="en-US" sz="1800" b="1"/>
          </a:p>
        </p:txBody>
      </p:sp>
      <p:pic>
        <p:nvPicPr>
          <p:cNvPr id="3" name="Picture 2">
            <a:extLst>
              <a:ext uri="{FF2B5EF4-FFF2-40B4-BE49-F238E27FC236}">
                <a16:creationId xmlns:a16="http://schemas.microsoft.com/office/drawing/2014/main" id="{2B8D181B-C0BB-C54F-0443-9C033B325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38150"/>
            <a:ext cx="3344863"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300C41-F860-8BDD-F968-D71D946D4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2484438"/>
            <a:ext cx="24034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814C61-9FCC-325F-88EC-A7DFC1897825}"/>
              </a:ext>
            </a:extLst>
          </p:cNvPr>
          <p:cNvSpPr>
            <a:spLocks noChangeArrowheads="1"/>
          </p:cNvSpPr>
          <p:nvPr/>
        </p:nvSpPr>
        <p:spPr bwMode="auto">
          <a:xfrm>
            <a:off x="3367088" y="5621338"/>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Bernard Baruch</a:t>
            </a:r>
          </a:p>
        </p:txBody>
      </p:sp>
      <p:pic>
        <p:nvPicPr>
          <p:cNvPr id="6" name="Picture 5">
            <a:extLst>
              <a:ext uri="{FF2B5EF4-FFF2-40B4-BE49-F238E27FC236}">
                <a16:creationId xmlns:a16="http://schemas.microsoft.com/office/drawing/2014/main" id="{0419B412-3FE3-B250-2D7C-ED3F4D9080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925" y="3352800"/>
            <a:ext cx="2624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90"/>
                                          </p:val>
                                        </p:tav>
                                        <p:tav tm="100000">
                                          <p:val>
                                            <p:fltVal val="0"/>
                                          </p:val>
                                        </p:tav>
                                      </p:tavLst>
                                    </p:anim>
                                    <p:animEffect transition="in" filter="fade">
                                      <p:cBhvr>
                                        <p:cTn id="39" dur="1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20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86B02A4F-6E58-01CF-9FC6-DC29771DE0CF}"/>
              </a:ext>
            </a:extLst>
          </p:cNvPr>
          <p:cNvSpPr>
            <a:spLocks noGrp="1" noChangeArrowheads="1"/>
          </p:cNvSpPr>
          <p:nvPr>
            <p:ph type="body" idx="1"/>
          </p:nvPr>
        </p:nvSpPr>
        <p:spPr>
          <a:xfrm>
            <a:off x="131763" y="333375"/>
            <a:ext cx="2781300" cy="363538"/>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374AE81B-DB5A-A121-14BD-2F82AF91DAEA}"/>
              </a:ext>
            </a:extLst>
          </p:cNvPr>
          <p:cNvSpPr>
            <a:spLocks noGrp="1" noChangeArrowheads="1"/>
          </p:cNvSpPr>
          <p:nvPr>
            <p:ph type="title"/>
          </p:nvPr>
        </p:nvSpPr>
        <p:spPr>
          <a:xfrm>
            <a:off x="1295400" y="12700"/>
            <a:ext cx="7239000" cy="425450"/>
          </a:xfrm>
        </p:spPr>
        <p:txBody>
          <a:bodyPr/>
          <a:lstStyle/>
          <a:p>
            <a:pPr eaLnBrk="1" hangingPunct="1"/>
            <a:r>
              <a:rPr lang="en-US" altLang="en-US" sz="2800" b="1"/>
              <a:t>The Home Front, 1917-1918</a:t>
            </a:r>
          </a:p>
        </p:txBody>
      </p:sp>
      <p:sp>
        <p:nvSpPr>
          <p:cNvPr id="2" name="Rectangle 1">
            <a:extLst>
              <a:ext uri="{FF2B5EF4-FFF2-40B4-BE49-F238E27FC236}">
                <a16:creationId xmlns:a16="http://schemas.microsoft.com/office/drawing/2014/main" id="{DCDBA484-35BB-84C7-F9D6-0C41307BE669}"/>
              </a:ext>
            </a:extLst>
          </p:cNvPr>
          <p:cNvSpPr>
            <a:spLocks noChangeArrowheads="1"/>
          </p:cNvSpPr>
          <p:nvPr/>
        </p:nvSpPr>
        <p:spPr bwMode="auto">
          <a:xfrm>
            <a:off x="14288" y="682625"/>
            <a:ext cx="541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 Food Administration Led </a:t>
            </a:r>
            <a:r>
              <a:rPr lang="en-US" altLang="en-US" sz="1800"/>
              <a:t>by</a:t>
            </a:r>
            <a:r>
              <a:rPr lang="en-US" altLang="en-US" sz="1800" b="1"/>
              <a:t> </a:t>
            </a:r>
            <a:r>
              <a:rPr lang="en-US" altLang="en-US" sz="1800" b="1">
                <a:solidFill>
                  <a:srgbClr val="FF0000"/>
                </a:solidFill>
              </a:rPr>
              <a:t>Herbert Hoover.  </a:t>
            </a:r>
          </a:p>
          <a:p>
            <a:pPr>
              <a:spcBef>
                <a:spcPct val="0"/>
              </a:spcBef>
              <a:buFontTx/>
              <a:buNone/>
            </a:pPr>
            <a:r>
              <a:rPr lang="en-US" altLang="en-US" sz="1800">
                <a:solidFill>
                  <a:srgbClr val="FF0000"/>
                </a:solidFill>
              </a:rPr>
              <a:t>Oversaw the production and distribution of food</a:t>
            </a:r>
            <a:r>
              <a:rPr lang="en-US" altLang="en-US" sz="1800"/>
              <a:t>.</a:t>
            </a:r>
          </a:p>
          <a:p>
            <a:pPr>
              <a:spcBef>
                <a:spcPct val="0"/>
              </a:spcBef>
              <a:buFontTx/>
              <a:buNone/>
            </a:pPr>
            <a:r>
              <a:rPr lang="en-US" altLang="en-US" sz="1800"/>
              <a:t>Urged people to conserve food</a:t>
            </a:r>
          </a:p>
          <a:p>
            <a:pPr>
              <a:spcBef>
                <a:spcPct val="0"/>
              </a:spcBef>
              <a:buFontTx/>
              <a:buNone/>
            </a:pPr>
            <a:r>
              <a:rPr lang="en-US" altLang="en-US" sz="1800"/>
              <a:t>Had meatless days and wheat less days</a:t>
            </a:r>
          </a:p>
          <a:p>
            <a:pPr>
              <a:spcBef>
                <a:spcPct val="0"/>
              </a:spcBef>
              <a:buFontTx/>
              <a:buNone/>
            </a:pPr>
            <a:r>
              <a:rPr lang="en-US" altLang="en-US" sz="1800"/>
              <a:t>Urged Americans to plant Victory Gardens in school</a:t>
            </a:r>
          </a:p>
          <a:p>
            <a:pPr>
              <a:spcBef>
                <a:spcPct val="0"/>
              </a:spcBef>
              <a:buFontTx/>
              <a:buNone/>
            </a:pPr>
            <a:r>
              <a:rPr lang="en-US" altLang="en-US" sz="1800"/>
              <a:t>Yards, open lots, people’s yards, etc.</a:t>
            </a:r>
          </a:p>
          <a:p>
            <a:pPr>
              <a:spcBef>
                <a:spcPct val="0"/>
              </a:spcBef>
              <a:buFontTx/>
              <a:buNone/>
            </a:pPr>
            <a:r>
              <a:rPr lang="en-US" altLang="en-US" sz="1800"/>
              <a:t>Prevented hoarding of food by people</a:t>
            </a:r>
          </a:p>
        </p:txBody>
      </p:sp>
      <p:pic>
        <p:nvPicPr>
          <p:cNvPr id="7" name="Picture 6">
            <a:extLst>
              <a:ext uri="{FF2B5EF4-FFF2-40B4-BE49-F238E27FC236}">
                <a16:creationId xmlns:a16="http://schemas.microsoft.com/office/drawing/2014/main" id="{6F815DE0-52CA-8A8E-6518-F92CAC63E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557213"/>
            <a:ext cx="3336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9F9B309-6360-7F88-3129-F39BB26341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3148013"/>
            <a:ext cx="254000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258F17C-55C8-DADF-0C2A-014BEC8976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24200"/>
            <a:ext cx="2603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979F97-57C3-4139-174D-7A4AFA0C8601}"/>
              </a:ext>
            </a:extLst>
          </p:cNvPr>
          <p:cNvSpPr>
            <a:spLocks noChangeArrowheads="1"/>
          </p:cNvSpPr>
          <p:nvPr/>
        </p:nvSpPr>
        <p:spPr bwMode="auto">
          <a:xfrm>
            <a:off x="3505200" y="595471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Herbert Hoover</a:t>
            </a:r>
          </a:p>
        </p:txBody>
      </p:sp>
      <p:pic>
        <p:nvPicPr>
          <p:cNvPr id="12" name="Picture 11">
            <a:extLst>
              <a:ext uri="{FF2B5EF4-FFF2-40B4-BE49-F238E27FC236}">
                <a16:creationId xmlns:a16="http://schemas.microsoft.com/office/drawing/2014/main" id="{C531963E-B5AD-9082-B466-AD20DC41B5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6450" y="5116513"/>
            <a:ext cx="3109913"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C0B515D-B12F-AD1A-C1BB-C939FF403D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6688" y="3148013"/>
            <a:ext cx="267176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20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nodeType="clickEffect">
                                  <p:stCondLst>
                                    <p:cond delay="0"/>
                                  </p:stCondLst>
                                  <p:childTnLst>
                                    <p:animMotion origin="layout" path="M -3.61111E-6 0.00579 L 0.30816 0.01412 L 0.30816 0.01574 L 0.30816 0.01412 L 0.30816 -0.00116 " pathEditMode="relative" rAng="0" ptsTypes="AAAAA">
                                      <p:cBhvr>
                                        <p:cTn id="56" dur="2000" fill="hold"/>
                                        <p:tgtEl>
                                          <p:spTgt spid="4"/>
                                        </p:tgtEl>
                                        <p:attrNameLst>
                                          <p:attrName>ppt_x</p:attrName>
                                          <p:attrName>ppt_y</p:attrName>
                                        </p:attrNameLst>
                                      </p:cBhvr>
                                      <p:rCtr x="15399"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61D11FC6-65DD-CA5A-58AB-B455A7DAAB41}"/>
              </a:ext>
            </a:extLst>
          </p:cNvPr>
          <p:cNvSpPr>
            <a:spLocks noGrp="1" noChangeArrowheads="1"/>
          </p:cNvSpPr>
          <p:nvPr>
            <p:ph type="body" idx="1"/>
          </p:nvPr>
        </p:nvSpPr>
        <p:spPr>
          <a:xfrm>
            <a:off x="131763" y="333375"/>
            <a:ext cx="2781300" cy="363538"/>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C45754A9-20D5-AD4C-0B55-CB5516E5DC29}"/>
              </a:ext>
            </a:extLst>
          </p:cNvPr>
          <p:cNvSpPr>
            <a:spLocks noGrp="1" noChangeArrowheads="1"/>
          </p:cNvSpPr>
          <p:nvPr>
            <p:ph type="title"/>
          </p:nvPr>
        </p:nvSpPr>
        <p:spPr>
          <a:xfrm>
            <a:off x="1295400" y="12700"/>
            <a:ext cx="7239000" cy="425450"/>
          </a:xfrm>
        </p:spPr>
        <p:txBody>
          <a:bodyPr/>
          <a:lstStyle/>
          <a:p>
            <a:pPr eaLnBrk="1" hangingPunct="1"/>
            <a:r>
              <a:rPr lang="en-US" altLang="en-US" sz="2800" b="1"/>
              <a:t>The Home Front, 1917-1918</a:t>
            </a:r>
          </a:p>
        </p:txBody>
      </p:sp>
      <p:sp>
        <p:nvSpPr>
          <p:cNvPr id="2" name="Rectangle 1">
            <a:extLst>
              <a:ext uri="{FF2B5EF4-FFF2-40B4-BE49-F238E27FC236}">
                <a16:creationId xmlns:a16="http://schemas.microsoft.com/office/drawing/2014/main" id="{C116F490-2B24-99B7-07C4-D3FB1DEFBFF5}"/>
              </a:ext>
            </a:extLst>
          </p:cNvPr>
          <p:cNvSpPr>
            <a:spLocks noChangeArrowheads="1"/>
          </p:cNvSpPr>
          <p:nvPr/>
        </p:nvSpPr>
        <p:spPr bwMode="auto">
          <a:xfrm>
            <a:off x="14288" y="682625"/>
            <a:ext cx="5410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4. Fuel Administration Led </a:t>
            </a:r>
            <a:r>
              <a:rPr lang="en-US" altLang="en-US" sz="2000"/>
              <a:t>by </a:t>
            </a:r>
            <a:r>
              <a:rPr lang="en-US" altLang="en-US" sz="2000" b="1"/>
              <a:t>Harry A. Garfield.  </a:t>
            </a:r>
          </a:p>
          <a:p>
            <a:pPr>
              <a:spcBef>
                <a:spcPct val="0"/>
              </a:spcBef>
              <a:buFontTx/>
              <a:buNone/>
            </a:pPr>
            <a:r>
              <a:rPr lang="en-US" altLang="en-US" sz="2000"/>
              <a:t>Managed the countries coal and oil use.</a:t>
            </a:r>
          </a:p>
          <a:p>
            <a:pPr>
              <a:spcBef>
                <a:spcPct val="0"/>
              </a:spcBef>
              <a:buFontTx/>
              <a:buNone/>
            </a:pPr>
            <a:r>
              <a:rPr lang="en-US" altLang="en-US" sz="2000"/>
              <a:t>Established </a:t>
            </a:r>
            <a:r>
              <a:rPr lang="en-US" altLang="en-US" sz="2000" b="1"/>
              <a:t>daylight savings time </a:t>
            </a:r>
            <a:r>
              <a:rPr lang="en-US" altLang="en-US" sz="2000"/>
              <a:t>to conserve energy in factories.  </a:t>
            </a:r>
          </a:p>
          <a:p>
            <a:pPr>
              <a:spcBef>
                <a:spcPct val="0"/>
              </a:spcBef>
              <a:buFontTx/>
              <a:buNone/>
            </a:pPr>
            <a:r>
              <a:rPr lang="en-US" altLang="en-US" sz="2000"/>
              <a:t>Encouraged Americans to take part in heatless Mondays</a:t>
            </a:r>
          </a:p>
        </p:txBody>
      </p:sp>
      <p:sp>
        <p:nvSpPr>
          <p:cNvPr id="5" name="Rectangle 4">
            <a:extLst>
              <a:ext uri="{FF2B5EF4-FFF2-40B4-BE49-F238E27FC236}">
                <a16:creationId xmlns:a16="http://schemas.microsoft.com/office/drawing/2014/main" id="{98766867-C2DF-8925-9911-CF5775DEBE8C}"/>
              </a:ext>
            </a:extLst>
          </p:cNvPr>
          <p:cNvSpPr>
            <a:spLocks noChangeArrowheads="1"/>
          </p:cNvSpPr>
          <p:nvPr/>
        </p:nvSpPr>
        <p:spPr bwMode="auto">
          <a:xfrm>
            <a:off x="3505200" y="595471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Herbert Hoover</a:t>
            </a:r>
          </a:p>
        </p:txBody>
      </p:sp>
      <p:pic>
        <p:nvPicPr>
          <p:cNvPr id="3" name="Picture 2">
            <a:extLst>
              <a:ext uri="{FF2B5EF4-FFF2-40B4-BE49-F238E27FC236}">
                <a16:creationId xmlns:a16="http://schemas.microsoft.com/office/drawing/2014/main" id="{74F8D45B-7079-531B-6C80-195500C62B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68300"/>
            <a:ext cx="28194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D39ECF9-AF31-63EB-B7D3-6DF421EDB2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17788"/>
            <a:ext cx="263366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0952622-8F2B-0425-5A21-349AC6765AB5}"/>
              </a:ext>
            </a:extLst>
          </p:cNvPr>
          <p:cNvSpPr>
            <a:spLocks noChangeArrowheads="1"/>
          </p:cNvSpPr>
          <p:nvPr/>
        </p:nvSpPr>
        <p:spPr bwMode="auto">
          <a:xfrm>
            <a:off x="3627438" y="59547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chemeClr val="bg1"/>
              </a:solidFill>
            </a:endParaRPr>
          </a:p>
        </p:txBody>
      </p:sp>
      <p:sp>
        <p:nvSpPr>
          <p:cNvPr id="90121" name="Rectangle 5">
            <a:extLst>
              <a:ext uri="{FF2B5EF4-FFF2-40B4-BE49-F238E27FC236}">
                <a16:creationId xmlns:a16="http://schemas.microsoft.com/office/drawing/2014/main" id="{57BFA916-7524-29DE-E9AF-CA1C07114E1F}"/>
              </a:ext>
            </a:extLst>
          </p:cNvPr>
          <p:cNvSpPr>
            <a:spLocks noChangeArrowheads="1"/>
          </p:cNvSpPr>
          <p:nvPr/>
        </p:nvSpPr>
        <p:spPr bwMode="auto">
          <a:xfrm>
            <a:off x="2667000" y="5718175"/>
            <a:ext cx="200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Harry A. Garfield</a:t>
            </a:r>
          </a:p>
        </p:txBody>
      </p:sp>
      <p:pic>
        <p:nvPicPr>
          <p:cNvPr id="8" name="Picture 7">
            <a:extLst>
              <a:ext uri="{FF2B5EF4-FFF2-40B4-BE49-F238E27FC236}">
                <a16:creationId xmlns:a16="http://schemas.microsoft.com/office/drawing/2014/main" id="{42AEFAF2-FBF5-C6B1-F574-FD1828E5F8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3667125"/>
            <a:ext cx="222567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100EF05-D06B-E258-683B-698A565173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5863" y="4313238"/>
            <a:ext cx="41116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2000"/>
                                        <p:tgtEl>
                                          <p:spTgt spid="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1"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fltVal val="0"/>
                                          </p:val>
                                        </p:tav>
                                        <p:tav tm="100000">
                                          <p:val>
                                            <p:strVal val="#ppt_w"/>
                                          </p:val>
                                        </p:tav>
                                      </p:tavLst>
                                    </p:anim>
                                    <p:anim calcmode="lin" valueType="num">
                                      <p:cBhvr>
                                        <p:cTn id="57" dur="1000" fill="hold"/>
                                        <p:tgtEl>
                                          <p:spTgt spid="3"/>
                                        </p:tgtEl>
                                        <p:attrNameLst>
                                          <p:attrName>ppt_h</p:attrName>
                                        </p:attrNameLst>
                                      </p:cBhvr>
                                      <p:tavLst>
                                        <p:tav tm="0">
                                          <p:val>
                                            <p:fltVal val="0"/>
                                          </p:val>
                                        </p:tav>
                                        <p:tav tm="100000">
                                          <p:val>
                                            <p:strVal val="#ppt_h"/>
                                          </p:val>
                                        </p:tav>
                                      </p:tavLst>
                                    </p:anim>
                                    <p:anim calcmode="lin" valueType="num">
                                      <p:cBhvr>
                                        <p:cTn id="58" dur="1000" fill="hold"/>
                                        <p:tgtEl>
                                          <p:spTgt spid="3"/>
                                        </p:tgtEl>
                                        <p:attrNameLst>
                                          <p:attrName>style.rotation</p:attrName>
                                        </p:attrNameLst>
                                      </p:cBhvr>
                                      <p:tavLst>
                                        <p:tav tm="0">
                                          <p:val>
                                            <p:fltVal val="90"/>
                                          </p:val>
                                        </p:tav>
                                        <p:tav tm="100000">
                                          <p:val>
                                            <p:fltVal val="0"/>
                                          </p:val>
                                        </p:tav>
                                      </p:tavLst>
                                    </p:anim>
                                    <p:animEffect transition="in" filter="fade">
                                      <p:cBhvr>
                                        <p:cTn id="59" dur="1000"/>
                                        <p:tgtEl>
                                          <p:spTgt spid="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P spid="5"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2ACB8057-A967-49D8-8EB0-515074A40041}"/>
              </a:ext>
            </a:extLst>
          </p:cNvPr>
          <p:cNvSpPr>
            <a:spLocks noGrp="1" noChangeArrowheads="1"/>
          </p:cNvSpPr>
          <p:nvPr>
            <p:ph type="body" idx="1"/>
          </p:nvPr>
        </p:nvSpPr>
        <p:spPr>
          <a:xfrm>
            <a:off x="131763" y="333375"/>
            <a:ext cx="2781300" cy="363538"/>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7FCC0499-88DB-29C8-1FC2-6D563E166229}"/>
              </a:ext>
            </a:extLst>
          </p:cNvPr>
          <p:cNvSpPr>
            <a:spLocks noGrp="1" noChangeArrowheads="1"/>
          </p:cNvSpPr>
          <p:nvPr>
            <p:ph type="title"/>
          </p:nvPr>
        </p:nvSpPr>
        <p:spPr>
          <a:xfrm>
            <a:off x="1295400" y="12700"/>
            <a:ext cx="7239000" cy="425450"/>
          </a:xfrm>
        </p:spPr>
        <p:txBody>
          <a:bodyPr/>
          <a:lstStyle/>
          <a:p>
            <a:pPr eaLnBrk="1" hangingPunct="1"/>
            <a:r>
              <a:rPr lang="en-US" altLang="en-US" sz="2800" b="1"/>
              <a:t>The Home Front, 1917-1918</a:t>
            </a:r>
          </a:p>
        </p:txBody>
      </p:sp>
      <p:sp>
        <p:nvSpPr>
          <p:cNvPr id="2" name="Rectangle 1">
            <a:extLst>
              <a:ext uri="{FF2B5EF4-FFF2-40B4-BE49-F238E27FC236}">
                <a16:creationId xmlns:a16="http://schemas.microsoft.com/office/drawing/2014/main" id="{DB6E25C9-36D5-8B3B-9E7A-F40CD06AB4D9}"/>
              </a:ext>
            </a:extLst>
          </p:cNvPr>
          <p:cNvSpPr>
            <a:spLocks noChangeArrowheads="1"/>
          </p:cNvSpPr>
          <p:nvPr/>
        </p:nvSpPr>
        <p:spPr bwMode="auto">
          <a:xfrm>
            <a:off x="14288" y="682625"/>
            <a:ext cx="5410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5. Railroad Administration Led </a:t>
            </a:r>
            <a:r>
              <a:rPr lang="en-US" altLang="en-US" sz="2000"/>
              <a:t>by </a:t>
            </a:r>
            <a:r>
              <a:rPr lang="en-US" altLang="en-US" sz="2000" b="1"/>
              <a:t>William Gibbs McAdoo.  </a:t>
            </a:r>
            <a:r>
              <a:rPr lang="en-US" altLang="en-US" sz="2000"/>
              <a:t>Fares were standardized, and the facilities of different railroad companies were shared</a:t>
            </a:r>
          </a:p>
          <a:p>
            <a:pPr>
              <a:spcBef>
                <a:spcPct val="0"/>
              </a:spcBef>
              <a:buFontTx/>
              <a:buNone/>
            </a:pPr>
            <a:r>
              <a:rPr lang="en-US" altLang="en-US" sz="2000"/>
              <a:t>Provided higher wages for RxR workers and money for repairs.</a:t>
            </a:r>
          </a:p>
        </p:txBody>
      </p:sp>
      <p:sp>
        <p:nvSpPr>
          <p:cNvPr id="5" name="Rectangle 4">
            <a:extLst>
              <a:ext uri="{FF2B5EF4-FFF2-40B4-BE49-F238E27FC236}">
                <a16:creationId xmlns:a16="http://schemas.microsoft.com/office/drawing/2014/main" id="{2A3FE572-D735-61B4-9DD9-D57F21183340}"/>
              </a:ext>
            </a:extLst>
          </p:cNvPr>
          <p:cNvSpPr>
            <a:spLocks noChangeArrowheads="1"/>
          </p:cNvSpPr>
          <p:nvPr/>
        </p:nvSpPr>
        <p:spPr bwMode="auto">
          <a:xfrm>
            <a:off x="3505200" y="595471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Herbert Hoover</a:t>
            </a:r>
          </a:p>
        </p:txBody>
      </p:sp>
      <p:sp>
        <p:nvSpPr>
          <p:cNvPr id="13" name="Rectangle 12">
            <a:extLst>
              <a:ext uri="{FF2B5EF4-FFF2-40B4-BE49-F238E27FC236}">
                <a16:creationId xmlns:a16="http://schemas.microsoft.com/office/drawing/2014/main" id="{07D00C9C-4AB0-02AC-FE87-6EC4EBB0E2B6}"/>
              </a:ext>
            </a:extLst>
          </p:cNvPr>
          <p:cNvSpPr>
            <a:spLocks noChangeArrowheads="1"/>
          </p:cNvSpPr>
          <p:nvPr/>
        </p:nvSpPr>
        <p:spPr bwMode="auto">
          <a:xfrm>
            <a:off x="3627438" y="59547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chemeClr val="bg1"/>
              </a:solidFill>
            </a:endParaRPr>
          </a:p>
        </p:txBody>
      </p:sp>
      <p:sp>
        <p:nvSpPr>
          <p:cNvPr id="91143" name="Rectangle 5">
            <a:extLst>
              <a:ext uri="{FF2B5EF4-FFF2-40B4-BE49-F238E27FC236}">
                <a16:creationId xmlns:a16="http://schemas.microsoft.com/office/drawing/2014/main" id="{59C9F3B4-B6A2-FFD1-41A2-E9C53AAA7CBD}"/>
              </a:ext>
            </a:extLst>
          </p:cNvPr>
          <p:cNvSpPr>
            <a:spLocks noChangeArrowheads="1"/>
          </p:cNvSpPr>
          <p:nvPr/>
        </p:nvSpPr>
        <p:spPr bwMode="auto">
          <a:xfrm>
            <a:off x="2667000" y="5718175"/>
            <a:ext cx="200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Harry A. Garfield</a:t>
            </a:r>
          </a:p>
        </p:txBody>
      </p:sp>
      <p:pic>
        <p:nvPicPr>
          <p:cNvPr id="7" name="Picture 6">
            <a:extLst>
              <a:ext uri="{FF2B5EF4-FFF2-40B4-BE49-F238E27FC236}">
                <a16:creationId xmlns:a16="http://schemas.microsoft.com/office/drawing/2014/main" id="{8F18D2C8-8769-0429-F579-84B843D40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2784475"/>
            <a:ext cx="2703513"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Rectangle 9">
            <a:extLst>
              <a:ext uri="{FF2B5EF4-FFF2-40B4-BE49-F238E27FC236}">
                <a16:creationId xmlns:a16="http://schemas.microsoft.com/office/drawing/2014/main" id="{A4642DF9-C36A-5529-BC53-35372796537D}"/>
              </a:ext>
            </a:extLst>
          </p:cNvPr>
          <p:cNvSpPr>
            <a:spLocks noChangeArrowheads="1"/>
          </p:cNvSpPr>
          <p:nvPr/>
        </p:nvSpPr>
        <p:spPr bwMode="auto">
          <a:xfrm>
            <a:off x="3106738" y="5692775"/>
            <a:ext cx="2682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William Gibbs McAdoo</a:t>
            </a:r>
          </a:p>
        </p:txBody>
      </p:sp>
      <p:pic>
        <p:nvPicPr>
          <p:cNvPr id="11" name="Picture 10">
            <a:extLst>
              <a:ext uri="{FF2B5EF4-FFF2-40B4-BE49-F238E27FC236}">
                <a16:creationId xmlns:a16="http://schemas.microsoft.com/office/drawing/2014/main" id="{41B5C687-FAE0-852D-5038-A784F665AF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38150"/>
            <a:ext cx="304323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32EB665-DFB1-4DC7-24E3-28583A019D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019800"/>
            <a:ext cx="3276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9B7867A-222C-111F-23D9-2D7537CCCA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2841625"/>
            <a:ext cx="2725737"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nodeType="clickEffect">
                                  <p:stCondLst>
                                    <p:cond delay="0"/>
                                  </p:stCondLst>
                                  <p:childTnLst>
                                    <p:animMotion origin="layout" path="M 0.17708 0.0331 L 1.19253 0.03727 " pathEditMode="relative" rAng="0" ptsTypes="AA">
                                      <p:cBhvr>
                                        <p:cTn id="43" dur="2000" fill="hold"/>
                                        <p:tgtEl>
                                          <p:spTgt spid="12"/>
                                        </p:tgtEl>
                                        <p:attrNameLst>
                                          <p:attrName>ppt_x</p:attrName>
                                          <p:attrName>ppt_y</p:attrName>
                                        </p:attrNameLst>
                                      </p:cBhvr>
                                      <p:rCtr x="50764" y="208"/>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3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90"/>
                                          </p:val>
                                        </p:tav>
                                        <p:tav tm="100000">
                                          <p:val>
                                            <p:fltVal val="0"/>
                                          </p:val>
                                        </p:tav>
                                      </p:tavLst>
                                    </p:anim>
                                    <p:animEffect transition="in" filter="fade">
                                      <p:cBhvr>
                                        <p:cTn id="51" dur="1000"/>
                                        <p:tgtEl>
                                          <p:spTgt spid="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ntr" presetSubtype="16"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P spid="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LS63103">
            <a:extLst>
              <a:ext uri="{FF2B5EF4-FFF2-40B4-BE49-F238E27FC236}">
                <a16:creationId xmlns:a16="http://schemas.microsoft.com/office/drawing/2014/main" id="{4D66E3BA-E3B7-0FFF-9D8E-4650ECEF7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6" t="6561" b="3439"/>
          <a:stretch>
            <a:fillRect/>
          </a:stretch>
        </p:blipFill>
        <p:spPr bwMode="auto">
          <a:xfrm>
            <a:off x="1981200" y="25400"/>
            <a:ext cx="4803775" cy="6781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339" name="Group 2">
            <a:extLst>
              <a:ext uri="{FF2B5EF4-FFF2-40B4-BE49-F238E27FC236}">
                <a16:creationId xmlns:a16="http://schemas.microsoft.com/office/drawing/2014/main" id="{4C19F51A-0BDF-B234-39A7-4B0782A3890C}"/>
              </a:ext>
            </a:extLst>
          </p:cNvPr>
          <p:cNvGrpSpPr>
            <a:grpSpLocks/>
          </p:cNvGrpSpPr>
          <p:nvPr/>
        </p:nvGrpSpPr>
        <p:grpSpPr bwMode="auto">
          <a:xfrm>
            <a:off x="228600" y="71438"/>
            <a:ext cx="1077913" cy="1200150"/>
            <a:chOff x="2105717" y="5562600"/>
            <a:chExt cx="1078116" cy="1200329"/>
          </a:xfrm>
        </p:grpSpPr>
        <p:pic>
          <p:nvPicPr>
            <p:cNvPr id="14340" name="Picture 4">
              <a:extLst>
                <a:ext uri="{FF2B5EF4-FFF2-40B4-BE49-F238E27FC236}">
                  <a16:creationId xmlns:a16="http://schemas.microsoft.com/office/drawing/2014/main" id="{54486304-5FD8-93E8-D6CD-5B89B09E0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4F02DD7-ECEC-7BE8-915B-6C3CA1743F81}"/>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TextBox 6">
              <a:extLst>
                <a:ext uri="{FF2B5EF4-FFF2-40B4-BE49-F238E27FC236}">
                  <a16:creationId xmlns:a16="http://schemas.microsoft.com/office/drawing/2014/main" id="{8477242E-7873-9E8E-1E1B-037E70091744}"/>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5635F492-D7F4-B587-021D-D38AFC1BCFCC}"/>
              </a:ext>
            </a:extLst>
          </p:cNvPr>
          <p:cNvSpPr>
            <a:spLocks noGrp="1" noChangeArrowheads="1"/>
          </p:cNvSpPr>
          <p:nvPr>
            <p:ph type="body" idx="1"/>
          </p:nvPr>
        </p:nvSpPr>
        <p:spPr>
          <a:xfrm>
            <a:off x="152400" y="350838"/>
            <a:ext cx="2781300" cy="365125"/>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6777AEDC-5679-EA27-8204-F85F6896E609}"/>
              </a:ext>
            </a:extLst>
          </p:cNvPr>
          <p:cNvSpPr>
            <a:spLocks noGrp="1" noChangeArrowheads="1"/>
          </p:cNvSpPr>
          <p:nvPr>
            <p:ph type="title"/>
          </p:nvPr>
        </p:nvSpPr>
        <p:spPr>
          <a:xfrm>
            <a:off x="26988" y="0"/>
            <a:ext cx="4840287" cy="425450"/>
          </a:xfrm>
        </p:spPr>
        <p:txBody>
          <a:bodyPr/>
          <a:lstStyle/>
          <a:p>
            <a:pPr eaLnBrk="1" hangingPunct="1"/>
            <a:r>
              <a:rPr lang="en-US" altLang="en-US" sz="2400" b="1"/>
              <a:t>The Home Front, 1917-1918</a:t>
            </a:r>
          </a:p>
        </p:txBody>
      </p:sp>
      <p:sp>
        <p:nvSpPr>
          <p:cNvPr id="2" name="Rectangle 1">
            <a:extLst>
              <a:ext uri="{FF2B5EF4-FFF2-40B4-BE49-F238E27FC236}">
                <a16:creationId xmlns:a16="http://schemas.microsoft.com/office/drawing/2014/main" id="{6E803151-5E62-5EB9-0542-94B597A6CBE0}"/>
              </a:ext>
            </a:extLst>
          </p:cNvPr>
          <p:cNvSpPr>
            <a:spLocks noChangeArrowheads="1"/>
          </p:cNvSpPr>
          <p:nvPr/>
        </p:nvSpPr>
        <p:spPr bwMode="auto">
          <a:xfrm>
            <a:off x="14288" y="682625"/>
            <a:ext cx="541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6. Emergency Ship Corporation Led </a:t>
            </a:r>
            <a:r>
              <a:rPr lang="en-US" altLang="en-US" sz="2000"/>
              <a:t>William Denman</a:t>
            </a:r>
            <a:r>
              <a:rPr lang="en-US" altLang="en-US" sz="2000" b="1"/>
              <a:t>.  </a:t>
            </a:r>
            <a:r>
              <a:rPr lang="en-US" altLang="en-US" sz="2000"/>
              <a:t>Built a fleet of merchant ships to transport men and supplies to Europe.  “A Bridge to France”</a:t>
            </a:r>
          </a:p>
        </p:txBody>
      </p:sp>
      <p:sp>
        <p:nvSpPr>
          <p:cNvPr id="5" name="Rectangle 4">
            <a:extLst>
              <a:ext uri="{FF2B5EF4-FFF2-40B4-BE49-F238E27FC236}">
                <a16:creationId xmlns:a16="http://schemas.microsoft.com/office/drawing/2014/main" id="{E364B1A7-6049-7A4A-8802-595DFDAE85AD}"/>
              </a:ext>
            </a:extLst>
          </p:cNvPr>
          <p:cNvSpPr>
            <a:spLocks noChangeArrowheads="1"/>
          </p:cNvSpPr>
          <p:nvPr/>
        </p:nvSpPr>
        <p:spPr bwMode="auto">
          <a:xfrm>
            <a:off x="3505200" y="595471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Herbert Hoover</a:t>
            </a:r>
          </a:p>
        </p:txBody>
      </p:sp>
      <p:sp>
        <p:nvSpPr>
          <p:cNvPr id="13" name="Rectangle 12">
            <a:extLst>
              <a:ext uri="{FF2B5EF4-FFF2-40B4-BE49-F238E27FC236}">
                <a16:creationId xmlns:a16="http://schemas.microsoft.com/office/drawing/2014/main" id="{84117CC6-DE07-3135-1014-185FE0880FD5}"/>
              </a:ext>
            </a:extLst>
          </p:cNvPr>
          <p:cNvSpPr>
            <a:spLocks noChangeArrowheads="1"/>
          </p:cNvSpPr>
          <p:nvPr/>
        </p:nvSpPr>
        <p:spPr bwMode="auto">
          <a:xfrm>
            <a:off x="3627438" y="59547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chemeClr val="bg1"/>
              </a:solidFill>
            </a:endParaRPr>
          </a:p>
        </p:txBody>
      </p:sp>
      <p:sp>
        <p:nvSpPr>
          <p:cNvPr id="92167" name="Rectangle 5">
            <a:extLst>
              <a:ext uri="{FF2B5EF4-FFF2-40B4-BE49-F238E27FC236}">
                <a16:creationId xmlns:a16="http://schemas.microsoft.com/office/drawing/2014/main" id="{B5EA6F2E-115D-936C-4ACC-4AF565C416B6}"/>
              </a:ext>
            </a:extLst>
          </p:cNvPr>
          <p:cNvSpPr>
            <a:spLocks noChangeArrowheads="1"/>
          </p:cNvSpPr>
          <p:nvPr/>
        </p:nvSpPr>
        <p:spPr bwMode="auto">
          <a:xfrm>
            <a:off x="2667000" y="5718175"/>
            <a:ext cx="200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Harry A. Garfield</a:t>
            </a:r>
          </a:p>
        </p:txBody>
      </p:sp>
      <p:pic>
        <p:nvPicPr>
          <p:cNvPr id="99331" name="Picture 3">
            <a:extLst>
              <a:ext uri="{FF2B5EF4-FFF2-40B4-BE49-F238E27FC236}">
                <a16:creationId xmlns:a16="http://schemas.microsoft.com/office/drawing/2014/main" id="{1A98ECE3-6CD3-F9A0-7709-0A41BBEBF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31750"/>
            <a:ext cx="29845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4">
            <a:extLst>
              <a:ext uri="{FF2B5EF4-FFF2-40B4-BE49-F238E27FC236}">
                <a16:creationId xmlns:a16="http://schemas.microsoft.com/office/drawing/2014/main" id="{B90F8E48-CAA2-FF40-9B57-953A5D1B1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6600"/>
            <a:ext cx="6142038" cy="381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0" name="Picture 2">
            <a:extLst>
              <a:ext uri="{FF2B5EF4-FFF2-40B4-BE49-F238E27FC236}">
                <a16:creationId xmlns:a16="http://schemas.microsoft.com/office/drawing/2014/main" id="{DDF74410-3D8E-E896-82BE-22A9942A2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950" y="2413000"/>
            <a:ext cx="2205038" cy="349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3" name="Picture 5">
            <a:extLst>
              <a:ext uri="{FF2B5EF4-FFF2-40B4-BE49-F238E27FC236}">
                <a16:creationId xmlns:a16="http://schemas.microsoft.com/office/drawing/2014/main" id="{53C0B566-7291-EDD5-01E1-40A3B0B5D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13" y="5572125"/>
            <a:ext cx="3657601"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nodeType="clickEffect">
                                  <p:stCondLst>
                                    <p:cond delay="0"/>
                                  </p:stCondLst>
                                  <p:childTnLst>
                                    <p:animMotion origin="layout" path="M 0.52344 0.00486 L 1.41511 0.00486 " pathEditMode="relative" rAng="0" ptsTypes="AA">
                                      <p:cBhvr>
                                        <p:cTn id="43" dur="6000" fill="hold"/>
                                        <p:tgtEl>
                                          <p:spTgt spid="99333"/>
                                        </p:tgtEl>
                                        <p:attrNameLst>
                                          <p:attrName>ppt_x</p:attrName>
                                          <p:attrName>ppt_y</p:attrName>
                                        </p:attrNameLst>
                                      </p:cBhvr>
                                      <p:rCtr x="44583" y="0"/>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99332"/>
                                        </p:tgtEl>
                                        <p:attrNameLst>
                                          <p:attrName>style.visibility</p:attrName>
                                        </p:attrNameLst>
                                      </p:cBhvr>
                                      <p:to>
                                        <p:strVal val="visible"/>
                                      </p:to>
                                    </p:set>
                                    <p:animEffect transition="in" filter="fade">
                                      <p:cBhvr>
                                        <p:cTn id="48" dur="1000"/>
                                        <p:tgtEl>
                                          <p:spTgt spid="99332"/>
                                        </p:tgtEl>
                                      </p:cBhvr>
                                    </p:animEffect>
                                    <p:anim calcmode="lin" valueType="num">
                                      <p:cBhvr>
                                        <p:cTn id="49" dur="1000" fill="hold"/>
                                        <p:tgtEl>
                                          <p:spTgt spid="99332"/>
                                        </p:tgtEl>
                                        <p:attrNameLst>
                                          <p:attrName>ppt_x</p:attrName>
                                        </p:attrNameLst>
                                      </p:cBhvr>
                                      <p:tavLst>
                                        <p:tav tm="0">
                                          <p:val>
                                            <p:strVal val="#ppt_x"/>
                                          </p:val>
                                        </p:tav>
                                        <p:tav tm="100000">
                                          <p:val>
                                            <p:strVal val="#ppt_x"/>
                                          </p:val>
                                        </p:tav>
                                      </p:tavLst>
                                    </p:anim>
                                    <p:anim calcmode="lin" valueType="num">
                                      <p:cBhvr>
                                        <p:cTn id="50" dur="1000" fill="hold"/>
                                        <p:tgtEl>
                                          <p:spTgt spid="99332"/>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933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P spid="5" grpId="0"/>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a:extLst>
              <a:ext uri="{FF2B5EF4-FFF2-40B4-BE49-F238E27FC236}">
                <a16:creationId xmlns:a16="http://schemas.microsoft.com/office/drawing/2014/main" id="{BEDD0108-D98D-C6DC-D02F-5B736B21111D}"/>
              </a:ext>
            </a:extLst>
          </p:cNvPr>
          <p:cNvPicPr>
            <a:picLocks noChangeAspect="1" noChangeArrowheads="1"/>
          </p:cNvPicPr>
          <p:nvPr/>
        </p:nvPicPr>
        <p:blipFill>
          <a:blip r:embed="rId2">
            <a:alphaModFix amt="54000"/>
            <a:extLst>
              <a:ext uri="{28A0092B-C50C-407E-A947-70E740481C1C}">
                <a14:useLocalDpi xmlns:a14="http://schemas.microsoft.com/office/drawing/2010/main" val="0"/>
              </a:ext>
            </a:extLst>
          </a:blip>
          <a:srcRect/>
          <a:stretch>
            <a:fillRect/>
          </a:stretch>
        </p:blipFill>
        <p:spPr bwMode="auto">
          <a:xfrm>
            <a:off x="-19050" y="-76200"/>
            <a:ext cx="92821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492CE111-BFAF-B4F1-D036-16A3EB40A804}"/>
              </a:ext>
            </a:extLst>
          </p:cNvPr>
          <p:cNvSpPr>
            <a:spLocks noGrp="1" noChangeArrowheads="1"/>
          </p:cNvSpPr>
          <p:nvPr>
            <p:ph type="body" idx="1"/>
          </p:nvPr>
        </p:nvSpPr>
        <p:spPr>
          <a:xfrm>
            <a:off x="152400" y="350838"/>
            <a:ext cx="2781300" cy="365125"/>
          </a:xfrm>
        </p:spPr>
        <p:txBody>
          <a:bodyPr/>
          <a:lstStyle/>
          <a:p>
            <a:pPr marL="0" indent="0" eaLnBrk="1" hangingPunct="1">
              <a:buFontTx/>
              <a:buNone/>
            </a:pPr>
            <a:r>
              <a:rPr lang="en-US" altLang="en-US" sz="2000" b="1"/>
              <a:t>War-Time Economy</a:t>
            </a:r>
          </a:p>
          <a:p>
            <a:pPr marL="0" indent="0" eaLnBrk="1" hangingPunct="1">
              <a:buFontTx/>
              <a:buNone/>
            </a:pPr>
            <a:endParaRPr lang="en-US" altLang="en-US" sz="2000" b="1"/>
          </a:p>
          <a:p>
            <a:pPr marL="0" indent="0" eaLnBrk="1" hangingPunct="1">
              <a:buFontTx/>
              <a:buNone/>
            </a:pPr>
            <a:endParaRPr lang="en-US" altLang="en-US" sz="2000" b="1"/>
          </a:p>
        </p:txBody>
      </p:sp>
      <p:sp>
        <p:nvSpPr>
          <p:cNvPr id="26628" name="Rectangle 4">
            <a:extLst>
              <a:ext uri="{FF2B5EF4-FFF2-40B4-BE49-F238E27FC236}">
                <a16:creationId xmlns:a16="http://schemas.microsoft.com/office/drawing/2014/main" id="{1EDFCE77-5BE9-D62E-7E13-2430BD6271F7}"/>
              </a:ext>
            </a:extLst>
          </p:cNvPr>
          <p:cNvSpPr>
            <a:spLocks noGrp="1" noChangeArrowheads="1"/>
          </p:cNvSpPr>
          <p:nvPr>
            <p:ph type="title"/>
          </p:nvPr>
        </p:nvSpPr>
        <p:spPr>
          <a:xfrm>
            <a:off x="26988" y="0"/>
            <a:ext cx="4840287" cy="425450"/>
          </a:xfrm>
        </p:spPr>
        <p:txBody>
          <a:bodyPr/>
          <a:lstStyle/>
          <a:p>
            <a:pPr eaLnBrk="1" hangingPunct="1"/>
            <a:r>
              <a:rPr lang="en-US" altLang="en-US" sz="2400" b="1"/>
              <a:t>The Home Front, 1917-1918</a:t>
            </a:r>
          </a:p>
        </p:txBody>
      </p:sp>
      <p:sp>
        <p:nvSpPr>
          <p:cNvPr id="2" name="Rectangle 1">
            <a:extLst>
              <a:ext uri="{FF2B5EF4-FFF2-40B4-BE49-F238E27FC236}">
                <a16:creationId xmlns:a16="http://schemas.microsoft.com/office/drawing/2014/main" id="{A9016A87-A25C-72E6-0965-00E7F248F8DC}"/>
              </a:ext>
            </a:extLst>
          </p:cNvPr>
          <p:cNvSpPr>
            <a:spLocks noChangeArrowheads="1"/>
          </p:cNvSpPr>
          <p:nvPr/>
        </p:nvSpPr>
        <p:spPr bwMode="auto">
          <a:xfrm>
            <a:off x="14288" y="682625"/>
            <a:ext cx="8977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7. War Labor Board- meant to keep labor peace.  Workers agreed not strike.  Got higher wages</a:t>
            </a:r>
            <a:endParaRPr lang="en-US" altLang="en-US" sz="2000"/>
          </a:p>
        </p:txBody>
      </p:sp>
      <p:pic>
        <p:nvPicPr>
          <p:cNvPr id="8" name="Picture 7">
            <a:extLst>
              <a:ext uri="{FF2B5EF4-FFF2-40B4-BE49-F238E27FC236}">
                <a16:creationId xmlns:a16="http://schemas.microsoft.com/office/drawing/2014/main" id="{A6B9CA49-ED83-FB3E-CBAC-745BC9F2E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1058863"/>
            <a:ext cx="4260850"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fade">
                                      <p:cBhvr>
                                        <p:cTn id="14" dur="1000"/>
                                        <p:tgtEl>
                                          <p:spTgt spid="26627">
                                            <p:txEl>
                                              <p:pRg st="0" end="0"/>
                                            </p:txEl>
                                          </p:spTgt>
                                        </p:tgtEl>
                                      </p:cBhvr>
                                    </p:animEffect>
                                    <p:anim calcmode="lin" valueType="num">
                                      <p:cBhvr>
                                        <p:cTn id="15"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AB790F23-7783-A55E-9D58-DF78463F5668}"/>
              </a:ext>
            </a:extLst>
          </p:cNvPr>
          <p:cNvSpPr>
            <a:spLocks noGrp="1" noChangeArrowheads="1"/>
          </p:cNvSpPr>
          <p:nvPr>
            <p:ph type="title"/>
          </p:nvPr>
        </p:nvSpPr>
        <p:spPr>
          <a:xfrm>
            <a:off x="514350" y="34925"/>
            <a:ext cx="8229600" cy="1143000"/>
          </a:xfrm>
        </p:spPr>
        <p:txBody>
          <a:bodyPr/>
          <a:lstStyle/>
          <a:p>
            <a:r>
              <a:rPr lang="en-US" altLang="en-US"/>
              <a:t>The Result:</a:t>
            </a:r>
          </a:p>
        </p:txBody>
      </p:sp>
      <p:sp>
        <p:nvSpPr>
          <p:cNvPr id="71683" name="Content Placeholder 2">
            <a:extLst>
              <a:ext uri="{FF2B5EF4-FFF2-40B4-BE49-F238E27FC236}">
                <a16:creationId xmlns:a16="http://schemas.microsoft.com/office/drawing/2014/main" id="{3154117C-B537-51CA-94A9-53E3BE8EA317}"/>
              </a:ext>
            </a:extLst>
          </p:cNvPr>
          <p:cNvSpPr>
            <a:spLocks noGrp="1"/>
          </p:cNvSpPr>
          <p:nvPr>
            <p:ph idx="1"/>
          </p:nvPr>
        </p:nvSpPr>
        <p:spPr>
          <a:xfrm>
            <a:off x="152400" y="990600"/>
            <a:ext cx="8458200" cy="5410200"/>
          </a:xfrm>
        </p:spPr>
        <p:txBody>
          <a:bodyPr/>
          <a:lstStyle/>
          <a:p>
            <a:pPr>
              <a:defRPr/>
            </a:pPr>
            <a:r>
              <a:rPr lang="en-US" altLang="en-US" sz="2800" dirty="0"/>
              <a:t>All these new agencies </a:t>
            </a:r>
            <a:r>
              <a:rPr lang="en-US" altLang="en-US" sz="2800" b="1" dirty="0">
                <a:solidFill>
                  <a:srgbClr val="FF0000"/>
                </a:solidFill>
              </a:rPr>
              <a:t>gave </a:t>
            </a:r>
            <a:r>
              <a:rPr lang="en-US" altLang="en-US" sz="2800" b="1" dirty="0" err="1">
                <a:solidFill>
                  <a:srgbClr val="FF0000"/>
                </a:solidFill>
              </a:rPr>
              <a:t>Govt</a:t>
            </a:r>
            <a:r>
              <a:rPr lang="en-US" altLang="en-US" sz="2800" b="1" dirty="0">
                <a:solidFill>
                  <a:srgbClr val="FF0000"/>
                </a:solidFill>
              </a:rPr>
              <a:t> more power over the economy.</a:t>
            </a:r>
          </a:p>
          <a:p>
            <a:pPr marL="0" indent="0">
              <a:buFontTx/>
              <a:buNone/>
              <a:defRPr/>
            </a:pPr>
            <a:endParaRPr lang="en-US" altLang="en-US" sz="2800" dirty="0"/>
          </a:p>
          <a:p>
            <a:pPr>
              <a:defRPr/>
            </a:pPr>
            <a:r>
              <a:rPr lang="en-US" altLang="en-US" sz="2800" dirty="0"/>
              <a:t>Civil Liberties</a:t>
            </a:r>
          </a:p>
          <a:p>
            <a:pPr marL="0" indent="0">
              <a:buFontTx/>
              <a:buNone/>
              <a:defRPr/>
            </a:pPr>
            <a:r>
              <a:rPr lang="en-US" altLang="en-US" sz="2800" dirty="0"/>
              <a:t>were curtailed.</a:t>
            </a:r>
          </a:p>
          <a:p>
            <a:pPr marL="0" indent="0">
              <a:buFontTx/>
              <a:buNone/>
              <a:defRPr/>
            </a:pPr>
            <a:endParaRPr lang="en-US" altLang="en-US" sz="2800" dirty="0"/>
          </a:p>
          <a:p>
            <a:pPr marL="0" indent="0">
              <a:buFontTx/>
              <a:buNone/>
              <a:defRPr/>
            </a:pPr>
            <a:r>
              <a:rPr lang="en-US" altLang="en-US" sz="2800" dirty="0"/>
              <a:t>There was a </a:t>
            </a:r>
          </a:p>
          <a:p>
            <a:pPr marL="0" indent="0">
              <a:buFontTx/>
              <a:buNone/>
              <a:defRPr/>
            </a:pPr>
            <a:r>
              <a:rPr lang="en-US" altLang="en-US" sz="2800" dirty="0"/>
              <a:t>sense of urgency</a:t>
            </a:r>
          </a:p>
          <a:p>
            <a:pPr marL="0" indent="0">
              <a:buFontTx/>
              <a:buNone/>
              <a:defRPr/>
            </a:pPr>
            <a:endParaRPr lang="en-US" altLang="en-US" sz="2800" dirty="0"/>
          </a:p>
        </p:txBody>
      </p:sp>
      <p:pic>
        <p:nvPicPr>
          <p:cNvPr id="94212" name="Picture 4">
            <a:extLst>
              <a:ext uri="{FF2B5EF4-FFF2-40B4-BE49-F238E27FC236}">
                <a16:creationId xmlns:a16="http://schemas.microsoft.com/office/drawing/2014/main" id="{0FE81FC4-12B9-2C01-EFC4-0F1B9E10E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95500"/>
            <a:ext cx="5695950" cy="377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4213" name="Group 4">
            <a:extLst>
              <a:ext uri="{FF2B5EF4-FFF2-40B4-BE49-F238E27FC236}">
                <a16:creationId xmlns:a16="http://schemas.microsoft.com/office/drawing/2014/main" id="{6259A686-4CF5-B7DD-CA04-58D70A30C3B6}"/>
              </a:ext>
            </a:extLst>
          </p:cNvPr>
          <p:cNvGrpSpPr>
            <a:grpSpLocks/>
          </p:cNvGrpSpPr>
          <p:nvPr/>
        </p:nvGrpSpPr>
        <p:grpSpPr bwMode="auto">
          <a:xfrm>
            <a:off x="152400" y="5522913"/>
            <a:ext cx="1077913" cy="1200150"/>
            <a:chOff x="2105717" y="5562600"/>
            <a:chExt cx="1078116" cy="1200329"/>
          </a:xfrm>
        </p:grpSpPr>
        <p:pic>
          <p:nvPicPr>
            <p:cNvPr id="94214" name="Picture 5">
              <a:extLst>
                <a:ext uri="{FF2B5EF4-FFF2-40B4-BE49-F238E27FC236}">
                  <a16:creationId xmlns:a16="http://schemas.microsoft.com/office/drawing/2014/main" id="{457F5490-F868-EADE-406C-9EB9E6A01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D6420EA-7D84-6F14-1A00-62A415ADD65B}"/>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TextBox 7">
              <a:extLst>
                <a:ext uri="{FF2B5EF4-FFF2-40B4-BE49-F238E27FC236}">
                  <a16:creationId xmlns:a16="http://schemas.microsoft.com/office/drawing/2014/main" id="{A38D120D-9062-AD8E-F8A3-40A9D6B0CE6C}"/>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C:\Users\mike.montgomery\Documents\WW1\war bond 2.jpg">
            <a:extLst>
              <a:ext uri="{FF2B5EF4-FFF2-40B4-BE49-F238E27FC236}">
                <a16:creationId xmlns:a16="http://schemas.microsoft.com/office/drawing/2014/main" id="{CC38BF93-D769-C62F-8C3C-AB7921102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762000"/>
            <a:ext cx="3429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A7336B37-8B45-FE1F-0476-51BC3B263E5C}"/>
              </a:ext>
            </a:extLst>
          </p:cNvPr>
          <p:cNvSpPr>
            <a:spLocks noGrp="1" noChangeArrowheads="1"/>
          </p:cNvSpPr>
          <p:nvPr>
            <p:ph type="body" idx="1"/>
          </p:nvPr>
        </p:nvSpPr>
        <p:spPr>
          <a:xfrm>
            <a:off x="-15875" y="657225"/>
            <a:ext cx="5226050" cy="5807075"/>
          </a:xfrm>
        </p:spPr>
        <p:txBody>
          <a:bodyPr/>
          <a:lstStyle/>
          <a:p>
            <a:pPr eaLnBrk="1" hangingPunct="1"/>
            <a:r>
              <a:rPr lang="en-US" altLang="en-US" sz="1900"/>
              <a:t>Almost 2 million men would serve in Europe.</a:t>
            </a:r>
          </a:p>
          <a:p>
            <a:pPr eaLnBrk="1" hangingPunct="1"/>
            <a:r>
              <a:rPr lang="en-US" altLang="en-US" sz="1900"/>
              <a:t>The war cost about $30 billion, was paid for with </a:t>
            </a:r>
            <a:r>
              <a:rPr lang="en-US" altLang="en-US" sz="1900" b="1"/>
              <a:t>increased taxes </a:t>
            </a:r>
            <a:r>
              <a:rPr lang="en-US" altLang="en-US" sz="1900"/>
              <a:t>and the sale of </a:t>
            </a:r>
            <a:r>
              <a:rPr lang="en-US" altLang="en-US" sz="1900" b="1"/>
              <a:t>war bonds</a:t>
            </a:r>
            <a:r>
              <a:rPr lang="en-US" altLang="en-US" sz="1900"/>
              <a:t>.  A bond is debt, the holder of the bond is lending money (creditor).  The bond issuer owes the money plus interest (debtor)</a:t>
            </a:r>
          </a:p>
          <a:p>
            <a:pPr eaLnBrk="1" hangingPunct="1"/>
            <a:r>
              <a:rPr lang="en-US" altLang="en-US" sz="1900"/>
              <a:t>US war bonds were called </a:t>
            </a:r>
            <a:r>
              <a:rPr lang="en-US" altLang="en-US" sz="1900" b="1"/>
              <a:t>Liberty Bonds</a:t>
            </a:r>
          </a:p>
          <a:p>
            <a:pPr eaLnBrk="1" hangingPunct="1"/>
            <a:r>
              <a:rPr lang="en-US" altLang="en-US" sz="1900"/>
              <a:t>As much as 1/3 of the money spent on the war was lent to the Allies.  As a result the US went from a </a:t>
            </a:r>
            <a:r>
              <a:rPr lang="en-US" altLang="en-US" sz="1900" b="1"/>
              <a:t>debtor</a:t>
            </a:r>
            <a:r>
              <a:rPr lang="en-US" altLang="en-US" sz="1900"/>
              <a:t> nation to a </a:t>
            </a:r>
            <a:r>
              <a:rPr lang="en-US" altLang="en-US" sz="1900" b="1"/>
              <a:t>creditor</a:t>
            </a:r>
            <a:r>
              <a:rPr lang="en-US" altLang="en-US" sz="1900"/>
              <a:t> nation</a:t>
            </a:r>
          </a:p>
          <a:p>
            <a:pPr eaLnBrk="1" hangingPunct="1"/>
            <a:r>
              <a:rPr lang="en-US" altLang="en-US" sz="1900"/>
              <a:t>All resources were mobilized turning the conflict into a ‘</a:t>
            </a:r>
            <a:r>
              <a:rPr lang="en-US" altLang="en-US" sz="1900" b="1">
                <a:solidFill>
                  <a:srgbClr val="FF0000"/>
                </a:solidFill>
              </a:rPr>
              <a:t>total war</a:t>
            </a:r>
            <a:r>
              <a:rPr lang="en-US" altLang="en-US" sz="1900"/>
              <a:t>’.</a:t>
            </a:r>
          </a:p>
          <a:p>
            <a:pPr eaLnBrk="1" hangingPunct="1"/>
            <a:endParaRPr lang="en-US" altLang="en-US" sz="2800"/>
          </a:p>
        </p:txBody>
      </p:sp>
      <p:sp>
        <p:nvSpPr>
          <p:cNvPr id="26628" name="Rectangle 4">
            <a:extLst>
              <a:ext uri="{FF2B5EF4-FFF2-40B4-BE49-F238E27FC236}">
                <a16:creationId xmlns:a16="http://schemas.microsoft.com/office/drawing/2014/main" id="{440A0B5A-E2BE-C89F-C3D5-B203D908594E}"/>
              </a:ext>
            </a:extLst>
          </p:cNvPr>
          <p:cNvSpPr>
            <a:spLocks noGrp="1" noChangeArrowheads="1"/>
          </p:cNvSpPr>
          <p:nvPr>
            <p:ph type="title"/>
          </p:nvPr>
        </p:nvSpPr>
        <p:spPr>
          <a:xfrm>
            <a:off x="1066800" y="0"/>
            <a:ext cx="7239000" cy="457200"/>
          </a:xfrm>
        </p:spPr>
        <p:txBody>
          <a:bodyPr/>
          <a:lstStyle/>
          <a:p>
            <a:pPr eaLnBrk="1" hangingPunct="1"/>
            <a:r>
              <a:rPr lang="en-US" altLang="en-US" sz="2400" b="1"/>
              <a:t>The Home Front, 1917-1918</a:t>
            </a:r>
          </a:p>
        </p:txBody>
      </p:sp>
      <p:pic>
        <p:nvPicPr>
          <p:cNvPr id="21514" name="Picture 10" descr="C:\Users\mike.montgomery\Documents\WW1\war bond 4.jpg">
            <a:extLst>
              <a:ext uri="{FF2B5EF4-FFF2-40B4-BE49-F238E27FC236}">
                <a16:creationId xmlns:a16="http://schemas.microsoft.com/office/drawing/2014/main" id="{3836F681-9D9C-2F17-64FA-66619B961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1366838"/>
            <a:ext cx="33178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Users\mike.montgomery\Documents\WW1\war bond 3.jpg">
            <a:extLst>
              <a:ext uri="{FF2B5EF4-FFF2-40B4-BE49-F238E27FC236}">
                <a16:creationId xmlns:a16="http://schemas.microsoft.com/office/drawing/2014/main" id="{20819EE7-F2B0-1B07-5F61-C8CD01240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838200"/>
            <a:ext cx="33829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Users\mike.montgomery\Documents\WW1\BOnds.jpg">
            <a:extLst>
              <a:ext uri="{FF2B5EF4-FFF2-40B4-BE49-F238E27FC236}">
                <a16:creationId xmlns:a16="http://schemas.microsoft.com/office/drawing/2014/main" id="{E2DAA9B9-A23C-668D-8AE5-866CB2A45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0" y="762000"/>
            <a:ext cx="3733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Users\mike.montgomery\Documents\WW1\war bond 5.jpg">
            <a:extLst>
              <a:ext uri="{FF2B5EF4-FFF2-40B4-BE49-F238E27FC236}">
                <a16:creationId xmlns:a16="http://schemas.microsoft.com/office/drawing/2014/main" id="{D4F800A1-1209-AEBD-B0D5-A6085F758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425" y="685800"/>
            <a:ext cx="361315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D698D545-9DF9-003C-97BC-C1F6608BB86D}"/>
              </a:ext>
            </a:extLst>
          </p:cNvPr>
          <p:cNvSpPr txBox="1">
            <a:spLocks noChangeArrowheads="1"/>
          </p:cNvSpPr>
          <p:nvPr/>
        </p:nvSpPr>
        <p:spPr bwMode="auto">
          <a:xfrm>
            <a:off x="-228600" y="265113"/>
            <a:ext cx="3505200" cy="4572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200" b="1" kern="0" dirty="0"/>
              <a:t>Paying for the War</a:t>
            </a:r>
          </a:p>
        </p:txBody>
      </p:sp>
      <p:pic>
        <p:nvPicPr>
          <p:cNvPr id="95242" name="Picture 9">
            <a:extLst>
              <a:ext uri="{FF2B5EF4-FFF2-40B4-BE49-F238E27FC236}">
                <a16:creationId xmlns:a16="http://schemas.microsoft.com/office/drawing/2014/main" id="{BA7B6E89-6D2A-B2E2-B9B6-8FA81AFFE9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57800"/>
            <a:ext cx="47720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F6B1A5B-A821-87DA-44EF-6487E7EF6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3" y="723900"/>
            <a:ext cx="34210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7FB6822-F57C-520F-821B-218CA21AC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0" y="808038"/>
            <a:ext cx="32099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par>
                          <p:cTn id="11" fill="hold" nodeType="afterGroup">
                            <p:stCondLst>
                              <p:cond delay="2050"/>
                            </p:stCondLst>
                            <p:childTnLst>
                              <p:par>
                                <p:cTn id="12" presetID="3" presetClass="entr" presetSubtype="10" fill="hold" nodeType="afterEffect">
                                  <p:stCondLst>
                                    <p:cond delay="0"/>
                                  </p:stCondLst>
                                  <p:iterate type="wd">
                                    <p:tmPct val="10000"/>
                                  </p:iterate>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14" dur="1000"/>
                                        <p:tgtEl>
                                          <p:spTgt spid="26627">
                                            <p:txEl>
                                              <p:pRg st="0" end="0"/>
                                            </p:txEl>
                                          </p:spTgt>
                                        </p:tgtEl>
                                      </p:cBhvr>
                                    </p:animEffect>
                                  </p:childTnLst>
                                </p:cTn>
                              </p:par>
                            </p:childTnLst>
                          </p:cTn>
                        </p:par>
                        <p:par>
                          <p:cTn id="15" fill="hold" nodeType="afterGroup">
                            <p:stCondLst>
                              <p:cond delay="3850"/>
                            </p:stCondLst>
                            <p:childTnLst>
                              <p:par>
                                <p:cTn id="16" presetID="6" presetClass="entr" presetSubtype="16" fill="hold" nodeType="afterEffect">
                                  <p:stCondLst>
                                    <p:cond delay="0"/>
                                  </p:stCondLst>
                                  <p:childTnLst>
                                    <p:set>
                                      <p:cBhvr>
                                        <p:cTn id="17" dur="1" fill="hold">
                                          <p:stCondLst>
                                            <p:cond delay="0"/>
                                          </p:stCondLst>
                                        </p:cTn>
                                        <p:tgtEl>
                                          <p:spTgt spid="21515"/>
                                        </p:tgtEl>
                                        <p:attrNameLst>
                                          <p:attrName>style.visibility</p:attrName>
                                        </p:attrNameLst>
                                      </p:cBhvr>
                                      <p:to>
                                        <p:strVal val="visible"/>
                                      </p:to>
                                    </p:set>
                                    <p:animEffect transition="in" filter="circle(in)">
                                      <p:cBhvr>
                                        <p:cTn id="18" dur="2000"/>
                                        <p:tgtEl>
                                          <p:spTgt spid="215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21514"/>
                                        </p:tgtEl>
                                        <p:attrNameLst>
                                          <p:attrName>style.visibility</p:attrName>
                                        </p:attrNameLst>
                                      </p:cBhvr>
                                      <p:to>
                                        <p:strVal val="visible"/>
                                      </p:to>
                                    </p:set>
                                    <p:animEffect transition="in" filter="circle(in)">
                                      <p:cBhvr>
                                        <p:cTn id="23" dur="2000"/>
                                        <p:tgtEl>
                                          <p:spTgt spid="21514"/>
                                        </p:tgtEl>
                                      </p:cBhvr>
                                    </p:animEffect>
                                  </p:childTnLst>
                                </p:cTn>
                              </p:par>
                              <p:par>
                                <p:cTn id="24" presetID="3" presetClass="entr" presetSubtype="10" fill="hold" nodeType="withEffect">
                                  <p:stCondLst>
                                    <p:cond delay="0"/>
                                  </p:stCondLst>
                                  <p:iterate type="wd">
                                    <p:tmPct val="10000"/>
                                  </p:iterate>
                                  <p:childTnLst>
                                    <p:set>
                                      <p:cBhvr>
                                        <p:cTn id="25"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26" dur="1000"/>
                                        <p:tgtEl>
                                          <p:spTgt spid="2662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iterate type="wd">
                                    <p:tmPct val="10000"/>
                                  </p:iterate>
                                  <p:childTnLst>
                                    <p:set>
                                      <p:cBhvr>
                                        <p:cTn id="30"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31" dur="1000"/>
                                        <p:tgtEl>
                                          <p:spTgt spid="26627">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iterate type="wd">
                                    <p:tmPct val="10000"/>
                                  </p:iterate>
                                  <p:childTnLst>
                                    <p:set>
                                      <p:cBhvr>
                                        <p:cTn id="35"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36" dur="1000"/>
                                        <p:tgtEl>
                                          <p:spTgt spid="26627">
                                            <p:txEl>
                                              <p:pRg st="3" end="3"/>
                                            </p:txEl>
                                          </p:spTgt>
                                        </p:tgtEl>
                                      </p:cBhvr>
                                    </p:animEffect>
                                  </p:childTnLst>
                                </p:cTn>
                              </p:par>
                              <p:par>
                                <p:cTn id="37" presetID="6" presetClass="entr" presetSubtype="16" fill="hold" nodeType="withEffect">
                                  <p:stCondLst>
                                    <p:cond delay="1000"/>
                                  </p:stCondLst>
                                  <p:childTnLst>
                                    <p:set>
                                      <p:cBhvr>
                                        <p:cTn id="38" dur="1" fill="hold">
                                          <p:stCondLst>
                                            <p:cond delay="0"/>
                                          </p:stCondLst>
                                        </p:cTn>
                                        <p:tgtEl>
                                          <p:spTgt spid="21513"/>
                                        </p:tgtEl>
                                        <p:attrNameLst>
                                          <p:attrName>style.visibility</p:attrName>
                                        </p:attrNameLst>
                                      </p:cBhvr>
                                      <p:to>
                                        <p:strVal val="visible"/>
                                      </p:to>
                                    </p:set>
                                    <p:animEffect transition="in" filter="circle(in)">
                                      <p:cBhvr>
                                        <p:cTn id="39" dur="2000"/>
                                        <p:tgtEl>
                                          <p:spTgt spid="21513"/>
                                        </p:tgtEl>
                                      </p:cBhvr>
                                    </p:animEffect>
                                  </p:childTnLst>
                                </p:cTn>
                              </p:par>
                            </p:childTnLst>
                          </p:cTn>
                        </p:par>
                        <p:par>
                          <p:cTn id="40" fill="hold" nodeType="afterGroup">
                            <p:stCondLst>
                              <p:cond delay="4000"/>
                            </p:stCondLst>
                            <p:childTnLst>
                              <p:par>
                                <p:cTn id="41" presetID="3" presetClass="entr" presetSubtype="10" fill="hold" nodeType="afterEffect">
                                  <p:stCondLst>
                                    <p:cond delay="1000"/>
                                  </p:stCondLst>
                                  <p:iterate type="wd">
                                    <p:tmPct val="10000"/>
                                  </p:iterate>
                                  <p:childTnLst>
                                    <p:set>
                                      <p:cBhvr>
                                        <p:cTn id="42"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43" dur="1000"/>
                                        <p:tgtEl>
                                          <p:spTgt spid="2662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21516"/>
                                        </p:tgtEl>
                                        <p:attrNameLst>
                                          <p:attrName>style.visibility</p:attrName>
                                        </p:attrNameLst>
                                      </p:cBhvr>
                                      <p:to>
                                        <p:strVal val="visible"/>
                                      </p:to>
                                    </p:set>
                                    <p:animEffect transition="in" filter="circle(in)">
                                      <p:cBhvr>
                                        <p:cTn id="48" dur="2000"/>
                                        <p:tgtEl>
                                          <p:spTgt spid="2151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21512"/>
                                        </p:tgtEl>
                                        <p:attrNameLst>
                                          <p:attrName>style.visibility</p:attrName>
                                        </p:attrNameLst>
                                      </p:cBhvr>
                                      <p:to>
                                        <p:strVal val="visible"/>
                                      </p:to>
                                    </p:set>
                                    <p:animEffect transition="in" filter="circle(in)">
                                      <p:cBhvr>
                                        <p:cTn id="53" dur="2000"/>
                                        <p:tgtEl>
                                          <p:spTgt spid="21512"/>
                                        </p:tgtEl>
                                      </p:cBhvr>
                                    </p:animEffect>
                                  </p:childTnLst>
                                </p:cTn>
                              </p:par>
                            </p:childTnLst>
                          </p:cTn>
                        </p:par>
                        <p:par>
                          <p:cTn id="54" fill="hold" nodeType="afterGroup">
                            <p:stCondLst>
                              <p:cond delay="2000"/>
                            </p:stCondLst>
                            <p:childTnLst>
                              <p:par>
                                <p:cTn id="55" presetID="31" presetClass="entr" presetSubtype="0" fill="hold" grpId="0" nodeType="afterEffect">
                                  <p:stCondLst>
                                    <p:cond delay="0"/>
                                  </p:stCondLst>
                                  <p:iterate type="lt">
                                    <p:tmPct val="5000"/>
                                  </p:iterate>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 calcmode="lin" valueType="num">
                                      <p:cBhvr>
                                        <p:cTn id="59" dur="1000" fill="hold"/>
                                        <p:tgtEl>
                                          <p:spTgt spid="9"/>
                                        </p:tgtEl>
                                        <p:attrNameLst>
                                          <p:attrName>style.rotation</p:attrName>
                                        </p:attrNameLst>
                                      </p:cBhvr>
                                      <p:tavLst>
                                        <p:tav tm="0">
                                          <p:val>
                                            <p:fltVal val="90"/>
                                          </p:val>
                                        </p:tav>
                                        <p:tav tm="100000">
                                          <p:val>
                                            <p:fltVal val="0"/>
                                          </p:val>
                                        </p:tav>
                                      </p:tavLst>
                                    </p:anim>
                                    <p:animEffect transition="in" filter="fade">
                                      <p:cBhvr>
                                        <p:cTn id="60" dur="10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42"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C:\Users\mike.montgomery\Documents\WW1\espionage act.jpg">
            <a:extLst>
              <a:ext uri="{FF2B5EF4-FFF2-40B4-BE49-F238E27FC236}">
                <a16:creationId xmlns:a16="http://schemas.microsoft.com/office/drawing/2014/main" id="{2D4217AA-2B39-D1BC-87AB-7AE9AF6DE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888" y="1743075"/>
            <a:ext cx="326072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1">
            <a:extLst>
              <a:ext uri="{FF2B5EF4-FFF2-40B4-BE49-F238E27FC236}">
                <a16:creationId xmlns:a16="http://schemas.microsoft.com/office/drawing/2014/main" id="{9BF19DF2-4ECA-2B7B-6078-833C1EC2D5FA}"/>
              </a:ext>
            </a:extLst>
          </p:cNvPr>
          <p:cNvSpPr>
            <a:spLocks noGrp="1" noChangeArrowheads="1"/>
          </p:cNvSpPr>
          <p:nvPr>
            <p:ph type="title"/>
          </p:nvPr>
        </p:nvSpPr>
        <p:spPr>
          <a:xfrm>
            <a:off x="7144" y="26193"/>
            <a:ext cx="5867400" cy="588963"/>
          </a:xfrm>
        </p:spPr>
        <p:txBody>
          <a:bodyPr/>
          <a:lstStyle/>
          <a:p>
            <a:r>
              <a:rPr lang="en-US" altLang="en-US" sz="2800" b="1" dirty="0"/>
              <a:t>The Home Front, 1917-1918</a:t>
            </a:r>
          </a:p>
        </p:txBody>
      </p:sp>
      <p:sp>
        <p:nvSpPr>
          <p:cNvPr id="24580" name="Content Placeholder 2">
            <a:extLst>
              <a:ext uri="{FF2B5EF4-FFF2-40B4-BE49-F238E27FC236}">
                <a16:creationId xmlns:a16="http://schemas.microsoft.com/office/drawing/2014/main" id="{7B53E606-C8E8-39D8-CA48-C5179894CCF2}"/>
              </a:ext>
            </a:extLst>
          </p:cNvPr>
          <p:cNvSpPr>
            <a:spLocks noGrp="1" noChangeArrowheads="1"/>
          </p:cNvSpPr>
          <p:nvPr>
            <p:ph idx="1"/>
          </p:nvPr>
        </p:nvSpPr>
        <p:spPr>
          <a:xfrm>
            <a:off x="0" y="914400"/>
            <a:ext cx="5874544" cy="5105400"/>
          </a:xfrm>
        </p:spPr>
        <p:txBody>
          <a:bodyPr/>
          <a:lstStyle/>
          <a:p>
            <a:pPr eaLnBrk="1" hangingPunct="1"/>
            <a:r>
              <a:rPr lang="en-US" altLang="en-US" sz="2100" dirty="0"/>
              <a:t>During the war, civil liberties were violated to meet wartime needs.</a:t>
            </a:r>
          </a:p>
          <a:p>
            <a:pPr eaLnBrk="1" hangingPunct="1"/>
            <a:r>
              <a:rPr lang="en-US" altLang="en-US" sz="2100" i="1" u="sng" dirty="0"/>
              <a:t>Espionage Act- </a:t>
            </a:r>
            <a:r>
              <a:rPr lang="en-US" altLang="en-US" sz="2100" dirty="0"/>
              <a:t>(1917) created procedures for detecting and imprisoning spies.  It allowed the fed govt to censor and arrest anyone interfering with the draft.</a:t>
            </a:r>
            <a:endParaRPr lang="en-US" altLang="en-US" sz="2100" i="1" u="sng" dirty="0"/>
          </a:p>
          <a:p>
            <a:pPr eaLnBrk="1" hangingPunct="1"/>
            <a:r>
              <a:rPr lang="en-US" altLang="en-US" sz="2100" i="1" u="sng" dirty="0"/>
              <a:t>Sedition Act </a:t>
            </a:r>
            <a:r>
              <a:rPr lang="en-US" altLang="en-US" sz="2100" dirty="0"/>
              <a:t>(1918) made it a crime to criticize or use abusive language against the constitution, the govt, or the flag.</a:t>
            </a:r>
          </a:p>
          <a:p>
            <a:pPr eaLnBrk="1" hangingPunct="1">
              <a:lnSpc>
                <a:spcPct val="90000"/>
              </a:lnSpc>
            </a:pPr>
            <a:r>
              <a:rPr lang="en-US" altLang="en-US" sz="2100" b="1" dirty="0">
                <a:solidFill>
                  <a:srgbClr val="FF0000"/>
                </a:solidFill>
              </a:rPr>
              <a:t>This violated American’s civil rights, like the 1</a:t>
            </a:r>
            <a:r>
              <a:rPr lang="en-US" altLang="en-US" sz="2100" b="1" baseline="30000" dirty="0">
                <a:solidFill>
                  <a:srgbClr val="FF0000"/>
                </a:solidFill>
              </a:rPr>
              <a:t>st</a:t>
            </a:r>
            <a:r>
              <a:rPr lang="en-US" altLang="en-US" sz="2100" b="1" dirty="0">
                <a:solidFill>
                  <a:srgbClr val="FF0000"/>
                </a:solidFill>
              </a:rPr>
              <a:t> Amendment and freedom of speech/ expression</a:t>
            </a:r>
          </a:p>
          <a:p>
            <a:pPr eaLnBrk="1" hangingPunct="1">
              <a:lnSpc>
                <a:spcPct val="90000"/>
              </a:lnSpc>
            </a:pPr>
            <a:r>
              <a:rPr lang="en-US" altLang="en-US" sz="2100" b="1" dirty="0"/>
              <a:t>Over 6,000 Americans were arrested under these acts.</a:t>
            </a:r>
            <a:endParaRPr lang="en-US" altLang="en-US" sz="2100" dirty="0"/>
          </a:p>
          <a:p>
            <a:endParaRPr lang="en-US" altLang="en-US" dirty="0"/>
          </a:p>
        </p:txBody>
      </p:sp>
      <p:pic>
        <p:nvPicPr>
          <p:cNvPr id="44034" name="Picture 2" descr="C:\Users\mike.montgomery\Documents\WW1\Espionage act 1.jpg">
            <a:extLst>
              <a:ext uri="{FF2B5EF4-FFF2-40B4-BE49-F238E27FC236}">
                <a16:creationId xmlns:a16="http://schemas.microsoft.com/office/drawing/2014/main" id="{1E638B04-FA99-9BB4-0E70-3916037EB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1512888"/>
            <a:ext cx="3290887"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E414726-CB1D-6723-C2EA-236726CAF809}"/>
              </a:ext>
            </a:extLst>
          </p:cNvPr>
          <p:cNvSpPr txBox="1">
            <a:spLocks/>
          </p:cNvSpPr>
          <p:nvPr/>
        </p:nvSpPr>
        <p:spPr bwMode="auto">
          <a:xfrm>
            <a:off x="5334000" y="90900"/>
            <a:ext cx="2638425" cy="48101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2800" b="1" kern="0" dirty="0"/>
              <a:t>Civil Rights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circle(in)">
                                      <p:cBhvr>
                                        <p:cTn id="7" dur="2000"/>
                                        <p:tgtEl>
                                          <p:spTgt spid="44038"/>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4580">
                                            <p:txEl>
                                              <p:pRg st="0" end="0"/>
                                            </p:txEl>
                                          </p:spTgt>
                                        </p:tgtEl>
                                        <p:attrNameLst>
                                          <p:attrName>style.visibility</p:attrName>
                                        </p:attrNameLst>
                                      </p:cBhvr>
                                      <p:to>
                                        <p:strVal val="visible"/>
                                      </p:to>
                                    </p:set>
                                    <p:animEffect transition="in" filter="wipe(left)">
                                      <p:cBhvr>
                                        <p:cTn id="11" dur="500"/>
                                        <p:tgtEl>
                                          <p:spTgt spid="24580">
                                            <p:txEl>
                                              <p:pRg st="0" end="0"/>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1000"/>
                                  </p:stCondLst>
                                  <p:childTnLst>
                                    <p:set>
                                      <p:cBhvr>
                                        <p:cTn id="14" dur="1" fill="hold">
                                          <p:stCondLst>
                                            <p:cond delay="0"/>
                                          </p:stCondLst>
                                        </p:cTn>
                                        <p:tgtEl>
                                          <p:spTgt spid="24580">
                                            <p:txEl>
                                              <p:pRg st="1" end="1"/>
                                            </p:txEl>
                                          </p:spTgt>
                                        </p:tgtEl>
                                        <p:attrNameLst>
                                          <p:attrName>style.visibility</p:attrName>
                                        </p:attrNameLst>
                                      </p:cBhvr>
                                      <p:to>
                                        <p:strVal val="visible"/>
                                      </p:to>
                                    </p:set>
                                    <p:animEffect transition="in" filter="wipe(left)">
                                      <p:cBhvr>
                                        <p:cTn id="15" dur="1000"/>
                                        <p:tgtEl>
                                          <p:spTgt spid="24580">
                                            <p:txEl>
                                              <p:pRg st="1" end="1"/>
                                            </p:txEl>
                                          </p:spTgt>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24580">
                                            <p:txEl>
                                              <p:pRg st="2" end="2"/>
                                            </p:txEl>
                                          </p:spTgt>
                                        </p:tgtEl>
                                        <p:attrNameLst>
                                          <p:attrName>style.visibility</p:attrName>
                                        </p:attrNameLst>
                                      </p:cBhvr>
                                      <p:to>
                                        <p:strVal val="visible"/>
                                      </p:to>
                                    </p:set>
                                    <p:animEffect transition="in" filter="wipe(left)">
                                      <p:cBhvr>
                                        <p:cTn id="19" dur="1000"/>
                                        <p:tgtEl>
                                          <p:spTgt spid="24580">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44034"/>
                                        </p:tgtEl>
                                        <p:attrNameLst>
                                          <p:attrName>style.visibility</p:attrName>
                                        </p:attrNameLst>
                                      </p:cBhvr>
                                      <p:to>
                                        <p:strVal val="visible"/>
                                      </p:to>
                                    </p:set>
                                    <p:animEffect transition="in" filter="circle(in)">
                                      <p:cBhvr>
                                        <p:cTn id="24" dur="2000"/>
                                        <p:tgtEl>
                                          <p:spTgt spid="440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4580">
                                            <p:txEl>
                                              <p:pRg st="3" end="3"/>
                                            </p:txEl>
                                          </p:spTgt>
                                        </p:tgtEl>
                                        <p:attrNameLst>
                                          <p:attrName>style.visibility</p:attrName>
                                        </p:attrNameLst>
                                      </p:cBhvr>
                                      <p:to>
                                        <p:strVal val="visible"/>
                                      </p:to>
                                    </p:set>
                                    <p:animEffect transition="in" filter="wipe(left)">
                                      <p:cBhvr>
                                        <p:cTn id="29" dur="500"/>
                                        <p:tgtEl>
                                          <p:spTgt spid="24580">
                                            <p:txEl>
                                              <p:pRg st="3" end="3"/>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580">
                                            <p:txEl>
                                              <p:pRg st="4" end="4"/>
                                            </p:txEl>
                                          </p:spTgt>
                                        </p:tgtEl>
                                        <p:attrNameLst>
                                          <p:attrName>style.visibility</p:attrName>
                                        </p:attrNameLst>
                                      </p:cBhvr>
                                      <p:to>
                                        <p:strVal val="visible"/>
                                      </p:to>
                                    </p:set>
                                    <p:animEffect transition="in" filter="wipe(left)">
                                      <p:cBhvr>
                                        <p:cTn id="32" dur="500"/>
                                        <p:tgtEl>
                                          <p:spTgt spid="24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968E7-EB73-17A4-780E-A296277505B0}"/>
              </a:ext>
            </a:extLst>
          </p:cNvPr>
          <p:cNvSpPr>
            <a:spLocks noGrp="1" noChangeArrowheads="1"/>
          </p:cNvSpPr>
          <p:nvPr>
            <p:ph idx="1"/>
          </p:nvPr>
        </p:nvSpPr>
        <p:spPr>
          <a:xfrm>
            <a:off x="24888" y="873133"/>
            <a:ext cx="4630738" cy="4756150"/>
          </a:xfrm>
        </p:spPr>
        <p:txBody>
          <a:bodyPr/>
          <a:lstStyle/>
          <a:p>
            <a:r>
              <a:rPr lang="en-US" altLang="en-US" sz="2000" b="1" dirty="0"/>
              <a:t>Eugene Debs </a:t>
            </a:r>
            <a:r>
              <a:rPr lang="en-US" altLang="en-US" sz="2000" dirty="0"/>
              <a:t>(1918)- the former Socialist candidate for President- gave an anti-war speech in Ohio and was arrested.</a:t>
            </a:r>
          </a:p>
          <a:p>
            <a:r>
              <a:rPr lang="en-US" altLang="en-US" sz="2000" dirty="0"/>
              <a:t>Claimed 1</a:t>
            </a:r>
            <a:r>
              <a:rPr lang="en-US" altLang="en-US" sz="2000" baseline="30000" dirty="0"/>
              <a:t>st</a:t>
            </a:r>
            <a:r>
              <a:rPr lang="en-US" altLang="en-US" sz="2000" dirty="0"/>
              <a:t> amendment right to free speech but was jailed all the same.</a:t>
            </a:r>
          </a:p>
          <a:p>
            <a:r>
              <a:rPr lang="en-US" altLang="en-US" sz="2000" dirty="0"/>
              <a:t>He was convicted under the </a:t>
            </a:r>
            <a:r>
              <a:rPr lang="en-US" altLang="en-US" sz="2000" b="1" dirty="0"/>
              <a:t>Sedition Act </a:t>
            </a:r>
            <a:r>
              <a:rPr lang="en-US" altLang="en-US" sz="2000" dirty="0"/>
              <a:t>of 1918 and sentenced to a term of 10 years. President Warren G. </a:t>
            </a:r>
            <a:r>
              <a:rPr lang="en-US" altLang="en-US" sz="2000" b="1" dirty="0"/>
              <a:t>Harding</a:t>
            </a:r>
            <a:r>
              <a:rPr lang="en-US" altLang="en-US" sz="2000" dirty="0"/>
              <a:t> commuted his sentence in December 1921.</a:t>
            </a:r>
          </a:p>
          <a:p>
            <a:r>
              <a:rPr lang="en-US" altLang="en-US" sz="2000" dirty="0"/>
              <a:t>Ran for President while in prison</a:t>
            </a:r>
          </a:p>
          <a:p>
            <a:r>
              <a:rPr lang="en-US" altLang="en-US" sz="2000" dirty="0"/>
              <a:t>He received 919,799 votes</a:t>
            </a:r>
          </a:p>
        </p:txBody>
      </p:sp>
      <p:sp>
        <p:nvSpPr>
          <p:cNvPr id="4" name="Title 1">
            <a:extLst>
              <a:ext uri="{FF2B5EF4-FFF2-40B4-BE49-F238E27FC236}">
                <a16:creationId xmlns:a16="http://schemas.microsoft.com/office/drawing/2014/main" id="{7B4E1DD1-4C6A-65A9-5624-A9179B7E271D}"/>
              </a:ext>
            </a:extLst>
          </p:cNvPr>
          <p:cNvSpPr>
            <a:spLocks noGrp="1" noChangeArrowheads="1"/>
          </p:cNvSpPr>
          <p:nvPr>
            <p:ph type="title"/>
          </p:nvPr>
        </p:nvSpPr>
        <p:spPr>
          <a:xfrm>
            <a:off x="-73741" y="-13417"/>
            <a:ext cx="5029200" cy="588963"/>
          </a:xfrm>
        </p:spPr>
        <p:txBody>
          <a:bodyPr/>
          <a:lstStyle/>
          <a:p>
            <a:r>
              <a:rPr lang="en-US" altLang="en-US" sz="2800" b="1" dirty="0"/>
              <a:t>The Home Front, 1917-1918</a:t>
            </a:r>
          </a:p>
        </p:txBody>
      </p:sp>
      <p:sp>
        <p:nvSpPr>
          <p:cNvPr id="5" name="Title 1">
            <a:extLst>
              <a:ext uri="{FF2B5EF4-FFF2-40B4-BE49-F238E27FC236}">
                <a16:creationId xmlns:a16="http://schemas.microsoft.com/office/drawing/2014/main" id="{E431AB49-01B8-CC5B-3012-A6FE96DBCDEB}"/>
              </a:ext>
            </a:extLst>
          </p:cNvPr>
          <p:cNvSpPr txBox="1">
            <a:spLocks/>
          </p:cNvSpPr>
          <p:nvPr/>
        </p:nvSpPr>
        <p:spPr bwMode="auto">
          <a:xfrm>
            <a:off x="4913876" y="109281"/>
            <a:ext cx="2638425" cy="48101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2800" b="1" kern="0" dirty="0"/>
              <a:t>Civil Rights</a:t>
            </a:r>
          </a:p>
        </p:txBody>
      </p:sp>
      <p:pic>
        <p:nvPicPr>
          <p:cNvPr id="8" name="Picture 7">
            <a:extLst>
              <a:ext uri="{FF2B5EF4-FFF2-40B4-BE49-F238E27FC236}">
                <a16:creationId xmlns:a16="http://schemas.microsoft.com/office/drawing/2014/main" id="{2DFA6B86-90D2-D6B1-6B7C-558EAC9FC4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427605"/>
            <a:ext cx="2595563" cy="245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51D5A6D-C6E3-BA61-B5FB-D9426F36BD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3876" y="1229458"/>
            <a:ext cx="3994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1" presetClass="entr" presetSubtype="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heel(1)">
                                      <p:cBhvr>
                                        <p:cTn id="56" dur="2000"/>
                                        <p:tgtEl>
                                          <p:spTgt spid="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circle(in)">
                                      <p:cBhvr>
                                        <p:cTn id="6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87C3-4AA9-B9B2-2A9E-DFDB9045BF6B}"/>
              </a:ext>
            </a:extLst>
          </p:cNvPr>
          <p:cNvSpPr>
            <a:spLocks noGrp="1"/>
          </p:cNvSpPr>
          <p:nvPr>
            <p:ph type="title"/>
          </p:nvPr>
        </p:nvSpPr>
        <p:spPr>
          <a:xfrm>
            <a:off x="457200" y="-13741"/>
            <a:ext cx="8229600" cy="623341"/>
          </a:xfrm>
        </p:spPr>
        <p:txBody>
          <a:bodyPr/>
          <a:lstStyle/>
          <a:p>
            <a:r>
              <a:rPr lang="en-US" sz="3600" b="1" dirty="0"/>
              <a:t>Remember the John Adams</a:t>
            </a:r>
          </a:p>
        </p:txBody>
      </p:sp>
      <p:sp>
        <p:nvSpPr>
          <p:cNvPr id="3" name="Content Placeholder 2">
            <a:extLst>
              <a:ext uri="{FF2B5EF4-FFF2-40B4-BE49-F238E27FC236}">
                <a16:creationId xmlns:a16="http://schemas.microsoft.com/office/drawing/2014/main" id="{6AEEEF6D-D4DC-FB96-C72F-E1C697C21F85}"/>
              </a:ext>
            </a:extLst>
          </p:cNvPr>
          <p:cNvSpPr>
            <a:spLocks noGrp="1"/>
          </p:cNvSpPr>
          <p:nvPr>
            <p:ph idx="1"/>
          </p:nvPr>
        </p:nvSpPr>
        <p:spPr>
          <a:xfrm>
            <a:off x="0" y="1600201"/>
            <a:ext cx="9144000" cy="2286000"/>
          </a:xfrm>
        </p:spPr>
        <p:txBody>
          <a:bodyPr/>
          <a:lstStyle/>
          <a:p>
            <a:r>
              <a:rPr lang="en-US" dirty="0"/>
              <a:t>Alien and Sedition Acts 1798</a:t>
            </a:r>
          </a:p>
          <a:p>
            <a:endParaRPr lang="en-US" dirty="0"/>
          </a:p>
          <a:p>
            <a:r>
              <a:rPr lang="en-US" dirty="0"/>
              <a:t>Compare to Espionage and Sedition Act 1917</a:t>
            </a:r>
          </a:p>
        </p:txBody>
      </p:sp>
    </p:spTree>
    <p:extLst>
      <p:ext uri="{BB962C8B-B14F-4D97-AF65-F5344CB8AC3E}">
        <p14:creationId xmlns:p14="http://schemas.microsoft.com/office/powerpoint/2010/main" val="28713877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131352F2-615E-C844-0B96-8C24016B6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773488"/>
            <a:ext cx="6172200" cy="28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8" name="Title 1">
            <a:extLst>
              <a:ext uri="{FF2B5EF4-FFF2-40B4-BE49-F238E27FC236}">
                <a16:creationId xmlns:a16="http://schemas.microsoft.com/office/drawing/2014/main" id="{E8EA4C5B-4904-6B8F-B994-203AE480A2D7}"/>
              </a:ext>
            </a:extLst>
          </p:cNvPr>
          <p:cNvSpPr>
            <a:spLocks noGrp="1" noChangeArrowheads="1"/>
          </p:cNvSpPr>
          <p:nvPr>
            <p:ph type="title"/>
          </p:nvPr>
        </p:nvSpPr>
        <p:spPr>
          <a:xfrm>
            <a:off x="0" y="7938"/>
            <a:ext cx="4724400" cy="411162"/>
          </a:xfrm>
        </p:spPr>
        <p:txBody>
          <a:bodyPr/>
          <a:lstStyle/>
          <a:p>
            <a:r>
              <a:rPr lang="en-US" altLang="en-US" sz="2400" b="1"/>
              <a:t>Schenk v. United States (1919)</a:t>
            </a:r>
          </a:p>
        </p:txBody>
      </p:sp>
      <p:sp>
        <p:nvSpPr>
          <p:cNvPr id="75779" name="Content Placeholder 2">
            <a:extLst>
              <a:ext uri="{FF2B5EF4-FFF2-40B4-BE49-F238E27FC236}">
                <a16:creationId xmlns:a16="http://schemas.microsoft.com/office/drawing/2014/main" id="{E813D719-DF14-6BFC-09D6-698C2E4E993C}"/>
              </a:ext>
            </a:extLst>
          </p:cNvPr>
          <p:cNvSpPr>
            <a:spLocks noGrp="1" noChangeArrowheads="1"/>
          </p:cNvSpPr>
          <p:nvPr>
            <p:ph idx="1"/>
          </p:nvPr>
        </p:nvSpPr>
        <p:spPr>
          <a:xfrm>
            <a:off x="3175" y="381000"/>
            <a:ext cx="3121025" cy="6324600"/>
          </a:xfrm>
        </p:spPr>
        <p:txBody>
          <a:bodyPr/>
          <a:lstStyle/>
          <a:p>
            <a:pPr marL="0" indent="0">
              <a:buFontTx/>
              <a:buNone/>
            </a:pPr>
            <a:r>
              <a:rPr lang="en-US" altLang="en-US" sz="1800" i="1"/>
              <a:t>Socialist Party</a:t>
            </a:r>
            <a:r>
              <a:rPr lang="en-US" altLang="en-US" sz="1800"/>
              <a:t> member </a:t>
            </a:r>
            <a:r>
              <a:rPr lang="en-US" altLang="en-US" sz="1800" b="1"/>
              <a:t>Charles Schenck</a:t>
            </a:r>
            <a:r>
              <a:rPr lang="en-US" altLang="en-US" sz="1800"/>
              <a:t> opposed the war as well as the draft.</a:t>
            </a:r>
          </a:p>
          <a:p>
            <a:pPr marL="0" indent="0">
              <a:buFontTx/>
              <a:buNone/>
            </a:pPr>
            <a:r>
              <a:rPr lang="en-US" altLang="en-US" sz="1800"/>
              <a:t>Schenck distributed leaflets urging recently drafted men to resist the draft.  </a:t>
            </a:r>
          </a:p>
          <a:p>
            <a:pPr marL="0" indent="0">
              <a:buFontTx/>
              <a:buNone/>
            </a:pPr>
            <a:endParaRPr lang="en-US" altLang="en-US" sz="1800"/>
          </a:p>
          <a:p>
            <a:pPr marL="0" indent="0">
              <a:buFontTx/>
              <a:buNone/>
            </a:pPr>
            <a:r>
              <a:rPr lang="en-US" altLang="en-US" sz="1800"/>
              <a:t>He exhorted (encouraged) draftees to resist the draft because the Thirteenth Amendment prohibited “involuntary servitude” (slavery) in the United States. </a:t>
            </a:r>
          </a:p>
          <a:p>
            <a:pPr marL="0" indent="0">
              <a:buFontTx/>
              <a:buNone/>
            </a:pPr>
            <a:endParaRPr lang="en-US" altLang="en-US" sz="1800"/>
          </a:p>
          <a:p>
            <a:pPr marL="0" indent="0">
              <a:buFontTx/>
              <a:buNone/>
            </a:pPr>
            <a:r>
              <a:rPr lang="en-US" altLang="en-US" sz="1800"/>
              <a:t>He condemned the federal government, the war and the draft with very strong language, but he advocated only </a:t>
            </a:r>
            <a:r>
              <a:rPr lang="en-US" altLang="en-US" sz="1800" i="1"/>
              <a:t>peaceful resistance</a:t>
            </a:r>
            <a:r>
              <a:rPr lang="en-US" altLang="en-US" sz="1800"/>
              <a:t>.</a:t>
            </a:r>
          </a:p>
          <a:p>
            <a:pPr marL="0" indent="0">
              <a:buFontTx/>
              <a:buNone/>
            </a:pPr>
            <a:r>
              <a:rPr lang="en-US" altLang="en-US" sz="1800"/>
              <a:t>He was a </a:t>
            </a:r>
            <a:r>
              <a:rPr lang="en-US" altLang="en-US" sz="1800" b="1">
                <a:solidFill>
                  <a:srgbClr val="FF0000"/>
                </a:solidFill>
              </a:rPr>
              <a:t>dissenter</a:t>
            </a:r>
            <a:r>
              <a:rPr lang="en-US" altLang="en-US" sz="1800"/>
              <a:t> </a:t>
            </a:r>
          </a:p>
        </p:txBody>
      </p:sp>
      <p:pic>
        <p:nvPicPr>
          <p:cNvPr id="75781" name="Picture 5">
            <a:extLst>
              <a:ext uri="{FF2B5EF4-FFF2-40B4-BE49-F238E27FC236}">
                <a16:creationId xmlns:a16="http://schemas.microsoft.com/office/drawing/2014/main" id="{2DC52211-4F6B-C076-7212-E4B99204F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7150"/>
            <a:ext cx="23622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10" name="Rectangle 1">
            <a:extLst>
              <a:ext uri="{FF2B5EF4-FFF2-40B4-BE49-F238E27FC236}">
                <a16:creationId xmlns:a16="http://schemas.microsoft.com/office/drawing/2014/main" id="{3A1D089F-E0CA-1AEF-DC1C-A330C4D24050}"/>
              </a:ext>
            </a:extLst>
          </p:cNvPr>
          <p:cNvSpPr>
            <a:spLocks noChangeArrowheads="1"/>
          </p:cNvSpPr>
          <p:nvPr/>
        </p:nvSpPr>
        <p:spPr bwMode="auto">
          <a:xfrm>
            <a:off x="6813550" y="34290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rPr>
              <a:t>Charles Schenck </a:t>
            </a:r>
          </a:p>
        </p:txBody>
      </p:sp>
      <p:pic>
        <p:nvPicPr>
          <p:cNvPr id="2" name="Picture 6">
            <a:extLst>
              <a:ext uri="{FF2B5EF4-FFF2-40B4-BE49-F238E27FC236}">
                <a16:creationId xmlns:a16="http://schemas.microsoft.com/office/drawing/2014/main" id="{45546D62-E304-8BCE-848E-A4E65B414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225" y="381000"/>
            <a:ext cx="3559175"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a:extLst>
              <a:ext uri="{FF2B5EF4-FFF2-40B4-BE49-F238E27FC236}">
                <a16:creationId xmlns:a16="http://schemas.microsoft.com/office/drawing/2014/main" id="{1A83F55E-9553-4A31-1E5B-E55D3707B700}"/>
              </a:ext>
            </a:extLst>
          </p:cNvPr>
          <p:cNvCxnSpPr/>
          <p:nvPr/>
        </p:nvCxnSpPr>
        <p:spPr>
          <a:xfrm>
            <a:off x="3048000" y="381000"/>
            <a:ext cx="0" cy="64770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1000"/>
                                        <p:tgtEl>
                                          <p:spTgt spid="75778"/>
                                        </p:tgtEl>
                                      </p:cBhvr>
                                    </p:animEffect>
                                    <p:anim calcmode="lin" valueType="num">
                                      <p:cBhvr>
                                        <p:cTn id="8" dur="1000" fill="hold"/>
                                        <p:tgtEl>
                                          <p:spTgt spid="75778"/>
                                        </p:tgtEl>
                                        <p:attrNameLst>
                                          <p:attrName>ppt_x</p:attrName>
                                        </p:attrNameLst>
                                      </p:cBhvr>
                                      <p:tavLst>
                                        <p:tav tm="0">
                                          <p:val>
                                            <p:strVal val="#ppt_x"/>
                                          </p:val>
                                        </p:tav>
                                        <p:tav tm="100000">
                                          <p:val>
                                            <p:strVal val="#ppt_x"/>
                                          </p:val>
                                        </p:tav>
                                      </p:tavLst>
                                    </p:anim>
                                    <p:anim calcmode="lin" valueType="num">
                                      <p:cBhvr>
                                        <p:cTn id="9" dur="1000" fill="hold"/>
                                        <p:tgtEl>
                                          <p:spTgt spid="7577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5779">
                                            <p:txEl>
                                              <p:pRg st="0" end="0"/>
                                            </p:txEl>
                                          </p:spTgt>
                                        </p:tgtEl>
                                        <p:attrNameLst>
                                          <p:attrName>style.visibility</p:attrName>
                                        </p:attrNameLst>
                                      </p:cBhvr>
                                      <p:to>
                                        <p:strVal val="visible"/>
                                      </p:to>
                                    </p:set>
                                    <p:animEffect transition="in" filter="fade">
                                      <p:cBhvr>
                                        <p:cTn id="14" dur="500"/>
                                        <p:tgtEl>
                                          <p:spTgt spid="7577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5779">
                                            <p:txEl>
                                              <p:pRg st="1" end="1"/>
                                            </p:txEl>
                                          </p:spTgt>
                                        </p:tgtEl>
                                        <p:attrNameLst>
                                          <p:attrName>style.visibility</p:attrName>
                                        </p:attrNameLst>
                                      </p:cBhvr>
                                      <p:to>
                                        <p:strVal val="visible"/>
                                      </p:to>
                                    </p:set>
                                    <p:animEffect transition="in" filter="fade">
                                      <p:cBhvr>
                                        <p:cTn id="19" dur="500"/>
                                        <p:tgtEl>
                                          <p:spTgt spid="7577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5779">
                                            <p:txEl>
                                              <p:pRg st="3" end="3"/>
                                            </p:txEl>
                                          </p:spTgt>
                                        </p:tgtEl>
                                        <p:attrNameLst>
                                          <p:attrName>style.visibility</p:attrName>
                                        </p:attrNameLst>
                                      </p:cBhvr>
                                      <p:to>
                                        <p:strVal val="visible"/>
                                      </p:to>
                                    </p:set>
                                    <p:animEffect transition="in" filter="fade">
                                      <p:cBhvr>
                                        <p:cTn id="24" dur="500"/>
                                        <p:tgtEl>
                                          <p:spTgt spid="75779">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5779">
                                            <p:txEl>
                                              <p:pRg st="5" end="5"/>
                                            </p:txEl>
                                          </p:spTgt>
                                        </p:tgtEl>
                                        <p:attrNameLst>
                                          <p:attrName>style.visibility</p:attrName>
                                        </p:attrNameLst>
                                      </p:cBhvr>
                                      <p:to>
                                        <p:strVal val="visible"/>
                                      </p:to>
                                    </p:set>
                                    <p:animEffect transition="in" filter="fade">
                                      <p:cBhvr>
                                        <p:cTn id="29" dur="500"/>
                                        <p:tgtEl>
                                          <p:spTgt spid="75779">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5779">
                                            <p:txEl>
                                              <p:pRg st="6" end="6"/>
                                            </p:txEl>
                                          </p:spTgt>
                                        </p:tgtEl>
                                        <p:attrNameLst>
                                          <p:attrName>style.visibility</p:attrName>
                                        </p:attrNameLst>
                                      </p:cBhvr>
                                      <p:to>
                                        <p:strVal val="visible"/>
                                      </p:to>
                                    </p:set>
                                    <p:animEffect transition="in" filter="fade">
                                      <p:cBhvr>
                                        <p:cTn id="34" dur="500"/>
                                        <p:tgtEl>
                                          <p:spTgt spid="75779">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75781"/>
                                        </p:tgtEl>
                                        <p:attrNameLst>
                                          <p:attrName>style.visibility</p:attrName>
                                        </p:attrNameLst>
                                      </p:cBhvr>
                                      <p:to>
                                        <p:strVal val="visible"/>
                                      </p:to>
                                    </p:set>
                                    <p:animEffect transition="in" filter="fade">
                                      <p:cBhvr>
                                        <p:cTn id="46" dur="1000"/>
                                        <p:tgtEl>
                                          <p:spTgt spid="75781"/>
                                        </p:tgtEl>
                                      </p:cBhvr>
                                    </p:animEffect>
                                    <p:anim calcmode="lin" valueType="num">
                                      <p:cBhvr>
                                        <p:cTn id="47" dur="1000" fill="hold"/>
                                        <p:tgtEl>
                                          <p:spTgt spid="75781"/>
                                        </p:tgtEl>
                                        <p:attrNameLst>
                                          <p:attrName>ppt_x</p:attrName>
                                        </p:attrNameLst>
                                      </p:cBhvr>
                                      <p:tavLst>
                                        <p:tav tm="0">
                                          <p:val>
                                            <p:strVal val="#ppt_x"/>
                                          </p:val>
                                        </p:tav>
                                        <p:tav tm="100000">
                                          <p:val>
                                            <p:strVal val="#ppt_x"/>
                                          </p:val>
                                        </p:tav>
                                      </p:tavLst>
                                    </p:anim>
                                    <p:anim calcmode="lin" valueType="num">
                                      <p:cBhvr>
                                        <p:cTn id="48" dur="1000" fill="hold"/>
                                        <p:tgtEl>
                                          <p:spTgt spid="75781"/>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7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a:extLst>
              <a:ext uri="{FF2B5EF4-FFF2-40B4-BE49-F238E27FC236}">
                <a16:creationId xmlns:a16="http://schemas.microsoft.com/office/drawing/2014/main" id="{52680CE7-0FC3-ACB4-3375-56F157DA0462}"/>
              </a:ext>
            </a:extLst>
          </p:cNvPr>
          <p:cNvSpPr>
            <a:spLocks noGrp="1" noChangeArrowheads="1"/>
          </p:cNvSpPr>
          <p:nvPr>
            <p:ph idx="1"/>
          </p:nvPr>
        </p:nvSpPr>
        <p:spPr>
          <a:xfrm>
            <a:off x="60325" y="417513"/>
            <a:ext cx="4267200" cy="6281737"/>
          </a:xfrm>
        </p:spPr>
        <p:txBody>
          <a:bodyPr/>
          <a:lstStyle/>
          <a:p>
            <a:r>
              <a:rPr lang="en-US" altLang="en-US" sz="1700"/>
              <a:t>Schenck was charged with violating the </a:t>
            </a:r>
            <a:r>
              <a:rPr lang="en-US" altLang="en-US" sz="1700" b="1" u="sng"/>
              <a:t>Espionage Act of 1917</a:t>
            </a:r>
            <a:r>
              <a:rPr lang="en-US" altLang="en-US" sz="1700"/>
              <a:t>, which made it a crime to, among other things, “obstruct the recruiting or enlistment service.”</a:t>
            </a:r>
          </a:p>
          <a:p>
            <a:r>
              <a:rPr lang="en-US" altLang="en-US" sz="1700"/>
              <a:t>Schenck challenged his conviction on </a:t>
            </a:r>
            <a:r>
              <a:rPr lang="en-US" altLang="en-US" sz="1700" b="1">
                <a:solidFill>
                  <a:srgbClr val="FF0000"/>
                </a:solidFill>
              </a:rPr>
              <a:t>First Amendment grounds </a:t>
            </a:r>
            <a:r>
              <a:rPr lang="en-US" altLang="en-US" sz="1700"/>
              <a:t>(free speech). </a:t>
            </a:r>
          </a:p>
          <a:p>
            <a:r>
              <a:rPr lang="en-US" altLang="en-US" sz="1700"/>
              <a:t>Supreme Court ruled that in ordinary times his actions would be protected under </a:t>
            </a:r>
            <a:r>
              <a:rPr lang="en-US" altLang="en-US" sz="1700" b="1">
                <a:solidFill>
                  <a:srgbClr val="FF0000"/>
                </a:solidFill>
              </a:rPr>
              <a:t>1</a:t>
            </a:r>
            <a:r>
              <a:rPr lang="en-US" altLang="en-US" sz="1700" b="1" baseline="30000">
                <a:solidFill>
                  <a:srgbClr val="FF0000"/>
                </a:solidFill>
              </a:rPr>
              <a:t>st</a:t>
            </a:r>
            <a:r>
              <a:rPr lang="en-US" altLang="en-US" sz="1700" b="1">
                <a:solidFill>
                  <a:srgbClr val="FF0000"/>
                </a:solidFill>
              </a:rPr>
              <a:t> Amendment</a:t>
            </a:r>
            <a:r>
              <a:rPr lang="en-US" altLang="en-US" sz="1700"/>
              <a:t>, </a:t>
            </a:r>
            <a:r>
              <a:rPr lang="en-US" altLang="en-US" sz="1700" u="sng">
                <a:solidFill>
                  <a:srgbClr val="FF0000"/>
                </a:solidFill>
              </a:rPr>
              <a:t>but</a:t>
            </a:r>
            <a:r>
              <a:rPr lang="en-US" altLang="en-US" sz="1700"/>
              <a:t> when a nation is at war many things that might be said in time of peace are a hindrance to its effort and can be limited.  The Supreme Court introduced the “</a:t>
            </a:r>
            <a:r>
              <a:rPr lang="en-US" altLang="en-US" sz="1700" b="1"/>
              <a:t>Clear</a:t>
            </a:r>
            <a:r>
              <a:rPr lang="en-US" altLang="en-US" sz="1700"/>
              <a:t> and </a:t>
            </a:r>
            <a:r>
              <a:rPr lang="en-US" altLang="en-US" sz="1700" b="1"/>
              <a:t>Present</a:t>
            </a:r>
            <a:r>
              <a:rPr lang="en-US" altLang="en-US" sz="1700"/>
              <a:t> </a:t>
            </a:r>
            <a:r>
              <a:rPr lang="en-US" altLang="en-US" sz="1700" b="1"/>
              <a:t>Danger</a:t>
            </a:r>
            <a:r>
              <a:rPr lang="en-US" altLang="en-US" sz="1700"/>
              <a:t> </a:t>
            </a:r>
            <a:r>
              <a:rPr lang="en-US" altLang="en-US" sz="1700" b="1"/>
              <a:t>Doctrine</a:t>
            </a:r>
            <a:r>
              <a:rPr lang="en-US" altLang="en-US" sz="1700"/>
              <a:t>”.  Simply stated, you can’t yell FIRE in a crowded theatre.  Today you cant scream I have a BOMB at the airport.  That would put people in DANGER.</a:t>
            </a:r>
          </a:p>
          <a:p>
            <a:r>
              <a:rPr lang="en-US" altLang="en-US" sz="1700" b="1">
                <a:solidFill>
                  <a:srgbClr val="FF0000"/>
                </a:solidFill>
              </a:rPr>
              <a:t>1</a:t>
            </a:r>
            <a:r>
              <a:rPr lang="en-US" altLang="en-US" sz="1700" b="1" baseline="30000">
                <a:solidFill>
                  <a:srgbClr val="FF0000"/>
                </a:solidFill>
              </a:rPr>
              <a:t>st</a:t>
            </a:r>
            <a:r>
              <a:rPr lang="en-US" altLang="en-US" sz="1700" b="1">
                <a:solidFill>
                  <a:srgbClr val="FF0000"/>
                </a:solidFill>
              </a:rPr>
              <a:t> amendment Freedom of Speech has limits</a:t>
            </a:r>
          </a:p>
        </p:txBody>
      </p:sp>
      <p:sp>
        <p:nvSpPr>
          <p:cNvPr id="5" name="Title 1">
            <a:extLst>
              <a:ext uri="{FF2B5EF4-FFF2-40B4-BE49-F238E27FC236}">
                <a16:creationId xmlns:a16="http://schemas.microsoft.com/office/drawing/2014/main" id="{3B2CB2D4-089D-71E9-0742-17125337C821}"/>
              </a:ext>
            </a:extLst>
          </p:cNvPr>
          <p:cNvSpPr txBox="1">
            <a:spLocks/>
          </p:cNvSpPr>
          <p:nvPr/>
        </p:nvSpPr>
        <p:spPr bwMode="auto">
          <a:xfrm>
            <a:off x="0" y="19050"/>
            <a:ext cx="4724400" cy="3619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dirty="0"/>
              <a:t>Schenk v. United States (1919)</a:t>
            </a:r>
          </a:p>
        </p:txBody>
      </p:sp>
      <p:pic>
        <p:nvPicPr>
          <p:cNvPr id="6" name="Picture 5">
            <a:extLst>
              <a:ext uri="{FF2B5EF4-FFF2-40B4-BE49-F238E27FC236}">
                <a16:creationId xmlns:a16="http://schemas.microsoft.com/office/drawing/2014/main" id="{0C1BC75B-74D7-B000-D147-D04C2FCF5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76200"/>
            <a:ext cx="23622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3" name="Rectangle 6">
            <a:extLst>
              <a:ext uri="{FF2B5EF4-FFF2-40B4-BE49-F238E27FC236}">
                <a16:creationId xmlns:a16="http://schemas.microsoft.com/office/drawing/2014/main" id="{6654A0F8-7401-B2AF-9514-729263B3018C}"/>
              </a:ext>
            </a:extLst>
          </p:cNvPr>
          <p:cNvSpPr>
            <a:spLocks noChangeArrowheads="1"/>
          </p:cNvSpPr>
          <p:nvPr/>
        </p:nvSpPr>
        <p:spPr bwMode="auto">
          <a:xfrm>
            <a:off x="6858000" y="35052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chemeClr val="bg1"/>
                </a:solidFill>
              </a:rPr>
              <a:t>Charles Schenck </a:t>
            </a:r>
          </a:p>
        </p:txBody>
      </p:sp>
      <p:pic>
        <p:nvPicPr>
          <p:cNvPr id="8" name="Picture 6">
            <a:extLst>
              <a:ext uri="{FF2B5EF4-FFF2-40B4-BE49-F238E27FC236}">
                <a16:creationId xmlns:a16="http://schemas.microsoft.com/office/drawing/2014/main" id="{4CA55BCE-D0A8-5AA4-A391-529E3B800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14800"/>
            <a:ext cx="4394200"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4">
            <a:extLst>
              <a:ext uri="{FF2B5EF4-FFF2-40B4-BE49-F238E27FC236}">
                <a16:creationId xmlns:a16="http://schemas.microsoft.com/office/drawing/2014/main" id="{956741B8-AD41-9B5E-F49E-0830F7D20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75" y="87313"/>
            <a:ext cx="158908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5">
            <a:extLst>
              <a:ext uri="{FF2B5EF4-FFF2-40B4-BE49-F238E27FC236}">
                <a16:creationId xmlns:a16="http://schemas.microsoft.com/office/drawing/2014/main" id="{52D59CD8-7CD0-B3B5-7DB5-8C95A4A91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370138"/>
            <a:ext cx="1981200" cy="160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C3F08229-6A9A-3405-C8B4-60E1B594E54D}"/>
              </a:ext>
            </a:extLst>
          </p:cNvPr>
          <p:cNvGrpSpPr>
            <a:grpSpLocks/>
          </p:cNvGrpSpPr>
          <p:nvPr/>
        </p:nvGrpSpPr>
        <p:grpSpPr bwMode="auto">
          <a:xfrm>
            <a:off x="5470525" y="228600"/>
            <a:ext cx="930275" cy="942975"/>
            <a:chOff x="4105344" y="914400"/>
            <a:chExt cx="929777" cy="942793"/>
          </a:xfrm>
        </p:grpSpPr>
        <p:sp>
          <p:nvSpPr>
            <p:cNvPr id="3" name="Oval 2">
              <a:extLst>
                <a:ext uri="{FF2B5EF4-FFF2-40B4-BE49-F238E27FC236}">
                  <a16:creationId xmlns:a16="http://schemas.microsoft.com/office/drawing/2014/main" id="{366A10D2-3CCE-17ED-3967-0533BD2E88C6}"/>
                </a:ext>
              </a:extLst>
            </p:cNvPr>
            <p:cNvSpPr/>
            <p:nvPr/>
          </p:nvSpPr>
          <p:spPr>
            <a:xfrm>
              <a:off x="4105344" y="914400"/>
              <a:ext cx="929777" cy="942793"/>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6117238-34D2-14FB-4148-13EDBF0178BF}"/>
                </a:ext>
              </a:extLst>
            </p:cNvPr>
            <p:cNvCxnSpPr/>
            <p:nvPr/>
          </p:nvCxnSpPr>
          <p:spPr>
            <a:xfrm flipH="1">
              <a:off x="4159290" y="1154067"/>
              <a:ext cx="863138" cy="52218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B134282-8A82-3E0E-CA12-1C46723D770F}"/>
              </a:ext>
            </a:extLst>
          </p:cNvPr>
          <p:cNvGrpSpPr>
            <a:grpSpLocks/>
          </p:cNvGrpSpPr>
          <p:nvPr/>
        </p:nvGrpSpPr>
        <p:grpSpPr bwMode="auto">
          <a:xfrm>
            <a:off x="7158038" y="306388"/>
            <a:ext cx="1508125" cy="1976437"/>
            <a:chOff x="4105344" y="914400"/>
            <a:chExt cx="929777" cy="942793"/>
          </a:xfrm>
        </p:grpSpPr>
        <p:sp>
          <p:nvSpPr>
            <p:cNvPr id="13" name="Oval 12">
              <a:extLst>
                <a:ext uri="{FF2B5EF4-FFF2-40B4-BE49-F238E27FC236}">
                  <a16:creationId xmlns:a16="http://schemas.microsoft.com/office/drawing/2014/main" id="{FC8E4B0B-9A4E-4A12-C413-8AFBAC52907A}"/>
                </a:ext>
              </a:extLst>
            </p:cNvPr>
            <p:cNvSpPr/>
            <p:nvPr/>
          </p:nvSpPr>
          <p:spPr>
            <a:xfrm>
              <a:off x="4105344" y="914400"/>
              <a:ext cx="929777" cy="942793"/>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a:extLst>
                <a:ext uri="{FF2B5EF4-FFF2-40B4-BE49-F238E27FC236}">
                  <a16:creationId xmlns:a16="http://schemas.microsoft.com/office/drawing/2014/main" id="{8F2509FC-ADA0-0CB1-1CAE-A5E0B96D0F5F}"/>
                </a:ext>
              </a:extLst>
            </p:cNvPr>
            <p:cNvCxnSpPr/>
            <p:nvPr/>
          </p:nvCxnSpPr>
          <p:spPr>
            <a:xfrm flipH="1">
              <a:off x="4159173" y="1153695"/>
              <a:ext cx="863225" cy="52251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BC17BF4-192D-CAFC-03E7-6541F7EAEADE}"/>
              </a:ext>
            </a:extLst>
          </p:cNvPr>
          <p:cNvGrpSpPr>
            <a:grpSpLocks/>
          </p:cNvGrpSpPr>
          <p:nvPr/>
        </p:nvGrpSpPr>
        <p:grpSpPr bwMode="auto">
          <a:xfrm rot="-388894">
            <a:off x="4418013" y="2486025"/>
            <a:ext cx="1784350" cy="1498600"/>
            <a:chOff x="4105344" y="914400"/>
            <a:chExt cx="929777" cy="942793"/>
          </a:xfrm>
        </p:grpSpPr>
        <p:sp>
          <p:nvSpPr>
            <p:cNvPr id="16" name="Oval 15">
              <a:extLst>
                <a:ext uri="{FF2B5EF4-FFF2-40B4-BE49-F238E27FC236}">
                  <a16:creationId xmlns:a16="http://schemas.microsoft.com/office/drawing/2014/main" id="{C262FE93-E7D7-98A4-EFEF-08449410A46C}"/>
                </a:ext>
              </a:extLst>
            </p:cNvPr>
            <p:cNvSpPr/>
            <p:nvPr/>
          </p:nvSpPr>
          <p:spPr>
            <a:xfrm>
              <a:off x="4105344" y="914400"/>
              <a:ext cx="929777" cy="942793"/>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a:extLst>
                <a:ext uri="{FF2B5EF4-FFF2-40B4-BE49-F238E27FC236}">
                  <a16:creationId xmlns:a16="http://schemas.microsoft.com/office/drawing/2014/main" id="{BE7EE5AD-ACA5-62BC-068B-D12166CB1279}"/>
                </a:ext>
              </a:extLst>
            </p:cNvPr>
            <p:cNvCxnSpPr/>
            <p:nvPr/>
          </p:nvCxnSpPr>
          <p:spPr>
            <a:xfrm flipH="1">
              <a:off x="4135396" y="1112656"/>
              <a:ext cx="863601" cy="52233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6803">
                                            <p:txEl>
                                              <p:pRg st="0" end="0"/>
                                            </p:txEl>
                                          </p:spTgt>
                                        </p:tgtEl>
                                        <p:attrNameLst>
                                          <p:attrName>style.visibility</p:attrName>
                                        </p:attrNameLst>
                                      </p:cBhvr>
                                      <p:to>
                                        <p:strVal val="visible"/>
                                      </p:to>
                                    </p:set>
                                    <p:animEffect transition="in" filter="fade">
                                      <p:cBhvr>
                                        <p:cTn id="11" dur="1000"/>
                                        <p:tgtEl>
                                          <p:spTgt spid="76803">
                                            <p:txEl>
                                              <p:pRg st="0" end="0"/>
                                            </p:txEl>
                                          </p:spTgt>
                                        </p:tgtEl>
                                      </p:cBhvr>
                                    </p:animEffect>
                                    <p:anim calcmode="lin" valueType="num">
                                      <p:cBhvr>
                                        <p:cTn id="12" dur="10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68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6803">
                                            <p:txEl>
                                              <p:pRg st="1" end="1"/>
                                            </p:txEl>
                                          </p:spTgt>
                                        </p:tgtEl>
                                        <p:attrNameLst>
                                          <p:attrName>style.visibility</p:attrName>
                                        </p:attrNameLst>
                                      </p:cBhvr>
                                      <p:to>
                                        <p:strVal val="visible"/>
                                      </p:to>
                                    </p:set>
                                    <p:animEffect transition="in" filter="fade">
                                      <p:cBhvr>
                                        <p:cTn id="18" dur="1000"/>
                                        <p:tgtEl>
                                          <p:spTgt spid="76803">
                                            <p:txEl>
                                              <p:pRg st="1" end="1"/>
                                            </p:txEl>
                                          </p:spTgt>
                                        </p:tgtEl>
                                      </p:cBhvr>
                                    </p:animEffect>
                                    <p:anim calcmode="lin" valueType="num">
                                      <p:cBhvr>
                                        <p:cTn id="19" dur="10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68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6803">
                                            <p:txEl>
                                              <p:pRg st="2" end="2"/>
                                            </p:txEl>
                                          </p:spTgt>
                                        </p:tgtEl>
                                        <p:attrNameLst>
                                          <p:attrName>style.visibility</p:attrName>
                                        </p:attrNameLst>
                                      </p:cBhvr>
                                      <p:to>
                                        <p:strVal val="visible"/>
                                      </p:to>
                                    </p:set>
                                    <p:animEffect transition="in" filter="fade">
                                      <p:cBhvr>
                                        <p:cTn id="25" dur="1000"/>
                                        <p:tgtEl>
                                          <p:spTgt spid="76803">
                                            <p:txEl>
                                              <p:pRg st="2" end="2"/>
                                            </p:txEl>
                                          </p:spTgt>
                                        </p:tgtEl>
                                      </p:cBhvr>
                                    </p:animEffect>
                                    <p:anim calcmode="lin" valueType="num">
                                      <p:cBhvr>
                                        <p:cTn id="26" dur="10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68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6803">
                                            <p:txEl>
                                              <p:pRg st="3" end="3"/>
                                            </p:txEl>
                                          </p:spTgt>
                                        </p:tgtEl>
                                        <p:attrNameLst>
                                          <p:attrName>style.visibility</p:attrName>
                                        </p:attrNameLst>
                                      </p:cBhvr>
                                      <p:to>
                                        <p:strVal val="visible"/>
                                      </p:to>
                                    </p:set>
                                    <p:animEffect transition="in" filter="fade">
                                      <p:cBhvr>
                                        <p:cTn id="32" dur="1000"/>
                                        <p:tgtEl>
                                          <p:spTgt spid="76803">
                                            <p:txEl>
                                              <p:pRg st="3" end="3"/>
                                            </p:txEl>
                                          </p:spTgt>
                                        </p:tgtEl>
                                      </p:cBhvr>
                                    </p:animEffect>
                                    <p:anim calcmode="lin" valueType="num">
                                      <p:cBhvr>
                                        <p:cTn id="33" dur="1000" fill="hold"/>
                                        <p:tgtEl>
                                          <p:spTgt spid="7680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768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ntr" presetSubtype="0" fill="hold" nodeType="clickEffect">
                                  <p:stCondLst>
                                    <p:cond delay="0"/>
                                  </p:stCondLst>
                                  <p:childTnLst>
                                    <p:set>
                                      <p:cBhvr>
                                        <p:cTn id="52" dur="1" fill="hold">
                                          <p:stCondLst>
                                            <p:cond delay="0"/>
                                          </p:stCondLst>
                                        </p:cTn>
                                        <p:tgtEl>
                                          <p:spTgt spid="76804"/>
                                        </p:tgtEl>
                                        <p:attrNameLst>
                                          <p:attrName>style.visibility</p:attrName>
                                        </p:attrNameLst>
                                      </p:cBhvr>
                                      <p:to>
                                        <p:strVal val="visible"/>
                                      </p:to>
                                    </p:set>
                                    <p:anim calcmode="lin" valueType="num">
                                      <p:cBhvr>
                                        <p:cTn id="53" dur="1000" fill="hold"/>
                                        <p:tgtEl>
                                          <p:spTgt spid="76804"/>
                                        </p:tgtEl>
                                        <p:attrNameLst>
                                          <p:attrName>ppt_w</p:attrName>
                                        </p:attrNameLst>
                                      </p:cBhvr>
                                      <p:tavLst>
                                        <p:tav tm="0">
                                          <p:val>
                                            <p:fltVal val="0"/>
                                          </p:val>
                                        </p:tav>
                                        <p:tav tm="100000">
                                          <p:val>
                                            <p:strVal val="#ppt_w"/>
                                          </p:val>
                                        </p:tav>
                                      </p:tavLst>
                                    </p:anim>
                                    <p:anim calcmode="lin" valueType="num">
                                      <p:cBhvr>
                                        <p:cTn id="54" dur="1000" fill="hold"/>
                                        <p:tgtEl>
                                          <p:spTgt spid="76804"/>
                                        </p:tgtEl>
                                        <p:attrNameLst>
                                          <p:attrName>ppt_h</p:attrName>
                                        </p:attrNameLst>
                                      </p:cBhvr>
                                      <p:tavLst>
                                        <p:tav tm="0">
                                          <p:val>
                                            <p:fltVal val="0"/>
                                          </p:val>
                                        </p:tav>
                                        <p:tav tm="100000">
                                          <p:val>
                                            <p:strVal val="#ppt_h"/>
                                          </p:val>
                                        </p:tav>
                                      </p:tavLst>
                                    </p:anim>
                                    <p:anim calcmode="lin" valueType="num">
                                      <p:cBhvr>
                                        <p:cTn id="55" dur="1000" fill="hold"/>
                                        <p:tgtEl>
                                          <p:spTgt spid="76804"/>
                                        </p:tgtEl>
                                        <p:attrNameLst>
                                          <p:attrName>style.rotation</p:attrName>
                                        </p:attrNameLst>
                                      </p:cBhvr>
                                      <p:tavLst>
                                        <p:tav tm="0">
                                          <p:val>
                                            <p:fltVal val="90"/>
                                          </p:val>
                                        </p:tav>
                                        <p:tav tm="100000">
                                          <p:val>
                                            <p:fltVal val="0"/>
                                          </p:val>
                                        </p:tav>
                                      </p:tavLst>
                                    </p:anim>
                                    <p:animEffect transition="in" filter="fade">
                                      <p:cBhvr>
                                        <p:cTn id="56" dur="1000"/>
                                        <p:tgtEl>
                                          <p:spTgt spid="7680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42"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a:extLst>
              <a:ext uri="{FF2B5EF4-FFF2-40B4-BE49-F238E27FC236}">
                <a16:creationId xmlns:a16="http://schemas.microsoft.com/office/drawing/2014/main" id="{924EE8F3-3F65-F454-17A6-0C4A475CB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9129713"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5E926B8F-7971-4719-922B-C93414F9AA21}"/>
              </a:ext>
            </a:extLst>
          </p:cNvPr>
          <p:cNvSpPr txBox="1">
            <a:spLocks/>
          </p:cNvSpPr>
          <p:nvPr/>
        </p:nvSpPr>
        <p:spPr bwMode="auto">
          <a:xfrm>
            <a:off x="152400" y="0"/>
            <a:ext cx="4724400" cy="411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a:t>Schenk v. United States (1919)</a:t>
            </a:r>
            <a:endParaRPr lang="en-US" altLang="en-US" sz="2400" b="1" kern="0" dirty="0"/>
          </a:p>
        </p:txBody>
      </p:sp>
      <p:sp>
        <p:nvSpPr>
          <p:cNvPr id="8" name="Title 1">
            <a:extLst>
              <a:ext uri="{FF2B5EF4-FFF2-40B4-BE49-F238E27FC236}">
                <a16:creationId xmlns:a16="http://schemas.microsoft.com/office/drawing/2014/main" id="{94BFC0B0-0C22-1CFE-D622-83F4C9E8C45A}"/>
              </a:ext>
            </a:extLst>
          </p:cNvPr>
          <p:cNvSpPr txBox="1">
            <a:spLocks/>
          </p:cNvSpPr>
          <p:nvPr/>
        </p:nvSpPr>
        <p:spPr bwMode="auto">
          <a:xfrm>
            <a:off x="185738" y="571500"/>
            <a:ext cx="8653462" cy="411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2400" b="1" kern="0" dirty="0"/>
              <a:t>The Pamphlet Mr. Schenk was distributing.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B08DBB-4F69-8B1E-A4B2-371016ABE8F1}"/>
              </a:ext>
            </a:extLst>
          </p:cNvPr>
          <p:cNvSpPr>
            <a:spLocks noGrp="1" noChangeArrowheads="1"/>
          </p:cNvSpPr>
          <p:nvPr>
            <p:ph type="body" idx="1"/>
          </p:nvPr>
        </p:nvSpPr>
        <p:spPr>
          <a:xfrm>
            <a:off x="252413" y="685800"/>
            <a:ext cx="6324600" cy="5775325"/>
          </a:xfrm>
        </p:spPr>
        <p:txBody>
          <a:bodyPr/>
          <a:lstStyle/>
          <a:p>
            <a:pPr eaLnBrk="1" hangingPunct="1">
              <a:defRPr/>
            </a:pPr>
            <a:r>
              <a:rPr lang="en-US" altLang="en-US" sz="2200" b="1" u="sng" dirty="0">
                <a:solidFill>
                  <a:schemeClr val="hlink"/>
                </a:solidFill>
              </a:rPr>
              <a:t>Militarism</a:t>
            </a:r>
            <a:r>
              <a:rPr lang="en-US" altLang="en-US" sz="2200" dirty="0">
                <a:solidFill>
                  <a:schemeClr val="hlink"/>
                </a:solidFill>
              </a:rPr>
              <a:t> – build up of the military.</a:t>
            </a:r>
          </a:p>
          <a:p>
            <a:pPr marL="0" indent="0" eaLnBrk="1" hangingPunct="1">
              <a:buFontTx/>
              <a:buNone/>
              <a:defRPr/>
            </a:pPr>
            <a:r>
              <a:rPr lang="en-US" altLang="en-US" sz="2200" b="1" dirty="0">
                <a:solidFill>
                  <a:schemeClr val="hlink"/>
                </a:solidFill>
              </a:rPr>
              <a:t>Arms Race-  </a:t>
            </a:r>
            <a:r>
              <a:rPr lang="en-US" altLang="en-US" sz="2200" dirty="0">
                <a:solidFill>
                  <a:schemeClr val="hlink"/>
                </a:solidFill>
              </a:rPr>
              <a:t>a competition between nations for superiority in the development and accumulation of weapons.  Germany was a large land army and for the British a vast navy</a:t>
            </a:r>
          </a:p>
          <a:p>
            <a:pPr eaLnBrk="1" hangingPunct="1">
              <a:defRPr/>
            </a:pPr>
            <a:r>
              <a:rPr lang="en-US" altLang="en-US" sz="2200" dirty="0"/>
              <a:t>Europeans were used to seeing people in uniform, even if you were not in the military.</a:t>
            </a:r>
          </a:p>
          <a:p>
            <a:pPr eaLnBrk="1" hangingPunct="1">
              <a:defRPr/>
            </a:pPr>
            <a:endParaRPr lang="en-US" altLang="en-US" sz="2200" dirty="0"/>
          </a:p>
          <a:p>
            <a:pPr eaLnBrk="1" hangingPunct="1">
              <a:defRPr/>
            </a:pPr>
            <a:r>
              <a:rPr lang="en-US" altLang="en-US" sz="2200" dirty="0"/>
              <a:t>It became a status symbol to wear military gear as military discipline and war became more admired.</a:t>
            </a:r>
          </a:p>
          <a:p>
            <a:pPr eaLnBrk="1" hangingPunct="1">
              <a:defRPr/>
            </a:pPr>
            <a:endParaRPr lang="en-US" altLang="en-US" sz="2200" dirty="0"/>
          </a:p>
          <a:p>
            <a:pPr eaLnBrk="1" hangingPunct="1">
              <a:defRPr/>
            </a:pPr>
            <a:r>
              <a:rPr lang="en-US" altLang="en-US" sz="2200" dirty="0"/>
              <a:t>Military leaders felt it was better to attack first rather than wait to be attacked, because of the time it took to mobilize troops.</a:t>
            </a:r>
          </a:p>
          <a:p>
            <a:pPr eaLnBrk="1" hangingPunct="1">
              <a:defRPr/>
            </a:pPr>
            <a:endParaRPr lang="en-US" altLang="en-US" sz="2200" dirty="0"/>
          </a:p>
        </p:txBody>
      </p:sp>
      <p:sp>
        <p:nvSpPr>
          <p:cNvPr id="6149" name="Rectangle 5">
            <a:extLst>
              <a:ext uri="{FF2B5EF4-FFF2-40B4-BE49-F238E27FC236}">
                <a16:creationId xmlns:a16="http://schemas.microsoft.com/office/drawing/2014/main" id="{6EE94A2A-D625-7C40-E7ED-3397106BB5D2}"/>
              </a:ext>
            </a:extLst>
          </p:cNvPr>
          <p:cNvSpPr>
            <a:spLocks noGrp="1" noChangeArrowheads="1"/>
          </p:cNvSpPr>
          <p:nvPr>
            <p:ph type="title"/>
          </p:nvPr>
        </p:nvSpPr>
        <p:spPr>
          <a:xfrm>
            <a:off x="354013" y="-4763"/>
            <a:ext cx="5486400" cy="461963"/>
          </a:xfrm>
        </p:spPr>
        <p:txBody>
          <a:bodyPr/>
          <a:lstStyle/>
          <a:p>
            <a:pPr eaLnBrk="1" hangingPunct="1"/>
            <a:r>
              <a:rPr lang="en-US" altLang="en-US" sz="3200" b="1"/>
              <a:t>Causes of World War 1</a:t>
            </a:r>
          </a:p>
        </p:txBody>
      </p:sp>
      <p:sp>
        <p:nvSpPr>
          <p:cNvPr id="15364" name="Rectangle 7">
            <a:extLst>
              <a:ext uri="{FF2B5EF4-FFF2-40B4-BE49-F238E27FC236}">
                <a16:creationId xmlns:a16="http://schemas.microsoft.com/office/drawing/2014/main" id="{0A9DE18C-2E7E-07A8-1AD7-0377B5379152}"/>
              </a:ext>
            </a:extLst>
          </p:cNvPr>
          <p:cNvSpPr>
            <a:spLocks noChangeArrowheads="1"/>
          </p:cNvSpPr>
          <p:nvPr/>
        </p:nvSpPr>
        <p:spPr bwMode="auto">
          <a:xfrm>
            <a:off x="0" y="4043363"/>
            <a:ext cx="5791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pic>
        <p:nvPicPr>
          <p:cNvPr id="6153" name="Picture 9" descr="https://encrypted-tbn2.gstatic.com/images?q=tbn:ANd9GcQ9Nr_1H5sI9LbnOP-SyAV8auADYUrtxygUOMyJsqi2OB2PBhMP">
            <a:extLst>
              <a:ext uri="{FF2B5EF4-FFF2-40B4-BE49-F238E27FC236}">
                <a16:creationId xmlns:a16="http://schemas.microsoft.com/office/drawing/2014/main" id="{AED3EC36-13CC-F128-80BB-B73BDE9AC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88" y="228600"/>
            <a:ext cx="2322512"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http://2.bp.blogspot.com/_LZJhSvE4Isg/S6-l2rFCVII/AAAAAAAAAPM/eEx5pSBjH7o/s320/Militarism+and+Authoritarianism+world+war+one.jpg">
            <a:extLst>
              <a:ext uri="{FF2B5EF4-FFF2-40B4-BE49-F238E27FC236}">
                <a16:creationId xmlns:a16="http://schemas.microsoft.com/office/drawing/2014/main" id="{42F023A7-16C8-D308-3CFF-3E5125A6D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75" y="4467225"/>
            <a:ext cx="20002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a:extLst>
              <a:ext uri="{FF2B5EF4-FFF2-40B4-BE49-F238E27FC236}">
                <a16:creationId xmlns:a16="http://schemas.microsoft.com/office/drawing/2014/main" id="{CD0C9657-9E59-2000-CC82-298F54D19FC6}"/>
              </a:ext>
            </a:extLst>
          </p:cNvPr>
          <p:cNvSpPr/>
          <p:nvPr/>
        </p:nvSpPr>
        <p:spPr>
          <a:xfrm>
            <a:off x="6096000" y="152400"/>
            <a:ext cx="762000" cy="838200"/>
          </a:xfrm>
          <a:prstGeom prst="wedgeRoundRectCallout">
            <a:avLst>
              <a:gd name="adj1" fmla="val 90596"/>
              <a:gd name="adj2" fmla="val 248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b="1" dirty="0">
                <a:solidFill>
                  <a:srgbClr val="FF0000"/>
                </a:solidFill>
              </a:rPr>
              <a:t>Man I look good !</a:t>
            </a:r>
          </a:p>
        </p:txBody>
      </p:sp>
      <p:sp>
        <p:nvSpPr>
          <p:cNvPr id="8" name="Rounded Rectangular Callout 7">
            <a:extLst>
              <a:ext uri="{FF2B5EF4-FFF2-40B4-BE49-F238E27FC236}">
                <a16:creationId xmlns:a16="http://schemas.microsoft.com/office/drawing/2014/main" id="{64473A09-52BA-5CEE-99B6-01E25A227AE2}"/>
              </a:ext>
            </a:extLst>
          </p:cNvPr>
          <p:cNvSpPr/>
          <p:nvPr/>
        </p:nvSpPr>
        <p:spPr>
          <a:xfrm>
            <a:off x="8061325" y="1638300"/>
            <a:ext cx="914400" cy="838200"/>
          </a:xfrm>
          <a:prstGeom prst="wedgeRoundRectCallout">
            <a:avLst>
              <a:gd name="adj1" fmla="val -36071"/>
              <a:gd name="adj2" fmla="val -1426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b="1" dirty="0">
                <a:solidFill>
                  <a:srgbClr val="FF0000"/>
                </a:solidFill>
              </a:rPr>
              <a:t>Where did you get that coat ?</a:t>
            </a:r>
          </a:p>
        </p:txBody>
      </p:sp>
      <p:sp>
        <p:nvSpPr>
          <p:cNvPr id="15369" name="Rectangle 2">
            <a:extLst>
              <a:ext uri="{FF2B5EF4-FFF2-40B4-BE49-F238E27FC236}">
                <a16:creationId xmlns:a16="http://schemas.microsoft.com/office/drawing/2014/main" id="{7611779A-C881-B806-DC57-D418B34453A8}"/>
              </a:ext>
            </a:extLst>
          </p:cNvPr>
          <p:cNvSpPr>
            <a:spLocks noChangeArrowheads="1"/>
          </p:cNvSpPr>
          <p:nvPr/>
        </p:nvSpPr>
        <p:spPr bwMode="auto">
          <a:xfrm>
            <a:off x="6605588" y="3252788"/>
            <a:ext cx="23701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500" i="1">
                <a:latin typeface="Centaur" panose="02030504050205020304" pitchFamily="18" charset="0"/>
              </a:rPr>
              <a:t>King George V (right) and his physically similar cousin Tsar Nicholas II of Russia in German military uniforms in Berlin before the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1+#ppt_w/2"/>
                                          </p:val>
                                        </p:tav>
                                        <p:tav tm="100000">
                                          <p:val>
                                            <p:strVal val="#ppt_x"/>
                                          </p:val>
                                        </p:tav>
                                      </p:tavLst>
                                    </p:anim>
                                    <p:anim calcmode="lin" valueType="num">
                                      <p:cBhvr additive="base">
                                        <p:cTn id="8" dur="500" fill="hold"/>
                                        <p:tgtEl>
                                          <p:spTgt spid="6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50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wipe(up)">
                                      <p:cBhvr>
                                        <p:cTn id="12" dur="1000"/>
                                        <p:tgtEl>
                                          <p:spTgt spid="6147">
                                            <p:txEl>
                                              <p:pRg st="0" end="0"/>
                                            </p:txEl>
                                          </p:spTgt>
                                        </p:tgtEl>
                                      </p:cBhvr>
                                    </p:animEffect>
                                  </p:childTnLst>
                                </p:cTn>
                              </p:par>
                            </p:childTnLst>
                          </p:cTn>
                        </p:par>
                        <p:par>
                          <p:cTn id="13" fill="hold" nodeType="afterGroup">
                            <p:stCondLst>
                              <p:cond delay="3000"/>
                            </p:stCondLst>
                            <p:childTnLst>
                              <p:par>
                                <p:cTn id="14" presetID="22" presetClass="entr" presetSubtype="1" fill="hold" nodeType="afterEffect">
                                  <p:stCondLst>
                                    <p:cond delay="1500"/>
                                  </p:stCondLst>
                                  <p:childTnLst>
                                    <p:set>
                                      <p:cBhvr>
                                        <p:cTn id="15" dur="1" fill="hold">
                                          <p:stCondLst>
                                            <p:cond delay="0"/>
                                          </p:stCondLst>
                                        </p:cTn>
                                        <p:tgtEl>
                                          <p:spTgt spid="6147">
                                            <p:txEl>
                                              <p:pRg st="1" end="1"/>
                                            </p:txEl>
                                          </p:spTgt>
                                        </p:tgtEl>
                                        <p:attrNameLst>
                                          <p:attrName>style.visibility</p:attrName>
                                        </p:attrNameLst>
                                      </p:cBhvr>
                                      <p:to>
                                        <p:strVal val="visible"/>
                                      </p:to>
                                    </p:set>
                                    <p:animEffect transition="in" filter="wipe(up)">
                                      <p:cBhvr>
                                        <p:cTn id="16" dur="1000"/>
                                        <p:tgtEl>
                                          <p:spTgt spid="6147">
                                            <p:txEl>
                                              <p:pRg st="1" end="1"/>
                                            </p:txEl>
                                          </p:spTgt>
                                        </p:tgtEl>
                                      </p:cBhvr>
                                    </p:animEffect>
                                  </p:childTnLst>
                                </p:cTn>
                              </p:par>
                            </p:childTnLst>
                          </p:cTn>
                        </p:par>
                        <p:par>
                          <p:cTn id="17" fill="hold" nodeType="afterGroup">
                            <p:stCondLst>
                              <p:cond delay="5500"/>
                            </p:stCondLst>
                            <p:childTnLst>
                              <p:par>
                                <p:cTn id="18" presetID="22" presetClass="entr" presetSubtype="1" fill="hold" nodeType="afterEffect">
                                  <p:stCondLst>
                                    <p:cond delay="1500"/>
                                  </p:stCondLst>
                                  <p:childTnLst>
                                    <p:set>
                                      <p:cBhvr>
                                        <p:cTn id="19" dur="1" fill="hold">
                                          <p:stCondLst>
                                            <p:cond delay="0"/>
                                          </p:stCondLst>
                                        </p:cTn>
                                        <p:tgtEl>
                                          <p:spTgt spid="6147">
                                            <p:txEl>
                                              <p:pRg st="2" end="2"/>
                                            </p:txEl>
                                          </p:spTgt>
                                        </p:tgtEl>
                                        <p:attrNameLst>
                                          <p:attrName>style.visibility</p:attrName>
                                        </p:attrNameLst>
                                      </p:cBhvr>
                                      <p:to>
                                        <p:strVal val="visible"/>
                                      </p:to>
                                    </p:set>
                                    <p:animEffect transition="in" filter="wipe(up)">
                                      <p:cBhvr>
                                        <p:cTn id="20" dur="1000"/>
                                        <p:tgtEl>
                                          <p:spTgt spid="614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153"/>
                                        </p:tgtEl>
                                        <p:attrNameLst>
                                          <p:attrName>style.visibility</p:attrName>
                                        </p:attrNameLst>
                                      </p:cBhvr>
                                      <p:to>
                                        <p:strVal val="visible"/>
                                      </p:to>
                                    </p:set>
                                    <p:animEffect transition="in" filter="barn(inVertical)">
                                      <p:cBhvr>
                                        <p:cTn id="23" dur="500"/>
                                        <p:tgtEl>
                                          <p:spTgt spid="6153"/>
                                        </p:tgtEl>
                                      </p:cBhvr>
                                    </p:animEffect>
                                  </p:childTnLst>
                                </p:cTn>
                              </p:par>
                            </p:childTnLst>
                          </p:cTn>
                        </p:par>
                        <p:par>
                          <p:cTn id="24" fill="hold" nodeType="afterGroup">
                            <p:stCondLst>
                              <p:cond delay="8000"/>
                            </p:stCondLst>
                            <p:childTnLst>
                              <p:par>
                                <p:cTn id="25" presetID="26"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10000"/>
                            </p:stCondLst>
                            <p:childTnLst>
                              <p:par>
                                <p:cTn id="42" presetID="26"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par>
                          <p:cTn id="58" fill="hold" nodeType="afterGroup">
                            <p:stCondLst>
                              <p:cond delay="12000"/>
                            </p:stCondLst>
                            <p:childTnLst>
                              <p:par>
                                <p:cTn id="59" presetID="22" presetClass="entr" presetSubtype="1" fill="hold" nodeType="afterEffect">
                                  <p:stCondLst>
                                    <p:cond delay="1500"/>
                                  </p:stCondLst>
                                  <p:childTnLst>
                                    <p:set>
                                      <p:cBhvr>
                                        <p:cTn id="60" dur="1" fill="hold">
                                          <p:stCondLst>
                                            <p:cond delay="0"/>
                                          </p:stCondLst>
                                        </p:cTn>
                                        <p:tgtEl>
                                          <p:spTgt spid="6147">
                                            <p:txEl>
                                              <p:pRg st="4" end="4"/>
                                            </p:txEl>
                                          </p:spTgt>
                                        </p:tgtEl>
                                        <p:attrNameLst>
                                          <p:attrName>style.visibility</p:attrName>
                                        </p:attrNameLst>
                                      </p:cBhvr>
                                      <p:to>
                                        <p:strVal val="visible"/>
                                      </p:to>
                                    </p:set>
                                    <p:animEffect transition="in" filter="wipe(up)">
                                      <p:cBhvr>
                                        <p:cTn id="61" dur="1000"/>
                                        <p:tgtEl>
                                          <p:spTgt spid="6147">
                                            <p:txEl>
                                              <p:pRg st="4" end="4"/>
                                            </p:txEl>
                                          </p:spTgt>
                                        </p:tgtEl>
                                      </p:cBhvr>
                                    </p:animEffect>
                                  </p:childTnLst>
                                </p:cTn>
                              </p:par>
                            </p:childTnLst>
                          </p:cTn>
                        </p:par>
                        <p:par>
                          <p:cTn id="62" fill="hold" nodeType="afterGroup">
                            <p:stCondLst>
                              <p:cond delay="14500"/>
                            </p:stCondLst>
                            <p:childTnLst>
                              <p:par>
                                <p:cTn id="63" presetID="22" presetClass="entr" presetSubtype="1" fill="hold" nodeType="afterEffect">
                                  <p:stCondLst>
                                    <p:cond delay="1500"/>
                                  </p:stCondLst>
                                  <p:childTnLst>
                                    <p:set>
                                      <p:cBhvr>
                                        <p:cTn id="64" dur="1" fill="hold">
                                          <p:stCondLst>
                                            <p:cond delay="0"/>
                                          </p:stCondLst>
                                        </p:cTn>
                                        <p:tgtEl>
                                          <p:spTgt spid="6147">
                                            <p:txEl>
                                              <p:pRg st="6" end="6"/>
                                            </p:txEl>
                                          </p:spTgt>
                                        </p:tgtEl>
                                        <p:attrNameLst>
                                          <p:attrName>style.visibility</p:attrName>
                                        </p:attrNameLst>
                                      </p:cBhvr>
                                      <p:to>
                                        <p:strVal val="visible"/>
                                      </p:to>
                                    </p:set>
                                    <p:animEffect transition="in" filter="wipe(up)">
                                      <p:cBhvr>
                                        <p:cTn id="65" dur="1000"/>
                                        <p:tgtEl>
                                          <p:spTgt spid="6147">
                                            <p:txEl>
                                              <p:pRg st="6" end="6"/>
                                            </p:txEl>
                                          </p:spTgt>
                                        </p:tgtEl>
                                      </p:cBhvr>
                                    </p:animEffect>
                                  </p:childTnLst>
                                </p:cTn>
                              </p:par>
                              <p:par>
                                <p:cTn id="66" presetID="22" presetClass="entr" presetSubtype="4" fill="hold" nodeType="withEffect">
                                  <p:stCondLst>
                                    <p:cond delay="1500"/>
                                  </p:stCondLst>
                                  <p:childTnLst>
                                    <p:set>
                                      <p:cBhvr>
                                        <p:cTn id="67" dur="1" fill="hold">
                                          <p:stCondLst>
                                            <p:cond delay="0"/>
                                          </p:stCondLst>
                                        </p:cTn>
                                        <p:tgtEl>
                                          <p:spTgt spid="6155"/>
                                        </p:tgtEl>
                                        <p:attrNameLst>
                                          <p:attrName>style.visibility</p:attrName>
                                        </p:attrNameLst>
                                      </p:cBhvr>
                                      <p:to>
                                        <p:strVal val="visible"/>
                                      </p:to>
                                    </p:set>
                                    <p:animEffect transition="in" filter="wipe(down)">
                                      <p:cBhvr>
                                        <p:cTn id="68"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utoUpdateAnimBg="0"/>
      <p:bldP spid="2"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63135C88-5CFF-B3B7-FA02-56FC65BFBAC6}"/>
              </a:ext>
            </a:extLst>
          </p:cNvPr>
          <p:cNvSpPr>
            <a:spLocks noGrp="1" noChangeArrowheads="1"/>
          </p:cNvSpPr>
          <p:nvPr>
            <p:ph type="title"/>
          </p:nvPr>
        </p:nvSpPr>
        <p:spPr>
          <a:xfrm>
            <a:off x="427038" y="76200"/>
            <a:ext cx="8229600" cy="533400"/>
          </a:xfrm>
        </p:spPr>
        <p:txBody>
          <a:bodyPr/>
          <a:lstStyle/>
          <a:p>
            <a:r>
              <a:rPr lang="en-US" altLang="en-US" sz="2400" b="1">
                <a:latin typeface="Elephant" panose="02020904090505020303" pitchFamily="18" charset="0"/>
                <a:ea typeface="HGSoeiKakugothicUB" panose="020B0A09000000000000" pitchFamily="49" charset="-128"/>
              </a:rPr>
              <a:t>Wilson’s Strategy for Public Support of World War I</a:t>
            </a:r>
          </a:p>
        </p:txBody>
      </p:sp>
      <p:sp>
        <p:nvSpPr>
          <p:cNvPr id="4" name="Oval 3">
            <a:extLst>
              <a:ext uri="{FF2B5EF4-FFF2-40B4-BE49-F238E27FC236}">
                <a16:creationId xmlns:a16="http://schemas.microsoft.com/office/drawing/2014/main" id="{23E84A5A-4846-CF03-AE4F-632FF504A312}"/>
              </a:ext>
            </a:extLst>
          </p:cNvPr>
          <p:cNvSpPr/>
          <p:nvPr/>
        </p:nvSpPr>
        <p:spPr>
          <a:xfrm>
            <a:off x="2133600" y="571500"/>
            <a:ext cx="51054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Propaganda</a:t>
            </a:r>
          </a:p>
          <a:p>
            <a:pPr algn="ctr">
              <a:defRPr/>
            </a:pPr>
            <a:endParaRPr lang="en-US" b="1" dirty="0">
              <a:solidFill>
                <a:schemeClr val="tx1"/>
              </a:solidFill>
            </a:endParaRPr>
          </a:p>
          <a:p>
            <a:pPr algn="ctr">
              <a:defRPr/>
            </a:pPr>
            <a:r>
              <a:rPr lang="en-US" dirty="0">
                <a:solidFill>
                  <a:schemeClr val="tx1"/>
                </a:solidFill>
              </a:rPr>
              <a:t>Muckraker George Creel led the Committee for Public Information, an agency charged with generating public support for the war</a:t>
            </a:r>
          </a:p>
        </p:txBody>
      </p:sp>
      <p:sp>
        <p:nvSpPr>
          <p:cNvPr id="5" name="Oval 4">
            <a:extLst>
              <a:ext uri="{FF2B5EF4-FFF2-40B4-BE49-F238E27FC236}">
                <a16:creationId xmlns:a16="http://schemas.microsoft.com/office/drawing/2014/main" id="{6E71EEA8-790D-952C-812F-1A49CE98291A}"/>
              </a:ext>
            </a:extLst>
          </p:cNvPr>
          <p:cNvSpPr/>
          <p:nvPr/>
        </p:nvSpPr>
        <p:spPr>
          <a:xfrm>
            <a:off x="153988" y="3048000"/>
            <a:ext cx="4471987" cy="351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Espionage and Sedition Acts</a:t>
            </a:r>
          </a:p>
          <a:p>
            <a:pPr algn="ctr">
              <a:defRPr/>
            </a:pPr>
            <a:endParaRPr lang="en-US" b="1" dirty="0">
              <a:solidFill>
                <a:schemeClr val="tx1"/>
              </a:solidFill>
            </a:endParaRPr>
          </a:p>
          <a:p>
            <a:pPr algn="ctr">
              <a:defRPr/>
            </a:pPr>
            <a:r>
              <a:rPr lang="en-US" dirty="0">
                <a:solidFill>
                  <a:schemeClr val="tx1"/>
                </a:solidFill>
              </a:rPr>
              <a:t>In 1917 &amp; 1918, legislatures passed laws that heavily fined &amp; jailed people suspected of aiding the enemy, obstructing the war efforts or committing acts of disloyalty.</a:t>
            </a:r>
          </a:p>
        </p:txBody>
      </p:sp>
      <p:sp>
        <p:nvSpPr>
          <p:cNvPr id="7" name="Oval 6">
            <a:extLst>
              <a:ext uri="{FF2B5EF4-FFF2-40B4-BE49-F238E27FC236}">
                <a16:creationId xmlns:a16="http://schemas.microsoft.com/office/drawing/2014/main" id="{9B7769A7-E65F-9A72-08FA-94B3706AF351}"/>
              </a:ext>
            </a:extLst>
          </p:cNvPr>
          <p:cNvSpPr/>
          <p:nvPr/>
        </p:nvSpPr>
        <p:spPr>
          <a:xfrm>
            <a:off x="4722813" y="3125788"/>
            <a:ext cx="4267200" cy="3519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No-Strike Pledge</a:t>
            </a:r>
          </a:p>
          <a:p>
            <a:pPr algn="ctr">
              <a:defRPr/>
            </a:pPr>
            <a:endParaRPr lang="en-US" b="1" dirty="0">
              <a:solidFill>
                <a:schemeClr val="tx1"/>
              </a:solidFill>
            </a:endParaRPr>
          </a:p>
          <a:p>
            <a:pPr algn="ctr">
              <a:defRPr/>
            </a:pPr>
            <a:r>
              <a:rPr lang="en-US" dirty="0">
                <a:solidFill>
                  <a:schemeClr val="tx1"/>
                </a:solidFill>
              </a:rPr>
              <a:t>The AFL worked with industry leaders to create a labor force that was dedicated to American production.  In return for agreements not to strike, workers received higher pay, 8-hour workday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91FE02E-9B72-675C-D50F-0A20DE3D0135}"/>
              </a:ext>
            </a:extLst>
          </p:cNvPr>
          <p:cNvSpPr>
            <a:spLocks noGrp="1" noChangeArrowheads="1"/>
          </p:cNvSpPr>
          <p:nvPr>
            <p:ph type="title"/>
          </p:nvPr>
        </p:nvSpPr>
        <p:spPr>
          <a:xfrm>
            <a:off x="381000" y="76200"/>
            <a:ext cx="8229600" cy="838200"/>
          </a:xfrm>
        </p:spPr>
        <p:txBody>
          <a:bodyPr/>
          <a:lstStyle/>
          <a:p>
            <a:r>
              <a:rPr lang="en-US" altLang="en-US"/>
              <a:t>EOC Moment</a:t>
            </a:r>
          </a:p>
        </p:txBody>
      </p:sp>
      <p:sp>
        <p:nvSpPr>
          <p:cNvPr id="102403" name="Content Placeholder 2">
            <a:extLst>
              <a:ext uri="{FF2B5EF4-FFF2-40B4-BE49-F238E27FC236}">
                <a16:creationId xmlns:a16="http://schemas.microsoft.com/office/drawing/2014/main" id="{E323D53B-6731-FD42-8F15-6060803E5F39}"/>
              </a:ext>
            </a:extLst>
          </p:cNvPr>
          <p:cNvSpPr>
            <a:spLocks noGrp="1" noChangeArrowheads="1"/>
          </p:cNvSpPr>
          <p:nvPr>
            <p:ph idx="1"/>
          </p:nvPr>
        </p:nvSpPr>
        <p:spPr>
          <a:xfrm>
            <a:off x="457200" y="1165225"/>
            <a:ext cx="8229600" cy="4525963"/>
          </a:xfrm>
        </p:spPr>
        <p:txBody>
          <a:bodyPr/>
          <a:lstStyle/>
          <a:p>
            <a:pPr marL="0" indent="0">
              <a:buFontTx/>
              <a:buNone/>
            </a:pPr>
            <a:r>
              <a:rPr lang="en-US" altLang="en-US" sz="2400"/>
              <a:t>Which conclusion can be drawn from the occurrence of the  decision of the Supreme Court in Schenck v. United States?</a:t>
            </a:r>
          </a:p>
          <a:p>
            <a:pPr marL="0" indent="0">
              <a:buFontTx/>
              <a:buNone/>
            </a:pPr>
            <a:r>
              <a:rPr lang="en-US" altLang="en-US" sz="2400"/>
              <a:t>A. Immigrants to the United States are consistently denied equal protection under the law.</a:t>
            </a:r>
          </a:p>
          <a:p>
            <a:pPr marL="0" indent="0">
              <a:buFontTx/>
              <a:buNone/>
            </a:pPr>
            <a:r>
              <a:rPr lang="en-US" altLang="en-US" sz="2400"/>
              <a:t>B. A person’s best protection from persecution rests with the Supreme Court.</a:t>
            </a:r>
          </a:p>
          <a:p>
            <a:pPr marL="0" indent="0">
              <a:buFontTx/>
              <a:buNone/>
            </a:pPr>
            <a:r>
              <a:rPr lang="en-US" altLang="en-US" sz="2400"/>
              <a:t>C. Civil rights are sometimes compromised by the public’s fear of radical political groups</a:t>
            </a:r>
          </a:p>
          <a:p>
            <a:pPr marL="0" indent="0">
              <a:buFontTx/>
              <a:buNone/>
            </a:pPr>
            <a:r>
              <a:rPr lang="en-US" altLang="en-US" sz="2400"/>
              <a:t>D. Violent protests in the United States are usually met with a violent response from the government. </a:t>
            </a:r>
          </a:p>
        </p:txBody>
      </p:sp>
      <p:sp>
        <p:nvSpPr>
          <p:cNvPr id="4" name="Oval 3">
            <a:extLst>
              <a:ext uri="{FF2B5EF4-FFF2-40B4-BE49-F238E27FC236}">
                <a16:creationId xmlns:a16="http://schemas.microsoft.com/office/drawing/2014/main" id="{789EBECD-33A5-FB93-CB45-B6C7A57AE4AB}"/>
              </a:ext>
            </a:extLst>
          </p:cNvPr>
          <p:cNvSpPr/>
          <p:nvPr/>
        </p:nvSpPr>
        <p:spPr>
          <a:xfrm>
            <a:off x="381000" y="3962400"/>
            <a:ext cx="533400" cy="3810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C18B9E62-8447-6AFD-6329-295830F8B339}"/>
              </a:ext>
            </a:extLst>
          </p:cNvPr>
          <p:cNvSpPr>
            <a:spLocks noGrp="1" noChangeArrowheads="1"/>
          </p:cNvSpPr>
          <p:nvPr>
            <p:ph type="title"/>
          </p:nvPr>
        </p:nvSpPr>
        <p:spPr>
          <a:xfrm>
            <a:off x="457200" y="122238"/>
            <a:ext cx="8229600" cy="563562"/>
          </a:xfrm>
        </p:spPr>
        <p:txBody>
          <a:bodyPr/>
          <a:lstStyle/>
          <a:p>
            <a:r>
              <a:rPr lang="en-US" altLang="en-US" sz="2400" b="1" dirty="0"/>
              <a:t>Anti-German Sentiment</a:t>
            </a:r>
          </a:p>
        </p:txBody>
      </p:sp>
      <p:sp>
        <p:nvSpPr>
          <p:cNvPr id="72707" name="Content Placeholder 2">
            <a:extLst>
              <a:ext uri="{FF2B5EF4-FFF2-40B4-BE49-F238E27FC236}">
                <a16:creationId xmlns:a16="http://schemas.microsoft.com/office/drawing/2014/main" id="{F330A8D3-E0ED-DDFF-E578-D7D9CD8B02A8}"/>
              </a:ext>
            </a:extLst>
          </p:cNvPr>
          <p:cNvSpPr>
            <a:spLocks noGrp="1" noChangeArrowheads="1"/>
          </p:cNvSpPr>
          <p:nvPr>
            <p:ph idx="1"/>
          </p:nvPr>
        </p:nvSpPr>
        <p:spPr>
          <a:xfrm>
            <a:off x="206375" y="742950"/>
            <a:ext cx="4267200" cy="4525963"/>
          </a:xfrm>
        </p:spPr>
        <p:txBody>
          <a:bodyPr/>
          <a:lstStyle/>
          <a:p>
            <a:pPr marL="0" indent="0">
              <a:buFontTx/>
              <a:buNone/>
            </a:pPr>
            <a:r>
              <a:rPr lang="en-US" altLang="en-US" sz="2000"/>
              <a:t>Prejudice against </a:t>
            </a:r>
            <a:r>
              <a:rPr lang="en-US" altLang="en-US" sz="2000" b="1"/>
              <a:t>German-Americans</a:t>
            </a:r>
            <a:r>
              <a:rPr lang="en-US" altLang="en-US" sz="2000"/>
              <a:t> became widespread. Up to 25% of US population could trace their ancestors back to Germany.</a:t>
            </a:r>
          </a:p>
          <a:p>
            <a:pPr marL="0" indent="0">
              <a:buFontTx/>
              <a:buNone/>
            </a:pPr>
            <a:endParaRPr lang="en-US" altLang="en-US" sz="2000"/>
          </a:p>
          <a:p>
            <a:pPr marL="0" indent="0">
              <a:buFontTx/>
              <a:buNone/>
            </a:pPr>
            <a:r>
              <a:rPr lang="en-US" altLang="en-US" sz="2000"/>
              <a:t>German language classes were dropped from public schools.</a:t>
            </a:r>
          </a:p>
          <a:p>
            <a:pPr marL="0" indent="0">
              <a:buFontTx/>
              <a:buNone/>
            </a:pPr>
            <a:endParaRPr lang="en-US" altLang="en-US" sz="2000"/>
          </a:p>
          <a:p>
            <a:pPr marL="0" indent="0">
              <a:buFontTx/>
              <a:buNone/>
            </a:pPr>
            <a:r>
              <a:rPr lang="en-US" altLang="en-US" sz="2000"/>
              <a:t>German language newspapers closed down.</a:t>
            </a:r>
          </a:p>
          <a:p>
            <a:pPr marL="0" indent="0">
              <a:buFontTx/>
              <a:buNone/>
            </a:pPr>
            <a:endParaRPr lang="en-US" altLang="en-US" sz="2000"/>
          </a:p>
          <a:p>
            <a:pPr marL="0" indent="0">
              <a:buFontTx/>
              <a:buNone/>
            </a:pPr>
            <a:r>
              <a:rPr lang="en-US" altLang="en-US" sz="2000"/>
              <a:t>Everything became ANTI GERMAN.</a:t>
            </a:r>
          </a:p>
        </p:txBody>
      </p:sp>
      <p:pic>
        <p:nvPicPr>
          <p:cNvPr id="4" name="Picture 10">
            <a:extLst>
              <a:ext uri="{FF2B5EF4-FFF2-40B4-BE49-F238E27FC236}">
                <a16:creationId xmlns:a16="http://schemas.microsoft.com/office/drawing/2014/main" id="{A3CBAC71-E99D-20B5-68A2-B0EC1F4F1D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54003">
            <a:off x="4741863" y="1119188"/>
            <a:ext cx="20224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C20AA1-11B1-0D39-4C79-14DA4FDD267F}"/>
              </a:ext>
            </a:extLst>
          </p:cNvPr>
          <p:cNvSpPr txBox="1">
            <a:spLocks noChangeArrowheads="1"/>
          </p:cNvSpPr>
          <p:nvPr/>
        </p:nvSpPr>
        <p:spPr bwMode="auto">
          <a:xfrm rot="-1505304">
            <a:off x="4486275" y="1262063"/>
            <a:ext cx="182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Hamburger</a:t>
            </a:r>
          </a:p>
        </p:txBody>
      </p:sp>
      <p:sp>
        <p:nvSpPr>
          <p:cNvPr id="9" name="TextBox 8">
            <a:extLst>
              <a:ext uri="{FF2B5EF4-FFF2-40B4-BE49-F238E27FC236}">
                <a16:creationId xmlns:a16="http://schemas.microsoft.com/office/drawing/2014/main" id="{9FD313B9-A2E8-EBA7-69F3-F9241ABB9C46}"/>
              </a:ext>
            </a:extLst>
          </p:cNvPr>
          <p:cNvSpPr txBox="1">
            <a:spLocks noChangeArrowheads="1"/>
          </p:cNvSpPr>
          <p:nvPr/>
        </p:nvSpPr>
        <p:spPr bwMode="auto">
          <a:xfrm>
            <a:off x="6324600" y="2619375"/>
            <a:ext cx="2730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Liberty Sandwich</a:t>
            </a:r>
          </a:p>
        </p:txBody>
      </p:sp>
      <p:sp>
        <p:nvSpPr>
          <p:cNvPr id="10" name="TextBox 9">
            <a:extLst>
              <a:ext uri="{FF2B5EF4-FFF2-40B4-BE49-F238E27FC236}">
                <a16:creationId xmlns:a16="http://schemas.microsoft.com/office/drawing/2014/main" id="{C35CE7AB-EB58-7104-F2A2-33D007C89D21}"/>
              </a:ext>
            </a:extLst>
          </p:cNvPr>
          <p:cNvSpPr txBox="1">
            <a:spLocks noChangeArrowheads="1"/>
          </p:cNvSpPr>
          <p:nvPr/>
        </p:nvSpPr>
        <p:spPr bwMode="auto">
          <a:xfrm>
            <a:off x="6732588" y="2117725"/>
            <a:ext cx="1914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Became the</a:t>
            </a:r>
          </a:p>
        </p:txBody>
      </p:sp>
      <p:pic>
        <p:nvPicPr>
          <p:cNvPr id="72708" name="Picture 4">
            <a:extLst>
              <a:ext uri="{FF2B5EF4-FFF2-40B4-BE49-F238E27FC236}">
                <a16:creationId xmlns:a16="http://schemas.microsoft.com/office/drawing/2014/main" id="{8A1E877E-3F92-B88A-1335-6D1101D88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702050"/>
            <a:ext cx="149542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3BE9A34D-F1AE-B3D2-4535-5D1EEAD01573}"/>
              </a:ext>
            </a:extLst>
          </p:cNvPr>
          <p:cNvGrpSpPr>
            <a:grpSpLocks/>
          </p:cNvGrpSpPr>
          <p:nvPr/>
        </p:nvGrpSpPr>
        <p:grpSpPr bwMode="auto">
          <a:xfrm>
            <a:off x="4872038" y="3343275"/>
            <a:ext cx="1957387" cy="2238375"/>
            <a:chOff x="2362200" y="2971800"/>
            <a:chExt cx="1660525" cy="2133600"/>
          </a:xfrm>
        </p:grpSpPr>
        <p:sp>
          <p:nvSpPr>
            <p:cNvPr id="18" name="Oval 17">
              <a:extLst>
                <a:ext uri="{FF2B5EF4-FFF2-40B4-BE49-F238E27FC236}">
                  <a16:creationId xmlns:a16="http://schemas.microsoft.com/office/drawing/2014/main" id="{CAB1B47D-58DE-FBAB-6C27-1F525F7B6566}"/>
                </a:ext>
              </a:extLst>
            </p:cNvPr>
            <p:cNvSpPr/>
            <p:nvPr/>
          </p:nvSpPr>
          <p:spPr bwMode="auto">
            <a:xfrm>
              <a:off x="2362200" y="2971800"/>
              <a:ext cx="1660525" cy="213360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a:extLst>
                <a:ext uri="{FF2B5EF4-FFF2-40B4-BE49-F238E27FC236}">
                  <a16:creationId xmlns:a16="http://schemas.microsoft.com/office/drawing/2014/main" id="{5EE21845-F33E-FF91-56C2-D12CB4C505E9}"/>
                </a:ext>
              </a:extLst>
            </p:cNvPr>
            <p:cNvCxnSpPr/>
            <p:nvPr/>
          </p:nvCxnSpPr>
          <p:spPr bwMode="auto">
            <a:xfrm flipH="1">
              <a:off x="2502261" y="3617933"/>
              <a:ext cx="1427540" cy="107739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7E5DFDDE-4E1E-3A47-A7AA-FAF46D932570}"/>
              </a:ext>
            </a:extLst>
          </p:cNvPr>
          <p:cNvSpPr txBox="1">
            <a:spLocks noChangeArrowheads="1"/>
          </p:cNvSpPr>
          <p:nvPr/>
        </p:nvSpPr>
        <p:spPr bwMode="auto">
          <a:xfrm rot="-1505304">
            <a:off x="4735513" y="3598863"/>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Frankfurter</a:t>
            </a:r>
          </a:p>
        </p:txBody>
      </p:sp>
      <p:grpSp>
        <p:nvGrpSpPr>
          <p:cNvPr id="20" name="Group 19">
            <a:extLst>
              <a:ext uri="{FF2B5EF4-FFF2-40B4-BE49-F238E27FC236}">
                <a16:creationId xmlns:a16="http://schemas.microsoft.com/office/drawing/2014/main" id="{BCD63BA3-54F7-51EE-44E5-6F3F118E0579}"/>
              </a:ext>
            </a:extLst>
          </p:cNvPr>
          <p:cNvGrpSpPr>
            <a:grpSpLocks/>
          </p:cNvGrpSpPr>
          <p:nvPr/>
        </p:nvGrpSpPr>
        <p:grpSpPr bwMode="auto">
          <a:xfrm>
            <a:off x="4572000" y="766763"/>
            <a:ext cx="1957388" cy="2238375"/>
            <a:chOff x="2362200" y="2971800"/>
            <a:chExt cx="1660525" cy="2133600"/>
          </a:xfrm>
        </p:grpSpPr>
        <p:sp>
          <p:nvSpPr>
            <p:cNvPr id="21" name="Oval 20">
              <a:extLst>
                <a:ext uri="{FF2B5EF4-FFF2-40B4-BE49-F238E27FC236}">
                  <a16:creationId xmlns:a16="http://schemas.microsoft.com/office/drawing/2014/main" id="{5E12CF41-BC29-E9BC-535C-BAAEE075098E}"/>
                </a:ext>
              </a:extLst>
            </p:cNvPr>
            <p:cNvSpPr/>
            <p:nvPr/>
          </p:nvSpPr>
          <p:spPr bwMode="auto">
            <a:xfrm>
              <a:off x="2362200" y="2971800"/>
              <a:ext cx="1660525" cy="213360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Connector 21">
              <a:extLst>
                <a:ext uri="{FF2B5EF4-FFF2-40B4-BE49-F238E27FC236}">
                  <a16:creationId xmlns:a16="http://schemas.microsoft.com/office/drawing/2014/main" id="{A6A71452-1CCE-69FC-4A36-A56F5D66DD73}"/>
                </a:ext>
              </a:extLst>
            </p:cNvPr>
            <p:cNvCxnSpPr/>
            <p:nvPr/>
          </p:nvCxnSpPr>
          <p:spPr bwMode="auto">
            <a:xfrm flipH="1">
              <a:off x="2502260" y="3617932"/>
              <a:ext cx="1427539" cy="107739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4E0928C-7227-EADF-D810-843857B2E112}"/>
              </a:ext>
            </a:extLst>
          </p:cNvPr>
          <p:cNvSpPr txBox="1">
            <a:spLocks noChangeArrowheads="1"/>
          </p:cNvSpPr>
          <p:nvPr/>
        </p:nvSpPr>
        <p:spPr bwMode="auto">
          <a:xfrm>
            <a:off x="6851650" y="3802063"/>
            <a:ext cx="1914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Became the</a:t>
            </a:r>
          </a:p>
        </p:txBody>
      </p:sp>
      <p:sp>
        <p:nvSpPr>
          <p:cNvPr id="24" name="TextBox 23">
            <a:extLst>
              <a:ext uri="{FF2B5EF4-FFF2-40B4-BE49-F238E27FC236}">
                <a16:creationId xmlns:a16="http://schemas.microsoft.com/office/drawing/2014/main" id="{9735526B-7A84-EDFF-F189-3D15FC0C87EA}"/>
              </a:ext>
            </a:extLst>
          </p:cNvPr>
          <p:cNvSpPr txBox="1">
            <a:spLocks noChangeArrowheads="1"/>
          </p:cNvSpPr>
          <p:nvPr/>
        </p:nvSpPr>
        <p:spPr bwMode="auto">
          <a:xfrm>
            <a:off x="7021513" y="4264025"/>
            <a:ext cx="138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Hot Dog</a:t>
            </a:r>
          </a:p>
        </p:txBody>
      </p:sp>
      <p:pic>
        <p:nvPicPr>
          <p:cNvPr id="25" name="Picture 24">
            <a:extLst>
              <a:ext uri="{FF2B5EF4-FFF2-40B4-BE49-F238E27FC236}">
                <a16:creationId xmlns:a16="http://schemas.microsoft.com/office/drawing/2014/main" id="{2C6A5313-AB0E-9B8E-FCAA-116D90BB4F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6138" y="5195888"/>
            <a:ext cx="157003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D69C9B02-C3B9-0EEB-7A0C-83223D1639D6}"/>
              </a:ext>
            </a:extLst>
          </p:cNvPr>
          <p:cNvGrpSpPr>
            <a:grpSpLocks/>
          </p:cNvGrpSpPr>
          <p:nvPr/>
        </p:nvGrpSpPr>
        <p:grpSpPr bwMode="auto">
          <a:xfrm>
            <a:off x="7058025" y="4813300"/>
            <a:ext cx="1847850" cy="1981200"/>
            <a:chOff x="2362200" y="2971800"/>
            <a:chExt cx="1660525" cy="2133600"/>
          </a:xfrm>
        </p:grpSpPr>
        <p:sp>
          <p:nvSpPr>
            <p:cNvPr id="27" name="Oval 26">
              <a:extLst>
                <a:ext uri="{FF2B5EF4-FFF2-40B4-BE49-F238E27FC236}">
                  <a16:creationId xmlns:a16="http://schemas.microsoft.com/office/drawing/2014/main" id="{AC3F8D50-D3E5-802F-5D5E-FBA7B1C260E1}"/>
                </a:ext>
              </a:extLst>
            </p:cNvPr>
            <p:cNvSpPr/>
            <p:nvPr/>
          </p:nvSpPr>
          <p:spPr bwMode="auto">
            <a:xfrm>
              <a:off x="2362200" y="2971800"/>
              <a:ext cx="1660525" cy="213360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Connector 27">
              <a:extLst>
                <a:ext uri="{FF2B5EF4-FFF2-40B4-BE49-F238E27FC236}">
                  <a16:creationId xmlns:a16="http://schemas.microsoft.com/office/drawing/2014/main" id="{709ECDFD-FB61-E270-5385-9C247F6AB149}"/>
                </a:ext>
              </a:extLst>
            </p:cNvPr>
            <p:cNvCxnSpPr/>
            <p:nvPr/>
          </p:nvCxnSpPr>
          <p:spPr bwMode="auto">
            <a:xfrm flipH="1">
              <a:off x="2502004" y="3618035"/>
              <a:ext cx="1427995" cy="107705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2709" name="Picture 5">
            <a:extLst>
              <a:ext uri="{FF2B5EF4-FFF2-40B4-BE49-F238E27FC236}">
                <a16:creationId xmlns:a16="http://schemas.microsoft.com/office/drawing/2014/main" id="{B461E351-8ACF-F0FD-659B-E595AD2BA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413375"/>
            <a:ext cx="1433513" cy="112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a:extLst>
              <a:ext uri="{FF2B5EF4-FFF2-40B4-BE49-F238E27FC236}">
                <a16:creationId xmlns:a16="http://schemas.microsoft.com/office/drawing/2014/main" id="{7AAB6795-DBB0-4485-0066-74B8FC8CA4FF}"/>
              </a:ext>
            </a:extLst>
          </p:cNvPr>
          <p:cNvGrpSpPr>
            <a:grpSpLocks/>
          </p:cNvGrpSpPr>
          <p:nvPr/>
        </p:nvGrpSpPr>
        <p:grpSpPr bwMode="auto">
          <a:xfrm>
            <a:off x="176213" y="5151438"/>
            <a:ext cx="2033587" cy="1541462"/>
            <a:chOff x="2362200" y="2971800"/>
            <a:chExt cx="1660525" cy="2133600"/>
          </a:xfrm>
        </p:grpSpPr>
        <p:sp>
          <p:nvSpPr>
            <p:cNvPr id="31" name="Oval 30">
              <a:extLst>
                <a:ext uri="{FF2B5EF4-FFF2-40B4-BE49-F238E27FC236}">
                  <a16:creationId xmlns:a16="http://schemas.microsoft.com/office/drawing/2014/main" id="{854632A8-3448-2C27-1651-7889045361DB}"/>
                </a:ext>
              </a:extLst>
            </p:cNvPr>
            <p:cNvSpPr/>
            <p:nvPr/>
          </p:nvSpPr>
          <p:spPr bwMode="auto">
            <a:xfrm>
              <a:off x="2362200" y="2971800"/>
              <a:ext cx="1660525" cy="213360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2" name="Straight Connector 31">
              <a:extLst>
                <a:ext uri="{FF2B5EF4-FFF2-40B4-BE49-F238E27FC236}">
                  <a16:creationId xmlns:a16="http://schemas.microsoft.com/office/drawing/2014/main" id="{82C522CB-72F7-6ACF-2405-51BE2AAD0B96}"/>
                </a:ext>
              </a:extLst>
            </p:cNvPr>
            <p:cNvCxnSpPr/>
            <p:nvPr/>
          </p:nvCxnSpPr>
          <p:spPr bwMode="auto">
            <a:xfrm flipH="1">
              <a:off x="2502197" y="3617813"/>
              <a:ext cx="1427196" cy="107888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A6ECF1C-1959-0F69-31D0-58F2C9EE2F9E}"/>
              </a:ext>
            </a:extLst>
          </p:cNvPr>
          <p:cNvSpPr txBox="1">
            <a:spLocks noChangeArrowheads="1"/>
          </p:cNvSpPr>
          <p:nvPr/>
        </p:nvSpPr>
        <p:spPr bwMode="auto">
          <a:xfrm>
            <a:off x="3940175" y="5873750"/>
            <a:ext cx="2779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You could not display this</a:t>
            </a:r>
          </a:p>
        </p:txBody>
      </p:sp>
      <p:cxnSp>
        <p:nvCxnSpPr>
          <p:cNvPr id="16" name="Straight Arrow Connector 15">
            <a:extLst>
              <a:ext uri="{FF2B5EF4-FFF2-40B4-BE49-F238E27FC236}">
                <a16:creationId xmlns:a16="http://schemas.microsoft.com/office/drawing/2014/main" id="{242A111F-2C4A-0678-E2F2-C32849B94CD4}"/>
              </a:ext>
            </a:extLst>
          </p:cNvPr>
          <p:cNvCxnSpPr/>
          <p:nvPr/>
        </p:nvCxnSpPr>
        <p:spPr>
          <a:xfrm>
            <a:off x="5878513" y="6242050"/>
            <a:ext cx="1143000" cy="0"/>
          </a:xfrm>
          <a:prstGeom prst="straightConnector1">
            <a:avLst/>
          </a:prstGeom>
          <a:ln w="476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12B345F-4525-BF15-D674-2E1C18B49374}"/>
              </a:ext>
            </a:extLst>
          </p:cNvPr>
          <p:cNvSpPr>
            <a:spLocks noChangeArrowheads="1"/>
          </p:cNvSpPr>
          <p:nvPr/>
        </p:nvSpPr>
        <p:spPr bwMode="auto">
          <a:xfrm>
            <a:off x="6964363" y="1074738"/>
            <a:ext cx="194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a:t>
            </a:r>
            <a:r>
              <a:rPr lang="en-US" altLang="en-US" sz="1800" b="1"/>
              <a:t>Salisbury steak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1000"/>
                                        <p:tgtEl>
                                          <p:spTgt spid="72707">
                                            <p:txEl>
                                              <p:pRg st="0" end="0"/>
                                            </p:txEl>
                                          </p:spTgt>
                                        </p:tgtEl>
                                      </p:cBhvr>
                                    </p:animEffect>
                                    <p:anim calcmode="lin" valueType="num">
                                      <p:cBhvr>
                                        <p:cTn id="15"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27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707">
                                            <p:txEl>
                                              <p:pRg st="2" end="2"/>
                                            </p:txEl>
                                          </p:spTgt>
                                        </p:tgtEl>
                                        <p:attrNameLst>
                                          <p:attrName>style.visibility</p:attrName>
                                        </p:attrNameLst>
                                      </p:cBhvr>
                                      <p:to>
                                        <p:strVal val="visible"/>
                                      </p:to>
                                    </p:set>
                                    <p:animEffect transition="in" filter="fade">
                                      <p:cBhvr>
                                        <p:cTn id="21" dur="1000"/>
                                        <p:tgtEl>
                                          <p:spTgt spid="72707">
                                            <p:txEl>
                                              <p:pRg st="2" end="2"/>
                                            </p:txEl>
                                          </p:spTgt>
                                        </p:tgtEl>
                                      </p:cBhvr>
                                    </p:animEffect>
                                    <p:anim calcmode="lin" valueType="num">
                                      <p:cBhvr>
                                        <p:cTn id="22" dur="10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7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707">
                                            <p:txEl>
                                              <p:pRg st="4" end="4"/>
                                            </p:txEl>
                                          </p:spTgt>
                                        </p:tgtEl>
                                        <p:attrNameLst>
                                          <p:attrName>style.visibility</p:attrName>
                                        </p:attrNameLst>
                                      </p:cBhvr>
                                      <p:to>
                                        <p:strVal val="visible"/>
                                      </p:to>
                                    </p:set>
                                    <p:animEffect transition="in" filter="fade">
                                      <p:cBhvr>
                                        <p:cTn id="28" dur="1000"/>
                                        <p:tgtEl>
                                          <p:spTgt spid="72707">
                                            <p:txEl>
                                              <p:pRg st="4" end="4"/>
                                            </p:txEl>
                                          </p:spTgt>
                                        </p:tgtEl>
                                      </p:cBhvr>
                                    </p:animEffect>
                                    <p:anim calcmode="lin" valueType="num">
                                      <p:cBhvr>
                                        <p:cTn id="29" dur="1000" fill="hold"/>
                                        <p:tgtEl>
                                          <p:spTgt spid="7270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270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2707">
                                            <p:txEl>
                                              <p:pRg st="6" end="6"/>
                                            </p:txEl>
                                          </p:spTgt>
                                        </p:tgtEl>
                                        <p:attrNameLst>
                                          <p:attrName>style.visibility</p:attrName>
                                        </p:attrNameLst>
                                      </p:cBhvr>
                                      <p:to>
                                        <p:strVal val="visible"/>
                                      </p:to>
                                    </p:set>
                                    <p:animEffect transition="in" filter="fade">
                                      <p:cBhvr>
                                        <p:cTn id="35" dur="1000"/>
                                        <p:tgtEl>
                                          <p:spTgt spid="72707">
                                            <p:txEl>
                                              <p:pRg st="6" end="6"/>
                                            </p:txEl>
                                          </p:spTgt>
                                        </p:tgtEl>
                                      </p:cBhvr>
                                    </p:animEffect>
                                    <p:anim calcmode="lin" valueType="num">
                                      <p:cBhvr>
                                        <p:cTn id="36" dur="1000" fill="hold"/>
                                        <p:tgtEl>
                                          <p:spTgt spid="72707">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7270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nodeType="clickEffect">
                                  <p:stCondLst>
                                    <p:cond delay="0"/>
                                  </p:stCondLst>
                                  <p:childTnLst>
                                    <p:set>
                                      <p:cBhvr>
                                        <p:cTn id="61" dur="1" fill="hold">
                                          <p:stCondLst>
                                            <p:cond delay="0"/>
                                          </p:stCondLst>
                                        </p:cTn>
                                        <p:tgtEl>
                                          <p:spTgt spid="72708"/>
                                        </p:tgtEl>
                                        <p:attrNameLst>
                                          <p:attrName>style.visibility</p:attrName>
                                        </p:attrNameLst>
                                      </p:cBhvr>
                                      <p:to>
                                        <p:strVal val="visible"/>
                                      </p:to>
                                    </p:set>
                                    <p:animEffect transition="in" filter="fade">
                                      <p:cBhvr>
                                        <p:cTn id="62" dur="1000"/>
                                        <p:tgtEl>
                                          <p:spTgt spid="72708"/>
                                        </p:tgtEl>
                                      </p:cBhvr>
                                    </p:animEffect>
                                    <p:anim calcmode="lin" valueType="num">
                                      <p:cBhvr>
                                        <p:cTn id="63" dur="1000" fill="hold"/>
                                        <p:tgtEl>
                                          <p:spTgt spid="72708"/>
                                        </p:tgtEl>
                                        <p:attrNameLst>
                                          <p:attrName>ppt_x</p:attrName>
                                        </p:attrNameLst>
                                      </p:cBhvr>
                                      <p:tavLst>
                                        <p:tav tm="0">
                                          <p:val>
                                            <p:strVal val="#ppt_x"/>
                                          </p:val>
                                        </p:tav>
                                        <p:tav tm="100000">
                                          <p:val>
                                            <p:strVal val="#ppt_x"/>
                                          </p:val>
                                        </p:tav>
                                      </p:tavLst>
                                    </p:anim>
                                    <p:anim calcmode="lin" valueType="num">
                                      <p:cBhvr>
                                        <p:cTn id="6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31" presetClass="entr" presetSubtype="0"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1000" fill="hold"/>
                                        <p:tgtEl>
                                          <p:spTgt spid="25"/>
                                        </p:tgtEl>
                                        <p:attrNameLst>
                                          <p:attrName>ppt_w</p:attrName>
                                        </p:attrNameLst>
                                      </p:cBhvr>
                                      <p:tavLst>
                                        <p:tav tm="0">
                                          <p:val>
                                            <p:fltVal val="0"/>
                                          </p:val>
                                        </p:tav>
                                        <p:tav tm="100000">
                                          <p:val>
                                            <p:strVal val="#ppt_w"/>
                                          </p:val>
                                        </p:tav>
                                      </p:tavLst>
                                    </p:anim>
                                    <p:anim calcmode="lin" valueType="num">
                                      <p:cBhvr>
                                        <p:cTn id="97" dur="1000" fill="hold"/>
                                        <p:tgtEl>
                                          <p:spTgt spid="25"/>
                                        </p:tgtEl>
                                        <p:attrNameLst>
                                          <p:attrName>ppt_h</p:attrName>
                                        </p:attrNameLst>
                                      </p:cBhvr>
                                      <p:tavLst>
                                        <p:tav tm="0">
                                          <p:val>
                                            <p:fltVal val="0"/>
                                          </p:val>
                                        </p:tav>
                                        <p:tav tm="100000">
                                          <p:val>
                                            <p:strVal val="#ppt_h"/>
                                          </p:val>
                                        </p:tav>
                                      </p:tavLst>
                                    </p:anim>
                                    <p:anim calcmode="lin" valueType="num">
                                      <p:cBhvr>
                                        <p:cTn id="98" dur="1000" fill="hold"/>
                                        <p:tgtEl>
                                          <p:spTgt spid="25"/>
                                        </p:tgtEl>
                                        <p:attrNameLst>
                                          <p:attrName>style.rotation</p:attrName>
                                        </p:attrNameLst>
                                      </p:cBhvr>
                                      <p:tavLst>
                                        <p:tav tm="0">
                                          <p:val>
                                            <p:fltVal val="90"/>
                                          </p:val>
                                        </p:tav>
                                        <p:tav tm="100000">
                                          <p:val>
                                            <p:fltVal val="0"/>
                                          </p:val>
                                        </p:tav>
                                      </p:tavLst>
                                    </p:anim>
                                    <p:animEffect transition="in" filter="fade">
                                      <p:cBhvr>
                                        <p:cTn id="99" dur="1000"/>
                                        <p:tgtEl>
                                          <p:spTgt spid="25"/>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1000"/>
                                        <p:tgtEl>
                                          <p:spTgt spid="10"/>
                                        </p:tgtEl>
                                      </p:cBhvr>
                                    </p:animEffect>
                                    <p:anim calcmode="lin" valueType="num">
                                      <p:cBhvr>
                                        <p:cTn id="111" dur="1000" fill="hold"/>
                                        <p:tgtEl>
                                          <p:spTgt spid="10"/>
                                        </p:tgtEl>
                                        <p:attrNameLst>
                                          <p:attrName>ppt_x</p:attrName>
                                        </p:attrNameLst>
                                      </p:cBhvr>
                                      <p:tavLst>
                                        <p:tav tm="0">
                                          <p:val>
                                            <p:strVal val="#ppt_x"/>
                                          </p:val>
                                        </p:tav>
                                        <p:tav tm="100000">
                                          <p:val>
                                            <p:strVal val="#ppt_x"/>
                                          </p:val>
                                        </p:tav>
                                      </p:tavLst>
                                    </p:anim>
                                    <p:anim calcmode="lin" valueType="num">
                                      <p:cBhvr>
                                        <p:cTn id="1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1000"/>
                                        <p:tgtEl>
                                          <p:spTgt spid="9"/>
                                        </p:tgtEl>
                                      </p:cBhvr>
                                    </p:animEffect>
                                    <p:anim calcmode="lin" valueType="num">
                                      <p:cBhvr>
                                        <p:cTn id="118" dur="1000" fill="hold"/>
                                        <p:tgtEl>
                                          <p:spTgt spid="9"/>
                                        </p:tgtEl>
                                        <p:attrNameLst>
                                          <p:attrName>ppt_x</p:attrName>
                                        </p:attrNameLst>
                                      </p:cBhvr>
                                      <p:tavLst>
                                        <p:tav tm="0">
                                          <p:val>
                                            <p:strVal val="#ppt_x"/>
                                          </p:val>
                                        </p:tav>
                                        <p:tav tm="100000">
                                          <p:val>
                                            <p:strVal val="#ppt_x"/>
                                          </p:val>
                                        </p:tav>
                                      </p:tavLst>
                                    </p:anim>
                                    <p:anim calcmode="lin" valueType="num">
                                      <p:cBhvr>
                                        <p:cTn id="1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6" presetClass="entr" presetSubtype="0" fill="hold" nodeType="clickEffect">
                                  <p:stCondLst>
                                    <p:cond delay="0"/>
                                  </p:stCondLst>
                                  <p:childTnLst>
                                    <p:set>
                                      <p:cBhvr>
                                        <p:cTn id="123" dur="1" fill="hold">
                                          <p:stCondLst>
                                            <p:cond delay="0"/>
                                          </p:stCondLst>
                                        </p:cTn>
                                        <p:tgtEl>
                                          <p:spTgt spid="72709"/>
                                        </p:tgtEl>
                                        <p:attrNameLst>
                                          <p:attrName>style.visibility</p:attrName>
                                        </p:attrNameLst>
                                      </p:cBhvr>
                                      <p:to>
                                        <p:strVal val="visible"/>
                                      </p:to>
                                    </p:set>
                                    <p:animEffect transition="in" filter="wipe(down)">
                                      <p:cBhvr>
                                        <p:cTn id="124" dur="580">
                                          <p:stCondLst>
                                            <p:cond delay="0"/>
                                          </p:stCondLst>
                                        </p:cTn>
                                        <p:tgtEl>
                                          <p:spTgt spid="72709"/>
                                        </p:tgtEl>
                                      </p:cBhvr>
                                    </p:animEffect>
                                    <p:anim calcmode="lin" valueType="num">
                                      <p:cBhvr>
                                        <p:cTn id="125" dur="1822" tmFilter="0,0; 0.14,0.36; 0.43,0.73; 0.71,0.91; 1.0,1.0">
                                          <p:stCondLst>
                                            <p:cond delay="0"/>
                                          </p:stCondLst>
                                        </p:cTn>
                                        <p:tgtEl>
                                          <p:spTgt spid="7270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7270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7270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7270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72709"/>
                                        </p:tgtEl>
                                        <p:attrNameLst>
                                          <p:attrName>ppt_y</p:attrName>
                                        </p:attrNameLst>
                                      </p:cBhvr>
                                      <p:tavLst>
                                        <p:tav tm="0" fmla="#ppt_y-sin(pi*$)/81">
                                          <p:val>
                                            <p:fltVal val="0"/>
                                          </p:val>
                                        </p:tav>
                                        <p:tav tm="100000">
                                          <p:val>
                                            <p:fltVal val="1"/>
                                          </p:val>
                                        </p:tav>
                                      </p:tavLst>
                                    </p:anim>
                                    <p:animScale>
                                      <p:cBhvr>
                                        <p:cTn id="130" dur="26">
                                          <p:stCondLst>
                                            <p:cond delay="650"/>
                                          </p:stCondLst>
                                        </p:cTn>
                                        <p:tgtEl>
                                          <p:spTgt spid="72709"/>
                                        </p:tgtEl>
                                      </p:cBhvr>
                                      <p:to x="100000" y="60000"/>
                                    </p:animScale>
                                    <p:animScale>
                                      <p:cBhvr>
                                        <p:cTn id="131" dur="166" decel="50000">
                                          <p:stCondLst>
                                            <p:cond delay="676"/>
                                          </p:stCondLst>
                                        </p:cTn>
                                        <p:tgtEl>
                                          <p:spTgt spid="72709"/>
                                        </p:tgtEl>
                                      </p:cBhvr>
                                      <p:to x="100000" y="100000"/>
                                    </p:animScale>
                                    <p:animScale>
                                      <p:cBhvr>
                                        <p:cTn id="132" dur="26">
                                          <p:stCondLst>
                                            <p:cond delay="1312"/>
                                          </p:stCondLst>
                                        </p:cTn>
                                        <p:tgtEl>
                                          <p:spTgt spid="72709"/>
                                        </p:tgtEl>
                                      </p:cBhvr>
                                      <p:to x="100000" y="80000"/>
                                    </p:animScale>
                                    <p:animScale>
                                      <p:cBhvr>
                                        <p:cTn id="133" dur="166" decel="50000">
                                          <p:stCondLst>
                                            <p:cond delay="1338"/>
                                          </p:stCondLst>
                                        </p:cTn>
                                        <p:tgtEl>
                                          <p:spTgt spid="72709"/>
                                        </p:tgtEl>
                                      </p:cBhvr>
                                      <p:to x="100000" y="100000"/>
                                    </p:animScale>
                                    <p:animScale>
                                      <p:cBhvr>
                                        <p:cTn id="134" dur="26">
                                          <p:stCondLst>
                                            <p:cond delay="1642"/>
                                          </p:stCondLst>
                                        </p:cTn>
                                        <p:tgtEl>
                                          <p:spTgt spid="72709"/>
                                        </p:tgtEl>
                                      </p:cBhvr>
                                      <p:to x="100000" y="90000"/>
                                    </p:animScale>
                                    <p:animScale>
                                      <p:cBhvr>
                                        <p:cTn id="135" dur="166" decel="50000">
                                          <p:stCondLst>
                                            <p:cond delay="1668"/>
                                          </p:stCondLst>
                                        </p:cTn>
                                        <p:tgtEl>
                                          <p:spTgt spid="72709"/>
                                        </p:tgtEl>
                                      </p:cBhvr>
                                      <p:to x="100000" y="100000"/>
                                    </p:animScale>
                                    <p:animScale>
                                      <p:cBhvr>
                                        <p:cTn id="136" dur="26">
                                          <p:stCondLst>
                                            <p:cond delay="1808"/>
                                          </p:stCondLst>
                                        </p:cTn>
                                        <p:tgtEl>
                                          <p:spTgt spid="72709"/>
                                        </p:tgtEl>
                                      </p:cBhvr>
                                      <p:to x="100000" y="95000"/>
                                    </p:animScale>
                                    <p:animScale>
                                      <p:cBhvr>
                                        <p:cTn id="137" dur="166" decel="50000">
                                          <p:stCondLst>
                                            <p:cond delay="1834"/>
                                          </p:stCondLst>
                                        </p:cTn>
                                        <p:tgtEl>
                                          <p:spTgt spid="72709"/>
                                        </p:tgtEl>
                                      </p:cBhvr>
                                      <p:to x="100000" y="100000"/>
                                    </p:animScale>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1" presetClass="entr" presetSubtype="1" fill="hold"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wheel(1)">
                                      <p:cBhvr>
                                        <p:cTn id="142" dur="2000"/>
                                        <p:tgtEl>
                                          <p:spTgt spid="30"/>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1000"/>
                                        <p:tgtEl>
                                          <p:spTgt spid="14"/>
                                        </p:tgtEl>
                                      </p:cBhvr>
                                    </p:animEffect>
                                    <p:anim calcmode="lin" valueType="num">
                                      <p:cBhvr>
                                        <p:cTn id="148" dur="1000" fill="hold"/>
                                        <p:tgtEl>
                                          <p:spTgt spid="14"/>
                                        </p:tgtEl>
                                        <p:attrNameLst>
                                          <p:attrName>ppt_x</p:attrName>
                                        </p:attrNameLst>
                                      </p:cBhvr>
                                      <p:tavLst>
                                        <p:tav tm="0">
                                          <p:val>
                                            <p:strVal val="#ppt_x"/>
                                          </p:val>
                                        </p:tav>
                                        <p:tav tm="100000">
                                          <p:val>
                                            <p:strVal val="#ppt_x"/>
                                          </p:val>
                                        </p:tav>
                                      </p:tavLst>
                                    </p:anim>
                                    <p:anim calcmode="lin" valueType="num">
                                      <p:cBhvr>
                                        <p:cTn id="1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0" presetClass="entr" presetSubtype="0" fill="hold" nodeType="clickEffect">
                                  <p:stCondLst>
                                    <p:cond delay="0"/>
                                  </p:stCondLst>
                                  <p:childTnLst>
                                    <p:set>
                                      <p:cBhvr>
                                        <p:cTn id="153" dur="1" fill="hold">
                                          <p:stCondLst>
                                            <p:cond delay="0"/>
                                          </p:stCondLst>
                                        </p:cTn>
                                        <p:tgtEl>
                                          <p:spTgt spid="16"/>
                                        </p:tgtEl>
                                        <p:attrNameLst>
                                          <p:attrName>style.visibility</p:attrName>
                                        </p:attrNameLst>
                                      </p:cBhvr>
                                      <p:to>
                                        <p:strVal val="visible"/>
                                      </p:to>
                                    </p:set>
                                    <p:animEffect transition="in" filter="fade">
                                      <p:cBhvr>
                                        <p:cTn id="154" dur="500"/>
                                        <p:tgtEl>
                                          <p:spTgt spid="16"/>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29"/>
                                        </p:tgtEl>
                                        <p:attrNameLst>
                                          <p:attrName>style.visibility</p:attrName>
                                        </p:attrNameLst>
                                      </p:cBhvr>
                                      <p:to>
                                        <p:strVal val="visible"/>
                                      </p:to>
                                    </p:set>
                                    <p:anim calcmode="lin" valueType="num">
                                      <p:cBhvr additive="base">
                                        <p:cTn id="159" dur="500" fill="hold"/>
                                        <p:tgtEl>
                                          <p:spTgt spid="29"/>
                                        </p:tgtEl>
                                        <p:attrNameLst>
                                          <p:attrName>ppt_x</p:attrName>
                                        </p:attrNameLst>
                                      </p:cBhvr>
                                      <p:tavLst>
                                        <p:tav tm="0">
                                          <p:val>
                                            <p:strVal val="#ppt_x"/>
                                          </p:val>
                                        </p:tav>
                                        <p:tav tm="100000">
                                          <p:val>
                                            <p:strVal val="#ppt_x"/>
                                          </p:val>
                                        </p:tav>
                                      </p:tavLst>
                                    </p:anim>
                                    <p:anim calcmode="lin" valueType="num">
                                      <p:cBhvr additive="base">
                                        <p:cTn id="16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7" grpId="0" build="p"/>
      <p:bldP spid="2" grpId="0"/>
      <p:bldP spid="9" grpId="0"/>
      <p:bldP spid="10" grpId="0"/>
      <p:bldP spid="13" grpId="0"/>
      <p:bldP spid="23" grpId="0"/>
      <p:bldP spid="24" grpId="0"/>
      <p:bldP spid="14" grpId="0"/>
      <p:bldP spid="2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encrypted-tbn2.gstatic.com/images?q=tbn:ANd9GcQv856AvvbF5im-9srvqKgFBvU5KfLil-1HgukBBtjSGJFJjSI6vQ">
            <a:extLst>
              <a:ext uri="{FF2B5EF4-FFF2-40B4-BE49-F238E27FC236}">
                <a16:creationId xmlns:a16="http://schemas.microsoft.com/office/drawing/2014/main" id="{75DCDC31-3BE8-F7A3-D65D-B0C0C436C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587375"/>
            <a:ext cx="298926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ontent Placeholder 2">
            <a:extLst>
              <a:ext uri="{FF2B5EF4-FFF2-40B4-BE49-F238E27FC236}">
                <a16:creationId xmlns:a16="http://schemas.microsoft.com/office/drawing/2014/main" id="{0DE3F30E-3290-5657-58E1-28B8C6229888}"/>
              </a:ext>
            </a:extLst>
          </p:cNvPr>
          <p:cNvSpPr>
            <a:spLocks noGrp="1"/>
          </p:cNvSpPr>
          <p:nvPr>
            <p:ph idx="1"/>
          </p:nvPr>
        </p:nvSpPr>
        <p:spPr>
          <a:xfrm>
            <a:off x="0" y="1066800"/>
            <a:ext cx="5651500" cy="5562600"/>
          </a:xfrm>
        </p:spPr>
        <p:txBody>
          <a:bodyPr/>
          <a:lstStyle/>
          <a:p>
            <a:pPr eaLnBrk="1" hangingPunct="1">
              <a:defRPr/>
            </a:pPr>
            <a:r>
              <a:rPr lang="en-US" altLang="en-US" sz="2200" dirty="0"/>
              <a:t>Women would play a vital role in the war as millions of men left their jobs to fight the war. Because of the labor shortage, many women took men’s </a:t>
            </a:r>
            <a:r>
              <a:rPr lang="en-US" altLang="en-US" sz="2200" b="1" dirty="0">
                <a:solidFill>
                  <a:srgbClr val="FF0000"/>
                </a:solidFill>
              </a:rPr>
              <a:t>factory </a:t>
            </a:r>
            <a:r>
              <a:rPr lang="en-US" altLang="en-US" sz="2200" dirty="0"/>
              <a:t>jobs. </a:t>
            </a:r>
          </a:p>
          <a:p>
            <a:pPr eaLnBrk="1" hangingPunct="1">
              <a:defRPr/>
            </a:pPr>
            <a:r>
              <a:rPr lang="en-US" altLang="en-US" sz="2200" dirty="0"/>
              <a:t>Army </a:t>
            </a:r>
            <a:r>
              <a:rPr lang="en-US" altLang="en-US" sz="2200" b="1" dirty="0">
                <a:solidFill>
                  <a:srgbClr val="FF0000"/>
                </a:solidFill>
              </a:rPr>
              <a:t>nurses</a:t>
            </a:r>
            <a:r>
              <a:rPr lang="en-US" altLang="en-US" sz="2200" dirty="0"/>
              <a:t> served overseas for the first time.</a:t>
            </a:r>
          </a:p>
          <a:p>
            <a:pPr eaLnBrk="1" hangingPunct="1">
              <a:defRPr/>
            </a:pPr>
            <a:r>
              <a:rPr lang="en-US" altLang="en-US" sz="2200" dirty="0"/>
              <a:t>African Americans were not allowed to fight in the AEF (</a:t>
            </a:r>
            <a:r>
              <a:rPr lang="en-US" altLang="en-US" sz="2200" b="1" dirty="0">
                <a:solidFill>
                  <a:srgbClr val="FF0000"/>
                </a:solidFill>
              </a:rPr>
              <a:t>American Expeditionary Force</a:t>
            </a:r>
            <a:r>
              <a:rPr lang="en-US" altLang="en-US" sz="2200" dirty="0"/>
              <a:t>), but did serve under French leaders. Served in </a:t>
            </a:r>
            <a:r>
              <a:rPr lang="en-US" altLang="en-US" sz="2200" b="1" dirty="0">
                <a:solidFill>
                  <a:srgbClr val="FF0000"/>
                </a:solidFill>
              </a:rPr>
              <a:t>segregated</a:t>
            </a:r>
            <a:r>
              <a:rPr lang="en-US" altLang="en-US" sz="2200" dirty="0"/>
              <a:t> units.</a:t>
            </a:r>
          </a:p>
          <a:p>
            <a:pPr eaLnBrk="1" hangingPunct="1">
              <a:defRPr/>
            </a:pPr>
            <a:r>
              <a:rPr lang="en-US" altLang="en-US" sz="2200" b="1" dirty="0">
                <a:solidFill>
                  <a:srgbClr val="0000FF"/>
                </a:solidFill>
              </a:rPr>
              <a:t>The efforts of women in the workplace helped them gain support for </a:t>
            </a:r>
            <a:r>
              <a:rPr lang="en-US" altLang="en-US" sz="2200" b="1" u="sng" dirty="0">
                <a:solidFill>
                  <a:srgbClr val="0000FF"/>
                </a:solidFill>
              </a:rPr>
              <a:t>suffrage</a:t>
            </a:r>
            <a:r>
              <a:rPr lang="en-US" altLang="en-US" sz="2200" b="1" dirty="0">
                <a:solidFill>
                  <a:srgbClr val="0000FF"/>
                </a:solidFill>
              </a:rPr>
              <a:t>.</a:t>
            </a:r>
          </a:p>
          <a:p>
            <a:pPr marL="0" indent="0" eaLnBrk="1" hangingPunct="1">
              <a:buFontTx/>
              <a:buNone/>
              <a:defRPr/>
            </a:pPr>
            <a:r>
              <a:rPr lang="en-US" altLang="en-US" sz="2200" b="1" dirty="0">
                <a:solidFill>
                  <a:srgbClr val="0000FF"/>
                </a:solidFill>
              </a:rPr>
              <a:t>     (19</a:t>
            </a:r>
            <a:r>
              <a:rPr lang="en-US" altLang="en-US" sz="2200" b="1" baseline="30000" dirty="0">
                <a:solidFill>
                  <a:srgbClr val="0000FF"/>
                </a:solidFill>
              </a:rPr>
              <a:t>th</a:t>
            </a:r>
            <a:r>
              <a:rPr lang="en-US" altLang="en-US" sz="2200" b="1" dirty="0">
                <a:solidFill>
                  <a:srgbClr val="0000FF"/>
                </a:solidFill>
              </a:rPr>
              <a:t> Amendment)</a:t>
            </a:r>
          </a:p>
          <a:p>
            <a:pPr>
              <a:defRPr/>
            </a:pPr>
            <a:endParaRPr lang="en-US" altLang="en-US" sz="2200" dirty="0"/>
          </a:p>
        </p:txBody>
      </p:sp>
      <p:pic>
        <p:nvPicPr>
          <p:cNvPr id="77830" name="Picture 6">
            <a:extLst>
              <a:ext uri="{FF2B5EF4-FFF2-40B4-BE49-F238E27FC236}">
                <a16:creationId xmlns:a16="http://schemas.microsoft.com/office/drawing/2014/main" id="{7AD45DA0-C6F0-FCCC-A8FD-388FC382C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2982913" cy="451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1" name="Picture 7">
            <a:extLst>
              <a:ext uri="{FF2B5EF4-FFF2-40B4-BE49-F238E27FC236}">
                <a16:creationId xmlns:a16="http://schemas.microsoft.com/office/drawing/2014/main" id="{15BD8742-FFC2-FC62-16AD-C54E9F0FA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80000"/>
            <a:ext cx="376396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2" name="Picture 8">
            <a:extLst>
              <a:ext uri="{FF2B5EF4-FFF2-40B4-BE49-F238E27FC236}">
                <a16:creationId xmlns:a16="http://schemas.microsoft.com/office/drawing/2014/main" id="{78AEEFA8-2D25-0CF4-E875-9F179D24A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668338"/>
            <a:ext cx="3084513" cy="451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3" name="Picture 9">
            <a:extLst>
              <a:ext uri="{FF2B5EF4-FFF2-40B4-BE49-F238E27FC236}">
                <a16:creationId xmlns:a16="http://schemas.microsoft.com/office/drawing/2014/main" id="{891D0BE2-ADB3-CA05-2665-2B539BB4D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749300"/>
            <a:ext cx="3059113"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4" name="Picture 10">
            <a:extLst>
              <a:ext uri="{FF2B5EF4-FFF2-40B4-BE49-F238E27FC236}">
                <a16:creationId xmlns:a16="http://schemas.microsoft.com/office/drawing/2014/main" id="{AB96E428-D4BD-F2F8-6835-75B7C83D89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700" y="857250"/>
            <a:ext cx="3232150" cy="458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a:extLst>
              <a:ext uri="{FF2B5EF4-FFF2-40B4-BE49-F238E27FC236}">
                <a16:creationId xmlns:a16="http://schemas.microsoft.com/office/drawing/2014/main" id="{FAF50F97-6E62-3108-77B6-E16F7BB639EA}"/>
              </a:ext>
            </a:extLst>
          </p:cNvPr>
          <p:cNvSpPr txBox="1">
            <a:spLocks/>
          </p:cNvSpPr>
          <p:nvPr/>
        </p:nvSpPr>
        <p:spPr bwMode="auto">
          <a:xfrm>
            <a:off x="-182563" y="101600"/>
            <a:ext cx="8747126" cy="65722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400" b="1" kern="0" dirty="0"/>
              <a:t>Experiences of Women and Minorities– at Home and Overseas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animEffect transition="in" filter="wipe(left)">
                                      <p:cBhvr>
                                        <p:cTn id="11" dur="500"/>
                                        <p:tgtEl>
                                          <p:spTgt spid="215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1508">
                                            <p:txEl>
                                              <p:pRg st="2" end="2"/>
                                            </p:txEl>
                                          </p:spTgt>
                                        </p:tgtEl>
                                        <p:attrNameLst>
                                          <p:attrName>style.visibility</p:attrName>
                                        </p:attrNameLst>
                                      </p:cBhvr>
                                      <p:to>
                                        <p:strVal val="visible"/>
                                      </p:to>
                                    </p:set>
                                    <p:animEffect transition="in" filter="wipe(left)">
                                      <p:cBhvr>
                                        <p:cTn id="16" dur="500"/>
                                        <p:tgtEl>
                                          <p:spTgt spid="2150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08">
                                            <p:txEl>
                                              <p:pRg st="3" end="3"/>
                                            </p:txEl>
                                          </p:spTgt>
                                        </p:tgtEl>
                                        <p:attrNameLst>
                                          <p:attrName>style.visibility</p:attrName>
                                        </p:attrNameLst>
                                      </p:cBhvr>
                                      <p:to>
                                        <p:strVal val="visible"/>
                                      </p:to>
                                    </p:set>
                                    <p:animEffect transition="in" filter="wipe(left)">
                                      <p:cBhvr>
                                        <p:cTn id="21" dur="500"/>
                                        <p:tgtEl>
                                          <p:spTgt spid="21508">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1746"/>
                                        </p:tgtEl>
                                        <p:attrNameLst>
                                          <p:attrName>style.visibility</p:attrName>
                                        </p:attrNameLst>
                                      </p:cBhvr>
                                      <p:to>
                                        <p:strVal val="visible"/>
                                      </p:to>
                                    </p:set>
                                    <p:animEffect transition="in" filter="circle(in)">
                                      <p:cBhvr>
                                        <p:cTn id="24" dur="2000"/>
                                        <p:tgtEl>
                                          <p:spTgt spid="31746"/>
                                        </p:tgtEl>
                                      </p:cBhvr>
                                    </p:animEffect>
                                  </p:childTnLst>
                                </p:cTn>
                              </p:par>
                            </p:childTnLst>
                          </p:cTn>
                        </p:par>
                        <p:par>
                          <p:cTn id="25" fill="hold" nodeType="afterGroup">
                            <p:stCondLst>
                              <p:cond delay="2000"/>
                            </p:stCondLst>
                            <p:childTnLst>
                              <p:par>
                                <p:cTn id="26" presetID="22" presetClass="entr" presetSubtype="8" fill="hold" nodeType="afterEffect">
                                  <p:stCondLst>
                                    <p:cond delay="1500"/>
                                  </p:stCondLst>
                                  <p:childTnLst>
                                    <p:set>
                                      <p:cBhvr>
                                        <p:cTn id="27" dur="1" fill="hold">
                                          <p:stCondLst>
                                            <p:cond delay="0"/>
                                          </p:stCondLst>
                                        </p:cTn>
                                        <p:tgtEl>
                                          <p:spTgt spid="21508">
                                            <p:txEl>
                                              <p:pRg st="4" end="4"/>
                                            </p:txEl>
                                          </p:spTgt>
                                        </p:tgtEl>
                                        <p:attrNameLst>
                                          <p:attrName>style.visibility</p:attrName>
                                        </p:attrNameLst>
                                      </p:cBhvr>
                                      <p:to>
                                        <p:strVal val="visible"/>
                                      </p:to>
                                    </p:set>
                                    <p:animEffect transition="in" filter="wipe(left)">
                                      <p:cBhvr>
                                        <p:cTn id="28" dur="1000"/>
                                        <p:tgtEl>
                                          <p:spTgt spid="21508">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77830"/>
                                        </p:tgtEl>
                                        <p:attrNameLst>
                                          <p:attrName>style.visibility</p:attrName>
                                        </p:attrNameLst>
                                      </p:cBhvr>
                                      <p:to>
                                        <p:strVal val="visible"/>
                                      </p:to>
                                    </p:set>
                                    <p:animEffect transition="in" filter="circle(in)">
                                      <p:cBhvr>
                                        <p:cTn id="33" dur="2000"/>
                                        <p:tgtEl>
                                          <p:spTgt spid="778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77832"/>
                                        </p:tgtEl>
                                        <p:attrNameLst>
                                          <p:attrName>style.visibility</p:attrName>
                                        </p:attrNameLst>
                                      </p:cBhvr>
                                      <p:to>
                                        <p:strVal val="visible"/>
                                      </p:to>
                                    </p:set>
                                    <p:animEffect transition="in" filter="circle(in)">
                                      <p:cBhvr>
                                        <p:cTn id="38" dur="2000"/>
                                        <p:tgtEl>
                                          <p:spTgt spid="778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77833"/>
                                        </p:tgtEl>
                                        <p:attrNameLst>
                                          <p:attrName>style.visibility</p:attrName>
                                        </p:attrNameLst>
                                      </p:cBhvr>
                                      <p:to>
                                        <p:strVal val="visible"/>
                                      </p:to>
                                    </p:set>
                                    <p:animEffect transition="in" filter="circle(in)">
                                      <p:cBhvr>
                                        <p:cTn id="43" dur="2000"/>
                                        <p:tgtEl>
                                          <p:spTgt spid="7783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77834"/>
                                        </p:tgtEl>
                                        <p:attrNameLst>
                                          <p:attrName>style.visibility</p:attrName>
                                        </p:attrNameLst>
                                      </p:cBhvr>
                                      <p:to>
                                        <p:strVal val="visible"/>
                                      </p:to>
                                    </p:set>
                                    <p:animEffect transition="in" filter="circle(in)">
                                      <p:cBhvr>
                                        <p:cTn id="48" dur="2000"/>
                                        <p:tgtEl>
                                          <p:spTgt spid="778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ntr" presetSubtype="0" fill="hold" nodeType="clickEffect">
                                  <p:stCondLst>
                                    <p:cond delay="0"/>
                                  </p:stCondLst>
                                  <p:childTnLst>
                                    <p:set>
                                      <p:cBhvr>
                                        <p:cTn id="52" dur="1" fill="hold">
                                          <p:stCondLst>
                                            <p:cond delay="0"/>
                                          </p:stCondLst>
                                        </p:cTn>
                                        <p:tgtEl>
                                          <p:spTgt spid="77831"/>
                                        </p:tgtEl>
                                        <p:attrNameLst>
                                          <p:attrName>style.visibility</p:attrName>
                                        </p:attrNameLst>
                                      </p:cBhvr>
                                      <p:to>
                                        <p:strVal val="visible"/>
                                      </p:to>
                                    </p:set>
                                    <p:anim calcmode="lin" valueType="num">
                                      <p:cBhvr>
                                        <p:cTn id="53" dur="1000" fill="hold"/>
                                        <p:tgtEl>
                                          <p:spTgt spid="77831"/>
                                        </p:tgtEl>
                                        <p:attrNameLst>
                                          <p:attrName>ppt_w</p:attrName>
                                        </p:attrNameLst>
                                      </p:cBhvr>
                                      <p:tavLst>
                                        <p:tav tm="0">
                                          <p:val>
                                            <p:fltVal val="0"/>
                                          </p:val>
                                        </p:tav>
                                        <p:tav tm="100000">
                                          <p:val>
                                            <p:strVal val="#ppt_w"/>
                                          </p:val>
                                        </p:tav>
                                      </p:tavLst>
                                    </p:anim>
                                    <p:anim calcmode="lin" valueType="num">
                                      <p:cBhvr>
                                        <p:cTn id="54" dur="1000" fill="hold"/>
                                        <p:tgtEl>
                                          <p:spTgt spid="77831"/>
                                        </p:tgtEl>
                                        <p:attrNameLst>
                                          <p:attrName>ppt_h</p:attrName>
                                        </p:attrNameLst>
                                      </p:cBhvr>
                                      <p:tavLst>
                                        <p:tav tm="0">
                                          <p:val>
                                            <p:fltVal val="0"/>
                                          </p:val>
                                        </p:tav>
                                        <p:tav tm="100000">
                                          <p:val>
                                            <p:strVal val="#ppt_h"/>
                                          </p:val>
                                        </p:tav>
                                      </p:tavLst>
                                    </p:anim>
                                    <p:anim calcmode="lin" valueType="num">
                                      <p:cBhvr>
                                        <p:cTn id="55" dur="1000" fill="hold"/>
                                        <p:tgtEl>
                                          <p:spTgt spid="77831"/>
                                        </p:tgtEl>
                                        <p:attrNameLst>
                                          <p:attrName>style.rotation</p:attrName>
                                        </p:attrNameLst>
                                      </p:cBhvr>
                                      <p:tavLst>
                                        <p:tav tm="0">
                                          <p:val>
                                            <p:fltVal val="90"/>
                                          </p:val>
                                        </p:tav>
                                        <p:tav tm="100000">
                                          <p:val>
                                            <p:fltVal val="0"/>
                                          </p:val>
                                        </p:tav>
                                      </p:tavLst>
                                    </p:anim>
                                    <p:animEffect transition="in" filter="fade">
                                      <p:cBhvr>
                                        <p:cTn id="56" dur="10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489C5973-9204-3FB6-3DDA-FC273174E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5" name="TextBox 4">
            <a:extLst>
              <a:ext uri="{FF2B5EF4-FFF2-40B4-BE49-F238E27FC236}">
                <a16:creationId xmlns:a16="http://schemas.microsoft.com/office/drawing/2014/main" id="{7F94E0FA-D17C-609F-80FF-3A32E982C0E8}"/>
              </a:ext>
            </a:extLst>
          </p:cNvPr>
          <p:cNvSpPr txBox="1">
            <a:spLocks noChangeArrowheads="1"/>
          </p:cNvSpPr>
          <p:nvPr/>
        </p:nvSpPr>
        <p:spPr bwMode="auto">
          <a:xfrm>
            <a:off x="2808288" y="22225"/>
            <a:ext cx="301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An EOC Moment</a:t>
            </a:r>
          </a:p>
        </p:txBody>
      </p:sp>
      <p:sp>
        <p:nvSpPr>
          <p:cNvPr id="6" name="Oval 5">
            <a:extLst>
              <a:ext uri="{FF2B5EF4-FFF2-40B4-BE49-F238E27FC236}">
                <a16:creationId xmlns:a16="http://schemas.microsoft.com/office/drawing/2014/main" id="{82BF45E0-40A1-642E-BACC-C9554D45531C}"/>
              </a:ext>
            </a:extLst>
          </p:cNvPr>
          <p:cNvSpPr/>
          <p:nvPr/>
        </p:nvSpPr>
        <p:spPr>
          <a:xfrm>
            <a:off x="0" y="2971800"/>
            <a:ext cx="381000" cy="2952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5477" name="Group 4">
            <a:extLst>
              <a:ext uri="{FF2B5EF4-FFF2-40B4-BE49-F238E27FC236}">
                <a16:creationId xmlns:a16="http://schemas.microsoft.com/office/drawing/2014/main" id="{5192FC2E-7FD2-7325-FFEA-EB0C5DFEFD79}"/>
              </a:ext>
            </a:extLst>
          </p:cNvPr>
          <p:cNvGrpSpPr>
            <a:grpSpLocks/>
          </p:cNvGrpSpPr>
          <p:nvPr/>
        </p:nvGrpSpPr>
        <p:grpSpPr bwMode="auto">
          <a:xfrm>
            <a:off x="152400" y="5522913"/>
            <a:ext cx="1077913" cy="1200150"/>
            <a:chOff x="2105717" y="5562600"/>
            <a:chExt cx="1078116" cy="1200329"/>
          </a:xfrm>
        </p:grpSpPr>
        <p:pic>
          <p:nvPicPr>
            <p:cNvPr id="105478" name="Picture 6">
              <a:extLst>
                <a:ext uri="{FF2B5EF4-FFF2-40B4-BE49-F238E27FC236}">
                  <a16:creationId xmlns:a16="http://schemas.microsoft.com/office/drawing/2014/main" id="{39215CD0-3544-D2C0-E16B-366058532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38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396AC39-A3EC-A856-54FA-30012C2AD8CC}"/>
                </a:ext>
              </a:extLst>
            </p:cNvPr>
            <p:cNvSpPr/>
            <p:nvPr/>
          </p:nvSpPr>
          <p:spPr>
            <a:xfrm>
              <a:off x="2133600" y="5562600"/>
              <a:ext cx="1022350" cy="1200329"/>
            </a:xfrm>
            <a:prstGeom prst="rect">
              <a:avLst/>
            </a:prstGeom>
            <a:noFill/>
          </p:spPr>
          <p:txBody>
            <a:bodyPr>
              <a:spAutoFit/>
            </a:bodyPr>
            <a:lstStyle/>
            <a:p>
              <a:pPr algn="ctr">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0000"/>
                  </a:highlight>
                  <a:latin typeface="Bodoni MT Condensed" panose="02070606080606020203" pitchFamily="18" charset="0"/>
                </a:rPr>
                <a:t>R</a:t>
              </a:r>
              <a:endPar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TextBox 8">
              <a:extLst>
                <a:ext uri="{FF2B5EF4-FFF2-40B4-BE49-F238E27FC236}">
                  <a16:creationId xmlns:a16="http://schemas.microsoft.com/office/drawing/2014/main" id="{F64555FB-2EE3-DA16-379A-57A5910318F8}"/>
                </a:ext>
              </a:extLst>
            </p:cNvPr>
            <p:cNvSpPr txBox="1"/>
            <p:nvPr/>
          </p:nvSpPr>
          <p:spPr>
            <a:xfrm>
              <a:off x="2105717" y="6424741"/>
              <a:ext cx="1078116" cy="308021"/>
            </a:xfrm>
            <a:prstGeom prst="rect">
              <a:avLst/>
            </a:prstGeom>
            <a:noFill/>
          </p:spPr>
          <p:txBody>
            <a:bodyPr>
              <a:spAutoFit/>
            </a:bodyPr>
            <a:lstStyle/>
            <a:p>
              <a:pPr>
                <a:defRPr/>
              </a:pPr>
              <a:r>
                <a:rPr lang="en-US" sz="1400" b="1" dirty="0">
                  <a:solidFill>
                    <a:schemeClr val="bg1">
                      <a:lumMod val="95000"/>
                    </a:schemeClr>
                  </a:solidFill>
                  <a:latin typeface="Arial Black" panose="020B0A04020102020204" pitchFamily="34" charset="0"/>
                </a:rPr>
                <a:t>HISTORY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E1A2895F-49D8-C299-92A0-2CF44BDAB989}"/>
              </a:ext>
            </a:extLst>
          </p:cNvPr>
          <p:cNvSpPr>
            <a:spLocks noGrp="1" noChangeArrowheads="1"/>
          </p:cNvSpPr>
          <p:nvPr>
            <p:ph type="title"/>
          </p:nvPr>
        </p:nvSpPr>
        <p:spPr>
          <a:xfrm>
            <a:off x="74613" y="60325"/>
            <a:ext cx="8994775" cy="563563"/>
          </a:xfrm>
        </p:spPr>
        <p:txBody>
          <a:bodyPr/>
          <a:lstStyle/>
          <a:p>
            <a:r>
              <a:rPr lang="en-US" altLang="en-US" sz="2200" b="1"/>
              <a:t>Experiences of Women and Minorities– at Home and Overseas</a:t>
            </a:r>
          </a:p>
        </p:txBody>
      </p:sp>
      <p:sp>
        <p:nvSpPr>
          <p:cNvPr id="72707" name="Content Placeholder 2">
            <a:extLst>
              <a:ext uri="{FF2B5EF4-FFF2-40B4-BE49-F238E27FC236}">
                <a16:creationId xmlns:a16="http://schemas.microsoft.com/office/drawing/2014/main" id="{308333E8-B0B0-6B5D-0B01-7114B9270381}"/>
              </a:ext>
            </a:extLst>
          </p:cNvPr>
          <p:cNvSpPr>
            <a:spLocks noGrp="1" noChangeArrowheads="1"/>
          </p:cNvSpPr>
          <p:nvPr>
            <p:ph idx="1"/>
          </p:nvPr>
        </p:nvSpPr>
        <p:spPr>
          <a:xfrm>
            <a:off x="206375" y="742950"/>
            <a:ext cx="4267200" cy="4525963"/>
          </a:xfrm>
        </p:spPr>
        <p:txBody>
          <a:bodyPr/>
          <a:lstStyle/>
          <a:p>
            <a:pPr marL="0" indent="0">
              <a:buFontTx/>
              <a:buNone/>
            </a:pPr>
            <a:r>
              <a:rPr lang="en-US" altLang="en-US" sz="2000" b="1"/>
              <a:t>Jewish Americans </a:t>
            </a:r>
            <a:endParaRPr lang="en-US" altLang="en-US" sz="2000"/>
          </a:p>
          <a:p>
            <a:pPr marL="0" indent="0">
              <a:buFontTx/>
              <a:buNone/>
            </a:pPr>
            <a:r>
              <a:rPr lang="en-US" altLang="en-US" sz="2000" b="1"/>
              <a:t>Anti-Defamation League- (1913) </a:t>
            </a:r>
            <a:r>
              <a:rPr lang="en-US" altLang="en-US" sz="2000"/>
              <a:t>was established to stop anti-Semitism and religious prejudice.</a:t>
            </a:r>
            <a:endParaRPr lang="en-US" altLang="en-US" sz="2000" b="1"/>
          </a:p>
        </p:txBody>
      </p:sp>
      <p:pic>
        <p:nvPicPr>
          <p:cNvPr id="3" name="Picture 2">
            <a:extLst>
              <a:ext uri="{FF2B5EF4-FFF2-40B4-BE49-F238E27FC236}">
                <a16:creationId xmlns:a16="http://schemas.microsoft.com/office/drawing/2014/main" id="{3C397DA0-9CD1-4A66-6ECF-7704DB4857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74700"/>
            <a:ext cx="4400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D2C7E24-C939-7387-C50D-35B9AC0D67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16129">
            <a:off x="366713" y="2809875"/>
            <a:ext cx="3827462"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66D2AA5-875D-FD50-106D-A57DF99774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2924175"/>
            <a:ext cx="21399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E2DE7B2-E542-EBF1-A461-74E5B871B667}"/>
              </a:ext>
            </a:extLst>
          </p:cNvPr>
          <p:cNvSpPr>
            <a:spLocks noChangeArrowheads="1"/>
          </p:cNvSpPr>
          <p:nvPr/>
        </p:nvSpPr>
        <p:spPr bwMode="auto">
          <a:xfrm>
            <a:off x="4422775" y="57261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Leo Frank, whose lynching helped prompt the creation of the Anti-Defamation League.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1000"/>
                                        <p:tgtEl>
                                          <p:spTgt spid="72707">
                                            <p:txEl>
                                              <p:pRg st="0" end="0"/>
                                            </p:txEl>
                                          </p:spTgt>
                                        </p:tgtEl>
                                      </p:cBhvr>
                                    </p:animEffect>
                                    <p:anim calcmode="lin" valueType="num">
                                      <p:cBhvr>
                                        <p:cTn id="15"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27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Effect transition="in" filter="fade">
                                      <p:cBhvr>
                                        <p:cTn id="21" dur="1000"/>
                                        <p:tgtEl>
                                          <p:spTgt spid="72707">
                                            <p:txEl>
                                              <p:pRg st="1" end="1"/>
                                            </p:txEl>
                                          </p:spTgt>
                                        </p:tgtEl>
                                      </p:cBhvr>
                                    </p:animEffect>
                                    <p:anim calcmode="lin" valueType="num">
                                      <p:cBhvr>
                                        <p:cTn id="22"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7" grpId="0" build="p"/>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a:extLst>
              <a:ext uri="{FF2B5EF4-FFF2-40B4-BE49-F238E27FC236}">
                <a16:creationId xmlns:a16="http://schemas.microsoft.com/office/drawing/2014/main" id="{2A3EFF3E-05B6-D0DF-84DA-E8445489A5B0}"/>
              </a:ext>
            </a:extLst>
          </p:cNvPr>
          <p:cNvSpPr>
            <a:spLocks noGrp="1" noChangeArrowheads="1"/>
          </p:cNvSpPr>
          <p:nvPr>
            <p:ph idx="1"/>
          </p:nvPr>
        </p:nvSpPr>
        <p:spPr>
          <a:xfrm>
            <a:off x="0" y="563563"/>
            <a:ext cx="3962400" cy="6142037"/>
          </a:xfrm>
        </p:spPr>
        <p:txBody>
          <a:bodyPr/>
          <a:lstStyle/>
          <a:p>
            <a:pPr marL="0" indent="0">
              <a:buFontTx/>
              <a:buNone/>
            </a:pPr>
            <a:r>
              <a:rPr lang="en-US" altLang="en-US" sz="2400" b="1"/>
              <a:t>Indian Citizenship Act </a:t>
            </a:r>
            <a:r>
              <a:rPr lang="en-US" altLang="en-US" sz="2400"/>
              <a:t>of 1919- gave those Indians who had served in the armed forces during the war the right to become US citizens.</a:t>
            </a:r>
          </a:p>
        </p:txBody>
      </p:sp>
      <p:sp>
        <p:nvSpPr>
          <p:cNvPr id="4" name="Title 1">
            <a:extLst>
              <a:ext uri="{FF2B5EF4-FFF2-40B4-BE49-F238E27FC236}">
                <a16:creationId xmlns:a16="http://schemas.microsoft.com/office/drawing/2014/main" id="{04FBAEB4-A9FE-8AAD-4354-D42DE45246BF}"/>
              </a:ext>
            </a:extLst>
          </p:cNvPr>
          <p:cNvSpPr txBox="1">
            <a:spLocks/>
          </p:cNvSpPr>
          <p:nvPr/>
        </p:nvSpPr>
        <p:spPr bwMode="auto">
          <a:xfrm>
            <a:off x="1752600" y="0"/>
            <a:ext cx="4419600" cy="5635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400" b="1" kern="0" dirty="0"/>
              <a:t>American Indians</a:t>
            </a:r>
          </a:p>
        </p:txBody>
      </p:sp>
      <p:pic>
        <p:nvPicPr>
          <p:cNvPr id="106500" name="Picture 2">
            <a:extLst>
              <a:ext uri="{FF2B5EF4-FFF2-40B4-BE49-F238E27FC236}">
                <a16:creationId xmlns:a16="http://schemas.microsoft.com/office/drawing/2014/main" id="{7C3A17B7-913A-1728-6B35-DC89523E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19200"/>
            <a:ext cx="48656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1" name="Picture 3">
            <a:extLst>
              <a:ext uri="{FF2B5EF4-FFF2-40B4-BE49-F238E27FC236}">
                <a16:creationId xmlns:a16="http://schemas.microsoft.com/office/drawing/2014/main" id="{FE9815D0-5C33-606A-9C3E-75C48ED48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57525"/>
            <a:ext cx="2790825" cy="308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5DA970F-B065-4E34-BC51-9769A82199F2}"/>
              </a:ext>
            </a:extLst>
          </p:cNvPr>
          <p:cNvSpPr>
            <a:spLocks noGrp="1" noChangeArrowheads="1"/>
          </p:cNvSpPr>
          <p:nvPr>
            <p:ph type="title"/>
          </p:nvPr>
        </p:nvSpPr>
        <p:spPr>
          <a:xfrm>
            <a:off x="1295400" y="29361"/>
            <a:ext cx="6858000" cy="458788"/>
          </a:xfrm>
        </p:spPr>
        <p:txBody>
          <a:bodyPr/>
          <a:lstStyle/>
          <a:p>
            <a:r>
              <a:rPr lang="en-US" altLang="en-US" sz="4000" b="1" dirty="0"/>
              <a:t>Florida Connection</a:t>
            </a:r>
          </a:p>
        </p:txBody>
      </p:sp>
      <p:sp>
        <p:nvSpPr>
          <p:cNvPr id="108547" name="Content Placeholder 2">
            <a:extLst>
              <a:ext uri="{FF2B5EF4-FFF2-40B4-BE49-F238E27FC236}">
                <a16:creationId xmlns:a16="http://schemas.microsoft.com/office/drawing/2014/main" id="{BEFC7624-2576-F644-71C6-828CEAAA7113}"/>
              </a:ext>
            </a:extLst>
          </p:cNvPr>
          <p:cNvSpPr>
            <a:spLocks noGrp="1" noChangeArrowheads="1"/>
          </p:cNvSpPr>
          <p:nvPr>
            <p:ph idx="1"/>
          </p:nvPr>
        </p:nvSpPr>
        <p:spPr>
          <a:xfrm>
            <a:off x="152400" y="774700"/>
            <a:ext cx="8229600" cy="4525963"/>
          </a:xfrm>
        </p:spPr>
        <p:txBody>
          <a:bodyPr/>
          <a:lstStyle/>
          <a:p>
            <a:pPr marL="0" indent="0">
              <a:buFontTx/>
              <a:buNone/>
            </a:pPr>
            <a:r>
              <a:rPr lang="en-US" altLang="en-US" sz="2800" dirty="0"/>
              <a:t>In 1914 which of the following Florida locations was chosen by the United States Navy as the sight of the first permanent naval air station because the </a:t>
            </a:r>
            <a:r>
              <a:rPr lang="en-US" altLang="en-US" sz="2800" b="1" dirty="0">
                <a:solidFill>
                  <a:srgbClr val="FF0000"/>
                </a:solidFill>
              </a:rPr>
              <a:t>climate</a:t>
            </a:r>
            <a:r>
              <a:rPr lang="en-US" altLang="en-US" sz="2800" b="1" dirty="0"/>
              <a:t> allowed for year-round flying</a:t>
            </a:r>
            <a:r>
              <a:rPr lang="en-US" altLang="en-US" sz="2800" dirty="0"/>
              <a:t>?</a:t>
            </a:r>
          </a:p>
          <a:p>
            <a:pPr marL="0" indent="0">
              <a:buFontTx/>
              <a:buNone/>
            </a:pPr>
            <a:endParaRPr lang="en-US" altLang="en-US" sz="2800" dirty="0"/>
          </a:p>
          <a:p>
            <a:pPr marL="0" indent="0">
              <a:buFontTx/>
              <a:buNone/>
            </a:pPr>
            <a:r>
              <a:rPr lang="en-US" altLang="en-US" sz="2800" dirty="0"/>
              <a:t>A. St. Augustine</a:t>
            </a:r>
          </a:p>
          <a:p>
            <a:pPr marL="0" indent="0">
              <a:buFontTx/>
              <a:buNone/>
            </a:pPr>
            <a:r>
              <a:rPr lang="en-US" altLang="en-US" sz="2800" dirty="0"/>
              <a:t>B. Key West</a:t>
            </a:r>
          </a:p>
          <a:p>
            <a:pPr marL="0" indent="0">
              <a:buFontTx/>
              <a:buNone/>
            </a:pPr>
            <a:r>
              <a:rPr lang="en-US" altLang="en-US" sz="2800" dirty="0"/>
              <a:t>C. Tampa Bay</a:t>
            </a:r>
          </a:p>
          <a:p>
            <a:pPr marL="0" indent="0">
              <a:buFontTx/>
              <a:buNone/>
            </a:pPr>
            <a:r>
              <a:rPr lang="en-US" altLang="en-US" sz="2800" dirty="0"/>
              <a:t>D. Pensacola</a:t>
            </a:r>
          </a:p>
        </p:txBody>
      </p:sp>
      <p:pic>
        <p:nvPicPr>
          <p:cNvPr id="128002" name="Picture 2">
            <a:extLst>
              <a:ext uri="{FF2B5EF4-FFF2-40B4-BE49-F238E27FC236}">
                <a16:creationId xmlns:a16="http://schemas.microsoft.com/office/drawing/2014/main" id="{7CCCD402-E04C-0EFA-8DCB-C0B592B83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450" y="2705100"/>
            <a:ext cx="51181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9FF996B6-E27B-C7C7-1E65-F6F7263E0A0B}"/>
              </a:ext>
            </a:extLst>
          </p:cNvPr>
          <p:cNvSpPr/>
          <p:nvPr/>
        </p:nvSpPr>
        <p:spPr>
          <a:xfrm>
            <a:off x="152400" y="4648200"/>
            <a:ext cx="381000" cy="457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8550" name="Picture 1">
            <a:extLst>
              <a:ext uri="{FF2B5EF4-FFF2-40B4-BE49-F238E27FC236}">
                <a16:creationId xmlns:a16="http://schemas.microsoft.com/office/drawing/2014/main" id="{0244767C-82A5-0198-2D1E-F5432CA5F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7169">
            <a:off x="4048125" y="4457700"/>
            <a:ext cx="211931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80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334B2F-B514-2310-DACE-4E8FBDE25822}"/>
              </a:ext>
            </a:extLst>
          </p:cNvPr>
          <p:cNvSpPr txBox="1">
            <a:spLocks/>
          </p:cNvSpPr>
          <p:nvPr/>
        </p:nvSpPr>
        <p:spPr bwMode="auto">
          <a:xfrm>
            <a:off x="609600" y="30163"/>
            <a:ext cx="8229600" cy="5635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400" b="1" kern="0" dirty="0"/>
              <a:t>Experiences of Women and Minorities– at Home and Overseas</a:t>
            </a:r>
          </a:p>
        </p:txBody>
      </p:sp>
      <p:pic>
        <p:nvPicPr>
          <p:cNvPr id="109571" name="Picture 2" descr="Image result for croix de guerre">
            <a:extLst>
              <a:ext uri="{FF2B5EF4-FFF2-40B4-BE49-F238E27FC236}">
                <a16:creationId xmlns:a16="http://schemas.microsoft.com/office/drawing/2014/main" id="{48AFC023-4870-D40B-A7A0-1D18A4914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275" y="811213"/>
            <a:ext cx="10271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a:extLst>
              <a:ext uri="{FF2B5EF4-FFF2-40B4-BE49-F238E27FC236}">
                <a16:creationId xmlns:a16="http://schemas.microsoft.com/office/drawing/2014/main" id="{EE927080-F54F-8785-A3AD-945B65E360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685800"/>
            <a:ext cx="289242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0">
            <a:extLst>
              <a:ext uri="{FF2B5EF4-FFF2-40B4-BE49-F238E27FC236}">
                <a16:creationId xmlns:a16="http://schemas.microsoft.com/office/drawing/2014/main" id="{719F7E98-FFC8-A5C7-5504-185CE11CC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038" y="3502025"/>
            <a:ext cx="26511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4" name="TextBox 6">
            <a:extLst>
              <a:ext uri="{FF2B5EF4-FFF2-40B4-BE49-F238E27FC236}">
                <a16:creationId xmlns:a16="http://schemas.microsoft.com/office/drawing/2014/main" id="{463F082F-6B0A-2EDE-6FF5-96D31982FACD}"/>
              </a:ext>
            </a:extLst>
          </p:cNvPr>
          <p:cNvSpPr txBox="1">
            <a:spLocks noChangeArrowheads="1"/>
          </p:cNvSpPr>
          <p:nvPr/>
        </p:nvSpPr>
        <p:spPr bwMode="auto">
          <a:xfrm>
            <a:off x="4754563" y="63563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Needham Roberts</a:t>
            </a:r>
          </a:p>
        </p:txBody>
      </p:sp>
      <p:pic>
        <p:nvPicPr>
          <p:cNvPr id="109575" name="Picture 2" descr="Image result for croix de guerre">
            <a:extLst>
              <a:ext uri="{FF2B5EF4-FFF2-40B4-BE49-F238E27FC236}">
                <a16:creationId xmlns:a16="http://schemas.microsoft.com/office/drawing/2014/main" id="{7AB386F6-0634-6A95-B9B4-1A4F9A308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475" y="4505325"/>
            <a:ext cx="10271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Content Placeholder 2">
            <a:extLst>
              <a:ext uri="{FF2B5EF4-FFF2-40B4-BE49-F238E27FC236}">
                <a16:creationId xmlns:a16="http://schemas.microsoft.com/office/drawing/2014/main" id="{47E67FDE-89B9-B2FF-76B4-E398FF9617FB}"/>
              </a:ext>
            </a:extLst>
          </p:cNvPr>
          <p:cNvSpPr>
            <a:spLocks noGrp="1" noChangeArrowheads="1"/>
          </p:cNvSpPr>
          <p:nvPr>
            <p:ph idx="1"/>
          </p:nvPr>
        </p:nvSpPr>
        <p:spPr>
          <a:xfrm>
            <a:off x="30163" y="579438"/>
            <a:ext cx="4611687" cy="4040187"/>
          </a:xfrm>
        </p:spPr>
        <p:txBody>
          <a:bodyPr/>
          <a:lstStyle/>
          <a:p>
            <a:pPr marL="0" indent="0">
              <a:buFontTx/>
              <a:buNone/>
            </a:pPr>
            <a:r>
              <a:rPr lang="en-US" altLang="en-US" sz="1900" b="1"/>
              <a:t>African Americans- </a:t>
            </a:r>
            <a:r>
              <a:rPr lang="en-US" altLang="en-US" sz="1900" i="1"/>
              <a:t>Harlem Hell Fighters- </a:t>
            </a:r>
            <a:r>
              <a:rPr lang="en-US" altLang="en-US" sz="1900" b="1">
                <a:solidFill>
                  <a:srgbClr val="FF0000"/>
                </a:solidFill>
              </a:rPr>
              <a:t>Some African American Units were assigned directly to the French Army and marched into Germany</a:t>
            </a:r>
            <a:r>
              <a:rPr lang="en-US" altLang="en-US" sz="1900"/>
              <a:t>.</a:t>
            </a:r>
          </a:p>
          <a:p>
            <a:pPr marL="0" indent="0">
              <a:buFontTx/>
              <a:buNone/>
            </a:pPr>
            <a:r>
              <a:rPr lang="en-US" altLang="en-US" sz="1900" i="1"/>
              <a:t>Henry Johnson and Needham Roberts both received French Croix de Guerre (War Cross) </a:t>
            </a:r>
            <a:r>
              <a:rPr lang="en-US" altLang="en-US" sz="1900"/>
              <a:t>for heroism in combat.</a:t>
            </a:r>
          </a:p>
          <a:p>
            <a:pPr marL="0" indent="0">
              <a:buFontTx/>
              <a:buNone/>
            </a:pPr>
            <a:endParaRPr lang="en-US" altLang="en-US" sz="1900"/>
          </a:p>
          <a:p>
            <a:pPr marL="0" indent="0">
              <a:buFontTx/>
              <a:buNone/>
            </a:pPr>
            <a:r>
              <a:rPr lang="en-US" altLang="en-US" sz="1900"/>
              <a:t>Many believed if they fought for freedom and democracy abroad, they could help achieve it more rapidly at home for all African Americans at home.</a:t>
            </a:r>
          </a:p>
        </p:txBody>
      </p:sp>
      <p:pic>
        <p:nvPicPr>
          <p:cNvPr id="109577" name="Picture 11">
            <a:extLst>
              <a:ext uri="{FF2B5EF4-FFF2-40B4-BE49-F238E27FC236}">
                <a16:creationId xmlns:a16="http://schemas.microsoft.com/office/drawing/2014/main" id="{32B748B5-D676-D2DD-1878-2E954C43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4322763"/>
            <a:ext cx="3179762"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8" name="Rectangle 1">
            <a:extLst>
              <a:ext uri="{FF2B5EF4-FFF2-40B4-BE49-F238E27FC236}">
                <a16:creationId xmlns:a16="http://schemas.microsoft.com/office/drawing/2014/main" id="{636E1637-2BB1-A57D-A20B-230E11459035}"/>
              </a:ext>
            </a:extLst>
          </p:cNvPr>
          <p:cNvSpPr>
            <a:spLocks noChangeArrowheads="1"/>
          </p:cNvSpPr>
          <p:nvPr/>
        </p:nvSpPr>
        <p:spPr bwMode="auto">
          <a:xfrm>
            <a:off x="1266825" y="6278563"/>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Harlem Hell Fighters</a:t>
            </a:r>
          </a:p>
        </p:txBody>
      </p:sp>
      <p:pic>
        <p:nvPicPr>
          <p:cNvPr id="109579" name="Picture 7">
            <a:extLst>
              <a:ext uri="{FF2B5EF4-FFF2-40B4-BE49-F238E27FC236}">
                <a16:creationId xmlns:a16="http://schemas.microsoft.com/office/drawing/2014/main" id="{5D4A1D08-BD69-46FC-9608-65E7B3B187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611304">
            <a:off x="6875463" y="3970338"/>
            <a:ext cx="26050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0" name="TextBox 10">
            <a:extLst>
              <a:ext uri="{FF2B5EF4-FFF2-40B4-BE49-F238E27FC236}">
                <a16:creationId xmlns:a16="http://schemas.microsoft.com/office/drawing/2014/main" id="{BDEC9FB0-2A1B-A6DC-7476-37B7E9CB3C10}"/>
              </a:ext>
            </a:extLst>
          </p:cNvPr>
          <p:cNvSpPr txBox="1">
            <a:spLocks noChangeArrowheads="1"/>
          </p:cNvSpPr>
          <p:nvPr/>
        </p:nvSpPr>
        <p:spPr bwMode="auto">
          <a:xfrm>
            <a:off x="7816850" y="404336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Bolo Knife</a:t>
            </a:r>
          </a:p>
        </p:txBody>
      </p:sp>
      <p:sp>
        <p:nvSpPr>
          <p:cNvPr id="109581" name="TextBox 6">
            <a:extLst>
              <a:ext uri="{FF2B5EF4-FFF2-40B4-BE49-F238E27FC236}">
                <a16:creationId xmlns:a16="http://schemas.microsoft.com/office/drawing/2014/main" id="{3D0B0801-53C3-1DA0-5851-353D9677DBB8}"/>
              </a:ext>
            </a:extLst>
          </p:cNvPr>
          <p:cNvSpPr txBox="1">
            <a:spLocks noChangeArrowheads="1"/>
          </p:cNvSpPr>
          <p:nvPr/>
        </p:nvSpPr>
        <p:spPr bwMode="auto">
          <a:xfrm>
            <a:off x="4724400" y="2981325"/>
            <a:ext cx="236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Sgt. Henry Johnson</a:t>
            </a:r>
          </a:p>
        </p:txBody>
      </p:sp>
      <p:sp>
        <p:nvSpPr>
          <p:cNvPr id="109582" name="TextBox 8">
            <a:extLst>
              <a:ext uri="{FF2B5EF4-FFF2-40B4-BE49-F238E27FC236}">
                <a16:creationId xmlns:a16="http://schemas.microsoft.com/office/drawing/2014/main" id="{87852167-E4A4-DA5F-2C8C-F8B74116159F}"/>
              </a:ext>
            </a:extLst>
          </p:cNvPr>
          <p:cNvSpPr txBox="1">
            <a:spLocks noChangeArrowheads="1"/>
          </p:cNvSpPr>
          <p:nvPr/>
        </p:nvSpPr>
        <p:spPr bwMode="auto">
          <a:xfrm>
            <a:off x="7361238" y="3016250"/>
            <a:ext cx="188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Croix de Guerre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2BCB58-DDB7-69F6-7BA7-EF1AF38981E9}"/>
              </a:ext>
            </a:extLst>
          </p:cNvPr>
          <p:cNvSpPr txBox="1">
            <a:spLocks/>
          </p:cNvSpPr>
          <p:nvPr/>
        </p:nvSpPr>
        <p:spPr bwMode="auto">
          <a:xfrm>
            <a:off x="271463" y="30163"/>
            <a:ext cx="8686800" cy="5635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sz="2200" b="1" kern="0" dirty="0"/>
              <a:t>Experiences of Women and Minorities– at Home and Overseas</a:t>
            </a:r>
          </a:p>
        </p:txBody>
      </p:sp>
      <p:sp>
        <p:nvSpPr>
          <p:cNvPr id="110595" name="TextBox 6">
            <a:extLst>
              <a:ext uri="{FF2B5EF4-FFF2-40B4-BE49-F238E27FC236}">
                <a16:creationId xmlns:a16="http://schemas.microsoft.com/office/drawing/2014/main" id="{219D6981-EC3E-6DF5-4FE4-0B5AE32AEB0A}"/>
              </a:ext>
            </a:extLst>
          </p:cNvPr>
          <p:cNvSpPr txBox="1">
            <a:spLocks noChangeArrowheads="1"/>
          </p:cNvSpPr>
          <p:nvPr/>
        </p:nvSpPr>
        <p:spPr bwMode="auto">
          <a:xfrm>
            <a:off x="3675063" y="617220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Needham Roberts</a:t>
            </a:r>
          </a:p>
        </p:txBody>
      </p:sp>
      <p:sp>
        <p:nvSpPr>
          <p:cNvPr id="75788" name="Content Placeholder 2">
            <a:extLst>
              <a:ext uri="{FF2B5EF4-FFF2-40B4-BE49-F238E27FC236}">
                <a16:creationId xmlns:a16="http://schemas.microsoft.com/office/drawing/2014/main" id="{0FD1B81C-BED1-6CA9-36ED-7A92018DAE0C}"/>
              </a:ext>
            </a:extLst>
          </p:cNvPr>
          <p:cNvSpPr>
            <a:spLocks noGrp="1" noChangeArrowheads="1"/>
          </p:cNvSpPr>
          <p:nvPr>
            <p:ph idx="1"/>
          </p:nvPr>
        </p:nvSpPr>
        <p:spPr>
          <a:xfrm>
            <a:off x="0" y="533400"/>
            <a:ext cx="4611688" cy="4525963"/>
          </a:xfrm>
        </p:spPr>
        <p:txBody>
          <a:bodyPr/>
          <a:lstStyle/>
          <a:p>
            <a:pPr marL="0" indent="0">
              <a:buFontTx/>
              <a:buNone/>
            </a:pPr>
            <a:r>
              <a:rPr lang="en-US" altLang="en-US" sz="2400" b="1"/>
              <a:t>Hispanic Americans- </a:t>
            </a:r>
            <a:r>
              <a:rPr lang="en-US" altLang="en-US" sz="2400"/>
              <a:t>Because of labor shortages during the war, US officials  made it easier for Mexican workers to enter the US.  Mostly settled in SW USA- Texas, So. California, Arizona, New Mexico.  </a:t>
            </a:r>
            <a:r>
              <a:rPr lang="en-US" altLang="en-US" sz="2400" b="1"/>
              <a:t>Many became farm workers</a:t>
            </a:r>
            <a:r>
              <a:rPr lang="en-US" altLang="en-US" sz="2400"/>
              <a:t>.</a:t>
            </a:r>
          </a:p>
          <a:p>
            <a:pPr marL="0" indent="0">
              <a:buFontTx/>
              <a:buNone/>
            </a:pPr>
            <a:r>
              <a:rPr lang="en-US" altLang="en-US" sz="2400"/>
              <a:t>During the war, Congress gave citizenship to those Puerto Ricans who volunteered for military service.</a:t>
            </a:r>
          </a:p>
        </p:txBody>
      </p:sp>
      <p:sp>
        <p:nvSpPr>
          <p:cNvPr id="110597" name="Rectangle 1">
            <a:extLst>
              <a:ext uri="{FF2B5EF4-FFF2-40B4-BE49-F238E27FC236}">
                <a16:creationId xmlns:a16="http://schemas.microsoft.com/office/drawing/2014/main" id="{AC1CAAF0-AC77-AE86-02CA-A6158F10648E}"/>
              </a:ext>
            </a:extLst>
          </p:cNvPr>
          <p:cNvSpPr>
            <a:spLocks noChangeArrowheads="1"/>
          </p:cNvSpPr>
          <p:nvPr/>
        </p:nvSpPr>
        <p:spPr bwMode="auto">
          <a:xfrm>
            <a:off x="304800" y="5986463"/>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Harlem Hell Fighters</a:t>
            </a:r>
          </a:p>
        </p:txBody>
      </p:sp>
      <p:pic>
        <p:nvPicPr>
          <p:cNvPr id="107522" name="Picture 2">
            <a:extLst>
              <a:ext uri="{FF2B5EF4-FFF2-40B4-BE49-F238E27FC236}">
                <a16:creationId xmlns:a16="http://schemas.microsoft.com/office/drawing/2014/main" id="{0ED6E7CD-02AA-9893-7020-A43B4919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533400"/>
            <a:ext cx="4267200" cy="320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a:extLst>
              <a:ext uri="{FF2B5EF4-FFF2-40B4-BE49-F238E27FC236}">
                <a16:creationId xmlns:a16="http://schemas.microsoft.com/office/drawing/2014/main" id="{3B2BCCDA-0CD0-9451-BFC4-E37D2340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38" y="3706813"/>
            <a:ext cx="4876800" cy="306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4" name="Picture 4">
            <a:extLst>
              <a:ext uri="{FF2B5EF4-FFF2-40B4-BE49-F238E27FC236}">
                <a16:creationId xmlns:a16="http://schemas.microsoft.com/office/drawing/2014/main" id="{6589BA02-533D-54E8-A3CD-F438678DF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5238750"/>
            <a:ext cx="1947862" cy="111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5788">
                                            <p:txEl>
                                              <p:pRg st="0" end="0"/>
                                            </p:txEl>
                                          </p:spTgt>
                                        </p:tgtEl>
                                        <p:attrNameLst>
                                          <p:attrName>style.visibility</p:attrName>
                                        </p:attrNameLst>
                                      </p:cBhvr>
                                      <p:to>
                                        <p:strVal val="visible"/>
                                      </p:to>
                                    </p:set>
                                    <p:animEffect transition="in" filter="fade">
                                      <p:cBhvr>
                                        <p:cTn id="14" dur="1000"/>
                                        <p:tgtEl>
                                          <p:spTgt spid="75788">
                                            <p:txEl>
                                              <p:pRg st="0" end="0"/>
                                            </p:txEl>
                                          </p:spTgt>
                                        </p:tgtEl>
                                      </p:cBhvr>
                                    </p:animEffect>
                                    <p:anim calcmode="lin" valueType="num">
                                      <p:cBhvr>
                                        <p:cTn id="15" dur="1000" fill="hold"/>
                                        <p:tgtEl>
                                          <p:spTgt spid="7578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57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5788">
                                            <p:txEl>
                                              <p:pRg st="1" end="1"/>
                                            </p:txEl>
                                          </p:spTgt>
                                        </p:tgtEl>
                                        <p:attrNameLst>
                                          <p:attrName>style.visibility</p:attrName>
                                        </p:attrNameLst>
                                      </p:cBhvr>
                                      <p:to>
                                        <p:strVal val="visible"/>
                                      </p:to>
                                    </p:set>
                                    <p:animEffect transition="in" filter="fade">
                                      <p:cBhvr>
                                        <p:cTn id="21" dur="1000"/>
                                        <p:tgtEl>
                                          <p:spTgt spid="75788">
                                            <p:txEl>
                                              <p:pRg st="1" end="1"/>
                                            </p:txEl>
                                          </p:spTgt>
                                        </p:tgtEl>
                                      </p:cBhvr>
                                    </p:animEffect>
                                    <p:anim calcmode="lin" valueType="num">
                                      <p:cBhvr>
                                        <p:cTn id="22" dur="1000" fill="hold"/>
                                        <p:tgtEl>
                                          <p:spTgt spid="7578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57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childTnLst>
                                    <p:set>
                                      <p:cBhvr>
                                        <p:cTn id="27" dur="1" fill="hold">
                                          <p:stCondLst>
                                            <p:cond delay="0"/>
                                          </p:stCondLst>
                                        </p:cTn>
                                        <p:tgtEl>
                                          <p:spTgt spid="107524"/>
                                        </p:tgtEl>
                                        <p:attrNameLst>
                                          <p:attrName>style.visibility</p:attrName>
                                        </p:attrNameLst>
                                      </p:cBhvr>
                                      <p:to>
                                        <p:strVal val="visible"/>
                                      </p:to>
                                    </p:set>
                                    <p:anim calcmode="lin" valueType="num">
                                      <p:cBhvr>
                                        <p:cTn id="28" dur="1000" fill="hold"/>
                                        <p:tgtEl>
                                          <p:spTgt spid="107524"/>
                                        </p:tgtEl>
                                        <p:attrNameLst>
                                          <p:attrName>ppt_w</p:attrName>
                                        </p:attrNameLst>
                                      </p:cBhvr>
                                      <p:tavLst>
                                        <p:tav tm="0">
                                          <p:val>
                                            <p:fltVal val="0"/>
                                          </p:val>
                                        </p:tav>
                                        <p:tav tm="100000">
                                          <p:val>
                                            <p:strVal val="#ppt_w"/>
                                          </p:val>
                                        </p:tav>
                                      </p:tavLst>
                                    </p:anim>
                                    <p:anim calcmode="lin" valueType="num">
                                      <p:cBhvr>
                                        <p:cTn id="29" dur="1000" fill="hold"/>
                                        <p:tgtEl>
                                          <p:spTgt spid="107524"/>
                                        </p:tgtEl>
                                        <p:attrNameLst>
                                          <p:attrName>ppt_h</p:attrName>
                                        </p:attrNameLst>
                                      </p:cBhvr>
                                      <p:tavLst>
                                        <p:tav tm="0">
                                          <p:val>
                                            <p:fltVal val="0"/>
                                          </p:val>
                                        </p:tav>
                                        <p:tav tm="100000">
                                          <p:val>
                                            <p:strVal val="#ppt_h"/>
                                          </p:val>
                                        </p:tav>
                                      </p:tavLst>
                                    </p:anim>
                                    <p:anim calcmode="lin" valueType="num">
                                      <p:cBhvr>
                                        <p:cTn id="30" dur="1000" fill="hold"/>
                                        <p:tgtEl>
                                          <p:spTgt spid="107524"/>
                                        </p:tgtEl>
                                        <p:attrNameLst>
                                          <p:attrName>style.rotation</p:attrName>
                                        </p:attrNameLst>
                                      </p:cBhvr>
                                      <p:tavLst>
                                        <p:tav tm="0">
                                          <p:val>
                                            <p:fltVal val="90"/>
                                          </p:val>
                                        </p:tav>
                                        <p:tav tm="100000">
                                          <p:val>
                                            <p:fltVal val="0"/>
                                          </p:val>
                                        </p:tav>
                                      </p:tavLst>
                                    </p:anim>
                                    <p:animEffect transition="in" filter="fade">
                                      <p:cBhvr>
                                        <p:cTn id="31" dur="1000"/>
                                        <p:tgtEl>
                                          <p:spTgt spid="1075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107522"/>
                                        </p:tgtEl>
                                        <p:attrNameLst>
                                          <p:attrName>style.visibility</p:attrName>
                                        </p:attrNameLst>
                                      </p:cBhvr>
                                      <p:to>
                                        <p:strVal val="visible"/>
                                      </p:to>
                                    </p:set>
                                    <p:animEffect transition="in" filter="circle(in)">
                                      <p:cBhvr>
                                        <p:cTn id="36" dur="2000"/>
                                        <p:tgtEl>
                                          <p:spTgt spid="10752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5788"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140369</TotalTime>
  <Words>10376</Words>
  <Application>Microsoft Office PowerPoint</Application>
  <PresentationFormat>On-screen Show (4:3)</PresentationFormat>
  <Paragraphs>932</Paragraphs>
  <Slides>166</Slides>
  <Notes>9</Notes>
  <HiddenSlides>0</HiddenSlides>
  <MMClips>5</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166</vt:i4>
      </vt:variant>
    </vt:vector>
  </HeadingPairs>
  <TitlesOfParts>
    <vt:vector size="190" baseType="lpstr">
      <vt:lpstr>Arial</vt:lpstr>
      <vt:lpstr>Arial Black</vt:lpstr>
      <vt:lpstr>Arial Narrow</vt:lpstr>
      <vt:lpstr>Bernard MT Condensed</vt:lpstr>
      <vt:lpstr>Bodoni MT</vt:lpstr>
      <vt:lpstr>Bodoni MT Condensed</vt:lpstr>
      <vt:lpstr>Bookman Old Style</vt:lpstr>
      <vt:lpstr>Calibri</vt:lpstr>
      <vt:lpstr>Calibri-Bold</vt:lpstr>
      <vt:lpstr>Centaur</vt:lpstr>
      <vt:lpstr>Elephant</vt:lpstr>
      <vt:lpstr>Garamond</vt:lpstr>
      <vt:lpstr>Impact</vt:lpstr>
      <vt:lpstr>OldCentury</vt:lpstr>
      <vt:lpstr>open-sans</vt:lpstr>
      <vt:lpstr>Proxima Nova</vt:lpstr>
      <vt:lpstr>Roboto</vt:lpstr>
      <vt:lpstr>Tahoma</vt:lpstr>
      <vt:lpstr>Times New Roman</vt:lpstr>
      <vt:lpstr>Wingdings</vt:lpstr>
      <vt:lpstr>Default Design</vt:lpstr>
      <vt:lpstr>Slit</vt:lpstr>
      <vt:lpstr>1_Blank Presentation</vt:lpstr>
      <vt:lpstr>1_Default Design</vt:lpstr>
      <vt:lpstr>PowerPoint Presentation</vt:lpstr>
      <vt:lpstr>Causes of World War 1</vt:lpstr>
      <vt:lpstr>Causes of World War 1</vt:lpstr>
      <vt:lpstr>Austrian Hungarian Empire</vt:lpstr>
      <vt:lpstr>PowerPoint Presentation</vt:lpstr>
      <vt:lpstr>PowerPoint Presentation</vt:lpstr>
      <vt:lpstr>Causes of World War 1</vt:lpstr>
      <vt:lpstr>PowerPoint Presentation</vt:lpstr>
      <vt:lpstr>Causes of World War 1</vt:lpstr>
      <vt:lpstr>Causes of World War 1</vt:lpstr>
      <vt:lpstr>The Beginnings of War</vt:lpstr>
      <vt:lpstr>The Flashpoint of the War</vt:lpstr>
      <vt:lpstr>The Black Hand</vt:lpstr>
      <vt:lpstr>Alliance System Takes Down Europe</vt:lpstr>
      <vt:lpstr>PowerPoint Presentation</vt:lpstr>
      <vt:lpstr>Cartoon Caricature</vt:lpstr>
      <vt:lpstr>PowerPoint Presentation</vt:lpstr>
      <vt:lpstr>PowerPoint Presentation</vt:lpstr>
      <vt:lpstr>PowerPoint Presentation</vt:lpstr>
      <vt:lpstr>Fighting in Europe</vt:lpstr>
      <vt:lpstr>Trench Warfare</vt:lpstr>
      <vt:lpstr>PowerPoint Presentation</vt:lpstr>
      <vt:lpstr>PowerPoint Presentation</vt:lpstr>
      <vt:lpstr>Trench Warfare</vt:lpstr>
      <vt:lpstr>PowerPoint Presentation</vt:lpstr>
      <vt:lpstr>The Tank</vt:lpstr>
      <vt:lpstr>A Window To The Past: Life in the Trenches</vt:lpstr>
      <vt:lpstr>PowerPoint Presentation</vt:lpstr>
      <vt:lpstr>Fighting in Europe</vt:lpstr>
      <vt:lpstr>PowerPoint Presentation</vt:lpstr>
      <vt:lpstr>PowerPoint Presentation</vt:lpstr>
      <vt:lpstr>PowerPoint Presentation</vt:lpstr>
      <vt:lpstr>Aces of WW1</vt:lpstr>
      <vt:lpstr>PowerPoint Presentation</vt:lpstr>
      <vt:lpstr>PowerPoint Presentation</vt:lpstr>
      <vt:lpstr>America Goes to War</vt:lpstr>
      <vt:lpstr>PowerPoint Presentation</vt:lpstr>
      <vt:lpstr>PowerPoint Presentation</vt:lpstr>
      <vt:lpstr>Causes of USA’s Involvement in the War</vt:lpstr>
      <vt:lpstr>PowerPoint Presentation</vt:lpstr>
      <vt:lpstr>PowerPoint Presentation</vt:lpstr>
      <vt:lpstr>PowerPoint Presentation</vt:lpstr>
      <vt:lpstr>PowerPoint Presentation</vt:lpstr>
      <vt:lpstr>PowerPoint Presentation</vt:lpstr>
      <vt:lpstr>Economic Moment</vt:lpstr>
      <vt:lpstr>An EOC Moment</vt:lpstr>
      <vt:lpstr>PowerPoint Presentation</vt:lpstr>
      <vt:lpstr>German U-boat</vt:lpstr>
      <vt:lpstr>PowerPoint Presentation</vt:lpstr>
      <vt:lpstr>Economics of War</vt:lpstr>
      <vt:lpstr>PowerPoint Presentation</vt:lpstr>
      <vt:lpstr>PowerPoint Presentation</vt:lpstr>
      <vt:lpstr>PowerPoint Presentation</vt:lpstr>
      <vt:lpstr>Freedom of the Seas</vt:lpstr>
      <vt:lpstr>America to Germany</vt:lpstr>
      <vt:lpstr>PowerPoint Presentation</vt:lpstr>
      <vt:lpstr>PowerPoint Presentation</vt:lpstr>
      <vt:lpstr>PowerPoint Presentation</vt:lpstr>
      <vt:lpstr>PowerPoint Presentation</vt:lpstr>
      <vt:lpstr>World War I Movies</vt:lpstr>
      <vt:lpstr>PowerPoint Presentation</vt:lpstr>
      <vt:lpstr>PowerPoint Presentation</vt:lpstr>
      <vt:lpstr>Wilson’s Speech in Asking Congress for War</vt:lpstr>
      <vt:lpstr>PowerPoint Presentation</vt:lpstr>
      <vt:lpstr>EOC Moment Question</vt:lpstr>
      <vt:lpstr>PowerPoint Presentation</vt:lpstr>
      <vt:lpstr>PowerPoint Presentation</vt:lpstr>
      <vt:lpstr>An EOC Moment</vt:lpstr>
      <vt:lpstr>An EOC Moment</vt:lpstr>
      <vt:lpstr>America At War 1917-1918</vt:lpstr>
      <vt:lpstr>The Home Front, 1917-1918</vt:lpstr>
      <vt:lpstr>Mobilization</vt:lpstr>
      <vt:lpstr>The Home Front, 1917-1918</vt:lpstr>
      <vt:lpstr>The Home Front, 1917-1918</vt:lpstr>
      <vt:lpstr>PowerPoint Presentation</vt:lpstr>
      <vt:lpstr>The Home Front, 1917-1918</vt:lpstr>
      <vt:lpstr>The Home Front, 1917-1918</vt:lpstr>
      <vt:lpstr>The Home Front, 1917-1918</vt:lpstr>
      <vt:lpstr>The Home Front, 1917-1918</vt:lpstr>
      <vt:lpstr>The Home Front, 1917-1918</vt:lpstr>
      <vt:lpstr>The Home Front, 1917-1918</vt:lpstr>
      <vt:lpstr>The Result:</vt:lpstr>
      <vt:lpstr>The Home Front, 1917-1918</vt:lpstr>
      <vt:lpstr>The Home Front, 1917-1918</vt:lpstr>
      <vt:lpstr>The Home Front, 1917-1918</vt:lpstr>
      <vt:lpstr>Remember the John Adams</vt:lpstr>
      <vt:lpstr>Schenk v. United States (1919)</vt:lpstr>
      <vt:lpstr>PowerPoint Presentation</vt:lpstr>
      <vt:lpstr>PowerPoint Presentation</vt:lpstr>
      <vt:lpstr>Wilson’s Strategy for Public Support of World War I</vt:lpstr>
      <vt:lpstr>EOC Moment</vt:lpstr>
      <vt:lpstr>Anti-German Sentiment</vt:lpstr>
      <vt:lpstr>PowerPoint Presentation</vt:lpstr>
      <vt:lpstr>PowerPoint Presentation</vt:lpstr>
      <vt:lpstr>Experiences of Women and Minorities– at Home and Overseas</vt:lpstr>
      <vt:lpstr>PowerPoint Presentation</vt:lpstr>
      <vt:lpstr>Florida Connection</vt:lpstr>
      <vt:lpstr>PowerPoint Presentation</vt:lpstr>
      <vt:lpstr>PowerPoint Presentation</vt:lpstr>
      <vt:lpstr>PowerPoint Presentation</vt:lpstr>
      <vt:lpstr>Heroes of the War</vt:lpstr>
      <vt:lpstr>Heroes of the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troop buildup</vt:lpstr>
      <vt:lpstr>PowerPoint Presentation</vt:lpstr>
      <vt:lpstr>An EOC Moment</vt:lpstr>
      <vt:lpstr>Wilson’s Fourteen Points</vt:lpstr>
      <vt:lpstr>PowerPoint Presentation</vt:lpstr>
      <vt:lpstr>PowerPoint Presentation</vt:lpstr>
      <vt:lpstr>Wilson’s Foreign Policy</vt:lpstr>
      <vt:lpstr>PowerPoint Presentation</vt:lpstr>
      <vt:lpstr>The Treaty of Versailles</vt:lpstr>
      <vt:lpstr>PowerPoint Presentation</vt:lpstr>
      <vt:lpstr>Terms of Treaty of Versailles</vt:lpstr>
      <vt:lpstr>Other Terms of the Treaty of Versailles</vt:lpstr>
      <vt:lpstr>Wilson’s Fourteen Points</vt:lpstr>
      <vt:lpstr>PowerPoint Presentation</vt:lpstr>
      <vt:lpstr>PowerPoint Presentation</vt:lpstr>
      <vt:lpstr>PowerPoint Presentation</vt:lpstr>
      <vt:lpstr>An EOC Moment</vt:lpstr>
      <vt:lpstr>The League of Nations</vt:lpstr>
      <vt:lpstr>USA Loans $ to Germany</vt:lpstr>
      <vt:lpstr>PowerPoint Presentation</vt:lpstr>
      <vt:lpstr>PowerPoint Presentation</vt:lpstr>
      <vt:lpstr>PowerPoint Presentation</vt:lpstr>
      <vt:lpstr>PowerPoint Presentation</vt:lpstr>
      <vt:lpstr>PowerPoint Presentation</vt:lpstr>
      <vt:lpstr>LEAGUE OF NATIONS</vt:lpstr>
      <vt:lpstr>PowerPoint Presentation</vt:lpstr>
      <vt:lpstr>Taking His Case to the American People</vt:lpstr>
      <vt:lpstr>PowerPoint Presentation</vt:lpstr>
      <vt:lpstr>Rejection of League of Nations and the Treaty of Versailles</vt:lpstr>
      <vt:lpstr>PowerPoint Presentation</vt:lpstr>
      <vt:lpstr>The Lamb from the Slaughter</vt:lpstr>
      <vt:lpstr>PowerPoint Presentation</vt:lpstr>
      <vt:lpstr>PowerPoint Presentation</vt:lpstr>
      <vt:lpstr>EOC Moment</vt:lpstr>
      <vt:lpstr>EOC Moment</vt:lpstr>
      <vt:lpstr>PowerPoint Presentation</vt:lpstr>
      <vt:lpstr>PowerPoint Presentation</vt:lpstr>
      <vt:lpstr>PowerPoint Presentation</vt:lpstr>
      <vt:lpstr>PowerPoint Presentation</vt:lpstr>
      <vt:lpstr>PowerPoint Presentation</vt:lpstr>
      <vt:lpstr>PowerPoint Presentation</vt:lpstr>
      <vt:lpstr>America Retreats to Isolationism</vt:lpstr>
      <vt:lpstr>American Isolationism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mike.montgomery</dc:creator>
  <cp:lastModifiedBy>Rodriguez, Adrian</cp:lastModifiedBy>
  <cp:revision>1042</cp:revision>
  <dcterms:created xsi:type="dcterms:W3CDTF">2008-01-25T15:22:29Z</dcterms:created>
  <dcterms:modified xsi:type="dcterms:W3CDTF">2023-05-16T10:58:28Z</dcterms:modified>
</cp:coreProperties>
</file>